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6" r:id="rId1"/>
    <p:sldMasterId id="2147483686" r:id="rId2"/>
  </p:sldMasterIdLst>
  <p:notesMasterIdLst>
    <p:notesMasterId r:id="rId9"/>
  </p:notesMasterIdLst>
  <p:handoutMasterIdLst>
    <p:handoutMasterId r:id="rId10"/>
  </p:handoutMasterIdLst>
  <p:sldIdLst>
    <p:sldId id="256" r:id="rId3"/>
    <p:sldId id="279" r:id="rId4"/>
    <p:sldId id="282" r:id="rId5"/>
    <p:sldId id="281" r:id="rId6"/>
    <p:sldId id="277" r:id="rId7"/>
    <p:sldId id="278" r:id="rId8"/>
  </p:sldIdLst>
  <p:sldSz cx="10058400" cy="7772400"/>
  <p:notesSz cx="7010400" cy="92964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0" userDrawn="1">
          <p15:clr>
            <a:srgbClr val="A4A3A4"/>
          </p15:clr>
        </p15:guide>
        <p15:guide id="2" pos="316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ny Gonzalez" initials="TG" lastIdx="8" clrIdx="0">
    <p:extLst>
      <p:ext uri="{19B8F6BF-5375-455C-9EA6-DF929625EA0E}">
        <p15:presenceInfo xmlns:p15="http://schemas.microsoft.com/office/powerpoint/2012/main" userId="S-1-5-21-661259943-1428770414-1540833222-5017" providerId="AD"/>
      </p:ext>
    </p:extLst>
  </p:cmAuthor>
  <p:cmAuthor id="2" name="Jamease Leonard" initials="JL" lastIdx="1" clrIdx="1">
    <p:extLst>
      <p:ext uri="{19B8F6BF-5375-455C-9EA6-DF929625EA0E}">
        <p15:presenceInfo xmlns:p15="http://schemas.microsoft.com/office/powerpoint/2012/main" userId="Jamease Leona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21" autoAdjust="0"/>
    <p:restoredTop sz="93984" autoAdjust="0"/>
  </p:normalViewPr>
  <p:slideViewPr>
    <p:cSldViewPr snapToGrid="0" snapToObjects="1">
      <p:cViewPr varScale="1">
        <p:scale>
          <a:sx n="113" d="100"/>
          <a:sy n="113" d="100"/>
        </p:scale>
        <p:origin x="2136" y="184"/>
      </p:cViewPr>
      <p:guideLst>
        <p:guide orient="horz" pos="1920"/>
        <p:guide pos="316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635AF4-9BE3-4780-91CE-5DDF20CEDE2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98E853A-1F5D-4BCF-B741-1A3A2A84AB0C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Agree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on Work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Categories</a:t>
          </a:r>
        </a:p>
      </dgm:t>
    </dgm:pt>
    <dgm:pt modelId="{D4C22D8F-A602-42ED-8F71-EF5A8B41CD58}" type="parTrans" cxnId="{F5ED48D5-B638-4BAD-BB8A-BE41EE313A40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2CFDEF84-23C7-4A37-BF10-AC81FEC09ECD}" type="sibTrans" cxnId="{F5ED48D5-B638-4BAD-BB8A-BE41EE313A40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F29F26F0-52C7-4D78-A1DF-F700E3F4CC97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Profile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Current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State</a:t>
          </a:r>
        </a:p>
      </dgm:t>
    </dgm:pt>
    <dgm:pt modelId="{C07C2F4B-70B1-4F91-A0D5-1943C3A8F099}" type="parTrans" cxnId="{21CB2787-5B9A-4F46-86B6-0110581E7C07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240F2A7A-A35E-45C4-8835-738768C01FFE}" type="sibTrans" cxnId="{21CB2787-5B9A-4F46-86B6-0110581E7C07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E4CF4D1B-4EA6-4281-8F91-EF636E0CD25A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Compare/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Contrast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LDC</a:t>
          </a:r>
        </a:p>
      </dgm:t>
    </dgm:pt>
    <dgm:pt modelId="{23F8B58B-9A20-4F40-B653-2F275154E80F}" type="parTrans" cxnId="{1B4811DD-BDC5-4D9F-8DCB-7F04B90F4B0C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BB87B17E-C3FF-4EF5-A28B-0F057A24CE60}" type="sibTrans" cxnId="{1B4811DD-BDC5-4D9F-8DCB-7F04B90F4B0C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9B3E58D1-9927-42F1-B2D1-89C8D7D2DAC6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Recommend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Staffing/Cost</a:t>
          </a:r>
        </a:p>
      </dgm:t>
    </dgm:pt>
    <dgm:pt modelId="{96929D8E-F7F2-4DC1-9496-33757A16C0A6}" type="parTrans" cxnId="{C9D20959-B068-4BBA-A77D-A8269B0BD8E4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41422F49-1D93-4E3B-9003-F09251A07C7E}" type="sibTrans" cxnId="{C9D20959-B068-4BBA-A77D-A8269B0BD8E4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8AEB9331-1F59-4D7A-89ED-D95AB7D06F45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Validate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Workloads/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200" b="1" dirty="0"/>
            <a:t>Improvements</a:t>
          </a:r>
        </a:p>
      </dgm:t>
    </dgm:pt>
    <dgm:pt modelId="{F29566B2-E25D-4644-9CBB-C6E9C910C259}" type="parTrans" cxnId="{F8CF0856-3886-4FB2-BD46-8FC26DFC89D6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802ECA74-F3B6-44FF-9AF4-8AE8E7823141}" type="sibTrans" cxnId="{F8CF0856-3886-4FB2-BD46-8FC26DFC89D6}">
      <dgm:prSet/>
      <dgm:spPr/>
      <dgm:t>
        <a:bodyPr/>
        <a:lstStyle/>
        <a:p>
          <a:pPr>
            <a:lnSpc>
              <a:spcPct val="90000"/>
            </a:lnSpc>
          </a:pPr>
          <a:endParaRPr lang="en-US" sz="1200" b="1"/>
        </a:p>
      </dgm:t>
    </dgm:pt>
    <dgm:pt modelId="{5E8570D6-D049-4495-AAA9-C7164427FEDA}" type="pres">
      <dgm:prSet presAssocID="{DE635AF4-9BE3-4780-91CE-5DDF20CEDE26}" presName="Name0" presStyleCnt="0">
        <dgm:presLayoutVars>
          <dgm:dir/>
          <dgm:animLvl val="lvl"/>
          <dgm:resizeHandles val="exact"/>
        </dgm:presLayoutVars>
      </dgm:prSet>
      <dgm:spPr/>
    </dgm:pt>
    <dgm:pt modelId="{3750E111-1674-47FF-A7D8-48C09B01945E}" type="pres">
      <dgm:prSet presAssocID="{798E853A-1F5D-4BCF-B741-1A3A2A84AB0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63A86677-9C06-483C-81BC-4F0E66155240}" type="pres">
      <dgm:prSet presAssocID="{2CFDEF84-23C7-4A37-BF10-AC81FEC09ECD}" presName="parTxOnlySpace" presStyleCnt="0"/>
      <dgm:spPr/>
    </dgm:pt>
    <dgm:pt modelId="{A705F3A6-5EA0-4396-9E3E-95E7208A5D17}" type="pres">
      <dgm:prSet presAssocID="{F29F26F0-52C7-4D78-A1DF-F700E3F4CC97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A88A1EF-40AD-452A-B5E0-7945F73538AE}" type="pres">
      <dgm:prSet presAssocID="{240F2A7A-A35E-45C4-8835-738768C01FFE}" presName="parTxOnlySpace" presStyleCnt="0"/>
      <dgm:spPr/>
    </dgm:pt>
    <dgm:pt modelId="{3B568364-9B36-4F9D-90D9-DD50DED0A397}" type="pres">
      <dgm:prSet presAssocID="{E4CF4D1B-4EA6-4281-8F91-EF636E0CD25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9381F138-5AAA-4995-9ED3-5D74E12689E3}" type="pres">
      <dgm:prSet presAssocID="{BB87B17E-C3FF-4EF5-A28B-0F057A24CE60}" presName="parTxOnlySpace" presStyleCnt="0"/>
      <dgm:spPr/>
    </dgm:pt>
    <dgm:pt modelId="{07A310E2-F1F0-4DA9-A6B8-A71D9C95534C}" type="pres">
      <dgm:prSet presAssocID="{8AEB9331-1F59-4D7A-89ED-D95AB7D06F45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43CB1C77-D51A-4EB5-875A-F3914219825F}" type="pres">
      <dgm:prSet presAssocID="{802ECA74-F3B6-44FF-9AF4-8AE8E7823141}" presName="parTxOnlySpace" presStyleCnt="0"/>
      <dgm:spPr/>
    </dgm:pt>
    <dgm:pt modelId="{39E7A96E-1A8F-44D8-8C01-47C0F107F0C5}" type="pres">
      <dgm:prSet presAssocID="{9B3E58D1-9927-42F1-B2D1-89C8D7D2DAC6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B5A76C37-A79A-4596-A12F-56CEEF45D424}" type="presOf" srcId="{8AEB9331-1F59-4D7A-89ED-D95AB7D06F45}" destId="{07A310E2-F1F0-4DA9-A6B8-A71D9C95534C}" srcOrd="0" destOrd="0" presId="urn:microsoft.com/office/officeart/2005/8/layout/chevron1"/>
    <dgm:cxn modelId="{7ABAB338-BA0C-46AA-98CA-24A8CC37087E}" type="presOf" srcId="{798E853A-1F5D-4BCF-B741-1A3A2A84AB0C}" destId="{3750E111-1674-47FF-A7D8-48C09B01945E}" srcOrd="0" destOrd="0" presId="urn:microsoft.com/office/officeart/2005/8/layout/chevron1"/>
    <dgm:cxn modelId="{F8CF0856-3886-4FB2-BD46-8FC26DFC89D6}" srcId="{DE635AF4-9BE3-4780-91CE-5DDF20CEDE26}" destId="{8AEB9331-1F59-4D7A-89ED-D95AB7D06F45}" srcOrd="3" destOrd="0" parTransId="{F29566B2-E25D-4644-9CBB-C6E9C910C259}" sibTransId="{802ECA74-F3B6-44FF-9AF4-8AE8E7823141}"/>
    <dgm:cxn modelId="{C9D20959-B068-4BBA-A77D-A8269B0BD8E4}" srcId="{DE635AF4-9BE3-4780-91CE-5DDF20CEDE26}" destId="{9B3E58D1-9927-42F1-B2D1-89C8D7D2DAC6}" srcOrd="4" destOrd="0" parTransId="{96929D8E-F7F2-4DC1-9496-33757A16C0A6}" sibTransId="{41422F49-1D93-4E3B-9003-F09251A07C7E}"/>
    <dgm:cxn modelId="{E1F7A079-5473-4F52-B0BB-8967BAF177ED}" type="presOf" srcId="{DE635AF4-9BE3-4780-91CE-5DDF20CEDE26}" destId="{5E8570D6-D049-4495-AAA9-C7164427FEDA}" srcOrd="0" destOrd="0" presId="urn:microsoft.com/office/officeart/2005/8/layout/chevron1"/>
    <dgm:cxn modelId="{0D26B485-0A63-4162-BACF-21DDEBCE1A00}" type="presOf" srcId="{F29F26F0-52C7-4D78-A1DF-F700E3F4CC97}" destId="{A705F3A6-5EA0-4396-9E3E-95E7208A5D17}" srcOrd="0" destOrd="0" presId="urn:microsoft.com/office/officeart/2005/8/layout/chevron1"/>
    <dgm:cxn modelId="{21CB2787-5B9A-4F46-86B6-0110581E7C07}" srcId="{DE635AF4-9BE3-4780-91CE-5DDF20CEDE26}" destId="{F29F26F0-52C7-4D78-A1DF-F700E3F4CC97}" srcOrd="1" destOrd="0" parTransId="{C07C2F4B-70B1-4F91-A0D5-1943C3A8F099}" sibTransId="{240F2A7A-A35E-45C4-8835-738768C01FFE}"/>
    <dgm:cxn modelId="{20EFE0A2-E0C5-4C35-B52F-6990DBB4A0AC}" type="presOf" srcId="{E4CF4D1B-4EA6-4281-8F91-EF636E0CD25A}" destId="{3B568364-9B36-4F9D-90D9-DD50DED0A397}" srcOrd="0" destOrd="0" presId="urn:microsoft.com/office/officeart/2005/8/layout/chevron1"/>
    <dgm:cxn modelId="{F5ED48D5-B638-4BAD-BB8A-BE41EE313A40}" srcId="{DE635AF4-9BE3-4780-91CE-5DDF20CEDE26}" destId="{798E853A-1F5D-4BCF-B741-1A3A2A84AB0C}" srcOrd="0" destOrd="0" parTransId="{D4C22D8F-A602-42ED-8F71-EF5A8B41CD58}" sibTransId="{2CFDEF84-23C7-4A37-BF10-AC81FEC09ECD}"/>
    <dgm:cxn modelId="{32C8A7D6-D657-410A-8C92-77ECE42AF0FF}" type="presOf" srcId="{9B3E58D1-9927-42F1-B2D1-89C8D7D2DAC6}" destId="{39E7A96E-1A8F-44D8-8C01-47C0F107F0C5}" srcOrd="0" destOrd="0" presId="urn:microsoft.com/office/officeart/2005/8/layout/chevron1"/>
    <dgm:cxn modelId="{1B4811DD-BDC5-4D9F-8DCB-7F04B90F4B0C}" srcId="{DE635AF4-9BE3-4780-91CE-5DDF20CEDE26}" destId="{E4CF4D1B-4EA6-4281-8F91-EF636E0CD25A}" srcOrd="2" destOrd="0" parTransId="{23F8B58B-9A20-4F40-B653-2F275154E80F}" sibTransId="{BB87B17E-C3FF-4EF5-A28B-0F057A24CE60}"/>
    <dgm:cxn modelId="{963A70F2-5CD3-4B43-B431-38FC60CA6B20}" type="presParOf" srcId="{5E8570D6-D049-4495-AAA9-C7164427FEDA}" destId="{3750E111-1674-47FF-A7D8-48C09B01945E}" srcOrd="0" destOrd="0" presId="urn:microsoft.com/office/officeart/2005/8/layout/chevron1"/>
    <dgm:cxn modelId="{420E3B8D-A7CC-48B4-B3A4-59BB40DB910D}" type="presParOf" srcId="{5E8570D6-D049-4495-AAA9-C7164427FEDA}" destId="{63A86677-9C06-483C-81BC-4F0E66155240}" srcOrd="1" destOrd="0" presId="urn:microsoft.com/office/officeart/2005/8/layout/chevron1"/>
    <dgm:cxn modelId="{8ABB93DA-26A7-47A3-B9C7-AAA48DFECCC3}" type="presParOf" srcId="{5E8570D6-D049-4495-AAA9-C7164427FEDA}" destId="{A705F3A6-5EA0-4396-9E3E-95E7208A5D17}" srcOrd="2" destOrd="0" presId="urn:microsoft.com/office/officeart/2005/8/layout/chevron1"/>
    <dgm:cxn modelId="{AEBBBC67-25F1-4469-82C0-83CABB9DE92E}" type="presParOf" srcId="{5E8570D6-D049-4495-AAA9-C7164427FEDA}" destId="{DA88A1EF-40AD-452A-B5E0-7945F73538AE}" srcOrd="3" destOrd="0" presId="urn:microsoft.com/office/officeart/2005/8/layout/chevron1"/>
    <dgm:cxn modelId="{1E6B6D4E-899B-4C74-9D41-4D5C1F1932C8}" type="presParOf" srcId="{5E8570D6-D049-4495-AAA9-C7164427FEDA}" destId="{3B568364-9B36-4F9D-90D9-DD50DED0A397}" srcOrd="4" destOrd="0" presId="urn:microsoft.com/office/officeart/2005/8/layout/chevron1"/>
    <dgm:cxn modelId="{2058767D-6FBA-418F-8048-D817A9D8816B}" type="presParOf" srcId="{5E8570D6-D049-4495-AAA9-C7164427FEDA}" destId="{9381F138-5AAA-4995-9ED3-5D74E12689E3}" srcOrd="5" destOrd="0" presId="urn:microsoft.com/office/officeart/2005/8/layout/chevron1"/>
    <dgm:cxn modelId="{E0C75ABB-CEBB-4A7F-935C-14AD97D21AE5}" type="presParOf" srcId="{5E8570D6-D049-4495-AAA9-C7164427FEDA}" destId="{07A310E2-F1F0-4DA9-A6B8-A71D9C95534C}" srcOrd="6" destOrd="0" presId="urn:microsoft.com/office/officeart/2005/8/layout/chevron1"/>
    <dgm:cxn modelId="{1B08745B-7489-4099-952C-9DDB4B621AD0}" type="presParOf" srcId="{5E8570D6-D049-4495-AAA9-C7164427FEDA}" destId="{43CB1C77-D51A-4EB5-875A-F3914219825F}" srcOrd="7" destOrd="0" presId="urn:microsoft.com/office/officeart/2005/8/layout/chevron1"/>
    <dgm:cxn modelId="{0F3A2089-BC1B-4C7A-9504-453F97C79168}" type="presParOf" srcId="{5E8570D6-D049-4495-AAA9-C7164427FEDA}" destId="{39E7A96E-1A8F-44D8-8C01-47C0F107F0C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50E111-1674-47FF-A7D8-48C09B01945E}">
      <dsp:nvSpPr>
        <dsp:cNvPr id="0" name=""/>
        <dsp:cNvSpPr/>
      </dsp:nvSpPr>
      <dsp:spPr>
        <a:xfrm>
          <a:off x="2344" y="280965"/>
          <a:ext cx="2086198" cy="834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Agree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on Work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Categories</a:t>
          </a:r>
        </a:p>
      </dsp:txBody>
      <dsp:txXfrm>
        <a:off x="419584" y="280965"/>
        <a:ext cx="1251719" cy="834479"/>
      </dsp:txXfrm>
    </dsp:sp>
    <dsp:sp modelId="{A705F3A6-5EA0-4396-9E3E-95E7208A5D17}">
      <dsp:nvSpPr>
        <dsp:cNvPr id="0" name=""/>
        <dsp:cNvSpPr/>
      </dsp:nvSpPr>
      <dsp:spPr>
        <a:xfrm>
          <a:off x="1879922" y="280965"/>
          <a:ext cx="2086198" cy="834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Profile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Current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State</a:t>
          </a:r>
        </a:p>
      </dsp:txBody>
      <dsp:txXfrm>
        <a:off x="2297162" y="280965"/>
        <a:ext cx="1251719" cy="834479"/>
      </dsp:txXfrm>
    </dsp:sp>
    <dsp:sp modelId="{3B568364-9B36-4F9D-90D9-DD50DED0A397}">
      <dsp:nvSpPr>
        <dsp:cNvPr id="0" name=""/>
        <dsp:cNvSpPr/>
      </dsp:nvSpPr>
      <dsp:spPr>
        <a:xfrm>
          <a:off x="3757500" y="280965"/>
          <a:ext cx="2086198" cy="834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Compare/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Contrast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LDC</a:t>
          </a:r>
        </a:p>
      </dsp:txBody>
      <dsp:txXfrm>
        <a:off x="4174740" y="280965"/>
        <a:ext cx="1251719" cy="834479"/>
      </dsp:txXfrm>
    </dsp:sp>
    <dsp:sp modelId="{07A310E2-F1F0-4DA9-A6B8-A71D9C95534C}">
      <dsp:nvSpPr>
        <dsp:cNvPr id="0" name=""/>
        <dsp:cNvSpPr/>
      </dsp:nvSpPr>
      <dsp:spPr>
        <a:xfrm>
          <a:off x="5635079" y="280965"/>
          <a:ext cx="2086198" cy="834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Validate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Workloads/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Improvements</a:t>
          </a:r>
        </a:p>
      </dsp:txBody>
      <dsp:txXfrm>
        <a:off x="6052319" y="280965"/>
        <a:ext cx="1251719" cy="834479"/>
      </dsp:txXfrm>
    </dsp:sp>
    <dsp:sp modelId="{39E7A96E-1A8F-44D8-8C01-47C0F107F0C5}">
      <dsp:nvSpPr>
        <dsp:cNvPr id="0" name=""/>
        <dsp:cNvSpPr/>
      </dsp:nvSpPr>
      <dsp:spPr>
        <a:xfrm>
          <a:off x="7512657" y="280965"/>
          <a:ext cx="2086198" cy="834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Recommend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/>
            <a:t>Staffing/Cost</a:t>
          </a:r>
        </a:p>
      </dsp:txBody>
      <dsp:txXfrm>
        <a:off x="7929897" y="280965"/>
        <a:ext cx="1251719" cy="834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31F801-254F-784F-93FD-B082DEE696CB}" type="datetimeFigureOut">
              <a:rPr lang="en-US" smtClean="0"/>
              <a:t>5/14/20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EBA558-C4ED-C348-A32F-95E1FD1306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0195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BCDB52-6A69-9749-AB79-19C092749A22}" type="datetimeFigureOut">
              <a:rPr lang="en-US" smtClean="0"/>
              <a:t>5/14/20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696913"/>
            <a:ext cx="45116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86D814F-A7F6-3746-A65D-8C48702DE0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751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sure if including this level of detail is appropriate but if it is I would even add percentages on each one; my preference would be to make this a graphic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D814F-A7F6-3746-A65D-8C48702DE0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81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mailto:xxx@scottmadden.com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mailto:xxx@scottmadden.com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mailto:xxx@scottmadden.com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mailto:xxx@scottmadden.com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mailto:xxx@scottmadden.com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mailto:xxx@scottmadden.com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mailto:xxx@scottmadden.com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mailto:xxx@scottmadden.com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edbaker@scottmadden.com" TargetMode="Externa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176" y="3054096"/>
            <a:ext cx="5687568" cy="429768"/>
          </a:xfrm>
        </p:spPr>
        <p:txBody>
          <a:bodyPr anchor="t" anchorCtr="0"/>
          <a:lstStyle>
            <a:lvl1pPr>
              <a:defRPr sz="20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5176" y="4700016"/>
            <a:ext cx="5687568" cy="36576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0" i="0">
                <a:solidFill>
                  <a:schemeClr val="bg1"/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65113" y="5696712"/>
            <a:ext cx="3044952" cy="37490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74904" y="1298448"/>
            <a:ext cx="2633472" cy="8321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Client Logo (optional)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" y="7466691"/>
            <a:ext cx="26340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Copyright © 2017 ScottMadden,</a:t>
            </a:r>
            <a:r>
              <a:rPr lang="en-US" sz="700" baseline="0" dirty="0">
                <a:solidFill>
                  <a:schemeClr val="bg1"/>
                </a:solidFill>
              </a:rPr>
              <a:t> Inc. All rights reserved.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30399" y="7493713"/>
            <a:ext cx="9307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schemeClr val="bg1">
                    <a:lumMod val="65000"/>
                  </a:schemeClr>
                </a:solidFill>
              </a:rPr>
              <a:t>Report _2017</a:t>
            </a:r>
          </a:p>
        </p:txBody>
      </p:sp>
    </p:spTree>
    <p:extLst>
      <p:ext uri="{BB962C8B-B14F-4D97-AF65-F5344CB8AC3E}">
        <p14:creationId xmlns:p14="http://schemas.microsoft.com/office/powerpoint/2010/main" val="166326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a_Title Slide w/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176" y="3054096"/>
            <a:ext cx="5687568" cy="429768"/>
          </a:xfrm>
        </p:spPr>
        <p:txBody>
          <a:bodyPr anchor="t" anchorCtr="0"/>
          <a:lstStyle>
            <a:lvl1pPr>
              <a:defRPr sz="20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5176" y="4700016"/>
            <a:ext cx="5687568" cy="36576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0" i="0">
                <a:solidFill>
                  <a:schemeClr val="bg1"/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65113" y="5696712"/>
            <a:ext cx="3044952" cy="37490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74904" y="1298448"/>
            <a:ext cx="2633472" cy="8321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Client Logo (optional)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23" y="3124370"/>
            <a:ext cx="2949476" cy="32935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5176" y="7466691"/>
            <a:ext cx="26340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Copyright © 2017 ScottMadden,</a:t>
            </a:r>
            <a:r>
              <a:rPr lang="en-US" sz="700" baseline="0" dirty="0">
                <a:solidFill>
                  <a:schemeClr val="bg1"/>
                </a:solidFill>
              </a:rPr>
              <a:t> Inc. All rights reserved.</a:t>
            </a:r>
            <a:endParaRPr lang="en-US" sz="700" dirty="0">
              <a:solidFill>
                <a:schemeClr val="bg1"/>
              </a:solidFill>
            </a:endParaRPr>
          </a:p>
        </p:txBody>
      </p:sp>
      <p:pic>
        <p:nvPicPr>
          <p:cNvPr id="4" name="Picture 3" descr="v2_PPT Cover Page_LinkedSquar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8" t="30854" r="964"/>
          <a:stretch/>
        </p:blipFill>
        <p:spPr>
          <a:xfrm>
            <a:off x="4943559" y="2402948"/>
            <a:ext cx="5114840" cy="536945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8830399" y="7493713"/>
            <a:ext cx="9307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schemeClr val="bg1">
                    <a:lumMod val="65000"/>
                  </a:schemeClr>
                </a:solidFill>
              </a:rPr>
              <a:t>Report _2017</a:t>
            </a:r>
          </a:p>
        </p:txBody>
      </p:sp>
      <p:pic>
        <p:nvPicPr>
          <p:cNvPr id="12" name="Picture 11" descr="PPT Cover Page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9" t="30059" r="1873"/>
          <a:stretch/>
        </p:blipFill>
        <p:spPr>
          <a:xfrm>
            <a:off x="4755617" y="2286506"/>
            <a:ext cx="5302782" cy="5485894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8830399" y="7493713"/>
            <a:ext cx="9307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schemeClr val="bg1">
                    <a:lumMod val="65000"/>
                  </a:schemeClr>
                </a:solidFill>
              </a:rPr>
              <a:t>Report _2014-02_v1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405" y="3124370"/>
            <a:ext cx="2951994" cy="329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29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_Title and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68719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b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4021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888" y="1417320"/>
            <a:ext cx="4700016" cy="553212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417320"/>
            <a:ext cx="4700016" cy="553212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lang="en-US" sz="2000" b="1" i="1" kern="1200" dirty="0" smtClean="0">
                <a:solidFill>
                  <a:schemeClr val="tx1"/>
                </a:solidFill>
                <a:latin typeface="Arial Narrow"/>
                <a:ea typeface="+mn-ea"/>
                <a:cs typeface="+mn-cs"/>
              </a:defRPr>
            </a:lvl1pPr>
          </a:lstStyle>
          <a:p>
            <a:pPr marL="0" lvl="0" indent="0" algn="l" defTabSz="509412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0456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888" y="2990088"/>
            <a:ext cx="4700016" cy="407822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7" y="2990088"/>
            <a:ext cx="4700016" cy="407822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247650" y="1417320"/>
            <a:ext cx="9561513" cy="1436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82880" y="630936"/>
            <a:ext cx="9692640" cy="6035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 marL="0" indent="0" algn="l" defTabSz="509412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None/>
              <a:defRPr lang="en-US" sz="2000" b="1" i="1" kern="1200" dirty="0" smtClean="0">
                <a:solidFill>
                  <a:schemeClr val="tx1"/>
                </a:solidFill>
                <a:latin typeface="Arial Narrow"/>
                <a:ea typeface="+mn-ea"/>
                <a:cs typeface="+mn-cs"/>
              </a:defRPr>
            </a:lvl1pPr>
          </a:lstStyle>
          <a:p>
            <a:pPr marL="0" lvl="0" indent="0" algn="l" defTabSz="509412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9143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1267964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630936"/>
            <a:ext cx="9692640" cy="603504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1920" y="1627632"/>
            <a:ext cx="5943600" cy="531266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182880" y="1627188"/>
            <a:ext cx="3630168" cy="5313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313044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46888" y="1417320"/>
            <a:ext cx="9564624" cy="60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374672" y="2112263"/>
            <a:ext cx="4325112" cy="2386584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74672" y="4599432"/>
            <a:ext cx="4325112" cy="2386584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404104" y="2112263"/>
            <a:ext cx="4325112" cy="2386584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404104" y="4599432"/>
            <a:ext cx="4325112" cy="2386584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8247888" y="192024"/>
            <a:ext cx="1627632" cy="59436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4447993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/>
          <p:cNvSpPr>
            <a:spLocks noGrp="1"/>
          </p:cNvSpPr>
          <p:nvPr>
            <p:ph sz="quarter" idx="10"/>
          </p:nvPr>
        </p:nvSpPr>
        <p:spPr>
          <a:xfrm>
            <a:off x="704088" y="5715000"/>
            <a:ext cx="7626096" cy="365760"/>
          </a:xfrm>
        </p:spPr>
        <p:txBody>
          <a:bodyPr anchor="b" anchorCtr="0"/>
          <a:lstStyle>
            <a:lvl1pPr algn="r"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Logo Ligh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40" y="5321808"/>
            <a:ext cx="2093976" cy="209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4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9667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usiness Card_Atla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154680" y="2377440"/>
            <a:ext cx="3749040" cy="2048256"/>
            <a:chOff x="5644896" y="2377440"/>
            <a:chExt cx="3749040" cy="2048256"/>
          </a:xfrm>
        </p:grpSpPr>
        <p:pic>
          <p:nvPicPr>
            <p:cNvPr id="12" name="Picture 11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404-814-0020 M: xxx-xxx-xxxx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06404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usiness Cards_Atlant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404-814-0020 M: xxx-xxx-xxxx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404-814-0020 M: xxx-xxx-xxxx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4353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usiness Card_Raleig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154680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xxx-xxx-xxxx</a:t>
              </a:r>
              <a:endParaRPr lang="en-US" sz="1000" b="0" i="0" dirty="0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87703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usiness Cards_Raleig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xxx-xxx-xxxx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xxx-xxx-xxxx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53565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usiness Cards_Raleigh &amp; Atla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404-814-0020 M: xxx-xxx-xxxx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xxx-xxx-xxxx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3774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siness Card_Westboroug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154680" y="2377440"/>
            <a:ext cx="3749040" cy="2048256"/>
            <a:chOff x="5644896" y="2377440"/>
            <a:chExt cx="3749040" cy="2048256"/>
          </a:xfrm>
        </p:grpSpPr>
        <p:pic>
          <p:nvPicPr>
            <p:cNvPr id="12" name="Picture 11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1900 West Park Drive</a:t>
              </a:r>
              <a:endParaRPr lang="en-US" sz="1000" b="0" i="0" baseline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Suite 250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Westborough, MA 01581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D:</a:t>
              </a:r>
              <a:r>
                <a:rPr lang="en-US" sz="1000" b="0" i="0" baseline="0" dirty="0"/>
                <a:t> xxx-xxx-xxxx  M: xxx-xxx-xxxx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8551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siness Cards_Westboroug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1900 West Park Drive</a:t>
              </a:r>
              <a:endParaRPr lang="en-US" sz="1000" b="0" i="0" baseline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Suite 250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Westborough, MA 01581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D:</a:t>
              </a:r>
              <a:r>
                <a:rPr lang="en-US" sz="1000" b="0" i="0" baseline="0" dirty="0"/>
                <a:t> xxx-xxx-xxxx  M: xxx-xxx-xxxx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Type</a:t>
              </a:r>
              <a:r>
                <a:rPr lang="en-US" sz="1100" b="1" i="0" baseline="0" dirty="0"/>
                <a:t> name here</a:t>
              </a:r>
              <a:endParaRPr lang="en-US" sz="1100" b="1" i="0" dirty="0"/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Type</a:t>
              </a:r>
              <a:r>
                <a:rPr lang="en-US" sz="1100" b="0" i="0" baseline="0" dirty="0"/>
                <a:t> title here</a:t>
              </a:r>
              <a:endParaRPr lang="en-US" sz="1100" b="0" i="0" dirty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1900 West Park Drive</a:t>
              </a:r>
              <a:endParaRPr lang="en-US" sz="1000" b="0" i="0" baseline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Suite 250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Westborough, MA 01581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xxx@scottmadden.com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D:</a:t>
              </a:r>
              <a:r>
                <a:rPr lang="en-US" sz="1000" b="0" i="0" baseline="0" dirty="0"/>
                <a:t> xxx-xxx-xxxx  M: xxx-xxx-xxxx</a:t>
              </a:r>
              <a:endParaRPr lang="en-US" sz="1000" b="0" i="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73174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siness Cards_Raleigh &amp; Atla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522976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82880" y="246888"/>
            <a:ext cx="9692640" cy="429768"/>
          </a:xfrm>
        </p:spPr>
        <p:txBody>
          <a:bodyPr anchor="b" anchorCtr="0"/>
          <a:lstStyle>
            <a:lvl1pPr>
              <a:defRPr sz="2000" b="1" i="1">
                <a:latin typeface="Arial Narrow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676656" y="2377440"/>
            <a:ext cx="3749040" cy="2048256"/>
            <a:chOff x="676656" y="2377440"/>
            <a:chExt cx="3749040" cy="2048256"/>
          </a:xfrm>
        </p:grpSpPr>
        <p:pic>
          <p:nvPicPr>
            <p:cNvPr id="4" name="Picture 3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377440"/>
              <a:ext cx="3749040" cy="204825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74980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Chris Vlahoplus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4980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Partner and Clean Tech &amp; Sustainability Practice Leader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74980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2626 Glenwood Avenue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Suite 480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Raleigh, NC 27608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3"/>
                </a:rPr>
                <a:t>chrisv@scottmadden.com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919-781-4191 M: 919-949-3806</a:t>
              </a:r>
              <a:endParaRPr lang="en-US" sz="1000" b="0" i="0" dirty="0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5644896" y="2377440"/>
            <a:ext cx="3749040" cy="2048256"/>
            <a:chOff x="5644896" y="2377440"/>
            <a:chExt cx="3749040" cy="2048256"/>
          </a:xfrm>
        </p:grpSpPr>
        <p:pic>
          <p:nvPicPr>
            <p:cNvPr id="11" name="Picture 10" descr="business card art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96" y="2377440"/>
              <a:ext cx="3749040" cy="204825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5718048" y="268833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1" i="0" dirty="0"/>
                <a:t>Ed Baker</a:t>
              </a: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5718048" y="2962656"/>
              <a:ext cx="2258568" cy="356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100" b="0" i="0" dirty="0"/>
                <a:t>Partner</a:t>
              </a: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718048" y="3374136"/>
              <a:ext cx="2569464" cy="101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ScottMadden, Inc.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3495 Piedmont</a:t>
              </a:r>
              <a:r>
                <a:rPr lang="en-US" sz="1000" b="0" i="0" baseline="0" dirty="0"/>
                <a:t> Road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Building 10, Suite 805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baseline="0" dirty="0"/>
                <a:t>Atlanta, GA 30305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>
                  <a:hlinkClick r:id="rId4"/>
                </a:rPr>
                <a:t>edbaker@scottmadden.com</a:t>
              </a:r>
              <a:endParaRPr lang="en-US" sz="1000" b="0" i="0" dirty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000" b="0" i="0" dirty="0"/>
                <a:t>O:</a:t>
              </a:r>
              <a:r>
                <a:rPr lang="en-US" sz="1000" b="0" i="0" baseline="0" dirty="0"/>
                <a:t> 404-814-0020 M: 678-488-8142</a:t>
              </a:r>
              <a:endParaRPr lang="en-US" sz="1000" b="0" i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6417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5511800" y="1417638"/>
            <a:ext cx="4175125" cy="5532437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16583" y="1417637"/>
            <a:ext cx="5214937" cy="5532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182563" y="260350"/>
            <a:ext cx="9693275" cy="369888"/>
          </a:xfrm>
        </p:spPr>
        <p:txBody>
          <a:bodyPr anchor="t" anchorCtr="0"/>
          <a:lstStyle>
            <a:lvl1pPr>
              <a:defRPr sz="2000" b="1" i="1" kern="100" cap="none" spc="0">
                <a:solidFill>
                  <a:schemeClr val="tx1"/>
                </a:solidFill>
                <a:latin typeface="Arial Narrow"/>
              </a:defRPr>
            </a:lvl1pPr>
          </a:lstStyle>
          <a:p>
            <a:pPr lvl="0"/>
            <a:r>
              <a:rPr lang="en-US" dirty="0"/>
              <a:t>Case Study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FBBDEE8-6D24-6740-8C90-7E498D9ADF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9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" y="630936"/>
            <a:ext cx="9692640" cy="603504"/>
          </a:xfrm>
          <a:prstGeom prst="rect">
            <a:avLst/>
          </a:prstGeom>
        </p:spPr>
        <p:txBody>
          <a:bodyPr vert="horz" lIns="101882" tIns="45720" rIns="101882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744" y="1417320"/>
            <a:ext cx="9601200" cy="5522976"/>
          </a:xfrm>
          <a:prstGeom prst="rect">
            <a:avLst/>
          </a:prstGeom>
        </p:spPr>
        <p:txBody>
          <a:bodyPr vert="horz" lIns="101882" tIns="45720" rIns="101882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 bullet</a:t>
            </a:r>
          </a:p>
          <a:p>
            <a:pPr lvl="2"/>
            <a:r>
              <a:rPr lang="en-US" dirty="0"/>
              <a:t>Second level bullet</a:t>
            </a:r>
          </a:p>
          <a:p>
            <a:pPr lvl="3"/>
            <a:r>
              <a:rPr lang="en-US" dirty="0"/>
              <a:t>Third level bullet</a:t>
            </a:r>
          </a:p>
          <a:p>
            <a:pPr lvl="4"/>
            <a:r>
              <a:rPr lang="en-US" dirty="0"/>
              <a:t>Fourth level bullet</a:t>
            </a:r>
          </a:p>
          <a:p>
            <a:pPr lvl="5"/>
            <a:endParaRPr lang="en-US" dirty="0"/>
          </a:p>
        </p:txBody>
      </p:sp>
      <p:sp>
        <p:nvSpPr>
          <p:cNvPr id="9" name="Text Placeholder 11"/>
          <p:cNvSpPr txBox="1">
            <a:spLocks/>
          </p:cNvSpPr>
          <p:nvPr/>
        </p:nvSpPr>
        <p:spPr>
          <a:xfrm>
            <a:off x="384048" y="7470648"/>
            <a:ext cx="2587752" cy="201168"/>
          </a:xfrm>
          <a:prstGeom prst="rect">
            <a:avLst/>
          </a:prstGeom>
        </p:spPr>
        <p:txBody>
          <a:bodyPr/>
          <a:lstStyle>
            <a:lvl1pPr marL="0" indent="0" algn="l" defTabSz="509412" rtl="0" eaLnBrk="1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 sz="700" b="0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1313" indent="-3175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Lucida Grande"/>
              <a:buChar char="◼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540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7950" indent="-254000" algn="l" defTabSz="-731838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5950" indent="-2540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ourier New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Copyright © 2017 by ScottMadden, Inc.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484632" y="7223760"/>
            <a:ext cx="603504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4919C0-ACED-B549-A0FE-3B80E14896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11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</p:sldLayoutIdLst>
  <p:hf hdr="0" ftr="0" dt="0"/>
  <p:txStyles>
    <p:titleStyle>
      <a:lvl1pPr algn="l" defTabSz="509412" rtl="0" eaLnBrk="1" latinLnBrk="0" hangingPunct="1">
        <a:spcBef>
          <a:spcPct val="0"/>
        </a:spcBef>
        <a:buNone/>
        <a:defRPr lang="en-US" sz="3000" b="1" kern="1200" dirty="0">
          <a:solidFill>
            <a:schemeClr val="tx1"/>
          </a:solidFill>
          <a:latin typeface="Arial Narrow"/>
          <a:ea typeface="+mj-ea"/>
          <a:cs typeface="+mj-cs"/>
        </a:defRPr>
      </a:lvl1pPr>
    </p:titleStyle>
    <p:bodyStyle>
      <a:lvl1pPr marL="0" indent="0" algn="l" defTabSz="509412" rtl="0" eaLnBrk="1" latinLnBrk="0" hangingPunct="1">
        <a:spcBef>
          <a:spcPts val="600"/>
        </a:spcBef>
        <a:spcAft>
          <a:spcPts val="600"/>
        </a:spcAft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03200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SzPct val="135000"/>
        <a:buFont typeface="Lucida Grande"/>
        <a:buChar char="￭"/>
        <a:defRPr sz="1200" kern="1200" normalizeH="0" baseline="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147638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Arial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23925" indent="-192088" algn="l" defTabSz="-973138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Arial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12863" indent="-193675" algn="l" defTabSz="415925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Courier New"/>
        <a:buChar char="o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indent="0" algn="l" defTabSz="509412" rtl="0" eaLnBrk="1" latinLnBrk="0" hangingPunct="1">
        <a:spcBef>
          <a:spcPct val="200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" y="630936"/>
            <a:ext cx="9692640" cy="603504"/>
          </a:xfrm>
          <a:prstGeom prst="rect">
            <a:avLst/>
          </a:prstGeom>
        </p:spPr>
        <p:txBody>
          <a:bodyPr vert="horz" lIns="101882" tIns="45720" rIns="101882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744" y="1417320"/>
            <a:ext cx="9601200" cy="5522976"/>
          </a:xfrm>
          <a:prstGeom prst="rect">
            <a:avLst/>
          </a:prstGeom>
        </p:spPr>
        <p:txBody>
          <a:bodyPr vert="horz" lIns="101882" tIns="45720" rIns="101882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 bullet</a:t>
            </a:r>
          </a:p>
          <a:p>
            <a:pPr lvl="2"/>
            <a:r>
              <a:rPr lang="en-US" dirty="0"/>
              <a:t>Second level bullet</a:t>
            </a:r>
          </a:p>
          <a:p>
            <a:pPr lvl="3"/>
            <a:r>
              <a:rPr lang="en-US" dirty="0"/>
              <a:t>Third level bullet</a:t>
            </a:r>
          </a:p>
          <a:p>
            <a:pPr lvl="4"/>
            <a:r>
              <a:rPr lang="en-US" dirty="0"/>
              <a:t>Fourth level bullet</a:t>
            </a:r>
          </a:p>
        </p:txBody>
      </p:sp>
      <p:sp>
        <p:nvSpPr>
          <p:cNvPr id="9" name="Text Placeholder 11"/>
          <p:cNvSpPr txBox="1">
            <a:spLocks/>
          </p:cNvSpPr>
          <p:nvPr/>
        </p:nvSpPr>
        <p:spPr>
          <a:xfrm>
            <a:off x="384048" y="7470648"/>
            <a:ext cx="2587752" cy="201168"/>
          </a:xfrm>
          <a:prstGeom prst="rect">
            <a:avLst/>
          </a:prstGeom>
        </p:spPr>
        <p:txBody>
          <a:bodyPr/>
          <a:lstStyle>
            <a:lvl1pPr marL="0" indent="0" algn="l" defTabSz="509412" rtl="0" eaLnBrk="1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 sz="700" b="0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1313" indent="-3175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Lucida Grande"/>
              <a:buChar char="◼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540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7950" indent="-254000" algn="l" defTabSz="-731838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5950" indent="-254000" algn="l" defTabSz="509412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ourier New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1767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180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592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004" indent="-254706" algn="l" defTabSz="509412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Copyright © 2017 by ScottMadden, Inc.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84632" y="7223760"/>
            <a:ext cx="603504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DFBBDEE8-6D24-6740-8C90-7E498D9ADF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7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hdr="0" ftr="0" dt="0"/>
  <p:txStyles>
    <p:titleStyle>
      <a:lvl1pPr algn="l" defTabSz="509412" rtl="0" eaLnBrk="1" latinLnBrk="0" hangingPunct="1">
        <a:spcBef>
          <a:spcPct val="0"/>
        </a:spcBef>
        <a:buNone/>
        <a:defRPr lang="en-US" sz="3000" b="1" kern="1200" dirty="0">
          <a:solidFill>
            <a:schemeClr val="tx1"/>
          </a:solidFill>
          <a:latin typeface="Arial Narrow"/>
          <a:ea typeface="+mj-ea"/>
          <a:cs typeface="+mj-cs"/>
        </a:defRPr>
      </a:lvl1pPr>
    </p:titleStyle>
    <p:bodyStyle>
      <a:lvl1pPr marL="0" indent="0" algn="l" defTabSz="509412" rtl="0" eaLnBrk="1" latinLnBrk="0" hangingPunct="1">
        <a:spcBef>
          <a:spcPts val="600"/>
        </a:spcBef>
        <a:spcAft>
          <a:spcPts val="600"/>
        </a:spcAft>
        <a:buFontTx/>
        <a:buNone/>
        <a:defRPr sz="1200" b="1" kern="500" cap="all" spc="330">
          <a:solidFill>
            <a:schemeClr val="accent2"/>
          </a:solidFill>
          <a:latin typeface="+mn-lt"/>
          <a:ea typeface="+mn-ea"/>
          <a:cs typeface="+mn-cs"/>
        </a:defRPr>
      </a:lvl1pPr>
      <a:lvl2pPr marL="227013" indent="-203200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SzPct val="135000"/>
        <a:buFont typeface="Lucida Grande"/>
        <a:buChar char="￭"/>
        <a:defRPr sz="1200" kern="1200" normalizeH="0" baseline="0">
          <a:solidFill>
            <a:schemeClr val="tx1"/>
          </a:solidFill>
          <a:latin typeface="+mn-lt"/>
          <a:ea typeface="+mn-ea"/>
          <a:cs typeface="+mn-cs"/>
        </a:defRPr>
      </a:lvl2pPr>
      <a:lvl3pPr marL="509588" indent="-147638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Arial"/>
        <a:buChar char="•"/>
        <a:tabLst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92088" algn="l" defTabSz="-731838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Arial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14450" indent="-193675" algn="l" defTabSz="509412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Courier New"/>
        <a:buChar char="o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indent="0" algn="l" defTabSz="509412" rtl="0" eaLnBrk="1" latinLnBrk="0" hangingPunct="1">
        <a:spcBef>
          <a:spcPct val="200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Natural Gas LDC Operations Efficiency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559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813" lvl="1" indent="0">
              <a:buNone/>
            </a:pPr>
            <a:r>
              <a:rPr lang="en-US" b="1" dirty="0"/>
              <a:t>Large utilities with multiple natural gas local distribution companies (LDCs) are challenged with realizing the true cost benefits of leveraging best practices available across their systems</a:t>
            </a:r>
          </a:p>
          <a:p>
            <a:pPr lvl="1"/>
            <a:r>
              <a:rPr lang="en-US" dirty="0"/>
              <a:t>In the last few decades, the energy sector has seen slow economic and demand growth and, in some cases, declining energy sales, leading many utilities to seek growth through acquisition</a:t>
            </a:r>
          </a:p>
          <a:p>
            <a:pPr lvl="1"/>
            <a:r>
              <a:rPr lang="en-US" dirty="0"/>
              <a:t>As non-fuel costs and infrastructure replacement requirements continue to increase for gas LDCs, the need to identify operational efficiencies persist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Cost-reduction efforts often struggle because companies cannot easily compare operations and identify improvement opportunities across different LDCs or jurisdictions</a:t>
            </a:r>
          </a:p>
          <a:p>
            <a:pPr lvl="1"/>
            <a:r>
              <a:rPr lang="en-US" dirty="0"/>
              <a:t>Standardization of gas LDC processes can create significant value, but how does a utility begin this effort?</a:t>
            </a:r>
          </a:p>
          <a:p>
            <a:pPr lvl="2"/>
            <a:r>
              <a:rPr lang="en-US" dirty="0"/>
              <a:t>How does the utility design an approach that allows visibility into each LDC’s workload and comparison across them?</a:t>
            </a:r>
          </a:p>
          <a:p>
            <a:pPr lvl="2"/>
            <a:r>
              <a:rPr lang="en-US" dirty="0"/>
              <a:t>How does the approach “objectively” identify the best practices that exist, promote adoption, and achieve operational improvements across the companies?</a:t>
            </a:r>
          </a:p>
          <a:p>
            <a:pPr lvl="2"/>
            <a:r>
              <a:rPr lang="en-US" dirty="0"/>
              <a:t>How does the utility make this approach sustainable and repeatable? </a:t>
            </a:r>
          </a:p>
          <a:p>
            <a:pPr lvl="1"/>
            <a:r>
              <a:rPr lang="en-US" dirty="0"/>
              <a:t>Companies that are able to do this successfully and repeatedly can immediately cut costs, increase margins, and position themselves to be the most competitive going forward</a:t>
            </a:r>
            <a:br>
              <a:rPr lang="en-US" dirty="0"/>
            </a:br>
            <a:endParaRPr lang="en-US" dirty="0"/>
          </a:p>
          <a:p>
            <a:pPr marL="23813" lvl="1" indent="0">
              <a:buNone/>
            </a:pPr>
            <a:r>
              <a:rPr lang="en-US" b="1" dirty="0"/>
              <a:t>ScottMadden understands this challenge and has partnered with clients to deliver a repeatable process that allows a utility to identify and implement efficiencies and best practices across its gas LDCs.</a:t>
            </a:r>
          </a:p>
          <a:p>
            <a:pPr marL="23813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045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Workload-Based Assessment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888" y="1417320"/>
            <a:ext cx="4700016" cy="5532120"/>
          </a:xfrm>
        </p:spPr>
        <p:txBody>
          <a:bodyPr/>
          <a:lstStyle/>
          <a:p>
            <a:pPr marL="23813" lvl="1" indent="0">
              <a:buNone/>
            </a:pPr>
            <a:r>
              <a:rPr lang="en-US" b="1" dirty="0"/>
              <a:t>Philosophy of approach</a:t>
            </a:r>
          </a:p>
          <a:p>
            <a:pPr lvl="1"/>
            <a:r>
              <a:rPr lang="en-US" kern="0" dirty="0">
                <a:solidFill>
                  <a:srgbClr val="6F7173"/>
                </a:solidFill>
              </a:rPr>
              <a:t>Workload drives cost, signals process differences, and is free of labor rate differences</a:t>
            </a:r>
          </a:p>
          <a:p>
            <a:pPr lvl="1"/>
            <a:r>
              <a:rPr lang="en-US" kern="0" dirty="0">
                <a:solidFill>
                  <a:srgbClr val="6F7173"/>
                </a:solidFill>
              </a:rPr>
              <a:t>If you want to improve efficiency, you must improve workload volumes (units) or efficiency (unit rates)</a:t>
            </a:r>
          </a:p>
          <a:p>
            <a:pPr lvl="1"/>
            <a:r>
              <a:rPr lang="en-US" kern="0" dirty="0">
                <a:solidFill>
                  <a:srgbClr val="6F7173"/>
                </a:solidFill>
              </a:rPr>
              <a:t>Normalizing workload with work volumes allows true benchmarking</a:t>
            </a:r>
            <a:br>
              <a:rPr lang="en-US" kern="0" dirty="0">
                <a:solidFill>
                  <a:srgbClr val="6F7173"/>
                </a:solidFill>
              </a:rPr>
            </a:br>
            <a:endParaRPr lang="en-US" b="1" dirty="0"/>
          </a:p>
          <a:p>
            <a:pPr marL="23813" lvl="1" indent="0">
              <a:buNone/>
            </a:pPr>
            <a:r>
              <a:rPr lang="en-US" b="1" dirty="0"/>
              <a:t>An effective workload-based assessment includes several key tenets:</a:t>
            </a:r>
            <a:endParaRPr lang="en-US" altLang="en-US" sz="1100" kern="0" dirty="0">
              <a:solidFill>
                <a:srgbClr val="6F7173"/>
              </a:solidFill>
            </a:endParaRPr>
          </a:p>
          <a:p>
            <a:pPr lvl="1"/>
            <a:r>
              <a:rPr lang="en-US" kern="0" dirty="0">
                <a:solidFill>
                  <a:srgbClr val="6F7173"/>
                </a:solidFill>
              </a:rPr>
              <a:t>Define the workload categories; compare categories across all LDCs to identify and resolve differences</a:t>
            </a:r>
          </a:p>
          <a:p>
            <a:pPr lvl="1"/>
            <a:r>
              <a:rPr lang="en-US" kern="0" dirty="0">
                <a:solidFill>
                  <a:srgbClr val="6F7173"/>
                </a:solidFill>
              </a:rPr>
              <a:t>Identify and sanction differences in workload due to true volume drivers</a:t>
            </a:r>
          </a:p>
          <a:p>
            <a:pPr lvl="1"/>
            <a:r>
              <a:rPr lang="en-US" kern="0" dirty="0">
                <a:solidFill>
                  <a:srgbClr val="6F7173"/>
                </a:solidFill>
              </a:rPr>
              <a:t>Use unit rates to identify the best practices among the LDCs</a:t>
            </a:r>
          </a:p>
          <a:p>
            <a:pPr lvl="1"/>
            <a:r>
              <a:rPr lang="en-US" altLang="en-US" kern="0" dirty="0">
                <a:solidFill>
                  <a:srgbClr val="6F7173"/>
                </a:solidFill>
              </a:rPr>
              <a:t>Apply a line management/peer group ownership model; have decisions and recommendations created by teams that own the function, not third-party analysis</a:t>
            </a:r>
          </a:p>
          <a:p>
            <a:pPr lvl="1"/>
            <a:r>
              <a:rPr lang="en-US" dirty="0"/>
              <a:t>Raise issues for challenge to break through local preference</a:t>
            </a:r>
          </a:p>
          <a:p>
            <a:pPr lvl="1"/>
            <a:r>
              <a:rPr lang="en-US" kern="0" dirty="0">
                <a:solidFill>
                  <a:srgbClr val="6F7173"/>
                </a:solidFill>
              </a:rPr>
              <a:t>Separate identification of opportunities from decisions on how to best use benefits</a:t>
            </a:r>
          </a:p>
          <a:p>
            <a:pPr lvl="1"/>
            <a:r>
              <a:rPr lang="en-US" kern="0" dirty="0">
                <a:solidFill>
                  <a:srgbClr val="6F7173"/>
                </a:solidFill>
              </a:rPr>
              <a:t>Review and challenge recommendations at multiple levels</a:t>
            </a:r>
          </a:p>
          <a:p>
            <a:pPr marL="23813" lvl="1" indent="0">
              <a:buNone/>
            </a:pPr>
            <a:endParaRPr lang="en-US" kern="0" dirty="0">
              <a:solidFill>
                <a:srgbClr val="6F7173"/>
              </a:solidFill>
            </a:endParaRPr>
          </a:p>
          <a:p>
            <a:pPr marL="23813" lvl="1" indent="0">
              <a:buNone/>
            </a:pPr>
            <a:endParaRPr lang="en-US" sz="1800" dirty="0"/>
          </a:p>
          <a:p>
            <a:pPr marL="23813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4" name="Rectangle 13"/>
          <p:cNvSpPr/>
          <p:nvPr/>
        </p:nvSpPr>
        <p:spPr>
          <a:xfrm>
            <a:off x="5658738" y="1417320"/>
            <a:ext cx="35337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Example – Workload Categories</a:t>
            </a:r>
            <a:endParaRPr lang="en-US" sz="1200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03602811"/>
              </p:ext>
            </p:extLst>
          </p:nvPr>
        </p:nvGraphicFramePr>
        <p:xfrm>
          <a:off x="5113338" y="1694731"/>
          <a:ext cx="4619480" cy="4856988"/>
        </p:xfrm>
        <a:graphic>
          <a:graphicData uri="http://schemas.openxmlformats.org/drawingml/2006/table">
            <a:tbl>
              <a:tblPr firstRow="1">
                <a:tableStyleId>{7E9639D4-E3E2-4D34-9284-5A2195B3D0D7}</a:tableStyleId>
              </a:tblPr>
              <a:tblGrid>
                <a:gridCol w="2309740">
                  <a:extLst>
                    <a:ext uri="{9D8B030D-6E8A-4147-A177-3AD203B41FA5}">
                      <a16:colId xmlns:a16="http://schemas.microsoft.com/office/drawing/2014/main" val="2099967161"/>
                    </a:ext>
                  </a:extLst>
                </a:gridCol>
                <a:gridCol w="2309740">
                  <a:extLst>
                    <a:ext uri="{9D8B030D-6E8A-4147-A177-3AD203B41FA5}">
                      <a16:colId xmlns:a16="http://schemas.microsoft.com/office/drawing/2014/main" val="3193805702"/>
                    </a:ext>
                  </a:extLst>
                </a:gridCol>
              </a:tblGrid>
              <a:tr h="37678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200" kern="1200" dirty="0"/>
                        <a:t>Main</a:t>
                      </a:r>
                      <a:r>
                        <a:rPr lang="en-US" sz="1200" kern="1200" baseline="0" dirty="0"/>
                        <a:t> Construction and Replacement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200" kern="1200" dirty="0"/>
                        <a:t>Preventive Maintenance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49799884"/>
                  </a:ext>
                </a:extLst>
              </a:tr>
              <a:tr h="2725384">
                <a:tc>
                  <a:txBody>
                    <a:bodyPr/>
                    <a:lstStyle/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New construction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noProof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Mains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noProof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Replacement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noProof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Mains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noProof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Restoration/paving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Project management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Construction oversight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Leak surveys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Transmission main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Distribution main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Outside meters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Inside meters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Valve inspection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Distribution regulator station inspection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Cathodic protection inspections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Field testing</a:t>
                      </a:r>
                    </a:p>
                    <a:p>
                      <a:pPr marL="517525" marR="0" lvl="2" indent="-147638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kern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Rectifier checks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Bridge crossing inspections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Damage prevention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Frost survey</a:t>
                      </a:r>
                    </a:p>
                    <a:p>
                      <a:pPr marL="227013" lvl="1" indent="-203200" algn="l" defTabSz="509412" rtl="0" eaLnBrk="1" fontAlgn="t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0" normalizeH="0" baseline="0" dirty="0">
                          <a:solidFill>
                            <a:srgbClr val="6F7173"/>
                          </a:solidFill>
                          <a:latin typeface="+mn-lt"/>
                          <a:ea typeface="+mn-ea"/>
                          <a:cs typeface="+mn-cs"/>
                        </a:rPr>
                        <a:t>Right-of-way patrol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949154"/>
                  </a:ext>
                </a:extLst>
              </a:tr>
              <a:tr h="202108">
                <a:tc gridSpan="2">
                  <a:txBody>
                    <a:bodyPr/>
                    <a:lstStyle/>
                    <a:p>
                      <a:pPr marL="0" indent="0" algn="ctr" fontAlgn="b">
                        <a:lnSpc>
                          <a:spcPct val="80000"/>
                        </a:lnSpc>
                        <a:spcBef>
                          <a:spcPts val="288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Supervision/Management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612691"/>
                  </a:ext>
                </a:extLst>
              </a:tr>
              <a:tr h="202108">
                <a:tc gridSpan="2">
                  <a:txBody>
                    <a:bodyPr/>
                    <a:lstStyle/>
                    <a:p>
                      <a:pPr marL="0" indent="0" algn="ctr" fontAlgn="b">
                        <a:lnSpc>
                          <a:spcPct val="80000"/>
                        </a:lnSpc>
                        <a:spcBef>
                          <a:spcPts val="288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Administrative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828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0321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Approach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1417320"/>
            <a:ext cx="9601200" cy="5784466"/>
          </a:xfrm>
        </p:spPr>
        <p:txBody>
          <a:bodyPr/>
          <a:lstStyle/>
          <a:p>
            <a:pPr marL="23813" lvl="1" indent="0">
              <a:buNone/>
            </a:pPr>
            <a:r>
              <a:rPr lang="en-US" b="1" dirty="0"/>
              <a:t>ScottMadden has developed a comprehensive approach to identify best practices and efficiency opportunities across natural gas LDCs.</a:t>
            </a:r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endParaRPr lang="en-US" b="1" dirty="0"/>
          </a:p>
          <a:p>
            <a:pPr marL="23813" lvl="1" indent="0">
              <a:buNone/>
            </a:pPr>
            <a:r>
              <a:rPr lang="en-US" b="1" dirty="0"/>
              <a:t>The workload-based assessment process is based on ScottMadden’s philosophy that long-term savings cannot be achieved without first making real changes to workload (volumes or efficiency rate)</a:t>
            </a:r>
          </a:p>
          <a:p>
            <a:pPr lvl="1"/>
            <a:r>
              <a:rPr lang="en-US" altLang="en-US" kern="0" dirty="0">
                <a:solidFill>
                  <a:srgbClr val="6F7173"/>
                </a:solidFill>
              </a:rPr>
              <a:t>The approach includes a series of key workshops, with fact-finding assignments between each workshop, and relies on the teams— compromised of representatives from each LDC—to evaluate workload and identify efficiency opportunities</a:t>
            </a:r>
          </a:p>
          <a:p>
            <a:pPr lvl="1"/>
            <a:r>
              <a:rPr lang="en-US" altLang="en-US" kern="0" dirty="0">
                <a:solidFill>
                  <a:srgbClr val="6F7173"/>
                </a:solidFill>
              </a:rPr>
              <a:t>This process leverages functional owners and creates a learning environment for the teams</a:t>
            </a:r>
          </a:p>
          <a:p>
            <a:pPr lvl="1"/>
            <a:endParaRPr lang="en-US" altLang="en-US" kern="0" dirty="0">
              <a:solidFill>
                <a:srgbClr val="6F7173"/>
              </a:solidFill>
            </a:endParaRPr>
          </a:p>
          <a:p>
            <a:pPr lvl="1"/>
            <a:endParaRPr lang="en-US" sz="2000" dirty="0"/>
          </a:p>
          <a:p>
            <a:pPr marL="23813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31789" y="1733433"/>
            <a:ext cx="9601200" cy="3064375"/>
            <a:chOff x="231789" y="1733433"/>
            <a:chExt cx="9601200" cy="3064375"/>
          </a:xfrm>
        </p:grpSpPr>
        <p:graphicFrame>
          <p:nvGraphicFramePr>
            <p:cNvPr id="5" name="Diagram 4"/>
            <p:cNvGraphicFramePr/>
            <p:nvPr>
              <p:extLst>
                <p:ext uri="{D42A27DB-BD31-4B8C-83A1-F6EECF244321}">
                  <p14:modId xmlns:p14="http://schemas.microsoft.com/office/powerpoint/2010/main" val="517726417"/>
                </p:ext>
              </p:extLst>
            </p:nvPr>
          </p:nvGraphicFramePr>
          <p:xfrm>
            <a:off x="231789" y="1733433"/>
            <a:ext cx="9601200" cy="139641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290944" y="2840992"/>
              <a:ext cx="1773383" cy="1952683"/>
            </a:xfrm>
            <a:prstGeom prst="rect">
              <a:avLst/>
            </a:prstGeom>
          </p:spPr>
          <p:txBody>
            <a:bodyPr vert="horz" lIns="101882" tIns="45720" rIns="101882" bIns="45720" rtlCol="0">
              <a:noAutofit/>
            </a:bodyPr>
            <a:lstStyle>
              <a:lvl1pPr marL="0" indent="0" algn="l" defTabSz="509412" rtl="0" eaLnBrk="1" latinLnBrk="0" hangingPunct="1">
                <a:spcBef>
                  <a:spcPts val="600"/>
                </a:spcBef>
                <a:spcAft>
                  <a:spcPts val="600"/>
                </a:spcAft>
                <a:buFontTx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313" indent="-3175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35000"/>
                <a:buFont typeface="Lucida Grande"/>
                <a:buChar char="￭"/>
                <a:defRPr sz="1200" kern="1200" normalizeH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4075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7950" indent="-254000" algn="l" defTabSz="-731838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85950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Courier New"/>
                <a:buChar char="o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indent="0" algn="l" defTabSz="509412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1180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20592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30004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en-US" kern="0" dirty="0">
                  <a:solidFill>
                    <a:srgbClr val="6F7173"/>
                  </a:solidFill>
                </a:rPr>
                <a:t>Agree on workload categories and workload drivers</a:t>
              </a:r>
              <a:endParaRPr lang="en-US" kern="0" dirty="0">
                <a:solidFill>
                  <a:srgbClr val="6F7173"/>
                </a:solidFill>
              </a:endParaRPr>
            </a:p>
            <a:p>
              <a:pPr lvl="1"/>
              <a:endParaRPr lang="en-US" dirty="0"/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2165572" y="2840992"/>
              <a:ext cx="1773936" cy="1956816"/>
            </a:xfrm>
            <a:prstGeom prst="rect">
              <a:avLst/>
            </a:prstGeom>
          </p:spPr>
          <p:txBody>
            <a:bodyPr vert="horz" lIns="101882" tIns="45720" rIns="101882" bIns="45720" rtlCol="0">
              <a:noAutofit/>
            </a:bodyPr>
            <a:lstStyle>
              <a:lvl1pPr marL="0" indent="0" algn="l" defTabSz="509412" rtl="0" eaLnBrk="1" latinLnBrk="0" hangingPunct="1">
                <a:spcBef>
                  <a:spcPts val="600"/>
                </a:spcBef>
                <a:spcAft>
                  <a:spcPts val="600"/>
                </a:spcAft>
                <a:buFontTx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313" indent="-3175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35000"/>
                <a:buFont typeface="Lucida Grande"/>
                <a:buChar char="￭"/>
                <a:defRPr sz="1200" kern="1200" normalizeH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4075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7950" indent="-254000" algn="l" defTabSz="-731838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85950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Courier New"/>
                <a:buChar char="o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indent="0" algn="l" defTabSz="509412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1180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20592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30004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en-US" kern="0" dirty="0">
                  <a:solidFill>
                    <a:srgbClr val="6F7173"/>
                  </a:solidFill>
                </a:rPr>
                <a:t>Assign FTEs, contract labor, and unit volumes to work categories</a:t>
              </a: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4040753" y="2840992"/>
              <a:ext cx="1773936" cy="1956816"/>
            </a:xfrm>
            <a:prstGeom prst="rect">
              <a:avLst/>
            </a:prstGeom>
          </p:spPr>
          <p:txBody>
            <a:bodyPr vert="horz" lIns="101882" tIns="45720" rIns="101882" bIns="45720" rtlCol="0">
              <a:noAutofit/>
            </a:bodyPr>
            <a:lstStyle>
              <a:lvl1pPr marL="0" indent="0" algn="l" defTabSz="509412" rtl="0" eaLnBrk="1" latinLnBrk="0" hangingPunct="1">
                <a:spcBef>
                  <a:spcPts val="600"/>
                </a:spcBef>
                <a:spcAft>
                  <a:spcPts val="600"/>
                </a:spcAft>
                <a:buFontTx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313" indent="-3175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35000"/>
                <a:buFont typeface="Lucida Grande"/>
                <a:buChar char="￭"/>
                <a:defRPr sz="1200" kern="1200" normalizeH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4075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7950" indent="-254000" algn="l" defTabSz="-731838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85950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Courier New"/>
                <a:buChar char="o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indent="0" algn="l" defTabSz="509412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1180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20592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30004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en-US" kern="0" dirty="0">
                  <a:solidFill>
                    <a:srgbClr val="6F7173"/>
                  </a:solidFill>
                </a:rPr>
                <a:t>Understand differences </a:t>
              </a:r>
            </a:p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kern="0" dirty="0">
                  <a:solidFill>
                    <a:srgbClr val="6F7173"/>
                  </a:solidFill>
                </a:rPr>
                <a:t>Identify best practices</a:t>
              </a:r>
            </a:p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kern="0" dirty="0">
                  <a:solidFill>
                    <a:srgbClr val="6F7173"/>
                  </a:solidFill>
                </a:rPr>
                <a:t>Define opportunities</a:t>
              </a:r>
            </a:p>
          </p:txBody>
        </p:sp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7791115" y="2840992"/>
              <a:ext cx="1773936" cy="1956816"/>
            </a:xfrm>
            <a:prstGeom prst="rect">
              <a:avLst/>
            </a:prstGeom>
          </p:spPr>
          <p:txBody>
            <a:bodyPr vert="horz" lIns="101882" tIns="45720" rIns="101882" bIns="45720" rtlCol="0">
              <a:noAutofit/>
            </a:bodyPr>
            <a:lstStyle>
              <a:lvl1pPr marL="0" indent="0" algn="l" defTabSz="509412" rtl="0" eaLnBrk="1" latinLnBrk="0" hangingPunct="1">
                <a:spcBef>
                  <a:spcPts val="600"/>
                </a:spcBef>
                <a:spcAft>
                  <a:spcPts val="600"/>
                </a:spcAft>
                <a:buFontTx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313" indent="-3175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35000"/>
                <a:buFont typeface="Lucida Grande"/>
                <a:buChar char="￭"/>
                <a:defRPr sz="1200" kern="1200" normalizeH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4075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7950" indent="-254000" algn="l" defTabSz="-731838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85950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Courier New"/>
                <a:buChar char="o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indent="0" algn="l" defTabSz="509412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1180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20592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30004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en-US" kern="0" dirty="0">
                  <a:solidFill>
                    <a:srgbClr val="6F7173"/>
                  </a:solidFill>
                </a:rPr>
                <a:t>Agree on recommendations for each LDC</a:t>
              </a:r>
            </a:p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en-US" kern="0" dirty="0">
                  <a:solidFill>
                    <a:srgbClr val="6F7173"/>
                  </a:solidFill>
                </a:rPr>
                <a:t>Estimate cost to achieve</a:t>
              </a:r>
            </a:p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kern="0" dirty="0">
                  <a:solidFill>
                    <a:srgbClr val="6F7173"/>
                  </a:solidFill>
                </a:rPr>
                <a:t>Define implementation approach</a:t>
              </a: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5915934" y="2840992"/>
              <a:ext cx="1773936" cy="1956816"/>
            </a:xfrm>
            <a:prstGeom prst="rect">
              <a:avLst/>
            </a:prstGeom>
          </p:spPr>
          <p:txBody>
            <a:bodyPr vert="horz" lIns="101882" tIns="45720" rIns="101882" bIns="45720" rtlCol="0">
              <a:noAutofit/>
            </a:bodyPr>
            <a:lstStyle>
              <a:lvl1pPr marL="0" indent="0" algn="l" defTabSz="509412" rtl="0" eaLnBrk="1" latinLnBrk="0" hangingPunct="1">
                <a:spcBef>
                  <a:spcPts val="600"/>
                </a:spcBef>
                <a:spcAft>
                  <a:spcPts val="600"/>
                </a:spcAft>
                <a:buFontTx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313" indent="-3175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Pct val="135000"/>
                <a:buFont typeface="Lucida Grande"/>
                <a:buChar char="￭"/>
                <a:defRPr sz="1200" kern="1200" normalizeH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4075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•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7950" indent="-254000" algn="l" defTabSz="-731838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85950" indent="-254000" algn="l" defTabSz="5094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Courier New"/>
                <a:buChar char="o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indent="0" algn="l" defTabSz="509412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1180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20592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30004" indent="-254706" algn="l" defTabSz="509412" rtl="0" eaLnBrk="1" latinLnBrk="0" hangingPunct="1">
                <a:spcBef>
                  <a:spcPct val="20000"/>
                </a:spcBef>
                <a:buFont typeface="Arial"/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7013" lvl="1" indent="-203200">
                <a:spcBef>
                  <a:spcPts val="300"/>
                </a:spcBef>
                <a:spcAft>
                  <a:spcPts val="300"/>
                </a:spcAft>
              </a:pPr>
              <a:r>
                <a:rPr lang="en-US" altLang="en-US" kern="0" dirty="0">
                  <a:solidFill>
                    <a:srgbClr val="6F7173"/>
                  </a:solidFill>
                </a:rPr>
                <a:t>Validate opportunities</a:t>
              </a:r>
            </a:p>
            <a:p>
              <a:pPr lvl="1"/>
              <a:endParaRPr lang="en-US" altLang="en-US" kern="0" dirty="0">
                <a:solidFill>
                  <a:srgbClr val="6F717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21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Vertically Integrated Utility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813" lvl="1" indent="0">
              <a:buNone/>
            </a:pPr>
            <a:r>
              <a:rPr lang="en-US" b="1" dirty="0"/>
              <a:t>In 2017, a large, vertically integrated utility with multiple natural gas LDCs used this ScottMadden approach to perform a gas efficiency study. The teams, comprised of representatives from each of the LDCs and central functional area management,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achieved the following:</a:t>
            </a:r>
          </a:p>
          <a:p>
            <a:pPr lvl="1"/>
            <a:r>
              <a:rPr lang="en-US" dirty="0"/>
              <a:t>Identified saving opportunity of more than 10% – all based on associated changes to workload volumes and efficiency through process and technology changes</a:t>
            </a:r>
          </a:p>
          <a:p>
            <a:pPr lvl="1"/>
            <a:r>
              <a:rPr lang="en-US" dirty="0"/>
              <a:t>Developed initiative charters as part of implementation planning</a:t>
            </a:r>
          </a:p>
          <a:p>
            <a:pPr lvl="1"/>
            <a:r>
              <a:rPr lang="en-US" dirty="0"/>
              <a:t>Presented to senior management for review and challenge</a:t>
            </a:r>
          </a:p>
          <a:p>
            <a:pPr lvl="1"/>
            <a:r>
              <a:rPr lang="en-US" dirty="0"/>
              <a:t>Gained senior management decision on which recommendations to move forward with, as well as decisions on how to use improvements—harvest savings or redeploy to more important activities</a:t>
            </a:r>
            <a:br>
              <a:rPr lang="en-US" dirty="0"/>
            </a:br>
            <a:endParaRPr lang="en-US" b="1" dirty="0"/>
          </a:p>
          <a:p>
            <a:pPr marL="23813" lvl="1" indent="0">
              <a:buNone/>
            </a:pPr>
            <a:r>
              <a:rPr lang="en-US" b="1" dirty="0"/>
              <a:t>Opportunities helped the client to:</a:t>
            </a:r>
          </a:p>
          <a:p>
            <a:pPr lvl="1"/>
            <a:r>
              <a:rPr lang="en-US" dirty="0"/>
              <a:t>Gain alignment on utility standards and how to close the gaps within the LDCs</a:t>
            </a:r>
          </a:p>
          <a:p>
            <a:pPr lvl="1"/>
            <a:r>
              <a:rPr lang="en-US" dirty="0"/>
              <a:t>Achieve cost reductions, efficiencies, and operational improvements across all LDCs</a:t>
            </a:r>
          </a:p>
          <a:p>
            <a:pPr lvl="1"/>
            <a:r>
              <a:rPr lang="en-US" dirty="0"/>
              <a:t>Develop consistency in strategic goals and facilitate meaningful tracking and measuring of KPIs</a:t>
            </a:r>
          </a:p>
          <a:p>
            <a:pPr lvl="1"/>
            <a:r>
              <a:rPr lang="en-US" dirty="0"/>
              <a:t>Efficiency examples:</a:t>
            </a:r>
          </a:p>
          <a:p>
            <a:pPr lvl="2"/>
            <a:r>
              <a:rPr lang="en-US" dirty="0"/>
              <a:t>Preventive Maintenance – Improved main and services surveys, leveraging new process and technology</a:t>
            </a:r>
          </a:p>
          <a:p>
            <a:pPr lvl="2"/>
            <a:r>
              <a:rPr lang="en-US" dirty="0"/>
              <a:t>Corrective Maintenance – Right staffing of crews for optimal performance</a:t>
            </a:r>
          </a:p>
          <a:p>
            <a:pPr lvl="2"/>
            <a:r>
              <a:rPr lang="en-US" dirty="0"/>
              <a:t>Engineering – Gas planning alignment through technology and standards</a:t>
            </a:r>
          </a:p>
          <a:p>
            <a:pPr lvl="2"/>
            <a:r>
              <a:rPr lang="en-US" dirty="0"/>
              <a:t>Odor Response – Redefining the role of a first responder</a:t>
            </a:r>
          </a:p>
          <a:p>
            <a:pPr lvl="2"/>
            <a:r>
              <a:rPr lang="en-US" dirty="0"/>
              <a:t>Main Replacement – Enhancements on construction contractor management</a:t>
            </a:r>
          </a:p>
          <a:p>
            <a:pPr lvl="2"/>
            <a:r>
              <a:rPr lang="en-US" dirty="0"/>
              <a:t>Gas Plant – Enhancing preventive maintenance routines and practices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6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Contact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19C0-ACED-B549-A0FE-3B80E148962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671310"/>
      </p:ext>
    </p:extLst>
  </p:cSld>
  <p:clrMapOvr>
    <a:masterClrMapping/>
  </p:clrMapOvr>
</p:sld>
</file>

<file path=ppt/theme/theme1.xml><?xml version="1.0" encoding="utf-8"?>
<a:theme xmlns:a="http://schemas.openxmlformats.org/drawingml/2006/main" name="Report Template_2016">
  <a:themeElements>
    <a:clrScheme name="SM_2016 1">
      <a:dk1>
        <a:srgbClr val="5F6062"/>
      </a:dk1>
      <a:lt1>
        <a:sysClr val="window" lastClr="FFFFFF"/>
      </a:lt1>
      <a:dk2>
        <a:srgbClr val="5F6062"/>
      </a:dk2>
      <a:lt2>
        <a:srgbClr val="5F6062"/>
      </a:lt2>
      <a:accent1>
        <a:srgbClr val="5F6062"/>
      </a:accent1>
      <a:accent2>
        <a:srgbClr val="26BCD7"/>
      </a:accent2>
      <a:accent3>
        <a:srgbClr val="EE8434"/>
      </a:accent3>
      <a:accent4>
        <a:srgbClr val="62BB46"/>
      </a:accent4>
      <a:accent5>
        <a:srgbClr val="C33A32"/>
      </a:accent5>
      <a:accent6>
        <a:srgbClr val="FDBA12"/>
      </a:accent6>
      <a:hlink>
        <a:srgbClr val="5F6062"/>
      </a:hlink>
      <a:folHlink>
        <a:srgbClr val="5F606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  <a:effectLst/>
      </a:spPr>
      <a:bodyPr rtlCol="0" anchor="ctr" anchorCtr="1"/>
      <a:lstStyle>
        <a:defPPr algn="ctr">
          <a:defRPr sz="1200" b="1"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port Template" id="{08F8953A-BFAD-488E-B36B-B05C0783AB3F}" vid="{C8D87DC4-E067-451A-913F-EC158B9BC7A6}"/>
    </a:ext>
  </a:extLst>
</a:theme>
</file>

<file path=ppt/theme/theme2.xml><?xml version="1.0" encoding="utf-8"?>
<a:theme xmlns:a="http://schemas.openxmlformats.org/drawingml/2006/main" name="Report Template_2015_CASE STUDY LAYOUT">
  <a:themeElements>
    <a:clrScheme name="Custom 1">
      <a:dk1>
        <a:srgbClr val="5F6062"/>
      </a:dk1>
      <a:lt1>
        <a:sysClr val="window" lastClr="FFFFFF"/>
      </a:lt1>
      <a:dk2>
        <a:srgbClr val="5F6062"/>
      </a:dk2>
      <a:lt2>
        <a:srgbClr val="5F6062"/>
      </a:lt2>
      <a:accent1>
        <a:srgbClr val="5F6062"/>
      </a:accent1>
      <a:accent2>
        <a:srgbClr val="26BCD7"/>
      </a:accent2>
      <a:accent3>
        <a:srgbClr val="B2B3B2"/>
      </a:accent3>
      <a:accent4>
        <a:srgbClr val="62BB46"/>
      </a:accent4>
      <a:accent5>
        <a:srgbClr val="C33A32"/>
      </a:accent5>
      <a:accent6>
        <a:srgbClr val="FDBA12"/>
      </a:accent6>
      <a:hlink>
        <a:srgbClr val="5F6062"/>
      </a:hlink>
      <a:folHlink>
        <a:srgbClr val="5F606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  <a:effectLst/>
      </a:spPr>
      <a:bodyPr rtlCol="0" anchor="ctr" anchorCtr="1"/>
      <a:lstStyle>
        <a:defPPr algn="ctr">
          <a:defRPr sz="1200" b="1"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port Template" id="{08F8953A-BFAD-488E-B36B-B05C0783AB3F}" vid="{C2074928-56C0-4D47-AA2F-48853E346C3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 Template</Template>
  <TotalTime>15789</TotalTime>
  <Words>881</Words>
  <Application>Microsoft Macintosh PowerPoint</Application>
  <PresentationFormat>Custom</PresentationFormat>
  <Paragraphs>121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Courier New</vt:lpstr>
      <vt:lpstr>Lucida Grande</vt:lpstr>
      <vt:lpstr>Report Template_2016</vt:lpstr>
      <vt:lpstr>Report Template_2015_CASE STUDY LAYOUT</vt:lpstr>
      <vt:lpstr>Natural Gas LDC Operations Efficiency  </vt:lpstr>
      <vt:lpstr>Introduction</vt:lpstr>
      <vt:lpstr>Workload-Based Assessment</vt:lpstr>
      <vt:lpstr>Approach </vt:lpstr>
      <vt:lpstr>Vertically Integrated Utility Case Study</vt:lpstr>
      <vt:lpstr>Contact Information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 in Real Estate Services for Utilities</dc:title>
  <dc:creator>Stephanie L. Belcher</dc:creator>
  <cp:lastModifiedBy>Savannah Russell</cp:lastModifiedBy>
  <cp:revision>234</cp:revision>
  <cp:lastPrinted>2017-10-20T12:48:09Z</cp:lastPrinted>
  <dcterms:created xsi:type="dcterms:W3CDTF">2014-06-13T16:07:44Z</dcterms:created>
  <dcterms:modified xsi:type="dcterms:W3CDTF">2020-05-14T13:58:10Z</dcterms:modified>
</cp:coreProperties>
</file>