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8_A38BD903.xml" ContentType="application/vnd.ms-powerpoint.comments+xml"/>
  <Override PartName="/ppt/notesSlides/notesSlide4.xml" ContentType="application/vnd.openxmlformats-officedocument.presentationml.notesSlide+xml"/>
  <Override PartName="/ppt/comments/modernComment_7FFFEE1D_554BF688.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omments/modernComment_1BB_6AD297F9.xml" ContentType="application/vnd.ms-powerpoint.comment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omments/modernComment_1BC_656859AA.xml" ContentType="application/vnd.ms-powerpoint.comment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omments/modernComment_107_38E0AD5A.xml" ContentType="application/vnd.ms-powerpoint.comment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omments/modernComment_128_AF76EF91.xml" ContentType="application/vnd.ms-powerpoint.comment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omments/modernComment_7FFFEDAE_36EA36AF.xml" ContentType="application/vnd.ms-powerpoint.comment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7FFFEE20_4416F3B8.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 id="2147483781" r:id="rId5"/>
  </p:sldMasterIdLst>
  <p:notesMasterIdLst>
    <p:notesMasterId r:id="rId65"/>
  </p:notesMasterIdLst>
  <p:handoutMasterIdLst>
    <p:handoutMasterId r:id="rId66"/>
  </p:handoutMasterIdLst>
  <p:sldIdLst>
    <p:sldId id="360" r:id="rId6"/>
    <p:sldId id="2147479071" r:id="rId7"/>
    <p:sldId id="362" r:id="rId8"/>
    <p:sldId id="363" r:id="rId9"/>
    <p:sldId id="3404" r:id="rId10"/>
    <p:sldId id="3403" r:id="rId11"/>
    <p:sldId id="3442" r:id="rId12"/>
    <p:sldId id="2147479070" r:id="rId13"/>
    <p:sldId id="437" r:id="rId14"/>
    <p:sldId id="264" r:id="rId15"/>
    <p:sldId id="438" r:id="rId16"/>
    <p:sldId id="2147479068" r:id="rId17"/>
    <p:sldId id="2147479069" r:id="rId18"/>
    <p:sldId id="443" r:id="rId19"/>
    <p:sldId id="444" r:id="rId20"/>
    <p:sldId id="263" r:id="rId21"/>
    <p:sldId id="296" r:id="rId22"/>
    <p:sldId id="2147478958" r:id="rId23"/>
    <p:sldId id="9257" r:id="rId24"/>
    <p:sldId id="2147478960" r:id="rId25"/>
    <p:sldId id="433" r:id="rId26"/>
    <p:sldId id="9259" r:id="rId27"/>
    <p:sldId id="447" r:id="rId28"/>
    <p:sldId id="1281" r:id="rId29"/>
    <p:sldId id="434" r:id="rId30"/>
    <p:sldId id="2147478957" r:id="rId31"/>
    <p:sldId id="1251" r:id="rId32"/>
    <p:sldId id="2147478965" r:id="rId33"/>
    <p:sldId id="9285" r:id="rId34"/>
    <p:sldId id="9286" r:id="rId35"/>
    <p:sldId id="1237" r:id="rId36"/>
    <p:sldId id="286" r:id="rId37"/>
    <p:sldId id="9260" r:id="rId38"/>
    <p:sldId id="288" r:id="rId39"/>
    <p:sldId id="289" r:id="rId40"/>
    <p:sldId id="282" r:id="rId41"/>
    <p:sldId id="9261" r:id="rId42"/>
    <p:sldId id="292" r:id="rId43"/>
    <p:sldId id="9262" r:id="rId44"/>
    <p:sldId id="442" r:id="rId45"/>
    <p:sldId id="9284" r:id="rId46"/>
    <p:sldId id="9264" r:id="rId47"/>
    <p:sldId id="2147478956" r:id="rId48"/>
    <p:sldId id="9266" r:id="rId49"/>
    <p:sldId id="1173" r:id="rId50"/>
    <p:sldId id="315" r:id="rId51"/>
    <p:sldId id="2147479043" r:id="rId52"/>
    <p:sldId id="9274" r:id="rId53"/>
    <p:sldId id="2147327388" r:id="rId54"/>
    <p:sldId id="2147478961" r:id="rId55"/>
    <p:sldId id="2147478969" r:id="rId56"/>
    <p:sldId id="2147479044" r:id="rId57"/>
    <p:sldId id="9272" r:id="rId58"/>
    <p:sldId id="2147478962" r:id="rId59"/>
    <p:sldId id="2147478963" r:id="rId60"/>
    <p:sldId id="2147478964" r:id="rId61"/>
    <p:sldId id="402" r:id="rId62"/>
    <p:sldId id="9288" r:id="rId63"/>
    <p:sldId id="2147479072" r:id="rId6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lides" id="{17E883B9-9C72-404D-B824-08EC1187BEB2}">
          <p14:sldIdLst>
            <p14:sldId id="360"/>
            <p14:sldId id="2147479071"/>
            <p14:sldId id="362"/>
            <p14:sldId id="363"/>
            <p14:sldId id="3404"/>
            <p14:sldId id="3403"/>
            <p14:sldId id="3442"/>
            <p14:sldId id="2147479070"/>
            <p14:sldId id="437"/>
            <p14:sldId id="264"/>
            <p14:sldId id="438"/>
            <p14:sldId id="2147479068"/>
            <p14:sldId id="2147479069"/>
            <p14:sldId id="443"/>
            <p14:sldId id="444"/>
            <p14:sldId id="263"/>
            <p14:sldId id="296"/>
            <p14:sldId id="2147478958"/>
            <p14:sldId id="9257"/>
            <p14:sldId id="2147478960"/>
            <p14:sldId id="433"/>
            <p14:sldId id="9259"/>
            <p14:sldId id="447"/>
            <p14:sldId id="1281"/>
            <p14:sldId id="434"/>
            <p14:sldId id="2147478957"/>
            <p14:sldId id="1251"/>
            <p14:sldId id="2147478965"/>
            <p14:sldId id="9285"/>
            <p14:sldId id="9286"/>
            <p14:sldId id="1237"/>
            <p14:sldId id="286"/>
            <p14:sldId id="9260"/>
            <p14:sldId id="288"/>
            <p14:sldId id="289"/>
            <p14:sldId id="282"/>
            <p14:sldId id="9261"/>
            <p14:sldId id="292"/>
            <p14:sldId id="9262"/>
            <p14:sldId id="442"/>
            <p14:sldId id="9284"/>
            <p14:sldId id="9264"/>
            <p14:sldId id="2147478956"/>
            <p14:sldId id="9266"/>
            <p14:sldId id="1173"/>
            <p14:sldId id="315"/>
            <p14:sldId id="2147479043"/>
            <p14:sldId id="9274"/>
            <p14:sldId id="2147327388"/>
            <p14:sldId id="2147478961"/>
            <p14:sldId id="2147478969"/>
            <p14:sldId id="2147479044"/>
            <p14:sldId id="9272"/>
            <p14:sldId id="2147478962"/>
            <p14:sldId id="2147478963"/>
            <p14:sldId id="2147478964"/>
            <p14:sldId id="402"/>
            <p14:sldId id="9288"/>
            <p14:sldId id="2147479072"/>
          </p14:sldIdLst>
        </p14:section>
      </p14:sectionLst>
    </p:ext>
    <p:ext uri="{EFAFB233-063F-42B5-8137-9DF3F51BA10A}">
      <p15:sldGuideLst xmlns:p15="http://schemas.microsoft.com/office/powerpoint/2012/main">
        <p15:guide id="4" orient="horz" pos="803" userDrawn="1">
          <p15:clr>
            <a:srgbClr val="A4A3A4"/>
          </p15:clr>
        </p15:guide>
        <p15:guide id="5" orient="horz" pos="840" userDrawn="1">
          <p15:clr>
            <a:srgbClr val="A4A3A4"/>
          </p15:clr>
        </p15:guide>
        <p15:guide id="8" orient="horz" pos="1440" userDrawn="1">
          <p15:clr>
            <a:srgbClr val="A4A3A4"/>
          </p15:clr>
        </p15:guide>
        <p15:guide id="9" orient="horz" pos="3480" userDrawn="1">
          <p15:clr>
            <a:srgbClr val="A4A3A4"/>
          </p15:clr>
        </p15:guide>
        <p15:guide id="10" orient="horz" pos="3600" userDrawn="1">
          <p15:clr>
            <a:srgbClr val="A4A3A4"/>
          </p15:clr>
        </p15:guide>
        <p15:guide id="11" pos="792" userDrawn="1">
          <p15:clr>
            <a:srgbClr val="A4A3A4"/>
          </p15:clr>
        </p15:guide>
        <p15:guide id="12" pos="33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FEE01F-357E-153D-7505-7AE03F98E875}" name="John Francis" initials="JF" userId="S::jfrancis@scottmadden.com::b220ddd6-8b0a-4432-bbee-3e4c3b91ddfd" providerId="AD"/>
  <p188:author id="{06420F25-A6F0-1D17-8DB4-1264E844F14E}" name="Molly Donofrio" initials="MD" userId="S::mollydonofrio@scottmadden.com::9e728b4e-bf84-49b3-82f5-be00bbf5a516" providerId="AD"/>
  <p188:author id="{C4D3A73A-49DA-A66E-1E22-6FAA1E8018EC}" name="Katie Briel" initials="KB" userId="S::kbriel@scottmadden.com::9b7b2c51-b8f1-45b3-87ff-34413959395d" providerId="AD"/>
  <p188:author id="{D64C0340-1190-BB94-B3DB-432BF9BB182B}" name="Jonathan Luk" initials="JL" userId="S::jonathanluk@scottmadden.com::a9ccd1fa-eaca-498e-85dc-55e73178ff88" providerId="AD"/>
  <p188:author id="{72A10B43-4DD8-5234-75A1-8E92BD2351C0}" name="Jenny Denver" initials="" userId="S::jdenver@scottmadden.com::3fe7a1c5-821c-4e97-8658-c46ab06256b8" providerId="AD"/>
  <p188:author id="{21205657-DD60-1594-077F-DF890D627E29}" name="Trey Robinson" initials="TR" userId="S::TreyRobinson@scottmadden.com::429a3b0c-2a94-4414-8242-8bef1f50e789" providerId="AD"/>
  <p188:author id="{984F0164-AE88-F045-4C02-261CCBA2BFD0}" name="Kaitlyn Schmitt" initials="" userId="S::kschmitt@scottmadden.com::71d72e37-978d-4fcb-96ee-82efe922024a" providerId="AD"/>
  <p188:author id="{A3165566-A001-ED4D-1F0B-B9D4097807A8}" name="Trey Robinson" initials="TR" userId="S::treyrobinson@scottmadden.com::429a3b0c-2a94-4414-8242-8bef1f50e789" providerId="AD"/>
  <p188:author id="{F548DA7A-1CC0-98E8-FBE0-CCBCADEF2364}" name="Karen Hilton" initials="KH" userId="S::karenhilton@scottmadden.com::8987ef52-d3b5-47f9-861b-a737f4fd012b" providerId="AD"/>
  <p188:author id="{2EB8A097-9956-667C-ED2B-25B245C71F80}" name="Cameron Brown" initials="" userId="S::cbrown@scottmadden.com::11fea5e9-c394-44e7-a02c-d92a7225b5c7" providerId="AD"/>
  <p188:author id="{3E15AEA0-E8F0-A59F-F906-2A7860D2C620}" name="Ashley Roddy" initials="AR" userId="S::aroddy@scottmadden.com::2309f0a1-099d-476f-8b6a-16e85256a10f" providerId="AD"/>
  <p188:author id="{2EF783B2-1223-E714-4885-4F58154B0C61}" name="John Francis" initials="JF" userId="S::JFrancis@scottmadden.com::b220ddd6-8b0a-4432-bbee-3e4c3b91ddfd" providerId="AD"/>
  <p188:author id="{482A22BD-0BD3-6892-1D3F-67DAB445327B}" name="Laura Campbell" initials="LC" userId="S::lcampbell@scottmadden.com::f25cd101-f0e1-4b71-b887-02474b56c9d2" providerId="AD"/>
  <p188:author id="{E8BB4ADB-689C-6F20-949C-C8FB73FD7DA6}" name="Patricia Ferris" initials="" userId="S::PatriciaFerris@scottmadden.com::64f98eeb-8926-437d-844b-7f6d39cc8b9a" providerId="AD"/>
  <p188:author id="{1AFE9CF1-17A2-9548-F384-2F8EDF2A945D}" name="Jonathan Luk" initials="JL" userId="S::JonathanLuk@scottmadden.com::a9ccd1fa-eaca-498e-85dc-55e73178ff88" providerId="AD"/>
  <p188:author id="{09E629FA-1899-B5DE-C4BD-42ED20047B15}" name="Katie Briel" initials="" userId="S::KBriel@scottmadden.com::9b7b2c51-b8f1-45b3-87ff-34413959395d" providerId="AD"/>
  <p188:author id="{0B84AFFB-6415-F429-1C7A-B39A3BE9B6E8}" name="Christie Sanders" initials="CS" userId="S::ChristieSanders@scottmadden.com::6d1e66ed-8e6b-415a-9173-788236ee228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05EB5"/>
    <a:srgbClr val="000000"/>
    <a:srgbClr val="C7A1D3"/>
    <a:srgbClr val="5E5F62"/>
    <a:srgbClr val="FF9300"/>
    <a:srgbClr val="F1FBFD"/>
    <a:srgbClr val="A5A7A6"/>
    <a:srgbClr val="147A8C"/>
    <a:srgbClr val="A5A6A6"/>
    <a:srgbClr val="8684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07FE85-1906-634A-A913-CFA8A10600A4}" v="156" dt="2025-03-24T11:35:55.191"/>
    <p1510:client id="{54AF767A-1036-B291-3DAA-C415ED90AE0B}" v="1" dt="2025-03-23T18:14:24.779"/>
    <p1510:client id="{7C12E8B8-2F81-714D-9FC0-EBE28C59308D}" v="239" dt="2025-03-24T14:10:10.248"/>
    <p1510:client id="{DA7D8C3B-11F0-D435-0F7D-EC2A145200C1}" v="2" dt="2025-03-24T14:14:02.4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803"/>
        <p:guide orient="horz" pos="840"/>
        <p:guide orient="horz" pos="1440"/>
        <p:guide orient="horz" pos="3480"/>
        <p:guide orient="horz" pos="3600"/>
        <p:guide pos="792"/>
        <p:guide pos="336"/>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FEE1D_554BF688.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7FFFEE1D_554BF688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BB_6AD297F9.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1BC_656859AA.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107_38E0AD5A.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07_38E0AD5A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_128_AF76EF91.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_128_AF76EF913.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_128_AF76EF91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_7FFFEDAE_36EA36AF.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_501_623C38E2.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_1B2_8B64971F.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_1B2_8B64971F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Median</c:v>
                </c:pt>
              </c:strCache>
            </c:strRef>
          </c:tx>
          <c:spPr>
            <a:solidFill>
              <a:schemeClr val="accent4"/>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2-B262-9A4E-8DD4-844431F09EC2}"/>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DB0F-F04E-9533-9BD3F65FDBD0}"/>
              </c:ext>
            </c:extLst>
          </c:dPt>
          <c:dLbls>
            <c:delete val="1"/>
          </c:dLbls>
          <c:cat>
            <c:strRef>
              <c:f>Sheet1!$A$2:$A$5</c:f>
              <c:strCache>
                <c:ptCount val="3"/>
                <c:pt idx="1">
                  <c:v>Shared Services Organizations</c:v>
                </c:pt>
                <c:pt idx="2">
                  <c:v>All Delivery Models</c:v>
                </c:pt>
              </c:strCache>
            </c:strRef>
          </c:cat>
          <c:val>
            <c:numRef>
              <c:f>Sheet1!$B$2:$B$5</c:f>
              <c:numCache>
                <c:formatCode>"$"#,##0.00</c:formatCode>
                <c:ptCount val="4"/>
                <c:pt idx="1">
                  <c:v>1.64</c:v>
                </c:pt>
                <c:pt idx="2">
                  <c:v>2.41</c:v>
                </c:pt>
              </c:numCache>
            </c:numRef>
          </c:val>
          <c:extLst>
            <c:ext xmlns:c16="http://schemas.microsoft.com/office/drawing/2014/chart" uri="{C3380CC4-5D6E-409C-BE32-E72D297353CC}">
              <c16:uniqueId val="{00000002-DB0F-F04E-9533-9BD3F65FDBD0}"/>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5"/>
              </a:solidFill>
              <a:prstDash val="sysDash"/>
              <a:round/>
            </a:ln>
            <a:effectLst/>
          </c:spPr>
          <c:marker>
            <c:symbol val="none"/>
          </c:marker>
          <c:errBars>
            <c:errDir val="y"/>
            <c:errBarType val="both"/>
            <c:errValType val="cust"/>
            <c:noEndCap val="1"/>
            <c:plus>
              <c:numRef>
                <c:f>Sheet1!$F$2:$F$5</c:f>
                <c:numCache>
                  <c:formatCode>General</c:formatCode>
                  <c:ptCount val="4"/>
                  <c:pt idx="1">
                    <c:v>0.77000000000000024</c:v>
                  </c:pt>
                </c:numCache>
              </c:numRef>
            </c:plus>
            <c:minus>
              <c:numLit>
                <c:formatCode>General</c:formatCode>
                <c:ptCount val="1"/>
                <c:pt idx="0">
                  <c:v>0</c:v>
                </c:pt>
              </c:numLit>
            </c:minus>
            <c:spPr>
              <a:noFill/>
              <a:ln w="9525" cap="flat" cmpd="sng" algn="ctr">
                <a:solidFill>
                  <a:schemeClr val="accent5"/>
                </a:solidFill>
                <a:round/>
                <a:headEnd type="triangle"/>
                <a:tailEnd type="triangle"/>
              </a:ln>
              <a:effectLst/>
            </c:spPr>
          </c:errBars>
          <c:cat>
            <c:strRef>
              <c:f>Sheet1!$A$2:$A$5</c:f>
              <c:strCache>
                <c:ptCount val="3"/>
                <c:pt idx="1">
                  <c:v>Shared Services Organizations</c:v>
                </c:pt>
                <c:pt idx="2">
                  <c:v>All Delivery Models</c:v>
                </c:pt>
              </c:strCache>
            </c:strRef>
          </c:cat>
          <c:val>
            <c:numRef>
              <c:f>Sheet1!$C$2:$C$5</c:f>
              <c:numCache>
                <c:formatCode>General</c:formatCode>
                <c:ptCount val="4"/>
                <c:pt idx="0">
                  <c:v>1.64</c:v>
                </c:pt>
                <c:pt idx="1">
                  <c:v>1.64</c:v>
                </c:pt>
                <c:pt idx="2">
                  <c:v>1.64</c:v>
                </c:pt>
                <c:pt idx="3">
                  <c:v>1.64</c:v>
                </c:pt>
              </c:numCache>
            </c:numRef>
          </c:val>
          <c:smooth val="0"/>
          <c:extLst>
            <c:ext xmlns:c16="http://schemas.microsoft.com/office/drawing/2014/chart" uri="{C3380CC4-5D6E-409C-BE32-E72D297353CC}">
              <c16:uniqueId val="{00000003-DB0F-F04E-9533-9BD3F65FDBD0}"/>
            </c:ext>
          </c:extLst>
        </c:ser>
        <c:ser>
          <c:idx val="2"/>
          <c:order val="2"/>
          <c:tx>
            <c:strRef>
              <c:f>Sheet1!$D$1</c:f>
              <c:strCache>
                <c:ptCount val="1"/>
                <c:pt idx="0">
                  <c:v>Max value</c:v>
                </c:pt>
              </c:strCache>
            </c:strRef>
          </c:tx>
          <c:spPr>
            <a:ln w="28575" cap="rnd">
              <a:solidFill>
                <a:schemeClr val="accent5"/>
              </a:solidFill>
              <a:prstDash val="sysDash"/>
              <a:round/>
            </a:ln>
            <a:effectLst/>
          </c:spPr>
          <c:marker>
            <c:symbol val="none"/>
          </c:marker>
          <c:cat>
            <c:strRef>
              <c:f>Sheet1!$A$2:$A$5</c:f>
              <c:strCache>
                <c:ptCount val="3"/>
                <c:pt idx="1">
                  <c:v>Shared Services Organizations</c:v>
                </c:pt>
                <c:pt idx="2">
                  <c:v>All Delivery Models</c:v>
                </c:pt>
              </c:strCache>
            </c:strRef>
          </c:cat>
          <c:val>
            <c:numRef>
              <c:f>Sheet1!$D$2:$D$5</c:f>
              <c:numCache>
                <c:formatCode>General</c:formatCode>
                <c:ptCount val="4"/>
                <c:pt idx="0">
                  <c:v>2.41</c:v>
                </c:pt>
                <c:pt idx="1">
                  <c:v>2.41</c:v>
                </c:pt>
                <c:pt idx="2">
                  <c:v>2.41</c:v>
                </c:pt>
                <c:pt idx="3">
                  <c:v>2.41</c:v>
                </c:pt>
              </c:numCache>
            </c:numRef>
          </c:val>
          <c:smooth val="0"/>
          <c:extLst>
            <c:ext xmlns:c16="http://schemas.microsoft.com/office/drawing/2014/chart" uri="{C3380CC4-5D6E-409C-BE32-E72D297353CC}">
              <c16:uniqueId val="{00000004-DB0F-F04E-9533-9BD3F65FDBD0}"/>
            </c:ext>
          </c:extLst>
        </c:ser>
        <c:ser>
          <c:idx val="3"/>
          <c:order val="3"/>
          <c:tx>
            <c:strRef>
              <c:f>Sheet1!$E$1</c:f>
              <c:strCache>
                <c:ptCount val="1"/>
                <c:pt idx="0">
                  <c:v>LabePosition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DB0F-F04E-9533-9BD3F65FDBD0}"/>
                </c:ext>
              </c:extLst>
            </c:dLbl>
            <c:dLbl>
              <c:idx val="1"/>
              <c:tx>
                <c:rich>
                  <a:bodyPr/>
                  <a:lstStyle/>
                  <a:p>
                    <a:fld id="{DADED4EE-F0B1-48AC-BBE5-0560E3BDEBAD}"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B0F-F04E-9533-9BD3F65FDBD0}"/>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DB0F-F04E-9533-9BD3F65FDBD0}"/>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DB0F-F04E-9533-9BD3F65FDBD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Shared Services Organizations</c:v>
                </c:pt>
                <c:pt idx="2">
                  <c:v>All Delivery Models</c:v>
                </c:pt>
              </c:strCache>
            </c:strRef>
          </c:cat>
          <c:val>
            <c:numRef>
              <c:f>Sheet1!$E$2:$E$5</c:f>
              <c:numCache>
                <c:formatCode>General</c:formatCode>
                <c:ptCount val="4"/>
                <c:pt idx="1">
                  <c:v>2.0249999999999999</c:v>
                </c:pt>
              </c:numCache>
            </c:numRef>
          </c:val>
          <c:smooth val="0"/>
          <c:extLst>
            <c:ext xmlns:c15="http://schemas.microsoft.com/office/drawing/2012/chart" uri="{02D57815-91ED-43cb-92C2-25804820EDAC}">
              <c15:datalabelsRange>
                <c15:f>Sheet1!$G$2:$G$5</c15:f>
                <c15:dlblRangeCache>
                  <c:ptCount val="4"/>
                  <c:pt idx="1">
                    <c:v>1.5x</c:v>
                  </c:pt>
                </c15:dlblRangeCache>
              </c15:datalabelsRange>
            </c:ext>
            <c:ext xmlns:c16="http://schemas.microsoft.com/office/drawing/2014/chart" uri="{C3380CC4-5D6E-409C-BE32-E72D297353CC}">
              <c16:uniqueId val="{00000009-DB0F-F04E-9533-9BD3F65FDBD0}"/>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1"/>
        <c:axPos val="b"/>
        <c:numFmt formatCode="General" sourceLinked="1"/>
        <c:majorTickMark val="out"/>
        <c:minorTickMark val="none"/>
        <c:tickLblPos val="nextTo"/>
        <c:crossAx val="771161696"/>
        <c:crosses val="autoZero"/>
        <c:auto val="1"/>
        <c:lblAlgn val="ctr"/>
        <c:lblOffset val="100"/>
        <c:noMultiLvlLbl val="0"/>
      </c:catAx>
      <c:valAx>
        <c:axId val="771161696"/>
        <c:scaling>
          <c:orientation val="minMax"/>
          <c:max val="2.6"/>
          <c:min val="0"/>
        </c:scaling>
        <c:delete val="1"/>
        <c:axPos val="l"/>
        <c:numFmt formatCode="&quot;$&quot;#,##0.0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chemeClr val="accent4"/>
              </a:solidFill>
              <a:ln>
                <a:noFill/>
              </a:ln>
              <a:effectLst/>
            </c:spPr>
            <c:extLst>
              <c:ext xmlns:c16="http://schemas.microsoft.com/office/drawing/2014/chart" uri="{C3380CC4-5D6E-409C-BE32-E72D297353CC}">
                <c16:uniqueId val="{00000001-DB0F-F04E-9533-9BD3F65FDBD0}"/>
              </c:ext>
            </c:extLst>
          </c:dPt>
          <c:dLbls>
            <c:delete val="1"/>
          </c:dLbls>
          <c:cat>
            <c:strRef>
              <c:f>Sheet1!$A$2:$A$5</c:f>
              <c:strCache>
                <c:ptCount val="3"/>
                <c:pt idx="1">
                  <c:v>Shared Services Organizations</c:v>
                </c:pt>
                <c:pt idx="2">
                  <c:v>All Delivery Models</c:v>
                </c:pt>
              </c:strCache>
            </c:strRef>
          </c:cat>
          <c:val>
            <c:numRef>
              <c:f>Sheet1!$B$2:$B$5</c:f>
              <c:numCache>
                <c:formatCode>0.0</c:formatCode>
                <c:ptCount val="4"/>
                <c:pt idx="1">
                  <c:v>17.399999999999999</c:v>
                </c:pt>
                <c:pt idx="2">
                  <c:v>28.3</c:v>
                </c:pt>
              </c:numCache>
            </c:numRef>
          </c:val>
          <c:extLst>
            <c:ext xmlns:c16="http://schemas.microsoft.com/office/drawing/2014/chart" uri="{C3380CC4-5D6E-409C-BE32-E72D297353CC}">
              <c16:uniqueId val="{00000002-DB0F-F04E-9533-9BD3F65FDBD0}"/>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5"/>
              </a:solidFill>
              <a:prstDash val="sysDash"/>
              <a:round/>
            </a:ln>
            <a:effectLst/>
          </c:spPr>
          <c:marker>
            <c:symbol val="none"/>
          </c:marker>
          <c:errBars>
            <c:errDir val="y"/>
            <c:errBarType val="both"/>
            <c:errValType val="cust"/>
            <c:noEndCap val="1"/>
            <c:plus>
              <c:numRef>
                <c:f>Sheet1!$F$2:$F$5</c:f>
                <c:numCache>
                  <c:formatCode>General</c:formatCode>
                  <c:ptCount val="4"/>
                  <c:pt idx="1">
                    <c:v>10.900000000000002</c:v>
                  </c:pt>
                </c:numCache>
              </c:numRef>
            </c:plus>
            <c:minus>
              <c:numLit>
                <c:formatCode>General</c:formatCode>
                <c:ptCount val="1"/>
                <c:pt idx="0">
                  <c:v>0</c:v>
                </c:pt>
              </c:numLit>
            </c:minus>
            <c:spPr>
              <a:noFill/>
              <a:ln w="9525" cap="flat" cmpd="sng" algn="ctr">
                <a:solidFill>
                  <a:schemeClr val="accent5"/>
                </a:solidFill>
                <a:round/>
                <a:headEnd type="triangle"/>
                <a:tailEnd type="triangle"/>
              </a:ln>
              <a:effectLst/>
            </c:spPr>
          </c:errBars>
          <c:cat>
            <c:strRef>
              <c:f>Sheet1!$A$2:$A$5</c:f>
              <c:strCache>
                <c:ptCount val="3"/>
                <c:pt idx="1">
                  <c:v>Shared Services Organizations</c:v>
                </c:pt>
                <c:pt idx="2">
                  <c:v>All Delivery Models</c:v>
                </c:pt>
              </c:strCache>
            </c:strRef>
          </c:cat>
          <c:val>
            <c:numRef>
              <c:f>Sheet1!$C$2:$C$5</c:f>
              <c:numCache>
                <c:formatCode>General</c:formatCode>
                <c:ptCount val="4"/>
                <c:pt idx="0">
                  <c:v>17.399999999999999</c:v>
                </c:pt>
                <c:pt idx="1">
                  <c:v>17.399999999999999</c:v>
                </c:pt>
                <c:pt idx="2">
                  <c:v>17.399999999999999</c:v>
                </c:pt>
                <c:pt idx="3">
                  <c:v>17.399999999999999</c:v>
                </c:pt>
              </c:numCache>
            </c:numRef>
          </c:val>
          <c:smooth val="0"/>
          <c:extLst>
            <c:ext xmlns:c16="http://schemas.microsoft.com/office/drawing/2014/chart" uri="{C3380CC4-5D6E-409C-BE32-E72D297353CC}">
              <c16:uniqueId val="{00000003-DB0F-F04E-9533-9BD3F65FDBD0}"/>
            </c:ext>
          </c:extLst>
        </c:ser>
        <c:ser>
          <c:idx val="2"/>
          <c:order val="2"/>
          <c:tx>
            <c:strRef>
              <c:f>Sheet1!$D$1</c:f>
              <c:strCache>
                <c:ptCount val="1"/>
                <c:pt idx="0">
                  <c:v>Max value</c:v>
                </c:pt>
              </c:strCache>
            </c:strRef>
          </c:tx>
          <c:spPr>
            <a:ln w="28575" cap="rnd">
              <a:solidFill>
                <a:schemeClr val="accent5"/>
              </a:solidFill>
              <a:prstDash val="sysDash"/>
              <a:round/>
            </a:ln>
            <a:effectLst/>
          </c:spPr>
          <c:marker>
            <c:symbol val="none"/>
          </c:marker>
          <c:cat>
            <c:strRef>
              <c:f>Sheet1!$A$2:$A$5</c:f>
              <c:strCache>
                <c:ptCount val="3"/>
                <c:pt idx="1">
                  <c:v>Shared Services Organizations</c:v>
                </c:pt>
                <c:pt idx="2">
                  <c:v>All Delivery Models</c:v>
                </c:pt>
              </c:strCache>
            </c:strRef>
          </c:cat>
          <c:val>
            <c:numRef>
              <c:f>Sheet1!$D$2:$D$5</c:f>
              <c:numCache>
                <c:formatCode>General</c:formatCode>
                <c:ptCount val="4"/>
                <c:pt idx="0">
                  <c:v>28.3</c:v>
                </c:pt>
                <c:pt idx="1">
                  <c:v>28.3</c:v>
                </c:pt>
                <c:pt idx="2">
                  <c:v>28.3</c:v>
                </c:pt>
                <c:pt idx="3">
                  <c:v>28.3</c:v>
                </c:pt>
              </c:numCache>
            </c:numRef>
          </c:val>
          <c:smooth val="0"/>
          <c:extLst>
            <c:ext xmlns:c16="http://schemas.microsoft.com/office/drawing/2014/chart" uri="{C3380CC4-5D6E-409C-BE32-E72D297353CC}">
              <c16:uniqueId val="{00000004-DB0F-F04E-9533-9BD3F65FDBD0}"/>
            </c:ext>
          </c:extLst>
        </c:ser>
        <c:ser>
          <c:idx val="3"/>
          <c:order val="3"/>
          <c:tx>
            <c:strRef>
              <c:f>Sheet1!$E$1</c:f>
              <c:strCache>
                <c:ptCount val="1"/>
                <c:pt idx="0">
                  <c:v>LabePosition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DB0F-F04E-9533-9BD3F65FDBD0}"/>
                </c:ext>
              </c:extLst>
            </c:dLbl>
            <c:dLbl>
              <c:idx val="1"/>
              <c:tx>
                <c:rich>
                  <a:bodyPr/>
                  <a:lstStyle/>
                  <a:p>
                    <a:fld id="{3E928E75-2F6B-4057-AE53-D6A29993C29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B0F-F04E-9533-9BD3F65FDBD0}"/>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DB0F-F04E-9533-9BD3F65FDBD0}"/>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DB0F-F04E-9533-9BD3F65FDBD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Shared Services Organizations</c:v>
                </c:pt>
                <c:pt idx="2">
                  <c:v>All Delivery Models</c:v>
                </c:pt>
              </c:strCache>
            </c:strRef>
          </c:cat>
          <c:val>
            <c:numRef>
              <c:f>Sheet1!$E$2:$E$5</c:f>
              <c:numCache>
                <c:formatCode>General</c:formatCode>
                <c:ptCount val="4"/>
                <c:pt idx="1">
                  <c:v>22.85</c:v>
                </c:pt>
              </c:numCache>
            </c:numRef>
          </c:val>
          <c:smooth val="0"/>
          <c:extLst>
            <c:ext xmlns:c15="http://schemas.microsoft.com/office/drawing/2012/chart" uri="{02D57815-91ED-43cb-92C2-25804820EDAC}">
              <c15:datalabelsRange>
                <c15:f>Sheet1!$G$2:$G$5</c15:f>
                <c15:dlblRangeCache>
                  <c:ptCount val="4"/>
                  <c:pt idx="1">
                    <c:v>1.6x</c:v>
                  </c:pt>
                </c15:dlblRangeCache>
              </c15:datalabelsRange>
            </c:ext>
            <c:ext xmlns:c16="http://schemas.microsoft.com/office/drawing/2014/chart" uri="{C3380CC4-5D6E-409C-BE32-E72D297353CC}">
              <c16:uniqueId val="{00000009-DB0F-F04E-9533-9BD3F65FDBD0}"/>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1"/>
        <c:axPos val="b"/>
        <c:numFmt formatCode="General" sourceLinked="1"/>
        <c:majorTickMark val="out"/>
        <c:minorTickMark val="none"/>
        <c:tickLblPos val="nextTo"/>
        <c:crossAx val="771161696"/>
        <c:crosses val="autoZero"/>
        <c:auto val="1"/>
        <c:lblAlgn val="ctr"/>
        <c:lblOffset val="100"/>
        <c:noMultiLvlLbl val="0"/>
      </c:catAx>
      <c:valAx>
        <c:axId val="771161696"/>
        <c:scaling>
          <c:orientation val="minMax"/>
          <c:min val="0"/>
        </c:scaling>
        <c:delete val="1"/>
        <c:axPos val="l"/>
        <c:numFmt formatCode="0.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 HR Staffing Comparisons</a:t>
            </a:r>
          </a:p>
        </c:rich>
      </c:tx>
      <c:layout>
        <c:manualLayout>
          <c:xMode val="edge"/>
          <c:yMode val="edge"/>
          <c:x val="0.3703724659414569"/>
          <c:y val="2.76924834750011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Top Performers</c:v>
                </c:pt>
              </c:strCache>
            </c:strRef>
          </c:tx>
          <c:spPr>
            <a:solidFill>
              <a:schemeClr val="accent2"/>
            </a:solidFill>
            <a:ln>
              <a:noFill/>
            </a:ln>
            <a:effectLst/>
          </c:spPr>
          <c:invertIfNegative val="0"/>
          <c:cat>
            <c:strRef>
              <c:f>Sheet1!$A$2:$A$4</c:f>
              <c:strCache>
                <c:ptCount val="3"/>
                <c:pt idx="0">
                  <c:v>Employees per HR FTE</c:v>
                </c:pt>
                <c:pt idx="1">
                  <c:v>Employees per shared services FTE</c:v>
                </c:pt>
                <c:pt idx="2">
                  <c:v>Employees per field HR FTE</c:v>
                </c:pt>
              </c:strCache>
            </c:strRef>
          </c:cat>
          <c:val>
            <c:numRef>
              <c:f>Sheet1!$B$2:$B$4</c:f>
              <c:numCache>
                <c:formatCode>General</c:formatCode>
                <c:ptCount val="3"/>
                <c:pt idx="0">
                  <c:v>160</c:v>
                </c:pt>
                <c:pt idx="1">
                  <c:v>417</c:v>
                </c:pt>
                <c:pt idx="2">
                  <c:v>533</c:v>
                </c:pt>
              </c:numCache>
            </c:numRef>
          </c:val>
          <c:extLst>
            <c:ext xmlns:c16="http://schemas.microsoft.com/office/drawing/2014/chart" uri="{C3380CC4-5D6E-409C-BE32-E72D297353CC}">
              <c16:uniqueId val="{00000000-547B-CA45-8A71-44C8570CD403}"/>
            </c:ext>
          </c:extLst>
        </c:ser>
        <c:ser>
          <c:idx val="1"/>
          <c:order val="1"/>
          <c:tx>
            <c:strRef>
              <c:f>Sheet1!$C$1</c:f>
              <c:strCache>
                <c:ptCount val="1"/>
                <c:pt idx="0">
                  <c:v>Comparison Group</c:v>
                </c:pt>
              </c:strCache>
            </c:strRef>
          </c:tx>
          <c:spPr>
            <a:solidFill>
              <a:schemeClr val="accent4"/>
            </a:solidFill>
            <a:ln>
              <a:noFill/>
            </a:ln>
            <a:effectLst/>
          </c:spPr>
          <c:invertIfNegative val="0"/>
          <c:cat>
            <c:strRef>
              <c:f>Sheet1!$A$2:$A$4</c:f>
              <c:strCache>
                <c:ptCount val="3"/>
                <c:pt idx="0">
                  <c:v>Employees per HR FTE</c:v>
                </c:pt>
                <c:pt idx="1">
                  <c:v>Employees per shared services FTE</c:v>
                </c:pt>
                <c:pt idx="2">
                  <c:v>Employees per field HR FTE</c:v>
                </c:pt>
              </c:strCache>
            </c:strRef>
          </c:cat>
          <c:val>
            <c:numRef>
              <c:f>Sheet1!$C$2:$C$4</c:f>
              <c:numCache>
                <c:formatCode>General</c:formatCode>
                <c:ptCount val="3"/>
                <c:pt idx="0">
                  <c:v>118</c:v>
                </c:pt>
                <c:pt idx="1">
                  <c:v>280</c:v>
                </c:pt>
                <c:pt idx="2">
                  <c:v>424</c:v>
                </c:pt>
              </c:numCache>
            </c:numRef>
          </c:val>
          <c:extLst>
            <c:ext xmlns:c16="http://schemas.microsoft.com/office/drawing/2014/chart" uri="{C3380CC4-5D6E-409C-BE32-E72D297353CC}">
              <c16:uniqueId val="{00000001-547B-CA45-8A71-44C8570CD403}"/>
            </c:ext>
          </c:extLst>
        </c:ser>
        <c:dLbls>
          <c:showLegendKey val="0"/>
          <c:showVal val="0"/>
          <c:showCatName val="0"/>
          <c:showSerName val="0"/>
          <c:showPercent val="0"/>
          <c:showBubbleSize val="0"/>
        </c:dLbls>
        <c:gapWidth val="240"/>
        <c:overlap val="27"/>
        <c:axId val="1818809727"/>
        <c:axId val="1673435375"/>
      </c:barChart>
      <c:catAx>
        <c:axId val="1818809727"/>
        <c:scaling>
          <c:orientation val="minMax"/>
        </c:scaling>
        <c:delete val="0"/>
        <c:axPos val="b"/>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673435375"/>
        <c:crosses val="autoZero"/>
        <c:auto val="1"/>
        <c:lblAlgn val="ctr"/>
        <c:lblOffset val="100"/>
        <c:noMultiLvlLbl val="0"/>
      </c:catAx>
      <c:valAx>
        <c:axId val="1673435375"/>
        <c:scaling>
          <c:orientation val="minMax"/>
        </c:scaling>
        <c:delete val="1"/>
        <c:axPos val="l"/>
        <c:majorGridlines>
          <c:spPr>
            <a:ln w="9525" cap="flat" cmpd="sng" algn="ctr">
              <a:solidFill>
                <a:schemeClr val="accent3"/>
              </a:solidFill>
              <a:round/>
            </a:ln>
            <a:effectLst/>
          </c:spPr>
        </c:majorGridlines>
        <c:numFmt formatCode="General" sourceLinked="1"/>
        <c:majorTickMark val="none"/>
        <c:minorTickMark val="none"/>
        <c:tickLblPos val="nextTo"/>
        <c:crossAx val="1818809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Top Performers</c:v>
                </c:pt>
              </c:strCache>
            </c:strRef>
          </c:tx>
          <c:spPr>
            <a:solidFill>
              <a:schemeClr val="accent2"/>
            </a:solidFill>
            <a:ln>
              <a:noFill/>
            </a:ln>
            <a:effectLst/>
          </c:spPr>
          <c:invertIfNegative val="0"/>
          <c:cat>
            <c:strRef>
              <c:f>Sheet1!$A$2:$A$4</c:f>
              <c:strCache>
                <c:ptCount val="3"/>
                <c:pt idx="0">
                  <c:v>In-house cost per call/inquiry</c:v>
                </c:pt>
                <c:pt idx="1">
                  <c:v>In-house cost per transaction</c:v>
                </c:pt>
                <c:pt idx="2">
                  <c:v>Total cost per customer</c:v>
                </c:pt>
              </c:strCache>
            </c:strRef>
          </c:cat>
          <c:val>
            <c:numRef>
              <c:f>Sheet1!$B$2:$B$4</c:f>
              <c:numCache>
                <c:formatCode>"$"#,##0</c:formatCode>
                <c:ptCount val="3"/>
                <c:pt idx="0">
                  <c:v>490</c:v>
                </c:pt>
                <c:pt idx="1">
                  <c:v>160</c:v>
                </c:pt>
                <c:pt idx="2">
                  <c:v>183</c:v>
                </c:pt>
              </c:numCache>
            </c:numRef>
          </c:val>
          <c:extLst>
            <c:ext xmlns:c16="http://schemas.microsoft.com/office/drawing/2014/chart" uri="{C3380CC4-5D6E-409C-BE32-E72D297353CC}">
              <c16:uniqueId val="{00000000-CA39-A140-8D09-078ED00D29CB}"/>
            </c:ext>
          </c:extLst>
        </c:ser>
        <c:ser>
          <c:idx val="1"/>
          <c:order val="1"/>
          <c:tx>
            <c:strRef>
              <c:f>Sheet1!$C$1</c:f>
              <c:strCache>
                <c:ptCount val="1"/>
                <c:pt idx="0">
                  <c:v>Comparison Group</c:v>
                </c:pt>
              </c:strCache>
            </c:strRef>
          </c:tx>
          <c:spPr>
            <a:solidFill>
              <a:srgbClr val="A05EB5"/>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0-CDCC-2941-B95C-7623B6F4A97C}"/>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1-CDCC-2941-B95C-7623B6F4A97C}"/>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2-CDCC-2941-B95C-7623B6F4A97C}"/>
              </c:ext>
            </c:extLst>
          </c:dPt>
          <c:cat>
            <c:strRef>
              <c:f>Sheet1!$A$2:$A$4</c:f>
              <c:strCache>
                <c:ptCount val="3"/>
                <c:pt idx="0">
                  <c:v>In-house cost per call/inquiry</c:v>
                </c:pt>
                <c:pt idx="1">
                  <c:v>In-house cost per transaction</c:v>
                </c:pt>
                <c:pt idx="2">
                  <c:v>Total cost per customer</c:v>
                </c:pt>
              </c:strCache>
            </c:strRef>
          </c:cat>
          <c:val>
            <c:numRef>
              <c:f>Sheet1!$C$2:$C$4</c:f>
              <c:numCache>
                <c:formatCode>"$"#,##0</c:formatCode>
                <c:ptCount val="3"/>
                <c:pt idx="0">
                  <c:v>677</c:v>
                </c:pt>
                <c:pt idx="1">
                  <c:v>237</c:v>
                </c:pt>
                <c:pt idx="2">
                  <c:v>264</c:v>
                </c:pt>
              </c:numCache>
            </c:numRef>
          </c:val>
          <c:extLst>
            <c:ext xmlns:c16="http://schemas.microsoft.com/office/drawing/2014/chart" uri="{C3380CC4-5D6E-409C-BE32-E72D297353CC}">
              <c16:uniqueId val="{00000001-CA39-A140-8D09-078ED00D29CB}"/>
            </c:ext>
          </c:extLst>
        </c:ser>
        <c:dLbls>
          <c:showLegendKey val="0"/>
          <c:showVal val="0"/>
          <c:showCatName val="0"/>
          <c:showSerName val="0"/>
          <c:showPercent val="0"/>
          <c:showBubbleSize val="0"/>
        </c:dLbls>
        <c:gapWidth val="182"/>
        <c:axId val="1002260143"/>
        <c:axId val="1002252303"/>
      </c:barChart>
      <c:catAx>
        <c:axId val="1002260143"/>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002252303"/>
        <c:crosses val="autoZero"/>
        <c:auto val="1"/>
        <c:lblAlgn val="ctr"/>
        <c:lblOffset val="100"/>
        <c:noMultiLvlLbl val="0"/>
      </c:catAx>
      <c:valAx>
        <c:axId val="1002252303"/>
        <c:scaling>
          <c:orientation val="minMax"/>
        </c:scaling>
        <c:delete val="1"/>
        <c:axPos val="b"/>
        <c:numFmt formatCode="&quot;$&quot;#,##0" sourceLinked="1"/>
        <c:majorTickMark val="none"/>
        <c:minorTickMark val="none"/>
        <c:tickLblPos val="nextTo"/>
        <c:crossAx val="100226014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a:t>
            </a:r>
            <a:r>
              <a:rPr lang="en-US" sz="1400" b="1" baseline="0">
                <a:solidFill>
                  <a:schemeClr val="tx1"/>
                </a:solidFill>
              </a:rPr>
              <a:t> Finance Cost per $1,000 Revenue</a:t>
            </a:r>
            <a:endParaRPr lang="en-US" sz="1400" b="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rgbClr val="A05EB5"/>
              </a:solidFill>
              <a:ln>
                <a:noFill/>
              </a:ln>
              <a:effectLst/>
            </c:spPr>
            <c:extLst>
              <c:ext xmlns:c16="http://schemas.microsoft.com/office/drawing/2014/chart" uri="{C3380CC4-5D6E-409C-BE32-E72D297353CC}">
                <c16:uniqueId val="{00000001-0F92-8149-B6BA-8F5812A64B37}"/>
              </c:ext>
            </c:extLst>
          </c:dPt>
          <c:dLbls>
            <c:delete val="1"/>
          </c:dLbls>
          <c:cat>
            <c:strRef>
              <c:f>Sheet1!$A$2:$A$5</c:f>
              <c:strCache>
                <c:ptCount val="3"/>
                <c:pt idx="1">
                  <c:v>Shared Services Organizations</c:v>
                </c:pt>
                <c:pt idx="2">
                  <c:v>All Delivery Models</c:v>
                </c:pt>
              </c:strCache>
            </c:strRef>
          </c:cat>
          <c:val>
            <c:numRef>
              <c:f>Sheet1!$B$2:$B$5</c:f>
              <c:numCache>
                <c:formatCode>"$"#,##0.00</c:formatCode>
                <c:ptCount val="4"/>
                <c:pt idx="1">
                  <c:v>9.1300000000000008</c:v>
                </c:pt>
                <c:pt idx="2">
                  <c:v>10.19</c:v>
                </c:pt>
              </c:numCache>
            </c:numRef>
          </c:val>
          <c:extLst>
            <c:ext xmlns:c16="http://schemas.microsoft.com/office/drawing/2014/chart" uri="{C3380CC4-5D6E-409C-BE32-E72D297353CC}">
              <c16:uniqueId val="{00000002-0F92-8149-B6BA-8F5812A64B37}"/>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1"/>
              </a:solidFill>
              <a:prstDash val="sysDash"/>
              <a:round/>
            </a:ln>
            <a:effectLst/>
          </c:spPr>
          <c:marker>
            <c:symbol val="none"/>
          </c:marker>
          <c:errBars>
            <c:errDir val="y"/>
            <c:errBarType val="both"/>
            <c:errValType val="cust"/>
            <c:noEndCap val="1"/>
            <c:plus>
              <c:numRef>
                <c:f>Sheet1!$F$2:$F$5</c:f>
                <c:numCache>
                  <c:formatCode>General</c:formatCode>
                  <c:ptCount val="4"/>
                  <c:pt idx="1">
                    <c:v>1.0599999999999987</c:v>
                  </c:pt>
                </c:numCache>
              </c:numRef>
            </c:plus>
            <c:minus>
              <c:numLit>
                <c:formatCode>General</c:formatCode>
                <c:ptCount val="1"/>
                <c:pt idx="0">
                  <c:v>0</c:v>
                </c:pt>
              </c:numLit>
            </c:minus>
            <c:spPr>
              <a:noFill/>
              <a:ln w="9525" cap="flat" cmpd="sng" algn="ctr">
                <a:solidFill>
                  <a:schemeClr val="accent1"/>
                </a:solidFill>
                <a:round/>
                <a:headEnd type="triangle"/>
                <a:tailEnd type="triangle"/>
              </a:ln>
              <a:effectLst/>
            </c:spPr>
          </c:errBars>
          <c:cat>
            <c:strRef>
              <c:f>Sheet1!$A$2:$A$5</c:f>
              <c:strCache>
                <c:ptCount val="3"/>
                <c:pt idx="1">
                  <c:v>Shared Services Organizations</c:v>
                </c:pt>
                <c:pt idx="2">
                  <c:v>All Delivery Models</c:v>
                </c:pt>
              </c:strCache>
            </c:strRef>
          </c:cat>
          <c:val>
            <c:numRef>
              <c:f>Sheet1!$C$2:$C$5</c:f>
              <c:numCache>
                <c:formatCode>General</c:formatCode>
                <c:ptCount val="4"/>
                <c:pt idx="0">
                  <c:v>9.1300000000000008</c:v>
                </c:pt>
                <c:pt idx="1">
                  <c:v>9.1300000000000008</c:v>
                </c:pt>
                <c:pt idx="2">
                  <c:v>9.1300000000000008</c:v>
                </c:pt>
                <c:pt idx="3">
                  <c:v>9.1300000000000008</c:v>
                </c:pt>
              </c:numCache>
            </c:numRef>
          </c:val>
          <c:smooth val="0"/>
          <c:extLst>
            <c:ext xmlns:c16="http://schemas.microsoft.com/office/drawing/2014/chart" uri="{C3380CC4-5D6E-409C-BE32-E72D297353CC}">
              <c16:uniqueId val="{00000003-0F92-8149-B6BA-8F5812A64B37}"/>
            </c:ext>
          </c:extLst>
        </c:ser>
        <c:ser>
          <c:idx val="2"/>
          <c:order val="2"/>
          <c:tx>
            <c:strRef>
              <c:f>Sheet1!$D$1</c:f>
              <c:strCache>
                <c:ptCount val="1"/>
                <c:pt idx="0">
                  <c:v>Max value</c:v>
                </c:pt>
              </c:strCache>
            </c:strRef>
          </c:tx>
          <c:spPr>
            <a:ln w="28575" cap="rnd">
              <a:solidFill>
                <a:schemeClr val="accent1"/>
              </a:solidFill>
              <a:prstDash val="sysDash"/>
              <a:round/>
            </a:ln>
            <a:effectLst/>
          </c:spPr>
          <c:marker>
            <c:symbol val="none"/>
          </c:marker>
          <c:cat>
            <c:strRef>
              <c:f>Sheet1!$A$2:$A$5</c:f>
              <c:strCache>
                <c:ptCount val="3"/>
                <c:pt idx="1">
                  <c:v>Shared Services Organizations</c:v>
                </c:pt>
                <c:pt idx="2">
                  <c:v>All Delivery Models</c:v>
                </c:pt>
              </c:strCache>
            </c:strRef>
          </c:cat>
          <c:val>
            <c:numRef>
              <c:f>Sheet1!$D$2:$D$5</c:f>
              <c:numCache>
                <c:formatCode>General</c:formatCode>
                <c:ptCount val="4"/>
                <c:pt idx="0">
                  <c:v>10.19</c:v>
                </c:pt>
                <c:pt idx="1">
                  <c:v>10.19</c:v>
                </c:pt>
                <c:pt idx="2">
                  <c:v>10.19</c:v>
                </c:pt>
                <c:pt idx="3">
                  <c:v>10.19</c:v>
                </c:pt>
              </c:numCache>
            </c:numRef>
          </c:val>
          <c:smooth val="0"/>
          <c:extLst>
            <c:ext xmlns:c16="http://schemas.microsoft.com/office/drawing/2014/chart" uri="{C3380CC4-5D6E-409C-BE32-E72D297353CC}">
              <c16:uniqueId val="{00000004-0F92-8149-B6BA-8F5812A64B37}"/>
            </c:ext>
          </c:extLst>
        </c:ser>
        <c:ser>
          <c:idx val="3"/>
          <c:order val="3"/>
          <c:tx>
            <c:strRef>
              <c:f>Sheet1!$E$1</c:f>
              <c:strCache>
                <c:ptCount val="1"/>
                <c:pt idx="0">
                  <c:v>LabePosition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0F92-8149-B6BA-8F5812A64B37}"/>
                </c:ext>
              </c:extLst>
            </c:dLbl>
            <c:dLbl>
              <c:idx val="1"/>
              <c:tx>
                <c:rich>
                  <a:bodyPr/>
                  <a:lstStyle/>
                  <a:p>
                    <a:fld id="{1D8CD5FA-03B9-4391-A854-BB16C4B5D10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F92-8149-B6BA-8F5812A64B37}"/>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0F92-8149-B6BA-8F5812A64B37}"/>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0F92-8149-B6BA-8F5812A64B3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Shared Services Organizations</c:v>
                </c:pt>
                <c:pt idx="2">
                  <c:v>All Delivery Models</c:v>
                </c:pt>
              </c:strCache>
            </c:strRef>
          </c:cat>
          <c:val>
            <c:numRef>
              <c:f>Sheet1!$E$2:$E$5</c:f>
              <c:numCache>
                <c:formatCode>General</c:formatCode>
                <c:ptCount val="4"/>
                <c:pt idx="1">
                  <c:v>9.66</c:v>
                </c:pt>
              </c:numCache>
            </c:numRef>
          </c:val>
          <c:smooth val="0"/>
          <c:extLst>
            <c:ext xmlns:c15="http://schemas.microsoft.com/office/drawing/2012/chart" uri="{02D57815-91ED-43cb-92C2-25804820EDAC}">
              <c15:datalabelsRange>
                <c15:f>Sheet1!$G$2:$G$5</c15:f>
                <c15:dlblRangeCache>
                  <c:ptCount val="4"/>
                  <c:pt idx="1">
                    <c:v>1.1x</c:v>
                  </c:pt>
                </c15:dlblRangeCache>
              </c15:datalabelsRange>
            </c:ext>
            <c:ext xmlns:c16="http://schemas.microsoft.com/office/drawing/2014/chart" uri="{C3380CC4-5D6E-409C-BE32-E72D297353CC}">
              <c16:uniqueId val="{00000009-0F92-8149-B6BA-8F5812A64B37}"/>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min val="0"/>
        </c:scaling>
        <c:delete val="1"/>
        <c:axPos val="l"/>
        <c:numFmt formatCode="&quot;$&quot;#,##0.0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a:t>
            </a:r>
            <a:r>
              <a:rPr lang="en-US" sz="1400" b="1" baseline="0">
                <a:solidFill>
                  <a:schemeClr val="tx1"/>
                </a:solidFill>
              </a:rPr>
              <a:t> Finance FTEs per $1B Revenue</a:t>
            </a:r>
            <a:endParaRPr lang="en-US" sz="1400" b="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rgbClr val="A05EB5"/>
              </a:solidFill>
              <a:ln>
                <a:noFill/>
              </a:ln>
              <a:effectLst/>
            </c:spPr>
            <c:extLst>
              <c:ext xmlns:c16="http://schemas.microsoft.com/office/drawing/2014/chart" uri="{C3380CC4-5D6E-409C-BE32-E72D297353CC}">
                <c16:uniqueId val="{00000001-0F92-8149-B6BA-8F5812A64B37}"/>
              </c:ext>
            </c:extLst>
          </c:dPt>
          <c:dLbls>
            <c:delete val="1"/>
          </c:dLbls>
          <c:cat>
            <c:strRef>
              <c:f>Sheet1!$A$2:$A$5</c:f>
              <c:strCache>
                <c:ptCount val="3"/>
                <c:pt idx="1">
                  <c:v>Shared Services Organizations</c:v>
                </c:pt>
                <c:pt idx="2">
                  <c:v>All Delivery Models</c:v>
                </c:pt>
              </c:strCache>
            </c:strRef>
          </c:cat>
          <c:val>
            <c:numRef>
              <c:f>Sheet1!$B$2:$B$5</c:f>
              <c:numCache>
                <c:formatCode>0</c:formatCode>
                <c:ptCount val="4"/>
                <c:pt idx="1">
                  <c:v>65</c:v>
                </c:pt>
                <c:pt idx="2">
                  <c:v>79</c:v>
                </c:pt>
              </c:numCache>
            </c:numRef>
          </c:val>
          <c:extLst>
            <c:ext xmlns:c16="http://schemas.microsoft.com/office/drawing/2014/chart" uri="{C3380CC4-5D6E-409C-BE32-E72D297353CC}">
              <c16:uniqueId val="{00000002-0F92-8149-B6BA-8F5812A64B37}"/>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1"/>
              </a:solidFill>
              <a:prstDash val="sysDash"/>
              <a:round/>
            </a:ln>
            <a:effectLst/>
          </c:spPr>
          <c:marker>
            <c:symbol val="none"/>
          </c:marker>
          <c:errBars>
            <c:errDir val="y"/>
            <c:errBarType val="both"/>
            <c:errValType val="cust"/>
            <c:noEndCap val="1"/>
            <c:plus>
              <c:numRef>
                <c:f>Sheet1!$F$2:$F$5</c:f>
                <c:numCache>
                  <c:formatCode>General</c:formatCode>
                  <c:ptCount val="4"/>
                  <c:pt idx="1">
                    <c:v>14</c:v>
                  </c:pt>
                </c:numCache>
              </c:numRef>
            </c:plus>
            <c:minus>
              <c:numLit>
                <c:formatCode>General</c:formatCode>
                <c:ptCount val="1"/>
                <c:pt idx="0">
                  <c:v>0</c:v>
                </c:pt>
              </c:numLit>
            </c:minus>
            <c:spPr>
              <a:noFill/>
              <a:ln w="9525" cap="flat" cmpd="sng" algn="ctr">
                <a:solidFill>
                  <a:schemeClr val="accent1"/>
                </a:solidFill>
                <a:round/>
                <a:headEnd type="triangle"/>
                <a:tailEnd type="triangle"/>
              </a:ln>
              <a:effectLst/>
            </c:spPr>
          </c:errBars>
          <c:cat>
            <c:strRef>
              <c:f>Sheet1!$A$2:$A$5</c:f>
              <c:strCache>
                <c:ptCount val="3"/>
                <c:pt idx="1">
                  <c:v>Shared Services Organizations</c:v>
                </c:pt>
                <c:pt idx="2">
                  <c:v>All Delivery Models</c:v>
                </c:pt>
              </c:strCache>
            </c:strRef>
          </c:cat>
          <c:val>
            <c:numRef>
              <c:f>Sheet1!$C$2:$C$5</c:f>
              <c:numCache>
                <c:formatCode>General</c:formatCode>
                <c:ptCount val="4"/>
                <c:pt idx="0">
                  <c:v>65</c:v>
                </c:pt>
                <c:pt idx="1">
                  <c:v>65</c:v>
                </c:pt>
                <c:pt idx="2">
                  <c:v>65</c:v>
                </c:pt>
                <c:pt idx="3">
                  <c:v>65</c:v>
                </c:pt>
              </c:numCache>
            </c:numRef>
          </c:val>
          <c:smooth val="0"/>
          <c:extLst>
            <c:ext xmlns:c16="http://schemas.microsoft.com/office/drawing/2014/chart" uri="{C3380CC4-5D6E-409C-BE32-E72D297353CC}">
              <c16:uniqueId val="{00000003-0F92-8149-B6BA-8F5812A64B37}"/>
            </c:ext>
          </c:extLst>
        </c:ser>
        <c:ser>
          <c:idx val="2"/>
          <c:order val="2"/>
          <c:tx>
            <c:strRef>
              <c:f>Sheet1!$D$1</c:f>
              <c:strCache>
                <c:ptCount val="1"/>
                <c:pt idx="0">
                  <c:v>Max value</c:v>
                </c:pt>
              </c:strCache>
            </c:strRef>
          </c:tx>
          <c:spPr>
            <a:ln w="28575" cap="rnd">
              <a:solidFill>
                <a:schemeClr val="accent1"/>
              </a:solidFill>
              <a:prstDash val="sysDash"/>
              <a:round/>
            </a:ln>
            <a:effectLst/>
          </c:spPr>
          <c:marker>
            <c:symbol val="none"/>
          </c:marker>
          <c:cat>
            <c:strRef>
              <c:f>Sheet1!$A$2:$A$5</c:f>
              <c:strCache>
                <c:ptCount val="3"/>
                <c:pt idx="1">
                  <c:v>Shared Services Organizations</c:v>
                </c:pt>
                <c:pt idx="2">
                  <c:v>All Delivery Models</c:v>
                </c:pt>
              </c:strCache>
            </c:strRef>
          </c:cat>
          <c:val>
            <c:numRef>
              <c:f>Sheet1!$D$2:$D$5</c:f>
              <c:numCache>
                <c:formatCode>General</c:formatCode>
                <c:ptCount val="4"/>
                <c:pt idx="0">
                  <c:v>79</c:v>
                </c:pt>
                <c:pt idx="1">
                  <c:v>79</c:v>
                </c:pt>
                <c:pt idx="2">
                  <c:v>79</c:v>
                </c:pt>
                <c:pt idx="3">
                  <c:v>79</c:v>
                </c:pt>
              </c:numCache>
            </c:numRef>
          </c:val>
          <c:smooth val="0"/>
          <c:extLst>
            <c:ext xmlns:c16="http://schemas.microsoft.com/office/drawing/2014/chart" uri="{C3380CC4-5D6E-409C-BE32-E72D297353CC}">
              <c16:uniqueId val="{00000004-0F92-8149-B6BA-8F5812A64B37}"/>
            </c:ext>
          </c:extLst>
        </c:ser>
        <c:ser>
          <c:idx val="3"/>
          <c:order val="3"/>
          <c:tx>
            <c:strRef>
              <c:f>Sheet1!$E$1</c:f>
              <c:strCache>
                <c:ptCount val="1"/>
                <c:pt idx="0">
                  <c:v>LabePosition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0F92-8149-B6BA-8F5812A64B37}"/>
                </c:ext>
              </c:extLst>
            </c:dLbl>
            <c:dLbl>
              <c:idx val="1"/>
              <c:tx>
                <c:rich>
                  <a:bodyPr/>
                  <a:lstStyle/>
                  <a:p>
                    <a:fld id="{1C1ACAAD-FB2A-42C1-87FC-37BC679AA3D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F92-8149-B6BA-8F5812A64B37}"/>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0F92-8149-B6BA-8F5812A64B37}"/>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0F92-8149-B6BA-8F5812A64B3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Shared Services Organizations</c:v>
                </c:pt>
                <c:pt idx="2">
                  <c:v>All Delivery Models</c:v>
                </c:pt>
              </c:strCache>
            </c:strRef>
          </c:cat>
          <c:val>
            <c:numRef>
              <c:f>Sheet1!$E$2:$E$5</c:f>
              <c:numCache>
                <c:formatCode>General</c:formatCode>
                <c:ptCount val="4"/>
                <c:pt idx="1">
                  <c:v>72</c:v>
                </c:pt>
              </c:numCache>
            </c:numRef>
          </c:val>
          <c:smooth val="0"/>
          <c:extLst>
            <c:ext xmlns:c15="http://schemas.microsoft.com/office/drawing/2012/chart" uri="{02D57815-91ED-43cb-92C2-25804820EDAC}">
              <c15:datalabelsRange>
                <c15:f>Sheet1!$G$2:$G$5</c15:f>
                <c15:dlblRangeCache>
                  <c:ptCount val="4"/>
                  <c:pt idx="1">
                    <c:v>1.2x</c:v>
                  </c:pt>
                </c15:dlblRangeCache>
              </c15:datalabelsRange>
            </c:ext>
            <c:ext xmlns:c16="http://schemas.microsoft.com/office/drawing/2014/chart" uri="{C3380CC4-5D6E-409C-BE32-E72D297353CC}">
              <c16:uniqueId val="{00000009-0F92-8149-B6BA-8F5812A64B37}"/>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min val="0"/>
        </c:scaling>
        <c:delete val="1"/>
        <c:axPos val="l"/>
        <c:numFmt formatCode="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a:t>
            </a:r>
            <a:r>
              <a:rPr lang="en-US" sz="1400" b="1" baseline="0">
                <a:solidFill>
                  <a:schemeClr val="tx1"/>
                </a:solidFill>
              </a:rPr>
              <a:t> total cost to perform the finance function per $1,000 revenue</a:t>
            </a:r>
            <a:endParaRPr lang="en-US" sz="1400" b="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rgbClr val="A05EB5"/>
              </a:solidFill>
              <a:ln>
                <a:noFill/>
              </a:ln>
              <a:effectLst/>
            </c:spPr>
            <c:extLst>
              <c:ext xmlns:c16="http://schemas.microsoft.com/office/drawing/2014/chart" uri="{C3380CC4-5D6E-409C-BE32-E72D297353CC}">
                <c16:uniqueId val="{00000001-E68E-C247-8F8D-5020499DA1BA}"/>
              </c:ext>
            </c:extLst>
          </c:dPt>
          <c:dLbls>
            <c:delete val="1"/>
          </c:dLbls>
          <c:cat>
            <c:strRef>
              <c:f>Sheet1!$A$2:$A$5</c:f>
              <c:strCache>
                <c:ptCount val="3"/>
                <c:pt idx="1">
                  <c:v>Top Performer Group</c:v>
                </c:pt>
                <c:pt idx="2">
                  <c:v>Comparison Group</c:v>
                </c:pt>
              </c:strCache>
            </c:strRef>
          </c:cat>
          <c:val>
            <c:numRef>
              <c:f>Sheet1!$B$2:$B$5</c:f>
              <c:numCache>
                <c:formatCode>"$"#,##0.00</c:formatCode>
                <c:ptCount val="4"/>
                <c:pt idx="1">
                  <c:v>5.28</c:v>
                </c:pt>
                <c:pt idx="2">
                  <c:v>12.41</c:v>
                </c:pt>
              </c:numCache>
            </c:numRef>
          </c:val>
          <c:extLst>
            <c:ext xmlns:c16="http://schemas.microsoft.com/office/drawing/2014/chart" uri="{C3380CC4-5D6E-409C-BE32-E72D297353CC}">
              <c16:uniqueId val="{00000002-E68E-C247-8F8D-5020499DA1BA}"/>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1"/>
              </a:solidFill>
              <a:prstDash val="sysDash"/>
              <a:round/>
            </a:ln>
            <a:effectLst/>
          </c:spPr>
          <c:marker>
            <c:symbol val="none"/>
          </c:marker>
          <c:errBars>
            <c:errDir val="y"/>
            <c:errBarType val="both"/>
            <c:errValType val="cust"/>
            <c:noEndCap val="1"/>
            <c:plus>
              <c:numRef>
                <c:f>Sheet1!$G$2:$G$5</c:f>
                <c:numCache>
                  <c:formatCode>General</c:formatCode>
                  <c:ptCount val="4"/>
                  <c:pt idx="1">
                    <c:v>7.13</c:v>
                  </c:pt>
                </c:numCache>
              </c:numRef>
            </c:plus>
            <c:minus>
              <c:numLit>
                <c:formatCode>General</c:formatCode>
                <c:ptCount val="1"/>
                <c:pt idx="0">
                  <c:v>0</c:v>
                </c:pt>
              </c:numLit>
            </c:minus>
            <c:spPr>
              <a:noFill/>
              <a:ln w="9525" cap="flat" cmpd="sng" algn="ctr">
                <a:solidFill>
                  <a:schemeClr val="accent1"/>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5.28</c:v>
                </c:pt>
                <c:pt idx="1">
                  <c:v>5.28</c:v>
                </c:pt>
                <c:pt idx="2">
                  <c:v>5.28</c:v>
                </c:pt>
                <c:pt idx="3">
                  <c:v>5.28</c:v>
                </c:pt>
              </c:numCache>
            </c:numRef>
          </c:val>
          <c:smooth val="0"/>
          <c:extLst>
            <c:ext xmlns:c16="http://schemas.microsoft.com/office/drawing/2014/chart" uri="{C3380CC4-5D6E-409C-BE32-E72D297353CC}">
              <c16:uniqueId val="{00000003-E68E-C247-8F8D-5020499DA1BA}"/>
            </c:ext>
          </c:extLst>
        </c:ser>
        <c:ser>
          <c:idx val="2"/>
          <c:order val="2"/>
          <c:tx>
            <c:strRef>
              <c:f>Sheet1!$D$1</c:f>
              <c:strCache>
                <c:ptCount val="1"/>
                <c:pt idx="0">
                  <c:v>Max value</c:v>
                </c:pt>
              </c:strCache>
            </c:strRef>
          </c:tx>
          <c:spPr>
            <a:ln w="28575" cap="rnd">
              <a:solidFill>
                <a:schemeClr val="accent1"/>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12.41</c:v>
                </c:pt>
                <c:pt idx="1">
                  <c:v>12.41</c:v>
                </c:pt>
                <c:pt idx="2">
                  <c:v>12.41</c:v>
                </c:pt>
                <c:pt idx="3">
                  <c:v>12.41</c:v>
                </c:pt>
              </c:numCache>
            </c:numRef>
          </c:val>
          <c:smooth val="0"/>
          <c:extLst>
            <c:ext xmlns:c16="http://schemas.microsoft.com/office/drawing/2014/chart" uri="{C3380CC4-5D6E-409C-BE32-E72D297353CC}">
              <c16:uniqueId val="{00000004-E68E-C247-8F8D-5020499DA1BA}"/>
            </c:ext>
          </c:extLst>
        </c:ser>
        <c:ser>
          <c:idx val="3"/>
          <c:order val="3"/>
          <c:tx>
            <c:strRef>
              <c:f>Sheet1!$E$1</c:f>
              <c:strCache>
                <c:ptCount val="1"/>
                <c:pt idx="0">
                  <c:v>Label 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E68E-C247-8F8D-5020499DA1BA}"/>
                </c:ext>
              </c:extLst>
            </c:dLbl>
            <c:dLbl>
              <c:idx val="1"/>
              <c:tx>
                <c:rich>
                  <a:bodyPr/>
                  <a:lstStyle/>
                  <a:p>
                    <a:fld id="{10DC1C18-A2D5-49EE-97CA-FF1B937B74D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68E-C247-8F8D-5020499DA1BA}"/>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E68E-C247-8F8D-5020499DA1BA}"/>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E68E-C247-8F8D-5020499DA1B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1">
                  <c:v>8.8450000000000006</c:v>
                </c:pt>
              </c:numCache>
            </c:numRef>
          </c:val>
          <c:smooth val="0"/>
          <c:extLst>
            <c:ext xmlns:c15="http://schemas.microsoft.com/office/drawing/2012/chart" uri="{02D57815-91ED-43cb-92C2-25804820EDAC}">
              <c15:datalabelsRange>
                <c15:f>Sheet1!$H$2:$H$5</c15:f>
                <c15:dlblRangeCache>
                  <c:ptCount val="4"/>
                  <c:pt idx="1">
                    <c:v>2.4x</c:v>
                  </c:pt>
                </c15:dlblRangeCache>
              </c15:datalabelsRange>
            </c:ext>
            <c:ext xmlns:c16="http://schemas.microsoft.com/office/drawing/2014/chart" uri="{C3380CC4-5D6E-409C-BE32-E72D297353CC}">
              <c16:uniqueId val="{00000009-E68E-C247-8F8D-5020499DA1BA}"/>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scaling>
        <c:delete val="1"/>
        <c:axPos val="l"/>
        <c:numFmt formatCode="&quot;$&quot;#,##0.00" sourceLinked="1"/>
        <c:majorTickMark val="none"/>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a:t>
            </a:r>
            <a:r>
              <a:rPr lang="en-US" sz="1400" b="1" baseline="0">
                <a:solidFill>
                  <a:schemeClr val="tx1"/>
                </a:solidFill>
              </a:rPr>
              <a:t> total cost to operate the finance shared services center(s) per $1,000 revenue</a:t>
            </a:r>
            <a:endParaRPr lang="en-US" sz="1400" b="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rgbClr val="A05EB5"/>
              </a:solidFill>
              <a:ln>
                <a:noFill/>
              </a:ln>
              <a:effectLst/>
            </c:spPr>
            <c:extLst>
              <c:ext xmlns:c16="http://schemas.microsoft.com/office/drawing/2014/chart" uri="{C3380CC4-5D6E-409C-BE32-E72D297353CC}">
                <c16:uniqueId val="{00000001-3291-F241-AB1C-E20B112A0DE4}"/>
              </c:ext>
            </c:extLst>
          </c:dPt>
          <c:dLbls>
            <c:delete val="1"/>
          </c:dLbls>
          <c:cat>
            <c:strRef>
              <c:f>Sheet1!$A$2:$A$5</c:f>
              <c:strCache>
                <c:ptCount val="3"/>
                <c:pt idx="1">
                  <c:v>Top Performer Group</c:v>
                </c:pt>
                <c:pt idx="2">
                  <c:v>Comparison Group</c:v>
                </c:pt>
              </c:strCache>
            </c:strRef>
          </c:cat>
          <c:val>
            <c:numRef>
              <c:f>Sheet1!$B$2:$B$5</c:f>
              <c:numCache>
                <c:formatCode>"$"#,##0.00</c:formatCode>
                <c:ptCount val="4"/>
                <c:pt idx="1">
                  <c:v>2.4659</c:v>
                </c:pt>
                <c:pt idx="2">
                  <c:v>6.6666999999999996</c:v>
                </c:pt>
              </c:numCache>
            </c:numRef>
          </c:val>
          <c:extLst>
            <c:ext xmlns:c16="http://schemas.microsoft.com/office/drawing/2014/chart" uri="{C3380CC4-5D6E-409C-BE32-E72D297353CC}">
              <c16:uniqueId val="{00000002-3291-F241-AB1C-E20B112A0DE4}"/>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1"/>
              </a:solidFill>
              <a:prstDash val="sysDash"/>
              <a:round/>
            </a:ln>
            <a:effectLst/>
          </c:spPr>
          <c:marker>
            <c:symbol val="none"/>
          </c:marker>
          <c:errBars>
            <c:errDir val="y"/>
            <c:errBarType val="both"/>
            <c:errValType val="cust"/>
            <c:noEndCap val="1"/>
            <c:plus>
              <c:numRef>
                <c:f>Sheet1!$G$2:$G$5</c:f>
                <c:numCache>
                  <c:formatCode>General</c:formatCode>
                  <c:ptCount val="4"/>
                  <c:pt idx="1">
                    <c:v>4.2007999999999992</c:v>
                  </c:pt>
                </c:numCache>
              </c:numRef>
            </c:plus>
            <c:minus>
              <c:numLit>
                <c:formatCode>General</c:formatCode>
                <c:ptCount val="1"/>
                <c:pt idx="0">
                  <c:v>0</c:v>
                </c:pt>
              </c:numLit>
            </c:minus>
            <c:spPr>
              <a:noFill/>
              <a:ln w="9525" cap="flat" cmpd="sng" algn="ctr">
                <a:solidFill>
                  <a:schemeClr val="accent1"/>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2.4659</c:v>
                </c:pt>
                <c:pt idx="1">
                  <c:v>2.4659</c:v>
                </c:pt>
                <c:pt idx="2">
                  <c:v>2.4659</c:v>
                </c:pt>
                <c:pt idx="3">
                  <c:v>2.4659</c:v>
                </c:pt>
              </c:numCache>
            </c:numRef>
          </c:val>
          <c:smooth val="0"/>
          <c:extLst>
            <c:ext xmlns:c16="http://schemas.microsoft.com/office/drawing/2014/chart" uri="{C3380CC4-5D6E-409C-BE32-E72D297353CC}">
              <c16:uniqueId val="{00000003-3291-F241-AB1C-E20B112A0DE4}"/>
            </c:ext>
          </c:extLst>
        </c:ser>
        <c:ser>
          <c:idx val="2"/>
          <c:order val="2"/>
          <c:tx>
            <c:strRef>
              <c:f>Sheet1!$D$1</c:f>
              <c:strCache>
                <c:ptCount val="1"/>
                <c:pt idx="0">
                  <c:v>Max value</c:v>
                </c:pt>
              </c:strCache>
            </c:strRef>
          </c:tx>
          <c:spPr>
            <a:ln w="28575" cap="rnd">
              <a:solidFill>
                <a:schemeClr val="accent1"/>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6.6666999999999996</c:v>
                </c:pt>
                <c:pt idx="1">
                  <c:v>6.6666999999999996</c:v>
                </c:pt>
                <c:pt idx="2">
                  <c:v>6.6666999999999996</c:v>
                </c:pt>
                <c:pt idx="3">
                  <c:v>6.6666999999999996</c:v>
                </c:pt>
              </c:numCache>
            </c:numRef>
          </c:val>
          <c:smooth val="0"/>
          <c:extLst>
            <c:ext xmlns:c16="http://schemas.microsoft.com/office/drawing/2014/chart" uri="{C3380CC4-5D6E-409C-BE32-E72D297353CC}">
              <c16:uniqueId val="{00000004-3291-F241-AB1C-E20B112A0DE4}"/>
            </c:ext>
          </c:extLst>
        </c:ser>
        <c:ser>
          <c:idx val="3"/>
          <c:order val="3"/>
          <c:tx>
            <c:strRef>
              <c:f>Sheet1!$E$1</c:f>
              <c:strCache>
                <c:ptCount val="1"/>
                <c:pt idx="0">
                  <c:v>LabelPosition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5-3291-F241-AB1C-E20B112A0DE4}"/>
                </c:ext>
              </c:extLst>
            </c:dLbl>
            <c:dLbl>
              <c:idx val="1"/>
              <c:tx>
                <c:rich>
                  <a:bodyPr/>
                  <a:lstStyle/>
                  <a:p>
                    <a:fld id="{D29B94C5-8ABC-43F2-A24B-0700E4895F82}" type="CELLRANGE">
                      <a:rPr lang="en-US"/>
                      <a:pPr/>
                      <a:t>[CELLRANGE]</a:t>
                    </a:fld>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291-F241-AB1C-E20B112A0DE4}"/>
                </c:ext>
              </c:extLst>
            </c:dLbl>
            <c:dLbl>
              <c:idx val="2"/>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7-3291-F241-AB1C-E20B112A0DE4}"/>
                </c:ext>
              </c:extLst>
            </c:dLbl>
            <c:dLbl>
              <c:idx val="3"/>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8-3291-F241-AB1C-E20B112A0DE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1">
                  <c:v>4.5663</c:v>
                </c:pt>
              </c:numCache>
            </c:numRef>
          </c:val>
          <c:smooth val="0"/>
          <c:extLst>
            <c:ext xmlns:c15="http://schemas.microsoft.com/office/drawing/2012/chart" uri="{02D57815-91ED-43cb-92C2-25804820EDAC}">
              <c15:datalabelsRange>
                <c15:f>Sheet1!$H$2:$H$5</c15:f>
                <c15:dlblRangeCache>
                  <c:ptCount val="4"/>
                  <c:pt idx="1">
                    <c:v>2.7x</c:v>
                  </c:pt>
                </c15:dlblRangeCache>
              </c15:datalabelsRange>
            </c:ext>
            <c:ext xmlns:c16="http://schemas.microsoft.com/office/drawing/2014/chart" uri="{C3380CC4-5D6E-409C-BE32-E72D297353CC}">
              <c16:uniqueId val="{00000009-3291-F241-AB1C-E20B112A0DE4}"/>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scaling>
        <c:delete val="1"/>
        <c:axPos val="l"/>
        <c:numFmt formatCode="&quot;$&quot;#,##0.00" sourceLinked="1"/>
        <c:majorTickMark val="none"/>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a:t>
            </a:r>
            <a:r>
              <a:rPr lang="en-US" sz="1400" b="1" baseline="0">
                <a:solidFill>
                  <a:schemeClr val="tx1"/>
                </a:solidFill>
              </a:rPr>
              <a:t> total cost to operate the finance shared services center per service center employee</a:t>
            </a:r>
            <a:endParaRPr lang="en-US" sz="1400" b="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rgbClr val="A05EB5"/>
              </a:solidFill>
              <a:ln>
                <a:noFill/>
              </a:ln>
              <a:effectLst/>
            </c:spPr>
            <c:extLst>
              <c:ext xmlns:c16="http://schemas.microsoft.com/office/drawing/2014/chart" uri="{C3380CC4-5D6E-409C-BE32-E72D297353CC}">
                <c16:uniqueId val="{00000001-0611-D442-9F91-C764FB2B7F94}"/>
              </c:ext>
            </c:extLst>
          </c:dPt>
          <c:dLbls>
            <c:delete val="1"/>
          </c:dLbls>
          <c:cat>
            <c:strRef>
              <c:f>Sheet1!$A$2:$A$5</c:f>
              <c:strCache>
                <c:ptCount val="3"/>
                <c:pt idx="1">
                  <c:v>Top Performer Group</c:v>
                </c:pt>
                <c:pt idx="2">
                  <c:v>Comparison Group</c:v>
                </c:pt>
              </c:strCache>
            </c:strRef>
          </c:cat>
          <c:val>
            <c:numRef>
              <c:f>Sheet1!$B$2:$B$5</c:f>
              <c:numCache>
                <c:formatCode>"$"#,##0</c:formatCode>
                <c:ptCount val="4"/>
                <c:pt idx="1">
                  <c:v>155870.44530000002</c:v>
                </c:pt>
                <c:pt idx="2">
                  <c:v>135294.1176</c:v>
                </c:pt>
              </c:numCache>
            </c:numRef>
          </c:val>
          <c:extLst>
            <c:ext xmlns:c16="http://schemas.microsoft.com/office/drawing/2014/chart" uri="{C3380CC4-5D6E-409C-BE32-E72D297353CC}">
              <c16:uniqueId val="{00000002-0611-D442-9F91-C764FB2B7F94}"/>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1"/>
              </a:solidFill>
              <a:prstDash val="sysDash"/>
              <a:round/>
            </a:ln>
            <a:effectLst/>
          </c:spPr>
          <c:marker>
            <c:symbol val="none"/>
          </c:marker>
          <c:errBars>
            <c:errDir val="y"/>
            <c:errBarType val="both"/>
            <c:errValType val="cust"/>
            <c:noEndCap val="1"/>
            <c:plus>
              <c:numRef>
                <c:f>Sheet1!$G$2:$G$5</c:f>
                <c:numCache>
                  <c:formatCode>General</c:formatCode>
                  <c:ptCount val="4"/>
                  <c:pt idx="2">
                    <c:v>20576.327700000023</c:v>
                  </c:pt>
                </c:numCache>
              </c:numRef>
            </c:plus>
            <c:minus>
              <c:numLit>
                <c:formatCode>General</c:formatCode>
                <c:ptCount val="1"/>
                <c:pt idx="0">
                  <c:v>0</c:v>
                </c:pt>
              </c:numLit>
            </c:minus>
            <c:spPr>
              <a:noFill/>
              <a:ln w="9525" cap="flat" cmpd="sng" algn="ctr">
                <a:solidFill>
                  <a:schemeClr val="accent1"/>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135294.1176</c:v>
                </c:pt>
                <c:pt idx="1">
                  <c:v>135294.1176</c:v>
                </c:pt>
                <c:pt idx="2">
                  <c:v>135294.1176</c:v>
                </c:pt>
                <c:pt idx="3">
                  <c:v>135294.1176</c:v>
                </c:pt>
              </c:numCache>
            </c:numRef>
          </c:val>
          <c:smooth val="0"/>
          <c:extLst>
            <c:ext xmlns:c16="http://schemas.microsoft.com/office/drawing/2014/chart" uri="{C3380CC4-5D6E-409C-BE32-E72D297353CC}">
              <c16:uniqueId val="{00000003-0611-D442-9F91-C764FB2B7F94}"/>
            </c:ext>
          </c:extLst>
        </c:ser>
        <c:ser>
          <c:idx val="2"/>
          <c:order val="2"/>
          <c:tx>
            <c:strRef>
              <c:f>Sheet1!$D$1</c:f>
              <c:strCache>
                <c:ptCount val="1"/>
                <c:pt idx="0">
                  <c:v>Max value</c:v>
                </c:pt>
              </c:strCache>
            </c:strRef>
          </c:tx>
          <c:spPr>
            <a:ln w="28575" cap="rnd">
              <a:solidFill>
                <a:schemeClr val="accent1"/>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155870.44530000002</c:v>
                </c:pt>
                <c:pt idx="1">
                  <c:v>155870.44530000002</c:v>
                </c:pt>
                <c:pt idx="2">
                  <c:v>155870.44530000002</c:v>
                </c:pt>
                <c:pt idx="3">
                  <c:v>155870.44530000002</c:v>
                </c:pt>
              </c:numCache>
            </c:numRef>
          </c:val>
          <c:smooth val="0"/>
          <c:extLst>
            <c:ext xmlns:c16="http://schemas.microsoft.com/office/drawing/2014/chart" uri="{C3380CC4-5D6E-409C-BE32-E72D297353CC}">
              <c16:uniqueId val="{00000004-0611-D442-9F91-C764FB2B7F94}"/>
            </c:ext>
          </c:extLst>
        </c:ser>
        <c:ser>
          <c:idx val="3"/>
          <c:order val="3"/>
          <c:tx>
            <c:strRef>
              <c:f>Sheet1!$E$1</c:f>
              <c:strCache>
                <c:ptCount val="1"/>
                <c:pt idx="0">
                  <c:v>LabelPosition</c:v>
                </c:pt>
              </c:strCache>
            </c:strRef>
          </c:tx>
          <c:spPr>
            <a:ln w="28575" cap="rnd">
              <a:solidFill>
                <a:schemeClr val="accent1"/>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0611-D442-9F91-C764FB2B7F94}"/>
                </c:ext>
              </c:extLst>
            </c:dLbl>
            <c:dLbl>
              <c:idx val="1"/>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6-0611-D442-9F91-C764FB2B7F94}"/>
                </c:ext>
              </c:extLst>
            </c:dLbl>
            <c:dLbl>
              <c:idx val="2"/>
              <c:tx>
                <c:rich>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fld id="{0FE02E52-EBC4-4809-B89B-589E2ED0BC56}" type="CELLRANGE">
                      <a:rPr lang="en-US"/>
                      <a:pPr>
                        <a:defRPr sz="1400" b="1">
                          <a:solidFill>
                            <a:schemeClr val="accent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0611-D442-9F91-C764FB2B7F94}"/>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0611-D442-9F91-C764FB2B7F9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2">
                  <c:v>145582.28145000001</c:v>
                </c:pt>
              </c:numCache>
            </c:numRef>
          </c:val>
          <c:smooth val="0"/>
          <c:extLst>
            <c:ext xmlns:c15="http://schemas.microsoft.com/office/drawing/2012/chart" uri="{02D57815-91ED-43cb-92C2-25804820EDAC}">
              <c15:datalabelsRange>
                <c15:f>Sheet1!$H$2:$H$5</c15:f>
                <c15:dlblRangeCache>
                  <c:ptCount val="4"/>
                  <c:pt idx="2">
                    <c:v>1.2x</c:v>
                  </c:pt>
                </c15:dlblRangeCache>
              </c15:datalabelsRange>
            </c:ext>
            <c:ext xmlns:c16="http://schemas.microsoft.com/office/drawing/2014/chart" uri="{C3380CC4-5D6E-409C-BE32-E72D297353CC}">
              <c16:uniqueId val="{00000009-0611-D442-9F91-C764FB2B7F94}"/>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min val="0"/>
        </c:scaling>
        <c:delete val="1"/>
        <c:axPos val="l"/>
        <c:numFmt formatCode="&quot;$&quot;#,##0" sourceLinked="1"/>
        <c:majorTickMark val="out"/>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1">
                <a:solidFill>
                  <a:schemeClr val="tx1"/>
                </a:solidFill>
              </a:rPr>
              <a:t>Median</a:t>
            </a:r>
            <a:r>
              <a:rPr lang="en-US" sz="1400" b="1" baseline="0">
                <a:solidFill>
                  <a:schemeClr val="tx1"/>
                </a:solidFill>
              </a:rPr>
              <a:t> number of finance function FTEs per $1 billion revenue</a:t>
            </a:r>
            <a:endParaRPr lang="en-US" sz="1400" b="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Median</c:v>
                </c:pt>
              </c:strCache>
            </c:strRef>
          </c:tx>
          <c:spPr>
            <a:solidFill>
              <a:schemeClr val="accent2"/>
            </a:solidFill>
            <a:ln>
              <a:noFill/>
            </a:ln>
            <a:effectLst/>
          </c:spPr>
          <c:invertIfNegative val="0"/>
          <c:dPt>
            <c:idx val="2"/>
            <c:invertIfNegative val="0"/>
            <c:bubble3D val="0"/>
            <c:spPr>
              <a:solidFill>
                <a:srgbClr val="A05EB5"/>
              </a:solidFill>
              <a:ln>
                <a:noFill/>
              </a:ln>
              <a:effectLst/>
            </c:spPr>
            <c:extLst>
              <c:ext xmlns:c16="http://schemas.microsoft.com/office/drawing/2014/chart" uri="{C3380CC4-5D6E-409C-BE32-E72D297353CC}">
                <c16:uniqueId val="{00000001-0CE4-5243-89B6-690AD9E94445}"/>
              </c:ext>
            </c:extLst>
          </c:dPt>
          <c:dLbls>
            <c:delete val="1"/>
          </c:dLbls>
          <c:cat>
            <c:strRef>
              <c:f>Sheet1!$A$2:$A$5</c:f>
              <c:strCache>
                <c:ptCount val="3"/>
                <c:pt idx="1">
                  <c:v>Top Performer Group</c:v>
                </c:pt>
                <c:pt idx="2">
                  <c:v>Comparison Group</c:v>
                </c:pt>
              </c:strCache>
            </c:strRef>
          </c:cat>
          <c:val>
            <c:numRef>
              <c:f>Sheet1!$B$2:$B$5</c:f>
              <c:numCache>
                <c:formatCode>0.0</c:formatCode>
                <c:ptCount val="4"/>
                <c:pt idx="1">
                  <c:v>25.440950000000001</c:v>
                </c:pt>
                <c:pt idx="2">
                  <c:v>76.666700000000006</c:v>
                </c:pt>
              </c:numCache>
            </c:numRef>
          </c:val>
          <c:extLst>
            <c:ext xmlns:c16="http://schemas.microsoft.com/office/drawing/2014/chart" uri="{C3380CC4-5D6E-409C-BE32-E72D297353CC}">
              <c16:uniqueId val="{00000002-0CE4-5243-89B6-690AD9E94445}"/>
            </c:ext>
          </c:extLst>
        </c:ser>
        <c:dLbls>
          <c:dLblPos val="inEnd"/>
          <c:showLegendKey val="0"/>
          <c:showVal val="1"/>
          <c:showCatName val="0"/>
          <c:showSerName val="0"/>
          <c:showPercent val="0"/>
          <c:showBubbleSize val="0"/>
        </c:dLbls>
        <c:gapWidth val="50"/>
        <c:axId val="510598560"/>
        <c:axId val="771161696"/>
      </c:barChart>
      <c:lineChart>
        <c:grouping val="standard"/>
        <c:varyColors val="0"/>
        <c:ser>
          <c:idx val="1"/>
          <c:order val="1"/>
          <c:tx>
            <c:strRef>
              <c:f>Sheet1!$C$1</c:f>
              <c:strCache>
                <c:ptCount val="1"/>
                <c:pt idx="0">
                  <c:v>Min Value</c:v>
                </c:pt>
              </c:strCache>
            </c:strRef>
          </c:tx>
          <c:spPr>
            <a:ln w="28575" cap="rnd">
              <a:solidFill>
                <a:schemeClr val="accent1"/>
              </a:solidFill>
              <a:prstDash val="sysDash"/>
              <a:round/>
            </a:ln>
            <a:effectLst/>
          </c:spPr>
          <c:marker>
            <c:symbol val="none"/>
          </c:marker>
          <c:errBars>
            <c:errDir val="y"/>
            <c:errBarType val="both"/>
            <c:errValType val="cust"/>
            <c:noEndCap val="1"/>
            <c:plus>
              <c:numRef>
                <c:f>Sheet1!$F$2:$F$5</c:f>
                <c:numCache>
                  <c:formatCode>General</c:formatCode>
                  <c:ptCount val="4"/>
                  <c:pt idx="1">
                    <c:v>51.225750000000005</c:v>
                  </c:pt>
                </c:numCache>
              </c:numRef>
            </c:plus>
            <c:minus>
              <c:numLit>
                <c:formatCode>General</c:formatCode>
                <c:ptCount val="1"/>
                <c:pt idx="0">
                  <c:v>0</c:v>
                </c:pt>
              </c:numLit>
            </c:minus>
            <c:spPr>
              <a:noFill/>
              <a:ln w="9525" cap="flat" cmpd="sng" algn="ctr">
                <a:solidFill>
                  <a:schemeClr val="accent1"/>
                </a:solidFill>
                <a:round/>
                <a:headEnd type="triangle"/>
                <a:tailEnd type="triangle"/>
              </a:ln>
              <a:effectLst/>
            </c:spPr>
          </c:errBars>
          <c:cat>
            <c:strRef>
              <c:f>Sheet1!$A$2:$A$5</c:f>
              <c:strCache>
                <c:ptCount val="3"/>
                <c:pt idx="1">
                  <c:v>Top Performer Group</c:v>
                </c:pt>
                <c:pt idx="2">
                  <c:v>Comparison Group</c:v>
                </c:pt>
              </c:strCache>
            </c:strRef>
          </c:cat>
          <c:val>
            <c:numRef>
              <c:f>Sheet1!$C$2:$C$5</c:f>
              <c:numCache>
                <c:formatCode>General</c:formatCode>
                <c:ptCount val="4"/>
                <c:pt idx="0">
                  <c:v>25.440950000000001</c:v>
                </c:pt>
                <c:pt idx="1">
                  <c:v>25.440950000000001</c:v>
                </c:pt>
                <c:pt idx="2">
                  <c:v>25.440950000000001</c:v>
                </c:pt>
                <c:pt idx="3">
                  <c:v>25.440950000000001</c:v>
                </c:pt>
              </c:numCache>
            </c:numRef>
          </c:val>
          <c:smooth val="0"/>
          <c:extLst>
            <c:ext xmlns:c16="http://schemas.microsoft.com/office/drawing/2014/chart" uri="{C3380CC4-5D6E-409C-BE32-E72D297353CC}">
              <c16:uniqueId val="{00000003-0CE4-5243-89B6-690AD9E94445}"/>
            </c:ext>
          </c:extLst>
        </c:ser>
        <c:ser>
          <c:idx val="2"/>
          <c:order val="2"/>
          <c:tx>
            <c:strRef>
              <c:f>Sheet1!$D$1</c:f>
              <c:strCache>
                <c:ptCount val="1"/>
                <c:pt idx="0">
                  <c:v>Max value</c:v>
                </c:pt>
              </c:strCache>
            </c:strRef>
          </c:tx>
          <c:spPr>
            <a:ln w="28575" cap="rnd">
              <a:solidFill>
                <a:schemeClr val="accent1"/>
              </a:solidFill>
              <a:prstDash val="sysDash"/>
              <a:round/>
            </a:ln>
            <a:effectLst/>
          </c:spPr>
          <c:marker>
            <c:symbol val="none"/>
          </c:marker>
          <c:cat>
            <c:strRef>
              <c:f>Sheet1!$A$2:$A$5</c:f>
              <c:strCache>
                <c:ptCount val="3"/>
                <c:pt idx="1">
                  <c:v>Top Performer Group</c:v>
                </c:pt>
                <c:pt idx="2">
                  <c:v>Comparison Group</c:v>
                </c:pt>
              </c:strCache>
            </c:strRef>
          </c:cat>
          <c:val>
            <c:numRef>
              <c:f>Sheet1!$D$2:$D$5</c:f>
              <c:numCache>
                <c:formatCode>General</c:formatCode>
                <c:ptCount val="4"/>
                <c:pt idx="0">
                  <c:v>76.666700000000006</c:v>
                </c:pt>
                <c:pt idx="1">
                  <c:v>76.666700000000006</c:v>
                </c:pt>
                <c:pt idx="2">
                  <c:v>76.666700000000006</c:v>
                </c:pt>
                <c:pt idx="3">
                  <c:v>76.666700000000006</c:v>
                </c:pt>
              </c:numCache>
            </c:numRef>
          </c:val>
          <c:smooth val="0"/>
          <c:extLst>
            <c:ext xmlns:c16="http://schemas.microsoft.com/office/drawing/2014/chart" uri="{C3380CC4-5D6E-409C-BE32-E72D297353CC}">
              <c16:uniqueId val="{00000004-0CE4-5243-89B6-690AD9E94445}"/>
            </c:ext>
          </c:extLst>
        </c:ser>
        <c:ser>
          <c:idx val="3"/>
          <c:order val="3"/>
          <c:tx>
            <c:strRef>
              <c:f>Sheet1!$E$1</c:f>
              <c:strCache>
                <c:ptCount val="1"/>
                <c:pt idx="0">
                  <c:v>LabePosition</c:v>
                </c:pt>
              </c:strCache>
            </c:strRef>
          </c:tx>
          <c:spPr>
            <a:ln w="28575" cap="rnd">
              <a:solidFill>
                <a:schemeClr val="accent4"/>
              </a:solidFill>
              <a:round/>
            </a:ln>
            <a:effectLst/>
          </c:spPr>
          <c:marker>
            <c:symbol val="none"/>
          </c:marker>
          <c:dLbls>
            <c:dLbl>
              <c:idx val="0"/>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0CE4-5243-89B6-690AD9E94445}"/>
                </c:ext>
              </c:extLst>
            </c:dLbl>
            <c:dLbl>
              <c:idx val="1"/>
              <c:tx>
                <c:rich>
                  <a:bodyPr/>
                  <a:lstStyle/>
                  <a:p>
                    <a:fld id="{643AF302-0EB7-49A0-A340-818F066C4AE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CE4-5243-89B6-690AD9E94445}"/>
                </c:ext>
              </c:extLst>
            </c:dLbl>
            <c:dLbl>
              <c:idx val="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0CE4-5243-89B6-690AD9E94445}"/>
                </c:ext>
              </c:extLst>
            </c:dLbl>
            <c:dLbl>
              <c:idx val="3"/>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0CE4-5243-89B6-690AD9E9444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Top Performer Group</c:v>
                </c:pt>
                <c:pt idx="2">
                  <c:v>Comparison Group</c:v>
                </c:pt>
              </c:strCache>
            </c:strRef>
          </c:cat>
          <c:val>
            <c:numRef>
              <c:f>Sheet1!$E$2:$E$5</c:f>
              <c:numCache>
                <c:formatCode>General</c:formatCode>
                <c:ptCount val="4"/>
                <c:pt idx="1">
                  <c:v>51.053825000000003</c:v>
                </c:pt>
              </c:numCache>
            </c:numRef>
          </c:val>
          <c:smooth val="0"/>
          <c:extLst>
            <c:ext xmlns:c15="http://schemas.microsoft.com/office/drawing/2012/chart" uri="{02D57815-91ED-43cb-92C2-25804820EDAC}">
              <c15:datalabelsRange>
                <c15:f>Sheet1!$G$2:$G$5</c15:f>
                <c15:dlblRangeCache>
                  <c:ptCount val="4"/>
                  <c:pt idx="1">
                    <c:v>3.0x</c:v>
                  </c:pt>
                </c15:dlblRangeCache>
              </c15:datalabelsRange>
            </c:ext>
            <c:ext xmlns:c16="http://schemas.microsoft.com/office/drawing/2014/chart" uri="{C3380CC4-5D6E-409C-BE32-E72D297353CC}">
              <c16:uniqueId val="{00000009-0CE4-5243-89B6-690AD9E94445}"/>
            </c:ext>
          </c:extLst>
        </c:ser>
        <c:dLbls>
          <c:showLegendKey val="0"/>
          <c:showVal val="0"/>
          <c:showCatName val="0"/>
          <c:showSerName val="0"/>
          <c:showPercent val="0"/>
          <c:showBubbleSize val="0"/>
        </c:dLbls>
        <c:marker val="1"/>
        <c:smooth val="0"/>
        <c:axId val="510598560"/>
        <c:axId val="771161696"/>
      </c:lineChart>
      <c:catAx>
        <c:axId val="510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71161696"/>
        <c:crosses val="autoZero"/>
        <c:auto val="1"/>
        <c:lblAlgn val="ctr"/>
        <c:lblOffset val="100"/>
        <c:noMultiLvlLbl val="0"/>
      </c:catAx>
      <c:valAx>
        <c:axId val="771161696"/>
        <c:scaling>
          <c:orientation val="minMax"/>
        </c:scaling>
        <c:delete val="1"/>
        <c:axPos val="l"/>
        <c:numFmt formatCode="0.0" sourceLinked="1"/>
        <c:majorTickMark val="none"/>
        <c:minorTickMark val="none"/>
        <c:tickLblPos val="nextTo"/>
        <c:crossAx val="51059856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A05EB5"/>
              </a:solidFill>
              <a:ln w="19050">
                <a:solidFill>
                  <a:schemeClr val="lt1"/>
                </a:solidFill>
              </a:ln>
              <a:effectLst/>
            </c:spPr>
            <c:extLst>
              <c:ext xmlns:c16="http://schemas.microsoft.com/office/drawing/2014/chart" uri="{C3380CC4-5D6E-409C-BE32-E72D297353CC}">
                <c16:uniqueId val="{00000001-AEC8-C444-B02A-8642A7615DDA}"/>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AEC8-C444-B02A-8642A7615DDA}"/>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AEC8-C444-B02A-8642A7615DDA}"/>
              </c:ext>
            </c:extLst>
          </c:dPt>
          <c:dPt>
            <c:idx val="3"/>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7-AEC8-C444-B02A-8642A7615DDA}"/>
              </c:ext>
            </c:extLst>
          </c:dPt>
          <c:cat>
            <c:numRef>
              <c:f>Sheet1!$A$2:$A$5</c:f>
              <c:numCache>
                <c:formatCode>General</c:formatCode>
                <c:ptCount val="4"/>
              </c:numCache>
            </c:numRef>
          </c:cat>
          <c:val>
            <c:numRef>
              <c:f>Sheet1!$B$2:$B$5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8-AEC8-C444-B02A-8642A7615DD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0656607008946"/>
          <c:y val="0.45752952857830331"/>
          <c:w val="0.47705791230237871"/>
          <c:h val="0.39154742542473031"/>
        </c:manualLayout>
      </c:layout>
      <c:doughnutChart>
        <c:varyColors val="1"/>
        <c:ser>
          <c:idx val="0"/>
          <c:order val="0"/>
          <c:tx>
            <c:strRef>
              <c:f>Sheet1!$B$1</c:f>
              <c:strCache>
                <c:ptCount val="1"/>
                <c:pt idx="0">
                  <c:v>Sales</c:v>
                </c:pt>
              </c:strCache>
            </c:strRef>
          </c:tx>
          <c:dPt>
            <c:idx val="0"/>
            <c:bubble3D val="0"/>
            <c:spPr>
              <a:solidFill>
                <a:schemeClr val="accent2">
                  <a:lumMod val="75000"/>
                </a:schemeClr>
              </a:solidFill>
              <a:ln>
                <a:noFill/>
              </a:ln>
              <a:effectLst/>
              <a:scene3d>
                <a:camera prst="orthographicFront"/>
                <a:lightRig rig="brightRoom" dir="t"/>
              </a:scene3d>
            </c:spPr>
            <c:extLst>
              <c:ext xmlns:c16="http://schemas.microsoft.com/office/drawing/2014/chart" uri="{C3380CC4-5D6E-409C-BE32-E72D297353CC}">
                <c16:uniqueId val="{00000001-83B6-2844-8969-7ECC697236D9}"/>
              </c:ext>
            </c:extLst>
          </c:dPt>
          <c:dPt>
            <c:idx val="1"/>
            <c:bubble3D val="0"/>
            <c:spPr>
              <a:solidFill>
                <a:schemeClr val="accent1"/>
              </a:solidFill>
              <a:ln>
                <a:noFill/>
              </a:ln>
              <a:effectLst/>
              <a:scene3d>
                <a:camera prst="orthographicFront"/>
                <a:lightRig rig="brightRoom" dir="t"/>
              </a:scene3d>
            </c:spPr>
            <c:extLst>
              <c:ext xmlns:c16="http://schemas.microsoft.com/office/drawing/2014/chart" uri="{C3380CC4-5D6E-409C-BE32-E72D297353CC}">
                <c16:uniqueId val="{00000003-83B6-2844-8969-7ECC697236D9}"/>
              </c:ext>
            </c:extLst>
          </c:dPt>
          <c:dPt>
            <c:idx val="2"/>
            <c:bubble3D val="0"/>
            <c:spPr>
              <a:solidFill>
                <a:srgbClr val="62BB46"/>
              </a:solidFill>
              <a:ln>
                <a:noFill/>
              </a:ln>
              <a:effectLst/>
              <a:scene3d>
                <a:camera prst="orthographicFront"/>
                <a:lightRig rig="brightRoom" dir="t"/>
              </a:scene3d>
            </c:spPr>
            <c:extLst>
              <c:ext xmlns:c16="http://schemas.microsoft.com/office/drawing/2014/chart" uri="{C3380CC4-5D6E-409C-BE32-E72D297353CC}">
                <c16:uniqueId val="{00000005-83B6-2844-8969-7ECC697236D9}"/>
              </c:ext>
            </c:extLst>
          </c:dPt>
          <c:dPt>
            <c:idx val="3"/>
            <c:bubble3D val="0"/>
            <c:spPr>
              <a:solidFill>
                <a:srgbClr val="A05EB5"/>
              </a:solidFill>
              <a:ln>
                <a:noFill/>
              </a:ln>
              <a:effectLst/>
              <a:scene3d>
                <a:camera prst="orthographicFront"/>
                <a:lightRig rig="brightRoom" dir="t"/>
              </a:scene3d>
            </c:spPr>
            <c:extLst>
              <c:ext xmlns:c16="http://schemas.microsoft.com/office/drawing/2014/chart" uri="{C3380CC4-5D6E-409C-BE32-E72D297353CC}">
                <c16:uniqueId val="{00000007-83B6-2844-8969-7ECC697236D9}"/>
              </c:ext>
            </c:extLst>
          </c:dPt>
          <c:dPt>
            <c:idx val="4"/>
            <c:bubble3D val="0"/>
            <c:spPr>
              <a:solidFill>
                <a:schemeClr val="accent4">
                  <a:lumMod val="75000"/>
                </a:schemeClr>
              </a:solidFill>
              <a:ln>
                <a:noFill/>
              </a:ln>
              <a:effectLst/>
              <a:scene3d>
                <a:camera prst="orthographicFront"/>
                <a:lightRig rig="brightRoom" dir="t"/>
              </a:scene3d>
            </c:spPr>
            <c:extLst>
              <c:ext xmlns:c16="http://schemas.microsoft.com/office/drawing/2014/chart" uri="{C3380CC4-5D6E-409C-BE32-E72D297353CC}">
                <c16:uniqueId val="{00000009-83B6-2844-8969-7ECC697236D9}"/>
              </c:ext>
            </c:extLst>
          </c:dPt>
          <c:dPt>
            <c:idx val="5"/>
            <c:bubble3D val="0"/>
            <c:spPr>
              <a:solidFill>
                <a:schemeClr val="accent2"/>
              </a:solidFill>
              <a:ln>
                <a:noFill/>
              </a:ln>
              <a:effectLst/>
              <a:scene3d>
                <a:camera prst="orthographicFront"/>
                <a:lightRig rig="brightRoom" dir="t"/>
              </a:scene3d>
            </c:spPr>
            <c:extLst>
              <c:ext xmlns:c16="http://schemas.microsoft.com/office/drawing/2014/chart" uri="{C3380CC4-5D6E-409C-BE32-E72D297353CC}">
                <c16:uniqueId val="{0000000B-83B6-2844-8969-7ECC697236D9}"/>
              </c:ext>
            </c:extLst>
          </c:dPt>
          <c:dLbls>
            <c:dLbl>
              <c:idx val="0"/>
              <c:tx>
                <c:rich>
                  <a:bodyPr rot="0" spcFirstLastPara="1" vertOverflow="ellipsis" horzOverflow="clip" vert="horz" wrap="square" lIns="38100" tIns="19050" rIns="38100" bIns="19050" anchor="ctr" anchorCtr="1">
                    <a:no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$24,051,</a:t>
                    </a:r>
                    <a:br>
                      <a:rPr lang="en-US" sz="1300"/>
                    </a:br>
                    <a:fld id="{33673DE1-8687-7B40-9914-EC2AAE1DB20E}" type="PERCENTAGE">
                      <a:rPr lang="en-US" sz="1300" smtClean="0"/>
                      <a:pP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83B6-2844-8969-7ECC697236D9}"/>
                </c:ext>
              </c:extLst>
            </c:dLbl>
            <c:dLbl>
              <c:idx val="1"/>
              <c:tx>
                <c:rich>
                  <a:bodyPr rot="0" spcFirstLastPara="1" vertOverflow="ellipsis" horzOverflow="clip" vert="horz" wrap="square" lIns="38100" tIns="19050" rIns="38100" bIns="19050" anchor="ctr" anchorCtr="1">
                    <a:no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$9,582,</a:t>
                    </a:r>
                    <a:br>
                      <a:rPr lang="en-US" sz="1300"/>
                    </a:br>
                    <a:fld id="{3F51E836-A60C-8040-90EB-5C1BEC586AB4}" type="PERCENTAGE">
                      <a:rPr lang="en-US" sz="1300" smtClean="0"/>
                      <a:pP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83B6-2844-8969-7ECC697236D9}"/>
                </c:ext>
              </c:extLst>
            </c:dLbl>
            <c:dLbl>
              <c:idx val="2"/>
              <c:tx>
                <c:rich>
                  <a:bodyPr rot="0" spcFirstLastPara="1" vertOverflow="ellipsis" vert="horz" wrap="square" lIns="38100" tIns="19050" rIns="38100" bIns="19050" anchor="ctr" anchorCtr="1">
                    <a:no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$17,959,</a:t>
                    </a:r>
                    <a:br>
                      <a:rPr lang="en-US" sz="1300"/>
                    </a:br>
                    <a:fld id="{9C9C4D7D-4A93-8840-B4F5-8FB36D54ACAE}" type="PERCENTAGE">
                      <a:rPr lang="en-US" sz="1300" smtClean="0"/>
                      <a:pP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5-83B6-2844-8969-7ECC697236D9}"/>
                </c:ext>
              </c:extLst>
            </c:dLbl>
            <c:dLbl>
              <c:idx val="3"/>
              <c:tx>
                <c:rich>
                  <a:bodyPr rot="0" spcFirstLastPara="1" vertOverflow="ellipsis" vert="horz" wrap="square" lIns="38100" tIns="19050" rIns="38100" bIns="19050" anchor="ctr" anchorCtr="1">
                    <a:no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$4,821,</a:t>
                    </a:r>
                    <a:br>
                      <a:rPr lang="en-US" sz="1300"/>
                    </a:br>
                    <a:fld id="{09D6F3F3-39FA-4F48-9A93-E97ACB104300}" type="PERCENTAGE">
                      <a:rPr lang="en-US" sz="1300" smtClean="0"/>
                      <a:pP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83B6-2844-8969-7ECC697236D9}"/>
                </c:ext>
              </c:extLst>
            </c:dLbl>
            <c:dLbl>
              <c:idx val="4"/>
              <c:tx>
                <c:rich>
                  <a:bodyPr rot="0" spcFirstLastPara="1" vertOverflow="ellipsis" vert="horz" wrap="square" lIns="38100" tIns="19050" rIns="38100" bIns="19050" anchor="ctr" anchorCtr="1">
                    <a:no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$16,398,</a:t>
                    </a:r>
                    <a:br>
                      <a:rPr lang="en-US" sz="1300"/>
                    </a:br>
                    <a:fld id="{8111BFD7-0EA9-6546-AECD-F01998D061B5}" type="PERCENTAGE">
                      <a:rPr lang="en-US" sz="1300" smtClean="0"/>
                      <a:pP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83B6-2844-8969-7ECC697236D9}"/>
                </c:ext>
              </c:extLst>
            </c:dLbl>
            <c:dLbl>
              <c:idx val="5"/>
              <c:tx>
                <c:rich>
                  <a:bodyPr rot="0" spcFirstLastPara="1" vertOverflow="ellipsis" vert="horz" wrap="square" lIns="38100" tIns="19050" rIns="38100" bIns="19050" anchor="ctr" anchorCtr="1">
                    <a:no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$11,634</a:t>
                    </a:r>
                    <a:r>
                      <a:rPr lang="en-US" sz="1300" baseline="0"/>
                      <a:t>,</a:t>
                    </a:r>
                    <a:br>
                      <a:rPr lang="en-US" sz="1300" baseline="0"/>
                    </a:br>
                    <a:fld id="{14D2F676-AACC-844B-8745-CDFA3EF5B9E1}" type="PERCENTAGE">
                      <a:rPr lang="en-US" sz="1300" smtClean="0"/>
                      <a:pP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baseline="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B-83B6-2844-8969-7ECC697236D9}"/>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Financial Services</c:v>
                </c:pt>
                <c:pt idx="1">
                  <c:v>Contracts &amp; Grants Management</c:v>
                </c:pt>
                <c:pt idx="2">
                  <c:v>Communications &amp; Event Planning</c:v>
                </c:pt>
                <c:pt idx="3">
                  <c:v>Facilities</c:v>
                </c:pt>
                <c:pt idx="4">
                  <c:v>General Admin</c:v>
                </c:pt>
                <c:pt idx="5">
                  <c:v>Human Resources</c:v>
                </c:pt>
              </c:strCache>
            </c:strRef>
          </c:cat>
          <c:val>
            <c:numRef>
              <c:f>Sheet1!$B$2:$B$7</c:f>
              <c:numCache>
                <c:formatCode>#,##0</c:formatCode>
                <c:ptCount val="6"/>
                <c:pt idx="0">
                  <c:v>29</c:v>
                </c:pt>
                <c:pt idx="1">
                  <c:v>11</c:v>
                </c:pt>
                <c:pt idx="2">
                  <c:v>21</c:v>
                </c:pt>
                <c:pt idx="3">
                  <c:v>6</c:v>
                </c:pt>
                <c:pt idx="4">
                  <c:v>19</c:v>
                </c:pt>
                <c:pt idx="5">
                  <c:v>14</c:v>
                </c:pt>
              </c:numCache>
            </c:numRef>
          </c:val>
          <c:extLst>
            <c:ext xmlns:c16="http://schemas.microsoft.com/office/drawing/2014/chart" uri="{C3380CC4-5D6E-409C-BE32-E72D297353CC}">
              <c16:uniqueId val="{0000000C-83B6-2844-8969-7ECC697236D9}"/>
            </c:ext>
          </c:extLst>
        </c:ser>
        <c:dLbls>
          <c:showLegendKey val="0"/>
          <c:showVal val="0"/>
          <c:showCatName val="0"/>
          <c:showSerName val="0"/>
          <c:showPercent val="1"/>
          <c:showBubbleSize val="0"/>
          <c:showLeaderLines val="1"/>
        </c:dLbls>
        <c:firstSliceAng val="29"/>
        <c:holeSize val="45"/>
      </c:doughnutChart>
      <c:spPr>
        <a:noFill/>
        <a:ln>
          <a:noFill/>
        </a:ln>
        <a:effectLst/>
      </c:spPr>
    </c:plotArea>
    <c:legend>
      <c:legendPos val="b"/>
      <c:legendEntry>
        <c:idx val="1"/>
        <c:txPr>
          <a:bodyPr rot="0" spcFirstLastPara="1" vertOverflow="ellipsis" vert="horz" wrap="square" anchor="ctr" anchorCtr="1"/>
          <a:lstStyle/>
          <a:p>
            <a:pPr>
              <a:defRPr sz="1400" b="0" i="0" u="none" strike="noStrike" kern="1200" baseline="0">
                <a:solidFill>
                  <a:srgbClr val="5F6062"/>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lnSpc>
                <a:spcPct val="100000"/>
              </a:lnSpc>
              <a:spcAft>
                <a:spcPts val="1200"/>
              </a:spcAft>
              <a:defRPr sz="1400" b="0" i="0" u="none" strike="noStrike" kern="1200" baseline="0">
                <a:solidFill>
                  <a:srgbClr val="5F6062"/>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2.4740250525614543E-2"/>
          <c:y val="0.90659235028599627"/>
          <c:w val="0.97197321132228065"/>
          <c:h val="8.3373110871511849E-2"/>
        </c:manualLayout>
      </c:layout>
      <c:overlay val="0"/>
      <c:spPr>
        <a:noFill/>
        <a:ln>
          <a:solidFill>
            <a:schemeClr val="tx1"/>
          </a:solidFill>
        </a:ln>
        <a:effectLst/>
      </c:spPr>
      <c:txPr>
        <a:bodyPr rot="0" spcFirstLastPara="1" vertOverflow="ellipsis" vert="horz" wrap="square" anchor="ctr" anchorCtr="1"/>
        <a:lstStyle/>
        <a:p>
          <a:pPr>
            <a:defRPr sz="1400" b="0" i="0" u="none" strike="noStrike" kern="1200" baseline="0">
              <a:solidFill>
                <a:srgbClr val="5F6062"/>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98182085018128"/>
          <c:y val="6.2285467834194953E-2"/>
          <c:w val="0.82796043103583905"/>
          <c:h val="0.74234355903414129"/>
        </c:manualLayout>
      </c:layout>
      <c:doughnutChart>
        <c:varyColors val="1"/>
        <c:ser>
          <c:idx val="0"/>
          <c:order val="0"/>
          <c:tx>
            <c:strRef>
              <c:f>Sheet1!$B$1</c:f>
              <c:strCache>
                <c:ptCount val="1"/>
                <c:pt idx="0">
                  <c:v>Sales</c:v>
                </c:pt>
              </c:strCache>
            </c:strRef>
          </c:tx>
          <c:dPt>
            <c:idx val="0"/>
            <c:bubble3D val="0"/>
            <c:spPr>
              <a:solidFill>
                <a:schemeClr val="accent2">
                  <a:lumMod val="75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1-2ED8-8647-8E3B-C70243CFD5CD}"/>
              </c:ext>
            </c:extLst>
          </c:dPt>
          <c:dPt>
            <c:idx val="1"/>
            <c:bubble3D val="0"/>
            <c:spPr>
              <a:solidFill>
                <a:schemeClr val="accent1"/>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3-2ED8-8647-8E3B-C70243CFD5CD}"/>
              </c:ext>
            </c:extLst>
          </c:dPt>
          <c:dPt>
            <c:idx val="2"/>
            <c:bubble3D val="0"/>
            <c:spPr>
              <a:solidFill>
                <a:srgbClr val="62BB46"/>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5-2ED8-8647-8E3B-C70243CFD5CD}"/>
              </c:ext>
            </c:extLst>
          </c:dPt>
          <c:dPt>
            <c:idx val="3"/>
            <c:bubble3D val="0"/>
            <c:spPr>
              <a:solidFill>
                <a:srgbClr val="A05EB5"/>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7-2ED8-8647-8E3B-C70243CFD5CD}"/>
              </c:ext>
            </c:extLst>
          </c:dPt>
          <c:dPt>
            <c:idx val="4"/>
            <c:bubble3D val="0"/>
            <c:spPr>
              <a:solidFill>
                <a:schemeClr val="accent4">
                  <a:lumMod val="75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9-2ED8-8647-8E3B-C70243CFD5CD}"/>
              </c:ext>
            </c:extLst>
          </c:dPt>
          <c:dPt>
            <c:idx val="5"/>
            <c:bubble3D val="0"/>
            <c:spPr>
              <a:solidFill>
                <a:schemeClr val="accent2"/>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B-2ED8-8647-8E3B-C70243CFD5CD}"/>
              </c:ext>
            </c:extLst>
          </c:dPt>
          <c:dPt>
            <c:idx val="6"/>
            <c:bubble3D val="0"/>
            <c:spPr>
              <a:solidFill>
                <a:srgbClr val="5F606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2ED8-8647-8E3B-C70243CFD5CD}"/>
              </c:ext>
            </c:extLst>
          </c:dPt>
          <c:dPt>
            <c:idx val="7"/>
            <c:bubble3D val="0"/>
            <c:spPr>
              <a:solidFill>
                <a:srgbClr val="B2B3B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2ED8-8647-8E3B-C70243CFD5CD}"/>
              </c:ext>
            </c:extLst>
          </c:dPt>
          <c:dLbls>
            <c:dLbl>
              <c:idx val="0"/>
              <c:tx>
                <c:rich>
                  <a:bodyPr rot="0" spcFirstLastPara="1" vertOverflow="ellipsis" vert="horz" wrap="square" lIns="38100" tIns="19050" rIns="38100" bIns="19050" anchor="ctr" anchorCtr="0">
                    <a:no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b="1"/>
                      <a:t>372.9,</a:t>
                    </a:r>
                    <a:r>
                      <a:rPr lang="en-US" sz="1300" b="1" baseline="0"/>
                      <a:t> </a:t>
                    </a:r>
                    <a:fld id="{130E6392-4563-4145-AB70-108FB4471ECD}" type="PERCENTAGE">
                      <a:rPr lang="en-US" sz="1300" b="1" smtClean="0"/>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b="1" baseline="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2ED8-8647-8E3B-C70243CFD5CD}"/>
                </c:ext>
              </c:extLst>
            </c:dLbl>
            <c:dLbl>
              <c:idx val="1"/>
              <c:tx>
                <c:rich>
                  <a:bodyPr rot="0" spcFirstLastPara="1" vertOverflow="ellipsis" vert="horz" wrap="square" lIns="38100" tIns="19050" rIns="38100" bIns="19050" anchor="ctr" anchorCtr="0">
                    <a:no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b="1"/>
                      <a:t>133.7, </a:t>
                    </a:r>
                    <a:fld id="{1A4D3A57-EA33-6044-8882-EED8BF6E66D5}" type="PERCENTAGE">
                      <a:rPr lang="en-US" sz="1300" b="1" smtClean="0"/>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b="1"/>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2ED8-8647-8E3B-C70243CFD5CD}"/>
                </c:ext>
              </c:extLst>
            </c:dLbl>
            <c:dLbl>
              <c:idx val="2"/>
              <c:tx>
                <c:rich>
                  <a:bodyPr rot="0" spcFirstLastPara="1" vertOverflow="ellipsis" vert="horz" wrap="square" lIns="38100" tIns="19050" rIns="38100" bIns="19050" anchor="ctr" anchorCtr="0">
                    <a:no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b="1"/>
                      <a:t>277.5, </a:t>
                    </a:r>
                    <a:fld id="{06879F5B-CB57-5E4E-8D69-4FDA932E18E3}" type="PERCENTAGE">
                      <a:rPr lang="en-US" sz="1300" b="1" smtClean="0"/>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b="1"/>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5-2ED8-8647-8E3B-C70243CFD5CD}"/>
                </c:ext>
              </c:extLst>
            </c:dLbl>
            <c:dLbl>
              <c:idx val="3"/>
              <c:tx>
                <c:rich>
                  <a:bodyPr rot="0" spcFirstLastPara="1" vertOverflow="ellipsis" vert="horz" wrap="square" lIns="38100" tIns="19050" rIns="38100" bIns="19050" anchor="ctr" anchorCtr="0">
                    <a:no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a:t>66.4,</a:t>
                    </a:r>
                    <a:br>
                      <a:rPr lang="en-US" sz="1300"/>
                    </a:br>
                    <a:fld id="{29AB866D-20D6-9C4F-B548-7B7E67BE9926}" type="PERCENTAGE">
                      <a:rPr lang="en-US" sz="1300" smtClean="0"/>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2ED8-8647-8E3B-C70243CFD5CD}"/>
                </c:ext>
              </c:extLst>
            </c:dLbl>
            <c:dLbl>
              <c:idx val="4"/>
              <c:tx>
                <c:rich>
                  <a:bodyPr/>
                  <a:lstStyle/>
                  <a:p>
                    <a:r>
                      <a:rPr lang="en-US"/>
                      <a:t>328.7, </a:t>
                    </a:r>
                    <a:fld id="{BB762419-7A59-2846-B87F-9E36BFBAA210}" type="PERCENTAGE">
                      <a:rPr lang="en-US" smtClean="0"/>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2ED8-8647-8E3B-C70243CFD5CD}"/>
                </c:ext>
              </c:extLst>
            </c:dLbl>
            <c:dLbl>
              <c:idx val="5"/>
              <c:tx>
                <c:rich>
                  <a:bodyPr/>
                  <a:lstStyle/>
                  <a:p>
                    <a:r>
                      <a:rPr lang="en-US"/>
                      <a:t>223.9, </a:t>
                    </a:r>
                    <a:fld id="{A05D0500-8E91-104B-8B91-0E1936CD1D88}" type="PERCENTAGE">
                      <a:rPr lang="en-US" smtClean="0"/>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2ED8-8647-8E3B-C70243CFD5CD}"/>
                </c:ext>
              </c:extLst>
            </c:dLbl>
            <c:dLbl>
              <c:idx val="6"/>
              <c:tx>
                <c:rich>
                  <a:bodyPr rot="0" spcFirstLastPara="1" vertOverflow="ellipsis" vert="horz" wrap="square" lIns="38100" tIns="19050" rIns="38100" bIns="19050" anchor="ctr" anchorCtr="0">
                    <a:no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b="1"/>
                      <a:t>112.4, </a:t>
                    </a:r>
                    <a:fld id="{4FB9A4E9-3B25-3A4B-A880-341603F90948}" type="PERCENTAGE">
                      <a:rPr lang="en-US" sz="1300" b="1" smtClean="0"/>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t>[PERCENTAGE]</a:t>
                    </a:fld>
                    <a:endParaRPr lang="en-US" sz="1300" b="1"/>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D-2ED8-8647-8E3B-C70243CFD5CD}"/>
                </c:ext>
              </c:extLst>
            </c:dLbl>
            <c:dLbl>
              <c:idx val="7"/>
              <c:tx>
                <c:rich>
                  <a:bodyPr rot="0" spcFirstLastPara="1" vertOverflow="ellipsis" vert="horz" wrap="square" lIns="38100" tIns="19050" rIns="38100" bIns="19050" anchor="ctr" anchorCtr="0">
                    <a:no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r>
                      <a:rPr lang="en-US" sz="1300" b="1"/>
                      <a:t>156.6, 9%</a:t>
                    </a:r>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F-2ED8-8647-8E3B-C70243CFD5CD}"/>
                </c:ext>
              </c:extLst>
            </c:dLbl>
            <c:spPr>
              <a:noFill/>
              <a:ln>
                <a:noFill/>
              </a:ln>
              <a:effectLst/>
            </c:spPr>
            <c:txPr>
              <a:bodyPr rot="0" spcFirstLastPara="1" vertOverflow="ellipsis" vert="horz" wrap="square" lIns="38100" tIns="19050" rIns="38100" bIns="19050" anchor="ctr" anchorCtr="0">
                <a:spAutoFit/>
              </a:bodyPr>
              <a:lstStyle/>
              <a:p>
                <a:pPr algn="ctr">
                  <a:defRPr sz="13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6"/>
                <c:pt idx="0">
                  <c:v>Financial Services</c:v>
                </c:pt>
                <c:pt idx="1">
                  <c:v>Contracts &amp; Grants Management</c:v>
                </c:pt>
                <c:pt idx="2">
                  <c:v>Communications &amp; Event Planning</c:v>
                </c:pt>
                <c:pt idx="3">
                  <c:v>Facilities</c:v>
                </c:pt>
                <c:pt idx="4">
                  <c:v>General Admin</c:v>
                </c:pt>
                <c:pt idx="5">
                  <c:v>Human Resources</c:v>
                </c:pt>
              </c:strCache>
            </c:strRef>
          </c:cat>
          <c:val>
            <c:numRef>
              <c:f>Sheet1!$B$2:$B$9</c:f>
              <c:numCache>
                <c:formatCode>General</c:formatCode>
                <c:ptCount val="8"/>
                <c:pt idx="0">
                  <c:v>372.9</c:v>
                </c:pt>
                <c:pt idx="1">
                  <c:v>133.69999999999999</c:v>
                </c:pt>
                <c:pt idx="2">
                  <c:v>277.5</c:v>
                </c:pt>
                <c:pt idx="3">
                  <c:v>66.400000000000006</c:v>
                </c:pt>
                <c:pt idx="4">
                  <c:v>328.7</c:v>
                </c:pt>
                <c:pt idx="5">
                  <c:v>156.6</c:v>
                </c:pt>
              </c:numCache>
            </c:numRef>
          </c:val>
          <c:extLst>
            <c:ext xmlns:c16="http://schemas.microsoft.com/office/drawing/2014/chart" uri="{C3380CC4-5D6E-409C-BE32-E72D297353CC}">
              <c16:uniqueId val="{00000010-2ED8-8647-8E3B-C70243CFD5CD}"/>
            </c:ext>
          </c:extLst>
        </c:ser>
        <c:dLbls>
          <c:showLegendKey val="0"/>
          <c:showVal val="0"/>
          <c:showCatName val="0"/>
          <c:showSerName val="0"/>
          <c:showPercent val="1"/>
          <c:showBubbleSize val="0"/>
          <c:showLeaderLines val="1"/>
        </c:dLbls>
        <c:firstSliceAng val="29"/>
        <c:holeSize val="4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BB_6AD297F9.xml><?xml version="1.0" encoding="utf-8"?>
<p188:cmLst xmlns:a="http://schemas.openxmlformats.org/drawingml/2006/main" xmlns:r="http://schemas.openxmlformats.org/officeDocument/2006/relationships" xmlns:p188="http://schemas.microsoft.com/office/powerpoint/2018/8/main">
  <p188:cm id="{1C237539-6E41-4C5F-8854-0CAB8F240A45}" authorId="{3E15AEA0-E8F0-A59F-F906-2A7860D2C620}" status="resolved" created="2025-03-04T17:18:56.406" complete="100000">
    <pc:sldMkLst xmlns:pc="http://schemas.microsoft.com/office/powerpoint/2013/main/command">
      <pc:docMk/>
      <pc:sldMk cId="1792186361" sldId="443"/>
    </pc:sldMkLst>
    <p188:txBody>
      <a:bodyPr/>
      <a:lstStyle/>
      <a:p>
        <a:r>
          <a:rPr lang="en-US"/>
          <a:t>[@Kaitlyn Schmitt] </a:t>
        </a:r>
      </a:p>
    </p188:txBody>
  </p188:cm>
</p188:cmLst>
</file>

<file path=ppt/comments/modernComment_1BC_656859AA.xml><?xml version="1.0" encoding="utf-8"?>
<p188:cmLst xmlns:a="http://schemas.openxmlformats.org/drawingml/2006/main" xmlns:r="http://schemas.openxmlformats.org/officeDocument/2006/relationships" xmlns:p188="http://schemas.microsoft.com/office/powerpoint/2018/8/main">
  <p188:cm id="{29134AAF-8D5D-4546-82AC-17CB12C5C2FB}" authorId="{3E15AEA0-E8F0-A59F-F906-2A7860D2C620}" status="resolved" created="2025-03-04T17:19:02.687" complete="100000">
    <pc:sldMkLst xmlns:pc="http://schemas.microsoft.com/office/powerpoint/2013/main/command">
      <pc:docMk/>
      <pc:sldMk cId="1701337514" sldId="444"/>
    </pc:sldMkLst>
    <p188:replyLst>
      <p188:reply id="{AA35CD0D-314E-9E46-B722-90F3D2572B62}" authorId="{984F0164-AE88-F045-4C02-261CCBA2BFD0}" created="2025-03-05T22:47:00.797">
        <p188:txBody>
          <a:bodyPr/>
          <a:lstStyle/>
          <a:p>
            <a:r>
              <a:rPr lang="en-US"/>
              <a:t>[@Ashley Roddy]: Updated</a:t>
            </a:r>
          </a:p>
        </p188:txBody>
      </p188:reply>
    </p188:replyLst>
    <p188:txBody>
      <a:bodyPr/>
      <a:lstStyle/>
      <a:p>
        <a:r>
          <a:rPr lang="en-US"/>
          <a:t>[@Kaitlyn Schmitt] </a:t>
        </a:r>
      </a:p>
    </p188:txBody>
  </p188:cm>
</p188:cmLst>
</file>

<file path=ppt/comments/modernComment_7FFFEDAE_36EA36AF.xml><?xml version="1.0" encoding="utf-8"?>
<p188:cmLst xmlns:a="http://schemas.openxmlformats.org/drawingml/2006/main" xmlns:r="http://schemas.openxmlformats.org/officeDocument/2006/relationships" xmlns:p188="http://schemas.microsoft.com/office/powerpoint/2018/8/main">
  <p188:cm id="{6CC3D512-E38B-43E2-A81D-A5B08FE139EF}" authorId="{3E15AEA0-E8F0-A59F-F906-2A7860D2C620}" status="resolved" created="2025-03-04T17:19:10.406" complete="100000">
    <pc:sldMkLst xmlns:pc="http://schemas.microsoft.com/office/powerpoint/2013/main/command">
      <pc:docMk/>
      <pc:sldMk cId="921319087" sldId="2147478958"/>
    </pc:sldMkLst>
    <p188:replyLst>
      <p188:reply id="{E9915979-0C4E-0E43-9DF2-94714369A305}" authorId="{984F0164-AE88-F045-4C02-261CCBA2BFD0}" created="2025-03-05T23:20:03.312">
        <p188:txBody>
          <a:bodyPr/>
          <a:lstStyle/>
          <a:p>
            <a:r>
              <a:rPr lang="en-US"/>
              <a:t>[@Ashley Roddy] Updated</a:t>
            </a:r>
          </a:p>
        </p188:txBody>
      </p188:reply>
    </p188:replyLst>
    <p188:txBody>
      <a:bodyPr/>
      <a:lstStyle/>
      <a:p>
        <a:r>
          <a:rPr lang="en-US"/>
          <a:t>[@Kaitlyn Schmitt] </a:t>
        </a:r>
      </a:p>
    </p188:txBody>
  </p188:cm>
</p188:cmLst>
</file>

<file path=ppt/comments/modernComment_7FFFEE1D_554BF688.xml><?xml version="1.0" encoding="utf-8"?>
<p188:cmLst xmlns:a="http://schemas.openxmlformats.org/drawingml/2006/main" xmlns:r="http://schemas.openxmlformats.org/officeDocument/2006/relationships" xmlns:p188="http://schemas.microsoft.com/office/powerpoint/2018/8/main">
  <p188:cm id="{DD9C6468-9DA6-FD40-833C-E15C8AF2B2B8}" authorId="{984F0164-AE88-F045-4C02-261CCBA2BFD0}" status="resolved" created="2025-03-05T21:58:01.393" complete="100000">
    <ac:txMkLst xmlns:ac="http://schemas.microsoft.com/office/drawing/2013/main/command">
      <pc:docMk xmlns:pc="http://schemas.microsoft.com/office/powerpoint/2013/main/command"/>
      <pc:sldMk xmlns:pc="http://schemas.microsoft.com/office/powerpoint/2013/main/command" cId="1431041672" sldId="2147479069"/>
      <ac:spMk id="6" creationId="{A25329D8-98D8-61AD-1A09-28A9EDFEDDEB}"/>
      <ac:txMk cp="33" len="10">
        <ac:context len="44" hash="187272760"/>
      </ac:txMk>
    </ac:txMkLst>
    <p188:pos x="7368657" y="551454"/>
    <p188:txBody>
      <a:bodyPr/>
      <a:lstStyle/>
      <a:p>
        <a:r>
          <a:rPr lang="en-US"/>
          <a:t>This is a new slide I added, since it shows the benefits of shared services, rather than comparing all shared services organizations. Feel free to remove if this isn’t what you want. [@Ashley Roddy]</a:t>
        </a:r>
      </a:p>
    </p188:txBody>
  </p188:cm>
</p188:cmLst>
</file>

<file path=ppt/comments/modernComment_7FFFEE20_4416F3B8.xml><?xml version="1.0" encoding="utf-8"?>
<p188:cmLst xmlns:a="http://schemas.openxmlformats.org/drawingml/2006/main" xmlns:r="http://schemas.openxmlformats.org/officeDocument/2006/relationships" xmlns:p188="http://schemas.microsoft.com/office/powerpoint/2018/8/main">
  <p188:cm id="{1DCF8064-046F-4A3C-B940-45C6DE12026E}" authorId="{3E15AEA0-E8F0-A59F-F906-2A7860D2C620}" status="resolved" created="2025-03-23T18:14:24.779" startDate="2025-03-23T18:14:24.779" dueDate="2025-03-23T18:14:24.779" assignedTo="{2EB8A097-9956-667C-ED2B-25B245C71F80}" complete="100000" title="@Cameron Brown Is this ready? I'll be exporting this tomorrow so we can add it to our landing page!">
    <pc:sldMkLst xmlns:pc="http://schemas.microsoft.com/office/powerpoint/2013/main/command">
      <pc:docMk/>
      <pc:sldMk cId="1142354872" sldId="2147479072"/>
    </pc:sldMkLst>
    <p188:replyLst>
      <p188:reply id="{A2945372-0C9F-F44F-945B-27E69FA304F4}" authorId="{2EB8A097-9956-667C-ED2B-25B245C71F80}" created="2025-03-24T14:10:10.203">
        <p188:txBody>
          <a:bodyPr/>
          <a:lstStyle/>
          <a:p>
            <a:r>
              <a:rPr lang="en-US"/>
              <a:t>[@Ashley Roddy], all done!</a:t>
            </a:r>
          </a:p>
        </p188:txBody>
      </p188:reply>
    </p188:replyLst>
    <p188:txBody>
      <a:bodyPr/>
      <a:lstStyle/>
      <a:p>
        <a:r>
          <a:rPr lang="en-US"/>
          <a:t>[@Cameron Brown]  Is this ready? I'll be exporting this tomorrow so we can add it to our landing page!</a:t>
        </a:r>
      </a:p>
    </p188:txBody>
    <p188:extLst>
      <p:ext xmlns:p="http://schemas.openxmlformats.org/presentationml/2006/main" uri="{5BB2D875-25FF-4072-B9AC-8F64D62656EB}">
        <p228:taskDetails xmlns:p228="http://schemas.microsoft.com/office/powerpoint/2022/08/main">
          <p228:history>
            <p228:event time="2025-03-23T18:14:24.779" id="{CAFA85AF-624F-4F19-B505-75A410F611B2}">
              <p228:atrbtn authorId="{3E15AEA0-E8F0-A59F-F906-2A7860D2C620}"/>
              <p228:anchr>
                <p228:comment id="{1DCF8064-046F-4A3C-B940-45C6DE12026E}"/>
              </p228:anchr>
              <p228:add/>
            </p228:event>
            <p228:event time="2025-03-23T18:14:24.779" id="{A33F3E78-5BCC-4BBB-B20C-64FFA5CC08A2}">
              <p228:atrbtn authorId="{3E15AEA0-E8F0-A59F-F906-2A7860D2C620}"/>
              <p228:anchr>
                <p228:comment id="{1DCF8064-046F-4A3C-B940-45C6DE12026E}"/>
              </p228:anchr>
              <p228:asgn authorId="{2EB8A097-9956-667C-ED2B-25B245C71F80}"/>
            </p228:event>
            <p228:event time="2025-03-23T18:14:24.779" id="{C504C5C6-A637-4ACB-B728-01DC0AE079F9}">
              <p228:atrbtn authorId="{3E15AEA0-E8F0-A59F-F906-2A7860D2C620}"/>
              <p228:anchr>
                <p228:comment id="{1DCF8064-046F-4A3C-B940-45C6DE12026E}"/>
              </p228:anchr>
              <p228:title val="@Cameron Brown Is this ready? I'll be exporting this tomorrow so we can add it to our landing page!"/>
            </p228:event>
            <p228:event time="2025-03-23T18:14:24.779" id="{CAA4CFFC-3673-4189-8CC3-19C0CC2558DD}">
              <p228:atrbtn authorId="{3E15AEA0-E8F0-A59F-F906-2A7860D2C620}"/>
              <p228:anchr>
                <p228:comment id="{1DCF8064-046F-4A3C-B940-45C6DE12026E}"/>
              </p228:anchr>
              <p228:date stDt="2025-03-23T18:14:24.779" endDt="2025-03-23T18:14:24.779"/>
            </p228:event>
            <p228:event time="2025-03-24T14:14:02.407" id="{81367130-8BE5-45C6-9594-309E3A9AE527}">
              <p228:atrbtn authorId="{3E15AEA0-E8F0-A59F-F906-2A7860D2C620}"/>
              <p228:anchr>
                <p228:comment id="{00000000-0000-0000-0000-000000000000}"/>
              </p228:anchr>
              <p228:pcntCmplt val="100000"/>
            </p228:event>
          </p228:history>
        </p228:taskDetails>
      </p:ext>
    </p188:extLst>
  </p188:cm>
</p188:cmLst>
</file>

<file path=ppt/comments/modernComment_107_38E0AD5A.xml><?xml version="1.0" encoding="utf-8"?>
<p188:cmLst xmlns:a="http://schemas.openxmlformats.org/drawingml/2006/main" xmlns:r="http://schemas.openxmlformats.org/officeDocument/2006/relationships" xmlns:p188="http://schemas.microsoft.com/office/powerpoint/2018/8/main">
  <p188:cm id="{3E7AFB3A-B2E6-B445-87C3-5B4415424808}" authorId="{984F0164-AE88-F045-4C02-261CCBA2BFD0}" status="resolved" created="2025-03-05T21:29:42.798" complete="100000">
    <ac:txMkLst xmlns:ac="http://schemas.microsoft.com/office/drawing/2013/main/command">
      <pc:docMk xmlns:pc="http://schemas.microsoft.com/office/powerpoint/2013/main/command"/>
      <pc:sldMk xmlns:pc="http://schemas.microsoft.com/office/powerpoint/2013/main/command" cId="954248538" sldId="263"/>
      <ac:spMk id="8" creationId="{9C6EA549-4D05-70F7-52D1-39FAB4CAF51F}"/>
      <ac:txMk cp="108" len="11">
        <ac:context len="121" hash="2516350384"/>
      </ac:txMk>
    </ac:txMkLst>
    <p188:pos x="10773801" y="544420"/>
    <p188:txBody>
      <a:bodyPr/>
      <a:lstStyle/>
      <a:p>
        <a:r>
          <a:rPr lang="en-US"/>
          <a:t>This is a new slide I added, since it shows the benefits of shared services, rather than comparing all shared services organizations. Feel free to remove if this isn’t what you want. [@Ashley Roddy]</a:t>
        </a:r>
      </a:p>
    </p188:txBody>
  </p188:cm>
</p188:cmLst>
</file>

<file path=ppt/comments/modernComment_108_A38BD903.xml><?xml version="1.0" encoding="utf-8"?>
<p188:cmLst xmlns:a="http://schemas.openxmlformats.org/drawingml/2006/main" xmlns:r="http://schemas.openxmlformats.org/officeDocument/2006/relationships" xmlns:p188="http://schemas.microsoft.com/office/powerpoint/2018/8/main">
  <p188:cm id="{FC0186E0-28AB-AB41-B9A4-293E7E777D64}" authorId="{2EB8A097-9956-667C-ED2B-25B245C71F80}" status="resolved" created="2025-03-17T14:11:06.130" complete="100000">
    <pc:sldMkLst xmlns:pc="http://schemas.microsoft.com/office/powerpoint/2013/main/command">
      <pc:docMk/>
      <pc:sldMk cId="2743851267" sldId="264"/>
    </pc:sldMkLst>
    <p188:replyLst>
      <p188:reply id="{A72E64C8-F0EE-4F48-8355-6587DF1F9DDE}" authorId="{D64C0340-1190-BB94-B3DB-432BF9BB182B}" created="2025-03-17T15:12:45.967">
        <p188:txBody>
          <a:bodyPr/>
          <a:lstStyle/>
          <a:p>
            <a:r>
              <a:rPr lang="en-US"/>
              <a:t>Hey Cameron - thanks for taking a look.  The feedback is that the sentence itself is hard to read.  It’s a cool graphic but not practical when trying to following what the sentence says.  so I think just a refresh is needed.  Overall - the definition is still sound but if there is a way to simplify that would be good too</a:t>
            </a:r>
          </a:p>
        </p188:txBody>
        <p188:extLst>
          <p:ext xmlns:p="http://schemas.openxmlformats.org/presentationml/2006/main" uri="{57CB4572-C831-44C2-8A1C-0ADB6CCDFE69}">
            <p223:reactions xmlns:p223="http://schemas.microsoft.com/office/powerpoint/2022/03/main">
              <p223:rxn type="👍">
                <p223:instance time="2025-03-17T17:24:22.415" authorId="{2EB8A097-9956-667C-ED2B-25B245C71F80}"/>
              </p223:rxn>
            </p223:reactions>
          </p:ext>
        </p188:extLst>
      </p188:reply>
      <p188:reply id="{DE2BD5A2-B680-0D47-B94C-3C74B33E4365}" authorId="{2EB8A097-9956-667C-ED2B-25B245C71F80}" created="2025-03-17T17:24:51.351">
        <p188:txBody>
          <a:bodyPr/>
          <a:lstStyle/>
          <a:p>
            <a:r>
              <a:rPr lang="en-US"/>
              <a:t>Okay, that’s helpful! Thanks Jon, I’ll see what I can do!</a:t>
            </a:r>
          </a:p>
        </p188:txBody>
      </p188:reply>
    </p188:replyLst>
    <p188:txBody>
      <a:bodyPr/>
      <a:lstStyle/>
      <a:p>
        <a:r>
          <a:rPr lang="en-US"/>
          <a:t>[@Jonathan Luk], [@Ashley Roddy], any idea on specifics for updating this? I have ideas on how to change look and feel, however, are we keeping or changing written content?</a:t>
        </a:r>
      </a:p>
    </p188:txBody>
  </p188:cm>
</p188:cmLst>
</file>

<file path=ppt/comments/modernComment_128_AF76EF91.xml><?xml version="1.0" encoding="utf-8"?>
<p188:cmLst xmlns:a="http://schemas.openxmlformats.org/drawingml/2006/main" xmlns:r="http://schemas.openxmlformats.org/officeDocument/2006/relationships" xmlns:p188="http://schemas.microsoft.com/office/powerpoint/2018/8/main">
  <p188:cm id="{2EEC70CE-88C2-4466-A9E7-76B0D9820592}" authorId="{3E15AEA0-E8F0-A59F-F906-2A7860D2C620}" status="resolved" created="2025-03-04T17:19:17.500" complete="100000">
    <pc:sldMkLst xmlns:pc="http://schemas.microsoft.com/office/powerpoint/2013/main/command">
      <pc:docMk/>
      <pc:sldMk cId="2943807377" sldId="296"/>
    </pc:sldMkLst>
    <p188:replyLst>
      <p188:reply id="{E07BBE4F-C741-1A4C-96C6-ECD7A6CFFD5E}" authorId="{984F0164-AE88-F045-4C02-261CCBA2BFD0}" created="2025-03-05T22:56:53.996">
        <p188:txBody>
          <a:bodyPr/>
          <a:lstStyle/>
          <a:p>
            <a:r>
              <a:rPr lang="en-US"/>
              <a:t>[@Ashley Roddy]: Updated</a:t>
            </a:r>
          </a:p>
        </p188:txBody>
      </p188:reply>
    </p188:replyLst>
    <p188:txBody>
      <a:bodyPr/>
      <a:lstStyle/>
      <a:p>
        <a:r>
          <a:rPr lang="en-US"/>
          <a:t>[@Kaitlyn Schmitt] </a:t>
        </a:r>
      </a:p>
    </p188:txBody>
  </p188:cm>
</p188:cmLst>
</file>

<file path=ppt/drawings/drawing1.xml><?xml version="1.0" encoding="utf-8"?>
<c:userShapes xmlns:c="http://schemas.openxmlformats.org/drawingml/2006/chart">
  <cdr:relSizeAnchor xmlns:cdr="http://schemas.openxmlformats.org/drawingml/2006/chartDrawing">
    <cdr:from>
      <cdr:x>0.35441</cdr:x>
      <cdr:y>0.04635</cdr:y>
    </cdr:from>
    <cdr:to>
      <cdr:x>0.64559</cdr:x>
      <cdr:y>0.11346</cdr:y>
    </cdr:to>
    <cdr:sp macro="" textlink="">
      <cdr:nvSpPr>
        <cdr:cNvPr id="2" name="TextBox 1">
          <a:extLst xmlns:a="http://schemas.openxmlformats.org/drawingml/2006/main">
            <a:ext uri="{FF2B5EF4-FFF2-40B4-BE49-F238E27FC236}">
              <a16:creationId xmlns:a16="http://schemas.microsoft.com/office/drawing/2014/main" id="{AD5F73CB-B29E-0827-EF8F-90AE7719EB00}"/>
            </a:ext>
          </a:extLst>
        </cdr:cNvPr>
        <cdr:cNvSpPr txBox="1"/>
      </cdr:nvSpPr>
      <cdr:spPr>
        <a:xfrm xmlns:a="http://schemas.openxmlformats.org/drawingml/2006/main">
          <a:off x="3952475" y="212544"/>
          <a:ext cx="3247318" cy="30777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none" rtlCol="0">
          <a:spAutoFit/>
        </a:bodyPr>
        <a:lstStyle xmlns:a="http://schemas.openxmlformats.org/drawingml/2006/main"/>
        <a:p xmlns:a="http://schemas.openxmlformats.org/drawingml/2006/main">
          <a:r>
            <a:rPr lang="en-US" sz="1400" kern="1200" dirty="0">
              <a:solidFill>
                <a:schemeClr val="bg2"/>
              </a:solidFill>
            </a:rPr>
            <a:t>Top Performers vs. Comparison Group</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3/24/2025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4</a:t>
            </a:fld>
            <a:endParaRPr lang="en-US"/>
          </a:p>
        </p:txBody>
      </p:sp>
    </p:spTree>
    <p:extLst>
      <p:ext uri="{BB962C8B-B14F-4D97-AF65-F5344CB8AC3E}">
        <p14:creationId xmlns:p14="http://schemas.microsoft.com/office/powerpoint/2010/main" val="2828248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2088-365B-A06E-A20A-E2AA20B2B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813B4-44F9-C8B9-49C4-46CF253FF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5FC04-08F6-36AA-7D19-C66079168F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4A6F10-F9D1-AFC8-414F-1E63C508F733}"/>
              </a:ext>
            </a:extLst>
          </p:cNvPr>
          <p:cNvSpPr>
            <a:spLocks noGrp="1"/>
          </p:cNvSpPr>
          <p:nvPr>
            <p:ph type="sldNum" sz="quarter" idx="5"/>
          </p:nvPr>
        </p:nvSpPr>
        <p:spPr/>
        <p:txBody>
          <a:bodyPr/>
          <a:lstStyle/>
          <a:p>
            <a:fld id="{53FF06A2-BFC5-ED49-AAEF-85890C66EAF7}" type="slidenum">
              <a:rPr lang="en-US" smtClean="0"/>
              <a:t>6</a:t>
            </a:fld>
            <a:endParaRPr lang="en-US"/>
          </a:p>
        </p:txBody>
      </p:sp>
    </p:spTree>
    <p:extLst>
      <p:ext uri="{BB962C8B-B14F-4D97-AF65-F5344CB8AC3E}">
        <p14:creationId xmlns:p14="http://schemas.microsoft.com/office/powerpoint/2010/main" val="200253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7</a:t>
            </a:fld>
            <a:endParaRPr lang="en-US"/>
          </a:p>
        </p:txBody>
      </p:sp>
    </p:spTree>
    <p:extLst>
      <p:ext uri="{BB962C8B-B14F-4D97-AF65-F5344CB8AC3E}">
        <p14:creationId xmlns:p14="http://schemas.microsoft.com/office/powerpoint/2010/main" val="3334264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11</a:t>
            </a:fld>
            <a:endParaRPr lang="en-US"/>
          </a:p>
        </p:txBody>
      </p:sp>
    </p:spTree>
    <p:extLst>
      <p:ext uri="{BB962C8B-B14F-4D97-AF65-F5344CB8AC3E}">
        <p14:creationId xmlns:p14="http://schemas.microsoft.com/office/powerpoint/2010/main" val="3170162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13</a:t>
            </a:fld>
            <a:endParaRPr lang="en-US"/>
          </a:p>
        </p:txBody>
      </p:sp>
    </p:spTree>
    <p:extLst>
      <p:ext uri="{BB962C8B-B14F-4D97-AF65-F5344CB8AC3E}">
        <p14:creationId xmlns:p14="http://schemas.microsoft.com/office/powerpoint/2010/main" val="797603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14</a:t>
            </a:fld>
            <a:endParaRPr lang="en-US"/>
          </a:p>
        </p:txBody>
      </p:sp>
    </p:spTree>
    <p:extLst>
      <p:ext uri="{BB962C8B-B14F-4D97-AF65-F5344CB8AC3E}">
        <p14:creationId xmlns:p14="http://schemas.microsoft.com/office/powerpoint/2010/main" val="3590033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020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7A4D4-03FF-59E5-122F-FA872A9BE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FCF1E-2BBD-C939-2CEB-7012CB6747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EC13D6C-DA0F-E5F3-8702-C9D0D9EF2E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a:effectLst/>
              <a:latin typeface="+mn-lt"/>
            </a:endParaRPr>
          </a:p>
        </p:txBody>
      </p:sp>
      <p:sp>
        <p:nvSpPr>
          <p:cNvPr id="4" name="Slide Number Placeholder 3">
            <a:extLst>
              <a:ext uri="{FF2B5EF4-FFF2-40B4-BE49-F238E27FC236}">
                <a16:creationId xmlns:a16="http://schemas.microsoft.com/office/drawing/2014/main" id="{CCD8240D-3F66-095B-9C45-3CE068A996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754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6D814F-A7F6-3746-A65D-8C48702DE038}" type="slidenum">
              <a:rPr lang="en-US" smtClean="0"/>
              <a:t>20</a:t>
            </a:fld>
            <a:endParaRPr lang="en-US"/>
          </a:p>
        </p:txBody>
      </p:sp>
    </p:spTree>
    <p:extLst>
      <p:ext uri="{BB962C8B-B14F-4D97-AF65-F5344CB8AC3E}">
        <p14:creationId xmlns:p14="http://schemas.microsoft.com/office/powerpoint/2010/main" val="3059120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4" name="Slide Number Placeholder 3"/>
          <p:cNvSpPr>
            <a:spLocks noGrp="1"/>
          </p:cNvSpPr>
          <p:nvPr>
            <p:ph type="sldNum" sz="quarter" idx="5"/>
          </p:nvPr>
        </p:nvSpPr>
        <p:spPr/>
        <p:txBody>
          <a:bodyPr/>
          <a:lstStyle/>
          <a:p>
            <a:fld id="{53FF06A2-BFC5-ED49-AAEF-85890C66EAF7}" type="slidenum">
              <a:rPr lang="en-US" smtClean="0"/>
              <a:t>22</a:t>
            </a:fld>
            <a:endParaRPr lang="en-US"/>
          </a:p>
        </p:txBody>
      </p:sp>
    </p:spTree>
    <p:extLst>
      <p:ext uri="{BB962C8B-B14F-4D97-AF65-F5344CB8AC3E}">
        <p14:creationId xmlns:p14="http://schemas.microsoft.com/office/powerpoint/2010/main" val="654033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23</a:t>
            </a:fld>
            <a:endParaRPr lang="en-US"/>
          </a:p>
        </p:txBody>
      </p:sp>
    </p:spTree>
    <p:extLst>
      <p:ext uri="{BB962C8B-B14F-4D97-AF65-F5344CB8AC3E}">
        <p14:creationId xmlns:p14="http://schemas.microsoft.com/office/powerpoint/2010/main" val="32556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chemeClr val="tx1"/>
                </a:solidFill>
              </a:rPr>
              <a:t>Tier 1 and 2 support is general and offered to all employees, while Tier 2 support is split—some support is general, and some is aligned by business account. </a:t>
            </a:r>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26</a:t>
            </a:fld>
            <a:endParaRPr lang="en-US"/>
          </a:p>
        </p:txBody>
      </p:sp>
    </p:spTree>
    <p:extLst>
      <p:ext uri="{BB962C8B-B14F-4D97-AF65-F5344CB8AC3E}">
        <p14:creationId xmlns:p14="http://schemas.microsoft.com/office/powerpoint/2010/main" val="1302272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9">
              <a:defRPr/>
            </a:pPr>
            <a:endParaRPr lang="en-US" sz="1200">
              <a:latin typeface="Arial Narrow" panose="020B0606020202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6782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29</a:t>
            </a:fld>
            <a:endParaRPr lang="en-US"/>
          </a:p>
        </p:txBody>
      </p:sp>
    </p:spTree>
    <p:extLst>
      <p:ext uri="{BB962C8B-B14F-4D97-AF65-F5344CB8AC3E}">
        <p14:creationId xmlns:p14="http://schemas.microsoft.com/office/powerpoint/2010/main" val="773415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30</a:t>
            </a:fld>
            <a:endParaRPr lang="en-US"/>
          </a:p>
        </p:txBody>
      </p:sp>
    </p:spTree>
    <p:extLst>
      <p:ext uri="{BB962C8B-B14F-4D97-AF65-F5344CB8AC3E}">
        <p14:creationId xmlns:p14="http://schemas.microsoft.com/office/powerpoint/2010/main" val="1563308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32</a:t>
            </a:fld>
            <a:endParaRPr lang="en-US"/>
          </a:p>
        </p:txBody>
      </p:sp>
    </p:spTree>
    <p:extLst>
      <p:ext uri="{BB962C8B-B14F-4D97-AF65-F5344CB8AC3E}">
        <p14:creationId xmlns:p14="http://schemas.microsoft.com/office/powerpoint/2010/main" val="2187058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880" lvl="1" indent="-182880">
              <a:spcAft>
                <a:spcPts val="300"/>
              </a:spcAft>
              <a:buSzPct val="100000"/>
              <a:buFont typeface="Wingdings" panose="05000000000000000000" pitchFamily="2" charset="2"/>
              <a:buChar char="§"/>
            </a:pPr>
            <a:endParaRPr lang="en-US" sz="1000"/>
          </a:p>
        </p:txBody>
      </p:sp>
      <p:sp>
        <p:nvSpPr>
          <p:cNvPr id="4" name="Slide Number Placeholder 3"/>
          <p:cNvSpPr>
            <a:spLocks noGrp="1"/>
          </p:cNvSpPr>
          <p:nvPr>
            <p:ph type="sldNum" sz="quarter" idx="10"/>
          </p:nvPr>
        </p:nvSpPr>
        <p:spPr/>
        <p:txBody>
          <a:bodyPr/>
          <a:lstStyle/>
          <a:p>
            <a:fld id="{53FF06A2-BFC5-ED49-AAEF-85890C66EAF7}" type="slidenum">
              <a:rPr lang="en-US" smtClean="0"/>
              <a:t>33</a:t>
            </a:fld>
            <a:endParaRPr lang="en-US"/>
          </a:p>
        </p:txBody>
      </p:sp>
    </p:spTree>
    <p:extLst>
      <p:ext uri="{BB962C8B-B14F-4D97-AF65-F5344CB8AC3E}">
        <p14:creationId xmlns:p14="http://schemas.microsoft.com/office/powerpoint/2010/main" val="994504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2625" lvl="1" indent="-225425">
              <a:buClr>
                <a:srgbClr val="26BCD7"/>
              </a:buClr>
              <a:buFont typeface="Wingdings" panose="05000000000000000000" pitchFamily="2" charset="2"/>
              <a:buChar char=""/>
            </a:pPr>
            <a:endParaRPr lang="en-US" sz="1000"/>
          </a:p>
        </p:txBody>
      </p:sp>
      <p:sp>
        <p:nvSpPr>
          <p:cNvPr id="4" name="Slide Number Placeholder 3"/>
          <p:cNvSpPr>
            <a:spLocks noGrp="1"/>
          </p:cNvSpPr>
          <p:nvPr>
            <p:ph type="sldNum" sz="quarter" idx="10"/>
          </p:nvPr>
        </p:nvSpPr>
        <p:spPr/>
        <p:txBody>
          <a:bodyPr/>
          <a:lstStyle/>
          <a:p>
            <a:fld id="{53FF06A2-BFC5-ED49-AAEF-85890C66EAF7}" type="slidenum">
              <a:rPr lang="en-US" smtClean="0"/>
              <a:t>34</a:t>
            </a:fld>
            <a:endParaRPr lang="en-US"/>
          </a:p>
        </p:txBody>
      </p:sp>
    </p:spTree>
    <p:extLst>
      <p:ext uri="{BB962C8B-B14F-4D97-AF65-F5344CB8AC3E}">
        <p14:creationId xmlns:p14="http://schemas.microsoft.com/office/powerpoint/2010/main" val="114906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37</a:t>
            </a:fld>
            <a:endParaRPr lang="en-US"/>
          </a:p>
        </p:txBody>
      </p:sp>
    </p:spTree>
    <p:extLst>
      <p:ext uri="{BB962C8B-B14F-4D97-AF65-F5344CB8AC3E}">
        <p14:creationId xmlns:p14="http://schemas.microsoft.com/office/powerpoint/2010/main" val="3207645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40</a:t>
            </a:fld>
            <a:endParaRPr lang="en-US"/>
          </a:p>
        </p:txBody>
      </p:sp>
    </p:spTree>
    <p:extLst>
      <p:ext uri="{BB962C8B-B14F-4D97-AF65-F5344CB8AC3E}">
        <p14:creationId xmlns:p14="http://schemas.microsoft.com/office/powerpoint/2010/main" val="2846009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41</a:t>
            </a:fld>
            <a:endParaRPr lang="en-US"/>
          </a:p>
        </p:txBody>
      </p:sp>
    </p:spTree>
    <p:extLst>
      <p:ext uri="{BB962C8B-B14F-4D97-AF65-F5344CB8AC3E}">
        <p14:creationId xmlns:p14="http://schemas.microsoft.com/office/powerpoint/2010/main" val="2585568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42</a:t>
            </a:fld>
            <a:endParaRPr lang="en-US"/>
          </a:p>
        </p:txBody>
      </p:sp>
    </p:spTree>
    <p:extLst>
      <p:ext uri="{BB962C8B-B14F-4D97-AF65-F5344CB8AC3E}">
        <p14:creationId xmlns:p14="http://schemas.microsoft.com/office/powerpoint/2010/main" val="2925061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43</a:t>
            </a:fld>
            <a:endParaRPr lang="en-US"/>
          </a:p>
        </p:txBody>
      </p:sp>
    </p:spTree>
    <p:extLst>
      <p:ext uri="{BB962C8B-B14F-4D97-AF65-F5344CB8AC3E}">
        <p14:creationId xmlns:p14="http://schemas.microsoft.com/office/powerpoint/2010/main" val="1497215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4750"/>
            <a:ext cx="5629275" cy="31670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C34DE9-2F5D-EC4E-9441-CA0EC26FED02}" type="slidenum">
              <a:rPr lang="en-US" smtClean="0"/>
              <a:t>45</a:t>
            </a:fld>
            <a:endParaRPr lang="en-US"/>
          </a:p>
        </p:txBody>
      </p:sp>
    </p:spTree>
    <p:extLst>
      <p:ext uri="{BB962C8B-B14F-4D97-AF65-F5344CB8AC3E}">
        <p14:creationId xmlns:p14="http://schemas.microsoft.com/office/powerpoint/2010/main" val="365861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E2213-2869-2046-2D92-8D232A072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573E4-EEE4-9061-F8FE-2232222BA4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5BDB09-8A06-1A6C-D305-0465797419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3DF5EA-597A-6467-E4B6-955F802B61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822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096">
              <a:defRPr/>
            </a:pPr>
            <a:endParaRPr lang="en-US"/>
          </a:p>
        </p:txBody>
      </p:sp>
      <p:sp>
        <p:nvSpPr>
          <p:cNvPr id="4" name="Slide Number Placeholder 3"/>
          <p:cNvSpPr>
            <a:spLocks noGrp="1"/>
          </p:cNvSpPr>
          <p:nvPr>
            <p:ph type="sldNum" sz="quarter" idx="10"/>
          </p:nvPr>
        </p:nvSpPr>
        <p:spPr/>
        <p:txBody>
          <a:bodyPr/>
          <a:lstStyle/>
          <a:p>
            <a:fld id="{53FF06A2-BFC5-ED49-AAEF-85890C66EAF7}" type="slidenum">
              <a:rPr lang="en-US" smtClean="0"/>
              <a:t>49</a:t>
            </a:fld>
            <a:endParaRPr lang="en-US"/>
          </a:p>
        </p:txBody>
      </p:sp>
    </p:spTree>
    <p:extLst>
      <p:ext uri="{BB962C8B-B14F-4D97-AF65-F5344CB8AC3E}">
        <p14:creationId xmlns:p14="http://schemas.microsoft.com/office/powerpoint/2010/main" val="23343158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096">
              <a:defRPr/>
            </a:pPr>
            <a:endParaRPr lang="en-US" sz="1400"/>
          </a:p>
        </p:txBody>
      </p:sp>
      <p:sp>
        <p:nvSpPr>
          <p:cNvPr id="4" name="Slide Number Placeholder 3"/>
          <p:cNvSpPr>
            <a:spLocks noGrp="1"/>
          </p:cNvSpPr>
          <p:nvPr>
            <p:ph type="sldNum" sz="quarter" idx="10"/>
          </p:nvPr>
        </p:nvSpPr>
        <p:spPr/>
        <p:txBody>
          <a:bodyPr/>
          <a:lstStyle/>
          <a:p>
            <a:fld id="{53FF06A2-BFC5-ED49-AAEF-85890C66EAF7}" type="slidenum">
              <a:rPr lang="en-US" smtClean="0"/>
              <a:t>50</a:t>
            </a:fld>
            <a:endParaRPr lang="en-US"/>
          </a:p>
        </p:txBody>
      </p:sp>
    </p:spTree>
    <p:extLst>
      <p:ext uri="{BB962C8B-B14F-4D97-AF65-F5344CB8AC3E}">
        <p14:creationId xmlns:p14="http://schemas.microsoft.com/office/powerpoint/2010/main" val="1776169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6D814F-A7F6-3746-A65D-8C48702DE038}" type="slidenum">
              <a:rPr lang="en-US" smtClean="0"/>
              <a:t>52</a:t>
            </a:fld>
            <a:endParaRPr lang="en-US"/>
          </a:p>
        </p:txBody>
      </p:sp>
    </p:spTree>
    <p:extLst>
      <p:ext uri="{BB962C8B-B14F-4D97-AF65-F5344CB8AC3E}">
        <p14:creationId xmlns:p14="http://schemas.microsoft.com/office/powerpoint/2010/main" val="400860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6D814F-A7F6-3746-A65D-8C48702DE038}" type="slidenum">
              <a:rPr lang="en-US" smtClean="0"/>
              <a:t>53</a:t>
            </a:fld>
            <a:endParaRPr lang="en-US"/>
          </a:p>
        </p:txBody>
      </p:sp>
    </p:spTree>
    <p:extLst>
      <p:ext uri="{BB962C8B-B14F-4D97-AF65-F5344CB8AC3E}">
        <p14:creationId xmlns:p14="http://schemas.microsoft.com/office/powerpoint/2010/main" val="8678852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55</a:t>
            </a:fld>
            <a:endParaRPr lang="en-US"/>
          </a:p>
        </p:txBody>
      </p:sp>
    </p:spTree>
    <p:extLst>
      <p:ext uri="{BB962C8B-B14F-4D97-AF65-F5344CB8AC3E}">
        <p14:creationId xmlns:p14="http://schemas.microsoft.com/office/powerpoint/2010/main" val="3418356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06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BAC54-151A-DC7C-FF77-FB38A9280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40927F-B9D8-DBC7-8797-DEDA4BDEA8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E00AD-B81F-4934-058F-E28C603DC0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252600-551F-0166-2362-C00BF78D198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D814F-A7F6-3746-A65D-8C48702DE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8836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4687824" y="2130552"/>
            <a:ext cx="7123176" cy="1078992"/>
          </a:xfrm>
          <a:prstGeom prst="rect">
            <a:avLst/>
          </a:prstGeom>
        </p:spPr>
        <p:txBody>
          <a:bodyPr anchor="b" anchorCtr="0">
            <a:norm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rm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a:t>Copyright © 2024 by ScottMadden, Inc. All rights reserved.</a:t>
            </a:r>
          </a:p>
        </p:txBody>
      </p:sp>
      <p:sp>
        <p:nvSpPr>
          <p:cNvPr id="3" name="Picture Placeholder 2"/>
          <p:cNvSpPr>
            <a:spLocks noGrp="1"/>
          </p:cNvSpPr>
          <p:nvPr>
            <p:ph type="pic" sz="quarter" idx="12" hasCustomPrompt="1"/>
          </p:nvPr>
        </p:nvSpPr>
        <p:spPr>
          <a:xfrm>
            <a:off x="1365504" y="5896112"/>
            <a:ext cx="1389888" cy="817862"/>
          </a:xfrm>
        </p:spPr>
        <p:txBody>
          <a:bodyPr>
            <a:normAutofit/>
          </a:bodyPr>
          <a:lstStyle>
            <a:lvl1pPr algn="ctr">
              <a:defRPr sz="1200" b="0" baseline="0"/>
            </a:lvl1pPr>
          </a:lstStyle>
          <a:p>
            <a:r>
              <a:rPr lang="en-US"/>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Ener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4687824" y="2130552"/>
            <a:ext cx="7123176" cy="1078992"/>
          </a:xfrm>
          <a:prstGeom prst="rect">
            <a:avLst/>
          </a:prstGeom>
        </p:spPr>
        <p:txBody>
          <a:bodyPr anchor="b" anchorCtr="0">
            <a:norm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rm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a:t>Copyright © 2021 by ScottMadden, Inc. All rights reserved.</a:t>
            </a:r>
          </a:p>
        </p:txBody>
      </p:sp>
      <p:sp>
        <p:nvSpPr>
          <p:cNvPr id="3" name="Picture Placeholder 2"/>
          <p:cNvSpPr>
            <a:spLocks noGrp="1"/>
          </p:cNvSpPr>
          <p:nvPr>
            <p:ph type="pic" sz="quarter" idx="12" hasCustomPrompt="1"/>
          </p:nvPr>
        </p:nvSpPr>
        <p:spPr>
          <a:xfrm>
            <a:off x="1365504" y="5896112"/>
            <a:ext cx="1389888" cy="817862"/>
          </a:xfrm>
        </p:spPr>
        <p:txBody>
          <a:bodyPr>
            <a:normAutofit/>
          </a:bodyPr>
          <a:lstStyle>
            <a:lvl1pPr algn="ctr">
              <a:defRPr sz="1200" b="0" baseline="0"/>
            </a:lvl1pPr>
          </a:lstStyle>
          <a:p>
            <a:r>
              <a:rPr lang="en-US"/>
              <a:t>Insert Client Logo Here</a:t>
            </a:r>
          </a:p>
        </p:txBody>
      </p:sp>
    </p:spTree>
    <p:extLst>
      <p:ext uri="{BB962C8B-B14F-4D97-AF65-F5344CB8AC3E}">
        <p14:creationId xmlns:p14="http://schemas.microsoft.com/office/powerpoint/2010/main" val="91337245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6" name="Content Placeholder 2"/>
          <p:cNvSpPr>
            <a:spLocks noGrp="1"/>
          </p:cNvSpPr>
          <p:nvPr>
            <p:ph sz="quarter" idx="11" hasCustomPrompt="1"/>
          </p:nvPr>
        </p:nvSpPr>
        <p:spPr>
          <a:xfrm>
            <a:off x="438912"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aseline="0"/>
            </a:lvl1pPr>
            <a:lvl2pPr marL="137160" indent="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690399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rm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rm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2"/>
          <p:cNvSpPr>
            <a:spLocks noGrp="1"/>
          </p:cNvSpPr>
          <p:nvPr>
            <p:ph sz="quarter" idx="10" hasCustomPrompt="1"/>
          </p:nvPr>
        </p:nvSpPr>
        <p:spPr>
          <a:xfrm>
            <a:off x="438150"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510291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117524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3789623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31646216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5715959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Tree>
    <p:extLst>
      <p:ext uri="{BB962C8B-B14F-4D97-AF65-F5344CB8AC3E}">
        <p14:creationId xmlns:p14="http://schemas.microsoft.com/office/powerpoint/2010/main" val="30854274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447800"/>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441704"/>
            <a:ext cx="6096000" cy="2743200"/>
          </a:xfr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7" name="Text Placeholder 2"/>
          <p:cNvSpPr>
            <a:spLocks noGrp="1"/>
          </p:cNvSpPr>
          <p:nvPr>
            <p:ph idx="1" hasCustomPrompt="1"/>
          </p:nvPr>
        </p:nvSpPr>
        <p:spPr>
          <a:xfrm>
            <a:off x="438912" y="4521200"/>
            <a:ext cx="11311128" cy="1678708"/>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441704"/>
            <a:ext cx="6096000" cy="27432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311650"/>
            <a:ext cx="5340096" cy="336550"/>
          </a:xfr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19" name="Text Placeholder 6">
            <a:extLst>
              <a:ext uri="{FF2B5EF4-FFF2-40B4-BE49-F238E27FC236}">
                <a16:creationId xmlns:a16="http://schemas.microsoft.com/office/drawing/2014/main" id="{5173F815-25DA-2942-BB2C-8BD764F5BB60}"/>
              </a:ext>
            </a:extLst>
          </p:cNvPr>
          <p:cNvSpPr>
            <a:spLocks noGrp="1"/>
          </p:cNvSpPr>
          <p:nvPr>
            <p:ph type="body" sz="quarter" idx="20"/>
          </p:nvPr>
        </p:nvSpPr>
        <p:spPr>
          <a:xfrm>
            <a:off x="377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
        <p:nvSpPr>
          <p:cNvPr id="20" name="Text Placeholder 6">
            <a:extLst>
              <a:ext uri="{FF2B5EF4-FFF2-40B4-BE49-F238E27FC236}">
                <a16:creationId xmlns:a16="http://schemas.microsoft.com/office/drawing/2014/main" id="{5173F815-25DA-2942-BB2C-8BD764F5BB60}"/>
              </a:ext>
            </a:extLst>
          </p:cNvPr>
          <p:cNvSpPr>
            <a:spLocks noGrp="1"/>
          </p:cNvSpPr>
          <p:nvPr>
            <p:ph type="body" sz="quarter" idx="21"/>
          </p:nvPr>
        </p:nvSpPr>
        <p:spPr>
          <a:xfrm>
            <a:off x="6473952" y="4673600"/>
            <a:ext cx="5340096" cy="1540164"/>
          </a:xfrm>
          <a:prstGeom prst="rect">
            <a:avLst/>
          </a:prstGeo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sz="1400" b="0">
                <a:solidFill>
                  <a:srgbClr val="5F6062"/>
                </a:solidFill>
                <a:latin typeface="Arial" panose="020B0604020202020204" pitchFamily="34" charset="0"/>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sz="1200">
                <a:latin typeface="Arial" panose="020B0604020202020204" pitchFamily="34" charset="0"/>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a:latin typeface="Arial" panose="020B0604020202020204" pitchFamily="34" charset="0"/>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sz="1200">
                <a:latin typeface="Arial" panose="020B0604020202020204" pitchFamily="34" charset="0"/>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sz="1200" b="0" i="0">
                <a:latin typeface="Arial" panose="020B0604020202020204" pitchFamily="34" charset="0"/>
                <a:cs typeface="Arial" panose="020B0604020202020204" pitchFamily="34" charset="0"/>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0" lvl="1"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Second level</a:t>
            </a:r>
          </a:p>
          <a:p>
            <a:pPr marL="0" lvl="2"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Third level</a:t>
            </a:r>
          </a:p>
          <a:p>
            <a:pPr marL="0" lvl="3"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Fourth level</a:t>
            </a:r>
          </a:p>
          <a:p>
            <a:pPr marL="0" lvl="4"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Fifth level</a:t>
            </a:r>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grpSp>
        <p:nvGrpSpPr>
          <p:cNvPr id="13" name="Group 12"/>
          <p:cNvGrpSpPr/>
          <p:nvPr userDrawn="1"/>
        </p:nvGrpSpPr>
        <p:grpSpPr>
          <a:xfrm>
            <a:off x="4858734" y="3897137"/>
            <a:ext cx="2471866" cy="2231520"/>
            <a:chOff x="3507517" y="3897137"/>
            <a:chExt cx="2471866" cy="1954838"/>
          </a:xfrm>
        </p:grpSpPr>
        <p:sp>
          <p:nvSpPr>
            <p:cNvPr id="14"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6" name="Shape 458">
              <a:extLst>
                <a:ext uri="{FF2B5EF4-FFF2-40B4-BE49-F238E27FC236}">
                  <a16:creationId xmlns:a16="http://schemas.microsoft.com/office/drawing/2014/main" id="{C00C926C-D077-3F4C-A4D4-01981700EC1C}"/>
                </a:ext>
              </a:extLst>
            </p:cNvPr>
            <p:cNvSpPr/>
            <p:nvPr userDrawn="1"/>
          </p:nvSpPr>
          <p:spPr>
            <a:xfrm>
              <a:off x="3507517" y="4654896"/>
              <a:ext cx="2471865" cy="11970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Tw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51572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34557"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7" name="Group 6"/>
          <p:cNvGrpSpPr/>
          <p:nvPr userDrawn="1"/>
        </p:nvGrpSpPr>
        <p:grpSpPr>
          <a:xfrm>
            <a:off x="3331356" y="3897137"/>
            <a:ext cx="2471866" cy="2177092"/>
            <a:chOff x="3507517" y="3897137"/>
            <a:chExt cx="2471866" cy="2177092"/>
          </a:xfrm>
        </p:grpSpPr>
        <p:sp>
          <p:nvSpPr>
            <p:cNvPr id="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9" name="Straight Connector 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grpSp>
        <p:nvGrpSpPr>
          <p:cNvPr id="12" name="Group 11"/>
          <p:cNvGrpSpPr/>
          <p:nvPr userDrawn="1"/>
        </p:nvGrpSpPr>
        <p:grpSpPr>
          <a:xfrm>
            <a:off x="6350184" y="3898106"/>
            <a:ext cx="2471866" cy="2176123"/>
            <a:chOff x="3507517" y="3897137"/>
            <a:chExt cx="2471866" cy="2176123"/>
          </a:xfrm>
        </p:grpSpPr>
        <p:sp>
          <p:nvSpPr>
            <p:cNvPr id="1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a:t>
              </a:r>
              <a:r>
                <a:rPr lang="en-US" sz="1600" err="1">
                  <a:solidFill>
                    <a:srgbClr val="26BCD7"/>
                  </a:solidFill>
                  <a:latin typeface="Arial" panose="020B0604020202020204" pitchFamily="34" charset="0"/>
                  <a:cs typeface="Arial" panose="020B0604020202020204" pitchFamily="34" charset="0"/>
                </a:rPr>
                <a:t>LastName</a:t>
              </a:r>
              <a:endParaRPr lang="en-US" sz="1600">
                <a:solidFill>
                  <a:srgbClr val="26BCD7"/>
                </a:solidFill>
                <a:latin typeface="Arial" panose="020B0604020202020204" pitchFamily="34" charset="0"/>
                <a:cs typeface="Arial" panose="020B0604020202020204" pitchFamily="34" charset="0"/>
              </a:endParaRP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4" name="Straight Connector 1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8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994601" y="1756903"/>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59336" y="1756903"/>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16" name="Group 15"/>
          <p:cNvGrpSpPr/>
          <p:nvPr userDrawn="1"/>
        </p:nvGrpSpPr>
        <p:grpSpPr>
          <a:xfrm>
            <a:off x="2810228" y="4049537"/>
            <a:ext cx="2471866" cy="2177092"/>
            <a:chOff x="3507517" y="3897137"/>
            <a:chExt cx="2471866" cy="2177092"/>
          </a:xfrm>
        </p:grpSpPr>
        <p:sp>
          <p:nvSpPr>
            <p:cNvPr id="17"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Courtney Jackson</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9" name="Straight Connector 1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ScottMadden</a:t>
              </a:r>
              <a:r>
                <a:rPr lang="en-US" sz="1000">
                  <a:solidFill>
                    <a:srgbClr val="5F6062"/>
                  </a:solidFill>
                  <a:latin typeface="Arial" panose="020B0604020202020204" pitchFamily="34" charset="0"/>
                  <a:cs typeface="Arial" panose="020B0604020202020204" pitchFamily="34" charset="0"/>
                </a:rPr>
                <a:t>,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3565 Piedmont Road, NE</a:t>
              </a:r>
            </a:p>
            <a:p>
              <a:pPr algn="ctr">
                <a:spcAft>
                  <a:spcPts val="300"/>
                </a:spcAft>
              </a:pPr>
              <a:r>
                <a:rPr lang="en-US" sz="1000" b="0">
                  <a:solidFill>
                    <a:srgbClr val="5F6062"/>
                  </a:solidFill>
                  <a:latin typeface="Arial" panose="020B0604020202020204" pitchFamily="34" charset="0"/>
                  <a:cs typeface="Arial" panose="020B0604020202020204" pitchFamily="34" charset="0"/>
                </a:rPr>
                <a:t>Building 4, Suite 500</a:t>
              </a:r>
            </a:p>
            <a:p>
              <a:pPr algn="ctr">
                <a:spcAft>
                  <a:spcPts val="300"/>
                </a:spcAft>
              </a:pPr>
              <a:r>
                <a:rPr lang="en-US" sz="1000" b="0">
                  <a:solidFill>
                    <a:srgbClr val="5F6062"/>
                  </a:solidFill>
                  <a:latin typeface="Arial" panose="020B0604020202020204" pitchFamily="34" charset="0"/>
                  <a:cs typeface="Arial" panose="020B0604020202020204" pitchFamily="34" charset="0"/>
                </a:rPr>
                <a:t>Atlanta,</a:t>
              </a:r>
              <a:r>
                <a:rPr lang="en-US" sz="1000" b="0" baseline="0">
                  <a:solidFill>
                    <a:srgbClr val="5F6062"/>
                  </a:solidFill>
                  <a:latin typeface="Arial" panose="020B0604020202020204" pitchFamily="34" charset="0"/>
                  <a:cs typeface="Arial" panose="020B0604020202020204" pitchFamily="34" charset="0"/>
                </a:rPr>
                <a:t> GA 30305</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u="none">
                  <a:solidFill>
                    <a:srgbClr val="5F6062"/>
                  </a:solidFill>
                  <a:latin typeface="Arial" panose="020B0604020202020204" pitchFamily="34" charset="0"/>
                  <a:cs typeface="Arial" panose="020B0604020202020204" pitchFamily="34" charset="0"/>
                </a:rPr>
                <a:t>courtneyjackson@scottmadden.com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E5F62"/>
                  </a:solidFill>
                  <a:latin typeface="Arial" panose="020B0604020202020204" pitchFamily="34" charset="0"/>
                  <a:cs typeface="Arial" panose="020B0604020202020204" pitchFamily="34" charset="0"/>
                </a:rPr>
                <a:t>919-714-7473</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919-672-7521</a:t>
              </a:r>
            </a:p>
          </p:txBody>
        </p:sp>
      </p:grpSp>
      <p:grpSp>
        <p:nvGrpSpPr>
          <p:cNvPr id="21" name="Group 20"/>
          <p:cNvGrpSpPr/>
          <p:nvPr userDrawn="1"/>
        </p:nvGrpSpPr>
        <p:grpSpPr>
          <a:xfrm>
            <a:off x="6559336" y="4049537"/>
            <a:ext cx="2471866" cy="2177092"/>
            <a:chOff x="3507517" y="3897137"/>
            <a:chExt cx="2471866" cy="2177092"/>
          </a:xfrm>
        </p:grpSpPr>
        <p:sp>
          <p:nvSpPr>
            <p:cNvPr id="22"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Trish Ferris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23" name="Straight Connector 22">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4"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ScottMadden</a:t>
              </a:r>
              <a:r>
                <a:rPr lang="en-US" sz="1000">
                  <a:solidFill>
                    <a:srgbClr val="5F6062"/>
                  </a:solidFill>
                  <a:latin typeface="Arial" panose="020B0604020202020204" pitchFamily="34" charset="0"/>
                  <a:cs typeface="Arial" panose="020B0604020202020204" pitchFamily="34" charset="0"/>
                </a:rPr>
                <a:t>,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3565 Piedmont Road, NE</a:t>
              </a:r>
            </a:p>
            <a:p>
              <a:pPr algn="ctr">
                <a:spcAft>
                  <a:spcPts val="300"/>
                </a:spcAft>
              </a:pPr>
              <a:r>
                <a:rPr lang="en-US" sz="1000" b="0">
                  <a:solidFill>
                    <a:srgbClr val="5F6062"/>
                  </a:solidFill>
                  <a:latin typeface="Arial" panose="020B0604020202020204" pitchFamily="34" charset="0"/>
                  <a:cs typeface="Arial" panose="020B0604020202020204" pitchFamily="34" charset="0"/>
                </a:rPr>
                <a:t>Building 4, Suite 500</a:t>
              </a:r>
            </a:p>
            <a:p>
              <a:pPr algn="ctr">
                <a:spcAft>
                  <a:spcPts val="300"/>
                </a:spcAft>
              </a:pPr>
              <a:r>
                <a:rPr lang="en-US" sz="1000" b="0">
                  <a:solidFill>
                    <a:srgbClr val="5F6062"/>
                  </a:solidFill>
                  <a:latin typeface="Arial" panose="020B0604020202020204" pitchFamily="34" charset="0"/>
                  <a:cs typeface="Arial" panose="020B0604020202020204" pitchFamily="34" charset="0"/>
                </a:rPr>
                <a:t>Atlanta,</a:t>
              </a:r>
              <a:r>
                <a:rPr lang="en-US" sz="1000" b="0" baseline="0">
                  <a:solidFill>
                    <a:srgbClr val="5F6062"/>
                  </a:solidFill>
                  <a:latin typeface="Arial" panose="020B0604020202020204" pitchFamily="34" charset="0"/>
                  <a:cs typeface="Arial" panose="020B0604020202020204" pitchFamily="34" charset="0"/>
                </a:rPr>
                <a:t> GA 30305</a:t>
              </a:r>
              <a:endParaRPr lang="en-US" sz="1000" b="0">
                <a:solidFill>
                  <a:srgbClr val="5F6062"/>
                </a:solidFill>
                <a:latin typeface="Arial" panose="020B0604020202020204" pitchFamily="34" charset="0"/>
                <a:cs typeface="Arial" panose="020B0604020202020204" pitchFamily="34" charset="0"/>
              </a:endParaRPr>
            </a:p>
            <a:p>
              <a:pPr algn="ctr">
                <a:spcAft>
                  <a:spcPts val="300"/>
                </a:spcAft>
              </a:pPr>
              <a:r>
                <a:rPr lang="en-US" sz="1000">
                  <a:solidFill>
                    <a:srgbClr val="5F6062"/>
                  </a:solidFill>
                  <a:latin typeface="Arial" panose="020B0604020202020204" pitchFamily="34" charset="0"/>
                  <a:cs typeface="Arial" panose="020B0604020202020204" pitchFamily="34" charset="0"/>
                </a:rPr>
                <a:t>patriciaferris@scottmadden.com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919-714-7468</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919-225-5753</a:t>
              </a:r>
            </a:p>
          </p:txBody>
        </p:sp>
      </p:grpSp>
    </p:spTree>
    <p:extLst>
      <p:ext uri="{BB962C8B-B14F-4D97-AF65-F5344CB8AC3E}">
        <p14:creationId xmlns:p14="http://schemas.microsoft.com/office/powerpoint/2010/main" val="138490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769534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2428924"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9" name="Shape 458">
            <a:extLst>
              <a:ext uri="{FF2B5EF4-FFF2-40B4-BE49-F238E27FC236}">
                <a16:creationId xmlns:a16="http://schemas.microsoft.com/office/drawing/2014/main" id="{9A1F2DA2-ABB9-B64D-B233-D0A5F3F57658}"/>
              </a:ext>
            </a:extLst>
          </p:cNvPr>
          <p:cNvSpPr/>
          <p:nvPr userDrawn="1"/>
        </p:nvSpPr>
        <p:spPr>
          <a:xfrm>
            <a:off x="7142226" y="3915637"/>
            <a:ext cx="3075593"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Trey Robinson</a:t>
            </a:r>
          </a:p>
          <a:p>
            <a:pPr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0" name="Straight Connector 9">
            <a:extLst>
              <a:ext uri="{FF2B5EF4-FFF2-40B4-BE49-F238E27FC236}">
                <a16:creationId xmlns:a16="http://schemas.microsoft.com/office/drawing/2014/main" id="{004F2E0C-9EAB-BD49-BB72-0C68B33EDBFB}"/>
              </a:ext>
            </a:extLst>
          </p:cNvPr>
          <p:cNvCxnSpPr>
            <a:cxnSpLocks/>
          </p:cNvCxnSpPr>
          <p:nvPr userDrawn="1"/>
        </p:nvCxnSpPr>
        <p:spPr>
          <a:xfrm>
            <a:off x="2375937" y="4654895"/>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4" name="Shape 458">
            <a:extLst>
              <a:ext uri="{FF2B5EF4-FFF2-40B4-BE49-F238E27FC236}">
                <a16:creationId xmlns:a16="http://schemas.microsoft.com/office/drawing/2014/main" id="{9A1F2DA2-ABB9-B64D-B233-D0A5F3F57658}"/>
              </a:ext>
            </a:extLst>
          </p:cNvPr>
          <p:cNvSpPr/>
          <p:nvPr userDrawn="1"/>
        </p:nvSpPr>
        <p:spPr>
          <a:xfrm>
            <a:off x="2244551" y="39156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Courtney Jackson</a:t>
            </a:r>
          </a:p>
          <a:p>
            <a:pPr algn="ctr">
              <a:spcAft>
                <a:spcPts val="200"/>
              </a:spcAft>
            </a:pPr>
            <a:r>
              <a:rPr lang="en-US" sz="1400" b="0">
                <a:solidFill>
                  <a:srgbClr val="5F6062"/>
                </a:solidFill>
                <a:latin typeface="Arial" panose="020B0604020202020204" pitchFamily="34" charset="0"/>
                <a:cs typeface="Arial" panose="020B0604020202020204" pitchFamily="34" charset="0"/>
              </a:rPr>
              <a:t>Partner, Corporate Practice Area Lead</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5039106" y="4654895"/>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8" name="Shape 458">
            <a:extLst>
              <a:ext uri="{FF2B5EF4-FFF2-40B4-BE49-F238E27FC236}">
                <a16:creationId xmlns:a16="http://schemas.microsoft.com/office/drawing/2014/main" id="{9A1F2DA2-ABB9-B64D-B233-D0A5F3F57658}"/>
              </a:ext>
            </a:extLst>
          </p:cNvPr>
          <p:cNvSpPr/>
          <p:nvPr userDrawn="1"/>
        </p:nvSpPr>
        <p:spPr>
          <a:xfrm>
            <a:off x="4901455" y="39156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Jonathan Luk</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cxnSp>
        <p:nvCxnSpPr>
          <p:cNvPr id="19" name="Straight Connector 18">
            <a:extLst>
              <a:ext uri="{FF2B5EF4-FFF2-40B4-BE49-F238E27FC236}">
                <a16:creationId xmlns:a16="http://schemas.microsoft.com/office/drawing/2014/main" id="{004F2E0C-9EAB-BD49-BB72-0C68B33EDBFB}"/>
              </a:ext>
            </a:extLst>
          </p:cNvPr>
          <p:cNvCxnSpPr>
            <a:cxnSpLocks/>
          </p:cNvCxnSpPr>
          <p:nvPr userDrawn="1"/>
        </p:nvCxnSpPr>
        <p:spPr>
          <a:xfrm>
            <a:off x="7695343" y="464378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 name="Shape 458">
            <a:extLst>
              <a:ext uri="{FF2B5EF4-FFF2-40B4-BE49-F238E27FC236}">
                <a16:creationId xmlns:a16="http://schemas.microsoft.com/office/drawing/2014/main" id="{94D7D8EB-AB65-1BE2-5C2B-629184668A4A}"/>
              </a:ext>
            </a:extLst>
          </p:cNvPr>
          <p:cNvSpPr/>
          <p:nvPr userDrawn="1"/>
        </p:nvSpPr>
        <p:spPr>
          <a:xfrm>
            <a:off x="7510969" y="4707311"/>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treyrobinson@scottmadden.com</a:t>
            </a:r>
            <a:endParaRPr lang="en-US" sz="1000">
              <a:solidFill>
                <a:srgbClr val="5F6062"/>
              </a:solidFill>
              <a:latin typeface="Arial" panose="020B0604020202020204" pitchFamily="34" charset="0"/>
              <a:cs typeface="Arial" panose="020B0604020202020204" pitchFamily="34" charset="0"/>
            </a:endParaRP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919.714.7625</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919.522.1740</a:t>
            </a:r>
          </a:p>
        </p:txBody>
      </p:sp>
      <p:sp>
        <p:nvSpPr>
          <p:cNvPr id="8" name="Shape 458">
            <a:extLst>
              <a:ext uri="{FF2B5EF4-FFF2-40B4-BE49-F238E27FC236}">
                <a16:creationId xmlns:a16="http://schemas.microsoft.com/office/drawing/2014/main" id="{9295EF10-0DF9-49F6-427B-937F812FBE02}"/>
              </a:ext>
            </a:extLst>
          </p:cNvPr>
          <p:cNvSpPr/>
          <p:nvPr userDrawn="1"/>
        </p:nvSpPr>
        <p:spPr>
          <a:xfrm>
            <a:off x="2235928" y="4707312"/>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courtneyjackson@scottmadden.com</a:t>
            </a:r>
            <a:endParaRPr lang="en-US" sz="1000">
              <a:solidFill>
                <a:srgbClr val="5F6062"/>
              </a:solidFill>
              <a:latin typeface="Arial" panose="020B0604020202020204" pitchFamily="34" charset="0"/>
              <a:cs typeface="Arial" panose="020B0604020202020204" pitchFamily="34" charset="0"/>
            </a:endParaRP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919.714.7374</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919.672.7521</a:t>
            </a:r>
          </a:p>
        </p:txBody>
      </p:sp>
      <p:sp>
        <p:nvSpPr>
          <p:cNvPr id="12" name="Shape 458">
            <a:extLst>
              <a:ext uri="{FF2B5EF4-FFF2-40B4-BE49-F238E27FC236}">
                <a16:creationId xmlns:a16="http://schemas.microsoft.com/office/drawing/2014/main" id="{2853458C-427C-BF1F-1626-C158E9AAF401}"/>
              </a:ext>
            </a:extLst>
          </p:cNvPr>
          <p:cNvSpPr/>
          <p:nvPr userDrawn="1"/>
        </p:nvSpPr>
        <p:spPr>
          <a:xfrm>
            <a:off x="4798536" y="4707312"/>
            <a:ext cx="2532731" cy="14622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err="1">
                <a:solidFill>
                  <a:srgbClr val="5F6062"/>
                </a:solidFill>
                <a:latin typeface="Arial" panose="020B0604020202020204" pitchFamily="34" charset="0"/>
                <a:cs typeface="Arial" panose="020B0604020202020204" pitchFamily="34" charset="0"/>
              </a:rPr>
              <a:t>jonathanluk@scottmadden.com</a:t>
            </a:r>
            <a:endParaRPr lang="en-US" sz="1000">
              <a:solidFill>
                <a:srgbClr val="5F6062"/>
              </a:solidFill>
              <a:latin typeface="Arial" panose="020B0604020202020204" pitchFamily="34" charset="0"/>
              <a:cs typeface="Arial" panose="020B0604020202020204" pitchFamily="34" charset="0"/>
            </a:endParaRP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404.665.8510</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404.932.2915</a:t>
            </a:r>
          </a:p>
        </p:txBody>
      </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41208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09461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66706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105288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10" name="Shape 458">
            <a:extLst>
              <a:ext uri="{FF2B5EF4-FFF2-40B4-BE49-F238E27FC236}">
                <a16:creationId xmlns:a16="http://schemas.microsoft.com/office/drawing/2014/main" id="{9A1F2DA2-ABB9-B64D-B233-D0A5F3F57658}"/>
              </a:ext>
            </a:extLst>
          </p:cNvPr>
          <p:cNvSpPr/>
          <p:nvPr userDrawn="1"/>
        </p:nvSpPr>
        <p:spPr>
          <a:xfrm>
            <a:off x="868513"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Andy Flores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
        <p:nvSpPr>
          <p:cNvPr id="15" name="Shape 458">
            <a:extLst>
              <a:ext uri="{FF2B5EF4-FFF2-40B4-BE49-F238E27FC236}">
                <a16:creationId xmlns:a16="http://schemas.microsoft.com/office/drawing/2014/main" id="{9A1F2DA2-ABB9-B64D-B233-D0A5F3F57658}"/>
              </a:ext>
            </a:extLst>
          </p:cNvPr>
          <p:cNvSpPr/>
          <p:nvPr userDrawn="1"/>
        </p:nvSpPr>
        <p:spPr>
          <a:xfrm>
            <a:off x="3482696"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Cristin Lyons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
        <p:nvSpPr>
          <p:cNvPr id="19" name="Shape 458">
            <a:extLst>
              <a:ext uri="{FF2B5EF4-FFF2-40B4-BE49-F238E27FC236}">
                <a16:creationId xmlns:a16="http://schemas.microsoft.com/office/drawing/2014/main" id="{9A1F2DA2-ABB9-B64D-B233-D0A5F3F57658}"/>
              </a:ext>
            </a:extLst>
          </p:cNvPr>
          <p:cNvSpPr/>
          <p:nvPr userDrawn="1"/>
        </p:nvSpPr>
        <p:spPr>
          <a:xfrm>
            <a:off x="6227713"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Scott Manning</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
        <p:nvSpPr>
          <p:cNvPr id="23" name="Shape 458">
            <a:extLst>
              <a:ext uri="{FF2B5EF4-FFF2-40B4-BE49-F238E27FC236}">
                <a16:creationId xmlns:a16="http://schemas.microsoft.com/office/drawing/2014/main" id="{9A1F2DA2-ABB9-B64D-B233-D0A5F3F57658}"/>
              </a:ext>
            </a:extLst>
          </p:cNvPr>
          <p:cNvSpPr/>
          <p:nvPr userDrawn="1"/>
        </p:nvSpPr>
        <p:spPr>
          <a:xfrm>
            <a:off x="8910246"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Jim Stephens</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Partner</a:t>
            </a:r>
          </a:p>
        </p:txBody>
      </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6895029"/>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a_Title and Content w/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8C4919C0-ACED-B549-A0FE-3B80E1489620}" type="slidenum">
              <a:rPr lang="en-US" smtClean="0"/>
              <a:t>‹#›</a:t>
            </a:fld>
            <a:endParaRPr lang="en-US"/>
          </a:p>
        </p:txBody>
      </p:sp>
      <p:sp>
        <p:nvSpPr>
          <p:cNvPr id="5" name="Text Placeholder 4"/>
          <p:cNvSpPr>
            <a:spLocks noGrp="1"/>
          </p:cNvSpPr>
          <p:nvPr>
            <p:ph type="body" sz="quarter" idx="13"/>
          </p:nvPr>
        </p:nvSpPr>
        <p:spPr>
          <a:xfrm>
            <a:off x="221673" y="217842"/>
            <a:ext cx="11748655" cy="379207"/>
          </a:xfrm>
        </p:spPr>
        <p:txBody>
          <a:bodyPr anchor="b" anchorCtr="0"/>
          <a:lstStyle>
            <a:lvl1pPr>
              <a:defRPr sz="1765" b="1" i="1">
                <a:latin typeface="Arial Narrow"/>
              </a:defRPr>
            </a:lvl1pPr>
          </a:lstStyle>
          <a:p>
            <a:pPr lvl="0"/>
            <a:r>
              <a:rPr lang="en-US"/>
              <a:t>Click to edit Master text styles</a:t>
            </a:r>
          </a:p>
        </p:txBody>
      </p:sp>
    </p:spTree>
    <p:extLst>
      <p:ext uri="{BB962C8B-B14F-4D97-AF65-F5344CB8AC3E}">
        <p14:creationId xmlns:p14="http://schemas.microsoft.com/office/powerpoint/2010/main" val="2253146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DFCE90-FD20-BB15-AE35-741EE64DB555}"/>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244801318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a:t>Click to add Date – Arial Regular, 16 Point</a:t>
            </a:r>
          </a:p>
        </p:txBody>
      </p:sp>
      <p:sp>
        <p:nvSpPr>
          <p:cNvPr id="16" name="TextBox 15"/>
          <p:cNvSpPr txBox="1"/>
          <p:nvPr/>
        </p:nvSpPr>
        <p:spPr>
          <a:xfrm>
            <a:off x="6871851" y="6657830"/>
            <a:ext cx="2618509" cy="200055"/>
          </a:xfrm>
          <a:prstGeom prst="rect">
            <a:avLst/>
          </a:prstGeom>
        </p:spPr>
        <p:txBody>
          <a:bodyPr wrap="square" rtlCol="0">
            <a:spAutoFit/>
          </a:bodyPr>
          <a:lstStyle/>
          <a:p>
            <a:pPr algn="r"/>
            <a:r>
              <a:rPr lang="en-US" sz="700"/>
              <a:t>Copyright © 2025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a:t>Insert Client Logo Here</a:t>
            </a:r>
          </a:p>
        </p:txBody>
      </p:sp>
    </p:spTree>
    <p:extLst>
      <p:ext uri="{BB962C8B-B14F-4D97-AF65-F5344CB8AC3E}">
        <p14:creationId xmlns:p14="http://schemas.microsoft.com/office/powerpoint/2010/main" val="2011841615"/>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pic>
        <p:nvPicPr>
          <p:cNvPr id="7" name="Graphic 6">
            <a:extLst>
              <a:ext uri="{FF2B5EF4-FFF2-40B4-BE49-F238E27FC236}">
                <a16:creationId xmlns:a16="http://schemas.microsoft.com/office/drawing/2014/main" id="{94890BF6-9345-451A-B87C-C8D7E7B6FD3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Tree>
    <p:extLst>
      <p:ext uri="{BB962C8B-B14F-4D97-AF65-F5344CB8AC3E}">
        <p14:creationId xmlns:p14="http://schemas.microsoft.com/office/powerpoint/2010/main" val="18427081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27033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5250192"/>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079294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145655"/>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potligh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7726680"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7726680"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8792308" y="0"/>
            <a:ext cx="3399692" cy="6858000"/>
          </a:xfrm>
        </p:spPr>
        <p:txBody>
          <a:bodyPr/>
          <a:lstStyle>
            <a:lvl1pPr>
              <a:defRPr/>
            </a:lvl1pPr>
            <a:lvl2pPr>
              <a:defRPr/>
            </a:lvl2pPr>
            <a:lvl3pPr>
              <a:defRPr/>
            </a:lvl3pPr>
            <a:lvl4pPr>
              <a:defRPr/>
            </a:lvl4pPr>
            <a:lvl5pPr>
              <a:defRPr/>
            </a:lvl5pPr>
            <a:lvl6pPr>
              <a:defRPr/>
            </a:lvl6pPr>
          </a:lstStyle>
          <a:p>
            <a:pPr lvl="0"/>
            <a:endParaRPr lang="en-US"/>
          </a:p>
        </p:txBody>
      </p:sp>
    </p:spTree>
    <p:extLst>
      <p:ext uri="{BB962C8B-B14F-4D97-AF65-F5344CB8AC3E}">
        <p14:creationId xmlns:p14="http://schemas.microsoft.com/office/powerpoint/2010/main" val="47741837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222018191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237050664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Tree>
    <p:extLst>
      <p:ext uri="{BB962C8B-B14F-4D97-AF65-F5344CB8AC3E}">
        <p14:creationId xmlns:p14="http://schemas.microsoft.com/office/powerpoint/2010/main" val="119542728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1829187"/>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1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87442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12" name="Text Placeholder 11">
            <a:extLst>
              <a:ext uri="{FF2B5EF4-FFF2-40B4-BE49-F238E27FC236}">
                <a16:creationId xmlns:a16="http://schemas.microsoft.com/office/drawing/2014/main" id="{7E6B1607-DD4D-47CF-99D5-18F40E15E1A0}"/>
              </a:ext>
            </a:extLst>
          </p:cNvPr>
          <p:cNvSpPr>
            <a:spLocks noGrp="1"/>
          </p:cNvSpPr>
          <p:nvPr>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5" name="TextBox 24">
            <a:extLst>
              <a:ext uri="{FF2B5EF4-FFF2-40B4-BE49-F238E27FC236}">
                <a16:creationId xmlns:a16="http://schemas.microsoft.com/office/drawing/2014/main" id="{6C4F994E-00B2-439C-906A-F737213806B9}"/>
              </a:ext>
            </a:extLst>
          </p:cNvPr>
          <p:cNvSpPr txBox="1"/>
          <p:nvPr/>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30" name="TextBox 29">
            <a:extLst>
              <a:ext uri="{FF2B5EF4-FFF2-40B4-BE49-F238E27FC236}">
                <a16:creationId xmlns:a16="http://schemas.microsoft.com/office/drawing/2014/main" id="{EF1E325B-E4C1-444C-BF04-40A73C6A4C90}"/>
              </a:ext>
            </a:extLst>
          </p:cNvPr>
          <p:cNvSpPr txBox="1"/>
          <p:nvPr/>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4" name="Text Placeholder 33">
            <a:extLst>
              <a:ext uri="{FF2B5EF4-FFF2-40B4-BE49-F238E27FC236}">
                <a16:creationId xmlns:a16="http://schemas.microsoft.com/office/drawing/2014/main" id="{17D06FB9-D64B-4AD6-BDD3-7BCF2D5226D9}"/>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953041689"/>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4" name="TextBox 43">
            <a:extLst>
              <a:ext uri="{FF2B5EF4-FFF2-40B4-BE49-F238E27FC236}">
                <a16:creationId xmlns:a16="http://schemas.microsoft.com/office/drawing/2014/main" id="{FFB2488D-CC63-410C-998A-E31F09CCFDCB}"/>
              </a:ext>
            </a:extLst>
          </p:cNvPr>
          <p:cNvSpPr txBox="1"/>
          <p:nvPr/>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48" name="TextBox 47">
            <a:extLst>
              <a:ext uri="{FF2B5EF4-FFF2-40B4-BE49-F238E27FC236}">
                <a16:creationId xmlns:a16="http://schemas.microsoft.com/office/drawing/2014/main" id="{39CF7FFD-50F9-4D27-9F67-FC9AF2CDEADA}"/>
              </a:ext>
            </a:extLst>
          </p:cNvPr>
          <p:cNvSpPr txBox="1"/>
          <p:nvPr/>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6" name="TextBox 55">
            <a:extLst>
              <a:ext uri="{FF2B5EF4-FFF2-40B4-BE49-F238E27FC236}">
                <a16:creationId xmlns:a16="http://schemas.microsoft.com/office/drawing/2014/main" id="{E856F307-5519-4224-B567-FE2AFDFA00DB}"/>
              </a:ext>
            </a:extLst>
          </p:cNvPr>
          <p:cNvSpPr txBox="1"/>
          <p:nvPr/>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60" name="TextBox 59">
            <a:extLst>
              <a:ext uri="{FF2B5EF4-FFF2-40B4-BE49-F238E27FC236}">
                <a16:creationId xmlns:a16="http://schemas.microsoft.com/office/drawing/2014/main" id="{BD78B846-C197-4637-B6AF-6877FD28764C}"/>
              </a:ext>
            </a:extLst>
          </p:cNvPr>
          <p:cNvSpPr txBox="1"/>
          <p:nvPr/>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3796985519"/>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1" name="TextBox 60">
            <a:extLst>
              <a:ext uri="{FF2B5EF4-FFF2-40B4-BE49-F238E27FC236}">
                <a16:creationId xmlns:a16="http://schemas.microsoft.com/office/drawing/2014/main" id="{C7C00692-2E9F-4D4D-9033-1CD81A338E6F}"/>
              </a:ext>
            </a:extLst>
          </p:cNvPr>
          <p:cNvSpPr txBox="1"/>
          <p:nvPr/>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65" name="TextBox 64">
            <a:extLst>
              <a:ext uri="{FF2B5EF4-FFF2-40B4-BE49-F238E27FC236}">
                <a16:creationId xmlns:a16="http://schemas.microsoft.com/office/drawing/2014/main" id="{322720F8-8A3D-4BCA-ACD8-2D2B596DC1C2}"/>
              </a:ext>
            </a:extLst>
          </p:cNvPr>
          <p:cNvSpPr txBox="1"/>
          <p:nvPr/>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73" name="TextBox 72">
            <a:extLst>
              <a:ext uri="{FF2B5EF4-FFF2-40B4-BE49-F238E27FC236}">
                <a16:creationId xmlns:a16="http://schemas.microsoft.com/office/drawing/2014/main" id="{D7BB6D16-8F75-4618-92B9-27BEC730E661}"/>
              </a:ext>
            </a:extLst>
          </p:cNvPr>
          <p:cNvSpPr txBox="1"/>
          <p:nvPr/>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77" name="TextBox 76">
            <a:extLst>
              <a:ext uri="{FF2B5EF4-FFF2-40B4-BE49-F238E27FC236}">
                <a16:creationId xmlns:a16="http://schemas.microsoft.com/office/drawing/2014/main" id="{F8DA4288-6B17-49DE-98E6-D52753233C5A}"/>
              </a:ext>
            </a:extLst>
          </p:cNvPr>
          <p:cNvSpPr txBox="1"/>
          <p:nvPr/>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85" name="TextBox 84">
            <a:extLst>
              <a:ext uri="{FF2B5EF4-FFF2-40B4-BE49-F238E27FC236}">
                <a16:creationId xmlns:a16="http://schemas.microsoft.com/office/drawing/2014/main" id="{4DE68874-B952-4365-A12A-6FE3075ED9CB}"/>
              </a:ext>
            </a:extLst>
          </p:cNvPr>
          <p:cNvSpPr txBox="1"/>
          <p:nvPr/>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89" name="TextBox 88">
            <a:extLst>
              <a:ext uri="{FF2B5EF4-FFF2-40B4-BE49-F238E27FC236}">
                <a16:creationId xmlns:a16="http://schemas.microsoft.com/office/drawing/2014/main" id="{43E63EF9-647C-43F1-9196-C1FECC4EBB8F}"/>
              </a:ext>
            </a:extLst>
          </p:cNvPr>
          <p:cNvSpPr txBox="1"/>
          <p:nvPr/>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1062618183"/>
      </p:ext>
    </p:extLst>
  </p:cSld>
  <p:clrMapOvr>
    <a:masterClrMapping/>
  </p:clrMapOvr>
  <p:hf hdr="0" dt="0"/>
  <p:extLst>
    <p:ext uri="{DCECCB84-F9BA-43D5-87BE-67443E8EF086}">
      <p15:sldGuideLst xmlns:p15="http://schemas.microsoft.com/office/powerpoint/2012/main">
        <p15:guide id="1" orient="horz" pos="2472">
          <p15:clr>
            <a:srgbClr val="FBAE40"/>
          </p15:clr>
        </p15:guide>
        <p15:guide id="2" pos="600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0" name="TextBox 29">
            <a:extLst>
              <a:ext uri="{FF2B5EF4-FFF2-40B4-BE49-F238E27FC236}">
                <a16:creationId xmlns:a16="http://schemas.microsoft.com/office/drawing/2014/main" id="{002E3E37-7BCE-4087-BE2D-596046D43B2A}"/>
              </a:ext>
            </a:extLst>
          </p:cNvPr>
          <p:cNvSpPr txBox="1"/>
          <p:nvPr/>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34" name="TextBox 33">
            <a:extLst>
              <a:ext uri="{FF2B5EF4-FFF2-40B4-BE49-F238E27FC236}">
                <a16:creationId xmlns:a16="http://schemas.microsoft.com/office/drawing/2014/main" id="{7E8BF306-5E3B-4EA9-936E-759C2AF11C29}"/>
              </a:ext>
            </a:extLst>
          </p:cNvPr>
          <p:cNvSpPr txBox="1"/>
          <p:nvPr/>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1B4EC9F9-2433-4CA6-ACDD-D270B626F7FA}"/>
              </a:ext>
            </a:extLst>
          </p:cNvPr>
          <p:cNvSpPr txBox="1"/>
          <p:nvPr/>
        </p:nvSpPr>
        <p:spPr>
          <a:xfrm>
            <a:off x="198659" y="6017924"/>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1BF1BEB2-F0EC-48B3-ADC9-BAE564EC9741}"/>
              </a:ext>
            </a:extLst>
          </p:cNvPr>
          <p:cNvSpPr>
            <a:spLocks noGrp="1"/>
          </p:cNvSpPr>
          <p:nvPr>
            <p:ph type="body" sz="quarter" idx="21" hasCustomPrompt="1"/>
          </p:nvPr>
        </p:nvSpPr>
        <p:spPr>
          <a:xfrm>
            <a:off x="138143" y="6026740"/>
            <a:ext cx="2743200" cy="267177"/>
          </a:xfrm>
          <a:prstGeom prst="rect">
            <a:avLst/>
          </a:prstGeom>
        </p:spPr>
        <p:txBody>
          <a:bodyPr lIns="1097280" anchor="ctr" anchorCtr="0">
            <a:noAutofit/>
          </a:bodyPr>
          <a:lstStyle>
            <a:lvl1pPr>
              <a:defRPr sz="1200" b="0"/>
            </a:lvl1pPr>
          </a:lstStyle>
          <a:p>
            <a:pPr lvl="0"/>
            <a:r>
              <a:rPr lang="en-US" err="1"/>
              <a:t>xxx.xxx.xxxx</a:t>
            </a:r>
            <a:endParaRPr lang="en-US"/>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err="1"/>
              <a:t>xxx.xxx.xxxx</a:t>
            </a:r>
            <a:endParaRPr lang="en-US"/>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2" name="TextBox 41">
            <a:extLst>
              <a:ext uri="{FF2B5EF4-FFF2-40B4-BE49-F238E27FC236}">
                <a16:creationId xmlns:a16="http://schemas.microsoft.com/office/drawing/2014/main" id="{893D147A-B999-4159-9D49-8732F6E040F3}"/>
              </a:ext>
            </a:extLst>
          </p:cNvPr>
          <p:cNvSpPr txBox="1"/>
          <p:nvPr/>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46" name="TextBox 45">
            <a:extLst>
              <a:ext uri="{FF2B5EF4-FFF2-40B4-BE49-F238E27FC236}">
                <a16:creationId xmlns:a16="http://schemas.microsoft.com/office/drawing/2014/main" id="{6D2E3FF9-DE61-4953-A936-CE2C10039BA3}"/>
              </a:ext>
            </a:extLst>
          </p:cNvPr>
          <p:cNvSpPr txBox="1"/>
          <p:nvPr/>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C66A0580-4380-4231-87EC-994B369951B2}"/>
              </a:ext>
            </a:extLst>
          </p:cNvPr>
          <p:cNvSpPr txBox="1"/>
          <p:nvPr/>
        </p:nvSpPr>
        <p:spPr>
          <a:xfrm>
            <a:off x="3237244"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9E13EF1B-48B3-45CB-A96D-95B932920982}"/>
              </a:ext>
            </a:extLst>
          </p:cNvPr>
          <p:cNvSpPr>
            <a:spLocks noGrp="1"/>
          </p:cNvSpPr>
          <p:nvPr>
            <p:ph type="body" sz="quarter" idx="29" hasCustomPrompt="1"/>
          </p:nvPr>
        </p:nvSpPr>
        <p:spPr>
          <a:xfrm>
            <a:off x="3176728"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4" name="TextBox 53">
            <a:extLst>
              <a:ext uri="{FF2B5EF4-FFF2-40B4-BE49-F238E27FC236}">
                <a16:creationId xmlns:a16="http://schemas.microsoft.com/office/drawing/2014/main" id="{F63F790C-97D9-4FF3-9ABF-3631C6A78AFC}"/>
              </a:ext>
            </a:extLst>
          </p:cNvPr>
          <p:cNvSpPr txBox="1"/>
          <p:nvPr/>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58" name="TextBox 57">
            <a:extLst>
              <a:ext uri="{FF2B5EF4-FFF2-40B4-BE49-F238E27FC236}">
                <a16:creationId xmlns:a16="http://schemas.microsoft.com/office/drawing/2014/main" id="{171A1EFD-AEE0-4F0D-B4EE-FD05C05713C7}"/>
              </a:ext>
            </a:extLst>
          </p:cNvPr>
          <p:cNvSpPr txBox="1"/>
          <p:nvPr/>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2322F0BC-B0EE-4FBC-B5CA-014F5FB68B1A}"/>
              </a:ext>
            </a:extLst>
          </p:cNvPr>
          <p:cNvSpPr txBox="1"/>
          <p:nvPr/>
        </p:nvSpPr>
        <p:spPr>
          <a:xfrm>
            <a:off x="6349402"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3974B6E-3C2E-451A-916C-756CEABF1D37}"/>
              </a:ext>
            </a:extLst>
          </p:cNvPr>
          <p:cNvSpPr>
            <a:spLocks noGrp="1"/>
          </p:cNvSpPr>
          <p:nvPr>
            <p:ph type="body" sz="quarter" idx="37" hasCustomPrompt="1"/>
          </p:nvPr>
        </p:nvSpPr>
        <p:spPr>
          <a:xfrm>
            <a:off x="6288886"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6" name="TextBox 65">
            <a:extLst>
              <a:ext uri="{FF2B5EF4-FFF2-40B4-BE49-F238E27FC236}">
                <a16:creationId xmlns:a16="http://schemas.microsoft.com/office/drawing/2014/main" id="{756FF7EA-FE8C-4F1B-9690-EDD1D1D70308}"/>
              </a:ext>
            </a:extLst>
          </p:cNvPr>
          <p:cNvSpPr txBox="1"/>
          <p:nvPr/>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70" name="TextBox 69">
            <a:extLst>
              <a:ext uri="{FF2B5EF4-FFF2-40B4-BE49-F238E27FC236}">
                <a16:creationId xmlns:a16="http://schemas.microsoft.com/office/drawing/2014/main" id="{16CE93F9-1DDF-477E-A968-64EEC3CCA86D}"/>
              </a:ext>
            </a:extLst>
          </p:cNvPr>
          <p:cNvSpPr txBox="1"/>
          <p:nvPr/>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8D403AB1-7CC5-4E50-818B-820F55DA03E1}"/>
              </a:ext>
            </a:extLst>
          </p:cNvPr>
          <p:cNvSpPr txBox="1"/>
          <p:nvPr/>
        </p:nvSpPr>
        <p:spPr>
          <a:xfrm>
            <a:off x="9337069"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A6C39F64-B203-4C06-B5E4-2BB6336244C9}"/>
              </a:ext>
            </a:extLst>
          </p:cNvPr>
          <p:cNvSpPr>
            <a:spLocks noGrp="1"/>
          </p:cNvSpPr>
          <p:nvPr>
            <p:ph type="body" sz="quarter" idx="45" hasCustomPrompt="1"/>
          </p:nvPr>
        </p:nvSpPr>
        <p:spPr>
          <a:xfrm>
            <a:off x="9276553"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Tree>
    <p:extLst>
      <p:ext uri="{BB962C8B-B14F-4D97-AF65-F5344CB8AC3E}">
        <p14:creationId xmlns:p14="http://schemas.microsoft.com/office/powerpoint/2010/main" val="869177243"/>
      </p:ext>
    </p:extLst>
  </p:cSld>
  <p:clrMapOvr>
    <a:masterClrMapping/>
  </p:clrMapOvr>
  <p:hf hdr="0" dt="0"/>
  <p:extLst>
    <p:ext uri="{DCECCB84-F9BA-43D5-87BE-67443E8EF086}">
      <p15:sldGuideLst xmlns:p15="http://schemas.microsoft.com/office/powerpoint/2012/main">
        <p15:guide id="1" orient="horz" pos="2448">
          <p15:clr>
            <a:srgbClr val="FBAE40"/>
          </p15:clr>
        </p15:guide>
        <p15:guide id="2" pos="67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a:t>Copyright © 2025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3" name="Text Placeholder 2"/>
          <p:cNvSpPr>
            <a:spLocks noGrp="1"/>
          </p:cNvSpPr>
          <p:nvPr>
            <p:ph type="body" idx="1"/>
          </p:nvPr>
        </p:nvSpPr>
        <p:spPr>
          <a:xfrm>
            <a:off x="438912" y="1280159"/>
            <a:ext cx="11311128" cy="4919749"/>
          </a:xfrm>
          <a:prstGeom prst="rect">
            <a:avLst/>
          </a:prstGeom>
        </p:spPr>
        <p:txBody>
          <a:bodyPr vert="horz" lIns="45720" tIns="45720" rIns="45720" bIns="45720" rtlCol="0">
            <a:normAutofit/>
          </a:body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77" r:id="rId2"/>
    <p:sldLayoutId id="2147483665" r:id="rId3"/>
    <p:sldLayoutId id="2147483769" r:id="rId4"/>
    <p:sldLayoutId id="2147483761" r:id="rId5"/>
    <p:sldLayoutId id="2147483674" r:id="rId6"/>
    <p:sldLayoutId id="2147483776" r:id="rId7"/>
    <p:sldLayoutId id="2147483767" r:id="rId8"/>
    <p:sldLayoutId id="2147483775" r:id="rId9"/>
    <p:sldLayoutId id="2147483774" r:id="rId10"/>
    <p:sldLayoutId id="2147483762" r:id="rId11"/>
    <p:sldLayoutId id="2147483772" r:id="rId12"/>
    <p:sldLayoutId id="2147483778" r:id="rId13"/>
    <p:sldLayoutId id="2147483738" r:id="rId14"/>
    <p:sldLayoutId id="2147483802" r:id="rId15"/>
    <p:sldLayoutId id="2147483780" r:id="rId16"/>
    <p:sldLayoutId id="2147483779" r:id="rId17"/>
    <p:sldLayoutId id="2147483803" r:id="rId18"/>
    <p:sldLayoutId id="2147483783" r:id="rId19"/>
    <p:sldLayoutId id="2147483804" r:id="rId20"/>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a:t>Copyright © 2025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594338193"/>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5" r:id="rId3"/>
    <p:sldLayoutId id="2147483786" r:id="rId4"/>
    <p:sldLayoutId id="2147483787" r:id="rId5"/>
    <p:sldLayoutId id="2147483788" r:id="rId6"/>
    <p:sldLayoutId id="2147483801"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4.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3" Type="http://schemas.openxmlformats.org/officeDocument/2006/relationships/image" Target="../media/image36.png"/><Relationship Id="rId18" Type="http://schemas.openxmlformats.org/officeDocument/2006/relationships/image" Target="../media/image41.jpeg"/><Relationship Id="rId26" Type="http://schemas.openxmlformats.org/officeDocument/2006/relationships/image" Target="../media/image49.png"/><Relationship Id="rId39" Type="http://schemas.openxmlformats.org/officeDocument/2006/relationships/image" Target="../media/image62.png"/><Relationship Id="rId21" Type="http://schemas.openxmlformats.org/officeDocument/2006/relationships/image" Target="../media/image44.png"/><Relationship Id="rId34" Type="http://schemas.openxmlformats.org/officeDocument/2006/relationships/image" Target="../media/image57.png"/><Relationship Id="rId42" Type="http://schemas.openxmlformats.org/officeDocument/2006/relationships/image" Target="../media/image65.png"/><Relationship Id="rId47" Type="http://schemas.openxmlformats.org/officeDocument/2006/relationships/image" Target="../media/image70.png"/><Relationship Id="rId50" Type="http://schemas.openxmlformats.org/officeDocument/2006/relationships/image" Target="../media/image73.png"/><Relationship Id="rId7" Type="http://schemas.openxmlformats.org/officeDocument/2006/relationships/image" Target="../media/image30.jpeg"/><Relationship Id="rId2" Type="http://schemas.openxmlformats.org/officeDocument/2006/relationships/notesSlide" Target="../notesSlides/notesSlide3.xml"/><Relationship Id="rId16" Type="http://schemas.openxmlformats.org/officeDocument/2006/relationships/image" Target="../media/image39.jpeg"/><Relationship Id="rId29" Type="http://schemas.openxmlformats.org/officeDocument/2006/relationships/image" Target="../media/image52.png"/><Relationship Id="rId11" Type="http://schemas.openxmlformats.org/officeDocument/2006/relationships/image" Target="../media/image34.png"/><Relationship Id="rId24" Type="http://schemas.openxmlformats.org/officeDocument/2006/relationships/image" Target="../media/image47.png"/><Relationship Id="rId32" Type="http://schemas.openxmlformats.org/officeDocument/2006/relationships/image" Target="../media/image55.png"/><Relationship Id="rId37" Type="http://schemas.openxmlformats.org/officeDocument/2006/relationships/image" Target="../media/image60.png"/><Relationship Id="rId40" Type="http://schemas.openxmlformats.org/officeDocument/2006/relationships/image" Target="../media/image63.png"/><Relationship Id="rId45" Type="http://schemas.openxmlformats.org/officeDocument/2006/relationships/image" Target="../media/image68.jpeg"/><Relationship Id="rId5" Type="http://schemas.openxmlformats.org/officeDocument/2006/relationships/image" Target="../media/image28.png"/><Relationship Id="rId15" Type="http://schemas.openxmlformats.org/officeDocument/2006/relationships/image" Target="../media/image38.jpeg"/><Relationship Id="rId23" Type="http://schemas.openxmlformats.org/officeDocument/2006/relationships/image" Target="../media/image46.jpeg"/><Relationship Id="rId28" Type="http://schemas.openxmlformats.org/officeDocument/2006/relationships/image" Target="../media/image51.png"/><Relationship Id="rId36" Type="http://schemas.openxmlformats.org/officeDocument/2006/relationships/image" Target="../media/image59.png"/><Relationship Id="rId49" Type="http://schemas.openxmlformats.org/officeDocument/2006/relationships/image" Target="../media/image72.png"/><Relationship Id="rId10" Type="http://schemas.openxmlformats.org/officeDocument/2006/relationships/image" Target="../media/image33.gif"/><Relationship Id="rId19" Type="http://schemas.openxmlformats.org/officeDocument/2006/relationships/image" Target="../media/image42.png"/><Relationship Id="rId31" Type="http://schemas.openxmlformats.org/officeDocument/2006/relationships/image" Target="../media/image54.jpeg"/><Relationship Id="rId44" Type="http://schemas.openxmlformats.org/officeDocument/2006/relationships/image" Target="../media/image67.pn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7.jpeg"/><Relationship Id="rId22" Type="http://schemas.openxmlformats.org/officeDocument/2006/relationships/image" Target="../media/image45.png"/><Relationship Id="rId27" Type="http://schemas.openxmlformats.org/officeDocument/2006/relationships/image" Target="../media/image50.png"/><Relationship Id="rId30" Type="http://schemas.openxmlformats.org/officeDocument/2006/relationships/image" Target="../media/image53.png"/><Relationship Id="rId35" Type="http://schemas.openxmlformats.org/officeDocument/2006/relationships/image" Target="../media/image58.jpeg"/><Relationship Id="rId43" Type="http://schemas.openxmlformats.org/officeDocument/2006/relationships/image" Target="../media/image66.jpeg"/><Relationship Id="rId48" Type="http://schemas.openxmlformats.org/officeDocument/2006/relationships/image" Target="../media/image71.png"/><Relationship Id="rId8" Type="http://schemas.openxmlformats.org/officeDocument/2006/relationships/image" Target="../media/image31.jpeg"/><Relationship Id="rId51" Type="http://schemas.openxmlformats.org/officeDocument/2006/relationships/image" Target="../media/image74.png"/><Relationship Id="rId3" Type="http://schemas.openxmlformats.org/officeDocument/2006/relationships/image" Target="../media/image26.png"/><Relationship Id="rId12" Type="http://schemas.openxmlformats.org/officeDocument/2006/relationships/image" Target="../media/image35.gif"/><Relationship Id="rId17" Type="http://schemas.openxmlformats.org/officeDocument/2006/relationships/image" Target="../media/image40.jpeg"/><Relationship Id="rId25" Type="http://schemas.openxmlformats.org/officeDocument/2006/relationships/image" Target="../media/image48.png"/><Relationship Id="rId33" Type="http://schemas.openxmlformats.org/officeDocument/2006/relationships/image" Target="../media/image56.png"/><Relationship Id="rId38" Type="http://schemas.openxmlformats.org/officeDocument/2006/relationships/image" Target="../media/image61.png"/><Relationship Id="rId46" Type="http://schemas.openxmlformats.org/officeDocument/2006/relationships/image" Target="../media/image69.png"/><Relationship Id="rId20" Type="http://schemas.openxmlformats.org/officeDocument/2006/relationships/image" Target="../media/image43.png"/><Relationship Id="rId41" Type="http://schemas.openxmlformats.org/officeDocument/2006/relationships/image" Target="../media/image64.png"/><Relationship Id="rId1" Type="http://schemas.openxmlformats.org/officeDocument/2006/relationships/slideLayout" Target="../slideLayouts/slideLayout23.xml"/><Relationship Id="rId6"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6.jpeg"/><Relationship Id="rId2" Type="http://schemas.microsoft.com/office/2018/10/relationships/comments" Target="../comments/modernComment_108_A38BD903.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7FFFEE1D_554BF688.xml"/><Relationship Id="rId1" Type="http://schemas.openxmlformats.org/officeDocument/2006/relationships/slideLayout" Target="../slideLayouts/slideLayout20.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BB_6AD297F9.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BC_656859AA.xm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microsoft.com/office/2018/10/relationships/comments" Target="../comments/modernComment_107_38E0AD5A.xml"/><Relationship Id="rId1" Type="http://schemas.openxmlformats.org/officeDocument/2006/relationships/slideLayout" Target="../slideLayouts/slideLayout20.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28_AF76EF9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7FFFEDAE_36EA36AF.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83.svg"/></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3.xml"/><Relationship Id="rId5" Type="http://schemas.openxmlformats.org/officeDocument/2006/relationships/image" Target="../media/image87.sv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svg"/><Relationship Id="rId7" Type="http://schemas.openxmlformats.org/officeDocument/2006/relationships/image" Target="../media/image96.svg"/><Relationship Id="rId2" Type="http://schemas.openxmlformats.org/officeDocument/2006/relationships/image" Target="../media/image91.png"/><Relationship Id="rId1" Type="http://schemas.openxmlformats.org/officeDocument/2006/relationships/slideLayout" Target="../slideLayouts/slideLayout8.xml"/><Relationship Id="rId6" Type="http://schemas.openxmlformats.org/officeDocument/2006/relationships/image" Target="../media/image95.png"/><Relationship Id="rId11" Type="http://schemas.openxmlformats.org/officeDocument/2006/relationships/image" Target="../media/image100.svg"/><Relationship Id="rId5" Type="http://schemas.openxmlformats.org/officeDocument/2006/relationships/image" Target="../media/image94.sv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svg"/></Relationships>
</file>

<file path=ppt/slides/_rels/slide3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02.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image" Target="../media/image108.sv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sv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06.sv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svg"/><Relationship Id="rId4" Type="http://schemas.openxmlformats.org/officeDocument/2006/relationships/image" Target="../media/image104.svg"/><Relationship Id="rId9" Type="http://schemas.openxmlformats.org/officeDocument/2006/relationships/image" Target="../media/image109.png"/></Relationships>
</file>

<file path=ppt/slides/_rels/slide36.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image" Target="../media/image11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20.svg"/><Relationship Id="rId5" Type="http://schemas.openxmlformats.org/officeDocument/2006/relationships/image" Target="../media/image119.png"/><Relationship Id="rId10" Type="http://schemas.openxmlformats.org/officeDocument/2006/relationships/image" Target="../media/image124.svg"/><Relationship Id="rId4" Type="http://schemas.openxmlformats.org/officeDocument/2006/relationships/image" Target="../media/image118.svg"/><Relationship Id="rId9" Type="http://schemas.openxmlformats.org/officeDocument/2006/relationships/image" Target="../media/image123.png"/></Relationships>
</file>

<file path=ppt/slides/_rels/slide4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26.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28.svg"/><Relationship Id="rId2" Type="http://schemas.openxmlformats.org/officeDocument/2006/relationships/image" Target="../media/image12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32.svg"/><Relationship Id="rId5" Type="http://schemas.openxmlformats.org/officeDocument/2006/relationships/image" Target="../media/image131.png"/><Relationship Id="rId4" Type="http://schemas.openxmlformats.org/officeDocument/2006/relationships/image" Target="../media/image130.svg"/></Relationships>
</file>

<file path=ppt/slides/_rels/slide4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8.xml"/><Relationship Id="rId4" Type="http://schemas.openxmlformats.org/officeDocument/2006/relationships/image" Target="../media/image135.svg"/></Relationships>
</file>

<file path=ppt/slides/_rels/slide48.xml.rels><?xml version="1.0" encoding="UTF-8" standalone="yes"?>
<Relationships xmlns="http://schemas.openxmlformats.org/package/2006/relationships"><Relationship Id="rId8" Type="http://schemas.openxmlformats.org/officeDocument/2006/relationships/image" Target="../media/image141.svg"/><Relationship Id="rId13" Type="http://schemas.openxmlformats.org/officeDocument/2006/relationships/image" Target="../media/image146.png"/><Relationship Id="rId3" Type="http://schemas.openxmlformats.org/officeDocument/2006/relationships/image" Target="../media/image136.png"/><Relationship Id="rId7" Type="http://schemas.openxmlformats.org/officeDocument/2006/relationships/image" Target="../media/image140.png"/><Relationship Id="rId12" Type="http://schemas.openxmlformats.org/officeDocument/2006/relationships/image" Target="../media/image145.svg"/><Relationship Id="rId2" Type="http://schemas.openxmlformats.org/officeDocument/2006/relationships/notesSlide" Target="../notesSlides/notesSlide25.xml"/><Relationship Id="rId16" Type="http://schemas.openxmlformats.org/officeDocument/2006/relationships/image" Target="../media/image149.svg"/><Relationship Id="rId1" Type="http://schemas.openxmlformats.org/officeDocument/2006/relationships/slideLayout" Target="../slideLayouts/slideLayout3.xml"/><Relationship Id="rId6" Type="http://schemas.openxmlformats.org/officeDocument/2006/relationships/image" Target="../media/image139.svg"/><Relationship Id="rId11" Type="http://schemas.openxmlformats.org/officeDocument/2006/relationships/image" Target="../media/image144.png"/><Relationship Id="rId5" Type="http://schemas.openxmlformats.org/officeDocument/2006/relationships/image" Target="../media/image138.png"/><Relationship Id="rId15" Type="http://schemas.openxmlformats.org/officeDocument/2006/relationships/image" Target="../media/image148.png"/><Relationship Id="rId10" Type="http://schemas.openxmlformats.org/officeDocument/2006/relationships/image" Target="../media/image143.svg"/><Relationship Id="rId4" Type="http://schemas.openxmlformats.org/officeDocument/2006/relationships/image" Target="../media/image137.svg"/><Relationship Id="rId9" Type="http://schemas.openxmlformats.org/officeDocument/2006/relationships/image" Target="../media/image142.png"/><Relationship Id="rId14" Type="http://schemas.openxmlformats.org/officeDocument/2006/relationships/image" Target="../media/image147.svg"/></Relationships>
</file>

<file path=ppt/slides/_rels/slide49.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1.png"/><Relationship Id="rId7" Type="http://schemas.openxmlformats.org/officeDocument/2006/relationships/image" Target="../media/image155.png"/><Relationship Id="rId2" Type="http://schemas.openxmlformats.org/officeDocument/2006/relationships/image" Target="../media/image150.png"/><Relationship Id="rId1" Type="http://schemas.openxmlformats.org/officeDocument/2006/relationships/slideLayout" Target="../slideLayouts/slideLayout3.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60.svg"/><Relationship Id="rId5" Type="http://schemas.openxmlformats.org/officeDocument/2006/relationships/image" Target="../media/image159.png"/><Relationship Id="rId4" Type="http://schemas.openxmlformats.org/officeDocument/2006/relationships/image" Target="../media/image158.sv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162.sv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svg"/></Relationships>
</file>

<file path=ppt/slides/_rels/slide59.xml.rels><?xml version="1.0" encoding="UTF-8" standalone="yes"?>
<Relationships xmlns="http://schemas.openxmlformats.org/package/2006/relationships"><Relationship Id="rId8" Type="http://schemas.openxmlformats.org/officeDocument/2006/relationships/image" Target="../media/image172.png"/><Relationship Id="rId3" Type="http://schemas.microsoft.com/office/2018/10/relationships/comments" Target="../comments/modernComment_7FFFEE20_4416F3B8.xml"/><Relationship Id="rId7" Type="http://schemas.openxmlformats.org/officeDocument/2006/relationships/image" Target="../media/image17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 Id="rId9" Type="http://schemas.openxmlformats.org/officeDocument/2006/relationships/image" Target="../media/image17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7824" y="1917627"/>
            <a:ext cx="7123176" cy="1291917"/>
          </a:xfrm>
        </p:spPr>
        <p:txBody>
          <a:bodyPr>
            <a:normAutofit fontScale="90000"/>
          </a:bodyPr>
          <a:lstStyle/>
          <a:p>
            <a:r>
              <a:rPr lang="en-US">
                <a:latin typeface="Arial"/>
                <a:cs typeface="Arial"/>
              </a:rPr>
              <a:t>Shared Services 101: </a:t>
            </a:r>
            <a:br>
              <a:rPr lang="en-US"/>
            </a:br>
            <a:r>
              <a:rPr lang="en-US">
                <a:latin typeface="Arial"/>
                <a:cs typeface="Arial"/>
              </a:rPr>
              <a:t>The Essentials for a Leading Practice Organization</a:t>
            </a:r>
          </a:p>
        </p:txBody>
      </p:sp>
      <p:sp>
        <p:nvSpPr>
          <p:cNvPr id="3" name="Text Placeholder 2"/>
          <p:cNvSpPr>
            <a:spLocks noGrp="1"/>
          </p:cNvSpPr>
          <p:nvPr>
            <p:ph type="body" sz="quarter" idx="10"/>
          </p:nvPr>
        </p:nvSpPr>
        <p:spPr>
          <a:xfrm>
            <a:off x="4687824" y="3356672"/>
            <a:ext cx="7123176" cy="584530"/>
          </a:xfrm>
        </p:spPr>
        <p:txBody>
          <a:bodyPr>
            <a:normAutofit/>
          </a:bodyPr>
          <a:lstStyle/>
          <a:p>
            <a:r>
              <a:rPr lang="en-US">
                <a:latin typeface="Arial"/>
                <a:cs typeface="Arial"/>
              </a:rPr>
              <a:t>Shared Services &amp; Outsourcing Week</a:t>
            </a:r>
            <a:br>
              <a:rPr lang="en-US">
                <a:latin typeface="Arial"/>
                <a:cs typeface="Arial"/>
              </a:rPr>
            </a:br>
            <a:r>
              <a:rPr lang="en-US">
                <a:latin typeface="Arial"/>
                <a:cs typeface="Arial"/>
              </a:rPr>
              <a:t>Workshop A</a:t>
            </a:r>
          </a:p>
        </p:txBody>
      </p:sp>
      <p:sp>
        <p:nvSpPr>
          <p:cNvPr id="4" name="Text Placeholder 3"/>
          <p:cNvSpPr>
            <a:spLocks noGrp="1"/>
          </p:cNvSpPr>
          <p:nvPr>
            <p:ph type="body" sz="quarter" idx="11"/>
          </p:nvPr>
        </p:nvSpPr>
        <p:spPr/>
        <p:txBody>
          <a:bodyPr/>
          <a:lstStyle/>
          <a:p>
            <a:r>
              <a:rPr lang="en-US">
                <a:latin typeface="Arial"/>
                <a:cs typeface="Arial"/>
              </a:rPr>
              <a:t>March 2024</a:t>
            </a:r>
            <a:endParaRPr lang="en-US"/>
          </a:p>
        </p:txBody>
      </p:sp>
    </p:spTree>
    <p:extLst>
      <p:ext uri="{BB962C8B-B14F-4D97-AF65-F5344CB8AC3E}">
        <p14:creationId xmlns:p14="http://schemas.microsoft.com/office/powerpoint/2010/main" val="2380476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8955C-1EB7-6252-34EC-1B74919BB0F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B0C78E-BD8E-7B10-8C68-DBDD4EB3FBCB}"/>
              </a:ext>
            </a:extLst>
          </p:cNvPr>
          <p:cNvSpPr>
            <a:spLocks noGrp="1"/>
          </p:cNvSpPr>
          <p:nvPr>
            <p:ph type="sldNum" sz="quarter" idx="4"/>
          </p:nvPr>
        </p:nvSpPr>
        <p:spPr/>
        <p:txBody>
          <a:bodyPr/>
          <a:lstStyle/>
          <a:p>
            <a:fld id="{9AA6D16A-0A68-8445-85DB-A0BE8CCB51C7}" type="slidenum">
              <a:rPr lang="en-US" smtClean="0"/>
              <a:pPr/>
              <a:t>1</a:t>
            </a:fld>
            <a:endParaRPr lang="en-US"/>
          </a:p>
        </p:txBody>
      </p:sp>
      <p:sp>
        <p:nvSpPr>
          <p:cNvPr id="4" name="Title 3">
            <a:extLst>
              <a:ext uri="{FF2B5EF4-FFF2-40B4-BE49-F238E27FC236}">
                <a16:creationId xmlns:a16="http://schemas.microsoft.com/office/drawing/2014/main" id="{1486F44D-D6C9-8575-486F-B04783E6F2DF}"/>
              </a:ext>
            </a:extLst>
          </p:cNvPr>
          <p:cNvSpPr>
            <a:spLocks noGrp="1"/>
          </p:cNvSpPr>
          <p:nvPr>
            <p:ph type="title"/>
          </p:nvPr>
        </p:nvSpPr>
        <p:spPr/>
        <p:txBody>
          <a:bodyPr/>
          <a:lstStyle/>
          <a:p>
            <a:r>
              <a:rPr lang="en-US"/>
              <a:t>Your Discussion Leads</a:t>
            </a:r>
          </a:p>
        </p:txBody>
      </p:sp>
      <p:pic>
        <p:nvPicPr>
          <p:cNvPr id="8" name="Picture Placeholder 7" descr="A person in a suit smiling&#10;&#10;Description automatically generated">
            <a:extLst>
              <a:ext uri="{FF2B5EF4-FFF2-40B4-BE49-F238E27FC236}">
                <a16:creationId xmlns:a16="http://schemas.microsoft.com/office/drawing/2014/main" id="{63EB3C58-BA97-A7AE-AD2C-E6020092D5B4}"/>
              </a:ext>
            </a:extLst>
          </p:cNvPr>
          <p:cNvPicPr>
            <a:picLocks noGrp="1" noChangeAspect="1"/>
          </p:cNvPicPr>
          <p:nvPr>
            <p:ph type="pic" sz="quarter" idx="12"/>
          </p:nvPr>
        </p:nvPicPr>
        <p:blipFill>
          <a:blip r:embed="rId2"/>
          <a:srcRect/>
          <a:stretch>
            <a:fillRect/>
          </a:stretch>
        </p:blipFill>
        <p:spPr>
          <a:xfrm>
            <a:off x="7612882" y="1675290"/>
            <a:ext cx="2103120" cy="2103120"/>
          </a:xfrm>
        </p:spPr>
      </p:pic>
      <p:pic>
        <p:nvPicPr>
          <p:cNvPr id="5" name="Picture 4" descr="A qr code with a logo&#10;&#10;AI-generated content may be incorrect.">
            <a:extLst>
              <a:ext uri="{FF2B5EF4-FFF2-40B4-BE49-F238E27FC236}">
                <a16:creationId xmlns:a16="http://schemas.microsoft.com/office/drawing/2014/main" id="{0DDC40CB-6471-C788-2D97-8FEA984B1286}"/>
              </a:ext>
            </a:extLst>
          </p:cNvPr>
          <p:cNvPicPr>
            <a:picLocks noChangeAspect="1"/>
          </p:cNvPicPr>
          <p:nvPr/>
        </p:nvPicPr>
        <p:blipFill>
          <a:blip r:embed="rId3"/>
          <a:stretch>
            <a:fillRect/>
          </a:stretch>
        </p:blipFill>
        <p:spPr>
          <a:xfrm>
            <a:off x="5463784" y="5316677"/>
            <a:ext cx="1371600" cy="1371600"/>
          </a:xfrm>
          <a:prstGeom prst="rect">
            <a:avLst/>
          </a:prstGeom>
        </p:spPr>
      </p:pic>
      <p:pic>
        <p:nvPicPr>
          <p:cNvPr id="2" name="Picture 1" descr="A qr code with a logo&#10;&#10;AI-generated content may be incorrect.">
            <a:extLst>
              <a:ext uri="{FF2B5EF4-FFF2-40B4-BE49-F238E27FC236}">
                <a16:creationId xmlns:a16="http://schemas.microsoft.com/office/drawing/2014/main" id="{2F89D2EC-8DE6-FD5F-113E-2E12C022CBEF}"/>
              </a:ext>
            </a:extLst>
          </p:cNvPr>
          <p:cNvPicPr>
            <a:picLocks noChangeAspect="1"/>
          </p:cNvPicPr>
          <p:nvPr/>
        </p:nvPicPr>
        <p:blipFill>
          <a:blip r:embed="rId4"/>
          <a:stretch>
            <a:fillRect/>
          </a:stretch>
        </p:blipFill>
        <p:spPr>
          <a:xfrm>
            <a:off x="2904794" y="5299314"/>
            <a:ext cx="1388963" cy="1388963"/>
          </a:xfrm>
          <a:prstGeom prst="rect">
            <a:avLst/>
          </a:prstGeom>
        </p:spPr>
      </p:pic>
      <p:pic>
        <p:nvPicPr>
          <p:cNvPr id="7" name="Picture 6" descr="A qr code with a logo&#10;&#10;Description automatically generated">
            <a:extLst>
              <a:ext uri="{FF2B5EF4-FFF2-40B4-BE49-F238E27FC236}">
                <a16:creationId xmlns:a16="http://schemas.microsoft.com/office/drawing/2014/main" id="{AF9CDFB5-F40A-C487-ADDD-E8AFE97A4849}"/>
              </a:ext>
            </a:extLst>
          </p:cNvPr>
          <p:cNvPicPr>
            <a:picLocks noChangeAspect="1"/>
          </p:cNvPicPr>
          <p:nvPr/>
        </p:nvPicPr>
        <p:blipFill>
          <a:blip r:embed="rId5"/>
          <a:stretch>
            <a:fillRect/>
          </a:stretch>
        </p:blipFill>
        <p:spPr>
          <a:xfrm flipH="1">
            <a:off x="8002166" y="5299314"/>
            <a:ext cx="1427544" cy="1388964"/>
          </a:xfrm>
          <a:prstGeom prst="rect">
            <a:avLst/>
          </a:prstGeom>
        </p:spPr>
      </p:pic>
      <p:pic>
        <p:nvPicPr>
          <p:cNvPr id="23" name="Picture Placeholder 22" descr="A person smiling at the camera&#10;&#10;AI-generated content may be incorrect.">
            <a:extLst>
              <a:ext uri="{FF2B5EF4-FFF2-40B4-BE49-F238E27FC236}">
                <a16:creationId xmlns:a16="http://schemas.microsoft.com/office/drawing/2014/main" id="{BDEFD48F-B014-097F-50F4-9FB037AB3D53}"/>
              </a:ext>
            </a:extLst>
          </p:cNvPr>
          <p:cNvPicPr>
            <a:picLocks noGrp="1" noChangeAspect="1"/>
          </p:cNvPicPr>
          <p:nvPr>
            <p:ph type="pic" sz="quarter" idx="10"/>
          </p:nvPr>
        </p:nvPicPr>
        <p:blipFill>
          <a:blip r:embed="rId6"/>
          <a:srcRect/>
          <a:stretch>
            <a:fillRect/>
          </a:stretch>
        </p:blipFill>
        <p:spPr>
          <a:xfrm>
            <a:off x="2547716" y="1675290"/>
            <a:ext cx="2103120" cy="2103120"/>
          </a:xfrm>
        </p:spPr>
      </p:pic>
      <p:pic>
        <p:nvPicPr>
          <p:cNvPr id="21" name="Picture Placeholder 20" descr="A person in a suit smiling&#10;&#10;AI-generated content may be incorrect.">
            <a:extLst>
              <a:ext uri="{FF2B5EF4-FFF2-40B4-BE49-F238E27FC236}">
                <a16:creationId xmlns:a16="http://schemas.microsoft.com/office/drawing/2014/main" id="{0D0B89AF-3CC3-C992-B3CD-B24A406DC0B8}"/>
              </a:ext>
            </a:extLst>
          </p:cNvPr>
          <p:cNvPicPr>
            <a:picLocks noGrp="1" noChangeAspect="1"/>
          </p:cNvPicPr>
          <p:nvPr>
            <p:ph type="pic" sz="quarter" idx="11"/>
          </p:nvPr>
        </p:nvPicPr>
        <p:blipFill>
          <a:blip r:embed="rId7"/>
          <a:srcRect/>
          <a:stretch>
            <a:fillRect/>
          </a:stretch>
        </p:blipFill>
        <p:spPr>
          <a:xfrm>
            <a:off x="5080299" y="1675290"/>
            <a:ext cx="2103120" cy="2103120"/>
          </a:xfrm>
        </p:spPr>
      </p:pic>
    </p:spTree>
    <p:extLst>
      <p:ext uri="{BB962C8B-B14F-4D97-AF65-F5344CB8AC3E}">
        <p14:creationId xmlns:p14="http://schemas.microsoft.com/office/powerpoint/2010/main" val="1304786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8190F1-5E2A-BF4D-840A-4C3055B8FA62}"/>
              </a:ext>
            </a:extLst>
          </p:cNvPr>
          <p:cNvSpPr>
            <a:spLocks noGrp="1"/>
          </p:cNvSpPr>
          <p:nvPr>
            <p:ph type="sldNum" sz="quarter" idx="4"/>
          </p:nvPr>
        </p:nvSpPr>
        <p:spPr/>
        <p:txBody>
          <a:bodyPr/>
          <a:lstStyle/>
          <a:p>
            <a:fld id="{9AA6D16A-0A68-8445-85DB-A0BE8CCB51C7}" type="slidenum">
              <a:rPr lang="en-US" smtClean="0"/>
              <a:pPr/>
              <a:t>2</a:t>
            </a:fld>
            <a:endParaRPr lang="en-US"/>
          </a:p>
        </p:txBody>
      </p:sp>
      <p:sp>
        <p:nvSpPr>
          <p:cNvPr id="3" name="Title 2">
            <a:extLst>
              <a:ext uri="{FF2B5EF4-FFF2-40B4-BE49-F238E27FC236}">
                <a16:creationId xmlns:a16="http://schemas.microsoft.com/office/drawing/2014/main" id="{7CEA98E6-5E86-084D-989E-2B94FC06A899}"/>
              </a:ext>
            </a:extLst>
          </p:cNvPr>
          <p:cNvSpPr>
            <a:spLocks noGrp="1"/>
          </p:cNvSpPr>
          <p:nvPr>
            <p:ph type="title"/>
          </p:nvPr>
        </p:nvSpPr>
        <p:spPr/>
        <p:txBody>
          <a:bodyPr/>
          <a:lstStyle/>
          <a:p>
            <a:r>
              <a:rPr lang="en-US"/>
              <a:t>Agenda</a:t>
            </a:r>
          </a:p>
        </p:txBody>
      </p:sp>
      <p:grpSp>
        <p:nvGrpSpPr>
          <p:cNvPr id="22" name="Group 21">
            <a:extLst>
              <a:ext uri="{FF2B5EF4-FFF2-40B4-BE49-F238E27FC236}">
                <a16:creationId xmlns:a16="http://schemas.microsoft.com/office/drawing/2014/main" id="{7A662FA5-62FE-E043-8A42-00EE284FEE82}"/>
              </a:ext>
            </a:extLst>
          </p:cNvPr>
          <p:cNvGrpSpPr/>
          <p:nvPr/>
        </p:nvGrpSpPr>
        <p:grpSpPr>
          <a:xfrm>
            <a:off x="0" y="1437987"/>
            <a:ext cx="5568462" cy="1229695"/>
            <a:chOff x="0" y="858828"/>
            <a:chExt cx="5568462" cy="1229695"/>
          </a:xfrm>
        </p:grpSpPr>
        <p:grpSp>
          <p:nvGrpSpPr>
            <p:cNvPr id="8" name="Group 7">
              <a:extLst>
                <a:ext uri="{FF2B5EF4-FFF2-40B4-BE49-F238E27FC236}">
                  <a16:creationId xmlns:a16="http://schemas.microsoft.com/office/drawing/2014/main" id="{9B8D17AA-ECA0-F644-A286-8245A99F5ED8}"/>
                </a:ext>
              </a:extLst>
            </p:cNvPr>
            <p:cNvGrpSpPr/>
            <p:nvPr/>
          </p:nvGrpSpPr>
          <p:grpSpPr>
            <a:xfrm>
              <a:off x="0" y="858828"/>
              <a:ext cx="5568462" cy="1229695"/>
              <a:chOff x="0" y="668328"/>
              <a:chExt cx="5568462" cy="1229695"/>
            </a:xfrm>
          </p:grpSpPr>
          <p:cxnSp>
            <p:nvCxnSpPr>
              <p:cNvPr id="9" name="Straight Connector 8">
                <a:extLst>
                  <a:ext uri="{FF2B5EF4-FFF2-40B4-BE49-F238E27FC236}">
                    <a16:creationId xmlns:a16="http://schemas.microsoft.com/office/drawing/2014/main" id="{F0763735-E31D-C244-AD06-F1215B73B099}"/>
                  </a:ext>
                </a:extLst>
              </p:cNvPr>
              <p:cNvCxnSpPr>
                <a:cxnSpLocks/>
              </p:cNvCxnSpPr>
              <p:nvPr/>
            </p:nvCxnSpPr>
            <p:spPr>
              <a:xfrm flipH="1">
                <a:off x="0" y="1898023"/>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6B0DB6C-EB9F-2245-B19D-E308C2BA1AC4}"/>
                  </a:ext>
                </a:extLst>
              </p:cNvPr>
              <p:cNvSpPr txBox="1"/>
              <p:nvPr/>
            </p:nvSpPr>
            <p:spPr>
              <a:xfrm>
                <a:off x="418289" y="668328"/>
                <a:ext cx="4133967" cy="1200329"/>
              </a:xfrm>
              <a:prstGeom prst="rect">
                <a:avLst/>
              </a:prstGeom>
            </p:spPr>
            <p:txBody>
              <a:bodyPr wrap="square" rtlCol="0">
                <a:spAutoFit/>
              </a:bodyPr>
              <a:lstStyle/>
              <a:p>
                <a:pPr algn="r"/>
                <a:r>
                  <a:rPr lang="en-US" sz="4200" b="1">
                    <a:solidFill>
                      <a:srgbClr val="5F6062"/>
                    </a:solidFill>
                    <a:latin typeface="Arial" panose="020B0604020202020204" pitchFamily="34" charset="0"/>
                    <a:cs typeface="Arial" panose="020B0604020202020204" pitchFamily="34" charset="0"/>
                  </a:rPr>
                  <a:t>01</a:t>
                </a:r>
              </a:p>
              <a:p>
                <a:pPr algn="r"/>
                <a:r>
                  <a:rPr lang="en-US" sz="1400">
                    <a:solidFill>
                      <a:srgbClr val="5F6062"/>
                    </a:solidFill>
                    <a:latin typeface="Arial" panose="020B0604020202020204" pitchFamily="34" charset="0"/>
                    <a:cs typeface="Arial" panose="020B0604020202020204" pitchFamily="34" charset="0"/>
                  </a:rPr>
                  <a:t>INTRODUCTION TO</a:t>
                </a:r>
                <a:br>
                  <a:rPr lang="en-US" sz="1400">
                    <a:solidFill>
                      <a:srgbClr val="5F6062"/>
                    </a:solidFill>
                    <a:latin typeface="Arial" panose="020B0604020202020204" pitchFamily="34" charset="0"/>
                    <a:cs typeface="Arial" panose="020B0604020202020204" pitchFamily="34" charset="0"/>
                  </a:rPr>
                </a:br>
                <a:r>
                  <a:rPr lang="en-US" sz="1400">
                    <a:solidFill>
                      <a:srgbClr val="5F6062"/>
                    </a:solidFill>
                    <a:latin typeface="Arial" panose="020B0604020202020204" pitchFamily="34" charset="0"/>
                    <a:cs typeface="Arial" panose="020B0604020202020204" pitchFamily="34" charset="0"/>
                  </a:rPr>
                  <a:t>SCOTTMADDEN</a:t>
                </a:r>
                <a:endParaRPr lang="en-US" sz="1400">
                  <a:solidFill>
                    <a:srgbClr val="FF0000"/>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D56A9D4-3434-4D40-9E7F-8262A244870F}"/>
                  </a:ext>
                </a:extLst>
              </p:cNvPr>
              <p:cNvSpPr/>
              <p:nvPr/>
            </p:nvSpPr>
            <p:spPr>
              <a:xfrm>
                <a:off x="4654064" y="9822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9" name="Picture 28">
              <a:extLst>
                <a:ext uri="{FF2B5EF4-FFF2-40B4-BE49-F238E27FC236}">
                  <a16:creationId xmlns:a16="http://schemas.microsoft.com/office/drawing/2014/main" id="{7C881814-6925-4042-B3AB-BEDE45455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24254" y="1342920"/>
              <a:ext cx="581042" cy="581042"/>
            </a:xfrm>
            <a:prstGeom prst="rect">
              <a:avLst/>
            </a:prstGeom>
          </p:spPr>
        </p:pic>
      </p:grpSp>
      <p:grpSp>
        <p:nvGrpSpPr>
          <p:cNvPr id="18" name="Group 17">
            <a:extLst>
              <a:ext uri="{FF2B5EF4-FFF2-40B4-BE49-F238E27FC236}">
                <a16:creationId xmlns:a16="http://schemas.microsoft.com/office/drawing/2014/main" id="{B03B9D29-EFB6-A041-BAE1-A2120FFB89D3}"/>
              </a:ext>
            </a:extLst>
          </p:cNvPr>
          <p:cNvGrpSpPr/>
          <p:nvPr/>
        </p:nvGrpSpPr>
        <p:grpSpPr>
          <a:xfrm>
            <a:off x="0" y="2915498"/>
            <a:ext cx="5568462" cy="1228471"/>
            <a:chOff x="0" y="2192679"/>
            <a:chExt cx="5568462" cy="1228471"/>
          </a:xfrm>
        </p:grpSpPr>
        <p:grpSp>
          <p:nvGrpSpPr>
            <p:cNvPr id="7" name="Group 6">
              <a:extLst>
                <a:ext uri="{FF2B5EF4-FFF2-40B4-BE49-F238E27FC236}">
                  <a16:creationId xmlns:a16="http://schemas.microsoft.com/office/drawing/2014/main" id="{43183FC8-BEAD-7D45-B991-2F2C22B5DE88}"/>
                </a:ext>
              </a:extLst>
            </p:cNvPr>
            <p:cNvGrpSpPr/>
            <p:nvPr/>
          </p:nvGrpSpPr>
          <p:grpSpPr>
            <a:xfrm>
              <a:off x="0" y="2192679"/>
              <a:ext cx="5568462" cy="1228471"/>
              <a:chOff x="0" y="2004759"/>
              <a:chExt cx="5568462" cy="1228471"/>
            </a:xfrm>
          </p:grpSpPr>
          <p:cxnSp>
            <p:nvCxnSpPr>
              <p:cNvPr id="17" name="Straight Connector 16">
                <a:extLst>
                  <a:ext uri="{FF2B5EF4-FFF2-40B4-BE49-F238E27FC236}">
                    <a16:creationId xmlns:a16="http://schemas.microsoft.com/office/drawing/2014/main" id="{53279736-E267-BA40-8FA2-7D8E46B2FA84}"/>
                  </a:ext>
                </a:extLst>
              </p:cNvPr>
              <p:cNvCxnSpPr>
                <a:cxnSpLocks/>
              </p:cNvCxnSpPr>
              <p:nvPr/>
            </p:nvCxnSpPr>
            <p:spPr>
              <a:xfrm flipH="1">
                <a:off x="0" y="3233230"/>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F3F27A55-A38F-9746-A7CA-71695CC5C8FA}"/>
                  </a:ext>
                </a:extLst>
              </p:cNvPr>
              <p:cNvSpPr/>
              <p:nvPr/>
            </p:nvSpPr>
            <p:spPr>
              <a:xfrm>
                <a:off x="4654064" y="2317437"/>
                <a:ext cx="914398" cy="914398"/>
              </a:xfrm>
              <a:prstGeom prst="ellipse">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30F19E8-4417-A544-9261-312A5CE268DA}"/>
                  </a:ext>
                </a:extLst>
              </p:cNvPr>
              <p:cNvSpPr txBox="1"/>
              <p:nvPr/>
            </p:nvSpPr>
            <p:spPr>
              <a:xfrm>
                <a:off x="418289" y="2004759"/>
                <a:ext cx="4133967" cy="1200329"/>
              </a:xfrm>
              <a:prstGeom prst="rect">
                <a:avLst/>
              </a:prstGeom>
            </p:spPr>
            <p:txBody>
              <a:bodyPr wrap="square" rtlCol="0">
                <a:spAutoFit/>
              </a:bodyPr>
              <a:lstStyle/>
              <a:p>
                <a:pPr lvl="0" algn="r"/>
                <a:r>
                  <a:rPr lang="en-US" sz="4200" b="1">
                    <a:solidFill>
                      <a:srgbClr val="5F6062"/>
                    </a:solidFill>
                    <a:latin typeface="Arial" panose="020B0604020202020204" pitchFamily="34" charset="0"/>
                    <a:cs typeface="Arial" panose="020B0604020202020204" pitchFamily="34" charset="0"/>
                  </a:rPr>
                  <a:t>02</a:t>
                </a:r>
              </a:p>
              <a:p>
                <a:pPr algn="r"/>
                <a:r>
                  <a:rPr lang="en-US" sz="1400">
                    <a:solidFill>
                      <a:srgbClr val="5F6062"/>
                    </a:solidFill>
                    <a:latin typeface="Arial" panose="020B0604020202020204" pitchFamily="34" charset="0"/>
                    <a:cs typeface="Arial" panose="020B0604020202020204" pitchFamily="34" charset="0"/>
                  </a:rPr>
                  <a:t>SHARED SERVICES</a:t>
                </a:r>
                <a:br>
                  <a:rPr lang="en-US" sz="1400">
                    <a:solidFill>
                      <a:srgbClr val="5F6062"/>
                    </a:solidFill>
                    <a:latin typeface="Arial" panose="020B0604020202020204" pitchFamily="34" charset="0"/>
                    <a:cs typeface="Arial" panose="020B0604020202020204" pitchFamily="34" charset="0"/>
                  </a:rPr>
                </a:br>
                <a:r>
                  <a:rPr lang="en-US" sz="1400">
                    <a:solidFill>
                      <a:srgbClr val="5F6062"/>
                    </a:solidFill>
                    <a:latin typeface="Arial" panose="020B0604020202020204" pitchFamily="34" charset="0"/>
                    <a:cs typeface="Arial" panose="020B0604020202020204" pitchFamily="34" charset="0"/>
                  </a:rPr>
                  <a:t>OVERVIEW</a:t>
                </a:r>
                <a:endParaRPr lang="en-US" sz="1400">
                  <a:solidFill>
                    <a:srgbClr val="FF0000"/>
                  </a:solidFill>
                  <a:latin typeface="Arial" panose="020B0604020202020204" pitchFamily="34" charset="0"/>
                  <a:cs typeface="Arial" panose="020B0604020202020204" pitchFamily="34" charset="0"/>
                </a:endParaRPr>
              </a:p>
            </p:txBody>
          </p:sp>
        </p:grpSp>
        <p:pic>
          <p:nvPicPr>
            <p:cNvPr id="37" name="Graphic 36">
              <a:extLst>
                <a:ext uri="{FF2B5EF4-FFF2-40B4-BE49-F238E27FC236}">
                  <a16:creationId xmlns:a16="http://schemas.microsoft.com/office/drawing/2014/main" id="{7D5D10FA-0446-1D4E-8FA9-456CDE9C25F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18516" y="2663526"/>
              <a:ext cx="597128" cy="597128"/>
            </a:xfrm>
            <a:prstGeom prst="rect">
              <a:avLst/>
            </a:prstGeom>
          </p:spPr>
        </p:pic>
      </p:grpSp>
      <p:grpSp>
        <p:nvGrpSpPr>
          <p:cNvPr id="5" name="Group 4">
            <a:extLst>
              <a:ext uri="{FF2B5EF4-FFF2-40B4-BE49-F238E27FC236}">
                <a16:creationId xmlns:a16="http://schemas.microsoft.com/office/drawing/2014/main" id="{72E5761E-56B9-934F-A07B-B0DB575EBFBA}"/>
              </a:ext>
            </a:extLst>
          </p:cNvPr>
          <p:cNvGrpSpPr/>
          <p:nvPr/>
        </p:nvGrpSpPr>
        <p:grpSpPr>
          <a:xfrm>
            <a:off x="0" y="4398421"/>
            <a:ext cx="5568462" cy="1233046"/>
            <a:chOff x="0" y="3165343"/>
            <a:chExt cx="5568462" cy="1233046"/>
          </a:xfrm>
        </p:grpSpPr>
        <p:cxnSp>
          <p:nvCxnSpPr>
            <p:cNvPr id="39" name="Straight Connector 38">
              <a:extLst>
                <a:ext uri="{FF2B5EF4-FFF2-40B4-BE49-F238E27FC236}">
                  <a16:creationId xmlns:a16="http://schemas.microsoft.com/office/drawing/2014/main" id="{FFA791DE-8E2B-2845-939E-1A7B1F0A75BE}"/>
                </a:ext>
              </a:extLst>
            </p:cNvPr>
            <p:cNvCxnSpPr>
              <a:cxnSpLocks/>
            </p:cNvCxnSpPr>
            <p:nvPr/>
          </p:nvCxnSpPr>
          <p:spPr>
            <a:xfrm flipH="1">
              <a:off x="0" y="4398389"/>
              <a:ext cx="4685532"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E8164D3F-3D20-EE45-9528-E7F9BD0E51B5}"/>
                </a:ext>
              </a:extLst>
            </p:cNvPr>
            <p:cNvSpPr/>
            <p:nvPr/>
          </p:nvSpPr>
          <p:spPr>
            <a:xfrm>
              <a:off x="4654064" y="3482596"/>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2ADA713-0793-A649-B3CC-145ACADEBBA6}"/>
                </a:ext>
              </a:extLst>
            </p:cNvPr>
            <p:cNvSpPr txBox="1"/>
            <p:nvPr/>
          </p:nvSpPr>
          <p:spPr>
            <a:xfrm>
              <a:off x="418289" y="3165343"/>
              <a:ext cx="4133967" cy="1169551"/>
            </a:xfrm>
            <a:prstGeom prst="rect">
              <a:avLst/>
            </a:prstGeom>
          </p:spPr>
          <p:txBody>
            <a:bodyPr wrap="square" rtlCol="0">
              <a:spAutoFit/>
            </a:bodyPr>
            <a:lstStyle/>
            <a:p>
              <a:pPr lvl="0" algn="r"/>
              <a:r>
                <a:rPr lang="en-US" sz="4200" b="1">
                  <a:solidFill>
                    <a:srgbClr val="5F6062"/>
                  </a:solidFill>
                  <a:latin typeface="Arial" panose="020B0604020202020204" pitchFamily="34" charset="0"/>
                  <a:cs typeface="Arial" panose="020B0604020202020204" pitchFamily="34" charset="0"/>
                </a:rPr>
                <a:t>03</a:t>
              </a:r>
            </a:p>
            <a:p>
              <a:pPr algn="r"/>
              <a:r>
                <a:rPr lang="en-US" sz="1400">
                  <a:solidFill>
                    <a:srgbClr val="5F6062"/>
                  </a:solidFill>
                  <a:latin typeface="Arial" panose="020B0604020202020204" pitchFamily="34" charset="0"/>
                  <a:cs typeface="Arial" panose="020B0604020202020204" pitchFamily="34" charset="0"/>
                </a:rPr>
                <a:t>ASSESSMENT </a:t>
              </a:r>
            </a:p>
            <a:p>
              <a:pPr algn="r"/>
              <a:r>
                <a:rPr lang="en-US" sz="1400">
                  <a:solidFill>
                    <a:srgbClr val="5F6062"/>
                  </a:solidFill>
                  <a:latin typeface="Arial" panose="020B0604020202020204" pitchFamily="34" charset="0"/>
                  <a:cs typeface="Arial" panose="020B0604020202020204" pitchFamily="34" charset="0"/>
                </a:rPr>
                <a:t>AND DESIGN</a:t>
              </a:r>
              <a:endParaRPr lang="en-US" sz="1400">
                <a:solidFill>
                  <a:srgbClr val="FF0000"/>
                </a:solidFill>
                <a:latin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ED55F08E-BAA4-F447-B191-DDD9784DF238}"/>
              </a:ext>
            </a:extLst>
          </p:cNvPr>
          <p:cNvGrpSpPr/>
          <p:nvPr/>
        </p:nvGrpSpPr>
        <p:grpSpPr>
          <a:xfrm>
            <a:off x="6623540" y="2190245"/>
            <a:ext cx="5568460" cy="1228210"/>
            <a:chOff x="6623540" y="860313"/>
            <a:chExt cx="5568460" cy="1228210"/>
          </a:xfrm>
        </p:grpSpPr>
        <p:cxnSp>
          <p:nvCxnSpPr>
            <p:cNvPr id="56" name="Straight Connector 55">
              <a:extLst>
                <a:ext uri="{FF2B5EF4-FFF2-40B4-BE49-F238E27FC236}">
                  <a16:creationId xmlns:a16="http://schemas.microsoft.com/office/drawing/2014/main" id="{0C32191B-DD4F-9244-9F10-D6FFF5792CD3}"/>
                </a:ext>
              </a:extLst>
            </p:cNvPr>
            <p:cNvCxnSpPr>
              <a:cxnSpLocks/>
            </p:cNvCxnSpPr>
            <p:nvPr/>
          </p:nvCxnSpPr>
          <p:spPr>
            <a:xfrm flipH="1">
              <a:off x="7494545" y="2088523"/>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DC2E21A-A9E5-8248-ABB3-ACBFAED434B2}"/>
                </a:ext>
              </a:extLst>
            </p:cNvPr>
            <p:cNvSpPr txBox="1"/>
            <p:nvPr/>
          </p:nvSpPr>
          <p:spPr>
            <a:xfrm>
              <a:off x="7638705" y="860313"/>
              <a:ext cx="4123367" cy="1200329"/>
            </a:xfrm>
            <a:prstGeom prst="rect">
              <a:avLst/>
            </a:prstGeom>
          </p:spPr>
          <p:txBody>
            <a:bodyPr wrap="square" rtlCol="0">
              <a:spAutoFit/>
            </a:bodyPr>
            <a:lstStyle/>
            <a:p>
              <a:pPr lvl="0"/>
              <a:r>
                <a:rPr lang="en-US" sz="4200" b="1">
                  <a:solidFill>
                    <a:srgbClr val="5F6062"/>
                  </a:solidFill>
                  <a:latin typeface="Arial" panose="020B0604020202020204" pitchFamily="34" charset="0"/>
                  <a:cs typeface="Arial" panose="020B0604020202020204" pitchFamily="34" charset="0"/>
                </a:rPr>
                <a:t>04</a:t>
              </a:r>
            </a:p>
            <a:p>
              <a:pPr lvl="0"/>
              <a:r>
                <a:rPr lang="en-US" sz="1400">
                  <a:solidFill>
                    <a:srgbClr val="5F6062"/>
                  </a:solidFill>
                  <a:latin typeface="Arial" panose="020B0604020202020204" pitchFamily="34" charset="0"/>
                  <a:cs typeface="Arial" panose="020B0604020202020204" pitchFamily="34" charset="0"/>
                </a:rPr>
                <a:t>FUNDAMENTALS FOR</a:t>
              </a:r>
              <a:br>
                <a:rPr lang="en-US" sz="1400">
                  <a:solidFill>
                    <a:srgbClr val="5F6062"/>
                  </a:solidFill>
                  <a:latin typeface="Arial" panose="020B0604020202020204" pitchFamily="34" charset="0"/>
                  <a:cs typeface="Arial" panose="020B0604020202020204" pitchFamily="34" charset="0"/>
                </a:rPr>
              </a:br>
              <a:r>
                <a:rPr lang="en-US" sz="1400">
                  <a:solidFill>
                    <a:srgbClr val="5F6062"/>
                  </a:solidFill>
                  <a:latin typeface="Arial" panose="020B0604020202020204" pitchFamily="34" charset="0"/>
                  <a:cs typeface="Arial" panose="020B0604020202020204" pitchFamily="34" charset="0"/>
                </a:rPr>
                <a:t>IMPLEMENTING SHARED SERVICES </a:t>
              </a:r>
            </a:p>
          </p:txBody>
        </p:sp>
        <p:sp>
          <p:nvSpPr>
            <p:cNvPr id="58" name="Oval 57">
              <a:extLst>
                <a:ext uri="{FF2B5EF4-FFF2-40B4-BE49-F238E27FC236}">
                  <a16:creationId xmlns:a16="http://schemas.microsoft.com/office/drawing/2014/main" id="{39793D98-EDAC-FF43-BAD5-A52FFA60EDE3}"/>
                </a:ext>
              </a:extLst>
            </p:cNvPr>
            <p:cNvSpPr/>
            <p:nvPr/>
          </p:nvSpPr>
          <p:spPr>
            <a:xfrm>
              <a:off x="6623540" y="1172730"/>
              <a:ext cx="914398" cy="914398"/>
            </a:xfrm>
            <a:prstGeom prst="ellipse">
              <a:avLst/>
            </a:prstGeom>
            <a:solidFill>
              <a:srgbClr val="E6E6E6"/>
            </a:solidFill>
            <a:ln>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A2EDD8B9-B88A-8A4C-8596-115FBC10C9BF}"/>
              </a:ext>
            </a:extLst>
          </p:cNvPr>
          <p:cNvGrpSpPr/>
          <p:nvPr/>
        </p:nvGrpSpPr>
        <p:grpSpPr>
          <a:xfrm>
            <a:off x="6623540" y="3667755"/>
            <a:ext cx="5568460" cy="1226986"/>
            <a:chOff x="6623540" y="2194164"/>
            <a:chExt cx="5568460" cy="1226986"/>
          </a:xfrm>
        </p:grpSpPr>
        <p:cxnSp>
          <p:nvCxnSpPr>
            <p:cNvPr id="35" name="Straight Connector 34">
              <a:extLst>
                <a:ext uri="{FF2B5EF4-FFF2-40B4-BE49-F238E27FC236}">
                  <a16:creationId xmlns:a16="http://schemas.microsoft.com/office/drawing/2014/main" id="{AABF562A-9B13-1245-9E51-4851131EB23F}"/>
                </a:ext>
              </a:extLst>
            </p:cNvPr>
            <p:cNvCxnSpPr>
              <a:cxnSpLocks/>
            </p:cNvCxnSpPr>
            <p:nvPr/>
          </p:nvCxnSpPr>
          <p:spPr>
            <a:xfrm flipH="1">
              <a:off x="7494545" y="3421150"/>
              <a:ext cx="4697455" cy="0"/>
            </a:xfrm>
            <a:prstGeom prst="line">
              <a:avLst/>
            </a:prstGeom>
            <a:ln w="19050">
              <a:solidFill>
                <a:srgbClr val="26BCD7"/>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89905849-FF5F-654C-804F-C11F8CBDC967}"/>
                </a:ext>
              </a:extLst>
            </p:cNvPr>
            <p:cNvSpPr/>
            <p:nvPr/>
          </p:nvSpPr>
          <p:spPr>
            <a:xfrm>
              <a:off x="6623540" y="2505357"/>
              <a:ext cx="914398" cy="914398"/>
            </a:xfrm>
            <a:prstGeom prst="ellipse">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33AD1D6-A96F-E546-965B-8FE9A37F771C}"/>
                </a:ext>
              </a:extLst>
            </p:cNvPr>
            <p:cNvSpPr txBox="1"/>
            <p:nvPr/>
          </p:nvSpPr>
          <p:spPr>
            <a:xfrm>
              <a:off x="7638705" y="2194164"/>
              <a:ext cx="4123367" cy="1200329"/>
            </a:xfrm>
            <a:prstGeom prst="rect">
              <a:avLst/>
            </a:prstGeom>
          </p:spPr>
          <p:txBody>
            <a:bodyPr wrap="square" rtlCol="0">
              <a:spAutoFit/>
            </a:bodyPr>
            <a:lstStyle/>
            <a:p>
              <a:pPr lvl="0"/>
              <a:r>
                <a:rPr lang="en-US" sz="4200" b="1">
                  <a:solidFill>
                    <a:srgbClr val="5F6062"/>
                  </a:solidFill>
                  <a:latin typeface="Arial" panose="020B0604020202020204" pitchFamily="34" charset="0"/>
                  <a:cs typeface="Arial" panose="020B0604020202020204" pitchFamily="34" charset="0"/>
                </a:rPr>
                <a:t>05</a:t>
              </a:r>
            </a:p>
            <a:p>
              <a:pPr lvl="0"/>
              <a:r>
                <a:rPr lang="en-US" sz="1400">
                  <a:solidFill>
                    <a:srgbClr val="5F6062"/>
                  </a:solidFill>
                  <a:latin typeface="Arial" panose="020B0604020202020204" pitchFamily="34" charset="0"/>
                  <a:cs typeface="Arial" panose="020B0604020202020204" pitchFamily="34" charset="0"/>
                </a:rPr>
                <a:t>STABILIZATION</a:t>
              </a:r>
              <a:br>
                <a:rPr lang="en-US" sz="1400">
                  <a:solidFill>
                    <a:srgbClr val="5F6062"/>
                  </a:solidFill>
                  <a:latin typeface="Arial" panose="020B0604020202020204" pitchFamily="34" charset="0"/>
                  <a:cs typeface="Arial" panose="020B0604020202020204" pitchFamily="34" charset="0"/>
                </a:rPr>
              </a:br>
              <a:r>
                <a:rPr lang="en-US" sz="1400">
                  <a:solidFill>
                    <a:srgbClr val="5F6062"/>
                  </a:solidFill>
                  <a:latin typeface="Arial" panose="020B0604020202020204" pitchFamily="34" charset="0"/>
                  <a:cs typeface="Arial" panose="020B0604020202020204" pitchFamily="34" charset="0"/>
                </a:rPr>
                <a:t>SUCCESS FACTORS</a:t>
              </a:r>
            </a:p>
          </p:txBody>
        </p:sp>
      </p:grpSp>
      <p:sp>
        <p:nvSpPr>
          <p:cNvPr id="34" name="Shape 1028">
            <a:extLst>
              <a:ext uri="{FF2B5EF4-FFF2-40B4-BE49-F238E27FC236}">
                <a16:creationId xmlns:a16="http://schemas.microsoft.com/office/drawing/2014/main" id="{855AF4A3-1DD6-9149-A03F-BE53A5B5AC44}"/>
              </a:ext>
            </a:extLst>
          </p:cNvPr>
          <p:cNvSpPr>
            <a:spLocks noChangeAspect="1"/>
          </p:cNvSpPr>
          <p:nvPr/>
        </p:nvSpPr>
        <p:spPr>
          <a:xfrm>
            <a:off x="6783449" y="4164289"/>
            <a:ext cx="604329" cy="60723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cap="flat">
            <a:noFill/>
            <a:miter lim="400000"/>
          </a:ln>
          <a:effectLst/>
        </p:spPr>
        <p:txBody>
          <a:bodyPr wrap="square" lIns="38100" tIns="38100" rIns="38100" bIns="38100" numCol="1" anchor="ctr">
            <a:noAutofit/>
          </a:bodyPr>
          <a:lstStyle/>
          <a:p>
            <a:pPr algn="l">
              <a:defRPr sz="3100" b="1"/>
            </a:pPr>
            <a:endParaRPr/>
          </a:p>
        </p:txBody>
      </p:sp>
      <p:pic>
        <p:nvPicPr>
          <p:cNvPr id="40" name="Graphic 87">
            <a:extLst>
              <a:ext uri="{FF2B5EF4-FFF2-40B4-BE49-F238E27FC236}">
                <a16:creationId xmlns:a16="http://schemas.microsoft.com/office/drawing/2014/main" id="{3BBDC784-80A4-2B4D-9D2A-FAB4B513BC7A}"/>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44817" y="4906427"/>
            <a:ext cx="553212" cy="553212"/>
          </a:xfrm>
          <a:prstGeom prst="rect">
            <a:avLst/>
          </a:prstGeom>
        </p:spPr>
      </p:pic>
      <p:sp>
        <p:nvSpPr>
          <p:cNvPr id="42" name="Shape 2582">
            <a:extLst>
              <a:ext uri="{FF2B5EF4-FFF2-40B4-BE49-F238E27FC236}">
                <a16:creationId xmlns:a16="http://schemas.microsoft.com/office/drawing/2014/main" id="{9EF777F3-53F2-5743-B847-B2839EE22323}"/>
              </a:ext>
            </a:extLst>
          </p:cNvPr>
          <p:cNvSpPr>
            <a:spLocks noChangeAspect="1"/>
          </p:cNvSpPr>
          <p:nvPr/>
        </p:nvSpPr>
        <p:spPr>
          <a:xfrm>
            <a:off x="6806596" y="2696130"/>
            <a:ext cx="541894" cy="541894"/>
          </a:xfrm>
          <a:custGeom>
            <a:avLst/>
            <a:gdLst/>
            <a:ahLst/>
            <a:cxnLst>
              <a:cxn ang="0">
                <a:pos x="wd2" y="hd2"/>
              </a:cxn>
              <a:cxn ang="5400000">
                <a:pos x="wd2" y="hd2"/>
              </a:cxn>
              <a:cxn ang="10800000">
                <a:pos x="wd2" y="hd2"/>
              </a:cxn>
              <a:cxn ang="16200000">
                <a:pos x="wd2" y="hd2"/>
              </a:cxn>
            </a:cxnLst>
            <a:rect l="0" t="0" r="r" b="b"/>
            <a:pathLst>
              <a:path w="21600" h="21600" extrusionOk="0">
                <a:moveTo>
                  <a:pt x="18164" y="4419"/>
                </a:moveTo>
                <a:lnTo>
                  <a:pt x="9327" y="4419"/>
                </a:lnTo>
                <a:cubicBezTo>
                  <a:pt x="9056" y="4419"/>
                  <a:pt x="8836" y="4638"/>
                  <a:pt x="8836" y="4909"/>
                </a:cubicBezTo>
                <a:cubicBezTo>
                  <a:pt x="8836" y="5181"/>
                  <a:pt x="9056" y="5400"/>
                  <a:pt x="9327" y="5400"/>
                </a:cubicBezTo>
                <a:lnTo>
                  <a:pt x="18164" y="5400"/>
                </a:lnTo>
                <a:cubicBezTo>
                  <a:pt x="18435" y="5400"/>
                  <a:pt x="18655" y="5181"/>
                  <a:pt x="18655" y="4909"/>
                </a:cubicBezTo>
                <a:cubicBezTo>
                  <a:pt x="18655" y="4638"/>
                  <a:pt x="18435" y="4419"/>
                  <a:pt x="18164" y="4419"/>
                </a:cubicBezTo>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164" y="10310"/>
                </a:moveTo>
                <a:lnTo>
                  <a:pt x="9327" y="10310"/>
                </a:lnTo>
                <a:cubicBezTo>
                  <a:pt x="9056" y="10310"/>
                  <a:pt x="8836" y="10529"/>
                  <a:pt x="8836" y="10800"/>
                </a:cubicBezTo>
                <a:cubicBezTo>
                  <a:pt x="8836" y="11072"/>
                  <a:pt x="9056" y="11291"/>
                  <a:pt x="9327" y="11291"/>
                </a:cubicBezTo>
                <a:lnTo>
                  <a:pt x="18164" y="11291"/>
                </a:lnTo>
                <a:cubicBezTo>
                  <a:pt x="18435" y="11291"/>
                  <a:pt x="18655" y="11072"/>
                  <a:pt x="18655" y="10800"/>
                </a:cubicBezTo>
                <a:cubicBezTo>
                  <a:pt x="18655" y="10529"/>
                  <a:pt x="18435" y="10310"/>
                  <a:pt x="18164" y="10310"/>
                </a:cubicBezTo>
                <a:moveTo>
                  <a:pt x="5445" y="16155"/>
                </a:moveTo>
                <a:lnTo>
                  <a:pt x="4909" y="14728"/>
                </a:lnTo>
                <a:lnTo>
                  <a:pt x="4374" y="16155"/>
                </a:lnTo>
                <a:lnTo>
                  <a:pt x="2945" y="16155"/>
                </a:lnTo>
                <a:lnTo>
                  <a:pt x="4106" y="17048"/>
                </a:lnTo>
                <a:lnTo>
                  <a:pt x="3571" y="18655"/>
                </a:lnTo>
                <a:lnTo>
                  <a:pt x="4909" y="17673"/>
                </a:lnTo>
                <a:lnTo>
                  <a:pt x="6248" y="18655"/>
                </a:lnTo>
                <a:lnTo>
                  <a:pt x="5713" y="17048"/>
                </a:lnTo>
                <a:lnTo>
                  <a:pt x="6873" y="16155"/>
                </a:lnTo>
                <a:cubicBezTo>
                  <a:pt x="6873" y="16155"/>
                  <a:pt x="5445" y="16155"/>
                  <a:pt x="5445" y="16155"/>
                </a:cubicBezTo>
                <a:close/>
                <a:moveTo>
                  <a:pt x="4909" y="8836"/>
                </a:moveTo>
                <a:lnTo>
                  <a:pt x="4374" y="10265"/>
                </a:lnTo>
                <a:lnTo>
                  <a:pt x="2945" y="10265"/>
                </a:lnTo>
                <a:lnTo>
                  <a:pt x="4106" y="11157"/>
                </a:lnTo>
                <a:lnTo>
                  <a:pt x="3571" y="12764"/>
                </a:lnTo>
                <a:lnTo>
                  <a:pt x="4909" y="11782"/>
                </a:lnTo>
                <a:lnTo>
                  <a:pt x="6248" y="12764"/>
                </a:lnTo>
                <a:lnTo>
                  <a:pt x="5713" y="11157"/>
                </a:lnTo>
                <a:lnTo>
                  <a:pt x="6873" y="10265"/>
                </a:lnTo>
                <a:lnTo>
                  <a:pt x="5445" y="10265"/>
                </a:lnTo>
                <a:cubicBezTo>
                  <a:pt x="5445" y="10265"/>
                  <a:pt x="4909" y="8836"/>
                  <a:pt x="4909" y="8836"/>
                </a:cubicBezTo>
                <a:close/>
                <a:moveTo>
                  <a:pt x="4909" y="2945"/>
                </a:moveTo>
                <a:lnTo>
                  <a:pt x="4374" y="4374"/>
                </a:lnTo>
                <a:lnTo>
                  <a:pt x="2945" y="4374"/>
                </a:lnTo>
                <a:lnTo>
                  <a:pt x="4106" y="5266"/>
                </a:lnTo>
                <a:lnTo>
                  <a:pt x="3571" y="6873"/>
                </a:lnTo>
                <a:lnTo>
                  <a:pt x="4909" y="5891"/>
                </a:lnTo>
                <a:lnTo>
                  <a:pt x="6248" y="6873"/>
                </a:lnTo>
                <a:lnTo>
                  <a:pt x="5713" y="5266"/>
                </a:lnTo>
                <a:lnTo>
                  <a:pt x="6873" y="4374"/>
                </a:lnTo>
                <a:lnTo>
                  <a:pt x="5445" y="4374"/>
                </a:lnTo>
                <a:cubicBezTo>
                  <a:pt x="5445" y="4374"/>
                  <a:pt x="4909" y="2945"/>
                  <a:pt x="4909" y="2945"/>
                </a:cubicBezTo>
                <a:close/>
                <a:moveTo>
                  <a:pt x="18164" y="16200"/>
                </a:moveTo>
                <a:lnTo>
                  <a:pt x="9327" y="16200"/>
                </a:lnTo>
                <a:cubicBezTo>
                  <a:pt x="9056" y="16200"/>
                  <a:pt x="8836" y="16420"/>
                  <a:pt x="8836" y="16691"/>
                </a:cubicBezTo>
                <a:cubicBezTo>
                  <a:pt x="8836" y="16962"/>
                  <a:pt x="9056" y="17182"/>
                  <a:pt x="9327" y="17182"/>
                </a:cubicBezTo>
                <a:lnTo>
                  <a:pt x="18164" y="17182"/>
                </a:lnTo>
                <a:cubicBezTo>
                  <a:pt x="18435" y="17182"/>
                  <a:pt x="18655" y="16962"/>
                  <a:pt x="18655" y="16691"/>
                </a:cubicBezTo>
                <a:cubicBezTo>
                  <a:pt x="18655" y="16420"/>
                  <a:pt x="18435" y="16200"/>
                  <a:pt x="18164" y="16200"/>
                </a:cubicBezTo>
              </a:path>
            </a:pathLst>
          </a:custGeom>
          <a:solidFill>
            <a:schemeClr val="tx1"/>
          </a:solidFill>
          <a:ln w="12700">
            <a:miter lim="400000"/>
          </a:ln>
        </p:spPr>
        <p:txBody>
          <a:bodyPr lIns="15712" tIns="15712" rIns="15712" bIns="15712" anchor="ctr"/>
          <a:lstStyle/>
          <a:p>
            <a:pPr defTabSz="18853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238"/>
          </a:p>
        </p:txBody>
      </p:sp>
    </p:spTree>
    <p:extLst>
      <p:ext uri="{BB962C8B-B14F-4D97-AF65-F5344CB8AC3E}">
        <p14:creationId xmlns:p14="http://schemas.microsoft.com/office/powerpoint/2010/main" val="335733340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lnSpcReduction="10000"/>
          </a:bodyPr>
          <a:lstStyle/>
          <a:p>
            <a:r>
              <a:rPr lang="en-US"/>
              <a:t>Introduction to ScottMadden</a:t>
            </a:r>
          </a:p>
        </p:txBody>
      </p:sp>
      <p:pic>
        <p:nvPicPr>
          <p:cNvPr id="4" name="Graphic 3">
            <a:extLst>
              <a:ext uri="{FF2B5EF4-FFF2-40B4-BE49-F238E27FC236}">
                <a16:creationId xmlns:a16="http://schemas.microsoft.com/office/drawing/2014/main" id="{51501F0F-EF38-414C-9CF6-D6724A821B55}"/>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45126" y="2199986"/>
            <a:ext cx="901748" cy="592931"/>
          </a:xfrm>
          <a:prstGeom prst="rect">
            <a:avLst/>
          </a:prstGeom>
        </p:spPr>
      </p:pic>
    </p:spTree>
    <p:extLst>
      <p:ext uri="{BB962C8B-B14F-4D97-AF65-F5344CB8AC3E}">
        <p14:creationId xmlns:p14="http://schemas.microsoft.com/office/powerpoint/2010/main" val="4200519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round a table with laptops&#10;&#10;Description automatically generated">
            <a:extLst>
              <a:ext uri="{FF2B5EF4-FFF2-40B4-BE49-F238E27FC236}">
                <a16:creationId xmlns:a16="http://schemas.microsoft.com/office/drawing/2014/main" id="{3C0B839D-8F62-0FBB-ABE3-48B5EAFB590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5354"/>
                    </a14:imgEffect>
                    <a14:imgEffect>
                      <a14:saturation sat="135000"/>
                    </a14:imgEffect>
                  </a14:imgLayer>
                </a14:imgProps>
              </a:ext>
              <a:ext uri="{28A0092B-C50C-407E-A947-70E740481C1C}">
                <a14:useLocalDpi xmlns:a14="http://schemas.microsoft.com/office/drawing/2010/main"/>
              </a:ext>
            </a:extLst>
          </a:blip>
          <a:srcRect/>
          <a:stretch/>
        </p:blipFill>
        <p:spPr>
          <a:xfrm>
            <a:off x="462437" y="1732536"/>
            <a:ext cx="6202630" cy="2725164"/>
          </a:xfrm>
          <a:prstGeom prst="rect">
            <a:avLst/>
          </a:prstGeom>
        </p:spPr>
      </p:pic>
      <p:sp>
        <p:nvSpPr>
          <p:cNvPr id="2" name="Slide Number Placeholder 1"/>
          <p:cNvSpPr>
            <a:spLocks noGrp="1"/>
          </p:cNvSpPr>
          <p:nvPr>
            <p:ph type="sldNum" sz="quarter" idx="4"/>
          </p:nvPr>
        </p:nvSpPr>
        <p:spPr/>
        <p:txBody>
          <a:bodyPr/>
          <a:lstStyle/>
          <a:p>
            <a:fld id="{9AA6D16A-0A68-8445-85DB-A0BE8CCB51C7}" type="slidenum">
              <a:rPr lang="en-US" smtClean="0"/>
              <a:pPr/>
              <a:t>4</a:t>
            </a:fld>
            <a:endParaRPr lang="en-US"/>
          </a:p>
        </p:txBody>
      </p:sp>
      <p:sp>
        <p:nvSpPr>
          <p:cNvPr id="3" name="Title 2"/>
          <p:cNvSpPr>
            <a:spLocks noGrp="1"/>
          </p:cNvSpPr>
          <p:nvPr>
            <p:ph type="title"/>
          </p:nvPr>
        </p:nvSpPr>
        <p:spPr/>
        <p:txBody>
          <a:bodyPr/>
          <a:lstStyle/>
          <a:p>
            <a:r>
              <a:rPr lang="en-US"/>
              <a:t>Who We Are</a:t>
            </a:r>
          </a:p>
        </p:txBody>
      </p:sp>
      <p:sp>
        <p:nvSpPr>
          <p:cNvPr id="6" name="Text Placeholder 5">
            <a:extLst>
              <a:ext uri="{FF2B5EF4-FFF2-40B4-BE49-F238E27FC236}">
                <a16:creationId xmlns:a16="http://schemas.microsoft.com/office/drawing/2014/main" id="{82259711-22B0-CD13-0782-FE15FCFF59D2}"/>
              </a:ext>
            </a:extLst>
          </p:cNvPr>
          <p:cNvSpPr>
            <a:spLocks noGrp="1"/>
          </p:cNvSpPr>
          <p:nvPr>
            <p:ph type="body" sz="quarter" idx="10"/>
          </p:nvPr>
        </p:nvSpPr>
        <p:spPr/>
        <p:txBody>
          <a:bodyPr/>
          <a:lstStyle/>
          <a:p>
            <a:r>
              <a:rPr lang="en-US"/>
              <a:t>Introduction to ScottMadden</a:t>
            </a:r>
          </a:p>
        </p:txBody>
      </p:sp>
      <p:sp>
        <p:nvSpPr>
          <p:cNvPr id="49" name="Rectangle 48">
            <a:extLst>
              <a:ext uri="{FF2B5EF4-FFF2-40B4-BE49-F238E27FC236}">
                <a16:creationId xmlns:a16="http://schemas.microsoft.com/office/drawing/2014/main" id="{FEC7E90E-9923-DFF4-E362-8E3234CBDC69}"/>
              </a:ext>
            </a:extLst>
          </p:cNvPr>
          <p:cNvSpPr/>
          <p:nvPr/>
        </p:nvSpPr>
        <p:spPr>
          <a:xfrm>
            <a:off x="463246" y="1269561"/>
            <a:ext cx="6202630" cy="773854"/>
          </a:xfrm>
          <a:prstGeom prst="rect">
            <a:avLst/>
          </a:prstGeom>
          <a:gradFill flip="none" rotWithShape="1">
            <a:gsLst>
              <a:gs pos="0">
                <a:schemeClr val="accent2"/>
              </a:gs>
              <a:gs pos="95000">
                <a:srgbClr val="1B849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9" name="TextBox 38">
            <a:extLst>
              <a:ext uri="{FF2B5EF4-FFF2-40B4-BE49-F238E27FC236}">
                <a16:creationId xmlns:a16="http://schemas.microsoft.com/office/drawing/2014/main" id="{7DB24B22-FB71-D22C-326A-7CAC1FF6C402}"/>
              </a:ext>
            </a:extLst>
          </p:cNvPr>
          <p:cNvSpPr txBox="1"/>
          <p:nvPr/>
        </p:nvSpPr>
        <p:spPr>
          <a:xfrm>
            <a:off x="463244" y="1350064"/>
            <a:ext cx="6181022" cy="587853"/>
          </a:xfrm>
          <a:prstGeom prst="rect">
            <a:avLst/>
          </a:prstGeom>
          <a:noFill/>
          <a:ln>
            <a:noFill/>
          </a:ln>
        </p:spPr>
        <p:txBody>
          <a:bodyPr wrap="square">
            <a:spAutoFit/>
          </a:bodyPr>
          <a:lstStyle/>
          <a:p>
            <a:pPr algn="ctr">
              <a:lnSpc>
                <a:spcPts val="1900"/>
              </a:lnSpc>
            </a:pPr>
            <a:r>
              <a:rPr lang="en-US" sz="1600" b="1">
                <a:solidFill>
                  <a:schemeClr val="bg1"/>
                </a:solidFill>
              </a:rPr>
              <a:t>ScottMadden</a:t>
            </a:r>
            <a:r>
              <a:rPr lang="en-US" sz="1600" b="0">
                <a:solidFill>
                  <a:schemeClr val="bg1"/>
                </a:solidFill>
              </a:rPr>
              <a:t> is a </a:t>
            </a:r>
            <a:r>
              <a:rPr lang="en-US" sz="1600">
                <a:solidFill>
                  <a:schemeClr val="bg1"/>
                </a:solidFill>
              </a:rPr>
              <a:t>management consulting firm </a:t>
            </a:r>
            <a:r>
              <a:rPr lang="en-US" sz="1600" b="0">
                <a:solidFill>
                  <a:schemeClr val="bg1"/>
                </a:solidFill>
              </a:rPr>
              <a:t>with more than</a:t>
            </a:r>
            <a:br>
              <a:rPr lang="en-US" sz="1600" b="0">
                <a:solidFill>
                  <a:schemeClr val="bg1"/>
                </a:solidFill>
              </a:rPr>
            </a:br>
            <a:r>
              <a:rPr lang="en-US" sz="1600" b="1" u="sng">
                <a:solidFill>
                  <a:schemeClr val="bg1"/>
                </a:solidFill>
              </a:rPr>
              <a:t>40 years</a:t>
            </a:r>
            <a:r>
              <a:rPr lang="en-US" sz="1600" b="1">
                <a:solidFill>
                  <a:schemeClr val="bg1"/>
                </a:solidFill>
              </a:rPr>
              <a:t> </a:t>
            </a:r>
            <a:r>
              <a:rPr lang="en-US" sz="1600" b="0">
                <a:solidFill>
                  <a:schemeClr val="bg1"/>
                </a:solidFill>
              </a:rPr>
              <a:t>of deep, hands-on experience.</a:t>
            </a:r>
          </a:p>
        </p:txBody>
      </p:sp>
      <p:sp>
        <p:nvSpPr>
          <p:cNvPr id="46" name="TextBox 45">
            <a:extLst>
              <a:ext uri="{FF2B5EF4-FFF2-40B4-BE49-F238E27FC236}">
                <a16:creationId xmlns:a16="http://schemas.microsoft.com/office/drawing/2014/main" id="{80046648-C1B6-621C-70B7-9F72F3E2881E}"/>
              </a:ext>
            </a:extLst>
          </p:cNvPr>
          <p:cNvSpPr txBox="1"/>
          <p:nvPr/>
        </p:nvSpPr>
        <p:spPr>
          <a:xfrm>
            <a:off x="573236" y="4602565"/>
            <a:ext cx="5969077" cy="1297791"/>
          </a:xfrm>
          <a:prstGeom prst="rect">
            <a:avLst/>
          </a:prstGeom>
          <a:noFill/>
          <a:ln>
            <a:noFill/>
          </a:ln>
        </p:spPr>
        <p:txBody>
          <a:bodyPr wrap="square">
            <a:spAutoFit/>
          </a:bodyPr>
          <a:lstStyle/>
          <a:p>
            <a:pPr>
              <a:spcBef>
                <a:spcPts val="1000"/>
              </a:spcBef>
              <a:defRPr/>
            </a:pP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We deliver a broad array of </a:t>
            </a:r>
            <a:r>
              <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rPr>
              <a:t>corporate and shared services consulting services</a:t>
            </a: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—from strategic planning through implementation—across many industries, business units, and functions.</a:t>
            </a:r>
          </a:p>
          <a:p>
            <a:pPr>
              <a:spcBef>
                <a:spcPts val="1000"/>
              </a:spcBef>
              <a:defRPr/>
            </a:pP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Our </a:t>
            </a:r>
            <a:r>
              <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rPr>
              <a:t>knowledge, expertise, and experience are unmatched</a:t>
            </a:r>
            <a:r>
              <a:rPr kumimoji="0" lang="en-US" sz="1400" i="0" u="none" strike="noStrike" kern="1200" cap="none" spc="0" normalizeH="0" baseline="0" noProof="0">
                <a:ln>
                  <a:noFill/>
                </a:ln>
                <a:solidFill>
                  <a:srgbClr val="5E5F62"/>
                </a:solidFill>
                <a:effectLst/>
                <a:uLnTx/>
                <a:uFillTx/>
                <a:latin typeface="Arial" panose="020B0604020202020204"/>
                <a:ea typeface="+mn-ea"/>
                <a:cs typeface="+mn-cs"/>
              </a:rPr>
              <a:t>—no other firm has helped more clients with more unique solutions. </a:t>
            </a:r>
          </a:p>
        </p:txBody>
      </p:sp>
      <p:grpSp>
        <p:nvGrpSpPr>
          <p:cNvPr id="22" name="Group 21">
            <a:extLst>
              <a:ext uri="{FF2B5EF4-FFF2-40B4-BE49-F238E27FC236}">
                <a16:creationId xmlns:a16="http://schemas.microsoft.com/office/drawing/2014/main" id="{DC8E987E-AE90-614D-8DEB-07A1EFDC0A50}"/>
              </a:ext>
            </a:extLst>
          </p:cNvPr>
          <p:cNvGrpSpPr/>
          <p:nvPr/>
        </p:nvGrpSpPr>
        <p:grpSpPr>
          <a:xfrm>
            <a:off x="7341803" y="1092894"/>
            <a:ext cx="4415474" cy="4830530"/>
            <a:chOff x="7341803" y="1248238"/>
            <a:chExt cx="4415474" cy="4830530"/>
          </a:xfrm>
        </p:grpSpPr>
        <p:sp>
          <p:nvSpPr>
            <p:cNvPr id="23" name="Rectangle 22">
              <a:extLst>
                <a:ext uri="{FF2B5EF4-FFF2-40B4-BE49-F238E27FC236}">
                  <a16:creationId xmlns:a16="http://schemas.microsoft.com/office/drawing/2014/main" id="{D9B0B1E5-5973-F66C-3956-DC54C1934A90}"/>
                </a:ext>
              </a:extLst>
            </p:cNvPr>
            <p:cNvSpPr/>
            <p:nvPr/>
          </p:nvSpPr>
          <p:spPr>
            <a:xfrm rot="1800000">
              <a:off x="7341803" y="488109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4" name="Rectangle 23">
              <a:extLst>
                <a:ext uri="{FF2B5EF4-FFF2-40B4-BE49-F238E27FC236}">
                  <a16:creationId xmlns:a16="http://schemas.microsoft.com/office/drawing/2014/main" id="{BB5C6BA8-C4B4-B18F-04C2-96A25E6433E3}"/>
                </a:ext>
              </a:extLst>
            </p:cNvPr>
            <p:cNvSpPr/>
            <p:nvPr/>
          </p:nvSpPr>
          <p:spPr>
            <a:xfrm rot="1800000">
              <a:off x="7341803" y="3032074"/>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5" name="Rectangle 24">
              <a:extLst>
                <a:ext uri="{FF2B5EF4-FFF2-40B4-BE49-F238E27FC236}">
                  <a16:creationId xmlns:a16="http://schemas.microsoft.com/office/drawing/2014/main" id="{8B606A51-2315-0328-87AB-0013921EE135}"/>
                </a:ext>
              </a:extLst>
            </p:cNvPr>
            <p:cNvSpPr/>
            <p:nvPr/>
          </p:nvSpPr>
          <p:spPr>
            <a:xfrm rot="1800000">
              <a:off x="7341803" y="154828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6" name="Rounded Rectangle 25">
              <a:extLst>
                <a:ext uri="{FF2B5EF4-FFF2-40B4-BE49-F238E27FC236}">
                  <a16:creationId xmlns:a16="http://schemas.microsoft.com/office/drawing/2014/main" id="{DE2546F9-E467-F5A0-8934-9B80130E5E9D}"/>
                </a:ext>
              </a:extLst>
            </p:cNvPr>
            <p:cNvSpPr/>
            <p:nvPr/>
          </p:nvSpPr>
          <p:spPr>
            <a:xfrm>
              <a:off x="7447844" y="1248238"/>
              <a:ext cx="4309433" cy="4830530"/>
            </a:xfrm>
            <a:prstGeom prst="roundRect">
              <a:avLst>
                <a:gd name="adj" fmla="val 0"/>
              </a:avLst>
            </a:prstGeom>
            <a:solidFill>
              <a:srgbClr val="EFF0F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schemeClr val="tx1"/>
                </a:solidFill>
                <a:effectLst/>
                <a:uLnTx/>
                <a:uFillTx/>
                <a:latin typeface="Arial" panose="020B0604020202020204"/>
                <a:ea typeface="+mn-ea"/>
                <a:cs typeface="+mn-cs"/>
              </a:endParaRPr>
            </a:p>
          </p:txBody>
        </p:sp>
      </p:grpSp>
      <p:grpSp>
        <p:nvGrpSpPr>
          <p:cNvPr id="27" name="Group 26">
            <a:extLst>
              <a:ext uri="{FF2B5EF4-FFF2-40B4-BE49-F238E27FC236}">
                <a16:creationId xmlns:a16="http://schemas.microsoft.com/office/drawing/2014/main" id="{9892679F-60F2-3139-8688-8DBC6A81C201}"/>
              </a:ext>
            </a:extLst>
          </p:cNvPr>
          <p:cNvGrpSpPr/>
          <p:nvPr/>
        </p:nvGrpSpPr>
        <p:grpSpPr>
          <a:xfrm>
            <a:off x="7272670" y="1286234"/>
            <a:ext cx="4659780" cy="4573548"/>
            <a:chOff x="7272670" y="1042667"/>
            <a:chExt cx="4659780" cy="4573548"/>
          </a:xfrm>
        </p:grpSpPr>
        <p:sp>
          <p:nvSpPr>
            <p:cNvPr id="28" name="Rectangle 27">
              <a:extLst>
                <a:ext uri="{FF2B5EF4-FFF2-40B4-BE49-F238E27FC236}">
                  <a16:creationId xmlns:a16="http://schemas.microsoft.com/office/drawing/2014/main" id="{A6634843-8DC6-887F-8066-C7DC5C0B9962}"/>
                </a:ext>
              </a:extLst>
            </p:cNvPr>
            <p:cNvSpPr/>
            <p:nvPr/>
          </p:nvSpPr>
          <p:spPr>
            <a:xfrm>
              <a:off x="7272671" y="1042667"/>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a:solidFill>
                    <a:schemeClr val="bg1"/>
                  </a:solidFill>
                  <a:latin typeface="Arial" panose="020B0604020202020204"/>
                </a:rPr>
                <a:t>Experience</a:t>
              </a:r>
              <a:endParaRPr kumimoji="0" lang="en-US" sz="1600" b="1"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1659DB87-5208-6E48-F2EA-73CCE065286F}"/>
                </a:ext>
              </a:extLst>
            </p:cNvPr>
            <p:cNvSpPr/>
            <p:nvPr/>
          </p:nvSpPr>
          <p:spPr>
            <a:xfrm>
              <a:off x="7272671" y="2532144"/>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a:solidFill>
                    <a:schemeClr val="bg1"/>
                  </a:solidFill>
                  <a:latin typeface="Arial" panose="020B0604020202020204"/>
                </a:rPr>
                <a:t>Scope</a:t>
              </a:r>
              <a:endParaRPr kumimoji="0" lang="en-US" sz="1600" b="1"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30" name="Rounded Rectangle 29">
              <a:extLst>
                <a:ext uri="{FF2B5EF4-FFF2-40B4-BE49-F238E27FC236}">
                  <a16:creationId xmlns:a16="http://schemas.microsoft.com/office/drawing/2014/main" id="{6396A197-F0CC-1963-688B-CBF689EE87FE}"/>
                </a:ext>
              </a:extLst>
            </p:cNvPr>
            <p:cNvSpPr/>
            <p:nvPr/>
          </p:nvSpPr>
          <p:spPr>
            <a:xfrm>
              <a:off x="7447845" y="2930513"/>
              <a:ext cx="4484605" cy="136949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We have completed thousands of projects since the early ’90s, including hundreds of large, multi-year implementations. Our clients range across a variety of industries from energy to healthcare to higher education to retail. Our areas of expertise span the spectrum of middle and back office corporate and shared services.</a:t>
              </a:r>
            </a:p>
          </p:txBody>
        </p:sp>
        <p:sp>
          <p:nvSpPr>
            <p:cNvPr id="33" name="Rounded Rectangle 32">
              <a:extLst>
                <a:ext uri="{FF2B5EF4-FFF2-40B4-BE49-F238E27FC236}">
                  <a16:creationId xmlns:a16="http://schemas.microsoft.com/office/drawing/2014/main" id="{5091D863-9B17-33CF-4DFC-FA47B54204C8}"/>
                </a:ext>
              </a:extLst>
            </p:cNvPr>
            <p:cNvSpPr/>
            <p:nvPr/>
          </p:nvSpPr>
          <p:spPr>
            <a:xfrm>
              <a:off x="7447845" y="4756514"/>
              <a:ext cx="4270953" cy="8597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Arial" panose="020B0604020202020204"/>
                  <a:ea typeface="+mn-ea"/>
                  <a:cs typeface="+mn-cs"/>
                </a:rPr>
                <a:t>We have helped our clients with assessment, strategy, design, implementation, technology, business case and roadmap, governance, program management, and change management.</a:t>
              </a:r>
            </a:p>
          </p:txBody>
        </p:sp>
        <p:sp>
          <p:nvSpPr>
            <p:cNvPr id="34" name="Rectangle 33">
              <a:extLst>
                <a:ext uri="{FF2B5EF4-FFF2-40B4-BE49-F238E27FC236}">
                  <a16:creationId xmlns:a16="http://schemas.microsoft.com/office/drawing/2014/main" id="{72D5FE32-9862-8C94-B00F-2923D641B448}"/>
                </a:ext>
              </a:extLst>
            </p:cNvPr>
            <p:cNvSpPr/>
            <p:nvPr/>
          </p:nvSpPr>
          <p:spPr>
            <a:xfrm>
              <a:off x="7272670" y="4383382"/>
              <a:ext cx="4484607"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kumimoji="0" lang="en-US" sz="1600" b="1" i="0" u="none" strike="noStrike" kern="1200" cap="none" spc="0" normalizeH="0" baseline="0" noProof="0">
                  <a:ln>
                    <a:noFill/>
                  </a:ln>
                  <a:solidFill>
                    <a:schemeClr val="bg1"/>
                  </a:solidFill>
                  <a:effectLst/>
                  <a:uLnTx/>
                  <a:uFillTx/>
                  <a:latin typeface="Arial" panose="020B0604020202020204"/>
                  <a:ea typeface="+mn-ea"/>
                  <a:cs typeface="+mn-cs"/>
                </a:rPr>
                <a:t>Services</a:t>
              </a:r>
            </a:p>
          </p:txBody>
        </p:sp>
        <p:sp>
          <p:nvSpPr>
            <p:cNvPr id="35" name="Rounded Rectangle 34">
              <a:extLst>
                <a:ext uri="{FF2B5EF4-FFF2-40B4-BE49-F238E27FC236}">
                  <a16:creationId xmlns:a16="http://schemas.microsoft.com/office/drawing/2014/main" id="{3951633C-CF43-5AC5-6244-E461AC1CFEDD}"/>
                </a:ext>
              </a:extLst>
            </p:cNvPr>
            <p:cNvSpPr/>
            <p:nvPr/>
          </p:nvSpPr>
          <p:spPr>
            <a:xfrm>
              <a:off x="7447845" y="1422238"/>
              <a:ext cx="4406698" cy="105608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Our experienced team has been a pioneer in corporate</a:t>
              </a:r>
              <a:b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and shared services since the practice began decades ago.</a:t>
              </a:r>
              <a:b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br>
              <a:r>
                <a:rPr kumimoji="0" lang="en-US" sz="120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We employ deep, cross-functional expertise to produce practical, measurable solutions.</a:t>
              </a:r>
              <a:endParaRPr lang="en-US" sz="1200">
                <a:solidFill>
                  <a:schemeClr val="tx1"/>
                </a:solidFill>
                <a:latin typeface="Arial" panose="020B0604020202020204" pitchFamily="34" charset="0"/>
                <a:cs typeface="Arial" panose="020B0604020202020204" pitchFamily="34" charset="0"/>
              </a:endParaRPr>
            </a:p>
          </p:txBody>
        </p:sp>
      </p:grpSp>
      <p:sp>
        <p:nvSpPr>
          <p:cNvPr id="36" name="Content Placeholder 4">
            <a:extLst>
              <a:ext uri="{FF2B5EF4-FFF2-40B4-BE49-F238E27FC236}">
                <a16:creationId xmlns:a16="http://schemas.microsoft.com/office/drawing/2014/main" id="{5C763C8B-1224-C557-0165-DFDD0E51E735}"/>
              </a:ext>
            </a:extLst>
          </p:cNvPr>
          <p:cNvSpPr txBox="1">
            <a:spLocks/>
          </p:cNvSpPr>
          <p:nvPr/>
        </p:nvSpPr>
        <p:spPr>
          <a:xfrm>
            <a:off x="7447844" y="732610"/>
            <a:ext cx="4744156" cy="400063"/>
          </a:xfrm>
          <a:prstGeom prst="rect">
            <a:avLst/>
          </a:prstGeom>
        </p:spPr>
        <p:txBody>
          <a:bodyPr lIns="18288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1800">
                <a:solidFill>
                  <a:schemeClr val="accent5"/>
                </a:solidFill>
              </a:rPr>
              <a:t>CORPORATE &amp; SHARED SERVICES</a:t>
            </a:r>
          </a:p>
        </p:txBody>
      </p:sp>
      <p:pic>
        <p:nvPicPr>
          <p:cNvPr id="43" name="Picture 42">
            <a:extLst>
              <a:ext uri="{FF2B5EF4-FFF2-40B4-BE49-F238E27FC236}">
                <a16:creationId xmlns:a16="http://schemas.microsoft.com/office/drawing/2014/main" id="{A406F83E-B3BB-C638-D216-FD57FAD967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1108" y="6030066"/>
            <a:ext cx="3644803" cy="291584"/>
          </a:xfrm>
          <a:prstGeom prst="rect">
            <a:avLst/>
          </a:prstGeom>
        </p:spPr>
      </p:pic>
    </p:spTree>
    <p:extLst>
      <p:ext uri="{BB962C8B-B14F-4D97-AF65-F5344CB8AC3E}">
        <p14:creationId xmlns:p14="http://schemas.microsoft.com/office/powerpoint/2010/main" val="2359525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a:extLst>
              <a:ext uri="{FF2B5EF4-FFF2-40B4-BE49-F238E27FC236}">
                <a16:creationId xmlns:a16="http://schemas.microsoft.com/office/drawing/2014/main" id="{1CE59DD1-4970-6A2F-82ED-CA97666DA549}"/>
              </a:ext>
            </a:extLst>
          </p:cNvPr>
          <p:cNvSpPr/>
          <p:nvPr/>
        </p:nvSpPr>
        <p:spPr>
          <a:xfrm>
            <a:off x="468094" y="1280436"/>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A05EB5"/>
                </a:solidFill>
                <a:effectLst/>
                <a:uLnTx/>
                <a:uFillTx/>
                <a:latin typeface="Arial" panose="020B0604020202020204"/>
                <a:ea typeface="+mn-ea"/>
                <a:cs typeface="+mn-cs"/>
              </a:rPr>
              <a:t>BUSINESS SUPPORT SERVICES</a:t>
            </a:r>
          </a:p>
          <a:p>
            <a:pPr marL="0" lvl="1" indent="0">
              <a:lnSpc>
                <a:spcPts val="1300"/>
              </a:lnSpc>
              <a:spcBef>
                <a:spcPts val="0"/>
              </a:spcBef>
              <a:spcAft>
                <a:spcPts val="0"/>
              </a:spcAft>
              <a:buClr>
                <a:schemeClr val="tx1"/>
              </a:buClr>
              <a:buSzPct val="70000"/>
              <a:buNone/>
            </a:pPr>
            <a:r>
              <a:rPr lang="en-US" sz="1050">
                <a:solidFill>
                  <a:schemeClr val="tx1"/>
                </a:solidFill>
              </a:rPr>
              <a:t>We help our clients </a:t>
            </a:r>
            <a:r>
              <a:rPr lang="en-US" sz="1050" b="1">
                <a:solidFill>
                  <a:schemeClr val="tx1"/>
                </a:solidFill>
              </a:rPr>
              <a:t>improve service response to the business</a:t>
            </a:r>
            <a:r>
              <a:rPr lang="en-US" sz="1050">
                <a:solidFill>
                  <a:schemeClr val="tx1"/>
                </a:solidFill>
              </a:rPr>
              <a:t>,</a:t>
            </a:r>
            <a:r>
              <a:rPr lang="en-US" sz="1050" b="1">
                <a:solidFill>
                  <a:schemeClr val="tx1"/>
                </a:solidFill>
              </a:rPr>
              <a:t> </a:t>
            </a:r>
            <a:r>
              <a:rPr lang="en-US" sz="1050">
                <a:solidFill>
                  <a:schemeClr val="tx1"/>
                </a:solidFill>
              </a:rPr>
              <a:t>including through the</a:t>
            </a:r>
            <a:r>
              <a:rPr lang="en-US" sz="1050" b="1">
                <a:solidFill>
                  <a:schemeClr val="tx1"/>
                </a:solidFill>
              </a:rPr>
              <a:t> integration of various administrative services </a:t>
            </a:r>
            <a:r>
              <a:rPr lang="en-US" sz="1050">
                <a:solidFill>
                  <a:schemeClr val="tx1"/>
                </a:solidFill>
              </a:rPr>
              <a:t>into their shared services model. Services often include real estate, facility maintenance, fleet, security, sales and marketing, insurance, customer service, research, and others. </a:t>
            </a:r>
          </a:p>
        </p:txBody>
      </p:sp>
      <p:sp>
        <p:nvSpPr>
          <p:cNvPr id="7" name="Rounded Rectangle 6">
            <a:extLst>
              <a:ext uri="{FF2B5EF4-FFF2-40B4-BE49-F238E27FC236}">
                <a16:creationId xmlns:a16="http://schemas.microsoft.com/office/drawing/2014/main" id="{A922BCEB-47F5-EE38-AF41-7FEE7EB896FB}"/>
              </a:ext>
            </a:extLst>
          </p:cNvPr>
          <p:cNvSpPr/>
          <p:nvPr/>
        </p:nvSpPr>
        <p:spPr>
          <a:xfrm>
            <a:off x="468094" y="286909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C33A32"/>
                </a:solidFill>
                <a:effectLst/>
                <a:uLnTx/>
                <a:uFillTx/>
                <a:latin typeface="Arial" panose="020B0604020202020204"/>
                <a:ea typeface="+mn-ea"/>
                <a:cs typeface="+mn-cs"/>
              </a:rPr>
              <a:t>FINANCE AND ACCOUNTING</a:t>
            </a:r>
          </a:p>
          <a:p>
            <a:pPr marL="0" lvl="1" indent="0">
              <a:lnSpc>
                <a:spcPts val="1300"/>
              </a:lnSpc>
              <a:spcBef>
                <a:spcPts val="0"/>
              </a:spcBef>
              <a:spcAft>
                <a:spcPts val="0"/>
              </a:spcAft>
              <a:buClr>
                <a:schemeClr val="tx1"/>
              </a:buClr>
              <a:buSzPct val="70000"/>
              <a:buNone/>
            </a:pPr>
            <a:r>
              <a:rPr lang="en-US" sz="1050">
                <a:solidFill>
                  <a:schemeClr val="tx1"/>
                </a:solidFill>
              </a:rPr>
              <a:t>We help companies </a:t>
            </a:r>
            <a:r>
              <a:rPr lang="en-US" sz="1050" b="1">
                <a:solidFill>
                  <a:schemeClr val="tx1"/>
                </a:solidFill>
              </a:rPr>
              <a:t>transform their finance and accounting operations</a:t>
            </a:r>
            <a:r>
              <a:rPr lang="en-US" sz="1050">
                <a:solidFill>
                  <a:schemeClr val="tx1"/>
                </a:solidFill>
              </a:rPr>
              <a:t>. Through enterprise financial business services, strategic centers of expertise, intelligent automation solutions, hybrid insource/outsource delivery models, and other solutions, we help you increase value for your company.</a:t>
            </a:r>
          </a:p>
        </p:txBody>
      </p:sp>
      <p:sp>
        <p:nvSpPr>
          <p:cNvPr id="36" name="Rounded Rectangle 35">
            <a:extLst>
              <a:ext uri="{FF2B5EF4-FFF2-40B4-BE49-F238E27FC236}">
                <a16:creationId xmlns:a16="http://schemas.microsoft.com/office/drawing/2014/main" id="{A62CAACC-6CB1-4B1B-2667-1DBB2D76C083}"/>
              </a:ext>
            </a:extLst>
          </p:cNvPr>
          <p:cNvSpPr/>
          <p:nvPr/>
        </p:nvSpPr>
        <p:spPr>
          <a:xfrm>
            <a:off x="468094" y="446698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chemeClr val="accent2"/>
                </a:solidFill>
                <a:effectLst/>
                <a:uLnTx/>
                <a:uFillTx/>
                <a:latin typeface="Arial" panose="020B0604020202020204"/>
                <a:ea typeface="+mn-ea"/>
                <a:cs typeface="+mn-cs"/>
              </a:rPr>
              <a:t>HUMAN CAPITAL MANAGEMENT</a:t>
            </a:r>
            <a:endParaRPr lang="en-US" sz="1050">
              <a:solidFill>
                <a:schemeClr val="accent2"/>
              </a:solidFill>
            </a:endParaRPr>
          </a:p>
          <a:p>
            <a:pPr marL="0" lvl="1" indent="0">
              <a:lnSpc>
                <a:spcPts val="1300"/>
              </a:lnSpc>
              <a:spcBef>
                <a:spcPts val="0"/>
              </a:spcBef>
              <a:spcAft>
                <a:spcPts val="0"/>
              </a:spcAft>
              <a:buClr>
                <a:schemeClr val="tx1"/>
              </a:buClr>
              <a:buSzPct val="70000"/>
              <a:buNone/>
            </a:pPr>
            <a:r>
              <a:rPr lang="en-US" sz="1050">
                <a:solidFill>
                  <a:schemeClr val="tx1"/>
                </a:solidFill>
              </a:rPr>
              <a:t>We offer </a:t>
            </a:r>
            <a:r>
              <a:rPr lang="en-US" sz="1050" b="1">
                <a:solidFill>
                  <a:schemeClr val="tx1"/>
                </a:solidFill>
              </a:rPr>
              <a:t>HR transformation </a:t>
            </a:r>
            <a:r>
              <a:rPr lang="en-US" sz="1050">
                <a:solidFill>
                  <a:schemeClr val="tx1"/>
                </a:solidFill>
              </a:rPr>
              <a:t>(including HR shared services), analytics, HR systems (selection, implementation, and optimization), process design and continuous improvement, talent and employee engagement strategy and programs, and payroll—the services your organization needs to excel.</a:t>
            </a:r>
          </a:p>
        </p:txBody>
      </p:sp>
      <p:sp>
        <p:nvSpPr>
          <p:cNvPr id="40" name="Rounded Rectangle 39">
            <a:extLst>
              <a:ext uri="{FF2B5EF4-FFF2-40B4-BE49-F238E27FC236}">
                <a16:creationId xmlns:a16="http://schemas.microsoft.com/office/drawing/2014/main" id="{9F2C5784-E63D-D734-BA74-DBEC3181F8AD}"/>
              </a:ext>
            </a:extLst>
          </p:cNvPr>
          <p:cNvSpPr/>
          <p:nvPr/>
        </p:nvSpPr>
        <p:spPr>
          <a:xfrm>
            <a:off x="6242024" y="1280436"/>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Arial" panose="020B0604020202020204"/>
                <a:ea typeface="+mn-ea"/>
                <a:cs typeface="+mn-cs"/>
              </a:rPr>
              <a:t>INFORMATION TECHNOLOGY</a:t>
            </a:r>
          </a:p>
          <a:p>
            <a:pPr algn="l">
              <a:lnSpc>
                <a:spcPts val="1300"/>
              </a:lnSpc>
              <a:spcBef>
                <a:spcPts val="0"/>
              </a:spcBef>
              <a:spcAft>
                <a:spcPts val="0"/>
              </a:spcAft>
            </a:pPr>
            <a:r>
              <a:rPr lang="en-US" sz="1050" b="0">
                <a:solidFill>
                  <a:schemeClr val="tx1"/>
                </a:solidFill>
              </a:rPr>
              <a:t>From IT assessments and strategic direction to governance, cybersecurity, and risk and compliance management, we can help your organization </a:t>
            </a:r>
            <a:r>
              <a:rPr lang="en-US" sz="1050" b="1">
                <a:solidFill>
                  <a:schemeClr val="tx1"/>
                </a:solidFill>
              </a:rPr>
              <a:t>get the most out of its IT investment</a:t>
            </a:r>
            <a:r>
              <a:rPr lang="en-US" sz="1050" b="0">
                <a:solidFill>
                  <a:schemeClr val="tx1"/>
                </a:solidFill>
              </a:rPr>
              <a:t>. We also help you </a:t>
            </a:r>
            <a:r>
              <a:rPr lang="en-US" sz="1050" b="1">
                <a:solidFill>
                  <a:schemeClr val="tx1"/>
                </a:solidFill>
              </a:rPr>
              <a:t>optimize your projects</a:t>
            </a:r>
            <a:r>
              <a:rPr lang="en-US" sz="1050">
                <a:solidFill>
                  <a:schemeClr val="tx1"/>
                </a:solidFill>
              </a:rPr>
              <a:t> </a:t>
            </a:r>
            <a:r>
              <a:rPr lang="en-US" sz="1050" b="0">
                <a:solidFill>
                  <a:schemeClr val="tx1"/>
                </a:solidFill>
              </a:rPr>
              <a:t>to focus on delivering business outcomes, not just installed technology.</a:t>
            </a:r>
          </a:p>
        </p:txBody>
      </p:sp>
      <p:sp>
        <p:nvSpPr>
          <p:cNvPr id="59" name="Rounded Rectangle 58">
            <a:extLst>
              <a:ext uri="{FF2B5EF4-FFF2-40B4-BE49-F238E27FC236}">
                <a16:creationId xmlns:a16="http://schemas.microsoft.com/office/drawing/2014/main" id="{41EC1239-2153-D6F5-7E76-71E17085AA12}"/>
              </a:ext>
            </a:extLst>
          </p:cNvPr>
          <p:cNvSpPr/>
          <p:nvPr/>
        </p:nvSpPr>
        <p:spPr>
          <a:xfrm>
            <a:off x="6242024" y="286909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E4A710"/>
                </a:solidFill>
                <a:effectLst/>
                <a:uLnTx/>
                <a:uFillTx/>
                <a:latin typeface="Arial" panose="020B0604020202020204"/>
                <a:ea typeface="+mn-ea"/>
                <a:cs typeface="+mn-cs"/>
              </a:rPr>
              <a:t>MULTIFUNCTION/GBS</a:t>
            </a:r>
          </a:p>
          <a:p>
            <a:pPr lvl="0">
              <a:lnSpc>
                <a:spcPts val="1300"/>
              </a:lnSpc>
              <a:spcBef>
                <a:spcPts val="0"/>
              </a:spcBef>
              <a:spcAft>
                <a:spcPts val="0"/>
              </a:spcAft>
              <a:defRPr/>
            </a:pPr>
            <a:r>
              <a:rPr lang="en-US" sz="1050" b="1">
                <a:solidFill>
                  <a:schemeClr val="tx1"/>
                </a:solidFill>
              </a:rPr>
              <a:t>We move shared services to the next generation</a:t>
            </a:r>
            <a:r>
              <a:rPr lang="en-US" sz="1050" b="0">
                <a:solidFill>
                  <a:schemeClr val="tx1"/>
                </a:solidFill>
              </a:rPr>
              <a:t>—integrating finance, HR, IT, supply chain, and/or other business services into a single, multifunction shared services or global business services operation with effective governance and management.</a:t>
            </a:r>
          </a:p>
        </p:txBody>
      </p:sp>
      <p:sp>
        <p:nvSpPr>
          <p:cNvPr id="2" name="Slide Number Placeholder 1">
            <a:extLst>
              <a:ext uri="{FF2B5EF4-FFF2-40B4-BE49-F238E27FC236}">
                <a16:creationId xmlns:a16="http://schemas.microsoft.com/office/drawing/2014/main" id="{83043BAB-B49F-4C3A-A5C4-4D27C918210F}"/>
              </a:ext>
            </a:extLst>
          </p:cNvPr>
          <p:cNvSpPr>
            <a:spLocks noGrp="1"/>
          </p:cNvSpPr>
          <p:nvPr>
            <p:ph type="sldNum" sz="quarter" idx="4"/>
          </p:nvPr>
        </p:nvSpPr>
        <p:spPr/>
        <p:txBody>
          <a:bodyPr/>
          <a:lstStyle/>
          <a:p>
            <a:fld id="{9AA6D16A-0A68-8445-85DB-A0BE8CCB51C7}" type="slidenum">
              <a:rPr lang="en-US" smtClean="0"/>
              <a:pPr/>
              <a:t>5</a:t>
            </a:fld>
            <a:endParaRPr lang="en-US"/>
          </a:p>
        </p:txBody>
      </p:sp>
      <p:sp>
        <p:nvSpPr>
          <p:cNvPr id="3" name="Title 2">
            <a:extLst>
              <a:ext uri="{FF2B5EF4-FFF2-40B4-BE49-F238E27FC236}">
                <a16:creationId xmlns:a16="http://schemas.microsoft.com/office/drawing/2014/main" id="{C307B544-32D6-499E-867D-EE5D93BADB97}"/>
              </a:ext>
            </a:extLst>
          </p:cNvPr>
          <p:cNvSpPr>
            <a:spLocks noGrp="1"/>
          </p:cNvSpPr>
          <p:nvPr>
            <p:ph type="title"/>
          </p:nvPr>
        </p:nvSpPr>
        <p:spPr/>
        <p:txBody>
          <a:bodyPr/>
          <a:lstStyle/>
          <a:p>
            <a:r>
              <a:rPr lang="en-US"/>
              <a:t>Areas of Focus</a:t>
            </a:r>
          </a:p>
        </p:txBody>
      </p:sp>
      <p:grpSp>
        <p:nvGrpSpPr>
          <p:cNvPr id="196" name="Group 195">
            <a:extLst>
              <a:ext uri="{FF2B5EF4-FFF2-40B4-BE49-F238E27FC236}">
                <a16:creationId xmlns:a16="http://schemas.microsoft.com/office/drawing/2014/main" id="{8B51BAB5-1E57-7F97-120F-73393467A165}"/>
              </a:ext>
            </a:extLst>
          </p:cNvPr>
          <p:cNvGrpSpPr/>
          <p:nvPr/>
        </p:nvGrpSpPr>
        <p:grpSpPr>
          <a:xfrm>
            <a:off x="688005" y="1602763"/>
            <a:ext cx="777240" cy="777240"/>
            <a:chOff x="664070" y="1602763"/>
            <a:chExt cx="777240" cy="777240"/>
          </a:xfrm>
        </p:grpSpPr>
        <p:sp>
          <p:nvSpPr>
            <p:cNvPr id="141" name="Oval 140">
              <a:extLst>
                <a:ext uri="{FF2B5EF4-FFF2-40B4-BE49-F238E27FC236}">
                  <a16:creationId xmlns:a16="http://schemas.microsoft.com/office/drawing/2014/main" id="{80AC7CD7-54EF-0101-9A65-3F3600ACBFC5}"/>
                </a:ext>
              </a:extLst>
            </p:cNvPr>
            <p:cNvSpPr>
              <a:spLocks noChangeAspect="1"/>
            </p:cNvSpPr>
            <p:nvPr/>
          </p:nvSpPr>
          <p:spPr>
            <a:xfrm>
              <a:off x="664070" y="160276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2" name="Oval 141">
              <a:extLst>
                <a:ext uri="{FF2B5EF4-FFF2-40B4-BE49-F238E27FC236}">
                  <a16:creationId xmlns:a16="http://schemas.microsoft.com/office/drawing/2014/main" id="{667E19CE-9D3C-9D47-5E67-7050A897D16A}"/>
                </a:ext>
              </a:extLst>
            </p:cNvPr>
            <p:cNvSpPr>
              <a:spLocks noChangeAspect="1"/>
            </p:cNvSpPr>
            <p:nvPr/>
          </p:nvSpPr>
          <p:spPr>
            <a:xfrm>
              <a:off x="728840" y="1667533"/>
              <a:ext cx="647700" cy="6477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9" name="Graphic 564">
              <a:extLst>
                <a:ext uri="{FF2B5EF4-FFF2-40B4-BE49-F238E27FC236}">
                  <a16:creationId xmlns:a16="http://schemas.microsoft.com/office/drawing/2014/main" id="{97F6B411-1C08-EDEC-4FB9-23D14F529DF2}"/>
                </a:ext>
              </a:extLst>
            </p:cNvPr>
            <p:cNvGrpSpPr>
              <a:grpSpLocks noChangeAspect="1"/>
            </p:cNvGrpSpPr>
            <p:nvPr/>
          </p:nvGrpSpPr>
          <p:grpSpPr>
            <a:xfrm>
              <a:off x="846950" y="1757935"/>
              <a:ext cx="411480" cy="411480"/>
              <a:chOff x="5924550" y="3257550"/>
              <a:chExt cx="342900" cy="342900"/>
            </a:xfrm>
            <a:solidFill>
              <a:schemeClr val="bg1"/>
            </a:solidFill>
          </p:grpSpPr>
          <p:sp>
            <p:nvSpPr>
              <p:cNvPr id="80" name="Freeform 111">
                <a:extLst>
                  <a:ext uri="{FF2B5EF4-FFF2-40B4-BE49-F238E27FC236}">
                    <a16:creationId xmlns:a16="http://schemas.microsoft.com/office/drawing/2014/main" id="{3CD68F09-05A6-1AFC-0145-1665D853D882}"/>
                  </a:ext>
                </a:extLst>
              </p:cNvPr>
              <p:cNvSpPr/>
              <p:nvPr/>
            </p:nvSpPr>
            <p:spPr>
              <a:xfrm>
                <a:off x="5964679" y="3394615"/>
                <a:ext cx="259492" cy="85725"/>
              </a:xfrm>
              <a:custGeom>
                <a:avLst/>
                <a:gdLst>
                  <a:gd name="connsiteX0" fmla="*/ 14550 w 259491"/>
                  <a:gd name="connsiteY0" fmla="*/ 59436 h 85725"/>
                  <a:gd name="connsiteX1" fmla="*/ 123815 w 259491"/>
                  <a:gd name="connsiteY1" fmla="*/ 59436 h 85725"/>
                  <a:gd name="connsiteX2" fmla="*/ 123815 w 259491"/>
                  <a:gd name="connsiteY2" fmla="*/ 91821 h 85725"/>
                  <a:gd name="connsiteX3" fmla="*/ 138365 w 259491"/>
                  <a:gd name="connsiteY3" fmla="*/ 91821 h 85725"/>
                  <a:gd name="connsiteX4" fmla="*/ 138365 w 259491"/>
                  <a:gd name="connsiteY4" fmla="*/ 59436 h 85725"/>
                  <a:gd name="connsiteX5" fmla="*/ 247722 w 259491"/>
                  <a:gd name="connsiteY5" fmla="*/ 59436 h 85725"/>
                  <a:gd name="connsiteX6" fmla="*/ 247722 w 259491"/>
                  <a:gd name="connsiteY6" fmla="*/ 91821 h 85725"/>
                  <a:gd name="connsiteX7" fmla="*/ 262272 w 259491"/>
                  <a:gd name="connsiteY7" fmla="*/ 91821 h 85725"/>
                  <a:gd name="connsiteX8" fmla="*/ 262272 w 259491"/>
                  <a:gd name="connsiteY8" fmla="*/ 59436 h 85725"/>
                  <a:gd name="connsiteX9" fmla="*/ 262272 w 259491"/>
                  <a:gd name="connsiteY9" fmla="*/ 44577 h 85725"/>
                  <a:gd name="connsiteX10" fmla="*/ 138365 w 259491"/>
                  <a:gd name="connsiteY10" fmla="*/ 44577 h 85725"/>
                  <a:gd name="connsiteX11" fmla="*/ 138365 w 259491"/>
                  <a:gd name="connsiteY11" fmla="*/ 0 h 85725"/>
                  <a:gd name="connsiteX12" fmla="*/ 123815 w 259491"/>
                  <a:gd name="connsiteY12" fmla="*/ 0 h 85725"/>
                  <a:gd name="connsiteX13" fmla="*/ 123815 w 259491"/>
                  <a:gd name="connsiteY13" fmla="*/ 44577 h 85725"/>
                  <a:gd name="connsiteX14" fmla="*/ 0 w 259491"/>
                  <a:gd name="connsiteY14" fmla="*/ 44577 h 85725"/>
                  <a:gd name="connsiteX15" fmla="*/ 0 w 259491"/>
                  <a:gd name="connsiteY15" fmla="*/ 59436 h 85725"/>
                  <a:gd name="connsiteX16" fmla="*/ 0 w 259491"/>
                  <a:gd name="connsiteY16" fmla="*/ 91821 h 85725"/>
                  <a:gd name="connsiteX17" fmla="*/ 14550 w 259491"/>
                  <a:gd name="connsiteY17" fmla="*/ 91821 h 85725"/>
                  <a:gd name="connsiteX18" fmla="*/ 14550 w 259491"/>
                  <a:gd name="connsiteY18" fmla="*/ 59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9491" h="85725">
                    <a:moveTo>
                      <a:pt x="14550" y="59436"/>
                    </a:moveTo>
                    <a:lnTo>
                      <a:pt x="123815" y="59436"/>
                    </a:lnTo>
                    <a:lnTo>
                      <a:pt x="123815" y="91821"/>
                    </a:lnTo>
                    <a:lnTo>
                      <a:pt x="138365" y="91821"/>
                    </a:lnTo>
                    <a:lnTo>
                      <a:pt x="138365" y="59436"/>
                    </a:lnTo>
                    <a:lnTo>
                      <a:pt x="247722" y="59436"/>
                    </a:lnTo>
                    <a:lnTo>
                      <a:pt x="247722" y="91821"/>
                    </a:lnTo>
                    <a:lnTo>
                      <a:pt x="262272" y="91821"/>
                    </a:lnTo>
                    <a:lnTo>
                      <a:pt x="262272" y="59436"/>
                    </a:lnTo>
                    <a:lnTo>
                      <a:pt x="262272" y="44577"/>
                    </a:lnTo>
                    <a:lnTo>
                      <a:pt x="138365" y="44577"/>
                    </a:lnTo>
                    <a:lnTo>
                      <a:pt x="138365" y="0"/>
                    </a:lnTo>
                    <a:lnTo>
                      <a:pt x="123815" y="0"/>
                    </a:lnTo>
                    <a:lnTo>
                      <a:pt x="123815" y="44577"/>
                    </a:lnTo>
                    <a:lnTo>
                      <a:pt x="0" y="44577"/>
                    </a:lnTo>
                    <a:lnTo>
                      <a:pt x="0" y="59436"/>
                    </a:lnTo>
                    <a:lnTo>
                      <a:pt x="0" y="91821"/>
                    </a:lnTo>
                    <a:lnTo>
                      <a:pt x="14550" y="91821"/>
                    </a:lnTo>
                    <a:lnTo>
                      <a:pt x="14550" y="59436"/>
                    </a:lnTo>
                    <a:close/>
                  </a:path>
                </a:pathLst>
              </a:custGeom>
              <a:grpFill/>
              <a:ln w="9268" cap="flat">
                <a:noFill/>
                <a:prstDash val="solid"/>
                <a:miter/>
              </a:ln>
            </p:spPr>
            <p:txBody>
              <a:bodyPr rtlCol="0" anchor="ctr"/>
              <a:lstStyle/>
              <a:p>
                <a:endParaRPr lang="en-US"/>
              </a:p>
            </p:txBody>
          </p:sp>
          <p:sp>
            <p:nvSpPr>
              <p:cNvPr id="81" name="Freeform 112">
                <a:extLst>
                  <a:ext uri="{FF2B5EF4-FFF2-40B4-BE49-F238E27FC236}">
                    <a16:creationId xmlns:a16="http://schemas.microsoft.com/office/drawing/2014/main" id="{EB233102-93BE-C0D7-8F45-BA886163B42A}"/>
                  </a:ext>
                </a:extLst>
              </p:cNvPr>
              <p:cNvSpPr/>
              <p:nvPr/>
            </p:nvSpPr>
            <p:spPr>
              <a:xfrm>
                <a:off x="5947812" y="3327464"/>
                <a:ext cx="46338" cy="47625"/>
              </a:xfrm>
              <a:custGeom>
                <a:avLst/>
                <a:gdLst>
                  <a:gd name="connsiteX0" fmla="*/ 49303 w 46337"/>
                  <a:gd name="connsiteY0" fmla="*/ 25336 h 47625"/>
                  <a:gd name="connsiteX1" fmla="*/ 24652 w 46337"/>
                  <a:gd name="connsiteY1" fmla="*/ 50673 h 47625"/>
                  <a:gd name="connsiteX2" fmla="*/ 0 w 46337"/>
                  <a:gd name="connsiteY2" fmla="*/ 25336 h 47625"/>
                  <a:gd name="connsiteX3" fmla="*/ 0 w 46337"/>
                  <a:gd name="connsiteY3" fmla="*/ 25336 h 47625"/>
                  <a:gd name="connsiteX4" fmla="*/ 24652 w 46337"/>
                  <a:gd name="connsiteY4" fmla="*/ 0 h 47625"/>
                  <a:gd name="connsiteX5" fmla="*/ 49303 w 46337"/>
                  <a:gd name="connsiteY5" fmla="*/ 2533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37" h="47625">
                    <a:moveTo>
                      <a:pt x="49303" y="25336"/>
                    </a:moveTo>
                    <a:cubicBezTo>
                      <a:pt x="49303" y="39329"/>
                      <a:pt x="38267" y="50673"/>
                      <a:pt x="24652" y="50673"/>
                    </a:cubicBezTo>
                    <a:cubicBezTo>
                      <a:pt x="11037" y="50673"/>
                      <a:pt x="0" y="39329"/>
                      <a:pt x="0" y="25336"/>
                    </a:cubicBezTo>
                    <a:lnTo>
                      <a:pt x="0" y="25336"/>
                    </a:lnTo>
                    <a:cubicBezTo>
                      <a:pt x="0" y="11344"/>
                      <a:pt x="11037" y="0"/>
                      <a:pt x="24652" y="0"/>
                    </a:cubicBezTo>
                    <a:cubicBezTo>
                      <a:pt x="38267" y="0"/>
                      <a:pt x="49303" y="11344"/>
                      <a:pt x="49303" y="25336"/>
                    </a:cubicBezTo>
                    <a:close/>
                  </a:path>
                </a:pathLst>
              </a:custGeom>
              <a:grpFill/>
              <a:ln w="9268" cap="flat">
                <a:noFill/>
                <a:prstDash val="solid"/>
                <a:miter/>
              </a:ln>
            </p:spPr>
            <p:txBody>
              <a:bodyPr rtlCol="0" anchor="ctr"/>
              <a:lstStyle/>
              <a:p>
                <a:endParaRPr lang="en-US"/>
              </a:p>
            </p:txBody>
          </p:sp>
          <p:sp>
            <p:nvSpPr>
              <p:cNvPr id="82" name="Freeform 113">
                <a:extLst>
                  <a:ext uri="{FF2B5EF4-FFF2-40B4-BE49-F238E27FC236}">
                    <a16:creationId xmlns:a16="http://schemas.microsoft.com/office/drawing/2014/main" id="{B9280D4C-12F2-B001-3143-1A1EBA82DE02}"/>
                  </a:ext>
                </a:extLst>
              </p:cNvPr>
              <p:cNvSpPr/>
              <p:nvPr/>
            </p:nvSpPr>
            <p:spPr>
              <a:xfrm>
                <a:off x="5926311" y="3375946"/>
                <a:ext cx="83408" cy="47625"/>
              </a:xfrm>
              <a:custGeom>
                <a:avLst/>
                <a:gdLst>
                  <a:gd name="connsiteX0" fmla="*/ 92398 w 83408"/>
                  <a:gd name="connsiteY0" fmla="*/ 26479 h 47625"/>
                  <a:gd name="connsiteX1" fmla="*/ 10497 w 83408"/>
                  <a:gd name="connsiteY1" fmla="*/ 37262 h 47625"/>
                  <a:gd name="connsiteX2" fmla="*/ 10472 w 83408"/>
                  <a:gd name="connsiteY2" fmla="*/ 37243 h 47625"/>
                  <a:gd name="connsiteX3" fmla="*/ 0 w 83408"/>
                  <a:gd name="connsiteY3" fmla="*/ 26479 h 47625"/>
                  <a:gd name="connsiteX4" fmla="*/ 23076 w 83408"/>
                  <a:gd name="connsiteY4" fmla="*/ 0 h 47625"/>
                  <a:gd name="connsiteX5" fmla="*/ 46152 w 83408"/>
                  <a:gd name="connsiteY5" fmla="*/ 9525 h 47625"/>
                  <a:gd name="connsiteX6" fmla="*/ 69321 w 83408"/>
                  <a:gd name="connsiteY6" fmla="*/ 0 h 47625"/>
                  <a:gd name="connsiteX7" fmla="*/ 92398 w 83408"/>
                  <a:gd name="connsiteY7" fmla="*/ 2647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398" y="26479"/>
                    </a:moveTo>
                    <a:cubicBezTo>
                      <a:pt x="72679" y="52702"/>
                      <a:pt x="36010" y="57529"/>
                      <a:pt x="10497" y="37262"/>
                    </a:cubicBezTo>
                    <a:cubicBezTo>
                      <a:pt x="10489" y="37256"/>
                      <a:pt x="10481" y="37249"/>
                      <a:pt x="10472" y="37243"/>
                    </a:cubicBezTo>
                    <a:cubicBezTo>
                      <a:pt x="6577" y="34097"/>
                      <a:pt x="3061" y="30483"/>
                      <a:pt x="0" y="26479"/>
                    </a:cubicBezTo>
                    <a:cubicBezTo>
                      <a:pt x="4277" y="15046"/>
                      <a:pt x="12488" y="5624"/>
                      <a:pt x="23076" y="0"/>
                    </a:cubicBezTo>
                    <a:cubicBezTo>
                      <a:pt x="29160" y="6312"/>
                      <a:pt x="37511" y="9759"/>
                      <a:pt x="46152" y="9525"/>
                    </a:cubicBezTo>
                    <a:cubicBezTo>
                      <a:pt x="54774" y="9501"/>
                      <a:pt x="63062" y="6094"/>
                      <a:pt x="69321" y="0"/>
                    </a:cubicBezTo>
                    <a:cubicBezTo>
                      <a:pt x="79909" y="5624"/>
                      <a:pt x="88121" y="15046"/>
                      <a:pt x="92398" y="26479"/>
                    </a:cubicBezTo>
                    <a:close/>
                  </a:path>
                </a:pathLst>
              </a:custGeom>
              <a:grpFill/>
              <a:ln w="9268" cap="flat">
                <a:noFill/>
                <a:prstDash val="solid"/>
                <a:miter/>
              </a:ln>
            </p:spPr>
            <p:txBody>
              <a:bodyPr rtlCol="0" anchor="ctr"/>
              <a:lstStyle/>
              <a:p>
                <a:endParaRPr lang="en-US"/>
              </a:p>
            </p:txBody>
          </p:sp>
          <p:sp>
            <p:nvSpPr>
              <p:cNvPr id="83" name="Freeform 114">
                <a:extLst>
                  <a:ext uri="{FF2B5EF4-FFF2-40B4-BE49-F238E27FC236}">
                    <a16:creationId xmlns:a16="http://schemas.microsoft.com/office/drawing/2014/main" id="{47D526A9-403E-573A-697B-DD51FE9ACF5D}"/>
                  </a:ext>
                </a:extLst>
              </p:cNvPr>
              <p:cNvSpPr/>
              <p:nvPr/>
            </p:nvSpPr>
            <p:spPr>
              <a:xfrm>
                <a:off x="6193262" y="3326386"/>
                <a:ext cx="46338" cy="47625"/>
              </a:xfrm>
              <a:custGeom>
                <a:avLst/>
                <a:gdLst>
                  <a:gd name="connsiteX0" fmla="*/ 49721 w 46337"/>
                  <a:gd name="connsiteY0" fmla="*/ 26414 h 47625"/>
                  <a:gd name="connsiteX1" fmla="*/ 24977 w 46337"/>
                  <a:gd name="connsiteY1" fmla="*/ 51846 h 47625"/>
                  <a:gd name="connsiteX2" fmla="*/ 48 w 46337"/>
                  <a:gd name="connsiteY2" fmla="*/ 26990 h 47625"/>
                  <a:gd name="connsiteX3" fmla="*/ 47 w 46337"/>
                  <a:gd name="connsiteY3" fmla="*/ 26890 h 47625"/>
                  <a:gd name="connsiteX4" fmla="*/ 47 w 46337"/>
                  <a:gd name="connsiteY4" fmla="*/ 26890 h 47625"/>
                  <a:gd name="connsiteX5" fmla="*/ 23142 w 46337"/>
                  <a:gd name="connsiteY5" fmla="*/ 48 h 47625"/>
                  <a:gd name="connsiteX6" fmla="*/ 49258 w 46337"/>
                  <a:gd name="connsiteY6" fmla="*/ 23785 h 47625"/>
                  <a:gd name="connsiteX7" fmla="*/ 49258 w 46337"/>
                  <a:gd name="connsiteY7" fmla="*/ 268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37" h="47625">
                    <a:moveTo>
                      <a:pt x="49721" y="26414"/>
                    </a:moveTo>
                    <a:cubicBezTo>
                      <a:pt x="49671" y="40438"/>
                      <a:pt x="38622" y="51793"/>
                      <a:pt x="24977" y="51846"/>
                    </a:cubicBezTo>
                    <a:cubicBezTo>
                      <a:pt x="11415" y="52057"/>
                      <a:pt x="254" y="40929"/>
                      <a:pt x="48" y="26990"/>
                    </a:cubicBezTo>
                    <a:cubicBezTo>
                      <a:pt x="48" y="26957"/>
                      <a:pt x="48" y="26923"/>
                      <a:pt x="47" y="26890"/>
                    </a:cubicBezTo>
                    <a:lnTo>
                      <a:pt x="47" y="26890"/>
                    </a:lnTo>
                    <a:cubicBezTo>
                      <a:pt x="-787" y="12923"/>
                      <a:pt x="9553" y="906"/>
                      <a:pt x="23142" y="48"/>
                    </a:cubicBezTo>
                    <a:cubicBezTo>
                      <a:pt x="36731" y="-809"/>
                      <a:pt x="48424" y="9818"/>
                      <a:pt x="49258" y="23785"/>
                    </a:cubicBezTo>
                    <a:cubicBezTo>
                      <a:pt x="49320" y="24819"/>
                      <a:pt x="49320" y="25856"/>
                      <a:pt x="49258" y="26890"/>
                    </a:cubicBezTo>
                    <a:close/>
                  </a:path>
                </a:pathLst>
              </a:custGeom>
              <a:grpFill/>
              <a:ln w="9268" cap="flat">
                <a:noFill/>
                <a:prstDash val="solid"/>
                <a:miter/>
              </a:ln>
            </p:spPr>
            <p:txBody>
              <a:bodyPr rtlCol="0" anchor="ctr"/>
              <a:lstStyle/>
              <a:p>
                <a:endParaRPr lang="en-US"/>
              </a:p>
            </p:txBody>
          </p:sp>
          <p:sp>
            <p:nvSpPr>
              <p:cNvPr id="84" name="Freeform 115">
                <a:extLst>
                  <a:ext uri="{FF2B5EF4-FFF2-40B4-BE49-F238E27FC236}">
                    <a16:creationId xmlns:a16="http://schemas.microsoft.com/office/drawing/2014/main" id="{9914C265-6FE9-CBED-EDEC-9195F567BD9C}"/>
                  </a:ext>
                </a:extLst>
              </p:cNvPr>
              <p:cNvSpPr/>
              <p:nvPr/>
            </p:nvSpPr>
            <p:spPr>
              <a:xfrm>
                <a:off x="6172272" y="3376041"/>
                <a:ext cx="83408" cy="47625"/>
              </a:xfrm>
              <a:custGeom>
                <a:avLst/>
                <a:gdLst>
                  <a:gd name="connsiteX0" fmla="*/ 92212 w 83408"/>
                  <a:gd name="connsiteY0" fmla="*/ 26384 h 47625"/>
                  <a:gd name="connsiteX1" fmla="*/ 10380 w 83408"/>
                  <a:gd name="connsiteY1" fmla="*/ 37243 h 47625"/>
                  <a:gd name="connsiteX2" fmla="*/ 10380 w 83408"/>
                  <a:gd name="connsiteY2" fmla="*/ 37243 h 47625"/>
                  <a:gd name="connsiteX3" fmla="*/ 0 w 83408"/>
                  <a:gd name="connsiteY3" fmla="*/ 26479 h 47625"/>
                  <a:gd name="connsiteX4" fmla="*/ 23076 w 83408"/>
                  <a:gd name="connsiteY4" fmla="*/ 0 h 47625"/>
                  <a:gd name="connsiteX5" fmla="*/ 46060 w 83408"/>
                  <a:gd name="connsiteY5" fmla="*/ 9525 h 47625"/>
                  <a:gd name="connsiteX6" fmla="*/ 69229 w 83408"/>
                  <a:gd name="connsiteY6" fmla="*/ 0 h 47625"/>
                  <a:gd name="connsiteX7" fmla="*/ 92212 w 83408"/>
                  <a:gd name="connsiteY7" fmla="*/ 2638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212" y="26384"/>
                    </a:moveTo>
                    <a:cubicBezTo>
                      <a:pt x="72520" y="52586"/>
                      <a:pt x="35901" y="57445"/>
                      <a:pt x="10380" y="37243"/>
                    </a:cubicBezTo>
                    <a:lnTo>
                      <a:pt x="10380" y="37243"/>
                    </a:lnTo>
                    <a:cubicBezTo>
                      <a:pt x="6491" y="34120"/>
                      <a:pt x="3003" y="30504"/>
                      <a:pt x="0" y="26479"/>
                    </a:cubicBezTo>
                    <a:cubicBezTo>
                      <a:pt x="4247" y="15027"/>
                      <a:pt x="12467" y="5595"/>
                      <a:pt x="23076" y="0"/>
                    </a:cubicBezTo>
                    <a:cubicBezTo>
                      <a:pt x="29138" y="6287"/>
                      <a:pt x="37450" y="9732"/>
                      <a:pt x="46060" y="9525"/>
                    </a:cubicBezTo>
                    <a:cubicBezTo>
                      <a:pt x="54691" y="9550"/>
                      <a:pt x="62995" y="6136"/>
                      <a:pt x="69229" y="0"/>
                    </a:cubicBezTo>
                    <a:cubicBezTo>
                      <a:pt x="79765" y="5619"/>
                      <a:pt x="87939" y="15002"/>
                      <a:pt x="92212" y="26384"/>
                    </a:cubicBezTo>
                    <a:close/>
                  </a:path>
                </a:pathLst>
              </a:custGeom>
              <a:grpFill/>
              <a:ln w="9268" cap="flat">
                <a:noFill/>
                <a:prstDash val="solid"/>
                <a:miter/>
              </a:ln>
            </p:spPr>
            <p:txBody>
              <a:bodyPr rtlCol="0" anchor="ctr"/>
              <a:lstStyle/>
              <a:p>
                <a:endParaRPr lang="en-US"/>
              </a:p>
            </p:txBody>
          </p:sp>
          <p:sp>
            <p:nvSpPr>
              <p:cNvPr id="85" name="Freeform 116">
                <a:extLst>
                  <a:ext uri="{FF2B5EF4-FFF2-40B4-BE49-F238E27FC236}">
                    <a16:creationId xmlns:a16="http://schemas.microsoft.com/office/drawing/2014/main" id="{3D968CCA-92CE-76D4-BE14-217759A66B23}"/>
                  </a:ext>
                </a:extLst>
              </p:cNvPr>
              <p:cNvSpPr/>
              <p:nvPr/>
            </p:nvSpPr>
            <p:spPr>
              <a:xfrm>
                <a:off x="6064120" y="3255931"/>
                <a:ext cx="55605" cy="57150"/>
              </a:xfrm>
              <a:custGeom>
                <a:avLst/>
                <a:gdLst>
                  <a:gd name="connsiteX0" fmla="*/ 63019 w 55605"/>
                  <a:gd name="connsiteY0" fmla="*/ 32385 h 57150"/>
                  <a:gd name="connsiteX1" fmla="*/ 31510 w 55605"/>
                  <a:gd name="connsiteY1" fmla="*/ 64770 h 57150"/>
                  <a:gd name="connsiteX2" fmla="*/ 0 w 55605"/>
                  <a:gd name="connsiteY2" fmla="*/ 32385 h 57150"/>
                  <a:gd name="connsiteX3" fmla="*/ 0 w 55605"/>
                  <a:gd name="connsiteY3" fmla="*/ 32385 h 57150"/>
                  <a:gd name="connsiteX4" fmla="*/ 31510 w 55605"/>
                  <a:gd name="connsiteY4" fmla="*/ 0 h 57150"/>
                  <a:gd name="connsiteX5" fmla="*/ 63019 w 55605"/>
                  <a:gd name="connsiteY5" fmla="*/ 3238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05" h="57150">
                    <a:moveTo>
                      <a:pt x="63019" y="32385"/>
                    </a:moveTo>
                    <a:cubicBezTo>
                      <a:pt x="63019" y="50271"/>
                      <a:pt x="48912" y="64770"/>
                      <a:pt x="31510" y="64770"/>
                    </a:cubicBezTo>
                    <a:cubicBezTo>
                      <a:pt x="14107" y="64770"/>
                      <a:pt x="0" y="50271"/>
                      <a:pt x="0" y="32385"/>
                    </a:cubicBezTo>
                    <a:lnTo>
                      <a:pt x="0" y="32385"/>
                    </a:lnTo>
                    <a:cubicBezTo>
                      <a:pt x="0" y="14499"/>
                      <a:pt x="14107" y="0"/>
                      <a:pt x="31510" y="0"/>
                    </a:cubicBezTo>
                    <a:cubicBezTo>
                      <a:pt x="48912" y="0"/>
                      <a:pt x="63019" y="14499"/>
                      <a:pt x="63019" y="32385"/>
                    </a:cubicBezTo>
                    <a:close/>
                  </a:path>
                </a:pathLst>
              </a:custGeom>
              <a:grpFill/>
              <a:ln w="9268" cap="flat">
                <a:noFill/>
                <a:prstDash val="solid"/>
                <a:miter/>
              </a:ln>
            </p:spPr>
            <p:txBody>
              <a:bodyPr rtlCol="0" anchor="ctr"/>
              <a:lstStyle/>
              <a:p>
                <a:endParaRPr lang="en-US"/>
              </a:p>
            </p:txBody>
          </p:sp>
          <p:sp>
            <p:nvSpPr>
              <p:cNvPr id="86" name="Freeform 117">
                <a:extLst>
                  <a:ext uri="{FF2B5EF4-FFF2-40B4-BE49-F238E27FC236}">
                    <a16:creationId xmlns:a16="http://schemas.microsoft.com/office/drawing/2014/main" id="{CD575858-5B54-6423-FFE6-9B39920579B7}"/>
                  </a:ext>
                </a:extLst>
              </p:cNvPr>
              <p:cNvSpPr/>
              <p:nvPr/>
            </p:nvSpPr>
            <p:spPr>
              <a:xfrm>
                <a:off x="6036595" y="3317748"/>
                <a:ext cx="111211" cy="57150"/>
              </a:xfrm>
              <a:custGeom>
                <a:avLst/>
                <a:gdLst>
                  <a:gd name="connsiteX0" fmla="*/ 118069 w 111210"/>
                  <a:gd name="connsiteY0" fmla="*/ 33814 h 57150"/>
                  <a:gd name="connsiteX1" fmla="*/ 13438 w 111210"/>
                  <a:gd name="connsiteY1" fmla="*/ 47625 h 57150"/>
                  <a:gd name="connsiteX2" fmla="*/ 13438 w 111210"/>
                  <a:gd name="connsiteY2" fmla="*/ 47625 h 57150"/>
                  <a:gd name="connsiteX3" fmla="*/ 0 w 111210"/>
                  <a:gd name="connsiteY3" fmla="*/ 33909 h 57150"/>
                  <a:gd name="connsiteX4" fmla="*/ 29564 w 111210"/>
                  <a:gd name="connsiteY4" fmla="*/ 0 h 57150"/>
                  <a:gd name="connsiteX5" fmla="*/ 59127 w 111210"/>
                  <a:gd name="connsiteY5" fmla="*/ 12668 h 57150"/>
                  <a:gd name="connsiteX6" fmla="*/ 88598 w 111210"/>
                  <a:gd name="connsiteY6" fmla="*/ 0 h 57150"/>
                  <a:gd name="connsiteX7" fmla="*/ 118069 w 111210"/>
                  <a:gd name="connsiteY7" fmla="*/ 3381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10" h="57150">
                    <a:moveTo>
                      <a:pt x="118069" y="33814"/>
                    </a:moveTo>
                    <a:cubicBezTo>
                      <a:pt x="92856" y="67268"/>
                      <a:pt x="46058" y="73445"/>
                      <a:pt x="13438" y="47625"/>
                    </a:cubicBezTo>
                    <a:lnTo>
                      <a:pt x="13438" y="47625"/>
                    </a:lnTo>
                    <a:cubicBezTo>
                      <a:pt x="8422" y="43645"/>
                      <a:pt x="3908" y="39037"/>
                      <a:pt x="0" y="33909"/>
                    </a:cubicBezTo>
                    <a:cubicBezTo>
                      <a:pt x="5522" y="19292"/>
                      <a:pt x="16030" y="7239"/>
                      <a:pt x="29564" y="0"/>
                    </a:cubicBezTo>
                    <a:cubicBezTo>
                      <a:pt x="37267" y="8277"/>
                      <a:pt x="47985" y="12869"/>
                      <a:pt x="59127" y="12668"/>
                    </a:cubicBezTo>
                    <a:cubicBezTo>
                      <a:pt x="70183" y="12561"/>
                      <a:pt x="80760" y="8014"/>
                      <a:pt x="88598" y="0"/>
                    </a:cubicBezTo>
                    <a:cubicBezTo>
                      <a:pt x="102079" y="7234"/>
                      <a:pt x="112550" y="19248"/>
                      <a:pt x="118069" y="33814"/>
                    </a:cubicBezTo>
                    <a:close/>
                  </a:path>
                </a:pathLst>
              </a:custGeom>
              <a:grpFill/>
              <a:ln w="9268" cap="flat">
                <a:noFill/>
                <a:prstDash val="solid"/>
                <a:miter/>
              </a:ln>
            </p:spPr>
            <p:txBody>
              <a:bodyPr rtlCol="0" anchor="ctr"/>
              <a:lstStyle/>
              <a:p>
                <a:endParaRPr lang="en-US"/>
              </a:p>
            </p:txBody>
          </p:sp>
          <p:sp>
            <p:nvSpPr>
              <p:cNvPr id="87" name="Freeform 118">
                <a:extLst>
                  <a:ext uri="{FF2B5EF4-FFF2-40B4-BE49-F238E27FC236}">
                    <a16:creationId xmlns:a16="http://schemas.microsoft.com/office/drawing/2014/main" id="{7E124561-EF35-06F2-68D1-B9D73C448ADC}"/>
                  </a:ext>
                </a:extLst>
              </p:cNvPr>
              <p:cNvSpPr/>
              <p:nvPr/>
            </p:nvSpPr>
            <p:spPr>
              <a:xfrm>
                <a:off x="5924550"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endParaRPr lang="en-US"/>
              </a:p>
            </p:txBody>
          </p:sp>
          <p:sp>
            <p:nvSpPr>
              <p:cNvPr id="88" name="Freeform 119">
                <a:extLst>
                  <a:ext uri="{FF2B5EF4-FFF2-40B4-BE49-F238E27FC236}">
                    <a16:creationId xmlns:a16="http://schemas.microsoft.com/office/drawing/2014/main" id="{F9436387-7642-CB08-8D14-C496C4BDD223}"/>
                  </a:ext>
                </a:extLst>
              </p:cNvPr>
              <p:cNvSpPr/>
              <p:nvPr/>
            </p:nvSpPr>
            <p:spPr>
              <a:xfrm>
                <a:off x="6047623"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endParaRPr lang="en-US"/>
              </a:p>
            </p:txBody>
          </p:sp>
          <p:sp>
            <p:nvSpPr>
              <p:cNvPr id="89" name="Freeform 120">
                <a:extLst>
                  <a:ext uri="{FF2B5EF4-FFF2-40B4-BE49-F238E27FC236}">
                    <a16:creationId xmlns:a16="http://schemas.microsoft.com/office/drawing/2014/main" id="{C1A29238-C5D6-6F39-3719-2FB839BD4872}"/>
                  </a:ext>
                </a:extLst>
              </p:cNvPr>
              <p:cNvSpPr/>
              <p:nvPr/>
            </p:nvSpPr>
            <p:spPr>
              <a:xfrm>
                <a:off x="6170326"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457 w 92675"/>
                  <a:gd name="connsiteY4" fmla="*/ 83820 h 95250"/>
                  <a:gd name="connsiteX5" fmla="*/ 81555 w 92675"/>
                  <a:gd name="connsiteY5" fmla="*/ 83820 h 95250"/>
                  <a:gd name="connsiteX6" fmla="*/ 81555 w 92675"/>
                  <a:gd name="connsiteY6" fmla="*/ 14764 h 95250"/>
                  <a:gd name="connsiteX7" fmla="*/ 14457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457" y="83820"/>
                    </a:moveTo>
                    <a:lnTo>
                      <a:pt x="81555" y="83820"/>
                    </a:lnTo>
                    <a:lnTo>
                      <a:pt x="81555" y="14764"/>
                    </a:lnTo>
                    <a:lnTo>
                      <a:pt x="14457" y="14764"/>
                    </a:lnTo>
                    <a:close/>
                  </a:path>
                </a:pathLst>
              </a:custGeom>
              <a:grpFill/>
              <a:ln w="9268" cap="flat">
                <a:noFill/>
                <a:prstDash val="solid"/>
                <a:miter/>
              </a:ln>
            </p:spPr>
            <p:txBody>
              <a:bodyPr rtlCol="0" anchor="ctr"/>
              <a:lstStyle/>
              <a:p>
                <a:endParaRPr lang="en-US"/>
              </a:p>
            </p:txBody>
          </p:sp>
          <p:sp>
            <p:nvSpPr>
              <p:cNvPr id="90" name="Freeform 121">
                <a:extLst>
                  <a:ext uri="{FF2B5EF4-FFF2-40B4-BE49-F238E27FC236}">
                    <a16:creationId xmlns:a16="http://schemas.microsoft.com/office/drawing/2014/main" id="{EE282148-C67F-3892-6036-D84781613E1D}"/>
                  </a:ext>
                </a:extLst>
              </p:cNvPr>
              <p:cNvSpPr/>
              <p:nvPr/>
            </p:nvSpPr>
            <p:spPr>
              <a:xfrm>
                <a:off x="6192846" y="3521297"/>
                <a:ext cx="46338" cy="47625"/>
              </a:xfrm>
              <a:custGeom>
                <a:avLst/>
                <a:gdLst>
                  <a:gd name="connsiteX0" fmla="*/ 25393 w 46337"/>
                  <a:gd name="connsiteY0" fmla="*/ 18383 h 47625"/>
                  <a:gd name="connsiteX1" fmla="*/ 43372 w 46337"/>
                  <a:gd name="connsiteY1" fmla="*/ 0 h 47625"/>
                  <a:gd name="connsiteX2" fmla="*/ 50972 w 46337"/>
                  <a:gd name="connsiteY2" fmla="*/ 7715 h 47625"/>
                  <a:gd name="connsiteX3" fmla="*/ 32993 w 46337"/>
                  <a:gd name="connsiteY3" fmla="*/ 26098 h 47625"/>
                  <a:gd name="connsiteX4" fmla="*/ 50972 w 46337"/>
                  <a:gd name="connsiteY4" fmla="*/ 44577 h 47625"/>
                  <a:gd name="connsiteX5" fmla="*/ 43372 w 46337"/>
                  <a:gd name="connsiteY5" fmla="*/ 52387 h 47625"/>
                  <a:gd name="connsiteX6" fmla="*/ 25393 w 46337"/>
                  <a:gd name="connsiteY6" fmla="*/ 33909 h 47625"/>
                  <a:gd name="connsiteX7" fmla="*/ 7507 w 46337"/>
                  <a:gd name="connsiteY7" fmla="*/ 52387 h 47625"/>
                  <a:gd name="connsiteX8" fmla="*/ 0 w 46337"/>
                  <a:gd name="connsiteY8" fmla="*/ 44577 h 47625"/>
                  <a:gd name="connsiteX9" fmla="*/ 17886 w 46337"/>
                  <a:gd name="connsiteY9" fmla="*/ 26098 h 47625"/>
                  <a:gd name="connsiteX10" fmla="*/ 0 w 46337"/>
                  <a:gd name="connsiteY10" fmla="*/ 7715 h 47625"/>
                  <a:gd name="connsiteX11" fmla="*/ 7507 w 46337"/>
                  <a:gd name="connsiteY11" fmla="*/ 0 h 47625"/>
                  <a:gd name="connsiteX12" fmla="*/ 25393 w 46337"/>
                  <a:gd name="connsiteY12" fmla="*/ 18383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37" h="47625">
                    <a:moveTo>
                      <a:pt x="25393" y="18383"/>
                    </a:moveTo>
                    <a:lnTo>
                      <a:pt x="43372" y="0"/>
                    </a:lnTo>
                    <a:lnTo>
                      <a:pt x="50972" y="7715"/>
                    </a:lnTo>
                    <a:lnTo>
                      <a:pt x="32993" y="26098"/>
                    </a:lnTo>
                    <a:lnTo>
                      <a:pt x="50972" y="44577"/>
                    </a:lnTo>
                    <a:lnTo>
                      <a:pt x="43372" y="52387"/>
                    </a:lnTo>
                    <a:lnTo>
                      <a:pt x="25393" y="33909"/>
                    </a:lnTo>
                    <a:lnTo>
                      <a:pt x="7507" y="52387"/>
                    </a:lnTo>
                    <a:lnTo>
                      <a:pt x="0" y="44577"/>
                    </a:lnTo>
                    <a:lnTo>
                      <a:pt x="17886" y="26098"/>
                    </a:lnTo>
                    <a:lnTo>
                      <a:pt x="0" y="7715"/>
                    </a:lnTo>
                    <a:lnTo>
                      <a:pt x="7507" y="0"/>
                    </a:lnTo>
                    <a:lnTo>
                      <a:pt x="25393" y="18383"/>
                    </a:lnTo>
                    <a:close/>
                  </a:path>
                </a:pathLst>
              </a:custGeom>
              <a:grpFill/>
              <a:ln w="9268" cap="flat">
                <a:noFill/>
                <a:prstDash val="solid"/>
                <a:miter/>
              </a:ln>
            </p:spPr>
            <p:txBody>
              <a:bodyPr rtlCol="0" anchor="ctr"/>
              <a:lstStyle/>
              <a:p>
                <a:endParaRPr lang="en-US"/>
              </a:p>
            </p:txBody>
          </p:sp>
          <p:sp>
            <p:nvSpPr>
              <p:cNvPr id="91" name="Freeform 122">
                <a:extLst>
                  <a:ext uri="{FF2B5EF4-FFF2-40B4-BE49-F238E27FC236}">
                    <a16:creationId xmlns:a16="http://schemas.microsoft.com/office/drawing/2014/main" id="{E30B3350-C077-6ECC-AA1D-F5EAA49071BF}"/>
                  </a:ext>
                </a:extLst>
              </p:cNvPr>
              <p:cNvSpPr/>
              <p:nvPr/>
            </p:nvSpPr>
            <p:spPr>
              <a:xfrm>
                <a:off x="5944661"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endParaRPr lang="en-US"/>
              </a:p>
            </p:txBody>
          </p:sp>
          <p:sp>
            <p:nvSpPr>
              <p:cNvPr id="115" name="Freeform 123">
                <a:extLst>
                  <a:ext uri="{FF2B5EF4-FFF2-40B4-BE49-F238E27FC236}">
                    <a16:creationId xmlns:a16="http://schemas.microsoft.com/office/drawing/2014/main" id="{C3C807F3-BFAF-C654-227B-C7FB7CF56BDE}"/>
                  </a:ext>
                </a:extLst>
              </p:cNvPr>
              <p:cNvSpPr/>
              <p:nvPr/>
            </p:nvSpPr>
            <p:spPr>
              <a:xfrm>
                <a:off x="6068012"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endParaRPr lang="en-US"/>
              </a:p>
            </p:txBody>
          </p:sp>
        </p:grpSp>
      </p:grpSp>
      <p:grpSp>
        <p:nvGrpSpPr>
          <p:cNvPr id="197" name="Group 196">
            <a:extLst>
              <a:ext uri="{FF2B5EF4-FFF2-40B4-BE49-F238E27FC236}">
                <a16:creationId xmlns:a16="http://schemas.microsoft.com/office/drawing/2014/main" id="{20A43D92-5FA3-E704-F5BF-49877603043C}"/>
              </a:ext>
            </a:extLst>
          </p:cNvPr>
          <p:cNvGrpSpPr/>
          <p:nvPr/>
        </p:nvGrpSpPr>
        <p:grpSpPr>
          <a:xfrm>
            <a:off x="688005" y="3191418"/>
            <a:ext cx="777240" cy="777240"/>
            <a:chOff x="664070" y="3191418"/>
            <a:chExt cx="777240" cy="777240"/>
          </a:xfrm>
        </p:grpSpPr>
        <p:sp>
          <p:nvSpPr>
            <p:cNvPr id="147" name="Oval 146">
              <a:extLst>
                <a:ext uri="{FF2B5EF4-FFF2-40B4-BE49-F238E27FC236}">
                  <a16:creationId xmlns:a16="http://schemas.microsoft.com/office/drawing/2014/main" id="{2FC766D1-FC43-E760-938C-445776F99614}"/>
                </a:ext>
              </a:extLst>
            </p:cNvPr>
            <p:cNvSpPr>
              <a:spLocks noChangeAspect="1"/>
            </p:cNvSpPr>
            <p:nvPr/>
          </p:nvSpPr>
          <p:spPr>
            <a:xfrm>
              <a:off x="66407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0" name="Oval 149">
              <a:extLst>
                <a:ext uri="{FF2B5EF4-FFF2-40B4-BE49-F238E27FC236}">
                  <a16:creationId xmlns:a16="http://schemas.microsoft.com/office/drawing/2014/main" id="{ED1D6905-7A08-F8E0-C86C-4EAFCF63FE90}"/>
                </a:ext>
              </a:extLst>
            </p:cNvPr>
            <p:cNvSpPr/>
            <p:nvPr/>
          </p:nvSpPr>
          <p:spPr>
            <a:xfrm>
              <a:off x="728840" y="3256188"/>
              <a:ext cx="647700" cy="647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8" name="Graphic 56">
              <a:extLst>
                <a:ext uri="{FF2B5EF4-FFF2-40B4-BE49-F238E27FC236}">
                  <a16:creationId xmlns:a16="http://schemas.microsoft.com/office/drawing/2014/main" id="{5D267588-098F-03C4-86C4-C08CDD851713}"/>
                </a:ext>
              </a:extLst>
            </p:cNvPr>
            <p:cNvSpPr>
              <a:spLocks noChangeAspect="1"/>
            </p:cNvSpPr>
            <p:nvPr/>
          </p:nvSpPr>
          <p:spPr>
            <a:xfrm>
              <a:off x="831248" y="3346590"/>
              <a:ext cx="461357" cy="411480"/>
            </a:xfrm>
            <a:custGeom>
              <a:avLst/>
              <a:gdLst>
                <a:gd name="connsiteX0" fmla="*/ 272921 w 283464"/>
                <a:gd name="connsiteY0" fmla="*/ 171802 h 252819"/>
                <a:gd name="connsiteX1" fmla="*/ 253164 w 283464"/>
                <a:gd name="connsiteY1" fmla="*/ 178984 h 252819"/>
                <a:gd name="connsiteX2" fmla="*/ 217087 w 283464"/>
                <a:gd name="connsiteY2" fmla="*/ 199957 h 252819"/>
                <a:gd name="connsiteX3" fmla="*/ 214796 w 283464"/>
                <a:gd name="connsiteY3" fmla="*/ 201393 h 252819"/>
                <a:gd name="connsiteX4" fmla="*/ 200194 w 283464"/>
                <a:gd name="connsiteY4" fmla="*/ 207426 h 252819"/>
                <a:gd name="connsiteX5" fmla="*/ 128870 w 283464"/>
                <a:gd name="connsiteY5" fmla="*/ 214322 h 252819"/>
                <a:gd name="connsiteX6" fmla="*/ 126293 w 283464"/>
                <a:gd name="connsiteY6" fmla="*/ 214322 h 252819"/>
                <a:gd name="connsiteX7" fmla="*/ 122570 w 283464"/>
                <a:gd name="connsiteY7" fmla="*/ 211449 h 252819"/>
                <a:gd name="connsiteX8" fmla="*/ 125611 w 283464"/>
                <a:gd name="connsiteY8" fmla="*/ 207440 h 252819"/>
                <a:gd name="connsiteX9" fmla="*/ 125720 w 283464"/>
                <a:gd name="connsiteY9" fmla="*/ 207426 h 252819"/>
                <a:gd name="connsiteX10" fmla="*/ 188712 w 283464"/>
                <a:gd name="connsiteY10" fmla="*/ 201393 h 252819"/>
                <a:gd name="connsiteX11" fmla="*/ 200451 w 283464"/>
                <a:gd name="connsiteY11" fmla="*/ 186741 h 252819"/>
                <a:gd name="connsiteX12" fmla="*/ 186135 w 283464"/>
                <a:gd name="connsiteY12" fmla="*/ 174962 h 252819"/>
                <a:gd name="connsiteX13" fmla="*/ 130301 w 283464"/>
                <a:gd name="connsiteY13" fmla="*/ 174388 h 252819"/>
                <a:gd name="connsiteX14" fmla="*/ 116844 w 283464"/>
                <a:gd name="connsiteY14" fmla="*/ 172377 h 252819"/>
                <a:gd name="connsiteX15" fmla="*/ 49557 w 283464"/>
                <a:gd name="connsiteY15" fmla="*/ 176399 h 252819"/>
                <a:gd name="connsiteX16" fmla="*/ 37531 w 283464"/>
                <a:gd name="connsiteY16" fmla="*/ 170078 h 252819"/>
                <a:gd name="connsiteX17" fmla="*/ 13480 w 283464"/>
                <a:gd name="connsiteY17" fmla="*/ 171802 h 252819"/>
                <a:gd name="connsiteX18" fmla="*/ 15 w 283464"/>
                <a:gd name="connsiteY18" fmla="*/ 186590 h 252819"/>
                <a:gd name="connsiteX19" fmla="*/ 22 w 283464"/>
                <a:gd name="connsiteY19" fmla="*/ 186741 h 252819"/>
                <a:gd name="connsiteX20" fmla="*/ 3745 w 283464"/>
                <a:gd name="connsiteY20" fmla="*/ 240465 h 252819"/>
                <a:gd name="connsiteX21" fmla="*/ 19206 w 283464"/>
                <a:gd name="connsiteY21" fmla="*/ 253394 h 252819"/>
                <a:gd name="connsiteX22" fmla="*/ 43258 w 283464"/>
                <a:gd name="connsiteY22" fmla="*/ 251670 h 252819"/>
                <a:gd name="connsiteX23" fmla="*/ 54424 w 283464"/>
                <a:gd name="connsiteY23" fmla="*/ 243913 h 252819"/>
                <a:gd name="connsiteX24" fmla="*/ 160366 w 283464"/>
                <a:gd name="connsiteY24" fmla="*/ 248510 h 252819"/>
                <a:gd name="connsiteX25" fmla="*/ 193579 w 283464"/>
                <a:gd name="connsiteY25" fmla="*/ 242764 h 252819"/>
                <a:gd name="connsiteX26" fmla="*/ 196729 w 283464"/>
                <a:gd name="connsiteY26" fmla="*/ 241040 h 252819"/>
                <a:gd name="connsiteX27" fmla="*/ 276901 w 283464"/>
                <a:gd name="connsiteY27" fmla="*/ 193924 h 252819"/>
                <a:gd name="connsiteX28" fmla="*/ 283773 w 283464"/>
                <a:gd name="connsiteY28" fmla="*/ 183294 h 252819"/>
                <a:gd name="connsiteX29" fmla="*/ 272921 w 283464"/>
                <a:gd name="connsiteY29" fmla="*/ 171802 h 252819"/>
                <a:gd name="connsiteX30" fmla="*/ 28111 w 283464"/>
                <a:gd name="connsiteY30" fmla="*/ 240753 h 252819"/>
                <a:gd name="connsiteX31" fmla="*/ 19811 w 283464"/>
                <a:gd name="connsiteY31" fmla="*/ 232884 h 252819"/>
                <a:gd name="connsiteX32" fmla="*/ 19807 w 283464"/>
                <a:gd name="connsiteY32" fmla="*/ 232708 h 252819"/>
                <a:gd name="connsiteX33" fmla="*/ 28111 w 283464"/>
                <a:gd name="connsiteY33" fmla="*/ 224664 h 252819"/>
                <a:gd name="connsiteX34" fmla="*/ 36128 w 283464"/>
                <a:gd name="connsiteY34" fmla="*/ 232708 h 252819"/>
                <a:gd name="connsiteX35" fmla="*/ 28111 w 283464"/>
                <a:gd name="connsiteY35" fmla="*/ 240753 h 252819"/>
                <a:gd name="connsiteX36" fmla="*/ 213651 w 283464"/>
                <a:gd name="connsiteY36" fmla="*/ 190476 h 252819"/>
                <a:gd name="connsiteX37" fmla="*/ 213651 w 283464"/>
                <a:gd name="connsiteY37" fmla="*/ 185879 h 252819"/>
                <a:gd name="connsiteX38" fmla="*/ 212506 w 283464"/>
                <a:gd name="connsiteY38" fmla="*/ 180421 h 252819"/>
                <a:gd name="connsiteX39" fmla="*/ 212506 w 283464"/>
                <a:gd name="connsiteY39" fmla="*/ 180134 h 252819"/>
                <a:gd name="connsiteX40" fmla="*/ 246579 w 283464"/>
                <a:gd name="connsiteY40" fmla="*/ 164045 h 252819"/>
                <a:gd name="connsiteX41" fmla="*/ 259750 w 283464"/>
                <a:gd name="connsiteY41" fmla="*/ 165194 h 252819"/>
                <a:gd name="connsiteX42" fmla="*/ 250587 w 283464"/>
                <a:gd name="connsiteY42" fmla="*/ 169216 h 252819"/>
                <a:gd name="connsiteX43" fmla="*/ 216228 w 283464"/>
                <a:gd name="connsiteY43" fmla="*/ 188752 h 252819"/>
                <a:gd name="connsiteX44" fmla="*/ 213651 w 283464"/>
                <a:gd name="connsiteY44" fmla="*/ 190476 h 252819"/>
                <a:gd name="connsiteX45" fmla="*/ 201339 w 283464"/>
                <a:gd name="connsiteY45" fmla="*/ 166631 h 252819"/>
                <a:gd name="connsiteX46" fmla="*/ 224818 w 283464"/>
                <a:gd name="connsiteY46" fmla="*/ 157437 h 252819"/>
                <a:gd name="connsiteX47" fmla="*/ 237703 w 283464"/>
                <a:gd name="connsiteY47" fmla="*/ 158586 h 252819"/>
                <a:gd name="connsiteX48" fmla="*/ 212792 w 283464"/>
                <a:gd name="connsiteY48" fmla="*/ 169216 h 252819"/>
                <a:gd name="connsiteX49" fmla="*/ 208783 w 283464"/>
                <a:gd name="connsiteY49" fmla="*/ 171515 h 252819"/>
                <a:gd name="connsiteX50" fmla="*/ 207638 w 283464"/>
                <a:gd name="connsiteY50" fmla="*/ 172377 h 252819"/>
                <a:gd name="connsiteX51" fmla="*/ 201339 w 283464"/>
                <a:gd name="connsiteY51" fmla="*/ 166631 h 252819"/>
                <a:gd name="connsiteX52" fmla="*/ 73923 w 283464"/>
                <a:gd name="connsiteY52" fmla="*/ 79581 h 252819"/>
                <a:gd name="connsiteX53" fmla="*/ 153236 w 283464"/>
                <a:gd name="connsiteY53" fmla="*/ 159161 h 252819"/>
                <a:gd name="connsiteX54" fmla="*/ 232549 w 283464"/>
                <a:gd name="connsiteY54" fmla="*/ 79581 h 252819"/>
                <a:gd name="connsiteX55" fmla="*/ 153236 w 283464"/>
                <a:gd name="connsiteY55" fmla="*/ 0 h 252819"/>
                <a:gd name="connsiteX56" fmla="*/ 73923 w 283464"/>
                <a:gd name="connsiteY56" fmla="*/ 79581 h 252819"/>
                <a:gd name="connsiteX57" fmla="*/ 153236 w 283464"/>
                <a:gd name="connsiteY57" fmla="*/ 16376 h 252819"/>
                <a:gd name="connsiteX58" fmla="*/ 216228 w 283464"/>
                <a:gd name="connsiteY58" fmla="*/ 79581 h 252819"/>
                <a:gd name="connsiteX59" fmla="*/ 153236 w 283464"/>
                <a:gd name="connsiteY59" fmla="*/ 142785 h 252819"/>
                <a:gd name="connsiteX60" fmla="*/ 90244 w 283464"/>
                <a:gd name="connsiteY60" fmla="*/ 79581 h 252819"/>
                <a:gd name="connsiteX61" fmla="*/ 153236 w 283464"/>
                <a:gd name="connsiteY61" fmla="*/ 16376 h 252819"/>
                <a:gd name="connsiteX62" fmla="*/ 147509 w 283464"/>
                <a:gd name="connsiteY62" fmla="*/ 128995 h 252819"/>
                <a:gd name="connsiteX63" fmla="*/ 147509 w 283464"/>
                <a:gd name="connsiteY63" fmla="*/ 118394 h 252819"/>
                <a:gd name="connsiteX64" fmla="*/ 126006 w 283464"/>
                <a:gd name="connsiteY64" fmla="*/ 96588 h 252819"/>
                <a:gd name="connsiteX65" fmla="*/ 126006 w 283464"/>
                <a:gd name="connsiteY65" fmla="*/ 93543 h 252819"/>
                <a:gd name="connsiteX66" fmla="*/ 146049 w 283464"/>
                <a:gd name="connsiteY66" fmla="*/ 93543 h 252819"/>
                <a:gd name="connsiteX67" fmla="*/ 146049 w 283464"/>
                <a:gd name="connsiteY67" fmla="*/ 95726 h 252819"/>
                <a:gd name="connsiteX68" fmla="*/ 153293 w 283464"/>
                <a:gd name="connsiteY68" fmla="*/ 104518 h 252819"/>
                <a:gd name="connsiteX69" fmla="*/ 160051 w 283464"/>
                <a:gd name="connsiteY69" fmla="*/ 97939 h 252819"/>
                <a:gd name="connsiteX70" fmla="*/ 160051 w 283464"/>
                <a:gd name="connsiteY70" fmla="*/ 97249 h 252819"/>
                <a:gd name="connsiteX71" fmla="*/ 127467 w 283464"/>
                <a:gd name="connsiteY71" fmla="*/ 61883 h 252819"/>
                <a:gd name="connsiteX72" fmla="*/ 146479 w 283464"/>
                <a:gd name="connsiteY72" fmla="*/ 37664 h 252819"/>
                <a:gd name="connsiteX73" fmla="*/ 147882 w 283464"/>
                <a:gd name="connsiteY73" fmla="*/ 37664 h 252819"/>
                <a:gd name="connsiteX74" fmla="*/ 147882 w 283464"/>
                <a:gd name="connsiteY74" fmla="*/ 30712 h 252819"/>
                <a:gd name="connsiteX75" fmla="*/ 158161 w 283464"/>
                <a:gd name="connsiteY75" fmla="*/ 30712 h 252819"/>
                <a:gd name="connsiteX76" fmla="*/ 158161 w 283464"/>
                <a:gd name="connsiteY76" fmla="*/ 37176 h 252819"/>
                <a:gd name="connsiteX77" fmla="*/ 179292 w 283464"/>
                <a:gd name="connsiteY77" fmla="*/ 61165 h 252819"/>
                <a:gd name="connsiteX78" fmla="*/ 159621 w 283464"/>
                <a:gd name="connsiteY78" fmla="*/ 61165 h 252819"/>
                <a:gd name="connsiteX79" fmla="*/ 159621 w 283464"/>
                <a:gd name="connsiteY79" fmla="*/ 59786 h 252819"/>
                <a:gd name="connsiteX80" fmla="*/ 153694 w 283464"/>
                <a:gd name="connsiteY80" fmla="*/ 51339 h 252819"/>
                <a:gd name="connsiteX81" fmla="*/ 147194 w 283464"/>
                <a:gd name="connsiteY81" fmla="*/ 57603 h 252819"/>
                <a:gd name="connsiteX82" fmla="*/ 147194 w 283464"/>
                <a:gd name="connsiteY82" fmla="*/ 58608 h 252819"/>
                <a:gd name="connsiteX83" fmla="*/ 181153 w 283464"/>
                <a:gd name="connsiteY83" fmla="*/ 94922 h 252819"/>
                <a:gd name="connsiteX84" fmla="*/ 157846 w 283464"/>
                <a:gd name="connsiteY84" fmla="*/ 118969 h 252819"/>
                <a:gd name="connsiteX85" fmla="*/ 157846 w 283464"/>
                <a:gd name="connsiteY85" fmla="*/ 128995 h 25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3464" h="252819">
                  <a:moveTo>
                    <a:pt x="272921" y="171802"/>
                  </a:moveTo>
                  <a:cubicBezTo>
                    <a:pt x="267481" y="171515"/>
                    <a:pt x="256314" y="177548"/>
                    <a:pt x="253164" y="178984"/>
                  </a:cubicBezTo>
                  <a:cubicBezTo>
                    <a:pt x="240731" y="185244"/>
                    <a:pt x="228683" y="192248"/>
                    <a:pt x="217087" y="199957"/>
                  </a:cubicBezTo>
                  <a:cubicBezTo>
                    <a:pt x="216391" y="200537"/>
                    <a:pt x="215621" y="201020"/>
                    <a:pt x="214796" y="201393"/>
                  </a:cubicBezTo>
                  <a:cubicBezTo>
                    <a:pt x="210334" y="204276"/>
                    <a:pt x="205386" y="206321"/>
                    <a:pt x="200194" y="207426"/>
                  </a:cubicBezTo>
                  <a:cubicBezTo>
                    <a:pt x="171275" y="213747"/>
                    <a:pt x="128870" y="214322"/>
                    <a:pt x="128870" y="214322"/>
                  </a:cubicBezTo>
                  <a:lnTo>
                    <a:pt x="126293" y="214322"/>
                  </a:lnTo>
                  <a:cubicBezTo>
                    <a:pt x="124500" y="214468"/>
                    <a:pt x="122889" y="213225"/>
                    <a:pt x="122570" y="211449"/>
                  </a:cubicBezTo>
                  <a:cubicBezTo>
                    <a:pt x="122307" y="209499"/>
                    <a:pt x="123668" y="207704"/>
                    <a:pt x="125611" y="207440"/>
                  </a:cubicBezTo>
                  <a:cubicBezTo>
                    <a:pt x="125647" y="207435"/>
                    <a:pt x="125684" y="207430"/>
                    <a:pt x="125720" y="207426"/>
                  </a:cubicBezTo>
                  <a:lnTo>
                    <a:pt x="188712" y="201393"/>
                  </a:lnTo>
                  <a:cubicBezTo>
                    <a:pt x="195873" y="200397"/>
                    <a:pt x="201020" y="193973"/>
                    <a:pt x="200451" y="186741"/>
                  </a:cubicBezTo>
                  <a:cubicBezTo>
                    <a:pt x="199640" y="179576"/>
                    <a:pt x="193297" y="174357"/>
                    <a:pt x="186135" y="174962"/>
                  </a:cubicBezTo>
                  <a:lnTo>
                    <a:pt x="130301" y="174388"/>
                  </a:lnTo>
                  <a:cubicBezTo>
                    <a:pt x="125748" y="174303"/>
                    <a:pt x="121224" y="173627"/>
                    <a:pt x="116844" y="172377"/>
                  </a:cubicBezTo>
                  <a:cubicBezTo>
                    <a:pt x="80767" y="161747"/>
                    <a:pt x="60437" y="171802"/>
                    <a:pt x="49557" y="176399"/>
                  </a:cubicBezTo>
                  <a:cubicBezTo>
                    <a:pt x="47064" y="172177"/>
                    <a:pt x="42409" y="169730"/>
                    <a:pt x="37531" y="170078"/>
                  </a:cubicBezTo>
                  <a:lnTo>
                    <a:pt x="13480" y="171802"/>
                  </a:lnTo>
                  <a:cubicBezTo>
                    <a:pt x="5692" y="172155"/>
                    <a:pt x="-337" y="178776"/>
                    <a:pt x="15" y="186590"/>
                  </a:cubicBezTo>
                  <a:cubicBezTo>
                    <a:pt x="17" y="186640"/>
                    <a:pt x="19" y="186691"/>
                    <a:pt x="22" y="186741"/>
                  </a:cubicBezTo>
                  <a:lnTo>
                    <a:pt x="3745" y="240465"/>
                  </a:lnTo>
                  <a:cubicBezTo>
                    <a:pt x="4500" y="248296"/>
                    <a:pt x="11394" y="254060"/>
                    <a:pt x="19206" y="253394"/>
                  </a:cubicBezTo>
                  <a:lnTo>
                    <a:pt x="43258" y="251670"/>
                  </a:lnTo>
                  <a:cubicBezTo>
                    <a:pt x="48135" y="251389"/>
                    <a:pt x="52446" y="248395"/>
                    <a:pt x="54424" y="243913"/>
                  </a:cubicBezTo>
                  <a:lnTo>
                    <a:pt x="160366" y="248510"/>
                  </a:lnTo>
                  <a:cubicBezTo>
                    <a:pt x="171760" y="249966"/>
                    <a:pt x="183329" y="247965"/>
                    <a:pt x="193579" y="242764"/>
                  </a:cubicBezTo>
                  <a:lnTo>
                    <a:pt x="196729" y="241040"/>
                  </a:lnTo>
                  <a:lnTo>
                    <a:pt x="276901" y="193924"/>
                  </a:lnTo>
                  <a:cubicBezTo>
                    <a:pt x="280899" y="191844"/>
                    <a:pt x="283510" y="187805"/>
                    <a:pt x="283773" y="183294"/>
                  </a:cubicBezTo>
                  <a:cubicBezTo>
                    <a:pt x="283886" y="177134"/>
                    <a:pt x="279057" y="172020"/>
                    <a:pt x="272921" y="171802"/>
                  </a:cubicBezTo>
                  <a:close/>
                  <a:moveTo>
                    <a:pt x="28111" y="240753"/>
                  </a:moveTo>
                  <a:cubicBezTo>
                    <a:pt x="23653" y="240880"/>
                    <a:pt x="19937" y="237357"/>
                    <a:pt x="19811" y="232884"/>
                  </a:cubicBezTo>
                  <a:cubicBezTo>
                    <a:pt x="19809" y="232826"/>
                    <a:pt x="19808" y="232767"/>
                    <a:pt x="19807" y="232708"/>
                  </a:cubicBezTo>
                  <a:cubicBezTo>
                    <a:pt x="19932" y="228206"/>
                    <a:pt x="23622" y="224631"/>
                    <a:pt x="28111" y="224664"/>
                  </a:cubicBezTo>
                  <a:cubicBezTo>
                    <a:pt x="32539" y="224664"/>
                    <a:pt x="36128" y="228266"/>
                    <a:pt x="36128" y="232708"/>
                  </a:cubicBezTo>
                  <a:cubicBezTo>
                    <a:pt x="36128" y="237151"/>
                    <a:pt x="32539" y="240753"/>
                    <a:pt x="28111" y="240753"/>
                  </a:cubicBezTo>
                  <a:close/>
                  <a:moveTo>
                    <a:pt x="213651" y="190476"/>
                  </a:moveTo>
                  <a:lnTo>
                    <a:pt x="213651" y="185879"/>
                  </a:lnTo>
                  <a:cubicBezTo>
                    <a:pt x="213436" y="184029"/>
                    <a:pt x="213053" y="182201"/>
                    <a:pt x="212506" y="180421"/>
                  </a:cubicBezTo>
                  <a:lnTo>
                    <a:pt x="212506" y="180134"/>
                  </a:lnTo>
                  <a:cubicBezTo>
                    <a:pt x="223556" y="174138"/>
                    <a:pt x="234931" y="168767"/>
                    <a:pt x="246579" y="164045"/>
                  </a:cubicBezTo>
                  <a:cubicBezTo>
                    <a:pt x="250870" y="162106"/>
                    <a:pt x="255857" y="162541"/>
                    <a:pt x="259750" y="165194"/>
                  </a:cubicBezTo>
                  <a:cubicBezTo>
                    <a:pt x="256622" y="166361"/>
                    <a:pt x="253563" y="167703"/>
                    <a:pt x="250587" y="169216"/>
                  </a:cubicBezTo>
                  <a:cubicBezTo>
                    <a:pt x="241138" y="174100"/>
                    <a:pt x="224531" y="183006"/>
                    <a:pt x="216228" y="188752"/>
                  </a:cubicBezTo>
                  <a:cubicBezTo>
                    <a:pt x="215181" y="188975"/>
                    <a:pt x="214258" y="189592"/>
                    <a:pt x="213651" y="190476"/>
                  </a:cubicBezTo>
                  <a:close/>
                  <a:moveTo>
                    <a:pt x="201339" y="166631"/>
                  </a:moveTo>
                  <a:cubicBezTo>
                    <a:pt x="206779" y="163758"/>
                    <a:pt x="219378" y="159736"/>
                    <a:pt x="224818" y="157437"/>
                  </a:cubicBezTo>
                  <a:cubicBezTo>
                    <a:pt x="229009" y="155485"/>
                    <a:pt x="233920" y="155923"/>
                    <a:pt x="237703" y="158586"/>
                  </a:cubicBezTo>
                  <a:cubicBezTo>
                    <a:pt x="231117" y="161459"/>
                    <a:pt x="218519" y="166056"/>
                    <a:pt x="212792" y="169216"/>
                  </a:cubicBezTo>
                  <a:lnTo>
                    <a:pt x="208783" y="171515"/>
                  </a:lnTo>
                  <a:cubicBezTo>
                    <a:pt x="208497" y="171802"/>
                    <a:pt x="207924" y="172089"/>
                    <a:pt x="207638" y="172377"/>
                  </a:cubicBezTo>
                  <a:cubicBezTo>
                    <a:pt x="205907" y="170090"/>
                    <a:pt x="203772" y="168143"/>
                    <a:pt x="201339" y="166631"/>
                  </a:cubicBezTo>
                  <a:close/>
                  <a:moveTo>
                    <a:pt x="73923" y="79581"/>
                  </a:moveTo>
                  <a:cubicBezTo>
                    <a:pt x="73923" y="123532"/>
                    <a:pt x="109433" y="159161"/>
                    <a:pt x="153236" y="159161"/>
                  </a:cubicBezTo>
                  <a:cubicBezTo>
                    <a:pt x="197039" y="159161"/>
                    <a:pt x="232549" y="123532"/>
                    <a:pt x="232549" y="79581"/>
                  </a:cubicBezTo>
                  <a:cubicBezTo>
                    <a:pt x="232549" y="35629"/>
                    <a:pt x="197039" y="0"/>
                    <a:pt x="153236" y="0"/>
                  </a:cubicBezTo>
                  <a:cubicBezTo>
                    <a:pt x="109433" y="0"/>
                    <a:pt x="73923" y="35629"/>
                    <a:pt x="73923" y="79581"/>
                  </a:cubicBezTo>
                  <a:close/>
                  <a:moveTo>
                    <a:pt x="153236" y="16376"/>
                  </a:moveTo>
                  <a:cubicBezTo>
                    <a:pt x="188025" y="16376"/>
                    <a:pt x="216228" y="44674"/>
                    <a:pt x="216228" y="79581"/>
                  </a:cubicBezTo>
                  <a:cubicBezTo>
                    <a:pt x="216228" y="114488"/>
                    <a:pt x="188025" y="142785"/>
                    <a:pt x="153236" y="142785"/>
                  </a:cubicBezTo>
                  <a:cubicBezTo>
                    <a:pt x="118446" y="142785"/>
                    <a:pt x="90244" y="114488"/>
                    <a:pt x="90244" y="79581"/>
                  </a:cubicBezTo>
                  <a:cubicBezTo>
                    <a:pt x="90338" y="44713"/>
                    <a:pt x="118486" y="16470"/>
                    <a:pt x="153236" y="16376"/>
                  </a:cubicBezTo>
                  <a:close/>
                  <a:moveTo>
                    <a:pt x="147509" y="128995"/>
                  </a:moveTo>
                  <a:lnTo>
                    <a:pt x="147509" y="118394"/>
                  </a:lnTo>
                  <a:cubicBezTo>
                    <a:pt x="133136" y="116785"/>
                    <a:pt x="126006" y="110752"/>
                    <a:pt x="126006" y="96588"/>
                  </a:cubicBezTo>
                  <a:lnTo>
                    <a:pt x="126006" y="93543"/>
                  </a:lnTo>
                  <a:lnTo>
                    <a:pt x="146049" y="93543"/>
                  </a:lnTo>
                  <a:lnTo>
                    <a:pt x="146049" y="95726"/>
                  </a:lnTo>
                  <a:cubicBezTo>
                    <a:pt x="146049" y="102191"/>
                    <a:pt x="148912" y="104518"/>
                    <a:pt x="153293" y="104518"/>
                  </a:cubicBezTo>
                  <a:cubicBezTo>
                    <a:pt x="156967" y="104566"/>
                    <a:pt x="159988" y="101624"/>
                    <a:pt x="160051" y="97939"/>
                  </a:cubicBezTo>
                  <a:cubicBezTo>
                    <a:pt x="160065" y="97709"/>
                    <a:pt x="160065" y="97479"/>
                    <a:pt x="160051" y="97249"/>
                  </a:cubicBezTo>
                  <a:cubicBezTo>
                    <a:pt x="160051" y="81793"/>
                    <a:pt x="127467" y="89406"/>
                    <a:pt x="127467" y="61883"/>
                  </a:cubicBezTo>
                  <a:cubicBezTo>
                    <a:pt x="126071" y="49933"/>
                    <a:pt x="134573" y="39102"/>
                    <a:pt x="146479" y="37664"/>
                  </a:cubicBezTo>
                  <a:lnTo>
                    <a:pt x="147882" y="37664"/>
                  </a:lnTo>
                  <a:lnTo>
                    <a:pt x="147882" y="30712"/>
                  </a:lnTo>
                  <a:lnTo>
                    <a:pt x="158161" y="30712"/>
                  </a:lnTo>
                  <a:lnTo>
                    <a:pt x="158161" y="37176"/>
                  </a:lnTo>
                  <a:cubicBezTo>
                    <a:pt x="173021" y="38641"/>
                    <a:pt x="179292" y="45967"/>
                    <a:pt x="179292" y="61165"/>
                  </a:cubicBezTo>
                  <a:lnTo>
                    <a:pt x="159621" y="61165"/>
                  </a:lnTo>
                  <a:lnTo>
                    <a:pt x="159621" y="59786"/>
                  </a:lnTo>
                  <a:cubicBezTo>
                    <a:pt x="159621" y="55275"/>
                    <a:pt x="157760" y="51339"/>
                    <a:pt x="153694" y="51339"/>
                  </a:cubicBezTo>
                  <a:cubicBezTo>
                    <a:pt x="150178" y="51275"/>
                    <a:pt x="147273" y="54075"/>
                    <a:pt x="147194" y="57603"/>
                  </a:cubicBezTo>
                  <a:cubicBezTo>
                    <a:pt x="147165" y="57937"/>
                    <a:pt x="147165" y="58274"/>
                    <a:pt x="147194" y="58608"/>
                  </a:cubicBezTo>
                  <a:cubicBezTo>
                    <a:pt x="147194" y="74524"/>
                    <a:pt x="181153" y="65877"/>
                    <a:pt x="181153" y="94922"/>
                  </a:cubicBezTo>
                  <a:cubicBezTo>
                    <a:pt x="181153" y="110120"/>
                    <a:pt x="172964" y="117360"/>
                    <a:pt x="157846" y="118969"/>
                  </a:cubicBezTo>
                  <a:lnTo>
                    <a:pt x="157846" y="128995"/>
                  </a:lnTo>
                  <a:close/>
                </a:path>
              </a:pathLst>
            </a:custGeom>
            <a:solidFill>
              <a:schemeClr val="bg1"/>
            </a:solidFill>
            <a:ln w="2790" cap="flat">
              <a:noFill/>
              <a:prstDash val="solid"/>
              <a:miter/>
            </a:ln>
          </p:spPr>
          <p:txBody>
            <a:bodyPr rtlCol="0" anchor="ctr"/>
            <a:lstStyle/>
            <a:p>
              <a:endParaRPr lang="en-US"/>
            </a:p>
          </p:txBody>
        </p:sp>
      </p:grpSp>
      <p:grpSp>
        <p:nvGrpSpPr>
          <p:cNvPr id="198" name="Group 197">
            <a:extLst>
              <a:ext uri="{FF2B5EF4-FFF2-40B4-BE49-F238E27FC236}">
                <a16:creationId xmlns:a16="http://schemas.microsoft.com/office/drawing/2014/main" id="{361259B8-4D0A-DBB2-6BA2-F034A5446445}"/>
              </a:ext>
            </a:extLst>
          </p:cNvPr>
          <p:cNvGrpSpPr/>
          <p:nvPr/>
        </p:nvGrpSpPr>
        <p:grpSpPr>
          <a:xfrm>
            <a:off x="688005" y="4789308"/>
            <a:ext cx="777240" cy="777240"/>
            <a:chOff x="664070" y="4789308"/>
            <a:chExt cx="777240" cy="777240"/>
          </a:xfrm>
        </p:grpSpPr>
        <p:sp>
          <p:nvSpPr>
            <p:cNvPr id="175" name="Oval 174">
              <a:extLst>
                <a:ext uri="{FF2B5EF4-FFF2-40B4-BE49-F238E27FC236}">
                  <a16:creationId xmlns:a16="http://schemas.microsoft.com/office/drawing/2014/main" id="{025118E4-CAD8-6BC3-0967-A1BF94AA34C0}"/>
                </a:ext>
              </a:extLst>
            </p:cNvPr>
            <p:cNvSpPr>
              <a:spLocks noChangeAspect="1"/>
            </p:cNvSpPr>
            <p:nvPr/>
          </p:nvSpPr>
          <p:spPr>
            <a:xfrm>
              <a:off x="66407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76" name="Oval 175">
              <a:extLst>
                <a:ext uri="{FF2B5EF4-FFF2-40B4-BE49-F238E27FC236}">
                  <a16:creationId xmlns:a16="http://schemas.microsoft.com/office/drawing/2014/main" id="{84BB37F6-2993-DFEE-7B00-E1ACA1A9B75F}"/>
                </a:ext>
              </a:extLst>
            </p:cNvPr>
            <p:cNvSpPr/>
            <p:nvPr/>
          </p:nvSpPr>
          <p:spPr>
            <a:xfrm>
              <a:off x="728840" y="4854078"/>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6" name="Graphic 327">
              <a:extLst>
                <a:ext uri="{FF2B5EF4-FFF2-40B4-BE49-F238E27FC236}">
                  <a16:creationId xmlns:a16="http://schemas.microsoft.com/office/drawing/2014/main" id="{52E9322F-2ED2-E195-86AC-7F5362B733C3}"/>
                </a:ext>
              </a:extLst>
            </p:cNvPr>
            <p:cNvGrpSpPr>
              <a:grpSpLocks noChangeAspect="1"/>
            </p:cNvGrpSpPr>
            <p:nvPr/>
          </p:nvGrpSpPr>
          <p:grpSpPr>
            <a:xfrm>
              <a:off x="846950" y="4972188"/>
              <a:ext cx="411480" cy="411480"/>
              <a:chOff x="8540750" y="4268470"/>
              <a:chExt cx="283464" cy="283464"/>
            </a:xfrm>
            <a:solidFill>
              <a:schemeClr val="bg1"/>
            </a:solidFill>
          </p:grpSpPr>
          <p:sp>
            <p:nvSpPr>
              <p:cNvPr id="27" name="Freeform 26">
                <a:extLst>
                  <a:ext uri="{FF2B5EF4-FFF2-40B4-BE49-F238E27FC236}">
                    <a16:creationId xmlns:a16="http://schemas.microsoft.com/office/drawing/2014/main" id="{B973E6CC-71C9-63F0-15AB-015F8B960B8C}"/>
                  </a:ext>
                </a:extLst>
              </p:cNvPr>
              <p:cNvSpPr/>
              <p:nvPr/>
            </p:nvSpPr>
            <p:spPr>
              <a:xfrm>
                <a:off x="8801252" y="4394726"/>
                <a:ext cx="22860" cy="22860"/>
              </a:xfrm>
              <a:custGeom>
                <a:avLst/>
                <a:gdLst>
                  <a:gd name="connsiteX0" fmla="*/ 22282 w 22860"/>
                  <a:gd name="connsiteY0" fmla="*/ 10224 h 22860"/>
                  <a:gd name="connsiteX1" fmla="*/ 13018 w 22860"/>
                  <a:gd name="connsiteY1" fmla="*/ 960 h 22860"/>
                  <a:gd name="connsiteX2" fmla="*/ 11083 w 22860"/>
                  <a:gd name="connsiteY2" fmla="*/ 100 h 22860"/>
                  <a:gd name="connsiteX3" fmla="*/ 10224 w 22860"/>
                  <a:gd name="connsiteY3" fmla="*/ 960 h 22860"/>
                  <a:gd name="connsiteX4" fmla="*/ 960 w 22860"/>
                  <a:gd name="connsiteY4" fmla="*/ 10224 h 22860"/>
                  <a:gd name="connsiteX5" fmla="*/ 100 w 22860"/>
                  <a:gd name="connsiteY5" fmla="*/ 12159 h 22860"/>
                  <a:gd name="connsiteX6" fmla="*/ 960 w 22860"/>
                  <a:gd name="connsiteY6" fmla="*/ 13018 h 22860"/>
                  <a:gd name="connsiteX7" fmla="*/ 10224 w 22860"/>
                  <a:gd name="connsiteY7" fmla="*/ 22282 h 22860"/>
                  <a:gd name="connsiteX8" fmla="*/ 12159 w 22860"/>
                  <a:gd name="connsiteY8" fmla="*/ 23142 h 22860"/>
                  <a:gd name="connsiteX9" fmla="*/ 13018 w 22860"/>
                  <a:gd name="connsiteY9" fmla="*/ 22282 h 22860"/>
                  <a:gd name="connsiteX10" fmla="*/ 22282 w 22860"/>
                  <a:gd name="connsiteY10" fmla="*/ 13018 h 22860"/>
                  <a:gd name="connsiteX11" fmla="*/ 23142 w 22860"/>
                  <a:gd name="connsiteY11" fmla="*/ 11083 h 22860"/>
                  <a:gd name="connsiteX12" fmla="*/ 22282 w 22860"/>
                  <a:gd name="connsiteY12" fmla="*/ 10224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 h="22860">
                    <a:moveTo>
                      <a:pt x="22282" y="10224"/>
                    </a:moveTo>
                    <a:cubicBezTo>
                      <a:pt x="17247" y="8303"/>
                      <a:pt x="14961" y="6023"/>
                      <a:pt x="13018" y="960"/>
                    </a:cubicBezTo>
                    <a:cubicBezTo>
                      <a:pt x="12721" y="188"/>
                      <a:pt x="11855" y="-197"/>
                      <a:pt x="11083" y="100"/>
                    </a:cubicBezTo>
                    <a:cubicBezTo>
                      <a:pt x="10688" y="253"/>
                      <a:pt x="10376" y="565"/>
                      <a:pt x="10224" y="960"/>
                    </a:cubicBezTo>
                    <a:cubicBezTo>
                      <a:pt x="8303" y="6023"/>
                      <a:pt x="6023" y="8303"/>
                      <a:pt x="960" y="10224"/>
                    </a:cubicBezTo>
                    <a:cubicBezTo>
                      <a:pt x="188" y="10521"/>
                      <a:pt x="-197" y="11387"/>
                      <a:pt x="100" y="12159"/>
                    </a:cubicBezTo>
                    <a:cubicBezTo>
                      <a:pt x="253" y="12554"/>
                      <a:pt x="565" y="12866"/>
                      <a:pt x="960" y="13018"/>
                    </a:cubicBezTo>
                    <a:cubicBezTo>
                      <a:pt x="6023" y="14944"/>
                      <a:pt x="8303" y="17225"/>
                      <a:pt x="10224" y="22282"/>
                    </a:cubicBezTo>
                    <a:cubicBezTo>
                      <a:pt x="10521" y="23054"/>
                      <a:pt x="11387" y="23439"/>
                      <a:pt x="12159" y="23142"/>
                    </a:cubicBezTo>
                    <a:cubicBezTo>
                      <a:pt x="12554" y="22990"/>
                      <a:pt x="12866" y="22677"/>
                      <a:pt x="13018" y="22282"/>
                    </a:cubicBezTo>
                    <a:cubicBezTo>
                      <a:pt x="14939" y="17225"/>
                      <a:pt x="17225" y="14944"/>
                      <a:pt x="22282" y="13018"/>
                    </a:cubicBezTo>
                    <a:cubicBezTo>
                      <a:pt x="23054" y="12721"/>
                      <a:pt x="23439" y="11855"/>
                      <a:pt x="23142" y="11083"/>
                    </a:cubicBezTo>
                    <a:cubicBezTo>
                      <a:pt x="22990" y="10688"/>
                      <a:pt x="22677" y="10376"/>
                      <a:pt x="22282" y="10224"/>
                    </a:cubicBezTo>
                    <a:close/>
                  </a:path>
                </a:pathLst>
              </a:custGeom>
              <a:grpFill/>
              <a:ln w="55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48C10271-9D97-B58F-7C57-ECA36C7380F8}"/>
                  </a:ext>
                </a:extLst>
              </p:cNvPr>
              <p:cNvSpPr/>
              <p:nvPr/>
            </p:nvSpPr>
            <p:spPr>
              <a:xfrm>
                <a:off x="8668832" y="4290040"/>
                <a:ext cx="27432" cy="27432"/>
              </a:xfrm>
              <a:custGeom>
                <a:avLst/>
                <a:gdLst>
                  <a:gd name="connsiteX0" fmla="*/ 1145 w 27432"/>
                  <a:gd name="connsiteY0" fmla="*/ 15577 h 27432"/>
                  <a:gd name="connsiteX1" fmla="*/ 12232 w 27432"/>
                  <a:gd name="connsiteY1" fmla="*/ 26664 h 27432"/>
                  <a:gd name="connsiteX2" fmla="*/ 14541 w 27432"/>
                  <a:gd name="connsiteY2" fmla="*/ 27699 h 27432"/>
                  <a:gd name="connsiteX3" fmla="*/ 15575 w 27432"/>
                  <a:gd name="connsiteY3" fmla="*/ 26664 h 27432"/>
                  <a:gd name="connsiteX4" fmla="*/ 26657 w 27432"/>
                  <a:gd name="connsiteY4" fmla="*/ 15577 h 27432"/>
                  <a:gd name="connsiteX5" fmla="*/ 27681 w 27432"/>
                  <a:gd name="connsiteY5" fmla="*/ 13264 h 27432"/>
                  <a:gd name="connsiteX6" fmla="*/ 26657 w 27432"/>
                  <a:gd name="connsiteY6" fmla="*/ 12240 h 27432"/>
                  <a:gd name="connsiteX7" fmla="*/ 15575 w 27432"/>
                  <a:gd name="connsiteY7" fmla="*/ 1153 h 27432"/>
                  <a:gd name="connsiteX8" fmla="*/ 13267 w 27432"/>
                  <a:gd name="connsiteY8" fmla="*/ 118 h 27432"/>
                  <a:gd name="connsiteX9" fmla="*/ 12232 w 27432"/>
                  <a:gd name="connsiteY9" fmla="*/ 1153 h 27432"/>
                  <a:gd name="connsiteX10" fmla="*/ 1145 w 27432"/>
                  <a:gd name="connsiteY10" fmla="*/ 12240 h 27432"/>
                  <a:gd name="connsiteX11" fmla="*/ 120 w 27432"/>
                  <a:gd name="connsiteY11" fmla="*/ 14553 h 27432"/>
                  <a:gd name="connsiteX12" fmla="*/ 1145 w 27432"/>
                  <a:gd name="connsiteY12" fmla="*/ 15577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32" h="27432">
                    <a:moveTo>
                      <a:pt x="1145" y="15577"/>
                    </a:moveTo>
                    <a:cubicBezTo>
                      <a:pt x="7203" y="17863"/>
                      <a:pt x="9929" y="20606"/>
                      <a:pt x="12232" y="26664"/>
                    </a:cubicBezTo>
                    <a:cubicBezTo>
                      <a:pt x="12584" y="27588"/>
                      <a:pt x="13617" y="28051"/>
                      <a:pt x="14541" y="27699"/>
                    </a:cubicBezTo>
                    <a:cubicBezTo>
                      <a:pt x="15017" y="27518"/>
                      <a:pt x="15394" y="27141"/>
                      <a:pt x="15575" y="26664"/>
                    </a:cubicBezTo>
                    <a:cubicBezTo>
                      <a:pt x="17861" y="20606"/>
                      <a:pt x="20599" y="17880"/>
                      <a:pt x="26657" y="15577"/>
                    </a:cubicBezTo>
                    <a:cubicBezTo>
                      <a:pt x="27579" y="15221"/>
                      <a:pt x="28037" y="14186"/>
                      <a:pt x="27681" y="13264"/>
                    </a:cubicBezTo>
                    <a:cubicBezTo>
                      <a:pt x="27500" y="12793"/>
                      <a:pt x="27128" y="12421"/>
                      <a:pt x="26657" y="12240"/>
                    </a:cubicBezTo>
                    <a:cubicBezTo>
                      <a:pt x="20599" y="9954"/>
                      <a:pt x="17873" y="7205"/>
                      <a:pt x="15575" y="1153"/>
                    </a:cubicBezTo>
                    <a:cubicBezTo>
                      <a:pt x="15224" y="229"/>
                      <a:pt x="14190" y="-234"/>
                      <a:pt x="13267" y="118"/>
                    </a:cubicBezTo>
                    <a:cubicBezTo>
                      <a:pt x="12790" y="299"/>
                      <a:pt x="12414" y="676"/>
                      <a:pt x="12232" y="1153"/>
                    </a:cubicBezTo>
                    <a:cubicBezTo>
                      <a:pt x="9946" y="7205"/>
                      <a:pt x="7203" y="9937"/>
                      <a:pt x="1145" y="12240"/>
                    </a:cubicBezTo>
                    <a:cubicBezTo>
                      <a:pt x="223" y="12595"/>
                      <a:pt x="-235" y="13631"/>
                      <a:pt x="120" y="14553"/>
                    </a:cubicBezTo>
                    <a:cubicBezTo>
                      <a:pt x="302" y="15023"/>
                      <a:pt x="674" y="15395"/>
                      <a:pt x="1145" y="15577"/>
                    </a:cubicBezTo>
                    <a:close/>
                  </a:path>
                </a:pathLst>
              </a:custGeom>
              <a:grpFill/>
              <a:ln w="55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C6BEA3DC-ED33-348F-C379-F39C640759A5}"/>
                  </a:ext>
                </a:extLst>
              </p:cNvPr>
              <p:cNvSpPr/>
              <p:nvPr/>
            </p:nvSpPr>
            <p:spPr>
              <a:xfrm>
                <a:off x="8540750" y="4515358"/>
                <a:ext cx="71438" cy="36005"/>
              </a:xfrm>
              <a:custGeom>
                <a:avLst/>
                <a:gdLst>
                  <a:gd name="connsiteX0" fmla="*/ 68529 w 71437"/>
                  <a:gd name="connsiteY0" fmla="*/ 0 h 36004"/>
                  <a:gd name="connsiteX1" fmla="*/ 3223 w 71437"/>
                  <a:gd name="connsiteY1" fmla="*/ 0 h 36004"/>
                  <a:gd name="connsiteX2" fmla="*/ 0 w 71437"/>
                  <a:gd name="connsiteY2" fmla="*/ 3229 h 36004"/>
                  <a:gd name="connsiteX3" fmla="*/ 0 w 71437"/>
                  <a:gd name="connsiteY3" fmla="*/ 33256 h 36004"/>
                  <a:gd name="connsiteX4" fmla="*/ 3223 w 71437"/>
                  <a:gd name="connsiteY4" fmla="*/ 36479 h 36004"/>
                  <a:gd name="connsiteX5" fmla="*/ 68529 w 71437"/>
                  <a:gd name="connsiteY5" fmla="*/ 36479 h 36004"/>
                  <a:gd name="connsiteX6" fmla="*/ 71752 w 71437"/>
                  <a:gd name="connsiteY6" fmla="*/ 33256 h 36004"/>
                  <a:gd name="connsiteX7" fmla="*/ 71752 w 71437"/>
                  <a:gd name="connsiteY7" fmla="*/ 3229 h 36004"/>
                  <a:gd name="connsiteX8" fmla="*/ 68529 w 71437"/>
                  <a:gd name="connsiteY8" fmla="*/ 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36004">
                    <a:moveTo>
                      <a:pt x="68529" y="0"/>
                    </a:moveTo>
                    <a:lnTo>
                      <a:pt x="3223" y="0"/>
                    </a:lnTo>
                    <a:cubicBezTo>
                      <a:pt x="1442" y="3"/>
                      <a:pt x="0" y="1448"/>
                      <a:pt x="0" y="3229"/>
                    </a:cubicBezTo>
                    <a:lnTo>
                      <a:pt x="0" y="33256"/>
                    </a:lnTo>
                    <a:cubicBezTo>
                      <a:pt x="3" y="35034"/>
                      <a:pt x="1444" y="36476"/>
                      <a:pt x="3223" y="36479"/>
                    </a:cubicBezTo>
                    <a:lnTo>
                      <a:pt x="68529" y="36479"/>
                    </a:lnTo>
                    <a:cubicBezTo>
                      <a:pt x="70307" y="36476"/>
                      <a:pt x="71749" y="35034"/>
                      <a:pt x="71752" y="33256"/>
                    </a:cubicBezTo>
                    <a:lnTo>
                      <a:pt x="71752" y="3229"/>
                    </a:lnTo>
                    <a:cubicBezTo>
                      <a:pt x="71752" y="1448"/>
                      <a:pt x="70310" y="3"/>
                      <a:pt x="68529" y="0"/>
                    </a:cubicBezTo>
                    <a:close/>
                  </a:path>
                </a:pathLst>
              </a:custGeom>
              <a:grpFill/>
              <a:ln w="55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91DC10DF-4E33-412D-5B5C-AD102DD4CF71}"/>
                  </a:ext>
                </a:extLst>
              </p:cNvPr>
              <p:cNvSpPr/>
              <p:nvPr/>
            </p:nvSpPr>
            <p:spPr>
              <a:xfrm>
                <a:off x="8725470" y="4268470"/>
                <a:ext cx="71438" cy="282893"/>
              </a:xfrm>
              <a:custGeom>
                <a:avLst/>
                <a:gdLst>
                  <a:gd name="connsiteX0" fmla="*/ 68529 w 71437"/>
                  <a:gd name="connsiteY0" fmla="*/ 0 h 282892"/>
                  <a:gd name="connsiteX1" fmla="*/ 3229 w 71437"/>
                  <a:gd name="connsiteY1" fmla="*/ 0 h 282892"/>
                  <a:gd name="connsiteX2" fmla="*/ 0 w 71437"/>
                  <a:gd name="connsiteY2" fmla="*/ 3218 h 282892"/>
                  <a:gd name="connsiteX3" fmla="*/ 0 w 71437"/>
                  <a:gd name="connsiteY3" fmla="*/ 3223 h 282892"/>
                  <a:gd name="connsiteX4" fmla="*/ 0 w 71437"/>
                  <a:gd name="connsiteY4" fmla="*/ 280144 h 282892"/>
                  <a:gd name="connsiteX5" fmla="*/ 3229 w 71437"/>
                  <a:gd name="connsiteY5" fmla="*/ 283367 h 282892"/>
                  <a:gd name="connsiteX6" fmla="*/ 68529 w 71437"/>
                  <a:gd name="connsiteY6" fmla="*/ 283367 h 282892"/>
                  <a:gd name="connsiteX7" fmla="*/ 71752 w 71437"/>
                  <a:gd name="connsiteY7" fmla="*/ 280144 h 282892"/>
                  <a:gd name="connsiteX8" fmla="*/ 71752 w 71437"/>
                  <a:gd name="connsiteY8" fmla="*/ 3223 h 282892"/>
                  <a:gd name="connsiteX9" fmla="*/ 68540 w 71437"/>
                  <a:gd name="connsiteY9" fmla="*/ 0 h 282892"/>
                  <a:gd name="connsiteX10" fmla="*/ 68529 w 71437"/>
                  <a:gd name="connsiteY10" fmla="*/ 0 h 28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37" h="282892">
                    <a:moveTo>
                      <a:pt x="68529" y="0"/>
                    </a:moveTo>
                    <a:lnTo>
                      <a:pt x="3229" y="0"/>
                    </a:lnTo>
                    <a:cubicBezTo>
                      <a:pt x="1449" y="-3"/>
                      <a:pt x="3" y="1437"/>
                      <a:pt x="0" y="3218"/>
                    </a:cubicBezTo>
                    <a:cubicBezTo>
                      <a:pt x="0" y="3219"/>
                      <a:pt x="0" y="3221"/>
                      <a:pt x="0" y="3223"/>
                    </a:cubicBezTo>
                    <a:lnTo>
                      <a:pt x="0" y="280144"/>
                    </a:lnTo>
                    <a:cubicBezTo>
                      <a:pt x="3" y="281925"/>
                      <a:pt x="1448" y="283367"/>
                      <a:pt x="3229" y="283367"/>
                    </a:cubicBezTo>
                    <a:lnTo>
                      <a:pt x="68529" y="283367"/>
                    </a:lnTo>
                    <a:cubicBezTo>
                      <a:pt x="70309" y="283367"/>
                      <a:pt x="71752" y="281924"/>
                      <a:pt x="71752" y="280144"/>
                    </a:cubicBezTo>
                    <a:lnTo>
                      <a:pt x="71752" y="3223"/>
                    </a:lnTo>
                    <a:cubicBezTo>
                      <a:pt x="71755" y="1446"/>
                      <a:pt x="70317" y="3"/>
                      <a:pt x="68540" y="0"/>
                    </a:cubicBezTo>
                    <a:cubicBezTo>
                      <a:pt x="68536" y="0"/>
                      <a:pt x="68532" y="0"/>
                      <a:pt x="68529" y="0"/>
                    </a:cubicBezTo>
                    <a:close/>
                  </a:path>
                </a:pathLst>
              </a:custGeom>
              <a:grpFill/>
              <a:ln w="55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EF78F75D-6902-8F20-C8F4-998B231050F8}"/>
                  </a:ext>
                </a:extLst>
              </p:cNvPr>
              <p:cNvSpPr/>
              <p:nvPr/>
            </p:nvSpPr>
            <p:spPr>
              <a:xfrm>
                <a:off x="8632539" y="4482600"/>
                <a:ext cx="71438" cy="69152"/>
              </a:xfrm>
              <a:custGeom>
                <a:avLst/>
                <a:gdLst>
                  <a:gd name="connsiteX0" fmla="*/ 68529 w 71437"/>
                  <a:gd name="connsiteY0" fmla="*/ 0 h 69151"/>
                  <a:gd name="connsiteX1" fmla="*/ 3229 w 71437"/>
                  <a:gd name="connsiteY1" fmla="*/ 0 h 69151"/>
                  <a:gd name="connsiteX2" fmla="*/ 0 w 71437"/>
                  <a:gd name="connsiteY2" fmla="*/ 3223 h 69151"/>
                  <a:gd name="connsiteX3" fmla="*/ 0 w 71437"/>
                  <a:gd name="connsiteY3" fmla="*/ 66014 h 69151"/>
                  <a:gd name="connsiteX4" fmla="*/ 3229 w 71437"/>
                  <a:gd name="connsiteY4" fmla="*/ 69237 h 69151"/>
                  <a:gd name="connsiteX5" fmla="*/ 68529 w 71437"/>
                  <a:gd name="connsiteY5" fmla="*/ 69237 h 69151"/>
                  <a:gd name="connsiteX6" fmla="*/ 71752 w 71437"/>
                  <a:gd name="connsiteY6" fmla="*/ 66014 h 69151"/>
                  <a:gd name="connsiteX7" fmla="*/ 71752 w 71437"/>
                  <a:gd name="connsiteY7" fmla="*/ 3223 h 69151"/>
                  <a:gd name="connsiteX8" fmla="*/ 68529 w 71437"/>
                  <a:gd name="connsiteY8" fmla="*/ 0 h 6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69151">
                    <a:moveTo>
                      <a:pt x="68529" y="0"/>
                    </a:moveTo>
                    <a:lnTo>
                      <a:pt x="3229" y="0"/>
                    </a:lnTo>
                    <a:cubicBezTo>
                      <a:pt x="1448" y="0"/>
                      <a:pt x="3" y="1442"/>
                      <a:pt x="0" y="3223"/>
                    </a:cubicBezTo>
                    <a:lnTo>
                      <a:pt x="0" y="66014"/>
                    </a:lnTo>
                    <a:cubicBezTo>
                      <a:pt x="3" y="67795"/>
                      <a:pt x="1448" y="69237"/>
                      <a:pt x="3229" y="69237"/>
                    </a:cubicBezTo>
                    <a:lnTo>
                      <a:pt x="68529" y="69237"/>
                    </a:lnTo>
                    <a:cubicBezTo>
                      <a:pt x="70307" y="69234"/>
                      <a:pt x="71749" y="67793"/>
                      <a:pt x="71752" y="66014"/>
                    </a:cubicBezTo>
                    <a:lnTo>
                      <a:pt x="71752" y="3223"/>
                    </a:lnTo>
                    <a:cubicBezTo>
                      <a:pt x="71749" y="1444"/>
                      <a:pt x="70307" y="3"/>
                      <a:pt x="68529" y="0"/>
                    </a:cubicBezTo>
                    <a:close/>
                  </a:path>
                </a:pathLst>
              </a:custGeom>
              <a:grpFill/>
              <a:ln w="557"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6A2901B4-C2D1-BDFC-F723-BDEB3384839A}"/>
                  </a:ext>
                </a:extLst>
              </p:cNvPr>
              <p:cNvSpPr/>
              <p:nvPr/>
            </p:nvSpPr>
            <p:spPr>
              <a:xfrm>
                <a:off x="8540819" y="4336550"/>
                <a:ext cx="180594" cy="150876"/>
              </a:xfrm>
              <a:custGeom>
                <a:avLst/>
                <a:gdLst>
                  <a:gd name="connsiteX0" fmla="*/ 157865 w 180594"/>
                  <a:gd name="connsiteY0" fmla="*/ 29675 h 150876"/>
                  <a:gd name="connsiteX1" fmla="*/ 114019 w 180594"/>
                  <a:gd name="connsiteY1" fmla="*/ 87825 h 150876"/>
                  <a:gd name="connsiteX2" fmla="*/ 3463 w 180594"/>
                  <a:gd name="connsiteY2" fmla="*/ 142415 h 150876"/>
                  <a:gd name="connsiteX3" fmla="*/ 81 w 180594"/>
                  <a:gd name="connsiteY3" fmla="*/ 147445 h 150876"/>
                  <a:gd name="connsiteX4" fmla="*/ 4291 w 180594"/>
                  <a:gd name="connsiteY4" fmla="*/ 150907 h 150876"/>
                  <a:gd name="connsiteX5" fmla="*/ 5132 w 180594"/>
                  <a:gd name="connsiteY5" fmla="*/ 150804 h 150876"/>
                  <a:gd name="connsiteX6" fmla="*/ 119849 w 180594"/>
                  <a:gd name="connsiteY6" fmla="*/ 94112 h 150876"/>
                  <a:gd name="connsiteX7" fmla="*/ 166140 w 180594"/>
                  <a:gd name="connsiteY7" fmla="*/ 32264 h 150876"/>
                  <a:gd name="connsiteX8" fmla="*/ 166535 w 180594"/>
                  <a:gd name="connsiteY8" fmla="*/ 31464 h 150876"/>
                  <a:gd name="connsiteX9" fmla="*/ 171107 w 180594"/>
                  <a:gd name="connsiteY9" fmla="*/ 21262 h 150876"/>
                  <a:gd name="connsiteX10" fmla="*/ 172467 w 180594"/>
                  <a:gd name="connsiteY10" fmla="*/ 27932 h 150876"/>
                  <a:gd name="connsiteX11" fmla="*/ 177462 w 180594"/>
                  <a:gd name="connsiteY11" fmla="*/ 31012 h 150876"/>
                  <a:gd name="connsiteX12" fmla="*/ 180536 w 180594"/>
                  <a:gd name="connsiteY12" fmla="*/ 26017 h 150876"/>
                  <a:gd name="connsiteX13" fmla="*/ 175307 w 180594"/>
                  <a:gd name="connsiteY13" fmla="*/ 3615 h 150876"/>
                  <a:gd name="connsiteX14" fmla="*/ 172524 w 180594"/>
                  <a:gd name="connsiteY14" fmla="*/ 100 h 150876"/>
                  <a:gd name="connsiteX15" fmla="*/ 168489 w 180594"/>
                  <a:gd name="connsiteY15" fmla="*/ 1060 h 150876"/>
                  <a:gd name="connsiteX16" fmla="*/ 151498 w 180594"/>
                  <a:gd name="connsiteY16" fmla="*/ 16302 h 150876"/>
                  <a:gd name="connsiteX17" fmla="*/ 151253 w 180594"/>
                  <a:gd name="connsiteY17" fmla="*/ 22263 h 150876"/>
                  <a:gd name="connsiteX18" fmla="*/ 157213 w 180594"/>
                  <a:gd name="connsiteY18" fmla="*/ 22508 h 150876"/>
                  <a:gd name="connsiteX19" fmla="*/ 163900 w 180594"/>
                  <a:gd name="connsiteY19" fmla="*/ 16502 h 150876"/>
                  <a:gd name="connsiteX20" fmla="*/ 158185 w 180594"/>
                  <a:gd name="connsiteY20" fmla="*/ 29075 h 15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594" h="150876">
                    <a:moveTo>
                      <a:pt x="157865" y="29675"/>
                    </a:moveTo>
                    <a:cubicBezTo>
                      <a:pt x="146825" y="51512"/>
                      <a:pt x="131977" y="71204"/>
                      <a:pt x="114019" y="87825"/>
                    </a:cubicBezTo>
                    <a:cubicBezTo>
                      <a:pt x="84301" y="115400"/>
                      <a:pt x="47091" y="133768"/>
                      <a:pt x="3463" y="142415"/>
                    </a:cubicBezTo>
                    <a:cubicBezTo>
                      <a:pt x="1140" y="142870"/>
                      <a:pt x="-374" y="145122"/>
                      <a:pt x="81" y="147445"/>
                    </a:cubicBezTo>
                    <a:cubicBezTo>
                      <a:pt x="475" y="149458"/>
                      <a:pt x="2240" y="150909"/>
                      <a:pt x="4291" y="150907"/>
                    </a:cubicBezTo>
                    <a:cubicBezTo>
                      <a:pt x="4574" y="150899"/>
                      <a:pt x="4855" y="150864"/>
                      <a:pt x="5132" y="150804"/>
                    </a:cubicBezTo>
                    <a:cubicBezTo>
                      <a:pt x="50337" y="141866"/>
                      <a:pt x="88936" y="122801"/>
                      <a:pt x="119849" y="94112"/>
                    </a:cubicBezTo>
                    <a:cubicBezTo>
                      <a:pt x="138900" y="76472"/>
                      <a:pt x="154586" y="55515"/>
                      <a:pt x="166140" y="32264"/>
                    </a:cubicBezTo>
                    <a:lnTo>
                      <a:pt x="166535" y="31464"/>
                    </a:lnTo>
                    <a:cubicBezTo>
                      <a:pt x="168267" y="28161"/>
                      <a:pt x="169794" y="24754"/>
                      <a:pt x="171107" y="21262"/>
                    </a:cubicBezTo>
                    <a:lnTo>
                      <a:pt x="172467" y="27932"/>
                    </a:lnTo>
                    <a:cubicBezTo>
                      <a:pt x="172907" y="30155"/>
                      <a:pt x="175233" y="31452"/>
                      <a:pt x="177462" y="31012"/>
                    </a:cubicBezTo>
                    <a:cubicBezTo>
                      <a:pt x="179691" y="30572"/>
                      <a:pt x="180976" y="28241"/>
                      <a:pt x="180536" y="26017"/>
                    </a:cubicBezTo>
                    <a:lnTo>
                      <a:pt x="175307" y="3615"/>
                    </a:lnTo>
                    <a:cubicBezTo>
                      <a:pt x="175014" y="2056"/>
                      <a:pt x="173973" y="742"/>
                      <a:pt x="172524" y="100"/>
                    </a:cubicBezTo>
                    <a:cubicBezTo>
                      <a:pt x="171284" y="-129"/>
                      <a:pt x="169552" y="-26"/>
                      <a:pt x="168489" y="1060"/>
                    </a:cubicBezTo>
                    <a:lnTo>
                      <a:pt x="151498" y="16302"/>
                    </a:lnTo>
                    <a:cubicBezTo>
                      <a:pt x="149785" y="17880"/>
                      <a:pt x="149675" y="20549"/>
                      <a:pt x="151253" y="22263"/>
                    </a:cubicBezTo>
                    <a:cubicBezTo>
                      <a:pt x="152831" y="23976"/>
                      <a:pt x="155500" y="24087"/>
                      <a:pt x="157213" y="22508"/>
                    </a:cubicBezTo>
                    <a:lnTo>
                      <a:pt x="163900" y="16502"/>
                    </a:lnTo>
                    <a:cubicBezTo>
                      <a:pt x="162267" y="20811"/>
                      <a:pt x="160358" y="25011"/>
                      <a:pt x="158185" y="29075"/>
                    </a:cubicBezTo>
                    <a:close/>
                  </a:path>
                </a:pathLst>
              </a:custGeom>
              <a:grpFill/>
              <a:ln w="557" cap="flat">
                <a:noFill/>
                <a:prstDash val="solid"/>
                <a:miter/>
              </a:ln>
            </p:spPr>
            <p:txBody>
              <a:bodyPr rtlCol="0" anchor="ctr"/>
              <a:lstStyle/>
              <a:p>
                <a:endParaRPr lang="en-US"/>
              </a:p>
            </p:txBody>
          </p:sp>
        </p:grpSp>
      </p:grpSp>
      <p:sp>
        <p:nvSpPr>
          <p:cNvPr id="64" name="Rounded Rectangle 63">
            <a:extLst>
              <a:ext uri="{FF2B5EF4-FFF2-40B4-BE49-F238E27FC236}">
                <a16:creationId xmlns:a16="http://schemas.microsoft.com/office/drawing/2014/main" id="{B9BADB4D-05A0-729A-9B2F-3077F2E27326}"/>
              </a:ext>
            </a:extLst>
          </p:cNvPr>
          <p:cNvSpPr/>
          <p:nvPr/>
        </p:nvSpPr>
        <p:spPr>
          <a:xfrm>
            <a:off x="6242024" y="446698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chemeClr val="tx1"/>
                </a:solidFill>
                <a:effectLst/>
                <a:uLnTx/>
                <a:uFillTx/>
                <a:latin typeface="Arial" panose="020B0604020202020204"/>
                <a:ea typeface="+mn-ea"/>
                <a:cs typeface="+mn-cs"/>
              </a:rPr>
              <a:t>SUPPLY CHAIN</a:t>
            </a:r>
            <a:endParaRPr lang="en-US" sz="1050">
              <a:solidFill>
                <a:schemeClr val="tx1"/>
              </a:solidFill>
            </a:endParaRPr>
          </a:p>
          <a:p>
            <a:pPr marL="0" lvl="1" indent="0">
              <a:lnSpc>
                <a:spcPts val="1300"/>
              </a:lnSpc>
              <a:spcBef>
                <a:spcPts val="0"/>
              </a:spcBef>
              <a:spcAft>
                <a:spcPts val="0"/>
              </a:spcAft>
              <a:buClr>
                <a:schemeClr val="tx1"/>
              </a:buClr>
              <a:buSzPct val="70000"/>
              <a:buNone/>
            </a:pPr>
            <a:r>
              <a:rPr lang="en-US" sz="1050">
                <a:solidFill>
                  <a:schemeClr val="tx1"/>
                </a:solidFill>
              </a:rPr>
              <a:t>We assist clients across the full range of supply chain processes and have the unique ability to </a:t>
            </a:r>
            <a:r>
              <a:rPr lang="en-US" sz="1050" b="1">
                <a:solidFill>
                  <a:schemeClr val="tx1"/>
                </a:solidFill>
              </a:rPr>
              <a:t>create alignment between supply chain and its stakeholders</a:t>
            </a:r>
            <a:r>
              <a:rPr lang="en-US" sz="1050">
                <a:solidFill>
                  <a:schemeClr val="tx1"/>
                </a:solidFill>
              </a:rPr>
              <a:t>. From crafting new supply chain strategies to restructuring your organization to improving your daily operations, we help you with every step.</a:t>
            </a:r>
          </a:p>
        </p:txBody>
      </p:sp>
      <p:grpSp>
        <p:nvGrpSpPr>
          <p:cNvPr id="138" name="Group 137">
            <a:extLst>
              <a:ext uri="{FF2B5EF4-FFF2-40B4-BE49-F238E27FC236}">
                <a16:creationId xmlns:a16="http://schemas.microsoft.com/office/drawing/2014/main" id="{7614A0CA-7D33-34A2-91A7-F74E374904BF}"/>
              </a:ext>
            </a:extLst>
          </p:cNvPr>
          <p:cNvGrpSpPr/>
          <p:nvPr/>
        </p:nvGrpSpPr>
        <p:grpSpPr>
          <a:xfrm>
            <a:off x="6461935" y="1602763"/>
            <a:ext cx="777240" cy="777240"/>
            <a:chOff x="6381380" y="1630472"/>
            <a:chExt cx="777240" cy="777240"/>
          </a:xfrm>
        </p:grpSpPr>
        <p:sp>
          <p:nvSpPr>
            <p:cNvPr id="136" name="Oval 135">
              <a:extLst>
                <a:ext uri="{FF2B5EF4-FFF2-40B4-BE49-F238E27FC236}">
                  <a16:creationId xmlns:a16="http://schemas.microsoft.com/office/drawing/2014/main" id="{2DA324A4-40EA-7FDE-CC39-6F1DD6A9AAC9}"/>
                </a:ext>
              </a:extLst>
            </p:cNvPr>
            <p:cNvSpPr>
              <a:spLocks noChangeAspect="1"/>
            </p:cNvSpPr>
            <p:nvPr/>
          </p:nvSpPr>
          <p:spPr>
            <a:xfrm>
              <a:off x="6381380" y="1630472"/>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7" name="Oval 136">
              <a:extLst>
                <a:ext uri="{FF2B5EF4-FFF2-40B4-BE49-F238E27FC236}">
                  <a16:creationId xmlns:a16="http://schemas.microsoft.com/office/drawing/2014/main" id="{40349BDC-29DE-203E-4470-E1D6D30D6B0F}"/>
                </a:ext>
              </a:extLst>
            </p:cNvPr>
            <p:cNvSpPr/>
            <p:nvPr/>
          </p:nvSpPr>
          <p:spPr>
            <a:xfrm>
              <a:off x="6446150" y="1695242"/>
              <a:ext cx="647700"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5" name="Graphic 87">
              <a:extLst>
                <a:ext uri="{FF2B5EF4-FFF2-40B4-BE49-F238E27FC236}">
                  <a16:creationId xmlns:a16="http://schemas.microsoft.com/office/drawing/2014/main" id="{1C7E397E-71D1-36AA-BDC7-E472E7BDC381}"/>
                </a:ext>
              </a:extLst>
            </p:cNvPr>
            <p:cNvGrpSpPr>
              <a:grpSpLocks noChangeAspect="1"/>
            </p:cNvGrpSpPr>
            <p:nvPr/>
          </p:nvGrpSpPr>
          <p:grpSpPr>
            <a:xfrm>
              <a:off x="6579840" y="1813336"/>
              <a:ext cx="375669" cy="411480"/>
              <a:chOff x="2807142" y="3737593"/>
              <a:chExt cx="258794" cy="283464"/>
            </a:xfrm>
            <a:solidFill>
              <a:schemeClr val="bg1"/>
            </a:solidFill>
          </p:grpSpPr>
          <p:sp>
            <p:nvSpPr>
              <p:cNvPr id="76" name="Freeform 125">
                <a:extLst>
                  <a:ext uri="{FF2B5EF4-FFF2-40B4-BE49-F238E27FC236}">
                    <a16:creationId xmlns:a16="http://schemas.microsoft.com/office/drawing/2014/main" id="{D91167BB-7C38-7333-F908-4BA8CB60C4FF}"/>
                  </a:ext>
                </a:extLst>
              </p:cNvPr>
              <p:cNvSpPr/>
              <p:nvPr/>
            </p:nvSpPr>
            <p:spPr>
              <a:xfrm>
                <a:off x="2807142" y="3737593"/>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endParaRPr lang="en-US"/>
              </a:p>
            </p:txBody>
          </p:sp>
          <p:sp>
            <p:nvSpPr>
              <p:cNvPr id="77" name="Freeform 126">
                <a:extLst>
                  <a:ext uri="{FF2B5EF4-FFF2-40B4-BE49-F238E27FC236}">
                    <a16:creationId xmlns:a16="http://schemas.microsoft.com/office/drawing/2014/main" id="{C5FCBAC2-71F6-2073-6C32-B18427C251DB}"/>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endParaRPr lang="en-US"/>
              </a:p>
            </p:txBody>
          </p:sp>
        </p:grpSp>
      </p:grpSp>
      <p:grpSp>
        <p:nvGrpSpPr>
          <p:cNvPr id="135" name="Group 134">
            <a:extLst>
              <a:ext uri="{FF2B5EF4-FFF2-40B4-BE49-F238E27FC236}">
                <a16:creationId xmlns:a16="http://schemas.microsoft.com/office/drawing/2014/main" id="{DAACB70A-1C55-89C6-E043-F169D4670976}"/>
              </a:ext>
            </a:extLst>
          </p:cNvPr>
          <p:cNvGrpSpPr/>
          <p:nvPr/>
        </p:nvGrpSpPr>
        <p:grpSpPr>
          <a:xfrm>
            <a:off x="6461935" y="3191418"/>
            <a:ext cx="777240" cy="777240"/>
            <a:chOff x="6381380" y="3191418"/>
            <a:chExt cx="777240" cy="777240"/>
          </a:xfrm>
        </p:grpSpPr>
        <p:sp>
          <p:nvSpPr>
            <p:cNvPr id="133" name="Oval 132">
              <a:extLst>
                <a:ext uri="{FF2B5EF4-FFF2-40B4-BE49-F238E27FC236}">
                  <a16:creationId xmlns:a16="http://schemas.microsoft.com/office/drawing/2014/main" id="{94A86491-539F-67C6-14D6-1EF0E9D20876}"/>
                </a:ext>
              </a:extLst>
            </p:cNvPr>
            <p:cNvSpPr>
              <a:spLocks noChangeAspect="1"/>
            </p:cNvSpPr>
            <p:nvPr/>
          </p:nvSpPr>
          <p:spPr>
            <a:xfrm>
              <a:off x="638138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4" name="Oval 133">
              <a:extLst>
                <a:ext uri="{FF2B5EF4-FFF2-40B4-BE49-F238E27FC236}">
                  <a16:creationId xmlns:a16="http://schemas.microsoft.com/office/drawing/2014/main" id="{B88CA512-45AB-ECAA-DC20-BFFE7DF16C23}"/>
                </a:ext>
              </a:extLst>
            </p:cNvPr>
            <p:cNvSpPr/>
            <p:nvPr/>
          </p:nvSpPr>
          <p:spPr>
            <a:xfrm>
              <a:off x="6446150" y="3256188"/>
              <a:ext cx="647700" cy="6477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94" name="Graphic 4">
              <a:extLst>
                <a:ext uri="{FF2B5EF4-FFF2-40B4-BE49-F238E27FC236}">
                  <a16:creationId xmlns:a16="http://schemas.microsoft.com/office/drawing/2014/main" id="{A7A513A2-FAF4-ABA6-84D0-4E704BD732C5}"/>
                </a:ext>
              </a:extLst>
            </p:cNvPr>
            <p:cNvGrpSpPr>
              <a:grpSpLocks noChangeAspect="1"/>
            </p:cNvGrpSpPr>
            <p:nvPr/>
          </p:nvGrpSpPr>
          <p:grpSpPr>
            <a:xfrm>
              <a:off x="6556641" y="3374298"/>
              <a:ext cx="426719" cy="411480"/>
              <a:chOff x="512804" y="1610754"/>
              <a:chExt cx="283464" cy="273340"/>
            </a:xfrm>
            <a:solidFill>
              <a:schemeClr val="bg1"/>
            </a:solidFill>
          </p:grpSpPr>
          <p:sp>
            <p:nvSpPr>
              <p:cNvPr id="95" name="Freeform 129">
                <a:extLst>
                  <a:ext uri="{FF2B5EF4-FFF2-40B4-BE49-F238E27FC236}">
                    <a16:creationId xmlns:a16="http://schemas.microsoft.com/office/drawing/2014/main" id="{AF7475D7-B233-68AF-4088-6972B4C7F5F0}"/>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a:p>
            </p:txBody>
          </p:sp>
          <p:sp>
            <p:nvSpPr>
              <p:cNvPr id="96" name="Freeform 130">
                <a:extLst>
                  <a:ext uri="{FF2B5EF4-FFF2-40B4-BE49-F238E27FC236}">
                    <a16:creationId xmlns:a16="http://schemas.microsoft.com/office/drawing/2014/main" id="{F0E3EBF7-64EA-2CFF-058A-B516FA033745}"/>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a:p>
            </p:txBody>
          </p:sp>
          <p:sp>
            <p:nvSpPr>
              <p:cNvPr id="97" name="Freeform 131">
                <a:extLst>
                  <a:ext uri="{FF2B5EF4-FFF2-40B4-BE49-F238E27FC236}">
                    <a16:creationId xmlns:a16="http://schemas.microsoft.com/office/drawing/2014/main" id="{2073FBA0-CE53-4452-1A33-44594476AC5B}"/>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a:p>
            </p:txBody>
          </p:sp>
          <p:sp>
            <p:nvSpPr>
              <p:cNvPr id="98" name="Freeform 132">
                <a:extLst>
                  <a:ext uri="{FF2B5EF4-FFF2-40B4-BE49-F238E27FC236}">
                    <a16:creationId xmlns:a16="http://schemas.microsoft.com/office/drawing/2014/main" id="{05C6CDFD-E58B-C11C-20A9-D0A0EB5FFF5C}"/>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a:p>
            </p:txBody>
          </p:sp>
          <p:sp>
            <p:nvSpPr>
              <p:cNvPr id="99" name="Freeform 133">
                <a:extLst>
                  <a:ext uri="{FF2B5EF4-FFF2-40B4-BE49-F238E27FC236}">
                    <a16:creationId xmlns:a16="http://schemas.microsoft.com/office/drawing/2014/main" id="{9712DA96-AA6B-B14B-BE07-A5119DC3685F}"/>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a:p>
            </p:txBody>
          </p:sp>
          <p:sp>
            <p:nvSpPr>
              <p:cNvPr id="100" name="Freeform 134">
                <a:extLst>
                  <a:ext uri="{FF2B5EF4-FFF2-40B4-BE49-F238E27FC236}">
                    <a16:creationId xmlns:a16="http://schemas.microsoft.com/office/drawing/2014/main" id="{BA93D68D-2E56-3E78-BA60-ED7BB2484FFC}"/>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a:p>
            </p:txBody>
          </p:sp>
          <p:sp>
            <p:nvSpPr>
              <p:cNvPr id="101" name="Freeform 135">
                <a:extLst>
                  <a:ext uri="{FF2B5EF4-FFF2-40B4-BE49-F238E27FC236}">
                    <a16:creationId xmlns:a16="http://schemas.microsoft.com/office/drawing/2014/main" id="{E107E950-488D-27CB-9E6E-3C5100A3D971}"/>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a:p>
            </p:txBody>
          </p:sp>
          <p:sp>
            <p:nvSpPr>
              <p:cNvPr id="102" name="Freeform 136">
                <a:extLst>
                  <a:ext uri="{FF2B5EF4-FFF2-40B4-BE49-F238E27FC236}">
                    <a16:creationId xmlns:a16="http://schemas.microsoft.com/office/drawing/2014/main" id="{D319CB82-4352-E833-E531-8B0B73602CC8}"/>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a:p>
            </p:txBody>
          </p:sp>
          <p:sp>
            <p:nvSpPr>
              <p:cNvPr id="103" name="Freeform 137">
                <a:extLst>
                  <a:ext uri="{FF2B5EF4-FFF2-40B4-BE49-F238E27FC236}">
                    <a16:creationId xmlns:a16="http://schemas.microsoft.com/office/drawing/2014/main" id="{3A5CDEEC-9E01-8BAF-1B1B-AF3B6377227E}"/>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a:p>
            </p:txBody>
          </p:sp>
          <p:sp>
            <p:nvSpPr>
              <p:cNvPr id="104" name="Freeform 138">
                <a:extLst>
                  <a:ext uri="{FF2B5EF4-FFF2-40B4-BE49-F238E27FC236}">
                    <a16:creationId xmlns:a16="http://schemas.microsoft.com/office/drawing/2014/main" id="{DC9ED100-0116-BB9A-8497-542674549250}"/>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a:p>
            </p:txBody>
          </p:sp>
          <p:sp>
            <p:nvSpPr>
              <p:cNvPr id="105" name="Freeform 139">
                <a:extLst>
                  <a:ext uri="{FF2B5EF4-FFF2-40B4-BE49-F238E27FC236}">
                    <a16:creationId xmlns:a16="http://schemas.microsoft.com/office/drawing/2014/main" id="{7331FC8E-0004-0B59-CE6F-B545DB406777}"/>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a:p>
            </p:txBody>
          </p:sp>
          <p:sp>
            <p:nvSpPr>
              <p:cNvPr id="106" name="Freeform 140">
                <a:extLst>
                  <a:ext uri="{FF2B5EF4-FFF2-40B4-BE49-F238E27FC236}">
                    <a16:creationId xmlns:a16="http://schemas.microsoft.com/office/drawing/2014/main" id="{24F0D3BC-6E3C-C693-5799-4645BBCDC898}"/>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a:p>
            </p:txBody>
          </p:sp>
          <p:sp>
            <p:nvSpPr>
              <p:cNvPr id="107" name="Freeform 141">
                <a:extLst>
                  <a:ext uri="{FF2B5EF4-FFF2-40B4-BE49-F238E27FC236}">
                    <a16:creationId xmlns:a16="http://schemas.microsoft.com/office/drawing/2014/main" id="{F87C2A5F-06E1-CFBB-190D-3AFCBF7303B1}"/>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a:p>
            </p:txBody>
          </p:sp>
          <p:sp>
            <p:nvSpPr>
              <p:cNvPr id="108" name="Freeform 142">
                <a:extLst>
                  <a:ext uri="{FF2B5EF4-FFF2-40B4-BE49-F238E27FC236}">
                    <a16:creationId xmlns:a16="http://schemas.microsoft.com/office/drawing/2014/main" id="{5AE5B99F-74C1-F1C6-A4C5-60C721A9F00C}"/>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p>
            </p:txBody>
          </p:sp>
          <p:sp>
            <p:nvSpPr>
              <p:cNvPr id="109" name="Freeform 143">
                <a:extLst>
                  <a:ext uri="{FF2B5EF4-FFF2-40B4-BE49-F238E27FC236}">
                    <a16:creationId xmlns:a16="http://schemas.microsoft.com/office/drawing/2014/main" id="{BD79760A-A393-E4D4-E09E-A100E24D985E}"/>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p>
            </p:txBody>
          </p:sp>
          <p:sp>
            <p:nvSpPr>
              <p:cNvPr id="110" name="Freeform 144">
                <a:extLst>
                  <a:ext uri="{FF2B5EF4-FFF2-40B4-BE49-F238E27FC236}">
                    <a16:creationId xmlns:a16="http://schemas.microsoft.com/office/drawing/2014/main" id="{A825752C-F051-890F-1773-CA5D547E7AD9}"/>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p>
            </p:txBody>
          </p:sp>
          <p:sp>
            <p:nvSpPr>
              <p:cNvPr id="111" name="Freeform 145">
                <a:extLst>
                  <a:ext uri="{FF2B5EF4-FFF2-40B4-BE49-F238E27FC236}">
                    <a16:creationId xmlns:a16="http://schemas.microsoft.com/office/drawing/2014/main" id="{4B8865FE-68EE-70EA-E2DB-496AE5D0B0B2}"/>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a:p>
            </p:txBody>
          </p:sp>
        </p:grpSp>
      </p:grpSp>
      <p:grpSp>
        <p:nvGrpSpPr>
          <p:cNvPr id="139" name="Group 138">
            <a:extLst>
              <a:ext uri="{FF2B5EF4-FFF2-40B4-BE49-F238E27FC236}">
                <a16:creationId xmlns:a16="http://schemas.microsoft.com/office/drawing/2014/main" id="{8C0C9F4E-FFD2-BED7-23FE-E49AD9008577}"/>
              </a:ext>
            </a:extLst>
          </p:cNvPr>
          <p:cNvGrpSpPr/>
          <p:nvPr/>
        </p:nvGrpSpPr>
        <p:grpSpPr>
          <a:xfrm>
            <a:off x="6461935" y="4789308"/>
            <a:ext cx="777240" cy="777240"/>
            <a:chOff x="6381380" y="4789308"/>
            <a:chExt cx="777240" cy="777240"/>
          </a:xfrm>
        </p:grpSpPr>
        <p:sp>
          <p:nvSpPr>
            <p:cNvPr id="66" name="Oval 65">
              <a:extLst>
                <a:ext uri="{FF2B5EF4-FFF2-40B4-BE49-F238E27FC236}">
                  <a16:creationId xmlns:a16="http://schemas.microsoft.com/office/drawing/2014/main" id="{E2720598-809B-435E-8870-3CBB2833FF16}"/>
                </a:ext>
              </a:extLst>
            </p:cNvPr>
            <p:cNvSpPr>
              <a:spLocks noChangeAspect="1"/>
            </p:cNvSpPr>
            <p:nvPr/>
          </p:nvSpPr>
          <p:spPr>
            <a:xfrm>
              <a:off x="638138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7" name="Oval 66">
              <a:extLst>
                <a:ext uri="{FF2B5EF4-FFF2-40B4-BE49-F238E27FC236}">
                  <a16:creationId xmlns:a16="http://schemas.microsoft.com/office/drawing/2014/main" id="{1204C6A0-B325-99A9-14F5-09D08978E8CA}"/>
                </a:ext>
              </a:extLst>
            </p:cNvPr>
            <p:cNvSpPr/>
            <p:nvPr/>
          </p:nvSpPr>
          <p:spPr>
            <a:xfrm>
              <a:off x="6446150" y="485407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12" name="Graphic 154">
              <a:extLst>
                <a:ext uri="{FF2B5EF4-FFF2-40B4-BE49-F238E27FC236}">
                  <a16:creationId xmlns:a16="http://schemas.microsoft.com/office/drawing/2014/main" id="{AEDC30BF-EE83-056E-BF62-FC78AEE1DD3B}"/>
                </a:ext>
              </a:extLst>
            </p:cNvPr>
            <p:cNvGrpSpPr>
              <a:grpSpLocks noChangeAspect="1"/>
            </p:cNvGrpSpPr>
            <p:nvPr/>
          </p:nvGrpSpPr>
          <p:grpSpPr>
            <a:xfrm>
              <a:off x="6529277" y="4949516"/>
              <a:ext cx="442194" cy="437198"/>
              <a:chOff x="3848100" y="1206500"/>
              <a:chExt cx="4495800" cy="4445000"/>
            </a:xfrm>
            <a:solidFill>
              <a:schemeClr val="bg1"/>
            </a:solidFill>
          </p:grpSpPr>
          <p:sp>
            <p:nvSpPr>
              <p:cNvPr id="113" name="Freeform 80">
                <a:extLst>
                  <a:ext uri="{FF2B5EF4-FFF2-40B4-BE49-F238E27FC236}">
                    <a16:creationId xmlns:a16="http://schemas.microsoft.com/office/drawing/2014/main" id="{FD747807-EFF9-5781-3B47-6E570748DED4}"/>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endParaRPr lang="en-US"/>
              </a:p>
            </p:txBody>
          </p:sp>
          <p:sp>
            <p:nvSpPr>
              <p:cNvPr id="114" name="Freeform 81">
                <a:extLst>
                  <a:ext uri="{FF2B5EF4-FFF2-40B4-BE49-F238E27FC236}">
                    <a16:creationId xmlns:a16="http://schemas.microsoft.com/office/drawing/2014/main" id="{7E575C8D-9799-C327-0862-59BBD5964436}"/>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endParaRPr lang="en-US"/>
              </a:p>
            </p:txBody>
          </p:sp>
          <p:sp>
            <p:nvSpPr>
              <p:cNvPr id="116" name="Freeform 82">
                <a:extLst>
                  <a:ext uri="{FF2B5EF4-FFF2-40B4-BE49-F238E27FC236}">
                    <a16:creationId xmlns:a16="http://schemas.microsoft.com/office/drawing/2014/main" id="{54648C3B-8620-D33D-C000-383907876D1F}"/>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endParaRPr lang="en-US"/>
              </a:p>
            </p:txBody>
          </p:sp>
          <p:sp>
            <p:nvSpPr>
              <p:cNvPr id="117" name="Freeform 83">
                <a:extLst>
                  <a:ext uri="{FF2B5EF4-FFF2-40B4-BE49-F238E27FC236}">
                    <a16:creationId xmlns:a16="http://schemas.microsoft.com/office/drawing/2014/main" id="{E7E39D80-21FA-25C6-DFEA-97C615F10921}"/>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endParaRPr lang="en-US"/>
              </a:p>
            </p:txBody>
          </p:sp>
          <p:sp>
            <p:nvSpPr>
              <p:cNvPr id="118" name="Freeform 84">
                <a:extLst>
                  <a:ext uri="{FF2B5EF4-FFF2-40B4-BE49-F238E27FC236}">
                    <a16:creationId xmlns:a16="http://schemas.microsoft.com/office/drawing/2014/main" id="{1A5B4DD2-E6CB-69F9-58C6-FA11E1DD228E}"/>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endParaRPr lang="en-US"/>
              </a:p>
            </p:txBody>
          </p:sp>
          <p:sp>
            <p:nvSpPr>
              <p:cNvPr id="119" name="Freeform 85">
                <a:extLst>
                  <a:ext uri="{FF2B5EF4-FFF2-40B4-BE49-F238E27FC236}">
                    <a16:creationId xmlns:a16="http://schemas.microsoft.com/office/drawing/2014/main" id="{49CDF09B-8D4A-C8CB-775F-174A5EC9C1FC}"/>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endParaRPr lang="en-US"/>
              </a:p>
            </p:txBody>
          </p:sp>
          <p:sp>
            <p:nvSpPr>
              <p:cNvPr id="120" name="Freeform 86">
                <a:extLst>
                  <a:ext uri="{FF2B5EF4-FFF2-40B4-BE49-F238E27FC236}">
                    <a16:creationId xmlns:a16="http://schemas.microsoft.com/office/drawing/2014/main" id="{23544955-7D8D-CF90-860B-F227A3AE34EC}"/>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endParaRPr lang="en-US"/>
              </a:p>
            </p:txBody>
          </p:sp>
          <p:sp>
            <p:nvSpPr>
              <p:cNvPr id="121" name="Freeform 87">
                <a:extLst>
                  <a:ext uri="{FF2B5EF4-FFF2-40B4-BE49-F238E27FC236}">
                    <a16:creationId xmlns:a16="http://schemas.microsoft.com/office/drawing/2014/main" id="{F9A1578E-E6A2-7664-E6CF-E600121E4ECA}"/>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endParaRPr lang="en-US"/>
              </a:p>
            </p:txBody>
          </p:sp>
          <p:sp>
            <p:nvSpPr>
              <p:cNvPr id="122" name="Freeform 88">
                <a:extLst>
                  <a:ext uri="{FF2B5EF4-FFF2-40B4-BE49-F238E27FC236}">
                    <a16:creationId xmlns:a16="http://schemas.microsoft.com/office/drawing/2014/main" id="{F06858D5-08E5-47AD-9A69-168E774F5780}"/>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endParaRPr lang="en-US"/>
              </a:p>
            </p:txBody>
          </p:sp>
          <p:sp>
            <p:nvSpPr>
              <p:cNvPr id="123" name="Freeform 89">
                <a:extLst>
                  <a:ext uri="{FF2B5EF4-FFF2-40B4-BE49-F238E27FC236}">
                    <a16:creationId xmlns:a16="http://schemas.microsoft.com/office/drawing/2014/main" id="{B323DDF9-2CD4-39D1-CC85-A9FFF7F51B60}"/>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endParaRPr lang="en-US"/>
              </a:p>
            </p:txBody>
          </p:sp>
          <p:sp>
            <p:nvSpPr>
              <p:cNvPr id="124" name="Freeform 90">
                <a:extLst>
                  <a:ext uri="{FF2B5EF4-FFF2-40B4-BE49-F238E27FC236}">
                    <a16:creationId xmlns:a16="http://schemas.microsoft.com/office/drawing/2014/main" id="{8B414BC4-F75F-3403-6B6B-26697CC458AB}"/>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endParaRPr lang="en-US"/>
              </a:p>
            </p:txBody>
          </p:sp>
          <p:sp>
            <p:nvSpPr>
              <p:cNvPr id="125" name="Freeform 91">
                <a:extLst>
                  <a:ext uri="{FF2B5EF4-FFF2-40B4-BE49-F238E27FC236}">
                    <a16:creationId xmlns:a16="http://schemas.microsoft.com/office/drawing/2014/main" id="{2871BBB3-B989-103D-EC5B-7213FEEA01B6}"/>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endParaRPr lang="en-US"/>
              </a:p>
            </p:txBody>
          </p:sp>
          <p:sp>
            <p:nvSpPr>
              <p:cNvPr id="126" name="Freeform 92">
                <a:extLst>
                  <a:ext uri="{FF2B5EF4-FFF2-40B4-BE49-F238E27FC236}">
                    <a16:creationId xmlns:a16="http://schemas.microsoft.com/office/drawing/2014/main" id="{C00E49B6-2535-C89E-C9EE-2DFD62734874}"/>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endParaRPr lang="en-US"/>
              </a:p>
            </p:txBody>
          </p:sp>
          <p:sp>
            <p:nvSpPr>
              <p:cNvPr id="127" name="Freeform 93">
                <a:extLst>
                  <a:ext uri="{FF2B5EF4-FFF2-40B4-BE49-F238E27FC236}">
                    <a16:creationId xmlns:a16="http://schemas.microsoft.com/office/drawing/2014/main" id="{0BC8D4B6-A75C-6733-6DBF-D999F2443C51}"/>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endParaRPr lang="en-US"/>
              </a:p>
            </p:txBody>
          </p:sp>
          <p:sp>
            <p:nvSpPr>
              <p:cNvPr id="128" name="Freeform 94">
                <a:extLst>
                  <a:ext uri="{FF2B5EF4-FFF2-40B4-BE49-F238E27FC236}">
                    <a16:creationId xmlns:a16="http://schemas.microsoft.com/office/drawing/2014/main" id="{E9F8D887-818D-D836-5FAA-6558ECE518EF}"/>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endParaRPr lang="en-US"/>
              </a:p>
            </p:txBody>
          </p:sp>
          <p:sp>
            <p:nvSpPr>
              <p:cNvPr id="129" name="Freeform 95">
                <a:extLst>
                  <a:ext uri="{FF2B5EF4-FFF2-40B4-BE49-F238E27FC236}">
                    <a16:creationId xmlns:a16="http://schemas.microsoft.com/office/drawing/2014/main" id="{3E8FB5BB-02D7-D173-2264-A5DFBCC018F5}"/>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endParaRPr lang="en-US"/>
              </a:p>
            </p:txBody>
          </p:sp>
          <p:sp>
            <p:nvSpPr>
              <p:cNvPr id="130" name="Freeform 96">
                <a:extLst>
                  <a:ext uri="{FF2B5EF4-FFF2-40B4-BE49-F238E27FC236}">
                    <a16:creationId xmlns:a16="http://schemas.microsoft.com/office/drawing/2014/main" id="{3A2EDACB-4B7B-E1C5-E555-AC7A28165FC4}"/>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endParaRPr lang="en-US"/>
              </a:p>
            </p:txBody>
          </p:sp>
          <p:sp>
            <p:nvSpPr>
              <p:cNvPr id="131" name="Freeform 97">
                <a:extLst>
                  <a:ext uri="{FF2B5EF4-FFF2-40B4-BE49-F238E27FC236}">
                    <a16:creationId xmlns:a16="http://schemas.microsoft.com/office/drawing/2014/main" id="{4BCF09F7-B0ED-663A-BD11-C3D1CA63A5D2}"/>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endParaRPr lang="en-US"/>
              </a:p>
            </p:txBody>
          </p:sp>
        </p:grpSp>
      </p:grpSp>
      <p:sp>
        <p:nvSpPr>
          <p:cNvPr id="5" name="Text Placeholder 5">
            <a:extLst>
              <a:ext uri="{FF2B5EF4-FFF2-40B4-BE49-F238E27FC236}">
                <a16:creationId xmlns:a16="http://schemas.microsoft.com/office/drawing/2014/main" id="{0CD7C1C2-F13F-D593-5F47-5F229AA69F17}"/>
              </a:ext>
            </a:extLst>
          </p:cNvPr>
          <p:cNvSpPr>
            <a:spLocks noGrp="1"/>
          </p:cNvSpPr>
          <p:nvPr>
            <p:ph type="body" sz="quarter" idx="10"/>
          </p:nvPr>
        </p:nvSpPr>
        <p:spPr>
          <a:xfrm>
            <a:off x="438150" y="155575"/>
            <a:ext cx="11312525" cy="338138"/>
          </a:xfrm>
        </p:spPr>
        <p:txBody>
          <a:bodyPr/>
          <a:lstStyle/>
          <a:p>
            <a:r>
              <a:rPr lang="en-US"/>
              <a:t>Introduction to ScottMadden</a:t>
            </a:r>
          </a:p>
        </p:txBody>
      </p:sp>
    </p:spTree>
    <p:extLst>
      <p:ext uri="{BB962C8B-B14F-4D97-AF65-F5344CB8AC3E}">
        <p14:creationId xmlns:p14="http://schemas.microsoft.com/office/powerpoint/2010/main" val="41007275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C61A-FCCC-A2F0-1048-9401771B35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253ABF-1C3D-579E-1D1E-33CF6E09CAF4}"/>
              </a:ext>
            </a:extLst>
          </p:cNvPr>
          <p:cNvSpPr>
            <a:spLocks noGrp="1"/>
          </p:cNvSpPr>
          <p:nvPr>
            <p:ph type="sldNum" sz="quarter" idx="4"/>
          </p:nvPr>
        </p:nvSpPr>
        <p:spPr/>
        <p:txBody>
          <a:bodyPr/>
          <a:lstStyle/>
          <a:p>
            <a:fld id="{9AA6D16A-0A68-8445-85DB-A0BE8CCB51C7}" type="slidenum">
              <a:rPr lang="en-US" smtClean="0"/>
              <a:pPr/>
              <a:t>6</a:t>
            </a:fld>
            <a:endParaRPr lang="en-US"/>
          </a:p>
        </p:txBody>
      </p:sp>
      <p:sp>
        <p:nvSpPr>
          <p:cNvPr id="3" name="Title 2">
            <a:extLst>
              <a:ext uri="{FF2B5EF4-FFF2-40B4-BE49-F238E27FC236}">
                <a16:creationId xmlns:a16="http://schemas.microsoft.com/office/drawing/2014/main" id="{DC0C6E58-B470-B634-70BC-86CD34520E4A}"/>
              </a:ext>
            </a:extLst>
          </p:cNvPr>
          <p:cNvSpPr>
            <a:spLocks noGrp="1"/>
          </p:cNvSpPr>
          <p:nvPr>
            <p:ph type="title"/>
          </p:nvPr>
        </p:nvSpPr>
        <p:spPr/>
        <p:txBody>
          <a:bodyPr/>
          <a:lstStyle/>
          <a:p>
            <a:r>
              <a:rPr lang="en-US"/>
              <a:t>Corporate and Shared Services Capabilities</a:t>
            </a:r>
          </a:p>
        </p:txBody>
      </p:sp>
      <p:sp>
        <p:nvSpPr>
          <p:cNvPr id="35" name="TextBox 34">
            <a:extLst>
              <a:ext uri="{FF2B5EF4-FFF2-40B4-BE49-F238E27FC236}">
                <a16:creationId xmlns:a16="http://schemas.microsoft.com/office/drawing/2014/main" id="{24578E55-2088-62EC-9811-B99FDC7ED202}"/>
              </a:ext>
            </a:extLst>
          </p:cNvPr>
          <p:cNvSpPr txBox="1"/>
          <p:nvPr/>
        </p:nvSpPr>
        <p:spPr>
          <a:xfrm>
            <a:off x="444014" y="3073002"/>
            <a:ext cx="2752344" cy="2893100"/>
          </a:xfrm>
          <a:prstGeom prst="rect">
            <a:avLst/>
          </a:prstGeom>
          <a:noFill/>
          <a:ln>
            <a:noFill/>
          </a:ln>
        </p:spPr>
        <p:txBody>
          <a:bodyPr wrap="square">
            <a:spAutoFit/>
          </a:bodyPr>
          <a:lstStyle/>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Strategic planning</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Feasibility analysis</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Benchmarking</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Statistical and analytical modeling</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Leading practices assessment</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Performance evaluation</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Project planning</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Leadership education and buy-in</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Staff evaluation</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Change readiness assessment</a:t>
            </a:r>
          </a:p>
          <a:p>
            <a:pPr marL="227013" lvl="1" indent="-227013" algn="l" defTabSz="914400" rtl="0" eaLnBrk="1" latinLnBrk="0" hangingPunct="1">
              <a:spcAft>
                <a:spcPts val="600"/>
              </a:spcAft>
              <a:buClr>
                <a:schemeClr val="tx1"/>
              </a:buClr>
              <a:buSzPct val="100000"/>
              <a:buFont typeface="Wingdings" panose="05000000000000000000" pitchFamily="2" charset="2"/>
              <a:buChar char="n"/>
            </a:pPr>
            <a:r>
              <a:rPr lang="en-US" sz="1200" kern="1200">
                <a:solidFill>
                  <a:srgbClr val="5F6062"/>
                </a:solidFill>
                <a:latin typeface="+mn-lt"/>
                <a:ea typeface="+mn-ea"/>
                <a:cs typeface="Arial"/>
              </a:rPr>
              <a:t>Site visits</a:t>
            </a:r>
          </a:p>
        </p:txBody>
      </p:sp>
      <p:sp>
        <p:nvSpPr>
          <p:cNvPr id="69" name="TextBox 68">
            <a:extLst>
              <a:ext uri="{FF2B5EF4-FFF2-40B4-BE49-F238E27FC236}">
                <a16:creationId xmlns:a16="http://schemas.microsoft.com/office/drawing/2014/main" id="{A184097F-B496-EF09-9B99-557309D0B615}"/>
              </a:ext>
            </a:extLst>
          </p:cNvPr>
          <p:cNvSpPr txBox="1"/>
          <p:nvPr/>
        </p:nvSpPr>
        <p:spPr>
          <a:xfrm>
            <a:off x="3351849" y="3073002"/>
            <a:ext cx="2752344" cy="3416320"/>
          </a:xfrm>
          <a:prstGeom prst="rect">
            <a:avLst/>
          </a:prstGeom>
          <a:noFill/>
          <a:ln>
            <a:noFill/>
          </a:ln>
        </p:spPr>
        <p:txBody>
          <a:bodyPr wrap="square">
            <a:spAutoFit/>
          </a:bodyPr>
          <a:lstStyle/>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Current state analysis</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Future state design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Business case development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Service delivery model design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Work scope delineation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Policy assessment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Intelligent automation strategy</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Sourcing evaluation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Organizational design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Technology evaluation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Transformation planning</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Implementation planning</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Change management</a:t>
            </a:r>
          </a:p>
        </p:txBody>
      </p:sp>
      <p:sp>
        <p:nvSpPr>
          <p:cNvPr id="81" name="TextBox 80">
            <a:extLst>
              <a:ext uri="{FF2B5EF4-FFF2-40B4-BE49-F238E27FC236}">
                <a16:creationId xmlns:a16="http://schemas.microsoft.com/office/drawing/2014/main" id="{BB1ACFFB-B8B3-7F84-2BBA-F4D4A2B3072C}"/>
              </a:ext>
            </a:extLst>
          </p:cNvPr>
          <p:cNvSpPr txBox="1"/>
          <p:nvPr/>
        </p:nvSpPr>
        <p:spPr>
          <a:xfrm>
            <a:off x="6259684" y="3073002"/>
            <a:ext cx="2752344" cy="3524042"/>
          </a:xfrm>
          <a:prstGeom prst="rect">
            <a:avLst/>
          </a:prstGeom>
          <a:noFill/>
          <a:ln>
            <a:noFill/>
          </a:ln>
        </p:spPr>
        <p:txBody>
          <a:bodyPr wrap="square">
            <a:spAutoFit/>
          </a:bodyPr>
          <a:lstStyle/>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Project management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Service and transaction center build</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Detailed organizational design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Staffing</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Policy harmonization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Process redesign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Technology design, selection, implementation, and support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Education and training</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Facility design and setup</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Change management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Sourcing implementation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Metrics and dashboarding</a:t>
            </a:r>
          </a:p>
        </p:txBody>
      </p:sp>
      <p:sp>
        <p:nvSpPr>
          <p:cNvPr id="105" name="TextBox 104">
            <a:extLst>
              <a:ext uri="{FF2B5EF4-FFF2-40B4-BE49-F238E27FC236}">
                <a16:creationId xmlns:a16="http://schemas.microsoft.com/office/drawing/2014/main" id="{7158B066-6B22-25E6-B32B-A7B4DC499C8C}"/>
              </a:ext>
            </a:extLst>
          </p:cNvPr>
          <p:cNvSpPr txBox="1"/>
          <p:nvPr/>
        </p:nvSpPr>
        <p:spPr>
          <a:xfrm>
            <a:off x="9167520" y="3073002"/>
            <a:ext cx="2752344" cy="3524042"/>
          </a:xfrm>
          <a:prstGeom prst="rect">
            <a:avLst/>
          </a:prstGeom>
          <a:noFill/>
          <a:ln>
            <a:noFill/>
          </a:ln>
        </p:spPr>
        <p:txBody>
          <a:bodyPr wrap="square">
            <a:spAutoFit/>
          </a:bodyPr>
          <a:lstStyle/>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Analytics setup and deployment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Operations improvement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Governance</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Service expansion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Cost reduction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Process redesign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Intelligent automation opportunities/implementation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Technology upgrade</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Merger and acquisition integration</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Field resource development</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Voice-of-the-customer surveys</a:t>
            </a:r>
          </a:p>
          <a:p>
            <a:pPr marL="227013" lvl="1" indent="-227013">
              <a:spcAft>
                <a:spcPts val="600"/>
              </a:spcAft>
              <a:buClr>
                <a:schemeClr val="tx1"/>
              </a:buClr>
              <a:buSzPct val="100000"/>
              <a:buFont typeface="Wingdings" panose="05000000000000000000" pitchFamily="2" charset="2"/>
              <a:buChar char="n"/>
            </a:pPr>
            <a:r>
              <a:rPr lang="en-US" sz="1200">
                <a:solidFill>
                  <a:srgbClr val="5F6062"/>
                </a:solidFill>
                <a:cs typeface="Arial"/>
              </a:rPr>
              <a:t>Metrics and performance management</a:t>
            </a:r>
          </a:p>
        </p:txBody>
      </p:sp>
      <p:grpSp>
        <p:nvGrpSpPr>
          <p:cNvPr id="19" name="Group 18">
            <a:extLst>
              <a:ext uri="{FF2B5EF4-FFF2-40B4-BE49-F238E27FC236}">
                <a16:creationId xmlns:a16="http://schemas.microsoft.com/office/drawing/2014/main" id="{6B6DAD0F-B3D9-C48E-5989-5C7396264FD0}"/>
              </a:ext>
            </a:extLst>
          </p:cNvPr>
          <p:cNvGrpSpPr/>
          <p:nvPr/>
        </p:nvGrpSpPr>
        <p:grpSpPr>
          <a:xfrm>
            <a:off x="-9617" y="1037381"/>
            <a:ext cx="12201617" cy="1962292"/>
            <a:chOff x="-9617" y="1037381"/>
            <a:chExt cx="12201617" cy="1962292"/>
          </a:xfrm>
        </p:grpSpPr>
        <p:sp>
          <p:nvSpPr>
            <p:cNvPr id="147" name="Rectangle 146">
              <a:extLst>
                <a:ext uri="{FF2B5EF4-FFF2-40B4-BE49-F238E27FC236}">
                  <a16:creationId xmlns:a16="http://schemas.microsoft.com/office/drawing/2014/main" id="{9864ACC8-128F-CA52-15D9-D652A92944ED}"/>
                </a:ext>
              </a:extLst>
            </p:cNvPr>
            <p:cNvSpPr/>
            <p:nvPr/>
          </p:nvSpPr>
          <p:spPr>
            <a:xfrm>
              <a:off x="-9617" y="1037381"/>
              <a:ext cx="12201617" cy="1958684"/>
            </a:xfrm>
            <a:prstGeom prst="rect">
              <a:avLst/>
            </a:prstGeom>
            <a:blipFill>
              <a:blip r:embed="rId3" cstate="print">
                <a:extLst>
                  <a:ext uri="{28A0092B-C50C-407E-A947-70E740481C1C}">
                    <a14:useLocalDpi xmlns:a14="http://schemas.microsoft.com/office/drawing/2010/main"/>
                  </a:ext>
                </a:extLst>
              </a:blip>
              <a:srcRect/>
              <a:stretch>
                <a:fillRect r="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5" name="Group 14">
              <a:extLst>
                <a:ext uri="{FF2B5EF4-FFF2-40B4-BE49-F238E27FC236}">
                  <a16:creationId xmlns:a16="http://schemas.microsoft.com/office/drawing/2014/main" id="{FA5782BD-CF82-58D9-1926-CE9D264C70AA}"/>
                </a:ext>
              </a:extLst>
            </p:cNvPr>
            <p:cNvGrpSpPr/>
            <p:nvPr/>
          </p:nvGrpSpPr>
          <p:grpSpPr>
            <a:xfrm>
              <a:off x="438912" y="1718357"/>
              <a:ext cx="2755049" cy="1281316"/>
              <a:chOff x="438912" y="1718357"/>
              <a:chExt cx="2755049" cy="1281316"/>
            </a:xfrm>
          </p:grpSpPr>
          <p:sp>
            <p:nvSpPr>
              <p:cNvPr id="50" name="Freeform 49">
                <a:extLst>
                  <a:ext uri="{FF2B5EF4-FFF2-40B4-BE49-F238E27FC236}">
                    <a16:creationId xmlns:a16="http://schemas.microsoft.com/office/drawing/2014/main" id="{F2DFBE4F-124C-4979-5B0E-3A58EA39AEB7}"/>
                  </a:ext>
                </a:extLst>
              </p:cNvPr>
              <p:cNvSpPr/>
              <p:nvPr/>
            </p:nvSpPr>
            <p:spPr>
              <a:xfrm>
                <a:off x="43891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a:solidFill>
                      <a:schemeClr val="bg1"/>
                    </a:solidFill>
                    <a:latin typeface="Arial" panose="020B0604020202020204" pitchFamily="34" charset="0"/>
                    <a:cs typeface="Arial" panose="020B0604020202020204" pitchFamily="34" charset="0"/>
                  </a:rPr>
                  <a:t>Assess and Plan</a:t>
                </a:r>
              </a:p>
            </p:txBody>
          </p:sp>
          <p:grpSp>
            <p:nvGrpSpPr>
              <p:cNvPr id="13" name="Group 12">
                <a:extLst>
                  <a:ext uri="{FF2B5EF4-FFF2-40B4-BE49-F238E27FC236}">
                    <a16:creationId xmlns:a16="http://schemas.microsoft.com/office/drawing/2014/main" id="{F765DF4A-A968-4560-02BF-FA4ECBB081FF}"/>
                  </a:ext>
                </a:extLst>
              </p:cNvPr>
              <p:cNvGrpSpPr/>
              <p:nvPr/>
            </p:nvGrpSpPr>
            <p:grpSpPr>
              <a:xfrm>
                <a:off x="1385846" y="1718357"/>
                <a:ext cx="868680" cy="868680"/>
                <a:chOff x="1385846" y="1718357"/>
                <a:chExt cx="868680" cy="868680"/>
              </a:xfrm>
            </p:grpSpPr>
            <p:sp>
              <p:nvSpPr>
                <p:cNvPr id="148" name="Oval 147">
                  <a:extLst>
                    <a:ext uri="{FF2B5EF4-FFF2-40B4-BE49-F238E27FC236}">
                      <a16:creationId xmlns:a16="http://schemas.microsoft.com/office/drawing/2014/main" id="{43B46CF7-9BF0-1CE7-28A4-17AAC3E2FCF5}"/>
                    </a:ext>
                  </a:extLst>
                </p:cNvPr>
                <p:cNvSpPr/>
                <p:nvPr/>
              </p:nvSpPr>
              <p:spPr>
                <a:xfrm>
                  <a:off x="1386210" y="1722867"/>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8" name="Freeform 57">
                  <a:extLst>
                    <a:ext uri="{FF2B5EF4-FFF2-40B4-BE49-F238E27FC236}">
                      <a16:creationId xmlns:a16="http://schemas.microsoft.com/office/drawing/2014/main" id="{05CB8E06-8281-674E-4A3E-442A1EA69411}"/>
                    </a:ext>
                  </a:extLst>
                </p:cNvPr>
                <p:cNvSpPr/>
                <p:nvPr/>
              </p:nvSpPr>
              <p:spPr>
                <a:xfrm>
                  <a:off x="1453168" y="1785679"/>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0F1DB4AE-AECA-BB83-9B5E-CF4B5BD842E4}"/>
                    </a:ext>
                  </a:extLst>
                </p:cNvPr>
                <p:cNvSpPr/>
                <p:nvPr/>
              </p:nvSpPr>
              <p:spPr>
                <a:xfrm>
                  <a:off x="1385846" y="1718357"/>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a:p>
              </p:txBody>
            </p:sp>
            <p:grpSp>
              <p:nvGrpSpPr>
                <p:cNvPr id="60" name="Graphic 29">
                  <a:extLst>
                    <a:ext uri="{FF2B5EF4-FFF2-40B4-BE49-F238E27FC236}">
                      <a16:creationId xmlns:a16="http://schemas.microsoft.com/office/drawing/2014/main" id="{EF9262AE-C1AA-8366-1AA2-5D67A0A1CE5C}"/>
                    </a:ext>
                  </a:extLst>
                </p:cNvPr>
                <p:cNvGrpSpPr/>
                <p:nvPr/>
              </p:nvGrpSpPr>
              <p:grpSpPr>
                <a:xfrm>
                  <a:off x="1568639" y="1950181"/>
                  <a:ext cx="504593" cy="426598"/>
                  <a:chOff x="1555192" y="2046686"/>
                  <a:chExt cx="529805" cy="447913"/>
                </a:xfrm>
              </p:grpSpPr>
              <p:sp>
                <p:nvSpPr>
                  <p:cNvPr id="61" name="Freeform 60">
                    <a:extLst>
                      <a:ext uri="{FF2B5EF4-FFF2-40B4-BE49-F238E27FC236}">
                        <a16:creationId xmlns:a16="http://schemas.microsoft.com/office/drawing/2014/main" id="{DF83A373-796F-7F09-6741-519BD062EA93}"/>
                      </a:ext>
                    </a:extLst>
                  </p:cNvPr>
                  <p:cNvSpPr/>
                  <p:nvPr/>
                </p:nvSpPr>
                <p:spPr>
                  <a:xfrm>
                    <a:off x="1555192" y="2046686"/>
                    <a:ext cx="529805" cy="447913"/>
                  </a:xfrm>
                  <a:custGeom>
                    <a:avLst/>
                    <a:gdLst>
                      <a:gd name="connsiteX0" fmla="*/ 529805 w 529805"/>
                      <a:gd name="connsiteY0" fmla="*/ 29725 h 447913"/>
                      <a:gd name="connsiteX1" fmla="*/ 500352 w 529805"/>
                      <a:gd name="connsiteY1" fmla="*/ 0 h 447913"/>
                      <a:gd name="connsiteX2" fmla="*/ 500216 w 529805"/>
                      <a:gd name="connsiteY2" fmla="*/ 0 h 447913"/>
                      <a:gd name="connsiteX3" fmla="*/ 29771 w 529805"/>
                      <a:gd name="connsiteY3" fmla="*/ 0 h 447913"/>
                      <a:gd name="connsiteX4" fmla="*/ 0 w 529805"/>
                      <a:gd name="connsiteY4" fmla="*/ 29679 h 447913"/>
                      <a:gd name="connsiteX5" fmla="*/ 24071 w 529805"/>
                      <a:gd name="connsiteY5" fmla="*/ 58907 h 447913"/>
                      <a:gd name="connsiteX6" fmla="*/ 24071 w 529805"/>
                      <a:gd name="connsiteY6" fmla="*/ 415609 h 447913"/>
                      <a:gd name="connsiteX7" fmla="*/ 56375 w 529805"/>
                      <a:gd name="connsiteY7" fmla="*/ 447913 h 447913"/>
                      <a:gd name="connsiteX8" fmla="*/ 471984 w 529805"/>
                      <a:gd name="connsiteY8" fmla="*/ 447913 h 447913"/>
                      <a:gd name="connsiteX9" fmla="*/ 504424 w 529805"/>
                      <a:gd name="connsiteY9" fmla="*/ 415745 h 447913"/>
                      <a:gd name="connsiteX10" fmla="*/ 504424 w 529805"/>
                      <a:gd name="connsiteY10" fmla="*/ 415745 h 447913"/>
                      <a:gd name="connsiteX11" fmla="*/ 504424 w 529805"/>
                      <a:gd name="connsiteY11" fmla="*/ 58907 h 447913"/>
                      <a:gd name="connsiteX12" fmla="*/ 529805 w 529805"/>
                      <a:gd name="connsiteY12" fmla="*/ 29725 h 447913"/>
                      <a:gd name="connsiteX13" fmla="*/ 489086 w 529805"/>
                      <a:gd name="connsiteY13" fmla="*/ 415338 h 447913"/>
                      <a:gd name="connsiteX14" fmla="*/ 472527 w 529805"/>
                      <a:gd name="connsiteY14" fmla="*/ 431897 h 447913"/>
                      <a:gd name="connsiteX15" fmla="*/ 57460 w 529805"/>
                      <a:gd name="connsiteY15" fmla="*/ 431897 h 447913"/>
                      <a:gd name="connsiteX16" fmla="*/ 40901 w 529805"/>
                      <a:gd name="connsiteY16" fmla="*/ 415610 h 447913"/>
                      <a:gd name="connsiteX17" fmla="*/ 40901 w 529805"/>
                      <a:gd name="connsiteY17" fmla="*/ 415338 h 447913"/>
                      <a:gd name="connsiteX18" fmla="*/ 40901 w 529805"/>
                      <a:gd name="connsiteY18" fmla="*/ 59450 h 447913"/>
                      <a:gd name="connsiteX19" fmla="*/ 488814 w 529805"/>
                      <a:gd name="connsiteY19" fmla="*/ 59450 h 447913"/>
                      <a:gd name="connsiteX20" fmla="*/ 499944 w 529805"/>
                      <a:gd name="connsiteY20" fmla="*/ 43163 h 447913"/>
                      <a:gd name="connsiteX21" fmla="*/ 29093 w 529805"/>
                      <a:gd name="connsiteY21" fmla="*/ 43163 h 447913"/>
                      <a:gd name="connsiteX22" fmla="*/ 15520 w 529805"/>
                      <a:gd name="connsiteY22" fmla="*/ 30268 h 447913"/>
                      <a:gd name="connsiteX23" fmla="*/ 15520 w 529805"/>
                      <a:gd name="connsiteY23" fmla="*/ 30268 h 447913"/>
                      <a:gd name="connsiteX24" fmla="*/ 29093 w 529805"/>
                      <a:gd name="connsiteY24" fmla="*/ 16695 h 447913"/>
                      <a:gd name="connsiteX25" fmla="*/ 500216 w 529805"/>
                      <a:gd name="connsiteY25" fmla="*/ 16695 h 447913"/>
                      <a:gd name="connsiteX26" fmla="*/ 513789 w 529805"/>
                      <a:gd name="connsiteY26" fmla="*/ 29589 h 447913"/>
                      <a:gd name="connsiteX27" fmla="*/ 513789 w 529805"/>
                      <a:gd name="connsiteY27" fmla="*/ 29589 h 447913"/>
                      <a:gd name="connsiteX28" fmla="*/ 501166 w 529805"/>
                      <a:gd name="connsiteY28" fmla="*/ 43163 h 44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9805" h="447913">
                        <a:moveTo>
                          <a:pt x="529805" y="29725"/>
                        </a:moveTo>
                        <a:cubicBezTo>
                          <a:pt x="529880" y="13383"/>
                          <a:pt x="516694" y="75"/>
                          <a:pt x="500352" y="0"/>
                        </a:cubicBezTo>
                        <a:cubicBezTo>
                          <a:pt x="500307" y="0"/>
                          <a:pt x="500261" y="0"/>
                          <a:pt x="500216" y="0"/>
                        </a:cubicBezTo>
                        <a:lnTo>
                          <a:pt x="29771" y="0"/>
                        </a:lnTo>
                        <a:cubicBezTo>
                          <a:pt x="13355" y="-26"/>
                          <a:pt x="26" y="13262"/>
                          <a:pt x="0" y="29679"/>
                        </a:cubicBezTo>
                        <a:cubicBezTo>
                          <a:pt x="-22" y="43934"/>
                          <a:pt x="10078" y="56195"/>
                          <a:pt x="24071" y="58907"/>
                        </a:cubicBezTo>
                        <a:lnTo>
                          <a:pt x="24071" y="415609"/>
                        </a:lnTo>
                        <a:cubicBezTo>
                          <a:pt x="24219" y="433389"/>
                          <a:pt x="38595" y="447765"/>
                          <a:pt x="56375" y="447913"/>
                        </a:cubicBezTo>
                        <a:lnTo>
                          <a:pt x="471984" y="447913"/>
                        </a:lnTo>
                        <a:cubicBezTo>
                          <a:pt x="489794" y="447913"/>
                          <a:pt x="504274" y="433554"/>
                          <a:pt x="504424" y="415745"/>
                        </a:cubicBezTo>
                        <a:lnTo>
                          <a:pt x="504424" y="415745"/>
                        </a:lnTo>
                        <a:lnTo>
                          <a:pt x="504424" y="58907"/>
                        </a:lnTo>
                        <a:cubicBezTo>
                          <a:pt x="518981" y="56876"/>
                          <a:pt x="529811" y="44424"/>
                          <a:pt x="529805" y="29725"/>
                        </a:cubicBezTo>
                        <a:close/>
                        <a:moveTo>
                          <a:pt x="489086" y="415338"/>
                        </a:moveTo>
                        <a:cubicBezTo>
                          <a:pt x="489086" y="424483"/>
                          <a:pt x="481672" y="431897"/>
                          <a:pt x="472527" y="431897"/>
                        </a:cubicBezTo>
                        <a:lnTo>
                          <a:pt x="57460" y="431897"/>
                        </a:lnTo>
                        <a:cubicBezTo>
                          <a:pt x="48391" y="431972"/>
                          <a:pt x="40976" y="424680"/>
                          <a:pt x="40901" y="415610"/>
                        </a:cubicBezTo>
                        <a:cubicBezTo>
                          <a:pt x="40900" y="415520"/>
                          <a:pt x="40900" y="415429"/>
                          <a:pt x="40901" y="415338"/>
                        </a:cubicBezTo>
                        <a:lnTo>
                          <a:pt x="40901" y="59450"/>
                        </a:lnTo>
                        <a:lnTo>
                          <a:pt x="488814" y="59450"/>
                        </a:lnTo>
                        <a:close/>
                        <a:moveTo>
                          <a:pt x="499944" y="43163"/>
                        </a:moveTo>
                        <a:lnTo>
                          <a:pt x="29093" y="43163"/>
                        </a:lnTo>
                        <a:cubicBezTo>
                          <a:pt x="21854" y="43172"/>
                          <a:pt x="15882" y="37499"/>
                          <a:pt x="15520" y="30268"/>
                        </a:cubicBezTo>
                        <a:lnTo>
                          <a:pt x="15520" y="30268"/>
                        </a:lnTo>
                        <a:cubicBezTo>
                          <a:pt x="15520" y="22772"/>
                          <a:pt x="21596" y="16695"/>
                          <a:pt x="29093" y="16695"/>
                        </a:cubicBezTo>
                        <a:lnTo>
                          <a:pt x="500216" y="16695"/>
                        </a:lnTo>
                        <a:cubicBezTo>
                          <a:pt x="507454" y="16685"/>
                          <a:pt x="513427" y="22359"/>
                          <a:pt x="513789" y="29589"/>
                        </a:cubicBezTo>
                        <a:lnTo>
                          <a:pt x="513789" y="29589"/>
                        </a:lnTo>
                        <a:cubicBezTo>
                          <a:pt x="513807" y="36730"/>
                          <a:pt x="508289" y="42663"/>
                          <a:pt x="501166" y="43163"/>
                        </a:cubicBezTo>
                        <a:close/>
                      </a:path>
                    </a:pathLst>
                  </a:custGeom>
                  <a:solidFill>
                    <a:srgbClr val="5F6163"/>
                  </a:solidFill>
                  <a:ln w="13543"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424C4B53-4360-3FC3-F4BA-FCA5EEC7C626}"/>
                      </a:ext>
                    </a:extLst>
                  </p:cNvPr>
                  <p:cNvSpPr/>
                  <p:nvPr/>
                </p:nvSpPr>
                <p:spPr>
                  <a:xfrm>
                    <a:off x="1690886" y="2181717"/>
                    <a:ext cx="265582" cy="249088"/>
                  </a:xfrm>
                  <a:custGeom>
                    <a:avLst/>
                    <a:gdLst>
                      <a:gd name="connsiteX0" fmla="*/ 8499 w 265582"/>
                      <a:gd name="connsiteY0" fmla="*/ 249088 h 249088"/>
                      <a:gd name="connsiteX1" fmla="*/ 17050 w 265582"/>
                      <a:gd name="connsiteY1" fmla="*/ 240537 h 249088"/>
                      <a:gd name="connsiteX2" fmla="*/ 194994 w 265582"/>
                      <a:gd name="connsiteY2" fmla="*/ 62594 h 249088"/>
                      <a:gd name="connsiteX3" fmla="*/ 237885 w 265582"/>
                      <a:gd name="connsiteY3" fmla="*/ 62594 h 249088"/>
                      <a:gd name="connsiteX4" fmla="*/ 205174 w 265582"/>
                      <a:gd name="connsiteY4" fmla="*/ 95169 h 249088"/>
                      <a:gd name="connsiteX5" fmla="*/ 206288 w 265582"/>
                      <a:gd name="connsiteY5" fmla="*/ 106632 h 249088"/>
                      <a:gd name="connsiteX6" fmla="*/ 216711 w 265582"/>
                      <a:gd name="connsiteY6" fmla="*/ 106570 h 249088"/>
                      <a:gd name="connsiteX7" fmla="*/ 263267 w 265582"/>
                      <a:gd name="connsiteY7" fmla="*/ 60422 h 249088"/>
                      <a:gd name="connsiteX8" fmla="*/ 263267 w 265582"/>
                      <a:gd name="connsiteY8" fmla="*/ 49156 h 249088"/>
                      <a:gd name="connsiteX9" fmla="*/ 263267 w 265582"/>
                      <a:gd name="connsiteY9" fmla="*/ 49156 h 249088"/>
                      <a:gd name="connsiteX10" fmla="*/ 216168 w 265582"/>
                      <a:gd name="connsiteY10" fmla="*/ 2465 h 249088"/>
                      <a:gd name="connsiteX11" fmla="*/ 204652 w 265582"/>
                      <a:gd name="connsiteY11" fmla="*/ 2307 h 249088"/>
                      <a:gd name="connsiteX12" fmla="*/ 204495 w 265582"/>
                      <a:gd name="connsiteY12" fmla="*/ 2465 h 249088"/>
                      <a:gd name="connsiteX13" fmla="*/ 204495 w 265582"/>
                      <a:gd name="connsiteY13" fmla="*/ 13459 h 249088"/>
                      <a:gd name="connsiteX14" fmla="*/ 236799 w 265582"/>
                      <a:gd name="connsiteY14" fmla="*/ 45763 h 249088"/>
                      <a:gd name="connsiteX15" fmla="*/ 193772 w 265582"/>
                      <a:gd name="connsiteY15" fmla="*/ 45763 h 249088"/>
                      <a:gd name="connsiteX16" fmla="*/ 84 w 265582"/>
                      <a:gd name="connsiteY16" fmla="*/ 239723 h 249088"/>
                      <a:gd name="connsiteX17" fmla="*/ 84 w 265582"/>
                      <a:gd name="connsiteY17" fmla="*/ 239994 h 249088"/>
                      <a:gd name="connsiteX18" fmla="*/ 6861 w 265582"/>
                      <a:gd name="connsiteY18" fmla="*/ 249068 h 249088"/>
                      <a:gd name="connsiteX19" fmla="*/ 7006 w 265582"/>
                      <a:gd name="connsiteY19" fmla="*/ 249088 h 24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5582" h="249088">
                        <a:moveTo>
                          <a:pt x="8499" y="249088"/>
                        </a:moveTo>
                        <a:cubicBezTo>
                          <a:pt x="13221" y="249088"/>
                          <a:pt x="17050" y="245259"/>
                          <a:pt x="17050" y="240537"/>
                        </a:cubicBezTo>
                        <a:cubicBezTo>
                          <a:pt x="17050" y="142261"/>
                          <a:pt x="96718" y="62594"/>
                          <a:pt x="194994" y="62594"/>
                        </a:cubicBezTo>
                        <a:lnTo>
                          <a:pt x="237885" y="62594"/>
                        </a:lnTo>
                        <a:lnTo>
                          <a:pt x="205174" y="95169"/>
                        </a:lnTo>
                        <a:cubicBezTo>
                          <a:pt x="202317" y="98642"/>
                          <a:pt x="202815" y="103774"/>
                          <a:pt x="206288" y="106632"/>
                        </a:cubicBezTo>
                        <a:cubicBezTo>
                          <a:pt x="209323" y="109129"/>
                          <a:pt x="213707" y="109102"/>
                          <a:pt x="216711" y="106570"/>
                        </a:cubicBezTo>
                        <a:lnTo>
                          <a:pt x="263267" y="60422"/>
                        </a:lnTo>
                        <a:cubicBezTo>
                          <a:pt x="266355" y="57301"/>
                          <a:pt x="266355" y="52277"/>
                          <a:pt x="263267" y="49156"/>
                        </a:cubicBezTo>
                        <a:lnTo>
                          <a:pt x="263267" y="49156"/>
                        </a:lnTo>
                        <a:lnTo>
                          <a:pt x="216168" y="2465"/>
                        </a:lnTo>
                        <a:cubicBezTo>
                          <a:pt x="213031" y="-759"/>
                          <a:pt x="207875" y="-830"/>
                          <a:pt x="204652" y="2307"/>
                        </a:cubicBezTo>
                        <a:cubicBezTo>
                          <a:pt x="204598" y="2359"/>
                          <a:pt x="204547" y="2412"/>
                          <a:pt x="204495" y="2465"/>
                        </a:cubicBezTo>
                        <a:cubicBezTo>
                          <a:pt x="201771" y="5623"/>
                          <a:pt x="201771" y="10300"/>
                          <a:pt x="204495" y="13459"/>
                        </a:cubicBezTo>
                        <a:lnTo>
                          <a:pt x="236799" y="45763"/>
                        </a:lnTo>
                        <a:lnTo>
                          <a:pt x="193772" y="45763"/>
                        </a:lnTo>
                        <a:cubicBezTo>
                          <a:pt x="86726" y="45838"/>
                          <a:pt x="9" y="132676"/>
                          <a:pt x="84" y="239723"/>
                        </a:cubicBezTo>
                        <a:cubicBezTo>
                          <a:pt x="84" y="239812"/>
                          <a:pt x="84" y="239903"/>
                          <a:pt x="84" y="239994"/>
                        </a:cubicBezTo>
                        <a:cubicBezTo>
                          <a:pt x="-550" y="244372"/>
                          <a:pt x="2483" y="248434"/>
                          <a:pt x="6861" y="249068"/>
                        </a:cubicBezTo>
                        <a:cubicBezTo>
                          <a:pt x="6908" y="249076"/>
                          <a:pt x="6957" y="249082"/>
                          <a:pt x="7006" y="249088"/>
                        </a:cubicBezTo>
                        <a:close/>
                      </a:path>
                    </a:pathLst>
                  </a:custGeom>
                  <a:solidFill>
                    <a:srgbClr val="26BCD7"/>
                  </a:solidFill>
                  <a:ln w="13543"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3641908-FE24-EE48-E8F5-65A27DA77F9C}"/>
                      </a:ext>
                    </a:extLst>
                  </p:cNvPr>
                  <p:cNvSpPr/>
                  <p:nvPr/>
                </p:nvSpPr>
                <p:spPr>
                  <a:xfrm>
                    <a:off x="1792904" y="2346381"/>
                    <a:ext cx="68005" cy="67865"/>
                  </a:xfrm>
                  <a:custGeom>
                    <a:avLst/>
                    <a:gdLst>
                      <a:gd name="connsiteX0" fmla="*/ 33933 w 68005"/>
                      <a:gd name="connsiteY0" fmla="*/ 0 h 67865"/>
                      <a:gd name="connsiteX1" fmla="*/ 0 w 68005"/>
                      <a:gd name="connsiteY1" fmla="*/ 33933 h 67865"/>
                      <a:gd name="connsiteX2" fmla="*/ 33933 w 68005"/>
                      <a:gd name="connsiteY2" fmla="*/ 67866 h 67865"/>
                      <a:gd name="connsiteX3" fmla="*/ 68001 w 68005"/>
                      <a:gd name="connsiteY3" fmla="*/ 33933 h 67865"/>
                      <a:gd name="connsiteX4" fmla="*/ 35160 w 68005"/>
                      <a:gd name="connsiteY4" fmla="*/ 3 h 67865"/>
                      <a:gd name="connsiteX5" fmla="*/ 34883 w 68005"/>
                      <a:gd name="connsiteY5" fmla="*/ 0 h 67865"/>
                      <a:gd name="connsiteX6" fmla="*/ 33933 w 68005"/>
                      <a:gd name="connsiteY6" fmla="*/ 52935 h 67865"/>
                      <a:gd name="connsiteX7" fmla="*/ 15745 w 68005"/>
                      <a:gd name="connsiteY7" fmla="*/ 34747 h 67865"/>
                      <a:gd name="connsiteX8" fmla="*/ 33933 w 68005"/>
                      <a:gd name="connsiteY8" fmla="*/ 16559 h 67865"/>
                      <a:gd name="connsiteX9" fmla="*/ 52121 w 68005"/>
                      <a:gd name="connsiteY9" fmla="*/ 34747 h 67865"/>
                      <a:gd name="connsiteX10" fmla="*/ 52121 w 68005"/>
                      <a:gd name="connsiteY10" fmla="*/ 34747 h 67865"/>
                      <a:gd name="connsiteX11" fmla="*/ 33933 w 68005"/>
                      <a:gd name="connsiteY11" fmla="*/ 52935 h 6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05" h="67865">
                        <a:moveTo>
                          <a:pt x="33933" y="0"/>
                        </a:moveTo>
                        <a:cubicBezTo>
                          <a:pt x="15192" y="0"/>
                          <a:pt x="0" y="15192"/>
                          <a:pt x="0" y="33933"/>
                        </a:cubicBezTo>
                        <a:cubicBezTo>
                          <a:pt x="0" y="52673"/>
                          <a:pt x="15192" y="67866"/>
                          <a:pt x="33933" y="67866"/>
                        </a:cubicBezTo>
                        <a:cubicBezTo>
                          <a:pt x="52574" y="67577"/>
                          <a:pt x="67638" y="52574"/>
                          <a:pt x="68001" y="33933"/>
                        </a:cubicBezTo>
                        <a:cubicBezTo>
                          <a:pt x="68301" y="15495"/>
                          <a:pt x="53598" y="304"/>
                          <a:pt x="35160" y="3"/>
                        </a:cubicBezTo>
                        <a:cubicBezTo>
                          <a:pt x="35068" y="1"/>
                          <a:pt x="34975" y="1"/>
                          <a:pt x="34883" y="0"/>
                        </a:cubicBezTo>
                        <a:close/>
                        <a:moveTo>
                          <a:pt x="33933" y="52935"/>
                        </a:moveTo>
                        <a:cubicBezTo>
                          <a:pt x="23887" y="52935"/>
                          <a:pt x="15745" y="44793"/>
                          <a:pt x="15745" y="34747"/>
                        </a:cubicBezTo>
                        <a:cubicBezTo>
                          <a:pt x="15745" y="24702"/>
                          <a:pt x="23887" y="16559"/>
                          <a:pt x="33933" y="16559"/>
                        </a:cubicBezTo>
                        <a:cubicBezTo>
                          <a:pt x="43978" y="16559"/>
                          <a:pt x="52121" y="24702"/>
                          <a:pt x="52121" y="34747"/>
                        </a:cubicBezTo>
                        <a:lnTo>
                          <a:pt x="52121" y="34747"/>
                        </a:lnTo>
                        <a:cubicBezTo>
                          <a:pt x="52048" y="44761"/>
                          <a:pt x="43947" y="52862"/>
                          <a:pt x="33933" y="52935"/>
                        </a:cubicBezTo>
                        <a:close/>
                      </a:path>
                    </a:pathLst>
                  </a:custGeom>
                  <a:solidFill>
                    <a:srgbClr val="B3B4B2"/>
                  </a:solidFill>
                  <a:ln w="13543"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803B4DFE-F471-D295-DA70-A1AA3B35821E}"/>
                      </a:ext>
                    </a:extLst>
                  </p:cNvPr>
                  <p:cNvSpPr/>
                  <p:nvPr/>
                </p:nvSpPr>
                <p:spPr>
                  <a:xfrm>
                    <a:off x="1919101" y="2336805"/>
                    <a:ext cx="55631" cy="55734"/>
                  </a:xfrm>
                  <a:custGeom>
                    <a:avLst/>
                    <a:gdLst>
                      <a:gd name="connsiteX0" fmla="*/ 14420 w 55631"/>
                      <a:gd name="connsiteY0" fmla="*/ 2925 h 55734"/>
                      <a:gd name="connsiteX1" fmla="*/ 2883 w 55631"/>
                      <a:gd name="connsiteY1" fmla="*/ 2382 h 55734"/>
                      <a:gd name="connsiteX2" fmla="*/ 2340 w 55631"/>
                      <a:gd name="connsiteY2" fmla="*/ 13919 h 55734"/>
                      <a:gd name="connsiteX3" fmla="*/ 2340 w 55631"/>
                      <a:gd name="connsiteY3" fmla="*/ 14597 h 55734"/>
                      <a:gd name="connsiteX4" fmla="*/ 15913 w 55631"/>
                      <a:gd name="connsiteY4" fmla="*/ 28171 h 55734"/>
                      <a:gd name="connsiteX5" fmla="*/ 2340 w 55631"/>
                      <a:gd name="connsiteY5" fmla="*/ 41744 h 55734"/>
                      <a:gd name="connsiteX6" fmla="*/ 2340 w 55631"/>
                      <a:gd name="connsiteY6" fmla="*/ 53281 h 55734"/>
                      <a:gd name="connsiteX7" fmla="*/ 13663 w 55631"/>
                      <a:gd name="connsiteY7" fmla="*/ 53495 h 55734"/>
                      <a:gd name="connsiteX8" fmla="*/ 13878 w 55631"/>
                      <a:gd name="connsiteY8" fmla="*/ 53281 h 55734"/>
                      <a:gd name="connsiteX9" fmla="*/ 27451 w 55631"/>
                      <a:gd name="connsiteY9" fmla="*/ 39708 h 55734"/>
                      <a:gd name="connsiteX10" fmla="*/ 41024 w 55631"/>
                      <a:gd name="connsiteY10" fmla="*/ 53281 h 55734"/>
                      <a:gd name="connsiteX11" fmla="*/ 52561 w 55631"/>
                      <a:gd name="connsiteY11" fmla="*/ 53281 h 55734"/>
                      <a:gd name="connsiteX12" fmla="*/ 52561 w 55631"/>
                      <a:gd name="connsiteY12" fmla="*/ 41744 h 55734"/>
                      <a:gd name="connsiteX13" fmla="*/ 52561 w 55631"/>
                      <a:gd name="connsiteY13" fmla="*/ 41744 h 55734"/>
                      <a:gd name="connsiteX14" fmla="*/ 38988 w 55631"/>
                      <a:gd name="connsiteY14" fmla="*/ 28171 h 55734"/>
                      <a:gd name="connsiteX15" fmla="*/ 52561 w 55631"/>
                      <a:gd name="connsiteY15" fmla="*/ 14597 h 55734"/>
                      <a:gd name="connsiteX16" fmla="*/ 53859 w 55631"/>
                      <a:gd name="connsiteY16" fmla="*/ 3154 h 55734"/>
                      <a:gd name="connsiteX17" fmla="*/ 53783 w 55631"/>
                      <a:gd name="connsiteY17" fmla="*/ 3060 h 55734"/>
                      <a:gd name="connsiteX18" fmla="*/ 42537 w 55631"/>
                      <a:gd name="connsiteY18" fmla="*/ 1713 h 55734"/>
                      <a:gd name="connsiteX19" fmla="*/ 42381 w 55631"/>
                      <a:gd name="connsiteY19" fmla="*/ 1839 h 55734"/>
                      <a:gd name="connsiteX20" fmla="*/ 41024 w 55631"/>
                      <a:gd name="connsiteY20" fmla="*/ 3196 h 55734"/>
                      <a:gd name="connsiteX21" fmla="*/ 26093 w 55631"/>
                      <a:gd name="connsiteY21" fmla="*/ 17991 h 5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631" h="55734">
                        <a:moveTo>
                          <a:pt x="14420" y="2925"/>
                        </a:moveTo>
                        <a:cubicBezTo>
                          <a:pt x="11384" y="-412"/>
                          <a:pt x="6220" y="-655"/>
                          <a:pt x="2883" y="2382"/>
                        </a:cubicBezTo>
                        <a:cubicBezTo>
                          <a:pt x="-453" y="5418"/>
                          <a:pt x="-696" y="10583"/>
                          <a:pt x="2340" y="13919"/>
                        </a:cubicBezTo>
                        <a:lnTo>
                          <a:pt x="2340" y="14597"/>
                        </a:lnTo>
                        <a:lnTo>
                          <a:pt x="15913" y="28171"/>
                        </a:lnTo>
                        <a:lnTo>
                          <a:pt x="2340" y="41744"/>
                        </a:lnTo>
                        <a:cubicBezTo>
                          <a:pt x="-780" y="44956"/>
                          <a:pt x="-780" y="50068"/>
                          <a:pt x="2340" y="53281"/>
                        </a:cubicBezTo>
                        <a:cubicBezTo>
                          <a:pt x="5408" y="56466"/>
                          <a:pt x="10477" y="56563"/>
                          <a:pt x="13663" y="53495"/>
                        </a:cubicBezTo>
                        <a:cubicBezTo>
                          <a:pt x="13736" y="53425"/>
                          <a:pt x="13807" y="53354"/>
                          <a:pt x="13878" y="53281"/>
                        </a:cubicBezTo>
                        <a:lnTo>
                          <a:pt x="27451" y="39708"/>
                        </a:lnTo>
                        <a:lnTo>
                          <a:pt x="41024" y="53281"/>
                        </a:lnTo>
                        <a:cubicBezTo>
                          <a:pt x="44209" y="56466"/>
                          <a:pt x="49375" y="56466"/>
                          <a:pt x="52561" y="53281"/>
                        </a:cubicBezTo>
                        <a:cubicBezTo>
                          <a:pt x="55747" y="50095"/>
                          <a:pt x="55747" y="44929"/>
                          <a:pt x="52561" y="41744"/>
                        </a:cubicBezTo>
                        <a:lnTo>
                          <a:pt x="52561" y="41744"/>
                        </a:lnTo>
                        <a:lnTo>
                          <a:pt x="38988" y="28171"/>
                        </a:lnTo>
                        <a:lnTo>
                          <a:pt x="52561" y="14597"/>
                        </a:lnTo>
                        <a:cubicBezTo>
                          <a:pt x="56079" y="11796"/>
                          <a:pt x="56660" y="6672"/>
                          <a:pt x="53859" y="3154"/>
                        </a:cubicBezTo>
                        <a:cubicBezTo>
                          <a:pt x="53833" y="3123"/>
                          <a:pt x="53808" y="3092"/>
                          <a:pt x="53783" y="3060"/>
                        </a:cubicBezTo>
                        <a:cubicBezTo>
                          <a:pt x="51050" y="-417"/>
                          <a:pt x="46015" y="-1021"/>
                          <a:pt x="42537" y="1713"/>
                        </a:cubicBezTo>
                        <a:cubicBezTo>
                          <a:pt x="42486" y="1753"/>
                          <a:pt x="42433" y="1795"/>
                          <a:pt x="42381" y="1839"/>
                        </a:cubicBezTo>
                        <a:cubicBezTo>
                          <a:pt x="41863" y="2220"/>
                          <a:pt x="41405" y="2678"/>
                          <a:pt x="41024" y="3196"/>
                        </a:cubicBezTo>
                        <a:lnTo>
                          <a:pt x="26093" y="17991"/>
                        </a:lnTo>
                        <a:close/>
                      </a:path>
                    </a:pathLst>
                  </a:custGeom>
                  <a:solidFill>
                    <a:srgbClr val="5F6163"/>
                  </a:solidFill>
                  <a:ln w="13543"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6CE86A8-7E2C-02BA-A735-16ABD3338370}"/>
                      </a:ext>
                    </a:extLst>
                  </p:cNvPr>
                  <p:cNvSpPr/>
                  <p:nvPr/>
                </p:nvSpPr>
                <p:spPr>
                  <a:xfrm>
                    <a:off x="1785688" y="2153591"/>
                    <a:ext cx="55930" cy="56435"/>
                  </a:xfrm>
                  <a:custGeom>
                    <a:avLst/>
                    <a:gdLst>
                      <a:gd name="connsiteX0" fmla="*/ 2193 w 55930"/>
                      <a:gd name="connsiteY0" fmla="*/ 52987 h 56435"/>
                      <a:gd name="connsiteX1" fmla="*/ 13595 w 55930"/>
                      <a:gd name="connsiteY1" fmla="*/ 52987 h 56435"/>
                      <a:gd name="connsiteX2" fmla="*/ 13595 w 55930"/>
                      <a:gd name="connsiteY2" fmla="*/ 52987 h 56435"/>
                      <a:gd name="connsiteX3" fmla="*/ 27168 w 55930"/>
                      <a:gd name="connsiteY3" fmla="*/ 39413 h 56435"/>
                      <a:gd name="connsiteX4" fmla="*/ 40741 w 55930"/>
                      <a:gd name="connsiteY4" fmla="*/ 52987 h 56435"/>
                      <a:gd name="connsiteX5" fmla="*/ 52482 w 55930"/>
                      <a:gd name="connsiteY5" fmla="*/ 54819 h 56435"/>
                      <a:gd name="connsiteX6" fmla="*/ 54314 w 55930"/>
                      <a:gd name="connsiteY6" fmla="*/ 43078 h 56435"/>
                      <a:gd name="connsiteX7" fmla="*/ 52821 w 55930"/>
                      <a:gd name="connsiteY7" fmla="*/ 41449 h 56435"/>
                      <a:gd name="connsiteX8" fmla="*/ 39248 w 55930"/>
                      <a:gd name="connsiteY8" fmla="*/ 27876 h 56435"/>
                      <a:gd name="connsiteX9" fmla="*/ 52821 w 55930"/>
                      <a:gd name="connsiteY9" fmla="*/ 14303 h 56435"/>
                      <a:gd name="connsiteX10" fmla="*/ 52821 w 55930"/>
                      <a:gd name="connsiteY10" fmla="*/ 2766 h 56435"/>
                      <a:gd name="connsiteX11" fmla="*/ 41284 w 55930"/>
                      <a:gd name="connsiteY11" fmla="*/ 2766 h 56435"/>
                      <a:gd name="connsiteX12" fmla="*/ 27711 w 55930"/>
                      <a:gd name="connsiteY12" fmla="*/ 16339 h 56435"/>
                      <a:gd name="connsiteX13" fmla="*/ 14138 w 55930"/>
                      <a:gd name="connsiteY13" fmla="*/ 2766 h 56435"/>
                      <a:gd name="connsiteX14" fmla="*/ 2465 w 55930"/>
                      <a:gd name="connsiteY14" fmla="*/ 2087 h 56435"/>
                      <a:gd name="connsiteX15" fmla="*/ 2307 w 55930"/>
                      <a:gd name="connsiteY15" fmla="*/ 13604 h 56435"/>
                      <a:gd name="connsiteX16" fmla="*/ 2465 w 55930"/>
                      <a:gd name="connsiteY16" fmla="*/ 13760 h 56435"/>
                      <a:gd name="connsiteX17" fmla="*/ 2465 w 55930"/>
                      <a:gd name="connsiteY17" fmla="*/ 13760 h 56435"/>
                      <a:gd name="connsiteX18" fmla="*/ 16038 w 55930"/>
                      <a:gd name="connsiteY18" fmla="*/ 27333 h 56435"/>
                      <a:gd name="connsiteX19" fmla="*/ 2465 w 55930"/>
                      <a:gd name="connsiteY19" fmla="*/ 41585 h 56435"/>
                      <a:gd name="connsiteX20" fmla="*/ 2465 w 55930"/>
                      <a:gd name="connsiteY20" fmla="*/ 52987 h 5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930" h="56435">
                        <a:moveTo>
                          <a:pt x="2193" y="52987"/>
                        </a:moveTo>
                        <a:cubicBezTo>
                          <a:pt x="5360" y="56091"/>
                          <a:pt x="10428" y="56091"/>
                          <a:pt x="13595" y="52987"/>
                        </a:cubicBezTo>
                        <a:lnTo>
                          <a:pt x="13595" y="52987"/>
                        </a:lnTo>
                        <a:lnTo>
                          <a:pt x="27168" y="39413"/>
                        </a:lnTo>
                        <a:lnTo>
                          <a:pt x="40741" y="52987"/>
                        </a:lnTo>
                        <a:cubicBezTo>
                          <a:pt x="43477" y="56734"/>
                          <a:pt x="48734" y="57555"/>
                          <a:pt x="52482" y="54819"/>
                        </a:cubicBezTo>
                        <a:cubicBezTo>
                          <a:pt x="56229" y="52083"/>
                          <a:pt x="57050" y="46826"/>
                          <a:pt x="54314" y="43078"/>
                        </a:cubicBezTo>
                        <a:cubicBezTo>
                          <a:pt x="53889" y="42473"/>
                          <a:pt x="53387" y="41926"/>
                          <a:pt x="52821" y="41449"/>
                        </a:cubicBezTo>
                        <a:lnTo>
                          <a:pt x="39248" y="27876"/>
                        </a:lnTo>
                        <a:lnTo>
                          <a:pt x="52821" y="14303"/>
                        </a:lnTo>
                        <a:cubicBezTo>
                          <a:pt x="56007" y="11118"/>
                          <a:pt x="56007" y="5952"/>
                          <a:pt x="52821" y="2766"/>
                        </a:cubicBezTo>
                        <a:cubicBezTo>
                          <a:pt x="49635" y="-420"/>
                          <a:pt x="44469" y="-420"/>
                          <a:pt x="41284" y="2766"/>
                        </a:cubicBezTo>
                        <a:lnTo>
                          <a:pt x="27711" y="16339"/>
                        </a:lnTo>
                        <a:lnTo>
                          <a:pt x="14138" y="2766"/>
                        </a:lnTo>
                        <a:cubicBezTo>
                          <a:pt x="11098" y="-638"/>
                          <a:pt x="5878" y="-942"/>
                          <a:pt x="2465" y="2087"/>
                        </a:cubicBezTo>
                        <a:cubicBezTo>
                          <a:pt x="-759" y="5224"/>
                          <a:pt x="-830" y="10381"/>
                          <a:pt x="2307" y="13604"/>
                        </a:cubicBezTo>
                        <a:cubicBezTo>
                          <a:pt x="2359" y="13657"/>
                          <a:pt x="2412" y="13709"/>
                          <a:pt x="2465" y="13760"/>
                        </a:cubicBezTo>
                        <a:lnTo>
                          <a:pt x="2465" y="13760"/>
                        </a:lnTo>
                        <a:lnTo>
                          <a:pt x="16038" y="27333"/>
                        </a:lnTo>
                        <a:lnTo>
                          <a:pt x="2465" y="41585"/>
                        </a:lnTo>
                        <a:cubicBezTo>
                          <a:pt x="-640" y="44752"/>
                          <a:pt x="-640" y="49820"/>
                          <a:pt x="2465" y="52987"/>
                        </a:cubicBezTo>
                        <a:close/>
                      </a:path>
                    </a:pathLst>
                  </a:custGeom>
                  <a:solidFill>
                    <a:srgbClr val="5F6163"/>
                  </a:solidFill>
                  <a:ln w="13543"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FEA8FC1D-3820-597C-9D74-D61785C2AD44}"/>
                      </a:ext>
                    </a:extLst>
                  </p:cNvPr>
                  <p:cNvSpPr/>
                  <p:nvPr/>
                </p:nvSpPr>
                <p:spPr>
                  <a:xfrm>
                    <a:off x="1663603" y="2217985"/>
                    <a:ext cx="56630" cy="55047"/>
                  </a:xfrm>
                  <a:custGeom>
                    <a:avLst/>
                    <a:gdLst>
                      <a:gd name="connsiteX0" fmla="*/ 4292 w 56630"/>
                      <a:gd name="connsiteY0" fmla="*/ 52658 h 55047"/>
                      <a:gd name="connsiteX1" fmla="*/ 15558 w 56630"/>
                      <a:gd name="connsiteY1" fmla="*/ 52658 h 55047"/>
                      <a:gd name="connsiteX2" fmla="*/ 15558 w 56630"/>
                      <a:gd name="connsiteY2" fmla="*/ 52658 h 55047"/>
                      <a:gd name="connsiteX3" fmla="*/ 29131 w 56630"/>
                      <a:gd name="connsiteY3" fmla="*/ 39085 h 55047"/>
                      <a:gd name="connsiteX4" fmla="*/ 42704 w 56630"/>
                      <a:gd name="connsiteY4" fmla="*/ 52658 h 55047"/>
                      <a:gd name="connsiteX5" fmla="*/ 54242 w 56630"/>
                      <a:gd name="connsiteY5" fmla="*/ 52658 h 55047"/>
                      <a:gd name="connsiteX6" fmla="*/ 54242 w 56630"/>
                      <a:gd name="connsiteY6" fmla="*/ 41121 h 55047"/>
                      <a:gd name="connsiteX7" fmla="*/ 54242 w 56630"/>
                      <a:gd name="connsiteY7" fmla="*/ 41121 h 55047"/>
                      <a:gd name="connsiteX8" fmla="*/ 39311 w 56630"/>
                      <a:gd name="connsiteY8" fmla="*/ 27548 h 55047"/>
                      <a:gd name="connsiteX9" fmla="*/ 52884 w 56630"/>
                      <a:gd name="connsiteY9" fmla="*/ 13975 h 55047"/>
                      <a:gd name="connsiteX10" fmla="*/ 52816 w 56630"/>
                      <a:gd name="connsiteY10" fmla="*/ 2370 h 55047"/>
                      <a:gd name="connsiteX11" fmla="*/ 41211 w 56630"/>
                      <a:gd name="connsiteY11" fmla="*/ 2438 h 55047"/>
                      <a:gd name="connsiteX12" fmla="*/ 41211 w 56630"/>
                      <a:gd name="connsiteY12" fmla="*/ 2438 h 55047"/>
                      <a:gd name="connsiteX13" fmla="*/ 27638 w 56630"/>
                      <a:gd name="connsiteY13" fmla="*/ 16011 h 55047"/>
                      <a:gd name="connsiteX14" fmla="*/ 14065 w 56630"/>
                      <a:gd name="connsiteY14" fmla="*/ 2438 h 55047"/>
                      <a:gd name="connsiteX15" fmla="*/ 2528 w 56630"/>
                      <a:gd name="connsiteY15" fmla="*/ 2438 h 55047"/>
                      <a:gd name="connsiteX16" fmla="*/ 2528 w 56630"/>
                      <a:gd name="connsiteY16" fmla="*/ 13975 h 55047"/>
                      <a:gd name="connsiteX17" fmla="*/ 16101 w 56630"/>
                      <a:gd name="connsiteY17" fmla="*/ 27548 h 55047"/>
                      <a:gd name="connsiteX18" fmla="*/ 2528 w 56630"/>
                      <a:gd name="connsiteY18" fmla="*/ 41121 h 55047"/>
                      <a:gd name="connsiteX19" fmla="*/ 1574 w 56630"/>
                      <a:gd name="connsiteY19" fmla="*/ 50864 h 55047"/>
                      <a:gd name="connsiteX20" fmla="*/ 1714 w 56630"/>
                      <a:gd name="connsiteY20" fmla="*/ 51029 h 5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30" h="55047">
                        <a:moveTo>
                          <a:pt x="4292" y="52658"/>
                        </a:moveTo>
                        <a:cubicBezTo>
                          <a:pt x="7413" y="55746"/>
                          <a:pt x="12438" y="55746"/>
                          <a:pt x="15558" y="52658"/>
                        </a:cubicBezTo>
                        <a:lnTo>
                          <a:pt x="15558" y="52658"/>
                        </a:lnTo>
                        <a:lnTo>
                          <a:pt x="29131" y="39085"/>
                        </a:lnTo>
                        <a:lnTo>
                          <a:pt x="42704" y="52658"/>
                        </a:lnTo>
                        <a:cubicBezTo>
                          <a:pt x="45890" y="55844"/>
                          <a:pt x="51056" y="55844"/>
                          <a:pt x="54242" y="52658"/>
                        </a:cubicBezTo>
                        <a:cubicBezTo>
                          <a:pt x="57427" y="49472"/>
                          <a:pt x="57427" y="44307"/>
                          <a:pt x="54242" y="41121"/>
                        </a:cubicBezTo>
                        <a:lnTo>
                          <a:pt x="54242" y="41121"/>
                        </a:lnTo>
                        <a:lnTo>
                          <a:pt x="39311" y="27548"/>
                        </a:lnTo>
                        <a:lnTo>
                          <a:pt x="52884" y="13975"/>
                        </a:lnTo>
                        <a:cubicBezTo>
                          <a:pt x="56070" y="10751"/>
                          <a:pt x="56040" y="5555"/>
                          <a:pt x="52816" y="2370"/>
                        </a:cubicBezTo>
                        <a:cubicBezTo>
                          <a:pt x="49593" y="-816"/>
                          <a:pt x="44397" y="-786"/>
                          <a:pt x="41211" y="2438"/>
                        </a:cubicBezTo>
                        <a:lnTo>
                          <a:pt x="41211" y="2438"/>
                        </a:lnTo>
                        <a:lnTo>
                          <a:pt x="27638" y="16011"/>
                        </a:lnTo>
                        <a:lnTo>
                          <a:pt x="14065" y="2438"/>
                        </a:lnTo>
                        <a:cubicBezTo>
                          <a:pt x="10879" y="-748"/>
                          <a:pt x="5714" y="-748"/>
                          <a:pt x="2528" y="2438"/>
                        </a:cubicBezTo>
                        <a:cubicBezTo>
                          <a:pt x="-658" y="5623"/>
                          <a:pt x="-658" y="10789"/>
                          <a:pt x="2528" y="13975"/>
                        </a:cubicBezTo>
                        <a:lnTo>
                          <a:pt x="16101" y="27548"/>
                        </a:lnTo>
                        <a:lnTo>
                          <a:pt x="2528" y="41121"/>
                        </a:lnTo>
                        <a:cubicBezTo>
                          <a:pt x="-426" y="43548"/>
                          <a:pt x="-853" y="47910"/>
                          <a:pt x="1574" y="50864"/>
                        </a:cubicBezTo>
                        <a:cubicBezTo>
                          <a:pt x="1619" y="50919"/>
                          <a:pt x="1666" y="50975"/>
                          <a:pt x="1714" y="51029"/>
                        </a:cubicBezTo>
                        <a:close/>
                      </a:path>
                    </a:pathLst>
                  </a:custGeom>
                  <a:solidFill>
                    <a:srgbClr val="5F6163"/>
                  </a:solidFill>
                  <a:ln w="13543" cap="flat">
                    <a:noFill/>
                    <a:prstDash val="solid"/>
                    <a:miter/>
                  </a:ln>
                </p:spPr>
                <p:txBody>
                  <a:bodyPr rtlCol="0" anchor="ctr"/>
                  <a:lstStyle/>
                  <a:p>
                    <a:endParaRPr lang="en-US"/>
                  </a:p>
                </p:txBody>
              </p:sp>
            </p:grpSp>
          </p:grpSp>
        </p:grpSp>
        <p:grpSp>
          <p:nvGrpSpPr>
            <p:cNvPr id="16" name="Group 15">
              <a:extLst>
                <a:ext uri="{FF2B5EF4-FFF2-40B4-BE49-F238E27FC236}">
                  <a16:creationId xmlns:a16="http://schemas.microsoft.com/office/drawing/2014/main" id="{E56AD042-9244-D779-4BB6-D64AA1397905}"/>
                </a:ext>
              </a:extLst>
            </p:cNvPr>
            <p:cNvGrpSpPr/>
            <p:nvPr/>
          </p:nvGrpSpPr>
          <p:grpSpPr>
            <a:xfrm>
              <a:off x="3346747" y="1674813"/>
              <a:ext cx="2755049" cy="1324860"/>
              <a:chOff x="3346747" y="1674813"/>
              <a:chExt cx="2755049" cy="1324860"/>
            </a:xfrm>
          </p:grpSpPr>
          <p:sp>
            <p:nvSpPr>
              <p:cNvPr id="68" name="Freeform 67">
                <a:extLst>
                  <a:ext uri="{FF2B5EF4-FFF2-40B4-BE49-F238E27FC236}">
                    <a16:creationId xmlns:a16="http://schemas.microsoft.com/office/drawing/2014/main" id="{04CF7463-8EF0-BFE5-7308-95A075D3A99A}"/>
                  </a:ext>
                </a:extLst>
              </p:cNvPr>
              <p:cNvSpPr/>
              <p:nvPr/>
            </p:nvSpPr>
            <p:spPr>
              <a:xfrm>
                <a:off x="3346747"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a:solidFill>
                      <a:schemeClr val="bg1"/>
                    </a:solidFill>
                    <a:latin typeface="Arial" panose="020B0604020202020204" pitchFamily="34" charset="0"/>
                    <a:cs typeface="Arial" panose="020B0604020202020204" pitchFamily="34" charset="0"/>
                  </a:rPr>
                  <a:t>Design</a:t>
                </a:r>
              </a:p>
            </p:txBody>
          </p:sp>
          <p:grpSp>
            <p:nvGrpSpPr>
              <p:cNvPr id="11" name="Group 10">
                <a:extLst>
                  <a:ext uri="{FF2B5EF4-FFF2-40B4-BE49-F238E27FC236}">
                    <a16:creationId xmlns:a16="http://schemas.microsoft.com/office/drawing/2014/main" id="{03166685-F75A-6BCF-1FB1-9E4A9FFC54ED}"/>
                  </a:ext>
                </a:extLst>
              </p:cNvPr>
              <p:cNvGrpSpPr/>
              <p:nvPr/>
            </p:nvGrpSpPr>
            <p:grpSpPr>
              <a:xfrm>
                <a:off x="4285402" y="1674813"/>
                <a:ext cx="868680" cy="868680"/>
                <a:chOff x="4285402" y="1674813"/>
                <a:chExt cx="868680" cy="868680"/>
              </a:xfrm>
            </p:grpSpPr>
            <p:sp>
              <p:nvSpPr>
                <p:cNvPr id="149" name="Oval 148">
                  <a:extLst>
                    <a:ext uri="{FF2B5EF4-FFF2-40B4-BE49-F238E27FC236}">
                      <a16:creationId xmlns:a16="http://schemas.microsoft.com/office/drawing/2014/main" id="{F2D2FFD2-963E-954B-4CE7-A425E642324E}"/>
                    </a:ext>
                  </a:extLst>
                </p:cNvPr>
                <p:cNvSpPr/>
                <p:nvPr/>
              </p:nvSpPr>
              <p:spPr>
                <a:xfrm>
                  <a:off x="4292694"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0" name="Freeform 69">
                  <a:extLst>
                    <a:ext uri="{FF2B5EF4-FFF2-40B4-BE49-F238E27FC236}">
                      <a16:creationId xmlns:a16="http://schemas.microsoft.com/office/drawing/2014/main" id="{23D7B4B6-7658-BD07-AB2A-1A7AD94E78BC}"/>
                    </a:ext>
                  </a:extLst>
                </p:cNvPr>
                <p:cNvSpPr/>
                <p:nvPr/>
              </p:nvSpPr>
              <p:spPr>
                <a:xfrm>
                  <a:off x="435272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BC17BEE-CCBB-B287-C479-CF01D9F7BB62}"/>
                    </a:ext>
                  </a:extLst>
                </p:cNvPr>
                <p:cNvSpPr/>
                <p:nvPr/>
              </p:nvSpPr>
              <p:spPr>
                <a:xfrm>
                  <a:off x="428540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a:p>
              </p:txBody>
            </p:sp>
            <p:grpSp>
              <p:nvGrpSpPr>
                <p:cNvPr id="122" name="Group 121">
                  <a:extLst>
                    <a:ext uri="{FF2B5EF4-FFF2-40B4-BE49-F238E27FC236}">
                      <a16:creationId xmlns:a16="http://schemas.microsoft.com/office/drawing/2014/main" id="{D4AFF620-3B2B-63C2-4263-279414E91187}"/>
                    </a:ext>
                  </a:extLst>
                </p:cNvPr>
                <p:cNvGrpSpPr/>
                <p:nvPr/>
              </p:nvGrpSpPr>
              <p:grpSpPr>
                <a:xfrm>
                  <a:off x="4512281" y="1896197"/>
                  <a:ext cx="425828" cy="425910"/>
                  <a:chOff x="7719039" y="473559"/>
                  <a:chExt cx="469191" cy="469281"/>
                </a:xfrm>
              </p:grpSpPr>
              <p:sp>
                <p:nvSpPr>
                  <p:cNvPr id="119" name="Freeform 118">
                    <a:extLst>
                      <a:ext uri="{FF2B5EF4-FFF2-40B4-BE49-F238E27FC236}">
                        <a16:creationId xmlns:a16="http://schemas.microsoft.com/office/drawing/2014/main" id="{66FDE5B4-9660-1147-24AA-12A0886B8FA8}"/>
                      </a:ext>
                    </a:extLst>
                  </p:cNvPr>
                  <p:cNvSpPr/>
                  <p:nvPr/>
                </p:nvSpPr>
                <p:spPr>
                  <a:xfrm>
                    <a:off x="7719039" y="473559"/>
                    <a:ext cx="469191" cy="469203"/>
                  </a:xfrm>
                  <a:custGeom>
                    <a:avLst/>
                    <a:gdLst>
                      <a:gd name="connsiteX0" fmla="*/ 462211 w 469191"/>
                      <a:gd name="connsiteY0" fmla="*/ 346173 h 469203"/>
                      <a:gd name="connsiteX1" fmla="*/ 433707 w 469191"/>
                      <a:gd name="connsiteY1" fmla="*/ 317534 h 469203"/>
                      <a:gd name="connsiteX2" fmla="*/ 375615 w 469191"/>
                      <a:gd name="connsiteY2" fmla="*/ 375627 h 469203"/>
                      <a:gd name="connsiteX3" fmla="*/ 359055 w 469191"/>
                      <a:gd name="connsiteY3" fmla="*/ 359068 h 469203"/>
                      <a:gd name="connsiteX4" fmla="*/ 417013 w 469191"/>
                      <a:gd name="connsiteY4" fmla="*/ 300975 h 469203"/>
                      <a:gd name="connsiteX5" fmla="*/ 400453 w 469191"/>
                      <a:gd name="connsiteY5" fmla="*/ 284415 h 469203"/>
                      <a:gd name="connsiteX6" fmla="*/ 359734 w 469191"/>
                      <a:gd name="connsiteY6" fmla="*/ 325135 h 469203"/>
                      <a:gd name="connsiteX7" fmla="*/ 343175 w 469191"/>
                      <a:gd name="connsiteY7" fmla="*/ 309254 h 469203"/>
                      <a:gd name="connsiteX8" fmla="*/ 383894 w 469191"/>
                      <a:gd name="connsiteY8" fmla="*/ 268535 h 469203"/>
                      <a:gd name="connsiteX9" fmla="*/ 367335 w 469191"/>
                      <a:gd name="connsiteY9" fmla="*/ 251840 h 469203"/>
                      <a:gd name="connsiteX10" fmla="*/ 309242 w 469191"/>
                      <a:gd name="connsiteY10" fmla="*/ 309254 h 469203"/>
                      <a:gd name="connsiteX11" fmla="*/ 292547 w 469191"/>
                      <a:gd name="connsiteY11" fmla="*/ 292695 h 469203"/>
                      <a:gd name="connsiteX12" fmla="*/ 350640 w 469191"/>
                      <a:gd name="connsiteY12" fmla="*/ 234602 h 469203"/>
                      <a:gd name="connsiteX13" fmla="*/ 334081 w 469191"/>
                      <a:gd name="connsiteY13" fmla="*/ 218043 h 469203"/>
                      <a:gd name="connsiteX14" fmla="*/ 293361 w 469191"/>
                      <a:gd name="connsiteY14" fmla="*/ 258762 h 469203"/>
                      <a:gd name="connsiteX15" fmla="*/ 276666 w 469191"/>
                      <a:gd name="connsiteY15" fmla="*/ 242203 h 469203"/>
                      <a:gd name="connsiteX16" fmla="*/ 318200 w 469191"/>
                      <a:gd name="connsiteY16" fmla="*/ 200805 h 469203"/>
                      <a:gd name="connsiteX17" fmla="*/ 301641 w 469191"/>
                      <a:gd name="connsiteY17" fmla="*/ 184110 h 469203"/>
                      <a:gd name="connsiteX18" fmla="*/ 260107 w 469191"/>
                      <a:gd name="connsiteY18" fmla="*/ 225644 h 469203"/>
                      <a:gd name="connsiteX19" fmla="*/ 243548 w 469191"/>
                      <a:gd name="connsiteY19" fmla="*/ 209085 h 469203"/>
                      <a:gd name="connsiteX20" fmla="*/ 285082 w 469191"/>
                      <a:gd name="connsiteY20" fmla="*/ 167551 h 469203"/>
                      <a:gd name="connsiteX21" fmla="*/ 268387 w 469191"/>
                      <a:gd name="connsiteY21" fmla="*/ 150992 h 469203"/>
                      <a:gd name="connsiteX22" fmla="*/ 210430 w 469191"/>
                      <a:gd name="connsiteY22" fmla="*/ 209085 h 469203"/>
                      <a:gd name="connsiteX23" fmla="*/ 193056 w 469191"/>
                      <a:gd name="connsiteY23" fmla="*/ 193883 h 469203"/>
                      <a:gd name="connsiteX24" fmla="*/ 251149 w 469191"/>
                      <a:gd name="connsiteY24" fmla="*/ 135790 h 469203"/>
                      <a:gd name="connsiteX25" fmla="*/ 234590 w 469191"/>
                      <a:gd name="connsiteY25" fmla="*/ 118552 h 469203"/>
                      <a:gd name="connsiteX26" fmla="*/ 193056 w 469191"/>
                      <a:gd name="connsiteY26" fmla="*/ 159950 h 469203"/>
                      <a:gd name="connsiteX27" fmla="*/ 176497 w 469191"/>
                      <a:gd name="connsiteY27" fmla="*/ 143391 h 469203"/>
                      <a:gd name="connsiteX28" fmla="*/ 218031 w 469191"/>
                      <a:gd name="connsiteY28" fmla="*/ 101857 h 469203"/>
                      <a:gd name="connsiteX29" fmla="*/ 201336 w 469191"/>
                      <a:gd name="connsiteY29" fmla="*/ 85298 h 469203"/>
                      <a:gd name="connsiteX30" fmla="*/ 159938 w 469191"/>
                      <a:gd name="connsiteY30" fmla="*/ 126696 h 469203"/>
                      <a:gd name="connsiteX31" fmla="*/ 143243 w 469191"/>
                      <a:gd name="connsiteY31" fmla="*/ 110136 h 469203"/>
                      <a:gd name="connsiteX32" fmla="*/ 184776 w 469191"/>
                      <a:gd name="connsiteY32" fmla="*/ 68603 h 469203"/>
                      <a:gd name="connsiteX33" fmla="*/ 168217 w 469191"/>
                      <a:gd name="connsiteY33" fmla="*/ 52043 h 469203"/>
                      <a:gd name="connsiteX34" fmla="*/ 110124 w 469191"/>
                      <a:gd name="connsiteY34" fmla="*/ 110136 h 469203"/>
                      <a:gd name="connsiteX35" fmla="*/ 93836 w 469191"/>
                      <a:gd name="connsiteY35" fmla="*/ 93849 h 469203"/>
                      <a:gd name="connsiteX36" fmla="*/ 151658 w 469191"/>
                      <a:gd name="connsiteY36" fmla="*/ 35484 h 469203"/>
                      <a:gd name="connsiteX37" fmla="*/ 123019 w 469191"/>
                      <a:gd name="connsiteY37" fmla="*/ 6845 h 469203"/>
                      <a:gd name="connsiteX38" fmla="*/ 89765 w 469191"/>
                      <a:gd name="connsiteY38" fmla="*/ 6845 h 469203"/>
                      <a:gd name="connsiteX39" fmla="*/ 89765 w 469191"/>
                      <a:gd name="connsiteY39" fmla="*/ 6845 h 469203"/>
                      <a:gd name="connsiteX40" fmla="*/ 6833 w 469191"/>
                      <a:gd name="connsiteY40" fmla="*/ 89912 h 469203"/>
                      <a:gd name="connsiteX41" fmla="*/ 6833 w 469191"/>
                      <a:gd name="connsiteY41" fmla="*/ 123031 h 469203"/>
                      <a:gd name="connsiteX42" fmla="*/ 346161 w 469191"/>
                      <a:gd name="connsiteY42" fmla="*/ 462359 h 469203"/>
                      <a:gd name="connsiteX43" fmla="*/ 379415 w 469191"/>
                      <a:gd name="connsiteY43" fmla="*/ 462359 h 469203"/>
                      <a:gd name="connsiteX44" fmla="*/ 462347 w 469191"/>
                      <a:gd name="connsiteY44" fmla="*/ 379427 h 469203"/>
                      <a:gd name="connsiteX45" fmla="*/ 462347 w 469191"/>
                      <a:gd name="connsiteY45" fmla="*/ 346173 h 469203"/>
                      <a:gd name="connsiteX46" fmla="*/ 359055 w 469191"/>
                      <a:gd name="connsiteY46" fmla="*/ 408745 h 469203"/>
                      <a:gd name="connsiteX47" fmla="*/ 342548 w 469191"/>
                      <a:gd name="connsiteY47" fmla="*/ 408797 h 469203"/>
                      <a:gd name="connsiteX48" fmla="*/ 342496 w 469191"/>
                      <a:gd name="connsiteY48" fmla="*/ 408745 h 469203"/>
                      <a:gd name="connsiteX49" fmla="*/ 342496 w 469191"/>
                      <a:gd name="connsiteY49" fmla="*/ 392186 h 469203"/>
                      <a:gd name="connsiteX50" fmla="*/ 359055 w 469191"/>
                      <a:gd name="connsiteY50" fmla="*/ 392186 h 469203"/>
                      <a:gd name="connsiteX51" fmla="*/ 359055 w 469191"/>
                      <a:gd name="connsiteY51" fmla="*/ 392186 h 469203"/>
                      <a:gd name="connsiteX52" fmla="*/ 359055 w 469191"/>
                      <a:gd name="connsiteY52" fmla="*/ 408745 h 46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9191" h="469203">
                        <a:moveTo>
                          <a:pt x="462211" y="346173"/>
                        </a:moveTo>
                        <a:lnTo>
                          <a:pt x="433707" y="317534"/>
                        </a:lnTo>
                        <a:lnTo>
                          <a:pt x="375615" y="375627"/>
                        </a:lnTo>
                        <a:lnTo>
                          <a:pt x="359055" y="359068"/>
                        </a:lnTo>
                        <a:lnTo>
                          <a:pt x="417013" y="300975"/>
                        </a:lnTo>
                        <a:lnTo>
                          <a:pt x="400453" y="284415"/>
                        </a:lnTo>
                        <a:lnTo>
                          <a:pt x="359734" y="325135"/>
                        </a:lnTo>
                        <a:lnTo>
                          <a:pt x="343175" y="309254"/>
                        </a:lnTo>
                        <a:lnTo>
                          <a:pt x="383894" y="268535"/>
                        </a:lnTo>
                        <a:lnTo>
                          <a:pt x="367335" y="251840"/>
                        </a:lnTo>
                        <a:lnTo>
                          <a:pt x="309242" y="309254"/>
                        </a:lnTo>
                        <a:lnTo>
                          <a:pt x="292547" y="292695"/>
                        </a:lnTo>
                        <a:lnTo>
                          <a:pt x="350640" y="234602"/>
                        </a:lnTo>
                        <a:lnTo>
                          <a:pt x="334081" y="218043"/>
                        </a:lnTo>
                        <a:lnTo>
                          <a:pt x="293361" y="258762"/>
                        </a:lnTo>
                        <a:lnTo>
                          <a:pt x="276666" y="242203"/>
                        </a:lnTo>
                        <a:lnTo>
                          <a:pt x="318200" y="200805"/>
                        </a:lnTo>
                        <a:lnTo>
                          <a:pt x="301641" y="184110"/>
                        </a:lnTo>
                        <a:lnTo>
                          <a:pt x="260107" y="225644"/>
                        </a:lnTo>
                        <a:lnTo>
                          <a:pt x="243548" y="209085"/>
                        </a:lnTo>
                        <a:lnTo>
                          <a:pt x="285082" y="167551"/>
                        </a:lnTo>
                        <a:lnTo>
                          <a:pt x="268387" y="150992"/>
                        </a:lnTo>
                        <a:lnTo>
                          <a:pt x="210430" y="209085"/>
                        </a:lnTo>
                        <a:lnTo>
                          <a:pt x="193056" y="193883"/>
                        </a:lnTo>
                        <a:lnTo>
                          <a:pt x="251149" y="135790"/>
                        </a:lnTo>
                        <a:lnTo>
                          <a:pt x="234590" y="118552"/>
                        </a:lnTo>
                        <a:lnTo>
                          <a:pt x="193056" y="159950"/>
                        </a:lnTo>
                        <a:lnTo>
                          <a:pt x="176497" y="143391"/>
                        </a:lnTo>
                        <a:lnTo>
                          <a:pt x="218031" y="101857"/>
                        </a:lnTo>
                        <a:lnTo>
                          <a:pt x="201336" y="85298"/>
                        </a:lnTo>
                        <a:lnTo>
                          <a:pt x="159938" y="126696"/>
                        </a:lnTo>
                        <a:lnTo>
                          <a:pt x="143243" y="110136"/>
                        </a:lnTo>
                        <a:lnTo>
                          <a:pt x="184776" y="68603"/>
                        </a:lnTo>
                        <a:lnTo>
                          <a:pt x="168217" y="52043"/>
                        </a:lnTo>
                        <a:lnTo>
                          <a:pt x="110124" y="110136"/>
                        </a:lnTo>
                        <a:lnTo>
                          <a:pt x="93836" y="93849"/>
                        </a:lnTo>
                        <a:lnTo>
                          <a:pt x="151658" y="35484"/>
                        </a:lnTo>
                        <a:lnTo>
                          <a:pt x="123019" y="6845"/>
                        </a:lnTo>
                        <a:cubicBezTo>
                          <a:pt x="113812" y="-2282"/>
                          <a:pt x="98971" y="-2282"/>
                          <a:pt x="89765" y="6845"/>
                        </a:cubicBezTo>
                        <a:lnTo>
                          <a:pt x="89765" y="6845"/>
                        </a:lnTo>
                        <a:lnTo>
                          <a:pt x="6833" y="89912"/>
                        </a:lnTo>
                        <a:cubicBezTo>
                          <a:pt x="-2278" y="99072"/>
                          <a:pt x="-2278" y="113872"/>
                          <a:pt x="6833" y="123031"/>
                        </a:cubicBezTo>
                        <a:lnTo>
                          <a:pt x="346161" y="462359"/>
                        </a:lnTo>
                        <a:cubicBezTo>
                          <a:pt x="355367" y="471486"/>
                          <a:pt x="370208" y="471486"/>
                          <a:pt x="379415" y="462359"/>
                        </a:cubicBezTo>
                        <a:lnTo>
                          <a:pt x="462347" y="379427"/>
                        </a:lnTo>
                        <a:cubicBezTo>
                          <a:pt x="471473" y="370221"/>
                          <a:pt x="471473" y="355380"/>
                          <a:pt x="462347" y="346173"/>
                        </a:cubicBezTo>
                        <a:close/>
                        <a:moveTo>
                          <a:pt x="359055" y="408745"/>
                        </a:moveTo>
                        <a:cubicBezTo>
                          <a:pt x="354511" y="413318"/>
                          <a:pt x="347120" y="413341"/>
                          <a:pt x="342548" y="408797"/>
                        </a:cubicBezTo>
                        <a:cubicBezTo>
                          <a:pt x="342530" y="408779"/>
                          <a:pt x="342514" y="408763"/>
                          <a:pt x="342496" y="408745"/>
                        </a:cubicBezTo>
                        <a:cubicBezTo>
                          <a:pt x="337923" y="404172"/>
                          <a:pt x="337923" y="396759"/>
                          <a:pt x="342496" y="392186"/>
                        </a:cubicBezTo>
                        <a:cubicBezTo>
                          <a:pt x="347069" y="387613"/>
                          <a:pt x="354483" y="387613"/>
                          <a:pt x="359055" y="392186"/>
                        </a:cubicBezTo>
                        <a:lnTo>
                          <a:pt x="359055" y="392186"/>
                        </a:lnTo>
                        <a:cubicBezTo>
                          <a:pt x="363502" y="396810"/>
                          <a:pt x="363502" y="404121"/>
                          <a:pt x="359055" y="408745"/>
                        </a:cubicBezTo>
                        <a:close/>
                      </a:path>
                    </a:pathLst>
                  </a:custGeom>
                  <a:solidFill>
                    <a:srgbClr val="26BCD7"/>
                  </a:solidFill>
                  <a:ln w="13543"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015A12B6-1595-0404-EB65-E3C7B20C9A4B}"/>
                      </a:ext>
                    </a:extLst>
                  </p:cNvPr>
                  <p:cNvSpPr/>
                  <p:nvPr/>
                </p:nvSpPr>
                <p:spPr>
                  <a:xfrm>
                    <a:off x="7722885" y="473571"/>
                    <a:ext cx="461273" cy="469269"/>
                  </a:xfrm>
                  <a:custGeom>
                    <a:avLst/>
                    <a:gdLst>
                      <a:gd name="connsiteX0" fmla="*/ 454428 w 461273"/>
                      <a:gd name="connsiteY0" fmla="*/ 106459 h 469269"/>
                      <a:gd name="connsiteX1" fmla="*/ 454428 w 461273"/>
                      <a:gd name="connsiteY1" fmla="*/ 73205 h 469269"/>
                      <a:gd name="connsiteX2" fmla="*/ 388056 w 461273"/>
                      <a:gd name="connsiteY2" fmla="*/ 6833 h 469269"/>
                      <a:gd name="connsiteX3" fmla="*/ 354937 w 461273"/>
                      <a:gd name="connsiteY3" fmla="*/ 6833 h 469269"/>
                      <a:gd name="connsiteX4" fmla="*/ 253817 w 461273"/>
                      <a:gd name="connsiteY4" fmla="*/ 110396 h 469269"/>
                      <a:gd name="connsiteX5" fmla="*/ 352901 w 461273"/>
                      <a:gd name="connsiteY5" fmla="*/ 209887 h 469269"/>
                      <a:gd name="connsiteX6" fmla="*/ 371496 w 461273"/>
                      <a:gd name="connsiteY6" fmla="*/ 23528 h 469269"/>
                      <a:gd name="connsiteX7" fmla="*/ 371496 w 461273"/>
                      <a:gd name="connsiteY7" fmla="*/ 23528 h 469269"/>
                      <a:gd name="connsiteX8" fmla="*/ 437869 w 461273"/>
                      <a:gd name="connsiteY8" fmla="*/ 89765 h 469269"/>
                      <a:gd name="connsiteX9" fmla="*/ 388056 w 461273"/>
                      <a:gd name="connsiteY9" fmla="*/ 139578 h 469269"/>
                      <a:gd name="connsiteX10" fmla="*/ 321683 w 461273"/>
                      <a:gd name="connsiteY10" fmla="*/ 73205 h 469269"/>
                      <a:gd name="connsiteX11" fmla="*/ 33661 w 461273"/>
                      <a:gd name="connsiteY11" fmla="*/ 335710 h 469269"/>
                      <a:gd name="connsiteX12" fmla="*/ 0 w 461273"/>
                      <a:gd name="connsiteY12" fmla="*/ 469269 h 469269"/>
                      <a:gd name="connsiteX13" fmla="*/ 132474 w 461273"/>
                      <a:gd name="connsiteY13" fmla="*/ 435743 h 469269"/>
                      <a:gd name="connsiteX14" fmla="*/ 207533 w 461273"/>
                      <a:gd name="connsiteY14" fmla="*/ 358784 h 469269"/>
                      <a:gd name="connsiteX15" fmla="*/ 108585 w 461273"/>
                      <a:gd name="connsiteY15" fmla="*/ 259293 h 469269"/>
                      <a:gd name="connsiteX16" fmla="*/ 60808 w 461273"/>
                      <a:gd name="connsiteY16" fmla="*/ 429500 h 469269"/>
                      <a:gd name="connsiteX17" fmla="*/ 39362 w 461273"/>
                      <a:gd name="connsiteY17" fmla="*/ 408869 h 469269"/>
                      <a:gd name="connsiteX18" fmla="*/ 46013 w 461273"/>
                      <a:gd name="connsiteY18" fmla="*/ 381722 h 469269"/>
                      <a:gd name="connsiteX19" fmla="*/ 86732 w 461273"/>
                      <a:gd name="connsiteY19" fmla="*/ 422442 h 46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273" h="469269">
                        <a:moveTo>
                          <a:pt x="454428" y="106459"/>
                        </a:moveTo>
                        <a:cubicBezTo>
                          <a:pt x="463555" y="97253"/>
                          <a:pt x="463555" y="82412"/>
                          <a:pt x="454428" y="73205"/>
                        </a:cubicBezTo>
                        <a:lnTo>
                          <a:pt x="388056" y="6833"/>
                        </a:lnTo>
                        <a:cubicBezTo>
                          <a:pt x="378897" y="-2278"/>
                          <a:pt x="364096" y="-2278"/>
                          <a:pt x="354937" y="6833"/>
                        </a:cubicBezTo>
                        <a:lnTo>
                          <a:pt x="253817" y="110396"/>
                        </a:lnTo>
                        <a:lnTo>
                          <a:pt x="352901" y="209887"/>
                        </a:lnTo>
                        <a:close/>
                        <a:moveTo>
                          <a:pt x="371496" y="23528"/>
                        </a:moveTo>
                        <a:lnTo>
                          <a:pt x="371496" y="23528"/>
                        </a:lnTo>
                        <a:lnTo>
                          <a:pt x="437869" y="89765"/>
                        </a:lnTo>
                        <a:lnTo>
                          <a:pt x="388056" y="139578"/>
                        </a:lnTo>
                        <a:lnTo>
                          <a:pt x="321683" y="73205"/>
                        </a:lnTo>
                        <a:close/>
                        <a:moveTo>
                          <a:pt x="33661" y="335710"/>
                        </a:moveTo>
                        <a:lnTo>
                          <a:pt x="0" y="469269"/>
                        </a:lnTo>
                        <a:lnTo>
                          <a:pt x="132474" y="435743"/>
                        </a:lnTo>
                        <a:lnTo>
                          <a:pt x="207533" y="358784"/>
                        </a:lnTo>
                        <a:lnTo>
                          <a:pt x="108585" y="259293"/>
                        </a:lnTo>
                        <a:close/>
                        <a:moveTo>
                          <a:pt x="60808" y="429500"/>
                        </a:moveTo>
                        <a:lnTo>
                          <a:pt x="39362" y="408869"/>
                        </a:lnTo>
                        <a:lnTo>
                          <a:pt x="46013" y="381722"/>
                        </a:lnTo>
                        <a:lnTo>
                          <a:pt x="86732" y="422442"/>
                        </a:lnTo>
                        <a:close/>
                      </a:path>
                    </a:pathLst>
                  </a:custGeom>
                  <a:solidFill>
                    <a:srgbClr val="5F6163"/>
                  </a:solidFill>
                  <a:ln w="13543" cap="flat">
                    <a:noFill/>
                    <a:prstDash val="solid"/>
                    <a:miter/>
                  </a:ln>
                </p:spPr>
                <p:txBody>
                  <a:bodyPr rtlCol="0" anchor="ctr"/>
                  <a:lstStyle/>
                  <a:p>
                    <a:endParaRPr lang="en-US"/>
                  </a:p>
                </p:txBody>
              </p:sp>
            </p:grpSp>
          </p:grpSp>
        </p:grpSp>
        <p:grpSp>
          <p:nvGrpSpPr>
            <p:cNvPr id="17" name="Group 16">
              <a:extLst>
                <a:ext uri="{FF2B5EF4-FFF2-40B4-BE49-F238E27FC236}">
                  <a16:creationId xmlns:a16="http://schemas.microsoft.com/office/drawing/2014/main" id="{305B6DDB-3669-BBCA-6982-9DD27AA7438E}"/>
                </a:ext>
              </a:extLst>
            </p:cNvPr>
            <p:cNvGrpSpPr/>
            <p:nvPr/>
          </p:nvGrpSpPr>
          <p:grpSpPr>
            <a:xfrm>
              <a:off x="6254582" y="1674813"/>
              <a:ext cx="2755049" cy="1324860"/>
              <a:chOff x="6254582" y="1674813"/>
              <a:chExt cx="2755049" cy="1324860"/>
            </a:xfrm>
          </p:grpSpPr>
          <p:sp>
            <p:nvSpPr>
              <p:cNvPr id="80" name="Freeform 79">
                <a:extLst>
                  <a:ext uri="{FF2B5EF4-FFF2-40B4-BE49-F238E27FC236}">
                    <a16:creationId xmlns:a16="http://schemas.microsoft.com/office/drawing/2014/main" id="{AA556260-70A1-F086-F20E-B2F686DAD471}"/>
                  </a:ext>
                </a:extLst>
              </p:cNvPr>
              <p:cNvSpPr/>
              <p:nvPr/>
            </p:nvSpPr>
            <p:spPr>
              <a:xfrm>
                <a:off x="6254582"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a:solidFill>
                      <a:schemeClr val="bg1"/>
                    </a:solidFill>
                    <a:latin typeface="Arial" panose="020B0604020202020204" pitchFamily="34" charset="0"/>
                    <a:cs typeface="Arial" panose="020B0604020202020204" pitchFamily="34" charset="0"/>
                  </a:rPr>
                  <a:t>Build</a:t>
                </a:r>
              </a:p>
            </p:txBody>
          </p:sp>
          <p:grpSp>
            <p:nvGrpSpPr>
              <p:cNvPr id="9" name="Group 8">
                <a:extLst>
                  <a:ext uri="{FF2B5EF4-FFF2-40B4-BE49-F238E27FC236}">
                    <a16:creationId xmlns:a16="http://schemas.microsoft.com/office/drawing/2014/main" id="{2942CE7E-595D-4759-3431-04BB9D6E30A9}"/>
                  </a:ext>
                </a:extLst>
              </p:cNvPr>
              <p:cNvGrpSpPr/>
              <p:nvPr/>
            </p:nvGrpSpPr>
            <p:grpSpPr>
              <a:xfrm>
                <a:off x="7197917" y="1674813"/>
                <a:ext cx="868680" cy="868680"/>
                <a:chOff x="7197917" y="1674813"/>
                <a:chExt cx="868680" cy="868680"/>
              </a:xfrm>
            </p:grpSpPr>
            <p:sp>
              <p:nvSpPr>
                <p:cNvPr id="150" name="Oval 149">
                  <a:extLst>
                    <a:ext uri="{FF2B5EF4-FFF2-40B4-BE49-F238E27FC236}">
                      <a16:creationId xmlns:a16="http://schemas.microsoft.com/office/drawing/2014/main" id="{5A192F1F-0456-14D4-0783-A54BD149C1C2}"/>
                    </a:ext>
                  </a:extLst>
                </p:cNvPr>
                <p:cNvSpPr/>
                <p:nvPr/>
              </p:nvSpPr>
              <p:spPr>
                <a:xfrm>
                  <a:off x="7201599"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8" name="Group 7">
                  <a:extLst>
                    <a:ext uri="{FF2B5EF4-FFF2-40B4-BE49-F238E27FC236}">
                      <a16:creationId xmlns:a16="http://schemas.microsoft.com/office/drawing/2014/main" id="{F1FDF171-B95B-5DD5-1313-95929F98D9FF}"/>
                    </a:ext>
                  </a:extLst>
                </p:cNvPr>
                <p:cNvGrpSpPr/>
                <p:nvPr/>
              </p:nvGrpSpPr>
              <p:grpSpPr>
                <a:xfrm>
                  <a:off x="7197917" y="1674813"/>
                  <a:ext cx="868680" cy="868680"/>
                  <a:chOff x="7197917" y="1674813"/>
                  <a:chExt cx="868680" cy="868680"/>
                </a:xfrm>
              </p:grpSpPr>
              <p:sp>
                <p:nvSpPr>
                  <p:cNvPr id="82" name="Freeform 81">
                    <a:extLst>
                      <a:ext uri="{FF2B5EF4-FFF2-40B4-BE49-F238E27FC236}">
                        <a16:creationId xmlns:a16="http://schemas.microsoft.com/office/drawing/2014/main" id="{5EF721D8-25F9-35BB-B832-33DFA103215F}"/>
                      </a:ext>
                    </a:extLst>
                  </p:cNvPr>
                  <p:cNvSpPr/>
                  <p:nvPr/>
                </p:nvSpPr>
                <p:spPr>
                  <a:xfrm>
                    <a:off x="7265239"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43EA1EB8-3BE1-EAE1-A1A9-D739BBECAC6E}"/>
                      </a:ext>
                    </a:extLst>
                  </p:cNvPr>
                  <p:cNvSpPr/>
                  <p:nvPr/>
                </p:nvSpPr>
                <p:spPr>
                  <a:xfrm>
                    <a:off x="7197917"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a:p>
                </p:txBody>
              </p:sp>
            </p:grpSp>
            <p:grpSp>
              <p:nvGrpSpPr>
                <p:cNvPr id="132" name="Group 131">
                  <a:extLst>
                    <a:ext uri="{FF2B5EF4-FFF2-40B4-BE49-F238E27FC236}">
                      <a16:creationId xmlns:a16="http://schemas.microsoft.com/office/drawing/2014/main" id="{4E62D433-FB79-0335-8736-DD49E60F0557}"/>
                    </a:ext>
                  </a:extLst>
                </p:cNvPr>
                <p:cNvGrpSpPr/>
                <p:nvPr/>
              </p:nvGrpSpPr>
              <p:grpSpPr>
                <a:xfrm>
                  <a:off x="7372467" y="1854844"/>
                  <a:ext cx="513729" cy="514165"/>
                  <a:chOff x="8433979" y="276446"/>
                  <a:chExt cx="587383" cy="587882"/>
                </a:xfrm>
              </p:grpSpPr>
              <p:sp>
                <p:nvSpPr>
                  <p:cNvPr id="126" name="Freeform 125">
                    <a:extLst>
                      <a:ext uri="{FF2B5EF4-FFF2-40B4-BE49-F238E27FC236}">
                        <a16:creationId xmlns:a16="http://schemas.microsoft.com/office/drawing/2014/main" id="{29796B0F-8CD3-7577-44CD-E99EF43CD771}"/>
                      </a:ext>
                    </a:extLst>
                  </p:cNvPr>
                  <p:cNvSpPr/>
                  <p:nvPr/>
                </p:nvSpPr>
                <p:spPr>
                  <a:xfrm>
                    <a:off x="8533253" y="375177"/>
                    <a:ext cx="395318" cy="390974"/>
                  </a:xfrm>
                  <a:custGeom>
                    <a:avLst/>
                    <a:gdLst>
                      <a:gd name="connsiteX0" fmla="*/ 372632 w 395318"/>
                      <a:gd name="connsiteY0" fmla="*/ 156277 h 390974"/>
                      <a:gd name="connsiteX1" fmla="*/ 372632 w 395318"/>
                      <a:gd name="connsiteY1" fmla="*/ 156277 h 390974"/>
                      <a:gd name="connsiteX2" fmla="*/ 354309 w 395318"/>
                      <a:gd name="connsiteY2" fmla="*/ 152612 h 390974"/>
                      <a:gd name="connsiteX3" fmla="*/ 337206 w 395318"/>
                      <a:gd name="connsiteY3" fmla="*/ 111892 h 390974"/>
                      <a:gd name="connsiteX4" fmla="*/ 348201 w 395318"/>
                      <a:gd name="connsiteY4" fmla="*/ 97234 h 390974"/>
                      <a:gd name="connsiteX5" fmla="*/ 345757 w 395318"/>
                      <a:gd name="connsiteY5" fmla="*/ 69137 h 390974"/>
                      <a:gd name="connsiteX6" fmla="*/ 321326 w 395318"/>
                      <a:gd name="connsiteY6" fmla="*/ 45520 h 390974"/>
                      <a:gd name="connsiteX7" fmla="*/ 293229 w 395318"/>
                      <a:gd name="connsiteY7" fmla="*/ 43077 h 390974"/>
                      <a:gd name="connsiteX8" fmla="*/ 277349 w 395318"/>
                      <a:gd name="connsiteY8" fmla="*/ 54071 h 390974"/>
                      <a:gd name="connsiteX9" fmla="*/ 236630 w 395318"/>
                      <a:gd name="connsiteY9" fmla="*/ 36969 h 390974"/>
                      <a:gd name="connsiteX10" fmla="*/ 233372 w 395318"/>
                      <a:gd name="connsiteY10" fmla="*/ 18374 h 390974"/>
                      <a:gd name="connsiteX11" fmla="*/ 212954 w 395318"/>
                      <a:gd name="connsiteY11" fmla="*/ 28 h 390974"/>
                      <a:gd name="connsiteX12" fmla="*/ 212605 w 395318"/>
                      <a:gd name="connsiteY12" fmla="*/ 50 h 390974"/>
                      <a:gd name="connsiteX13" fmla="*/ 177044 w 395318"/>
                      <a:gd name="connsiteY13" fmla="*/ 50 h 390974"/>
                      <a:gd name="connsiteX14" fmla="*/ 155055 w 395318"/>
                      <a:gd name="connsiteY14" fmla="*/ 18374 h 390974"/>
                      <a:gd name="connsiteX15" fmla="*/ 152612 w 395318"/>
                      <a:gd name="connsiteY15" fmla="*/ 36697 h 390974"/>
                      <a:gd name="connsiteX16" fmla="*/ 111892 w 395318"/>
                      <a:gd name="connsiteY16" fmla="*/ 53800 h 390974"/>
                      <a:gd name="connsiteX17" fmla="*/ 97234 w 395318"/>
                      <a:gd name="connsiteY17" fmla="*/ 42805 h 390974"/>
                      <a:gd name="connsiteX18" fmla="*/ 69137 w 395318"/>
                      <a:gd name="connsiteY18" fmla="*/ 45248 h 390974"/>
                      <a:gd name="connsiteX19" fmla="*/ 45520 w 395318"/>
                      <a:gd name="connsiteY19" fmla="*/ 69544 h 390974"/>
                      <a:gd name="connsiteX20" fmla="*/ 43077 w 395318"/>
                      <a:gd name="connsiteY20" fmla="*/ 97641 h 390974"/>
                      <a:gd name="connsiteX21" fmla="*/ 53664 w 395318"/>
                      <a:gd name="connsiteY21" fmla="*/ 113386 h 390974"/>
                      <a:gd name="connsiteX22" fmla="*/ 36562 w 395318"/>
                      <a:gd name="connsiteY22" fmla="*/ 154105 h 390974"/>
                      <a:gd name="connsiteX23" fmla="*/ 18374 w 395318"/>
                      <a:gd name="connsiteY23" fmla="*/ 157498 h 390974"/>
                      <a:gd name="connsiteX24" fmla="*/ 28 w 395318"/>
                      <a:gd name="connsiteY24" fmla="*/ 177916 h 390974"/>
                      <a:gd name="connsiteX25" fmla="*/ 50 w 395318"/>
                      <a:gd name="connsiteY25" fmla="*/ 178265 h 390974"/>
                      <a:gd name="connsiteX26" fmla="*/ 50 w 395318"/>
                      <a:gd name="connsiteY26" fmla="*/ 213827 h 390974"/>
                      <a:gd name="connsiteX27" fmla="*/ 18374 w 395318"/>
                      <a:gd name="connsiteY27" fmla="*/ 235544 h 390974"/>
                      <a:gd name="connsiteX28" fmla="*/ 36697 w 395318"/>
                      <a:gd name="connsiteY28" fmla="*/ 239208 h 390974"/>
                      <a:gd name="connsiteX29" fmla="*/ 53800 w 395318"/>
                      <a:gd name="connsiteY29" fmla="*/ 279928 h 390974"/>
                      <a:gd name="connsiteX30" fmla="*/ 42805 w 395318"/>
                      <a:gd name="connsiteY30" fmla="*/ 293501 h 390974"/>
                      <a:gd name="connsiteX31" fmla="*/ 45520 w 395318"/>
                      <a:gd name="connsiteY31" fmla="*/ 321326 h 390974"/>
                      <a:gd name="connsiteX32" fmla="*/ 69952 w 395318"/>
                      <a:gd name="connsiteY32" fmla="*/ 345757 h 390974"/>
                      <a:gd name="connsiteX33" fmla="*/ 98048 w 395318"/>
                      <a:gd name="connsiteY33" fmla="*/ 348201 h 390974"/>
                      <a:gd name="connsiteX34" fmla="*/ 113386 w 395318"/>
                      <a:gd name="connsiteY34" fmla="*/ 337206 h 390974"/>
                      <a:gd name="connsiteX35" fmla="*/ 154105 w 395318"/>
                      <a:gd name="connsiteY35" fmla="*/ 354309 h 390974"/>
                      <a:gd name="connsiteX36" fmla="*/ 157770 w 395318"/>
                      <a:gd name="connsiteY36" fmla="*/ 372632 h 390974"/>
                      <a:gd name="connsiteX37" fmla="*/ 179758 w 395318"/>
                      <a:gd name="connsiteY37" fmla="*/ 390956 h 390974"/>
                      <a:gd name="connsiteX38" fmla="*/ 215320 w 395318"/>
                      <a:gd name="connsiteY38" fmla="*/ 390956 h 390974"/>
                      <a:gd name="connsiteX39" fmla="*/ 237308 w 395318"/>
                      <a:gd name="connsiteY39" fmla="*/ 372632 h 390974"/>
                      <a:gd name="connsiteX40" fmla="*/ 240973 w 395318"/>
                      <a:gd name="connsiteY40" fmla="*/ 354309 h 390974"/>
                      <a:gd name="connsiteX41" fmla="*/ 281692 w 395318"/>
                      <a:gd name="connsiteY41" fmla="*/ 337206 h 390974"/>
                      <a:gd name="connsiteX42" fmla="*/ 297573 w 395318"/>
                      <a:gd name="connsiteY42" fmla="*/ 348201 h 390974"/>
                      <a:gd name="connsiteX43" fmla="*/ 325669 w 395318"/>
                      <a:gd name="connsiteY43" fmla="*/ 345757 h 390974"/>
                      <a:gd name="connsiteX44" fmla="*/ 350101 w 395318"/>
                      <a:gd name="connsiteY44" fmla="*/ 321326 h 390974"/>
                      <a:gd name="connsiteX45" fmla="*/ 352544 w 395318"/>
                      <a:gd name="connsiteY45" fmla="*/ 293229 h 390974"/>
                      <a:gd name="connsiteX46" fmla="*/ 341550 w 395318"/>
                      <a:gd name="connsiteY46" fmla="*/ 277349 h 390974"/>
                      <a:gd name="connsiteX47" fmla="*/ 358652 w 395318"/>
                      <a:gd name="connsiteY47" fmla="*/ 236630 h 390974"/>
                      <a:gd name="connsiteX48" fmla="*/ 376976 w 395318"/>
                      <a:gd name="connsiteY48" fmla="*/ 232965 h 390974"/>
                      <a:gd name="connsiteX49" fmla="*/ 395299 w 395318"/>
                      <a:gd name="connsiteY49" fmla="*/ 210976 h 390974"/>
                      <a:gd name="connsiteX50" fmla="*/ 395299 w 395318"/>
                      <a:gd name="connsiteY50" fmla="*/ 175822 h 390974"/>
                      <a:gd name="connsiteX51" fmla="*/ 372632 w 395318"/>
                      <a:gd name="connsiteY51" fmla="*/ 156277 h 390974"/>
                      <a:gd name="connsiteX52" fmla="*/ 195503 w 395318"/>
                      <a:gd name="connsiteY52" fmla="*/ 281014 h 390974"/>
                      <a:gd name="connsiteX53" fmla="*/ 109721 w 395318"/>
                      <a:gd name="connsiteY53" fmla="*/ 195503 h 390974"/>
                      <a:gd name="connsiteX54" fmla="*/ 195231 w 395318"/>
                      <a:gd name="connsiteY54" fmla="*/ 109721 h 390974"/>
                      <a:gd name="connsiteX55" fmla="*/ 281014 w 395318"/>
                      <a:gd name="connsiteY55" fmla="*/ 195231 h 390974"/>
                      <a:gd name="connsiteX56" fmla="*/ 281014 w 395318"/>
                      <a:gd name="connsiteY56" fmla="*/ 195503 h 390974"/>
                      <a:gd name="connsiteX57" fmla="*/ 196593 w 395318"/>
                      <a:gd name="connsiteY57" fmla="*/ 281014 h 390974"/>
                      <a:gd name="connsiteX58" fmla="*/ 195503 w 395318"/>
                      <a:gd name="connsiteY58" fmla="*/ 281014 h 39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5318" h="390974">
                        <a:moveTo>
                          <a:pt x="372632" y="156277"/>
                        </a:moveTo>
                        <a:lnTo>
                          <a:pt x="372632" y="156277"/>
                        </a:lnTo>
                        <a:lnTo>
                          <a:pt x="354309" y="152612"/>
                        </a:lnTo>
                        <a:cubicBezTo>
                          <a:pt x="350439" y="138340"/>
                          <a:pt x="344688" y="124647"/>
                          <a:pt x="337206" y="111892"/>
                        </a:cubicBezTo>
                        <a:lnTo>
                          <a:pt x="348201" y="97234"/>
                        </a:lnTo>
                        <a:cubicBezTo>
                          <a:pt x="354234" y="88495"/>
                          <a:pt x="353209" y="76703"/>
                          <a:pt x="345757" y="69137"/>
                        </a:cubicBezTo>
                        <a:lnTo>
                          <a:pt x="321326" y="45520"/>
                        </a:lnTo>
                        <a:cubicBezTo>
                          <a:pt x="314034" y="37495"/>
                          <a:pt x="301797" y="36431"/>
                          <a:pt x="293229" y="43077"/>
                        </a:cubicBezTo>
                        <a:lnTo>
                          <a:pt x="277349" y="54071"/>
                        </a:lnTo>
                        <a:cubicBezTo>
                          <a:pt x="264449" y="46885"/>
                          <a:pt x="250792" y="41149"/>
                          <a:pt x="236630" y="36969"/>
                        </a:cubicBezTo>
                        <a:lnTo>
                          <a:pt x="233372" y="18374"/>
                        </a:lnTo>
                        <a:cubicBezTo>
                          <a:pt x="232799" y="7670"/>
                          <a:pt x="223658" y="-545"/>
                          <a:pt x="212954" y="28"/>
                        </a:cubicBezTo>
                        <a:cubicBezTo>
                          <a:pt x="212837" y="35"/>
                          <a:pt x="212722" y="42"/>
                          <a:pt x="212605" y="50"/>
                        </a:cubicBezTo>
                        <a:lnTo>
                          <a:pt x="177044" y="50"/>
                        </a:lnTo>
                        <a:cubicBezTo>
                          <a:pt x="166238" y="12"/>
                          <a:pt x="156966" y="7739"/>
                          <a:pt x="155055" y="18374"/>
                        </a:cubicBezTo>
                        <a:lnTo>
                          <a:pt x="152612" y="36697"/>
                        </a:lnTo>
                        <a:cubicBezTo>
                          <a:pt x="138262" y="40336"/>
                          <a:pt x="124537" y="46101"/>
                          <a:pt x="111892" y="53800"/>
                        </a:cubicBezTo>
                        <a:lnTo>
                          <a:pt x="97234" y="42805"/>
                        </a:lnTo>
                        <a:cubicBezTo>
                          <a:pt x="88666" y="36160"/>
                          <a:pt x="76429" y="37224"/>
                          <a:pt x="69137" y="45248"/>
                        </a:cubicBezTo>
                        <a:lnTo>
                          <a:pt x="45520" y="69544"/>
                        </a:lnTo>
                        <a:cubicBezTo>
                          <a:pt x="37495" y="76836"/>
                          <a:pt x="36431" y="89073"/>
                          <a:pt x="43077" y="97641"/>
                        </a:cubicBezTo>
                        <a:lnTo>
                          <a:pt x="53664" y="113386"/>
                        </a:lnTo>
                        <a:cubicBezTo>
                          <a:pt x="46478" y="126285"/>
                          <a:pt x="40742" y="139943"/>
                          <a:pt x="36562" y="154105"/>
                        </a:cubicBezTo>
                        <a:lnTo>
                          <a:pt x="18374" y="157498"/>
                        </a:lnTo>
                        <a:cubicBezTo>
                          <a:pt x="7670" y="158071"/>
                          <a:pt x="-545" y="167212"/>
                          <a:pt x="28" y="177916"/>
                        </a:cubicBezTo>
                        <a:cubicBezTo>
                          <a:pt x="35" y="178033"/>
                          <a:pt x="42" y="178148"/>
                          <a:pt x="50" y="178265"/>
                        </a:cubicBezTo>
                        <a:lnTo>
                          <a:pt x="50" y="213827"/>
                        </a:lnTo>
                        <a:cubicBezTo>
                          <a:pt x="142" y="224529"/>
                          <a:pt x="7840" y="233652"/>
                          <a:pt x="18374" y="235544"/>
                        </a:cubicBezTo>
                        <a:lnTo>
                          <a:pt x="36697" y="239208"/>
                        </a:lnTo>
                        <a:cubicBezTo>
                          <a:pt x="40336" y="253558"/>
                          <a:pt x="46101" y="267283"/>
                          <a:pt x="53800" y="279928"/>
                        </a:cubicBezTo>
                        <a:lnTo>
                          <a:pt x="42805" y="293501"/>
                        </a:lnTo>
                        <a:cubicBezTo>
                          <a:pt x="36993" y="302245"/>
                          <a:pt x="38127" y="313870"/>
                          <a:pt x="45520" y="321326"/>
                        </a:cubicBezTo>
                        <a:lnTo>
                          <a:pt x="69952" y="345757"/>
                        </a:lnTo>
                        <a:cubicBezTo>
                          <a:pt x="77517" y="353209"/>
                          <a:pt x="89310" y="354234"/>
                          <a:pt x="98048" y="348201"/>
                        </a:cubicBezTo>
                        <a:lnTo>
                          <a:pt x="113386" y="337206"/>
                        </a:lnTo>
                        <a:cubicBezTo>
                          <a:pt x="126285" y="344392"/>
                          <a:pt x="139943" y="350128"/>
                          <a:pt x="154105" y="354309"/>
                        </a:cubicBezTo>
                        <a:lnTo>
                          <a:pt x="157770" y="372632"/>
                        </a:lnTo>
                        <a:cubicBezTo>
                          <a:pt x="159297" y="383487"/>
                          <a:pt x="168807" y="391412"/>
                          <a:pt x="179758" y="390956"/>
                        </a:cubicBezTo>
                        <a:lnTo>
                          <a:pt x="215320" y="390956"/>
                        </a:lnTo>
                        <a:cubicBezTo>
                          <a:pt x="226125" y="390994"/>
                          <a:pt x="235397" y="383267"/>
                          <a:pt x="237308" y="372632"/>
                        </a:cubicBezTo>
                        <a:lnTo>
                          <a:pt x="240973" y="354309"/>
                        </a:lnTo>
                        <a:cubicBezTo>
                          <a:pt x="255322" y="350670"/>
                          <a:pt x="269048" y="344905"/>
                          <a:pt x="281692" y="337206"/>
                        </a:cubicBezTo>
                        <a:lnTo>
                          <a:pt x="297573" y="348201"/>
                        </a:lnTo>
                        <a:cubicBezTo>
                          <a:pt x="306311" y="354234"/>
                          <a:pt x="318104" y="353209"/>
                          <a:pt x="325669" y="345757"/>
                        </a:cubicBezTo>
                        <a:lnTo>
                          <a:pt x="350101" y="321326"/>
                        </a:lnTo>
                        <a:cubicBezTo>
                          <a:pt x="357552" y="313760"/>
                          <a:pt x="358577" y="301968"/>
                          <a:pt x="352544" y="293229"/>
                        </a:cubicBezTo>
                        <a:lnTo>
                          <a:pt x="341550" y="277349"/>
                        </a:lnTo>
                        <a:cubicBezTo>
                          <a:pt x="348735" y="264449"/>
                          <a:pt x="354471" y="250792"/>
                          <a:pt x="358652" y="236630"/>
                        </a:cubicBezTo>
                        <a:lnTo>
                          <a:pt x="376976" y="232965"/>
                        </a:lnTo>
                        <a:cubicBezTo>
                          <a:pt x="387830" y="231438"/>
                          <a:pt x="395755" y="221927"/>
                          <a:pt x="395299" y="210976"/>
                        </a:cubicBezTo>
                        <a:lnTo>
                          <a:pt x="395299" y="175822"/>
                        </a:lnTo>
                        <a:cubicBezTo>
                          <a:pt x="391789" y="165717"/>
                          <a:pt x="383143" y="158261"/>
                          <a:pt x="372632" y="156277"/>
                        </a:cubicBezTo>
                        <a:close/>
                        <a:moveTo>
                          <a:pt x="195503" y="281014"/>
                        </a:moveTo>
                        <a:cubicBezTo>
                          <a:pt x="148202" y="281088"/>
                          <a:pt x="109795" y="242804"/>
                          <a:pt x="109721" y="195503"/>
                        </a:cubicBezTo>
                        <a:cubicBezTo>
                          <a:pt x="109646" y="148202"/>
                          <a:pt x="147931" y="109795"/>
                          <a:pt x="195231" y="109721"/>
                        </a:cubicBezTo>
                        <a:cubicBezTo>
                          <a:pt x="242532" y="109646"/>
                          <a:pt x="280939" y="147931"/>
                          <a:pt x="281014" y="195231"/>
                        </a:cubicBezTo>
                        <a:cubicBezTo>
                          <a:pt x="281014" y="195322"/>
                          <a:pt x="281014" y="195412"/>
                          <a:pt x="281014" y="195503"/>
                        </a:cubicBezTo>
                        <a:cubicBezTo>
                          <a:pt x="281315" y="242428"/>
                          <a:pt x="243518" y="280712"/>
                          <a:pt x="196593" y="281014"/>
                        </a:cubicBezTo>
                        <a:cubicBezTo>
                          <a:pt x="196229" y="281016"/>
                          <a:pt x="195867" y="281016"/>
                          <a:pt x="195503" y="281014"/>
                        </a:cubicBezTo>
                        <a:close/>
                      </a:path>
                    </a:pathLst>
                  </a:custGeom>
                  <a:solidFill>
                    <a:srgbClr val="5F6163"/>
                  </a:solidFill>
                  <a:ln w="13543"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A524F166-97FF-029E-FB2F-39D31A107E37}"/>
                      </a:ext>
                    </a:extLst>
                  </p:cNvPr>
                  <p:cNvSpPr/>
                  <p:nvPr/>
                </p:nvSpPr>
                <p:spPr>
                  <a:xfrm>
                    <a:off x="8469739" y="276446"/>
                    <a:ext cx="271654" cy="244290"/>
                  </a:xfrm>
                  <a:custGeom>
                    <a:avLst/>
                    <a:gdLst>
                      <a:gd name="connsiteX0" fmla="*/ 8458 w 271654"/>
                      <a:gd name="connsiteY0" fmla="*/ 244014 h 244290"/>
                      <a:gd name="connsiteX1" fmla="*/ 23117 w 271654"/>
                      <a:gd name="connsiteY1" fmla="*/ 235463 h 244290"/>
                      <a:gd name="connsiteX2" fmla="*/ 218570 w 271654"/>
                      <a:gd name="connsiteY2" fmla="*/ 54669 h 244290"/>
                      <a:gd name="connsiteX3" fmla="*/ 197803 w 271654"/>
                      <a:gd name="connsiteY3" fmla="*/ 71771 h 244290"/>
                      <a:gd name="connsiteX4" fmla="*/ 195359 w 271654"/>
                      <a:gd name="connsiteY4" fmla="*/ 88873 h 244290"/>
                      <a:gd name="connsiteX5" fmla="*/ 212462 w 271654"/>
                      <a:gd name="connsiteY5" fmla="*/ 91316 h 244290"/>
                      <a:gd name="connsiteX6" fmla="*/ 266754 w 271654"/>
                      <a:gd name="connsiteY6" fmla="*/ 49783 h 244290"/>
                      <a:gd name="connsiteX7" fmla="*/ 271640 w 271654"/>
                      <a:gd name="connsiteY7" fmla="*/ 40010 h 244290"/>
                      <a:gd name="connsiteX8" fmla="*/ 263089 w 271654"/>
                      <a:gd name="connsiteY8" fmla="*/ 27794 h 244290"/>
                      <a:gd name="connsiteX9" fmla="*/ 201875 w 271654"/>
                      <a:gd name="connsiteY9" fmla="*/ 648 h 244290"/>
                      <a:gd name="connsiteX10" fmla="*/ 186545 w 271654"/>
                      <a:gd name="connsiteY10" fmla="*/ 8189 h 244290"/>
                      <a:gd name="connsiteX11" fmla="*/ 192102 w 271654"/>
                      <a:gd name="connsiteY11" fmla="*/ 22636 h 244290"/>
                      <a:gd name="connsiteX12" fmla="*/ 210426 w 271654"/>
                      <a:gd name="connsiteY12" fmla="*/ 31187 h 244290"/>
                      <a:gd name="connsiteX13" fmla="*/ 449 w 271654"/>
                      <a:gd name="connsiteY13" fmla="*/ 229355 h 244290"/>
                      <a:gd name="connsiteX14" fmla="*/ 8458 w 271654"/>
                      <a:gd name="connsiteY14" fmla="*/ 244014 h 2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654" h="244290">
                        <a:moveTo>
                          <a:pt x="8458" y="244014"/>
                        </a:moveTo>
                        <a:cubicBezTo>
                          <a:pt x="14817" y="245363"/>
                          <a:pt x="21161" y="241663"/>
                          <a:pt x="23117" y="235463"/>
                        </a:cubicBezTo>
                        <a:cubicBezTo>
                          <a:pt x="46284" y="141555"/>
                          <a:pt x="123144" y="70460"/>
                          <a:pt x="218570" y="54669"/>
                        </a:cubicBezTo>
                        <a:lnTo>
                          <a:pt x="197803" y="71771"/>
                        </a:lnTo>
                        <a:cubicBezTo>
                          <a:pt x="192406" y="75819"/>
                          <a:pt x="191312" y="83477"/>
                          <a:pt x="195359" y="88873"/>
                        </a:cubicBezTo>
                        <a:cubicBezTo>
                          <a:pt x="199407" y="94270"/>
                          <a:pt x="207065" y="95364"/>
                          <a:pt x="212462" y="91316"/>
                        </a:cubicBezTo>
                        <a:lnTo>
                          <a:pt x="266754" y="49783"/>
                        </a:lnTo>
                        <a:cubicBezTo>
                          <a:pt x="269980" y="47604"/>
                          <a:pt x="271833" y="43897"/>
                          <a:pt x="271640" y="40010"/>
                        </a:cubicBezTo>
                        <a:cubicBezTo>
                          <a:pt x="271482" y="34597"/>
                          <a:pt x="268121" y="29796"/>
                          <a:pt x="263089" y="27794"/>
                        </a:cubicBezTo>
                        <a:lnTo>
                          <a:pt x="201875" y="648"/>
                        </a:lnTo>
                        <a:cubicBezTo>
                          <a:pt x="195559" y="-1502"/>
                          <a:pt x="188696" y="1874"/>
                          <a:pt x="186545" y="8189"/>
                        </a:cubicBezTo>
                        <a:cubicBezTo>
                          <a:pt x="184664" y="13715"/>
                          <a:pt x="187003" y="19795"/>
                          <a:pt x="192102" y="22636"/>
                        </a:cubicBezTo>
                        <a:lnTo>
                          <a:pt x="210426" y="31187"/>
                        </a:lnTo>
                        <a:cubicBezTo>
                          <a:pt x="107817" y="50721"/>
                          <a:pt x="25883" y="128048"/>
                          <a:pt x="449" y="229355"/>
                        </a:cubicBezTo>
                        <a:cubicBezTo>
                          <a:pt x="-1310" y="235605"/>
                          <a:pt x="2248" y="242116"/>
                          <a:pt x="8458" y="244014"/>
                        </a:cubicBezTo>
                        <a:close/>
                      </a:path>
                    </a:pathLst>
                  </a:custGeom>
                  <a:solidFill>
                    <a:srgbClr val="26BCD7"/>
                  </a:solidFill>
                  <a:ln w="13543"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1E998649-65AF-4350-AEF8-612D765E76D3}"/>
                      </a:ext>
                    </a:extLst>
                  </p:cNvPr>
                  <p:cNvSpPr/>
                  <p:nvPr/>
                </p:nvSpPr>
                <p:spPr>
                  <a:xfrm>
                    <a:off x="8433979" y="558315"/>
                    <a:ext cx="244924" cy="271617"/>
                  </a:xfrm>
                  <a:custGeom>
                    <a:avLst/>
                    <a:gdLst>
                      <a:gd name="connsiteX0" fmla="*/ 236006 w 244924"/>
                      <a:gd name="connsiteY0" fmla="*/ 246909 h 271617"/>
                      <a:gd name="connsiteX1" fmla="*/ 55212 w 244924"/>
                      <a:gd name="connsiteY1" fmla="*/ 51456 h 271617"/>
                      <a:gd name="connsiteX2" fmla="*/ 72314 w 244924"/>
                      <a:gd name="connsiteY2" fmla="*/ 73444 h 271617"/>
                      <a:gd name="connsiteX3" fmla="*/ 89416 w 244924"/>
                      <a:gd name="connsiteY3" fmla="*/ 75887 h 271617"/>
                      <a:gd name="connsiteX4" fmla="*/ 91859 w 244924"/>
                      <a:gd name="connsiteY4" fmla="*/ 58785 h 271617"/>
                      <a:gd name="connsiteX5" fmla="*/ 49783 w 244924"/>
                      <a:gd name="connsiteY5" fmla="*/ 4900 h 271617"/>
                      <a:gd name="connsiteX6" fmla="*/ 40010 w 244924"/>
                      <a:gd name="connsiteY6" fmla="*/ 14 h 271617"/>
                      <a:gd name="connsiteX7" fmla="*/ 27794 w 244924"/>
                      <a:gd name="connsiteY7" fmla="*/ 8565 h 271617"/>
                      <a:gd name="connsiteX8" fmla="*/ 648 w 244924"/>
                      <a:gd name="connsiteY8" fmla="*/ 69780 h 271617"/>
                      <a:gd name="connsiteX9" fmla="*/ 8189 w 244924"/>
                      <a:gd name="connsiteY9" fmla="*/ 85109 h 271617"/>
                      <a:gd name="connsiteX10" fmla="*/ 22636 w 244924"/>
                      <a:gd name="connsiteY10" fmla="*/ 79552 h 271617"/>
                      <a:gd name="connsiteX11" fmla="*/ 31187 w 244924"/>
                      <a:gd name="connsiteY11" fmla="*/ 61229 h 271617"/>
                      <a:gd name="connsiteX12" fmla="*/ 229898 w 244924"/>
                      <a:gd name="connsiteY12" fmla="*/ 271340 h 271617"/>
                      <a:gd name="connsiteX13" fmla="*/ 244557 w 244924"/>
                      <a:gd name="connsiteY13" fmla="*/ 262789 h 271617"/>
                      <a:gd name="connsiteX14" fmla="*/ 236006 w 244924"/>
                      <a:gd name="connsiteY14" fmla="*/ 246909 h 27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4" h="271617">
                        <a:moveTo>
                          <a:pt x="236006" y="246909"/>
                        </a:moveTo>
                        <a:cubicBezTo>
                          <a:pt x="142097" y="223741"/>
                          <a:pt x="71003" y="146882"/>
                          <a:pt x="55212" y="51456"/>
                        </a:cubicBezTo>
                        <a:lnTo>
                          <a:pt x="72314" y="73444"/>
                        </a:lnTo>
                        <a:cubicBezTo>
                          <a:pt x="76361" y="78841"/>
                          <a:pt x="84019" y="79935"/>
                          <a:pt x="89416" y="75887"/>
                        </a:cubicBezTo>
                        <a:cubicBezTo>
                          <a:pt x="94813" y="71840"/>
                          <a:pt x="95907" y="64182"/>
                          <a:pt x="91859" y="58785"/>
                        </a:cubicBezTo>
                        <a:lnTo>
                          <a:pt x="49783" y="4900"/>
                        </a:lnTo>
                        <a:cubicBezTo>
                          <a:pt x="47604" y="1674"/>
                          <a:pt x="43897" y="-179"/>
                          <a:pt x="40010" y="14"/>
                        </a:cubicBezTo>
                        <a:cubicBezTo>
                          <a:pt x="34597" y="171"/>
                          <a:pt x="29796" y="3533"/>
                          <a:pt x="27794" y="8565"/>
                        </a:cubicBezTo>
                        <a:lnTo>
                          <a:pt x="648" y="69780"/>
                        </a:lnTo>
                        <a:cubicBezTo>
                          <a:pt x="-1502" y="76095"/>
                          <a:pt x="1874" y="82958"/>
                          <a:pt x="8189" y="85109"/>
                        </a:cubicBezTo>
                        <a:cubicBezTo>
                          <a:pt x="13715" y="86990"/>
                          <a:pt x="19795" y="84652"/>
                          <a:pt x="22636" y="79552"/>
                        </a:cubicBezTo>
                        <a:lnTo>
                          <a:pt x="31187" y="61229"/>
                        </a:lnTo>
                        <a:cubicBezTo>
                          <a:pt x="50313" y="164263"/>
                          <a:pt x="128090" y="246502"/>
                          <a:pt x="229898" y="271340"/>
                        </a:cubicBezTo>
                        <a:cubicBezTo>
                          <a:pt x="236257" y="272690"/>
                          <a:pt x="242601" y="268990"/>
                          <a:pt x="244557" y="262789"/>
                        </a:cubicBezTo>
                        <a:cubicBezTo>
                          <a:pt x="246144" y="256094"/>
                          <a:pt x="242469" y="249269"/>
                          <a:pt x="236006" y="246909"/>
                        </a:cubicBezTo>
                        <a:close/>
                      </a:path>
                    </a:pathLst>
                  </a:custGeom>
                  <a:solidFill>
                    <a:srgbClr val="26BCD7"/>
                  </a:solidFill>
                  <a:ln w="13543"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ECCA9716-8AF1-B246-FF59-A6D920D4CD6A}"/>
                      </a:ext>
                    </a:extLst>
                  </p:cNvPr>
                  <p:cNvSpPr/>
                  <p:nvPr/>
                </p:nvSpPr>
                <p:spPr>
                  <a:xfrm>
                    <a:off x="8716393" y="615615"/>
                    <a:ext cx="272823" cy="248713"/>
                  </a:xfrm>
                  <a:custGeom>
                    <a:avLst/>
                    <a:gdLst>
                      <a:gd name="connsiteX0" fmla="*/ 262787 w 272823"/>
                      <a:gd name="connsiteY0" fmla="*/ 264 h 248713"/>
                      <a:gd name="connsiteX1" fmla="*/ 248170 w 272823"/>
                      <a:gd name="connsiteY1" fmla="*/ 9827 h 248713"/>
                      <a:gd name="connsiteX2" fmla="*/ 248128 w 272823"/>
                      <a:gd name="connsiteY2" fmla="*/ 10036 h 248713"/>
                      <a:gd name="connsiteX3" fmla="*/ 51454 w 272823"/>
                      <a:gd name="connsiteY3" fmla="*/ 194495 h 248713"/>
                      <a:gd name="connsiteX4" fmla="*/ 72220 w 272823"/>
                      <a:gd name="connsiteY4" fmla="*/ 178615 h 248713"/>
                      <a:gd name="connsiteX5" fmla="*/ 74664 w 272823"/>
                      <a:gd name="connsiteY5" fmla="*/ 161512 h 248713"/>
                      <a:gd name="connsiteX6" fmla="*/ 57562 w 272823"/>
                      <a:gd name="connsiteY6" fmla="*/ 159069 h 248713"/>
                      <a:gd name="connsiteX7" fmla="*/ 4898 w 272823"/>
                      <a:gd name="connsiteY7" fmla="*/ 199789 h 248713"/>
                      <a:gd name="connsiteX8" fmla="*/ 11 w 272823"/>
                      <a:gd name="connsiteY8" fmla="*/ 210783 h 248713"/>
                      <a:gd name="connsiteX9" fmla="*/ 8563 w 272823"/>
                      <a:gd name="connsiteY9" fmla="*/ 220556 h 248713"/>
                      <a:gd name="connsiteX10" fmla="*/ 69777 w 272823"/>
                      <a:gd name="connsiteY10" fmla="*/ 247702 h 248713"/>
                      <a:gd name="connsiteX11" fmla="*/ 85997 w 272823"/>
                      <a:gd name="connsiteY11" fmla="*/ 241254 h 248713"/>
                      <a:gd name="connsiteX12" fmla="*/ 79550 w 272823"/>
                      <a:gd name="connsiteY12" fmla="*/ 225035 h 248713"/>
                      <a:gd name="connsiteX13" fmla="*/ 61226 w 272823"/>
                      <a:gd name="connsiteY13" fmla="*/ 217705 h 248713"/>
                      <a:gd name="connsiteX14" fmla="*/ 272560 w 272823"/>
                      <a:gd name="connsiteY14" fmla="*/ 14923 h 248713"/>
                      <a:gd name="connsiteX15" fmla="*/ 262996 w 272823"/>
                      <a:gd name="connsiteY15" fmla="*/ 306 h 248713"/>
                      <a:gd name="connsiteX16" fmla="*/ 262787 w 272823"/>
                      <a:gd name="connsiteY16" fmla="*/ 264 h 2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823" h="248713">
                        <a:moveTo>
                          <a:pt x="262787" y="264"/>
                        </a:moveTo>
                        <a:cubicBezTo>
                          <a:pt x="256109" y="-1132"/>
                          <a:pt x="249566" y="3149"/>
                          <a:pt x="248170" y="9827"/>
                        </a:cubicBezTo>
                        <a:cubicBezTo>
                          <a:pt x="248155" y="9897"/>
                          <a:pt x="248142" y="9967"/>
                          <a:pt x="248128" y="10036"/>
                        </a:cubicBezTo>
                        <a:cubicBezTo>
                          <a:pt x="226646" y="106062"/>
                          <a:pt x="148659" y="179206"/>
                          <a:pt x="51454" y="194495"/>
                        </a:cubicBezTo>
                        <a:lnTo>
                          <a:pt x="72220" y="178615"/>
                        </a:lnTo>
                        <a:cubicBezTo>
                          <a:pt x="77617" y="174567"/>
                          <a:pt x="78711" y="166909"/>
                          <a:pt x="74664" y="161512"/>
                        </a:cubicBezTo>
                        <a:cubicBezTo>
                          <a:pt x="70616" y="156116"/>
                          <a:pt x="62958" y="155022"/>
                          <a:pt x="57562" y="159069"/>
                        </a:cubicBezTo>
                        <a:lnTo>
                          <a:pt x="4898" y="199789"/>
                        </a:lnTo>
                        <a:cubicBezTo>
                          <a:pt x="1646" y="202492"/>
                          <a:pt x="-162" y="206558"/>
                          <a:pt x="11" y="210783"/>
                        </a:cubicBezTo>
                        <a:cubicBezTo>
                          <a:pt x="1017" y="215281"/>
                          <a:pt x="4238" y="218961"/>
                          <a:pt x="8563" y="220556"/>
                        </a:cubicBezTo>
                        <a:lnTo>
                          <a:pt x="69777" y="247702"/>
                        </a:lnTo>
                        <a:cubicBezTo>
                          <a:pt x="76037" y="250400"/>
                          <a:pt x="83299" y="247514"/>
                          <a:pt x="85997" y="241254"/>
                        </a:cubicBezTo>
                        <a:cubicBezTo>
                          <a:pt x="88696" y="234995"/>
                          <a:pt x="85810" y="227733"/>
                          <a:pt x="79550" y="225035"/>
                        </a:cubicBezTo>
                        <a:lnTo>
                          <a:pt x="61226" y="217705"/>
                        </a:lnTo>
                        <a:cubicBezTo>
                          <a:pt x="165990" y="198663"/>
                          <a:pt x="249209" y="118811"/>
                          <a:pt x="272560" y="14923"/>
                        </a:cubicBezTo>
                        <a:cubicBezTo>
                          <a:pt x="273955" y="8246"/>
                          <a:pt x="269674" y="1701"/>
                          <a:pt x="262996" y="306"/>
                        </a:cubicBezTo>
                        <a:cubicBezTo>
                          <a:pt x="262927" y="291"/>
                          <a:pt x="262856" y="277"/>
                          <a:pt x="262787" y="264"/>
                        </a:cubicBezTo>
                        <a:close/>
                      </a:path>
                    </a:pathLst>
                  </a:custGeom>
                  <a:solidFill>
                    <a:srgbClr val="26BCD7"/>
                  </a:solidFill>
                  <a:ln w="13543"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0F7DFB22-72D5-0C0F-78DC-AE94284DE08C}"/>
                      </a:ext>
                    </a:extLst>
                  </p:cNvPr>
                  <p:cNvSpPr/>
                  <p:nvPr/>
                </p:nvSpPr>
                <p:spPr>
                  <a:xfrm>
                    <a:off x="8774524" y="310243"/>
                    <a:ext cx="246838" cy="273060"/>
                  </a:xfrm>
                  <a:custGeom>
                    <a:avLst/>
                    <a:gdLst>
                      <a:gd name="connsiteX0" fmla="*/ 246190 w 246838"/>
                      <a:gd name="connsiteY0" fmla="*/ 202887 h 273060"/>
                      <a:gd name="connsiteX1" fmla="*/ 238649 w 246838"/>
                      <a:gd name="connsiteY1" fmla="*/ 187558 h 273060"/>
                      <a:gd name="connsiteX2" fmla="*/ 224202 w 246838"/>
                      <a:gd name="connsiteY2" fmla="*/ 193114 h 273060"/>
                      <a:gd name="connsiteX3" fmla="*/ 216872 w 246838"/>
                      <a:gd name="connsiteY3" fmla="*/ 211438 h 273060"/>
                      <a:gd name="connsiteX4" fmla="*/ 14090 w 246838"/>
                      <a:gd name="connsiteY4" fmla="*/ 105 h 273060"/>
                      <a:gd name="connsiteX5" fmla="*/ 104 w 246838"/>
                      <a:gd name="connsiteY5" fmla="*/ 10887 h 273060"/>
                      <a:gd name="connsiteX6" fmla="*/ 9203 w 246838"/>
                      <a:gd name="connsiteY6" fmla="*/ 24536 h 273060"/>
                      <a:gd name="connsiteX7" fmla="*/ 193662 w 246838"/>
                      <a:gd name="connsiteY7" fmla="*/ 221211 h 273060"/>
                      <a:gd name="connsiteX8" fmla="*/ 176560 w 246838"/>
                      <a:gd name="connsiteY8" fmla="*/ 199222 h 273060"/>
                      <a:gd name="connsiteX9" fmla="*/ 159750 w 246838"/>
                      <a:gd name="connsiteY9" fmla="*/ 195237 h 273060"/>
                      <a:gd name="connsiteX10" fmla="*/ 155765 w 246838"/>
                      <a:gd name="connsiteY10" fmla="*/ 212046 h 273060"/>
                      <a:gd name="connsiteX11" fmla="*/ 157151 w 246838"/>
                      <a:gd name="connsiteY11" fmla="*/ 213881 h 273060"/>
                      <a:gd name="connsiteX12" fmla="*/ 198684 w 246838"/>
                      <a:gd name="connsiteY12" fmla="*/ 268174 h 273060"/>
                      <a:gd name="connsiteX13" fmla="*/ 208457 w 246838"/>
                      <a:gd name="connsiteY13" fmla="*/ 273060 h 273060"/>
                      <a:gd name="connsiteX14" fmla="*/ 219451 w 246838"/>
                      <a:gd name="connsiteY14" fmla="*/ 264509 h 27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838" h="273060">
                        <a:moveTo>
                          <a:pt x="246190" y="202887"/>
                        </a:moveTo>
                        <a:cubicBezTo>
                          <a:pt x="248340" y="196572"/>
                          <a:pt x="244965" y="189709"/>
                          <a:pt x="238649" y="187558"/>
                        </a:cubicBezTo>
                        <a:cubicBezTo>
                          <a:pt x="233123" y="185676"/>
                          <a:pt x="227043" y="188015"/>
                          <a:pt x="224202" y="193114"/>
                        </a:cubicBezTo>
                        <a:lnTo>
                          <a:pt x="216872" y="211438"/>
                        </a:lnTo>
                        <a:cubicBezTo>
                          <a:pt x="197831" y="106674"/>
                          <a:pt x="117978" y="23456"/>
                          <a:pt x="14090" y="105"/>
                        </a:cubicBezTo>
                        <a:cubicBezTo>
                          <a:pt x="7250" y="-780"/>
                          <a:pt x="989" y="4048"/>
                          <a:pt x="104" y="10887"/>
                        </a:cubicBezTo>
                        <a:cubicBezTo>
                          <a:pt x="-695" y="17071"/>
                          <a:pt x="3188" y="22897"/>
                          <a:pt x="9203" y="24536"/>
                        </a:cubicBezTo>
                        <a:cubicBezTo>
                          <a:pt x="105468" y="45602"/>
                          <a:pt x="178805" y="123795"/>
                          <a:pt x="193662" y="221211"/>
                        </a:cubicBezTo>
                        <a:lnTo>
                          <a:pt x="176560" y="199222"/>
                        </a:lnTo>
                        <a:cubicBezTo>
                          <a:pt x="173019" y="193480"/>
                          <a:pt x="165493" y="191696"/>
                          <a:pt x="159750" y="195237"/>
                        </a:cubicBezTo>
                        <a:cubicBezTo>
                          <a:pt x="154008" y="198779"/>
                          <a:pt x="152223" y="206303"/>
                          <a:pt x="155765" y="212046"/>
                        </a:cubicBezTo>
                        <a:cubicBezTo>
                          <a:pt x="156168" y="212700"/>
                          <a:pt x="156632" y="213314"/>
                          <a:pt x="157151" y="213881"/>
                        </a:cubicBezTo>
                        <a:lnTo>
                          <a:pt x="198684" y="268174"/>
                        </a:lnTo>
                        <a:cubicBezTo>
                          <a:pt x="201216" y="270969"/>
                          <a:pt x="204703" y="272711"/>
                          <a:pt x="208457" y="273060"/>
                        </a:cubicBezTo>
                        <a:cubicBezTo>
                          <a:pt x="213607" y="272947"/>
                          <a:pt x="218075" y="269473"/>
                          <a:pt x="219451" y="264509"/>
                        </a:cubicBezTo>
                        <a:close/>
                      </a:path>
                    </a:pathLst>
                  </a:custGeom>
                  <a:solidFill>
                    <a:srgbClr val="26BCD7"/>
                  </a:solidFill>
                  <a:ln w="13543" cap="flat">
                    <a:noFill/>
                    <a:prstDash val="solid"/>
                    <a:miter/>
                  </a:ln>
                </p:spPr>
                <p:txBody>
                  <a:bodyPr rtlCol="0" anchor="ctr"/>
                  <a:lstStyle/>
                  <a:p>
                    <a:endParaRPr lang="en-US"/>
                  </a:p>
                </p:txBody>
              </p:sp>
            </p:grpSp>
          </p:grpSp>
        </p:grpSp>
        <p:grpSp>
          <p:nvGrpSpPr>
            <p:cNvPr id="18" name="Group 17">
              <a:extLst>
                <a:ext uri="{FF2B5EF4-FFF2-40B4-BE49-F238E27FC236}">
                  <a16:creationId xmlns:a16="http://schemas.microsoft.com/office/drawing/2014/main" id="{BD4DB9B9-5334-8D6A-FC08-0B6BADEFF674}"/>
                </a:ext>
              </a:extLst>
            </p:cNvPr>
            <p:cNvGrpSpPr/>
            <p:nvPr/>
          </p:nvGrpSpPr>
          <p:grpSpPr>
            <a:xfrm>
              <a:off x="9162418" y="1674813"/>
              <a:ext cx="2755049" cy="1324860"/>
              <a:chOff x="9162418" y="1674813"/>
              <a:chExt cx="2755049" cy="1324860"/>
            </a:xfrm>
          </p:grpSpPr>
          <p:sp>
            <p:nvSpPr>
              <p:cNvPr id="104" name="Freeform 103">
                <a:extLst>
                  <a:ext uri="{FF2B5EF4-FFF2-40B4-BE49-F238E27FC236}">
                    <a16:creationId xmlns:a16="http://schemas.microsoft.com/office/drawing/2014/main" id="{E723C8B0-E322-B89E-8E75-C68EA25D4AAB}"/>
                  </a:ext>
                </a:extLst>
              </p:cNvPr>
              <p:cNvSpPr/>
              <p:nvPr/>
            </p:nvSpPr>
            <p:spPr>
              <a:xfrm>
                <a:off x="9162418" y="2412968"/>
                <a:ext cx="2755049" cy="586705"/>
              </a:xfrm>
              <a:custGeom>
                <a:avLst/>
                <a:gdLst>
                  <a:gd name="connsiteX0" fmla="*/ 146758 w 2755049"/>
                  <a:gd name="connsiteY0" fmla="*/ 0 h 586705"/>
                  <a:gd name="connsiteX1" fmla="*/ 990227 w 2755049"/>
                  <a:gd name="connsiteY1" fmla="*/ 0 h 586705"/>
                  <a:gd name="connsiteX2" fmla="*/ 1027967 w 2755049"/>
                  <a:gd name="connsiteY2" fmla="*/ 45742 h 586705"/>
                  <a:gd name="connsiteX3" fmla="*/ 1377524 w 2755049"/>
                  <a:gd name="connsiteY3" fmla="*/ 190533 h 586705"/>
                  <a:gd name="connsiteX4" fmla="*/ 1727081 w 2755049"/>
                  <a:gd name="connsiteY4" fmla="*/ 45742 h 586705"/>
                  <a:gd name="connsiteX5" fmla="*/ 1764822 w 2755049"/>
                  <a:gd name="connsiteY5" fmla="*/ 0 h 586705"/>
                  <a:gd name="connsiteX6" fmla="*/ 2608291 w 2755049"/>
                  <a:gd name="connsiteY6" fmla="*/ 0 h 586705"/>
                  <a:gd name="connsiteX7" fmla="*/ 2755049 w 2755049"/>
                  <a:gd name="connsiteY7" fmla="*/ 146758 h 586705"/>
                  <a:gd name="connsiteX8" fmla="*/ 2755049 w 2755049"/>
                  <a:gd name="connsiteY8" fmla="*/ 439947 h 586705"/>
                  <a:gd name="connsiteX9" fmla="*/ 2608291 w 2755049"/>
                  <a:gd name="connsiteY9" fmla="*/ 586705 h 586705"/>
                  <a:gd name="connsiteX10" fmla="*/ 146758 w 2755049"/>
                  <a:gd name="connsiteY10" fmla="*/ 586705 h 586705"/>
                  <a:gd name="connsiteX11" fmla="*/ 0 w 2755049"/>
                  <a:gd name="connsiteY11" fmla="*/ 439947 h 586705"/>
                  <a:gd name="connsiteX12" fmla="*/ 0 w 2755049"/>
                  <a:gd name="connsiteY12" fmla="*/ 146758 h 586705"/>
                  <a:gd name="connsiteX13" fmla="*/ 146758 w 2755049"/>
                  <a:gd name="connsiteY13" fmla="*/ 0 h 5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5049" h="586705">
                    <a:moveTo>
                      <a:pt x="146758" y="0"/>
                    </a:moveTo>
                    <a:lnTo>
                      <a:pt x="990227" y="0"/>
                    </a:lnTo>
                    <a:lnTo>
                      <a:pt x="1027967" y="45742"/>
                    </a:lnTo>
                    <a:cubicBezTo>
                      <a:pt x="1117427" y="135201"/>
                      <a:pt x="1241014" y="190533"/>
                      <a:pt x="1377524" y="190533"/>
                    </a:cubicBezTo>
                    <a:cubicBezTo>
                      <a:pt x="1514035" y="190533"/>
                      <a:pt x="1637622" y="135201"/>
                      <a:pt x="1727081" y="45742"/>
                    </a:cubicBezTo>
                    <a:lnTo>
                      <a:pt x="1764822" y="0"/>
                    </a:lnTo>
                    <a:lnTo>
                      <a:pt x="2608291" y="0"/>
                    </a:lnTo>
                    <a:cubicBezTo>
                      <a:pt x="2689343" y="0"/>
                      <a:pt x="2755049" y="65706"/>
                      <a:pt x="2755049" y="146758"/>
                    </a:cubicBezTo>
                    <a:lnTo>
                      <a:pt x="2755049" y="439947"/>
                    </a:lnTo>
                    <a:cubicBezTo>
                      <a:pt x="2755049" y="520999"/>
                      <a:pt x="2689343" y="586705"/>
                      <a:pt x="2608291" y="586705"/>
                    </a:cubicBezTo>
                    <a:lnTo>
                      <a:pt x="146758" y="586705"/>
                    </a:lnTo>
                    <a:cubicBezTo>
                      <a:pt x="65706" y="586705"/>
                      <a:pt x="0" y="520999"/>
                      <a:pt x="0" y="439947"/>
                    </a:cubicBezTo>
                    <a:lnTo>
                      <a:pt x="0" y="146758"/>
                    </a:lnTo>
                    <a:cubicBezTo>
                      <a:pt x="0" y="65706"/>
                      <a:pt x="65706" y="0"/>
                      <a:pt x="146758" y="0"/>
                    </a:cubicBezTo>
                    <a:close/>
                  </a:path>
                </a:pathLst>
              </a:custGeom>
              <a:gradFill>
                <a:gsLst>
                  <a:gs pos="0">
                    <a:schemeClr val="accent5"/>
                  </a:gs>
                  <a:gs pos="99000">
                    <a:schemeClr val="accent5">
                      <a:lumMod val="75000"/>
                    </a:schemeClr>
                  </a:gs>
                </a:gsLst>
                <a:lin ang="16200000" scaled="1"/>
              </a:gradFill>
              <a:ln>
                <a:noFill/>
              </a:ln>
              <a:effectLst>
                <a:outerShdw blurRad="105218" dist="39865" dir="3840000" algn="ctr" rotWithShape="0">
                  <a:srgbClr val="000000">
                    <a:alpha val="41255"/>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91440" rtlCol="0" anchor="b" anchorCtr="1">
                <a:noAutofit/>
              </a:bodyPr>
              <a:lstStyle/>
              <a:p>
                <a:pPr algn="ctr"/>
                <a:r>
                  <a:rPr lang="en-US" sz="1600" b="1">
                    <a:solidFill>
                      <a:schemeClr val="bg1"/>
                    </a:solidFill>
                    <a:latin typeface="Arial" panose="020B0604020202020204" pitchFamily="34" charset="0"/>
                    <a:cs typeface="Arial" panose="020B0604020202020204" pitchFamily="34" charset="0"/>
                  </a:rPr>
                  <a:t>Improve</a:t>
                </a:r>
              </a:p>
            </p:txBody>
          </p:sp>
          <p:grpSp>
            <p:nvGrpSpPr>
              <p:cNvPr id="14" name="Group 13">
                <a:extLst>
                  <a:ext uri="{FF2B5EF4-FFF2-40B4-BE49-F238E27FC236}">
                    <a16:creationId xmlns:a16="http://schemas.microsoft.com/office/drawing/2014/main" id="{4069112E-8C70-8DA0-4BD8-F008B4A486E5}"/>
                  </a:ext>
                </a:extLst>
              </p:cNvPr>
              <p:cNvGrpSpPr/>
              <p:nvPr/>
            </p:nvGrpSpPr>
            <p:grpSpPr>
              <a:xfrm>
                <a:off x="10109352" y="1674813"/>
                <a:ext cx="868680" cy="868680"/>
                <a:chOff x="10109352" y="1674813"/>
                <a:chExt cx="868680" cy="868680"/>
              </a:xfrm>
            </p:grpSpPr>
            <p:sp>
              <p:nvSpPr>
                <p:cNvPr id="151" name="Oval 150">
                  <a:extLst>
                    <a:ext uri="{FF2B5EF4-FFF2-40B4-BE49-F238E27FC236}">
                      <a16:creationId xmlns:a16="http://schemas.microsoft.com/office/drawing/2014/main" id="{29FC34C3-23CE-292A-C575-2FD77E3B057E}"/>
                    </a:ext>
                  </a:extLst>
                </p:cNvPr>
                <p:cNvSpPr/>
                <p:nvPr/>
              </p:nvSpPr>
              <p:spPr>
                <a:xfrm>
                  <a:off x="10112521" y="1679323"/>
                  <a:ext cx="860200" cy="86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6" name="Freeform 105">
                  <a:extLst>
                    <a:ext uri="{FF2B5EF4-FFF2-40B4-BE49-F238E27FC236}">
                      <a16:creationId xmlns:a16="http://schemas.microsoft.com/office/drawing/2014/main" id="{F996203B-A67A-B4F0-01D2-D1BD9D04ED47}"/>
                    </a:ext>
                  </a:extLst>
                </p:cNvPr>
                <p:cNvSpPr/>
                <p:nvPr/>
              </p:nvSpPr>
              <p:spPr>
                <a:xfrm>
                  <a:off x="10176674" y="1742135"/>
                  <a:ext cx="734034" cy="734034"/>
                </a:xfrm>
                <a:custGeom>
                  <a:avLst/>
                  <a:gdLst>
                    <a:gd name="connsiteX0" fmla="*/ 734035 w 734034"/>
                    <a:gd name="connsiteY0" fmla="*/ 367017 h 734034"/>
                    <a:gd name="connsiteX1" fmla="*/ 367017 w 734034"/>
                    <a:gd name="connsiteY1" fmla="*/ 734035 h 734034"/>
                    <a:gd name="connsiteX2" fmla="*/ 0 w 734034"/>
                    <a:gd name="connsiteY2" fmla="*/ 367017 h 734034"/>
                    <a:gd name="connsiteX3" fmla="*/ 367017 w 734034"/>
                    <a:gd name="connsiteY3" fmla="*/ 0 h 734034"/>
                    <a:gd name="connsiteX4" fmla="*/ 734035 w 734034"/>
                    <a:gd name="connsiteY4" fmla="*/ 367017 h 7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4" h="734034">
                      <a:moveTo>
                        <a:pt x="734035" y="367017"/>
                      </a:moveTo>
                      <a:cubicBezTo>
                        <a:pt x="734035" y="569715"/>
                        <a:pt x="569715" y="734035"/>
                        <a:pt x="367017" y="734035"/>
                      </a:cubicBezTo>
                      <a:cubicBezTo>
                        <a:pt x="164319" y="734035"/>
                        <a:pt x="0" y="569715"/>
                        <a:pt x="0" y="367017"/>
                      </a:cubicBezTo>
                      <a:cubicBezTo>
                        <a:pt x="0" y="164319"/>
                        <a:pt x="164319" y="0"/>
                        <a:pt x="367017" y="0"/>
                      </a:cubicBezTo>
                      <a:cubicBezTo>
                        <a:pt x="569715" y="0"/>
                        <a:pt x="734035" y="164319"/>
                        <a:pt x="734035" y="367017"/>
                      </a:cubicBezTo>
                      <a:close/>
                    </a:path>
                  </a:pathLst>
                </a:custGeom>
                <a:gradFill>
                  <a:gsLst>
                    <a:gs pos="0">
                      <a:schemeClr val="bg1"/>
                    </a:gs>
                    <a:gs pos="99000">
                      <a:schemeClr val="bg1">
                        <a:lumMod val="85000"/>
                      </a:schemeClr>
                    </a:gs>
                  </a:gsLst>
                  <a:lin ang="16200000" scaled="1"/>
                </a:gradFill>
                <a:ln w="13543"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9E0206F3-1AE7-EF2D-2748-480322846E4A}"/>
                    </a:ext>
                  </a:extLst>
                </p:cNvPr>
                <p:cNvSpPr/>
                <p:nvPr/>
              </p:nvSpPr>
              <p:spPr>
                <a:xfrm>
                  <a:off x="10109352" y="1674813"/>
                  <a:ext cx="868680" cy="868680"/>
                </a:xfrm>
                <a:custGeom>
                  <a:avLst/>
                  <a:gdLst>
                    <a:gd name="connsiteX0" fmla="*/ 434340 w 868680"/>
                    <a:gd name="connsiteY0" fmla="*/ 868680 h 868680"/>
                    <a:gd name="connsiteX1" fmla="*/ 0 w 868680"/>
                    <a:gd name="connsiteY1" fmla="*/ 434340 h 868680"/>
                    <a:gd name="connsiteX2" fmla="*/ 434340 w 868680"/>
                    <a:gd name="connsiteY2" fmla="*/ 0 h 868680"/>
                    <a:gd name="connsiteX3" fmla="*/ 868680 w 868680"/>
                    <a:gd name="connsiteY3" fmla="*/ 434340 h 868680"/>
                    <a:gd name="connsiteX4" fmla="*/ 434340 w 868680"/>
                    <a:gd name="connsiteY4" fmla="*/ 868680 h 868680"/>
                    <a:gd name="connsiteX5" fmla="*/ 434340 w 868680"/>
                    <a:gd name="connsiteY5" fmla="*/ 24432 h 868680"/>
                    <a:gd name="connsiteX6" fmla="*/ 24432 w 868680"/>
                    <a:gd name="connsiteY6" fmla="*/ 434340 h 868680"/>
                    <a:gd name="connsiteX7" fmla="*/ 434340 w 868680"/>
                    <a:gd name="connsiteY7" fmla="*/ 844248 h 868680"/>
                    <a:gd name="connsiteX8" fmla="*/ 844248 w 868680"/>
                    <a:gd name="connsiteY8" fmla="*/ 434340 h 868680"/>
                    <a:gd name="connsiteX9" fmla="*/ 434340 w 868680"/>
                    <a:gd name="connsiteY9" fmla="*/ 24432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8680" h="868680">
                      <a:moveTo>
                        <a:pt x="434340" y="868680"/>
                      </a:moveTo>
                      <a:cubicBezTo>
                        <a:pt x="194461" y="868680"/>
                        <a:pt x="0" y="674219"/>
                        <a:pt x="0" y="434340"/>
                      </a:cubicBezTo>
                      <a:cubicBezTo>
                        <a:pt x="0" y="194461"/>
                        <a:pt x="194461" y="0"/>
                        <a:pt x="434340" y="0"/>
                      </a:cubicBezTo>
                      <a:cubicBezTo>
                        <a:pt x="674219" y="0"/>
                        <a:pt x="868680" y="194461"/>
                        <a:pt x="868680" y="434340"/>
                      </a:cubicBezTo>
                      <a:cubicBezTo>
                        <a:pt x="868680" y="674219"/>
                        <a:pt x="674219" y="868680"/>
                        <a:pt x="434340" y="868680"/>
                      </a:cubicBezTo>
                      <a:close/>
                      <a:moveTo>
                        <a:pt x="434340" y="24432"/>
                      </a:moveTo>
                      <a:cubicBezTo>
                        <a:pt x="207954" y="24432"/>
                        <a:pt x="24432" y="207954"/>
                        <a:pt x="24432" y="434340"/>
                      </a:cubicBezTo>
                      <a:cubicBezTo>
                        <a:pt x="24432" y="660726"/>
                        <a:pt x="207954" y="844248"/>
                        <a:pt x="434340" y="844248"/>
                      </a:cubicBezTo>
                      <a:cubicBezTo>
                        <a:pt x="660726" y="844248"/>
                        <a:pt x="844248" y="660726"/>
                        <a:pt x="844248" y="434340"/>
                      </a:cubicBezTo>
                      <a:cubicBezTo>
                        <a:pt x="843950" y="208077"/>
                        <a:pt x="660603" y="24731"/>
                        <a:pt x="434340" y="24432"/>
                      </a:cubicBezTo>
                      <a:close/>
                    </a:path>
                  </a:pathLst>
                </a:custGeom>
                <a:gradFill>
                  <a:gsLst>
                    <a:gs pos="0">
                      <a:schemeClr val="accent1">
                        <a:lumMod val="5000"/>
                        <a:lumOff val="95000"/>
                      </a:schemeClr>
                    </a:gs>
                    <a:gs pos="100000">
                      <a:schemeClr val="accent1">
                        <a:lumMod val="30000"/>
                        <a:lumOff val="70000"/>
                      </a:schemeClr>
                    </a:gs>
                  </a:gsLst>
                  <a:lin ang="5400000" scaled="1"/>
                </a:gradFill>
                <a:ln w="13543" cap="flat">
                  <a:noFill/>
                  <a:prstDash val="solid"/>
                  <a:miter/>
                </a:ln>
              </p:spPr>
              <p:txBody>
                <a:bodyPr rtlCol="0" anchor="ctr"/>
                <a:lstStyle/>
                <a:p>
                  <a:endParaRPr lang="en-US"/>
                </a:p>
              </p:txBody>
            </p:sp>
            <p:grpSp>
              <p:nvGrpSpPr>
                <p:cNvPr id="144" name="Group 143">
                  <a:extLst>
                    <a:ext uri="{FF2B5EF4-FFF2-40B4-BE49-F238E27FC236}">
                      <a16:creationId xmlns:a16="http://schemas.microsoft.com/office/drawing/2014/main" id="{C2F06C87-74F8-10D0-92A7-F5FF4320E06A}"/>
                    </a:ext>
                  </a:extLst>
                </p:cNvPr>
                <p:cNvGrpSpPr/>
                <p:nvPr/>
              </p:nvGrpSpPr>
              <p:grpSpPr>
                <a:xfrm>
                  <a:off x="10319032" y="1888892"/>
                  <a:ext cx="422674" cy="414010"/>
                  <a:chOff x="9080735" y="278314"/>
                  <a:chExt cx="487357" cy="477367"/>
                </a:xfrm>
              </p:grpSpPr>
              <p:sp>
                <p:nvSpPr>
                  <p:cNvPr id="137" name="Freeform 136">
                    <a:extLst>
                      <a:ext uri="{FF2B5EF4-FFF2-40B4-BE49-F238E27FC236}">
                        <a16:creationId xmlns:a16="http://schemas.microsoft.com/office/drawing/2014/main" id="{BD1CB2B2-982E-1BEE-52DA-E6ED37EB9ADF}"/>
                      </a:ext>
                    </a:extLst>
                  </p:cNvPr>
                  <p:cNvSpPr/>
                  <p:nvPr/>
                </p:nvSpPr>
                <p:spPr>
                  <a:xfrm>
                    <a:off x="9529109" y="490993"/>
                    <a:ext cx="38983" cy="39114"/>
                  </a:xfrm>
                  <a:custGeom>
                    <a:avLst/>
                    <a:gdLst>
                      <a:gd name="connsiteX0" fmla="*/ 37409 w 38983"/>
                      <a:gd name="connsiteY0" fmla="*/ 17114 h 39114"/>
                      <a:gd name="connsiteX1" fmla="*/ 21799 w 38983"/>
                      <a:gd name="connsiteY1" fmla="*/ 1641 h 39114"/>
                      <a:gd name="connsiteX2" fmla="*/ 18688 w 38983"/>
                      <a:gd name="connsiteY2" fmla="*/ 137 h 39114"/>
                      <a:gd name="connsiteX3" fmla="*/ 17185 w 38983"/>
                      <a:gd name="connsiteY3" fmla="*/ 1641 h 39114"/>
                      <a:gd name="connsiteX4" fmla="*/ 1575 w 38983"/>
                      <a:gd name="connsiteY4" fmla="*/ 17114 h 39114"/>
                      <a:gd name="connsiteX5" fmla="*/ 205 w 38983"/>
                      <a:gd name="connsiteY5" fmla="*/ 20494 h 39114"/>
                      <a:gd name="connsiteX6" fmla="*/ 1575 w 38983"/>
                      <a:gd name="connsiteY6" fmla="*/ 21864 h 39114"/>
                      <a:gd name="connsiteX7" fmla="*/ 17185 w 38983"/>
                      <a:gd name="connsiteY7" fmla="*/ 37474 h 39114"/>
                      <a:gd name="connsiteX8" fmla="*/ 20296 w 38983"/>
                      <a:gd name="connsiteY8" fmla="*/ 38977 h 39114"/>
                      <a:gd name="connsiteX9" fmla="*/ 21799 w 38983"/>
                      <a:gd name="connsiteY9" fmla="*/ 37474 h 39114"/>
                      <a:gd name="connsiteX10" fmla="*/ 37409 w 38983"/>
                      <a:gd name="connsiteY10" fmla="*/ 21864 h 39114"/>
                      <a:gd name="connsiteX11" fmla="*/ 38779 w 38983"/>
                      <a:gd name="connsiteY11" fmla="*/ 18485 h 39114"/>
                      <a:gd name="connsiteX12" fmla="*/ 37409 w 38983"/>
                      <a:gd name="connsiteY12" fmla="*/ 17114 h 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3" h="39114">
                        <a:moveTo>
                          <a:pt x="37409" y="17114"/>
                        </a:moveTo>
                        <a:cubicBezTo>
                          <a:pt x="29912" y="14946"/>
                          <a:pt x="24032" y="9118"/>
                          <a:pt x="21799" y="1641"/>
                        </a:cubicBezTo>
                        <a:cubicBezTo>
                          <a:pt x="21356" y="366"/>
                          <a:pt x="19963" y="-307"/>
                          <a:pt x="18688" y="137"/>
                        </a:cubicBezTo>
                        <a:cubicBezTo>
                          <a:pt x="17984" y="381"/>
                          <a:pt x="17430" y="936"/>
                          <a:pt x="17185" y="1641"/>
                        </a:cubicBezTo>
                        <a:cubicBezTo>
                          <a:pt x="14908" y="9091"/>
                          <a:pt x="9046" y="14903"/>
                          <a:pt x="1575" y="17114"/>
                        </a:cubicBezTo>
                        <a:cubicBezTo>
                          <a:pt x="263" y="17669"/>
                          <a:pt x="-351" y="19181"/>
                          <a:pt x="205" y="20494"/>
                        </a:cubicBezTo>
                        <a:cubicBezTo>
                          <a:pt x="465" y="21111"/>
                          <a:pt x="958" y="21604"/>
                          <a:pt x="1575" y="21864"/>
                        </a:cubicBezTo>
                        <a:cubicBezTo>
                          <a:pt x="9065" y="24123"/>
                          <a:pt x="14926" y="29984"/>
                          <a:pt x="17185" y="37474"/>
                        </a:cubicBezTo>
                        <a:cubicBezTo>
                          <a:pt x="17628" y="38748"/>
                          <a:pt x="19021" y="39421"/>
                          <a:pt x="20296" y="38977"/>
                        </a:cubicBezTo>
                        <a:cubicBezTo>
                          <a:pt x="21000" y="38733"/>
                          <a:pt x="21554" y="38178"/>
                          <a:pt x="21799" y="37474"/>
                        </a:cubicBezTo>
                        <a:cubicBezTo>
                          <a:pt x="24015" y="29958"/>
                          <a:pt x="29893" y="24080"/>
                          <a:pt x="37409" y="21864"/>
                        </a:cubicBezTo>
                        <a:cubicBezTo>
                          <a:pt x="38720" y="21309"/>
                          <a:pt x="39335" y="19797"/>
                          <a:pt x="38779" y="18485"/>
                        </a:cubicBezTo>
                        <a:cubicBezTo>
                          <a:pt x="38519" y="17867"/>
                          <a:pt x="38026" y="17376"/>
                          <a:pt x="37409" y="17114"/>
                        </a:cubicBezTo>
                        <a:close/>
                      </a:path>
                    </a:pathLst>
                  </a:custGeom>
                  <a:solidFill>
                    <a:srgbClr val="26BCD7"/>
                  </a:solidFill>
                  <a:ln w="13543"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656DE6F5-D206-618E-434F-647AA203742F}"/>
                      </a:ext>
                    </a:extLst>
                  </p:cNvPr>
                  <p:cNvSpPr/>
                  <p:nvPr/>
                </p:nvSpPr>
                <p:spPr>
                  <a:xfrm>
                    <a:off x="9296409" y="314279"/>
                    <a:ext cx="46834" cy="46834"/>
                  </a:xfrm>
                  <a:custGeom>
                    <a:avLst/>
                    <a:gdLst>
                      <a:gd name="connsiteX0" fmla="*/ 1904 w 46834"/>
                      <a:gd name="connsiteY0" fmla="*/ 26200 h 46834"/>
                      <a:gd name="connsiteX1" fmla="*/ 20635 w 46834"/>
                      <a:gd name="connsiteY1" fmla="*/ 44930 h 46834"/>
                      <a:gd name="connsiteX2" fmla="*/ 24500 w 46834"/>
                      <a:gd name="connsiteY2" fmla="*/ 46630 h 46834"/>
                      <a:gd name="connsiteX3" fmla="*/ 26200 w 46834"/>
                      <a:gd name="connsiteY3" fmla="*/ 44930 h 46834"/>
                      <a:gd name="connsiteX4" fmla="*/ 44930 w 46834"/>
                      <a:gd name="connsiteY4" fmla="*/ 26200 h 46834"/>
                      <a:gd name="connsiteX5" fmla="*/ 46630 w 46834"/>
                      <a:gd name="connsiteY5" fmla="*/ 22334 h 46834"/>
                      <a:gd name="connsiteX6" fmla="*/ 44930 w 46834"/>
                      <a:gd name="connsiteY6" fmla="*/ 20635 h 46834"/>
                      <a:gd name="connsiteX7" fmla="*/ 26200 w 46834"/>
                      <a:gd name="connsiteY7" fmla="*/ 1904 h 46834"/>
                      <a:gd name="connsiteX8" fmla="*/ 22334 w 46834"/>
                      <a:gd name="connsiteY8" fmla="*/ 204 h 46834"/>
                      <a:gd name="connsiteX9" fmla="*/ 20635 w 46834"/>
                      <a:gd name="connsiteY9" fmla="*/ 1904 h 46834"/>
                      <a:gd name="connsiteX10" fmla="*/ 1904 w 46834"/>
                      <a:gd name="connsiteY10" fmla="*/ 20635 h 46834"/>
                      <a:gd name="connsiteX11" fmla="*/ 204 w 46834"/>
                      <a:gd name="connsiteY11" fmla="*/ 24500 h 46834"/>
                      <a:gd name="connsiteX12" fmla="*/ 1904 w 46834"/>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34" h="46834">
                        <a:moveTo>
                          <a:pt x="1904" y="26200"/>
                        </a:moveTo>
                        <a:cubicBezTo>
                          <a:pt x="10884" y="28924"/>
                          <a:pt x="17910" y="35950"/>
                          <a:pt x="20635" y="44930"/>
                        </a:cubicBezTo>
                        <a:cubicBezTo>
                          <a:pt x="21233" y="46467"/>
                          <a:pt x="22964" y="47228"/>
                          <a:pt x="24500" y="46630"/>
                        </a:cubicBezTo>
                        <a:cubicBezTo>
                          <a:pt x="25279" y="46326"/>
                          <a:pt x="25896" y="45710"/>
                          <a:pt x="26200" y="44930"/>
                        </a:cubicBezTo>
                        <a:cubicBezTo>
                          <a:pt x="28924" y="35950"/>
                          <a:pt x="35951" y="28924"/>
                          <a:pt x="44930" y="26200"/>
                        </a:cubicBezTo>
                        <a:cubicBezTo>
                          <a:pt x="46467" y="25601"/>
                          <a:pt x="47228" y="23870"/>
                          <a:pt x="46630" y="22334"/>
                        </a:cubicBezTo>
                        <a:cubicBezTo>
                          <a:pt x="46326" y="21555"/>
                          <a:pt x="45710" y="20939"/>
                          <a:pt x="44930" y="20635"/>
                        </a:cubicBezTo>
                        <a:cubicBezTo>
                          <a:pt x="35951" y="17910"/>
                          <a:pt x="28924" y="10884"/>
                          <a:pt x="26200" y="1904"/>
                        </a:cubicBezTo>
                        <a:cubicBezTo>
                          <a:pt x="25601" y="367"/>
                          <a:pt x="23870" y="-394"/>
                          <a:pt x="22334" y="204"/>
                        </a:cubicBezTo>
                        <a:cubicBezTo>
                          <a:pt x="21555" y="508"/>
                          <a:pt x="20939" y="1125"/>
                          <a:pt x="20635" y="1904"/>
                        </a:cubicBezTo>
                        <a:cubicBezTo>
                          <a:pt x="17910" y="10884"/>
                          <a:pt x="10884" y="17910"/>
                          <a:pt x="1904" y="20635"/>
                        </a:cubicBezTo>
                        <a:cubicBezTo>
                          <a:pt x="367" y="21233"/>
                          <a:pt x="-394" y="22964"/>
                          <a:pt x="204" y="24500"/>
                        </a:cubicBezTo>
                        <a:cubicBezTo>
                          <a:pt x="508" y="25279"/>
                          <a:pt x="1125" y="25896"/>
                          <a:pt x="1904" y="26200"/>
                        </a:cubicBezTo>
                        <a:close/>
                      </a:path>
                    </a:pathLst>
                  </a:custGeom>
                  <a:solidFill>
                    <a:srgbClr val="26BCD7"/>
                  </a:solidFill>
                  <a:ln w="13543"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22EA4792-DCDB-0751-BA85-2B1CB8302A02}"/>
                      </a:ext>
                    </a:extLst>
                  </p:cNvPr>
                  <p:cNvSpPr/>
                  <p:nvPr/>
                </p:nvSpPr>
                <p:spPr>
                  <a:xfrm>
                    <a:off x="9319338" y="529278"/>
                    <a:ext cx="46707" cy="46834"/>
                  </a:xfrm>
                  <a:custGeom>
                    <a:avLst/>
                    <a:gdLst>
                      <a:gd name="connsiteX0" fmla="*/ 2048 w 46707"/>
                      <a:gd name="connsiteY0" fmla="*/ 26200 h 46834"/>
                      <a:gd name="connsiteX1" fmla="*/ 20779 w 46707"/>
                      <a:gd name="connsiteY1" fmla="*/ 44930 h 46834"/>
                      <a:gd name="connsiteX2" fmla="*/ 24645 w 46707"/>
                      <a:gd name="connsiteY2" fmla="*/ 46630 h 46834"/>
                      <a:gd name="connsiteX3" fmla="*/ 26344 w 46707"/>
                      <a:gd name="connsiteY3" fmla="*/ 44930 h 46834"/>
                      <a:gd name="connsiteX4" fmla="*/ 44804 w 46707"/>
                      <a:gd name="connsiteY4" fmla="*/ 26200 h 46834"/>
                      <a:gd name="connsiteX5" fmla="*/ 46503 w 46707"/>
                      <a:gd name="connsiteY5" fmla="*/ 22334 h 46834"/>
                      <a:gd name="connsiteX6" fmla="*/ 44804 w 46707"/>
                      <a:gd name="connsiteY6" fmla="*/ 20635 h 46834"/>
                      <a:gd name="connsiteX7" fmla="*/ 26073 w 46707"/>
                      <a:gd name="connsiteY7" fmla="*/ 1904 h 46834"/>
                      <a:gd name="connsiteX8" fmla="*/ 22207 w 46707"/>
                      <a:gd name="connsiteY8" fmla="*/ 204 h 46834"/>
                      <a:gd name="connsiteX9" fmla="*/ 20508 w 46707"/>
                      <a:gd name="connsiteY9" fmla="*/ 1904 h 46834"/>
                      <a:gd name="connsiteX10" fmla="*/ 1777 w 46707"/>
                      <a:gd name="connsiteY10" fmla="*/ 20635 h 46834"/>
                      <a:gd name="connsiteX11" fmla="*/ 257 w 46707"/>
                      <a:gd name="connsiteY11" fmla="*/ 24575 h 46834"/>
                      <a:gd name="connsiteX12" fmla="*/ 2048 w 46707"/>
                      <a:gd name="connsiteY12" fmla="*/ 26200 h 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707" h="46834">
                        <a:moveTo>
                          <a:pt x="2048" y="26200"/>
                        </a:moveTo>
                        <a:cubicBezTo>
                          <a:pt x="11054" y="28880"/>
                          <a:pt x="18099" y="35925"/>
                          <a:pt x="20779" y="44930"/>
                        </a:cubicBezTo>
                        <a:cubicBezTo>
                          <a:pt x="21378" y="46467"/>
                          <a:pt x="23108" y="47228"/>
                          <a:pt x="24645" y="46630"/>
                        </a:cubicBezTo>
                        <a:cubicBezTo>
                          <a:pt x="25424" y="46326"/>
                          <a:pt x="26040" y="45710"/>
                          <a:pt x="26344" y="44930"/>
                        </a:cubicBezTo>
                        <a:cubicBezTo>
                          <a:pt x="29015" y="36014"/>
                          <a:pt x="35928" y="29001"/>
                          <a:pt x="44804" y="26200"/>
                        </a:cubicBezTo>
                        <a:cubicBezTo>
                          <a:pt x="46340" y="25601"/>
                          <a:pt x="47102" y="23870"/>
                          <a:pt x="46503" y="22334"/>
                        </a:cubicBezTo>
                        <a:cubicBezTo>
                          <a:pt x="46199" y="21555"/>
                          <a:pt x="45583" y="20939"/>
                          <a:pt x="44804" y="20635"/>
                        </a:cubicBezTo>
                        <a:cubicBezTo>
                          <a:pt x="35798" y="17954"/>
                          <a:pt x="28753" y="10909"/>
                          <a:pt x="26073" y="1904"/>
                        </a:cubicBezTo>
                        <a:cubicBezTo>
                          <a:pt x="25474" y="367"/>
                          <a:pt x="23744" y="-394"/>
                          <a:pt x="22207" y="204"/>
                        </a:cubicBezTo>
                        <a:cubicBezTo>
                          <a:pt x="21428" y="508"/>
                          <a:pt x="20812" y="1125"/>
                          <a:pt x="20508" y="1904"/>
                        </a:cubicBezTo>
                        <a:cubicBezTo>
                          <a:pt x="17941" y="10976"/>
                          <a:pt x="10849" y="18068"/>
                          <a:pt x="1777" y="20635"/>
                        </a:cubicBezTo>
                        <a:cubicBezTo>
                          <a:pt x="269" y="21302"/>
                          <a:pt x="-411" y="23067"/>
                          <a:pt x="257" y="24575"/>
                        </a:cubicBezTo>
                        <a:cubicBezTo>
                          <a:pt x="597" y="25344"/>
                          <a:pt x="1249" y="25935"/>
                          <a:pt x="2048" y="26200"/>
                        </a:cubicBezTo>
                        <a:close/>
                      </a:path>
                    </a:pathLst>
                  </a:custGeom>
                  <a:solidFill>
                    <a:srgbClr val="26BCD7"/>
                  </a:solidFill>
                  <a:ln w="13543"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CA7CC165-7AE5-E6B7-31AE-80640C1DA433}"/>
                      </a:ext>
                    </a:extLst>
                  </p:cNvPr>
                  <p:cNvSpPr/>
                  <p:nvPr/>
                </p:nvSpPr>
                <p:spPr>
                  <a:xfrm>
                    <a:off x="9080735" y="694059"/>
                    <a:ext cx="120800" cy="61486"/>
                  </a:xfrm>
                  <a:custGeom>
                    <a:avLst/>
                    <a:gdLst>
                      <a:gd name="connsiteX0" fmla="*/ 115372 w 120800"/>
                      <a:gd name="connsiteY0" fmla="*/ 0 h 61486"/>
                      <a:gd name="connsiteX1" fmla="*/ 5429 w 120800"/>
                      <a:gd name="connsiteY1" fmla="*/ 0 h 61486"/>
                      <a:gd name="connsiteX2" fmla="*/ 0 w 120800"/>
                      <a:gd name="connsiteY2" fmla="*/ 5429 h 61486"/>
                      <a:gd name="connsiteX3" fmla="*/ 0 w 120800"/>
                      <a:gd name="connsiteY3" fmla="*/ 56057 h 61486"/>
                      <a:gd name="connsiteX4" fmla="*/ 5429 w 120800"/>
                      <a:gd name="connsiteY4" fmla="*/ 61486 h 61486"/>
                      <a:gd name="connsiteX5" fmla="*/ 115372 w 120800"/>
                      <a:gd name="connsiteY5" fmla="*/ 61486 h 61486"/>
                      <a:gd name="connsiteX6" fmla="*/ 120801 w 120800"/>
                      <a:gd name="connsiteY6" fmla="*/ 56057 h 61486"/>
                      <a:gd name="connsiteX7" fmla="*/ 120801 w 120800"/>
                      <a:gd name="connsiteY7" fmla="*/ 5429 h 61486"/>
                      <a:gd name="connsiteX8" fmla="*/ 115372 w 120800"/>
                      <a:gd name="connsiteY8" fmla="*/ 0 h 6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61486">
                        <a:moveTo>
                          <a:pt x="115372" y="0"/>
                        </a:moveTo>
                        <a:lnTo>
                          <a:pt x="5429" y="0"/>
                        </a:lnTo>
                        <a:cubicBezTo>
                          <a:pt x="2431" y="0"/>
                          <a:pt x="0" y="2431"/>
                          <a:pt x="0" y="5429"/>
                        </a:cubicBezTo>
                        <a:lnTo>
                          <a:pt x="0" y="56057"/>
                        </a:lnTo>
                        <a:cubicBezTo>
                          <a:pt x="0" y="59055"/>
                          <a:pt x="2431" y="61486"/>
                          <a:pt x="5429" y="61486"/>
                        </a:cubicBezTo>
                        <a:lnTo>
                          <a:pt x="115372" y="61486"/>
                        </a:lnTo>
                        <a:cubicBezTo>
                          <a:pt x="118370" y="61486"/>
                          <a:pt x="120801" y="59055"/>
                          <a:pt x="120801" y="56057"/>
                        </a:cubicBezTo>
                        <a:lnTo>
                          <a:pt x="120801" y="5429"/>
                        </a:lnTo>
                        <a:cubicBezTo>
                          <a:pt x="120801" y="2431"/>
                          <a:pt x="118370" y="0"/>
                          <a:pt x="115372" y="0"/>
                        </a:cubicBezTo>
                        <a:close/>
                      </a:path>
                    </a:pathLst>
                  </a:custGeom>
                  <a:solidFill>
                    <a:srgbClr val="5F6163"/>
                  </a:solidFill>
                  <a:ln w="13543"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FE237D80-FAB4-ED28-3045-26791097DA93}"/>
                      </a:ext>
                    </a:extLst>
                  </p:cNvPr>
                  <p:cNvSpPr/>
                  <p:nvPr/>
                </p:nvSpPr>
                <p:spPr>
                  <a:xfrm>
                    <a:off x="9391831" y="278314"/>
                    <a:ext cx="120800" cy="477231"/>
                  </a:xfrm>
                  <a:custGeom>
                    <a:avLst/>
                    <a:gdLst>
                      <a:gd name="connsiteX0" fmla="*/ 115372 w 120800"/>
                      <a:gd name="connsiteY0" fmla="*/ 0 h 477231"/>
                      <a:gd name="connsiteX1" fmla="*/ 5429 w 120800"/>
                      <a:gd name="connsiteY1" fmla="*/ 0 h 477231"/>
                      <a:gd name="connsiteX2" fmla="*/ 0 w 120800"/>
                      <a:gd name="connsiteY2" fmla="*/ 5429 h 477231"/>
                      <a:gd name="connsiteX3" fmla="*/ 0 w 120800"/>
                      <a:gd name="connsiteY3" fmla="*/ 471802 h 477231"/>
                      <a:gd name="connsiteX4" fmla="*/ 5429 w 120800"/>
                      <a:gd name="connsiteY4" fmla="*/ 477231 h 477231"/>
                      <a:gd name="connsiteX5" fmla="*/ 115372 w 120800"/>
                      <a:gd name="connsiteY5" fmla="*/ 477231 h 477231"/>
                      <a:gd name="connsiteX6" fmla="*/ 120801 w 120800"/>
                      <a:gd name="connsiteY6" fmla="*/ 471802 h 477231"/>
                      <a:gd name="connsiteX7" fmla="*/ 120801 w 120800"/>
                      <a:gd name="connsiteY7" fmla="*/ 5429 h 477231"/>
                      <a:gd name="connsiteX8" fmla="*/ 115372 w 120800"/>
                      <a:gd name="connsiteY8" fmla="*/ 0 h 47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477231">
                        <a:moveTo>
                          <a:pt x="115372" y="0"/>
                        </a:moveTo>
                        <a:lnTo>
                          <a:pt x="5429" y="0"/>
                        </a:lnTo>
                        <a:cubicBezTo>
                          <a:pt x="2431" y="0"/>
                          <a:pt x="0" y="2431"/>
                          <a:pt x="0" y="5429"/>
                        </a:cubicBezTo>
                        <a:lnTo>
                          <a:pt x="0" y="471802"/>
                        </a:lnTo>
                        <a:cubicBezTo>
                          <a:pt x="0" y="474800"/>
                          <a:pt x="2431" y="477231"/>
                          <a:pt x="5429" y="477231"/>
                        </a:cubicBezTo>
                        <a:lnTo>
                          <a:pt x="115372" y="477231"/>
                        </a:lnTo>
                        <a:cubicBezTo>
                          <a:pt x="118370" y="477231"/>
                          <a:pt x="120801" y="474800"/>
                          <a:pt x="120801" y="471802"/>
                        </a:cubicBezTo>
                        <a:lnTo>
                          <a:pt x="120801" y="5429"/>
                        </a:lnTo>
                        <a:cubicBezTo>
                          <a:pt x="120801" y="2431"/>
                          <a:pt x="118370" y="0"/>
                          <a:pt x="115372" y="0"/>
                        </a:cubicBezTo>
                        <a:close/>
                      </a:path>
                    </a:pathLst>
                  </a:custGeom>
                  <a:solidFill>
                    <a:srgbClr val="26BCD7"/>
                  </a:solidFill>
                  <a:ln w="13543"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5BEB09FF-FCE1-A5F5-A79A-92A76022C4A0}"/>
                      </a:ext>
                    </a:extLst>
                  </p:cNvPr>
                  <p:cNvSpPr/>
                  <p:nvPr/>
                </p:nvSpPr>
                <p:spPr>
                  <a:xfrm>
                    <a:off x="9235197" y="639088"/>
                    <a:ext cx="120800" cy="116593"/>
                  </a:xfrm>
                  <a:custGeom>
                    <a:avLst/>
                    <a:gdLst>
                      <a:gd name="connsiteX0" fmla="*/ 115372 w 120800"/>
                      <a:gd name="connsiteY0" fmla="*/ 0 h 116593"/>
                      <a:gd name="connsiteX1" fmla="*/ 5429 w 120800"/>
                      <a:gd name="connsiteY1" fmla="*/ 0 h 116593"/>
                      <a:gd name="connsiteX2" fmla="*/ 0 w 120800"/>
                      <a:gd name="connsiteY2" fmla="*/ 5429 h 116593"/>
                      <a:gd name="connsiteX3" fmla="*/ 0 w 120800"/>
                      <a:gd name="connsiteY3" fmla="*/ 111164 h 116593"/>
                      <a:gd name="connsiteX4" fmla="*/ 5429 w 120800"/>
                      <a:gd name="connsiteY4" fmla="*/ 116593 h 116593"/>
                      <a:gd name="connsiteX5" fmla="*/ 115372 w 120800"/>
                      <a:gd name="connsiteY5" fmla="*/ 116593 h 116593"/>
                      <a:gd name="connsiteX6" fmla="*/ 120801 w 120800"/>
                      <a:gd name="connsiteY6" fmla="*/ 111164 h 116593"/>
                      <a:gd name="connsiteX7" fmla="*/ 120801 w 120800"/>
                      <a:gd name="connsiteY7" fmla="*/ 5294 h 116593"/>
                      <a:gd name="connsiteX8" fmla="*/ 115372 w 120800"/>
                      <a:gd name="connsiteY8" fmla="*/ 0 h 11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800" h="116593">
                        <a:moveTo>
                          <a:pt x="115372" y="0"/>
                        </a:moveTo>
                        <a:lnTo>
                          <a:pt x="5429" y="0"/>
                        </a:lnTo>
                        <a:cubicBezTo>
                          <a:pt x="2431" y="0"/>
                          <a:pt x="0" y="2431"/>
                          <a:pt x="0" y="5429"/>
                        </a:cubicBezTo>
                        <a:lnTo>
                          <a:pt x="0" y="111164"/>
                        </a:lnTo>
                        <a:cubicBezTo>
                          <a:pt x="0" y="114162"/>
                          <a:pt x="2431" y="116593"/>
                          <a:pt x="5429" y="116593"/>
                        </a:cubicBezTo>
                        <a:lnTo>
                          <a:pt x="115372" y="116593"/>
                        </a:lnTo>
                        <a:cubicBezTo>
                          <a:pt x="118370" y="116593"/>
                          <a:pt x="120801" y="114162"/>
                          <a:pt x="120801" y="111164"/>
                        </a:cubicBezTo>
                        <a:lnTo>
                          <a:pt x="120801" y="5294"/>
                        </a:lnTo>
                        <a:cubicBezTo>
                          <a:pt x="120728" y="2348"/>
                          <a:pt x="118318" y="-1"/>
                          <a:pt x="115372" y="0"/>
                        </a:cubicBezTo>
                        <a:close/>
                      </a:path>
                    </a:pathLst>
                  </a:custGeom>
                  <a:solidFill>
                    <a:srgbClr val="5F6163"/>
                  </a:solidFill>
                  <a:ln w="13543"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15814207-1425-05CD-4FD8-52AF1DFC63EE}"/>
                      </a:ext>
                    </a:extLst>
                  </p:cNvPr>
                  <p:cNvSpPr/>
                  <p:nvPr/>
                </p:nvSpPr>
                <p:spPr>
                  <a:xfrm>
                    <a:off x="9081010" y="395352"/>
                    <a:ext cx="299885" cy="250929"/>
                  </a:xfrm>
                  <a:custGeom>
                    <a:avLst/>
                    <a:gdLst>
                      <a:gd name="connsiteX0" fmla="*/ 262501 w 299885"/>
                      <a:gd name="connsiteY0" fmla="*/ 49233 h 250929"/>
                      <a:gd name="connsiteX1" fmla="*/ 189613 w 299885"/>
                      <a:gd name="connsiteY1" fmla="*/ 146009 h 250929"/>
                      <a:gd name="connsiteX2" fmla="*/ 5698 w 299885"/>
                      <a:gd name="connsiteY2" fmla="*/ 236813 h 250929"/>
                      <a:gd name="connsiteX3" fmla="*/ 133 w 299885"/>
                      <a:gd name="connsiteY3" fmla="*/ 245093 h 250929"/>
                      <a:gd name="connsiteX4" fmla="*/ 7191 w 299885"/>
                      <a:gd name="connsiteY4" fmla="*/ 250930 h 250929"/>
                      <a:gd name="connsiteX5" fmla="*/ 8548 w 299885"/>
                      <a:gd name="connsiteY5" fmla="*/ 250930 h 250929"/>
                      <a:gd name="connsiteX6" fmla="*/ 199250 w 299885"/>
                      <a:gd name="connsiteY6" fmla="*/ 155918 h 250929"/>
                      <a:gd name="connsiteX7" fmla="*/ 276346 w 299885"/>
                      <a:gd name="connsiteY7" fmla="*/ 53712 h 250929"/>
                      <a:gd name="connsiteX8" fmla="*/ 276346 w 299885"/>
                      <a:gd name="connsiteY8" fmla="*/ 52355 h 250929"/>
                      <a:gd name="connsiteX9" fmla="*/ 283947 w 299885"/>
                      <a:gd name="connsiteY9" fmla="*/ 35388 h 250929"/>
                      <a:gd name="connsiteX10" fmla="*/ 286118 w 299885"/>
                      <a:gd name="connsiteY10" fmla="*/ 46518 h 250929"/>
                      <a:gd name="connsiteX11" fmla="*/ 294534 w 299885"/>
                      <a:gd name="connsiteY11" fmla="*/ 51676 h 250929"/>
                      <a:gd name="connsiteX12" fmla="*/ 299692 w 299885"/>
                      <a:gd name="connsiteY12" fmla="*/ 43261 h 250929"/>
                      <a:gd name="connsiteX13" fmla="*/ 291005 w 299885"/>
                      <a:gd name="connsiteY13" fmla="*/ 6070 h 250929"/>
                      <a:gd name="connsiteX14" fmla="*/ 286390 w 299885"/>
                      <a:gd name="connsiteY14" fmla="*/ 234 h 250929"/>
                      <a:gd name="connsiteX15" fmla="*/ 279603 w 299885"/>
                      <a:gd name="connsiteY15" fmla="*/ 1863 h 250929"/>
                      <a:gd name="connsiteX16" fmla="*/ 251914 w 299885"/>
                      <a:gd name="connsiteY16" fmla="*/ 26566 h 250929"/>
                      <a:gd name="connsiteX17" fmla="*/ 251914 w 299885"/>
                      <a:gd name="connsiteY17" fmla="*/ 36474 h 250929"/>
                      <a:gd name="connsiteX18" fmla="*/ 261822 w 299885"/>
                      <a:gd name="connsiteY18" fmla="*/ 36474 h 250929"/>
                      <a:gd name="connsiteX19" fmla="*/ 272952 w 299885"/>
                      <a:gd name="connsiteY19" fmla="*/ 26566 h 250929"/>
                      <a:gd name="connsiteX20" fmla="*/ 263451 w 299885"/>
                      <a:gd name="connsiteY20" fmla="*/ 47333 h 2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9885" h="250929">
                        <a:moveTo>
                          <a:pt x="262501" y="49233"/>
                        </a:moveTo>
                        <a:cubicBezTo>
                          <a:pt x="244153" y="85568"/>
                          <a:pt x="219470" y="118340"/>
                          <a:pt x="189613" y="146009"/>
                        </a:cubicBezTo>
                        <a:cubicBezTo>
                          <a:pt x="138057" y="192955"/>
                          <a:pt x="74317" y="224425"/>
                          <a:pt x="5698" y="236813"/>
                        </a:cubicBezTo>
                        <a:cubicBezTo>
                          <a:pt x="1875" y="237565"/>
                          <a:pt x="-615" y="241271"/>
                          <a:pt x="133" y="245093"/>
                        </a:cubicBezTo>
                        <a:cubicBezTo>
                          <a:pt x="783" y="248478"/>
                          <a:pt x="3743" y="250927"/>
                          <a:pt x="7191" y="250930"/>
                        </a:cubicBezTo>
                        <a:lnTo>
                          <a:pt x="8548" y="250930"/>
                        </a:lnTo>
                        <a:cubicBezTo>
                          <a:pt x="79781" y="237811"/>
                          <a:pt x="145875" y="204881"/>
                          <a:pt x="199250" y="155918"/>
                        </a:cubicBezTo>
                        <a:cubicBezTo>
                          <a:pt x="230893" y="126769"/>
                          <a:pt x="257011" y="92144"/>
                          <a:pt x="276346" y="53712"/>
                        </a:cubicBezTo>
                        <a:lnTo>
                          <a:pt x="276346" y="52355"/>
                        </a:lnTo>
                        <a:cubicBezTo>
                          <a:pt x="279235" y="46866"/>
                          <a:pt x="281774" y="41199"/>
                          <a:pt x="283947" y="35388"/>
                        </a:cubicBezTo>
                        <a:lnTo>
                          <a:pt x="286118" y="46518"/>
                        </a:lnTo>
                        <a:cubicBezTo>
                          <a:pt x="287018" y="50266"/>
                          <a:pt x="290786" y="52576"/>
                          <a:pt x="294534" y="51676"/>
                        </a:cubicBezTo>
                        <a:cubicBezTo>
                          <a:pt x="298281" y="50776"/>
                          <a:pt x="300591" y="47008"/>
                          <a:pt x="299692" y="43261"/>
                        </a:cubicBezTo>
                        <a:lnTo>
                          <a:pt x="291005" y="6070"/>
                        </a:lnTo>
                        <a:cubicBezTo>
                          <a:pt x="290497" y="3494"/>
                          <a:pt x="288779" y="1322"/>
                          <a:pt x="286390" y="234"/>
                        </a:cubicBezTo>
                        <a:cubicBezTo>
                          <a:pt x="283997" y="-380"/>
                          <a:pt x="281457" y="231"/>
                          <a:pt x="279603" y="1863"/>
                        </a:cubicBezTo>
                        <a:lnTo>
                          <a:pt x="251914" y="26566"/>
                        </a:lnTo>
                        <a:cubicBezTo>
                          <a:pt x="249466" y="29415"/>
                          <a:pt x="249466" y="33625"/>
                          <a:pt x="251914" y="36474"/>
                        </a:cubicBezTo>
                        <a:cubicBezTo>
                          <a:pt x="254741" y="38982"/>
                          <a:pt x="258995" y="38982"/>
                          <a:pt x="261822" y="36474"/>
                        </a:cubicBezTo>
                        <a:lnTo>
                          <a:pt x="272952" y="26566"/>
                        </a:lnTo>
                        <a:cubicBezTo>
                          <a:pt x="270232" y="33685"/>
                          <a:pt x="267059" y="40621"/>
                          <a:pt x="263451" y="47333"/>
                        </a:cubicBezTo>
                        <a:close/>
                      </a:path>
                    </a:pathLst>
                  </a:custGeom>
                  <a:solidFill>
                    <a:srgbClr val="5F6163"/>
                  </a:solidFill>
                  <a:ln w="13543" cap="flat">
                    <a:noFill/>
                    <a:prstDash val="solid"/>
                    <a:miter/>
                  </a:ln>
                </p:spPr>
                <p:txBody>
                  <a:bodyPr rtlCol="0" anchor="ctr"/>
                  <a:lstStyle/>
                  <a:p>
                    <a:endParaRPr lang="en-US"/>
                  </a:p>
                </p:txBody>
              </p:sp>
            </p:grpSp>
          </p:grpSp>
        </p:grpSp>
      </p:grpSp>
      <p:sp>
        <p:nvSpPr>
          <p:cNvPr id="5" name="Text Placeholder 5">
            <a:extLst>
              <a:ext uri="{FF2B5EF4-FFF2-40B4-BE49-F238E27FC236}">
                <a16:creationId xmlns:a16="http://schemas.microsoft.com/office/drawing/2014/main" id="{15A00263-946A-73AC-AF08-AE8B24CBFF6E}"/>
              </a:ext>
            </a:extLst>
          </p:cNvPr>
          <p:cNvSpPr>
            <a:spLocks noGrp="1"/>
          </p:cNvSpPr>
          <p:nvPr>
            <p:ph type="body" sz="quarter" idx="10"/>
          </p:nvPr>
        </p:nvSpPr>
        <p:spPr>
          <a:xfrm>
            <a:off x="438912" y="155448"/>
            <a:ext cx="11311128" cy="338328"/>
          </a:xfrm>
        </p:spPr>
        <p:txBody>
          <a:bodyPr/>
          <a:lstStyle/>
          <a:p>
            <a:r>
              <a:rPr lang="en-US"/>
              <a:t>Introduction to ScottMadden</a:t>
            </a:r>
          </a:p>
        </p:txBody>
      </p:sp>
    </p:spTree>
    <p:extLst>
      <p:ext uri="{BB962C8B-B14F-4D97-AF65-F5344CB8AC3E}">
        <p14:creationId xmlns:p14="http://schemas.microsoft.com/office/powerpoint/2010/main" val="387110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lectronic Components Online | Find Electronic Parts | Arrow.com">
            <a:extLst>
              <a:ext uri="{FF2B5EF4-FFF2-40B4-BE49-F238E27FC236}">
                <a16:creationId xmlns:a16="http://schemas.microsoft.com/office/drawing/2014/main" id="{83EE5F8E-5D3F-4F5F-BB26-3BA8BF4CE7A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22383" b="17771"/>
          <a:stretch/>
        </p:blipFill>
        <p:spPr bwMode="auto">
          <a:xfrm>
            <a:off x="3800648" y="1742689"/>
            <a:ext cx="1312359" cy="3926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p:txBody>
          <a:bodyPr/>
          <a:lstStyle/>
          <a:p>
            <a:fld id="{9AA6D16A-0A68-8445-85DB-A0BE8CCB51C7}" type="slidenum">
              <a:rPr lang="en-US" smtClean="0"/>
              <a:pPr/>
              <a:t>7</a:t>
            </a:fld>
            <a:endParaRPr lang="en-US"/>
          </a:p>
        </p:txBody>
      </p:sp>
      <p:sp>
        <p:nvSpPr>
          <p:cNvPr id="3" name="Title 2"/>
          <p:cNvSpPr>
            <a:spLocks noGrp="1"/>
          </p:cNvSpPr>
          <p:nvPr>
            <p:ph type="title"/>
          </p:nvPr>
        </p:nvSpPr>
        <p:spPr/>
        <p:txBody>
          <a:bodyPr/>
          <a:lstStyle/>
          <a:p>
            <a:r>
              <a:rPr lang="en-US"/>
              <a:t>Representative Clients</a:t>
            </a:r>
          </a:p>
        </p:txBody>
      </p:sp>
      <p:sp>
        <p:nvSpPr>
          <p:cNvPr id="4" name="Text Placeholder 3">
            <a:extLst>
              <a:ext uri="{FF2B5EF4-FFF2-40B4-BE49-F238E27FC236}">
                <a16:creationId xmlns:a16="http://schemas.microsoft.com/office/drawing/2014/main" id="{4CDBCCCF-0D22-42C1-496F-D0F617415891}"/>
              </a:ext>
            </a:extLst>
          </p:cNvPr>
          <p:cNvSpPr>
            <a:spLocks noGrp="1"/>
          </p:cNvSpPr>
          <p:nvPr>
            <p:ph type="body" sz="quarter" idx="10"/>
          </p:nvPr>
        </p:nvSpPr>
        <p:spPr/>
        <p:txBody>
          <a:bodyPr/>
          <a:lstStyle/>
          <a:p>
            <a:r>
              <a:rPr lang="en-US"/>
              <a:t>Introduction to ScottMadden</a:t>
            </a:r>
          </a:p>
        </p:txBody>
      </p:sp>
      <p:pic>
        <p:nvPicPr>
          <p:cNvPr id="71" name="Picture 70" descr="Logo, company name&#10;&#10;Description automatically generated">
            <a:extLst>
              <a:ext uri="{FF2B5EF4-FFF2-40B4-BE49-F238E27FC236}">
                <a16:creationId xmlns:a16="http://schemas.microsoft.com/office/drawing/2014/main" id="{6E8C3192-4748-442F-B2A9-6FB283BE4E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7208" y="5645194"/>
            <a:ext cx="1219239" cy="256853"/>
          </a:xfrm>
          <a:prstGeom prst="rect">
            <a:avLst/>
          </a:prstGeom>
        </p:spPr>
      </p:pic>
      <p:pic>
        <p:nvPicPr>
          <p:cNvPr id="74" name="Picture 73">
            <a:extLst>
              <a:ext uri="{FF2B5EF4-FFF2-40B4-BE49-F238E27FC236}">
                <a16:creationId xmlns:a16="http://schemas.microsoft.com/office/drawing/2014/main" id="{C97059D8-4814-41B2-83FE-E077B1DC26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6737" y="3793076"/>
            <a:ext cx="1420181" cy="340578"/>
          </a:xfrm>
          <a:prstGeom prst="rect">
            <a:avLst/>
          </a:prstGeom>
        </p:spPr>
      </p:pic>
      <p:pic>
        <p:nvPicPr>
          <p:cNvPr id="75" name="Picture 74">
            <a:extLst>
              <a:ext uri="{FF2B5EF4-FFF2-40B4-BE49-F238E27FC236}">
                <a16:creationId xmlns:a16="http://schemas.microsoft.com/office/drawing/2014/main" id="{94DC1ADC-0D30-4550-BE25-173A665F68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54096" y="2942218"/>
            <a:ext cx="835488" cy="226264"/>
          </a:xfrm>
          <a:prstGeom prst="rect">
            <a:avLst/>
          </a:prstGeom>
        </p:spPr>
      </p:pic>
      <p:cxnSp>
        <p:nvCxnSpPr>
          <p:cNvPr id="85" name="Straight Connector 84">
            <a:extLst>
              <a:ext uri="{FF2B5EF4-FFF2-40B4-BE49-F238E27FC236}">
                <a16:creationId xmlns:a16="http://schemas.microsoft.com/office/drawing/2014/main" id="{8A84F8D4-A725-49A9-B234-B7A1844F869F}"/>
              </a:ext>
            </a:extLst>
          </p:cNvPr>
          <p:cNvCxnSpPr/>
          <p:nvPr/>
        </p:nvCxnSpPr>
        <p:spPr>
          <a:xfrm>
            <a:off x="2067665"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87" name="Picture 86" descr="The Univ of Akron.jpeg">
            <a:extLst>
              <a:ext uri="{FF2B5EF4-FFF2-40B4-BE49-F238E27FC236}">
                <a16:creationId xmlns:a16="http://schemas.microsoft.com/office/drawing/2014/main" id="{E68DBC8C-A5CE-43A4-935A-E921AAAE6A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8752" y="5581652"/>
            <a:ext cx="863105" cy="385346"/>
          </a:xfrm>
          <a:prstGeom prst="rect">
            <a:avLst/>
          </a:prstGeom>
        </p:spPr>
      </p:pic>
      <p:pic>
        <p:nvPicPr>
          <p:cNvPr id="88" name="Picture 87" descr="ABB logo.jpg">
            <a:extLst>
              <a:ext uri="{FF2B5EF4-FFF2-40B4-BE49-F238E27FC236}">
                <a16:creationId xmlns:a16="http://schemas.microsoft.com/office/drawing/2014/main" id="{1CF075AA-028F-4959-AE50-7CF8E0F8C2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72178" y="1676604"/>
            <a:ext cx="599325" cy="407221"/>
          </a:xfrm>
          <a:prstGeom prst="rect">
            <a:avLst/>
          </a:prstGeom>
        </p:spPr>
      </p:pic>
      <p:pic>
        <p:nvPicPr>
          <p:cNvPr id="89" name="Picture 88" descr="Oakley.jpeg">
            <a:extLst>
              <a:ext uri="{FF2B5EF4-FFF2-40B4-BE49-F238E27FC236}">
                <a16:creationId xmlns:a16="http://schemas.microsoft.com/office/drawing/2014/main" id="{D194D5AD-75FB-4F76-BFB7-FF3833A9B4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44" y="3585881"/>
            <a:ext cx="656580" cy="293853"/>
          </a:xfrm>
          <a:prstGeom prst="rect">
            <a:avLst/>
          </a:prstGeom>
        </p:spPr>
      </p:pic>
      <p:cxnSp>
        <p:nvCxnSpPr>
          <p:cNvPr id="90" name="Straight Connector 89">
            <a:extLst>
              <a:ext uri="{FF2B5EF4-FFF2-40B4-BE49-F238E27FC236}">
                <a16:creationId xmlns:a16="http://schemas.microsoft.com/office/drawing/2014/main" id="{B69F42D2-C47C-45FB-9E8D-240233AD80D2}"/>
              </a:ext>
            </a:extLst>
          </p:cNvPr>
          <p:cNvCxnSpPr/>
          <p:nvPr/>
        </p:nvCxnSpPr>
        <p:spPr>
          <a:xfrm>
            <a:off x="3677159"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79BE22B-739E-4246-9EC6-376E30FD246E}"/>
              </a:ext>
            </a:extLst>
          </p:cNvPr>
          <p:cNvCxnSpPr/>
          <p:nvPr/>
        </p:nvCxnSpPr>
        <p:spPr>
          <a:xfrm>
            <a:off x="5293237"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EE68304-97BA-4E06-9889-193BA80F21E4}"/>
              </a:ext>
            </a:extLst>
          </p:cNvPr>
          <p:cNvCxnSpPr/>
          <p:nvPr/>
        </p:nvCxnSpPr>
        <p:spPr>
          <a:xfrm>
            <a:off x="6899131" y="17027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09E1EC-238E-4D34-B109-1414C0F06B19}"/>
              </a:ext>
            </a:extLst>
          </p:cNvPr>
          <p:cNvCxnSpPr/>
          <p:nvPr/>
        </p:nvCxnSpPr>
        <p:spPr>
          <a:xfrm>
            <a:off x="8526366"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95" name="Picture 13" descr="APS Logo">
            <a:extLst>
              <a:ext uri="{FF2B5EF4-FFF2-40B4-BE49-F238E27FC236}">
                <a16:creationId xmlns:a16="http://schemas.microsoft.com/office/drawing/2014/main" id="{664AE3DC-C339-4B54-AC7A-18B6C911AB6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270202" y="2421582"/>
            <a:ext cx="859578" cy="309449"/>
          </a:xfrm>
          <a:prstGeom prst="rect">
            <a:avLst/>
          </a:prstGeom>
          <a:noFill/>
          <a:extLst>
            <a:ext uri="{909E8E84-426E-40dd-AFC4-6F175D3DCCD1}">
              <a14:hiddenFill xmlns="" xmlns:a14="http://schemas.microsoft.com/office/drawing/2010/main">
                <a:solidFill>
                  <a:srgbClr val="FFFFFF"/>
                </a:solidFill>
              </a14:hiddenFill>
            </a:ext>
          </a:extLst>
        </p:spPr>
      </p:pic>
      <p:pic>
        <p:nvPicPr>
          <p:cNvPr id="96" name="Picture 17">
            <a:extLst>
              <a:ext uri="{FF2B5EF4-FFF2-40B4-BE49-F238E27FC236}">
                <a16:creationId xmlns:a16="http://schemas.microsoft.com/office/drawing/2014/main" id="{CAD60F13-43DD-49B7-ACA5-5EE144DBE24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7481439" y="5636738"/>
            <a:ext cx="437104" cy="4530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9" name="Picture 98">
            <a:extLst>
              <a:ext uri="{FF2B5EF4-FFF2-40B4-BE49-F238E27FC236}">
                <a16:creationId xmlns:a16="http://schemas.microsoft.com/office/drawing/2014/main" id="{BEAB9C5B-3F5C-4462-8298-4695A56512F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468998" y="2460670"/>
            <a:ext cx="903388" cy="222346"/>
          </a:xfrm>
          <a:prstGeom prst="rect">
            <a:avLst/>
          </a:prstGeom>
        </p:spPr>
      </p:pic>
      <p:pic>
        <p:nvPicPr>
          <p:cNvPr id="101" name="Picture 100">
            <a:extLst>
              <a:ext uri="{FF2B5EF4-FFF2-40B4-BE49-F238E27FC236}">
                <a16:creationId xmlns:a16="http://schemas.microsoft.com/office/drawing/2014/main" id="{0CE8E6CC-8E69-4F6B-BEEB-8060BB05448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73617" y="2448378"/>
            <a:ext cx="1202834" cy="230543"/>
          </a:xfrm>
          <a:prstGeom prst="rect">
            <a:avLst/>
          </a:prstGeom>
        </p:spPr>
      </p:pic>
      <p:pic>
        <p:nvPicPr>
          <p:cNvPr id="102" name="Picture 101">
            <a:extLst>
              <a:ext uri="{FF2B5EF4-FFF2-40B4-BE49-F238E27FC236}">
                <a16:creationId xmlns:a16="http://schemas.microsoft.com/office/drawing/2014/main" id="{C2117899-1197-4169-95CE-9DAE81F4E1B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22221" y="2984913"/>
            <a:ext cx="905627" cy="294976"/>
          </a:xfrm>
          <a:prstGeom prst="rect">
            <a:avLst/>
          </a:prstGeom>
        </p:spPr>
      </p:pic>
      <p:pic>
        <p:nvPicPr>
          <p:cNvPr id="103" name="Picture 102">
            <a:extLst>
              <a:ext uri="{FF2B5EF4-FFF2-40B4-BE49-F238E27FC236}">
                <a16:creationId xmlns:a16="http://schemas.microsoft.com/office/drawing/2014/main" id="{41AF2E72-36A1-41E4-9563-C396C7945FD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522665" y="5717150"/>
            <a:ext cx="796053" cy="329080"/>
          </a:xfrm>
          <a:prstGeom prst="rect">
            <a:avLst/>
          </a:prstGeom>
        </p:spPr>
      </p:pic>
      <p:pic>
        <p:nvPicPr>
          <p:cNvPr id="104" name="Picture 103">
            <a:extLst>
              <a:ext uri="{FF2B5EF4-FFF2-40B4-BE49-F238E27FC236}">
                <a16:creationId xmlns:a16="http://schemas.microsoft.com/office/drawing/2014/main" id="{BE968196-A1FE-402A-99C3-D9EEAC22AE7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31830" y="5533384"/>
            <a:ext cx="486409" cy="412597"/>
          </a:xfrm>
          <a:prstGeom prst="rect">
            <a:avLst/>
          </a:prstGeom>
        </p:spPr>
      </p:pic>
      <p:pic>
        <p:nvPicPr>
          <p:cNvPr id="106" name="Picture 105">
            <a:extLst>
              <a:ext uri="{FF2B5EF4-FFF2-40B4-BE49-F238E27FC236}">
                <a16:creationId xmlns:a16="http://schemas.microsoft.com/office/drawing/2014/main" id="{1B14C265-6473-4CA4-89C4-E07543CEA0C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434281" y="4796222"/>
            <a:ext cx="1392046" cy="392692"/>
          </a:xfrm>
          <a:prstGeom prst="rect">
            <a:avLst/>
          </a:prstGeom>
        </p:spPr>
      </p:pic>
      <p:pic>
        <p:nvPicPr>
          <p:cNvPr id="107" name="Picture 106">
            <a:extLst>
              <a:ext uri="{FF2B5EF4-FFF2-40B4-BE49-F238E27FC236}">
                <a16:creationId xmlns:a16="http://schemas.microsoft.com/office/drawing/2014/main" id="{51E248D8-7119-47D9-937B-3CC5C016FBB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371772" y="3565414"/>
            <a:ext cx="656438" cy="656438"/>
          </a:xfrm>
          <a:prstGeom prst="rect">
            <a:avLst/>
          </a:prstGeom>
        </p:spPr>
      </p:pic>
      <p:pic>
        <p:nvPicPr>
          <p:cNvPr id="109" name="Picture 108">
            <a:extLst>
              <a:ext uri="{FF2B5EF4-FFF2-40B4-BE49-F238E27FC236}">
                <a16:creationId xmlns:a16="http://schemas.microsoft.com/office/drawing/2014/main" id="{19734825-B462-465C-BEF0-977906E0DF8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804204" y="5123359"/>
            <a:ext cx="1042844" cy="286003"/>
          </a:xfrm>
          <a:prstGeom prst="rect">
            <a:avLst/>
          </a:prstGeom>
        </p:spPr>
      </p:pic>
      <p:pic>
        <p:nvPicPr>
          <p:cNvPr id="110" name="Picture 109">
            <a:extLst>
              <a:ext uri="{FF2B5EF4-FFF2-40B4-BE49-F238E27FC236}">
                <a16:creationId xmlns:a16="http://schemas.microsoft.com/office/drawing/2014/main" id="{F1E7BF98-CBE1-49A5-A4BC-6FA6F82BF70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63386" y="4185726"/>
            <a:ext cx="1223296" cy="323078"/>
          </a:xfrm>
          <a:prstGeom prst="rect">
            <a:avLst/>
          </a:prstGeom>
        </p:spPr>
      </p:pic>
      <p:pic>
        <p:nvPicPr>
          <p:cNvPr id="112" name="Picture 111">
            <a:extLst>
              <a:ext uri="{FF2B5EF4-FFF2-40B4-BE49-F238E27FC236}">
                <a16:creationId xmlns:a16="http://schemas.microsoft.com/office/drawing/2014/main" id="{3B18E8C7-BFE5-46AB-86D3-EB69FCA5046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851897" y="3152630"/>
            <a:ext cx="1209861" cy="356956"/>
          </a:xfrm>
          <a:prstGeom prst="rect">
            <a:avLst/>
          </a:prstGeom>
        </p:spPr>
      </p:pic>
      <p:pic>
        <p:nvPicPr>
          <p:cNvPr id="113" name="Picture 112">
            <a:extLst>
              <a:ext uri="{FF2B5EF4-FFF2-40B4-BE49-F238E27FC236}">
                <a16:creationId xmlns:a16="http://schemas.microsoft.com/office/drawing/2014/main" id="{67096F15-E0F2-4294-9DA6-4AA149129E3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942295" y="4814796"/>
            <a:ext cx="665479" cy="412597"/>
          </a:xfrm>
          <a:prstGeom prst="rect">
            <a:avLst/>
          </a:prstGeom>
        </p:spPr>
      </p:pic>
      <p:pic>
        <p:nvPicPr>
          <p:cNvPr id="114" name="Picture 113">
            <a:extLst>
              <a:ext uri="{FF2B5EF4-FFF2-40B4-BE49-F238E27FC236}">
                <a16:creationId xmlns:a16="http://schemas.microsoft.com/office/drawing/2014/main" id="{0A21F5F1-0D63-4F54-8A9D-37EA626B8C2F}"/>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86174" y="5520255"/>
            <a:ext cx="1078904" cy="552042"/>
          </a:xfrm>
          <a:prstGeom prst="rect">
            <a:avLst/>
          </a:prstGeom>
        </p:spPr>
      </p:pic>
      <p:pic>
        <p:nvPicPr>
          <p:cNvPr id="115" name="Picture 114">
            <a:extLst>
              <a:ext uri="{FF2B5EF4-FFF2-40B4-BE49-F238E27FC236}">
                <a16:creationId xmlns:a16="http://schemas.microsoft.com/office/drawing/2014/main" id="{9E0747B1-7C24-4112-A908-0776C9EF9C0F}"/>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414751" y="3236674"/>
            <a:ext cx="1382122" cy="357409"/>
          </a:xfrm>
          <a:prstGeom prst="rect">
            <a:avLst/>
          </a:prstGeom>
        </p:spPr>
      </p:pic>
      <p:cxnSp>
        <p:nvCxnSpPr>
          <p:cNvPr id="117" name="Straight Connector 116">
            <a:extLst>
              <a:ext uri="{FF2B5EF4-FFF2-40B4-BE49-F238E27FC236}">
                <a16:creationId xmlns:a16="http://schemas.microsoft.com/office/drawing/2014/main" id="{49407B49-F2A6-40CB-B72B-A9204FA17AB4}"/>
              </a:ext>
            </a:extLst>
          </p:cNvPr>
          <p:cNvCxnSpPr/>
          <p:nvPr/>
        </p:nvCxnSpPr>
        <p:spPr>
          <a:xfrm>
            <a:off x="10136458"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118" name="Picture 117">
            <a:extLst>
              <a:ext uri="{FF2B5EF4-FFF2-40B4-BE49-F238E27FC236}">
                <a16:creationId xmlns:a16="http://schemas.microsoft.com/office/drawing/2014/main" id="{D7CD9AC3-465E-4FB7-8A60-209861EACB5B}"/>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267292" y="5175132"/>
            <a:ext cx="1209097" cy="226264"/>
          </a:xfrm>
          <a:prstGeom prst="rect">
            <a:avLst/>
          </a:prstGeom>
        </p:spPr>
      </p:pic>
      <p:pic>
        <p:nvPicPr>
          <p:cNvPr id="122" name="Picture 121">
            <a:extLst>
              <a:ext uri="{FF2B5EF4-FFF2-40B4-BE49-F238E27FC236}">
                <a16:creationId xmlns:a16="http://schemas.microsoft.com/office/drawing/2014/main" id="{BA7B0A48-D018-4B04-A2DB-BFF1CE8B0894}"/>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10312271" y="2959647"/>
            <a:ext cx="1216842" cy="301309"/>
          </a:xfrm>
          <a:prstGeom prst="rect">
            <a:avLst/>
          </a:prstGeom>
        </p:spPr>
      </p:pic>
      <p:pic>
        <p:nvPicPr>
          <p:cNvPr id="123" name="Picture 122">
            <a:extLst>
              <a:ext uri="{FF2B5EF4-FFF2-40B4-BE49-F238E27FC236}">
                <a16:creationId xmlns:a16="http://schemas.microsoft.com/office/drawing/2014/main" id="{F83C58E7-586B-48E8-9146-8B44489272E7}"/>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887937" y="3679720"/>
            <a:ext cx="875378" cy="371372"/>
          </a:xfrm>
          <a:prstGeom prst="rect">
            <a:avLst/>
          </a:prstGeom>
        </p:spPr>
      </p:pic>
      <p:pic>
        <p:nvPicPr>
          <p:cNvPr id="127" name="Picture 126" descr="Logo&#10;&#10;Description automatically generated">
            <a:extLst>
              <a:ext uri="{FF2B5EF4-FFF2-40B4-BE49-F238E27FC236}">
                <a16:creationId xmlns:a16="http://schemas.microsoft.com/office/drawing/2014/main" id="{5092298E-3029-410A-BA02-4A8D03ADAA15}"/>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8722122" y="1670033"/>
            <a:ext cx="1207008" cy="333339"/>
          </a:xfrm>
          <a:prstGeom prst="rect">
            <a:avLst/>
          </a:prstGeom>
        </p:spPr>
      </p:pic>
      <p:pic>
        <p:nvPicPr>
          <p:cNvPr id="128" name="Picture 127" descr="Logo&#10;&#10;Description automatically generated">
            <a:extLst>
              <a:ext uri="{FF2B5EF4-FFF2-40B4-BE49-F238E27FC236}">
                <a16:creationId xmlns:a16="http://schemas.microsoft.com/office/drawing/2014/main" id="{581F3C79-9228-4462-B61D-1B5C2EFA059F}"/>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t="19706"/>
          <a:stretch/>
        </p:blipFill>
        <p:spPr>
          <a:xfrm>
            <a:off x="8659841" y="2240965"/>
            <a:ext cx="1331570" cy="352746"/>
          </a:xfrm>
          <a:prstGeom prst="rect">
            <a:avLst/>
          </a:prstGeom>
        </p:spPr>
      </p:pic>
      <p:pic>
        <p:nvPicPr>
          <p:cNvPr id="129" name="Picture 128" descr="Logo&#10;&#10;Description automatically generated">
            <a:extLst>
              <a:ext uri="{FF2B5EF4-FFF2-40B4-BE49-F238E27FC236}">
                <a16:creationId xmlns:a16="http://schemas.microsoft.com/office/drawing/2014/main" id="{8DE1BC4B-0805-4A0E-82E8-F06F3623C7D5}"/>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2150509" y="2308644"/>
            <a:ext cx="1442663" cy="408755"/>
          </a:xfrm>
          <a:prstGeom prst="rect">
            <a:avLst/>
          </a:prstGeom>
        </p:spPr>
      </p:pic>
      <p:pic>
        <p:nvPicPr>
          <p:cNvPr id="130" name="Picture 129">
            <a:extLst>
              <a:ext uri="{FF2B5EF4-FFF2-40B4-BE49-F238E27FC236}">
                <a16:creationId xmlns:a16="http://schemas.microsoft.com/office/drawing/2014/main" id="{A69D9442-3E54-4F90-91D7-BF85911AE8A4}"/>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10648438" y="3537587"/>
            <a:ext cx="544508" cy="544508"/>
          </a:xfrm>
          <a:prstGeom prst="rect">
            <a:avLst/>
          </a:prstGeom>
        </p:spPr>
      </p:pic>
      <p:pic>
        <p:nvPicPr>
          <p:cNvPr id="132" name="Picture 131">
            <a:extLst>
              <a:ext uri="{FF2B5EF4-FFF2-40B4-BE49-F238E27FC236}">
                <a16:creationId xmlns:a16="http://schemas.microsoft.com/office/drawing/2014/main" id="{E43C1F54-DCC1-48F5-BBBF-C205ACDEE6E9}"/>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2214494" y="4646034"/>
            <a:ext cx="1314692" cy="304279"/>
          </a:xfrm>
          <a:prstGeom prst="rect">
            <a:avLst/>
          </a:prstGeom>
        </p:spPr>
      </p:pic>
      <p:pic>
        <p:nvPicPr>
          <p:cNvPr id="133" name="Picture 132" descr="Logo&#10;&#10;Description automatically generated">
            <a:extLst>
              <a:ext uri="{FF2B5EF4-FFF2-40B4-BE49-F238E27FC236}">
                <a16:creationId xmlns:a16="http://schemas.microsoft.com/office/drawing/2014/main" id="{44FF870B-8589-416F-8584-C695F5068A4F}"/>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2268336" y="5626212"/>
            <a:ext cx="1207008" cy="330358"/>
          </a:xfrm>
          <a:prstGeom prst="rect">
            <a:avLst/>
          </a:prstGeom>
        </p:spPr>
      </p:pic>
      <p:pic>
        <p:nvPicPr>
          <p:cNvPr id="134" name="Picture 133" descr="A picture containing text&#10;&#10;Description automatically generated">
            <a:extLst>
              <a:ext uri="{FF2B5EF4-FFF2-40B4-BE49-F238E27FC236}">
                <a16:creationId xmlns:a16="http://schemas.microsoft.com/office/drawing/2014/main" id="{C8FA56F0-ECE5-4FB0-A12F-9BD5C8F323FD}"/>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0432467" y="5179865"/>
            <a:ext cx="976451" cy="260652"/>
          </a:xfrm>
          <a:prstGeom prst="rect">
            <a:avLst/>
          </a:prstGeom>
        </p:spPr>
      </p:pic>
      <p:pic>
        <p:nvPicPr>
          <p:cNvPr id="135" name="Picture 134" descr="GAPacific.jpeg">
            <a:extLst>
              <a:ext uri="{FF2B5EF4-FFF2-40B4-BE49-F238E27FC236}">
                <a16:creationId xmlns:a16="http://schemas.microsoft.com/office/drawing/2014/main" id="{B9832DF3-C2C4-4C53-892A-81D2D27A8819}"/>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2366155" y="3973329"/>
            <a:ext cx="1011371" cy="447886"/>
          </a:xfrm>
          <a:prstGeom prst="rect">
            <a:avLst/>
          </a:prstGeom>
        </p:spPr>
      </p:pic>
      <p:sp>
        <p:nvSpPr>
          <p:cNvPr id="136" name="TextBox 135">
            <a:extLst>
              <a:ext uri="{FF2B5EF4-FFF2-40B4-BE49-F238E27FC236}">
                <a16:creationId xmlns:a16="http://schemas.microsoft.com/office/drawing/2014/main" id="{ED3CD0E1-09E2-43B9-AC67-241398E92113}"/>
              </a:ext>
            </a:extLst>
          </p:cNvPr>
          <p:cNvSpPr txBox="1"/>
          <p:nvPr/>
        </p:nvSpPr>
        <p:spPr>
          <a:xfrm>
            <a:off x="4485684" y="6162958"/>
            <a:ext cx="7314755" cy="230832"/>
          </a:xfrm>
          <a:prstGeom prst="rect">
            <a:avLst/>
          </a:prstGeom>
          <a:noFill/>
        </p:spPr>
        <p:txBody>
          <a:bodyPr wrap="square" rtlCol="0">
            <a:spAutoFit/>
          </a:bodyPr>
          <a:lstStyle/>
          <a:p>
            <a:pPr algn="r"/>
            <a:r>
              <a:rPr lang="en-US" sz="900" i="1"/>
              <a:t>Note: Representative sample; not all-inclusive of clients served. Excludes numerous well-known clients due to confidentiality agreements</a:t>
            </a:r>
            <a:endParaRPr lang="en-US" sz="900" i="1">
              <a:solidFill>
                <a:srgbClr val="5F6062"/>
              </a:solidFill>
            </a:endParaRPr>
          </a:p>
        </p:txBody>
      </p:sp>
      <p:pic>
        <p:nvPicPr>
          <p:cNvPr id="1062" name="Picture 38" descr="Logo - AURA Astronomy">
            <a:extLst>
              <a:ext uri="{FF2B5EF4-FFF2-40B4-BE49-F238E27FC236}">
                <a16:creationId xmlns:a16="http://schemas.microsoft.com/office/drawing/2014/main" id="{BD168BBD-0259-4B91-919B-4DA23DBC1948}"/>
              </a:ext>
            </a:extLst>
          </p:cNvPr>
          <p:cNvPicPr>
            <a:picLocks noChangeAspect="1" noChangeArrowheads="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5538131" y="1753891"/>
            <a:ext cx="1184346" cy="3788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itsubishi Electric logo and symbol, meaning, history, PNG">
            <a:extLst>
              <a:ext uri="{FF2B5EF4-FFF2-40B4-BE49-F238E27FC236}">
                <a16:creationId xmlns:a16="http://schemas.microsoft.com/office/drawing/2014/main" id="{B9F9FB96-470A-4725-9AE8-3750E2E8295F}"/>
              </a:ext>
            </a:extLst>
          </p:cNvPr>
          <p:cNvPicPr>
            <a:picLocks noChangeAspect="1" noChangeArrowheads="1"/>
          </p:cNvPicPr>
          <p:nvPr/>
        </p:nvPicPr>
        <p:blipFill rotWithShape="1">
          <a:blip r:embed="rId37" cstate="screen">
            <a:clrChange>
              <a:clrFrom>
                <a:srgbClr val="FFFFFF"/>
              </a:clrFrom>
              <a:clrTo>
                <a:srgbClr val="FFFFFF">
                  <a:alpha val="0"/>
                </a:srgbClr>
              </a:clrTo>
            </a:clrChange>
            <a:extLst>
              <a:ext uri="{28A0092B-C50C-407E-A947-70E740481C1C}">
                <a14:useLocalDpi xmlns:a14="http://schemas.microsoft.com/office/drawing/2010/main"/>
              </a:ext>
            </a:extLst>
          </a:blip>
          <a:srcRect t="18396" b="16722"/>
          <a:stretch/>
        </p:blipFill>
        <p:spPr bwMode="auto">
          <a:xfrm>
            <a:off x="3900081" y="2418872"/>
            <a:ext cx="1113493" cy="450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B4EB3CE-543B-C1A3-91E4-3884F6C6562F}"/>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2201679" y="3393301"/>
            <a:ext cx="1340322" cy="355209"/>
          </a:xfrm>
          <a:prstGeom prst="rect">
            <a:avLst/>
          </a:prstGeom>
        </p:spPr>
      </p:pic>
      <p:pic>
        <p:nvPicPr>
          <p:cNvPr id="7" name="Picture 6">
            <a:extLst>
              <a:ext uri="{FF2B5EF4-FFF2-40B4-BE49-F238E27FC236}">
                <a16:creationId xmlns:a16="http://schemas.microsoft.com/office/drawing/2014/main" id="{64FDBEE4-BA81-35D4-9B98-C06A41A667A8}"/>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a:stretch/>
        </p:blipFill>
        <p:spPr>
          <a:xfrm>
            <a:off x="3767781" y="4476039"/>
            <a:ext cx="1417024" cy="267803"/>
          </a:xfrm>
          <a:prstGeom prst="rect">
            <a:avLst/>
          </a:prstGeom>
        </p:spPr>
      </p:pic>
      <p:pic>
        <p:nvPicPr>
          <p:cNvPr id="8" name="Picture 7">
            <a:extLst>
              <a:ext uri="{FF2B5EF4-FFF2-40B4-BE49-F238E27FC236}">
                <a16:creationId xmlns:a16="http://schemas.microsoft.com/office/drawing/2014/main" id="{3B235870-5DCC-4D62-0BF3-C81B98FAFE92}"/>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3799909" y="5005380"/>
            <a:ext cx="1277236" cy="351892"/>
          </a:xfrm>
          <a:prstGeom prst="rect">
            <a:avLst/>
          </a:prstGeom>
        </p:spPr>
      </p:pic>
      <p:pic>
        <p:nvPicPr>
          <p:cNvPr id="9" name="Picture 8">
            <a:extLst>
              <a:ext uri="{FF2B5EF4-FFF2-40B4-BE49-F238E27FC236}">
                <a16:creationId xmlns:a16="http://schemas.microsoft.com/office/drawing/2014/main" id="{49AF3409-6DAF-CBEC-C081-EB314CDF75A5}"/>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6969782" y="5075824"/>
            <a:ext cx="1460418" cy="371684"/>
          </a:xfrm>
          <a:prstGeom prst="rect">
            <a:avLst/>
          </a:prstGeom>
        </p:spPr>
      </p:pic>
      <p:pic>
        <p:nvPicPr>
          <p:cNvPr id="10" name="Picture 12" descr="Black Hills Energy strikes deal with a bitcoin mining company to not  interrupt its regular service | Wyoming Public Media">
            <a:extLst>
              <a:ext uri="{FF2B5EF4-FFF2-40B4-BE49-F238E27FC236}">
                <a16:creationId xmlns:a16="http://schemas.microsoft.com/office/drawing/2014/main" id="{90DB91D8-9D62-6A1A-F66E-31C4BAC513CC}"/>
              </a:ext>
            </a:extLst>
          </p:cNvPr>
          <p:cNvPicPr>
            <a:picLocks noChangeAspect="1" noChangeArrowheads="1"/>
          </p:cNvPicPr>
          <p:nvPr/>
        </p:nvPicPr>
        <p:blipFill rotWithShape="1">
          <a:blip r:embed="rId42" cstate="screen">
            <a:extLst>
              <a:ext uri="{28A0092B-C50C-407E-A947-70E740481C1C}">
                <a14:useLocalDpi xmlns:a14="http://schemas.microsoft.com/office/drawing/2010/main"/>
              </a:ext>
            </a:extLst>
          </a:blip>
          <a:srcRect l="8651" t="11242" r="7974" b="27485"/>
          <a:stretch/>
        </p:blipFill>
        <p:spPr bwMode="auto">
          <a:xfrm>
            <a:off x="7252125" y="2920261"/>
            <a:ext cx="895733" cy="4559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93679659-0E8E-141A-F256-125FFE6DF2EF}"/>
              </a:ext>
            </a:extLst>
          </p:cNvPr>
          <p:cNvPicPr>
            <a:picLocks noChangeAspect="1" noChangeArrowheads="1"/>
          </p:cNvPicPr>
          <p:nvPr/>
        </p:nvPicPr>
        <p:blipFill rotWithShape="1">
          <a:blip r:embed="rId43"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p:blipFill>
        <p:spPr bwMode="auto">
          <a:xfrm>
            <a:off x="8649270" y="4345247"/>
            <a:ext cx="1398633" cy="4839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B53D6D0-C1B9-ACE2-62CA-C217D53BE4FB}"/>
              </a:ext>
            </a:extLst>
          </p:cNvPr>
          <p:cNvPicPr>
            <a:picLocks noChangeAspect="1"/>
          </p:cNvPicPr>
          <p:nvPr/>
        </p:nvPicPr>
        <p:blipFill>
          <a:blip r:embed="rId44" cstate="screen">
            <a:extLst>
              <a:ext uri="{28A0092B-C50C-407E-A947-70E740481C1C}">
                <a14:useLocalDpi xmlns:a14="http://schemas.microsoft.com/office/drawing/2010/main"/>
              </a:ext>
            </a:extLst>
          </a:blip>
          <a:stretch>
            <a:fillRect/>
          </a:stretch>
        </p:blipFill>
        <p:spPr>
          <a:xfrm>
            <a:off x="10538806" y="1685883"/>
            <a:ext cx="833580" cy="498156"/>
          </a:xfrm>
          <a:prstGeom prst="rect">
            <a:avLst/>
          </a:prstGeom>
        </p:spPr>
      </p:pic>
      <p:pic>
        <p:nvPicPr>
          <p:cNvPr id="13" name="Picture 12" descr="A blue sign with white letters&#10;&#10;Description automatically generated with low confidence">
            <a:extLst>
              <a:ext uri="{FF2B5EF4-FFF2-40B4-BE49-F238E27FC236}">
                <a16:creationId xmlns:a16="http://schemas.microsoft.com/office/drawing/2014/main" id="{5A7C9091-D6A2-38ED-B44B-BFF43A1C124C}"/>
              </a:ext>
            </a:extLst>
          </p:cNvPr>
          <p:cNvPicPr>
            <a:picLocks noChangeAspect="1"/>
          </p:cNvPicPr>
          <p:nvPr/>
        </p:nvPicPr>
        <p:blipFill>
          <a:blip r:embed="rId45" cstate="screen">
            <a:extLst>
              <a:ext uri="{28A0092B-C50C-407E-A947-70E740481C1C}">
                <a14:useLocalDpi xmlns:a14="http://schemas.microsoft.com/office/drawing/2010/main"/>
              </a:ext>
            </a:extLst>
          </a:blip>
          <a:stretch>
            <a:fillRect/>
          </a:stretch>
        </p:blipFill>
        <p:spPr>
          <a:xfrm>
            <a:off x="10666465" y="4358726"/>
            <a:ext cx="544508" cy="544508"/>
          </a:xfrm>
          <a:prstGeom prst="rect">
            <a:avLst/>
          </a:prstGeom>
        </p:spPr>
      </p:pic>
      <p:grpSp>
        <p:nvGrpSpPr>
          <p:cNvPr id="14" name="Group 13">
            <a:extLst>
              <a:ext uri="{FF2B5EF4-FFF2-40B4-BE49-F238E27FC236}">
                <a16:creationId xmlns:a16="http://schemas.microsoft.com/office/drawing/2014/main" id="{08A0304C-7705-BBAF-D813-396AF1DD8E2E}"/>
              </a:ext>
            </a:extLst>
          </p:cNvPr>
          <p:cNvGrpSpPr/>
          <p:nvPr/>
        </p:nvGrpSpPr>
        <p:grpSpPr>
          <a:xfrm>
            <a:off x="471739" y="1138330"/>
            <a:ext cx="11255971" cy="481616"/>
            <a:chOff x="471739" y="1101754"/>
            <a:chExt cx="11255971" cy="481616"/>
          </a:xfrm>
        </p:grpSpPr>
        <p:sp>
          <p:nvSpPr>
            <p:cNvPr id="15" name="Rounded Rectangle 14">
              <a:extLst>
                <a:ext uri="{FF2B5EF4-FFF2-40B4-BE49-F238E27FC236}">
                  <a16:creationId xmlns:a16="http://schemas.microsoft.com/office/drawing/2014/main" id="{ED768F47-7D0E-C52A-8C32-01966D18081F}"/>
                </a:ext>
              </a:extLst>
            </p:cNvPr>
            <p:cNvSpPr/>
            <p:nvPr/>
          </p:nvSpPr>
          <p:spPr>
            <a:xfrm>
              <a:off x="471739" y="1104651"/>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Arial" panose="020B0604020202020204" pitchFamily="34" charset="0"/>
                  <a:cs typeface="Arial" panose="020B0604020202020204" pitchFamily="34" charset="0"/>
                </a:rPr>
                <a:t>Retail and</a:t>
              </a:r>
              <a:br>
                <a:rPr lang="en-US" sz="1100" b="1">
                  <a:solidFill>
                    <a:schemeClr val="bg1"/>
                  </a:solidFill>
                  <a:latin typeface="Arial" panose="020B0604020202020204" pitchFamily="34" charset="0"/>
                  <a:cs typeface="Arial" panose="020B0604020202020204" pitchFamily="34" charset="0"/>
                </a:rPr>
              </a:br>
              <a:r>
                <a:rPr lang="en-US" sz="1100" b="1">
                  <a:solidFill>
                    <a:schemeClr val="bg1"/>
                  </a:solidFill>
                  <a:latin typeface="Arial" panose="020B0604020202020204" pitchFamily="34" charset="0"/>
                  <a:cs typeface="Arial" panose="020B0604020202020204" pitchFamily="34" charset="0"/>
                </a:rPr>
                <a:t>Consumer Products</a:t>
              </a:r>
            </a:p>
          </p:txBody>
        </p:sp>
        <p:sp>
          <p:nvSpPr>
            <p:cNvPr id="16" name="Rounded Rectangle 15">
              <a:extLst>
                <a:ext uri="{FF2B5EF4-FFF2-40B4-BE49-F238E27FC236}">
                  <a16:creationId xmlns:a16="http://schemas.microsoft.com/office/drawing/2014/main" id="{F651A3B4-3F20-2F7F-4C0A-C2DBA1B14E30}"/>
                </a:ext>
              </a:extLst>
            </p:cNvPr>
            <p:cNvSpPr/>
            <p:nvPr/>
          </p:nvSpPr>
          <p:spPr>
            <a:xfrm>
              <a:off x="2087331"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Manufacturing and Industrial</a:t>
              </a:r>
            </a:p>
          </p:txBody>
        </p:sp>
        <p:sp>
          <p:nvSpPr>
            <p:cNvPr id="17" name="Rounded Rectangle 16">
              <a:extLst>
                <a:ext uri="{FF2B5EF4-FFF2-40B4-BE49-F238E27FC236}">
                  <a16:creationId xmlns:a16="http://schemas.microsoft.com/office/drawing/2014/main" id="{9DBC4CEF-A086-E9D6-7823-6E7A6272A117}"/>
                </a:ext>
              </a:extLst>
            </p:cNvPr>
            <p:cNvSpPr/>
            <p:nvPr/>
          </p:nvSpPr>
          <p:spPr>
            <a:xfrm>
              <a:off x="3702923"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Technology and Communications</a:t>
              </a:r>
            </a:p>
          </p:txBody>
        </p:sp>
        <p:sp>
          <p:nvSpPr>
            <p:cNvPr id="18" name="Rounded Rectangle 17">
              <a:extLst>
                <a:ext uri="{FF2B5EF4-FFF2-40B4-BE49-F238E27FC236}">
                  <a16:creationId xmlns:a16="http://schemas.microsoft.com/office/drawing/2014/main" id="{7F9B39E8-02B7-8BF1-07D0-1FEA79583ACB}"/>
                </a:ext>
              </a:extLst>
            </p:cNvPr>
            <p:cNvSpPr/>
            <p:nvPr/>
          </p:nvSpPr>
          <p:spPr>
            <a:xfrm>
              <a:off x="5318515" y="1101754"/>
              <a:ext cx="1580616"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Higher Ed., Public Sector, Non-profit</a:t>
              </a:r>
            </a:p>
          </p:txBody>
        </p:sp>
        <p:sp>
          <p:nvSpPr>
            <p:cNvPr id="19" name="Rounded Rectangle 18">
              <a:extLst>
                <a:ext uri="{FF2B5EF4-FFF2-40B4-BE49-F238E27FC236}">
                  <a16:creationId xmlns:a16="http://schemas.microsoft.com/office/drawing/2014/main" id="{A76AE106-367C-EEFD-52DE-6AD2DF3D15FF}"/>
                </a:ext>
              </a:extLst>
            </p:cNvPr>
            <p:cNvSpPr/>
            <p:nvPr/>
          </p:nvSpPr>
          <p:spPr>
            <a:xfrm>
              <a:off x="6924895" y="1101754"/>
              <a:ext cx="1601472"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Energy and</a:t>
              </a:r>
              <a:br>
                <a:rPr lang="en-US" sz="1100" b="1">
                  <a:solidFill>
                    <a:schemeClr val="bg1"/>
                  </a:solidFill>
                </a:rPr>
              </a:br>
              <a:r>
                <a:rPr lang="en-US" sz="1100" b="1">
                  <a:solidFill>
                    <a:schemeClr val="bg1"/>
                  </a:solidFill>
                </a:rPr>
                <a:t>Utilities</a:t>
              </a:r>
            </a:p>
          </p:txBody>
        </p:sp>
        <p:sp>
          <p:nvSpPr>
            <p:cNvPr id="20" name="Rounded Rectangle 19">
              <a:extLst>
                <a:ext uri="{FF2B5EF4-FFF2-40B4-BE49-F238E27FC236}">
                  <a16:creationId xmlns:a16="http://schemas.microsoft.com/office/drawing/2014/main" id="{067BFE8A-8969-352E-1F8D-EF0556E62D14}"/>
                </a:ext>
              </a:extLst>
            </p:cNvPr>
            <p:cNvSpPr/>
            <p:nvPr/>
          </p:nvSpPr>
          <p:spPr>
            <a:xfrm>
              <a:off x="8552132" y="1101754"/>
              <a:ext cx="1584324"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Healthcare</a:t>
              </a:r>
            </a:p>
          </p:txBody>
        </p:sp>
        <p:sp>
          <p:nvSpPr>
            <p:cNvPr id="21" name="Rounded Rectangle 20">
              <a:extLst>
                <a:ext uri="{FF2B5EF4-FFF2-40B4-BE49-F238E27FC236}">
                  <a16:creationId xmlns:a16="http://schemas.microsoft.com/office/drawing/2014/main" id="{EAE7618E-7879-1A21-3600-3CDEE7E6013F}"/>
                </a:ext>
              </a:extLst>
            </p:cNvPr>
            <p:cNvSpPr/>
            <p:nvPr/>
          </p:nvSpPr>
          <p:spPr>
            <a:xfrm>
              <a:off x="10162221" y="1101754"/>
              <a:ext cx="1565489"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Professional</a:t>
              </a:r>
              <a:br>
                <a:rPr lang="en-US" sz="1100" b="1">
                  <a:solidFill>
                    <a:schemeClr val="bg1"/>
                  </a:solidFill>
                </a:rPr>
              </a:br>
              <a:r>
                <a:rPr lang="en-US" sz="1100" b="1">
                  <a:solidFill>
                    <a:schemeClr val="bg1"/>
                  </a:solidFill>
                </a:rPr>
                <a:t>Services</a:t>
              </a:r>
            </a:p>
          </p:txBody>
        </p:sp>
      </p:grpSp>
      <p:pic>
        <p:nvPicPr>
          <p:cNvPr id="1026" name="Picture 2">
            <a:extLst>
              <a:ext uri="{FF2B5EF4-FFF2-40B4-BE49-F238E27FC236}">
                <a16:creationId xmlns:a16="http://schemas.microsoft.com/office/drawing/2014/main" id="{EA894363-13A1-45B8-7038-79C8C58EAC48}"/>
              </a:ext>
            </a:extLst>
          </p:cNvPr>
          <p:cNvPicPr>
            <a:picLocks noChangeAspect="1" noChangeArrowheads="1"/>
          </p:cNvPicPr>
          <p:nvPr/>
        </p:nvPicPr>
        <p:blipFill rotWithShape="1">
          <a:blip r:embed="rId46" cstate="print">
            <a:extLst>
              <a:ext uri="{28A0092B-C50C-407E-A947-70E740481C1C}">
                <a14:useLocalDpi xmlns:a14="http://schemas.microsoft.com/office/drawing/2010/main"/>
              </a:ext>
            </a:extLst>
          </a:blip>
          <a:srcRect b="-17432"/>
          <a:stretch/>
        </p:blipFill>
        <p:spPr bwMode="auto">
          <a:xfrm>
            <a:off x="5472928" y="3946825"/>
            <a:ext cx="1266128" cy="456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53F355E5-FD46-0FC7-F3C7-CBDF93400A94}"/>
              </a:ext>
            </a:extLst>
          </p:cNvPr>
          <p:cNvPicPr>
            <a:picLocks noChangeAspect="1" noChangeArrowheads="1"/>
          </p:cNvPicPr>
          <p:nvPr/>
        </p:nvPicPr>
        <p:blipFill>
          <a:blip r:embed="rId47" cstate="print">
            <a:extLst>
              <a:ext uri="{28A0092B-C50C-407E-A947-70E740481C1C}">
                <a14:useLocalDpi xmlns:a14="http://schemas.microsoft.com/office/drawing/2010/main"/>
              </a:ext>
            </a:extLst>
          </a:blip>
          <a:srcRect/>
          <a:stretch>
            <a:fillRect/>
          </a:stretch>
        </p:blipFill>
        <p:spPr bwMode="auto">
          <a:xfrm>
            <a:off x="5359055" y="2525498"/>
            <a:ext cx="1463946" cy="3574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C3AB7CE7-F1AC-30F3-4D05-E67839329CC6}"/>
              </a:ext>
            </a:extLst>
          </p:cNvPr>
          <p:cNvPicPr>
            <a:picLocks noChangeAspect="1" noChangeArrowheads="1"/>
          </p:cNvPicPr>
          <p:nvPr/>
        </p:nvPicPr>
        <p:blipFill>
          <a:blip r:embed="rId48" cstate="print">
            <a:extLst>
              <a:ext uri="{28A0092B-C50C-407E-A947-70E740481C1C}">
                <a14:useLocalDpi xmlns:a14="http://schemas.microsoft.com/office/drawing/2010/main"/>
              </a:ext>
            </a:extLst>
          </a:blip>
          <a:srcRect/>
          <a:stretch>
            <a:fillRect/>
          </a:stretch>
        </p:blipFill>
        <p:spPr bwMode="auto">
          <a:xfrm>
            <a:off x="6986723" y="4411082"/>
            <a:ext cx="1426536" cy="4755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a:extLst>
              <a:ext uri="{FF2B5EF4-FFF2-40B4-BE49-F238E27FC236}">
                <a16:creationId xmlns:a16="http://schemas.microsoft.com/office/drawing/2014/main" id="{B2126E43-8C70-AF56-87F8-779C4C60AF7E}"/>
              </a:ext>
            </a:extLst>
          </p:cNvPr>
          <p:cNvPicPr>
            <a:picLocks noChangeAspect="1" noChangeArrowheads="1"/>
          </p:cNvPicPr>
          <p:nvPr/>
        </p:nvPicPr>
        <p:blipFill>
          <a:blip r:embed="rId49">
            <a:extLst>
              <a:ext uri="{28A0092B-C50C-407E-A947-70E740481C1C}">
                <a14:useLocalDpi xmlns:a14="http://schemas.microsoft.com/office/drawing/2010/main"/>
              </a:ext>
            </a:extLst>
          </a:blip>
          <a:srcRect/>
          <a:stretch>
            <a:fillRect/>
          </a:stretch>
        </p:blipFill>
        <p:spPr bwMode="auto">
          <a:xfrm>
            <a:off x="555580" y="1742689"/>
            <a:ext cx="1438909" cy="3996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3D0FAFD2-0616-EFD4-D4DC-59682E8967D0}"/>
              </a:ext>
            </a:extLst>
          </p:cNvPr>
          <p:cNvPicPr>
            <a:picLocks noChangeAspect="1"/>
          </p:cNvPicPr>
          <p:nvPr/>
        </p:nvPicPr>
        <p:blipFill>
          <a:blip r:embed="rId50" cstate="print">
            <a:extLst>
              <a:ext uri="{28A0092B-C50C-407E-A947-70E740481C1C}">
                <a14:useLocalDpi xmlns:a14="http://schemas.microsoft.com/office/drawing/2010/main"/>
              </a:ext>
            </a:extLst>
          </a:blip>
          <a:stretch>
            <a:fillRect/>
          </a:stretch>
        </p:blipFill>
        <p:spPr>
          <a:xfrm>
            <a:off x="8757859" y="2840229"/>
            <a:ext cx="1073162" cy="559010"/>
          </a:xfrm>
          <a:prstGeom prst="rect">
            <a:avLst/>
          </a:prstGeom>
        </p:spPr>
      </p:pic>
      <p:pic>
        <p:nvPicPr>
          <p:cNvPr id="25" name="Picture 24">
            <a:extLst>
              <a:ext uri="{FF2B5EF4-FFF2-40B4-BE49-F238E27FC236}">
                <a16:creationId xmlns:a16="http://schemas.microsoft.com/office/drawing/2014/main" id="{110B41E1-6E1A-0FEC-14B8-6C5BDD901684}"/>
              </a:ext>
            </a:extLst>
          </p:cNvPr>
          <p:cNvPicPr>
            <a:picLocks noChangeAspect="1"/>
          </p:cNvPicPr>
          <p:nvPr/>
        </p:nvPicPr>
        <p:blipFill>
          <a:blip r:embed="rId51">
            <a:clrChange>
              <a:clrFrom>
                <a:srgbClr val="FFFFFF"/>
              </a:clrFrom>
              <a:clrTo>
                <a:srgbClr val="FFFFFF">
                  <a:alpha val="0"/>
                </a:srgbClr>
              </a:clrTo>
            </a:clrChange>
          </a:blip>
          <a:stretch>
            <a:fillRect/>
          </a:stretch>
        </p:blipFill>
        <p:spPr>
          <a:xfrm>
            <a:off x="7188542" y="1668633"/>
            <a:ext cx="1167480" cy="569951"/>
          </a:xfrm>
          <a:prstGeom prst="rect">
            <a:avLst/>
          </a:prstGeom>
        </p:spPr>
      </p:pic>
    </p:spTree>
    <p:extLst>
      <p:ext uri="{BB962C8B-B14F-4D97-AF65-F5344CB8AC3E}">
        <p14:creationId xmlns:p14="http://schemas.microsoft.com/office/powerpoint/2010/main" val="4109579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lnSpcReduction="10000"/>
          </a:bodyPr>
          <a:lstStyle/>
          <a:p>
            <a:r>
              <a:rPr lang="en-US"/>
              <a:t>Shared Services Overview</a:t>
            </a:r>
          </a:p>
        </p:txBody>
      </p:sp>
      <p:pic>
        <p:nvPicPr>
          <p:cNvPr id="7" name="Graphic 36">
            <a:extLst>
              <a:ext uri="{FF2B5EF4-FFF2-40B4-BE49-F238E27FC236}">
                <a16:creationId xmlns:a16="http://schemas.microsoft.com/office/drawing/2014/main" id="{7D5D10FA-0446-1D4E-8FA9-456CDE9C25F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61660" y="2046841"/>
            <a:ext cx="868680" cy="868680"/>
          </a:xfrm>
          <a:prstGeom prst="rect">
            <a:avLst/>
          </a:prstGeom>
        </p:spPr>
      </p:pic>
    </p:spTree>
    <p:extLst>
      <p:ext uri="{BB962C8B-B14F-4D97-AF65-F5344CB8AC3E}">
        <p14:creationId xmlns:p14="http://schemas.microsoft.com/office/powerpoint/2010/main" val="127189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9</a:t>
            </a:fld>
            <a:endParaRPr lang="en-US"/>
          </a:p>
        </p:txBody>
      </p:sp>
      <p:sp>
        <p:nvSpPr>
          <p:cNvPr id="4" name="Title 3"/>
          <p:cNvSpPr>
            <a:spLocks noGrp="1"/>
          </p:cNvSpPr>
          <p:nvPr>
            <p:ph type="title"/>
          </p:nvPr>
        </p:nvSpPr>
        <p:spPr/>
        <p:txBody>
          <a:bodyPr/>
          <a:lstStyle/>
          <a:p>
            <a:r>
              <a:rPr lang="en-US"/>
              <a:t>What Is Shared Services</a:t>
            </a:r>
          </a:p>
        </p:txBody>
      </p:sp>
      <p:sp>
        <p:nvSpPr>
          <p:cNvPr id="5" name="Text Placeholder 4"/>
          <p:cNvSpPr>
            <a:spLocks noGrp="1"/>
          </p:cNvSpPr>
          <p:nvPr>
            <p:ph type="body" sz="quarter" idx="10"/>
          </p:nvPr>
        </p:nvSpPr>
        <p:spPr/>
        <p:txBody>
          <a:bodyPr/>
          <a:lstStyle/>
          <a:p>
            <a:r>
              <a:rPr lang="en-US"/>
              <a:t>Shared Services Overview</a:t>
            </a:r>
          </a:p>
        </p:txBody>
      </p:sp>
      <p:grpSp>
        <p:nvGrpSpPr>
          <p:cNvPr id="7" name="Group 6">
            <a:extLst>
              <a:ext uri="{FF2B5EF4-FFF2-40B4-BE49-F238E27FC236}">
                <a16:creationId xmlns:a16="http://schemas.microsoft.com/office/drawing/2014/main" id="{CDBF1B3A-A797-63DE-3A45-9BB55079E7DD}"/>
              </a:ext>
            </a:extLst>
          </p:cNvPr>
          <p:cNvGrpSpPr>
            <a:grpSpLocks noGrp="1" noUngrp="1" noRot="1" noMove="1" noResize="1"/>
          </p:cNvGrpSpPr>
          <p:nvPr/>
        </p:nvGrpSpPr>
        <p:grpSpPr>
          <a:xfrm>
            <a:off x="0" y="1252727"/>
            <a:ext cx="12192000" cy="4787251"/>
            <a:chOff x="0" y="1252727"/>
            <a:chExt cx="12192000" cy="4787251"/>
          </a:xfrm>
        </p:grpSpPr>
        <p:pic>
          <p:nvPicPr>
            <p:cNvPr id="8" name="Picture 7" descr="A person typing on a computer&#10;&#10;AI-generated content may be incorrect.">
              <a:extLst>
                <a:ext uri="{FF2B5EF4-FFF2-40B4-BE49-F238E27FC236}">
                  <a16:creationId xmlns:a16="http://schemas.microsoft.com/office/drawing/2014/main" id="{4A97BD16-F044-31E7-94A1-66CD8254C140}"/>
                </a:ext>
              </a:extLst>
            </p:cNvPr>
            <p:cNvPicPr>
              <a:picLocks noGrp="1" noRot="1" noChangeAspect="1" noMove="1" noResize="1" noEditPoints="1" noAdjustHandles="1" noChangeArrowheads="1" noChangeShapeType="1" noCrop="1"/>
            </p:cNvPicPr>
            <p:nvPr/>
          </p:nvPicPr>
          <p:blipFill>
            <a:blip r:embed="rId3"/>
            <a:srcRect t="20694" b="20407"/>
            <a:stretch/>
          </p:blipFill>
          <p:spPr>
            <a:xfrm>
              <a:off x="0" y="1252727"/>
              <a:ext cx="12192000" cy="4787251"/>
            </a:xfrm>
            <a:prstGeom prst="rect">
              <a:avLst/>
            </a:prstGeom>
          </p:spPr>
        </p:pic>
        <p:sp>
          <p:nvSpPr>
            <p:cNvPr id="9" name="Rectangle 8">
              <a:extLst>
                <a:ext uri="{FF2B5EF4-FFF2-40B4-BE49-F238E27FC236}">
                  <a16:creationId xmlns:a16="http://schemas.microsoft.com/office/drawing/2014/main" id="{4A24DFAA-EFA1-0D97-DFE8-391B27569E77}"/>
                </a:ext>
              </a:extLst>
            </p:cNvPr>
            <p:cNvSpPr>
              <a:spLocks noGrp="1" noRot="1" noMove="1" noResize="1" noEditPoints="1" noAdjustHandles="1" noChangeArrowheads="1" noChangeShapeType="1"/>
            </p:cNvSpPr>
            <p:nvPr/>
          </p:nvSpPr>
          <p:spPr>
            <a:xfrm>
              <a:off x="0" y="1252727"/>
              <a:ext cx="12192000" cy="4787251"/>
            </a:xfrm>
            <a:prstGeom prst="rect">
              <a:avLst/>
            </a:prstGeom>
            <a:solidFill>
              <a:schemeClr val="accent1">
                <a:lumMod val="75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grpSp>
        <p:nvGrpSpPr>
          <p:cNvPr id="281" name="Group 280">
            <a:extLst>
              <a:ext uri="{FF2B5EF4-FFF2-40B4-BE49-F238E27FC236}">
                <a16:creationId xmlns:a16="http://schemas.microsoft.com/office/drawing/2014/main" id="{9B994B0D-F773-83A4-1E86-CEB030A2F4AE}"/>
              </a:ext>
            </a:extLst>
          </p:cNvPr>
          <p:cNvGrpSpPr/>
          <p:nvPr/>
        </p:nvGrpSpPr>
        <p:grpSpPr>
          <a:xfrm>
            <a:off x="1522100" y="1884433"/>
            <a:ext cx="9148657" cy="3553571"/>
            <a:chOff x="1522100" y="1884433"/>
            <a:chExt cx="9148657" cy="3553571"/>
          </a:xfrm>
        </p:grpSpPr>
        <p:grpSp>
          <p:nvGrpSpPr>
            <p:cNvPr id="253" name="Group 252">
              <a:extLst>
                <a:ext uri="{FF2B5EF4-FFF2-40B4-BE49-F238E27FC236}">
                  <a16:creationId xmlns:a16="http://schemas.microsoft.com/office/drawing/2014/main" id="{765CF0E4-7ACB-173D-3EE1-B80389F5E59E}"/>
                </a:ext>
              </a:extLst>
            </p:cNvPr>
            <p:cNvGrpSpPr/>
            <p:nvPr/>
          </p:nvGrpSpPr>
          <p:grpSpPr>
            <a:xfrm>
              <a:off x="3584478" y="4881185"/>
              <a:ext cx="2768973" cy="470087"/>
              <a:chOff x="6853287" y="1668297"/>
              <a:chExt cx="3161621" cy="536747"/>
            </a:xfrm>
          </p:grpSpPr>
          <p:sp>
            <p:nvSpPr>
              <p:cNvPr id="135" name="Freeform 134">
                <a:extLst>
                  <a:ext uri="{FF2B5EF4-FFF2-40B4-BE49-F238E27FC236}">
                    <a16:creationId xmlns:a16="http://schemas.microsoft.com/office/drawing/2014/main" id="{7507AD66-3540-E40A-5BE6-E73915014120}"/>
                  </a:ext>
                </a:extLst>
              </p:cNvPr>
              <p:cNvSpPr/>
              <p:nvPr/>
            </p:nvSpPr>
            <p:spPr>
              <a:xfrm>
                <a:off x="6853287" y="1668297"/>
                <a:ext cx="277275" cy="536747"/>
              </a:xfrm>
              <a:custGeom>
                <a:avLst/>
                <a:gdLst>
                  <a:gd name="connsiteX0" fmla="*/ 0 w 200572"/>
                  <a:gd name="connsiteY0" fmla="*/ 203872 h 388265"/>
                  <a:gd name="connsiteX1" fmla="*/ 0 w 200572"/>
                  <a:gd name="connsiteY1" fmla="*/ 184475 h 388265"/>
                  <a:gd name="connsiteX2" fmla="*/ 100286 w 200572"/>
                  <a:gd name="connsiteY2" fmla="*/ 0 h 388265"/>
                  <a:gd name="connsiteX3" fmla="*/ 200572 w 200572"/>
                  <a:gd name="connsiteY3" fmla="*/ 184475 h 388265"/>
                  <a:gd name="connsiteX4" fmla="*/ 200572 w 200572"/>
                  <a:gd name="connsiteY4" fmla="*/ 203872 h 388265"/>
                  <a:gd name="connsiteX5" fmla="*/ 100286 w 200572"/>
                  <a:gd name="connsiteY5" fmla="*/ 388266 h 388265"/>
                  <a:gd name="connsiteX6" fmla="*/ 0 w 200572"/>
                  <a:gd name="connsiteY6" fmla="*/ 203872 h 388265"/>
                  <a:gd name="connsiteX7" fmla="*/ 133769 w 200572"/>
                  <a:gd name="connsiteY7" fmla="*/ 203872 h 388265"/>
                  <a:gd name="connsiteX8" fmla="*/ 133769 w 200572"/>
                  <a:gd name="connsiteY8" fmla="*/ 184475 h 388265"/>
                  <a:gd name="connsiteX9" fmla="*/ 100367 w 200572"/>
                  <a:gd name="connsiteY9" fmla="*/ 60445 h 388265"/>
                  <a:gd name="connsiteX10" fmla="*/ 66965 w 200572"/>
                  <a:gd name="connsiteY10" fmla="*/ 184475 h 388265"/>
                  <a:gd name="connsiteX11" fmla="*/ 66965 w 200572"/>
                  <a:gd name="connsiteY11" fmla="*/ 203872 h 388265"/>
                  <a:gd name="connsiteX12" fmla="*/ 100367 w 200572"/>
                  <a:gd name="connsiteY12" fmla="*/ 327901 h 388265"/>
                  <a:gd name="connsiteX13" fmla="*/ 133769 w 200572"/>
                  <a:gd name="connsiteY13" fmla="*/ 203872 h 3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572" h="388265">
                    <a:moveTo>
                      <a:pt x="0" y="203872"/>
                    </a:moveTo>
                    <a:lnTo>
                      <a:pt x="0" y="184475"/>
                    </a:lnTo>
                    <a:cubicBezTo>
                      <a:pt x="0" y="59882"/>
                      <a:pt x="40485" y="0"/>
                      <a:pt x="100286" y="0"/>
                    </a:cubicBezTo>
                    <a:cubicBezTo>
                      <a:pt x="160087" y="0"/>
                      <a:pt x="200572" y="59882"/>
                      <a:pt x="200572" y="184475"/>
                    </a:cubicBezTo>
                    <a:lnTo>
                      <a:pt x="200572" y="203872"/>
                    </a:lnTo>
                    <a:cubicBezTo>
                      <a:pt x="200572" y="328465"/>
                      <a:pt x="160087" y="388266"/>
                      <a:pt x="100286" y="388266"/>
                    </a:cubicBezTo>
                    <a:cubicBezTo>
                      <a:pt x="40485" y="388266"/>
                      <a:pt x="0" y="328384"/>
                      <a:pt x="0" y="203872"/>
                    </a:cubicBezTo>
                    <a:close/>
                    <a:moveTo>
                      <a:pt x="133769" y="203872"/>
                    </a:moveTo>
                    <a:lnTo>
                      <a:pt x="133769" y="184475"/>
                    </a:lnTo>
                    <a:cubicBezTo>
                      <a:pt x="133769" y="87408"/>
                      <a:pt x="120246" y="60445"/>
                      <a:pt x="100367" y="60445"/>
                    </a:cubicBezTo>
                    <a:cubicBezTo>
                      <a:pt x="80486" y="60445"/>
                      <a:pt x="66965" y="87408"/>
                      <a:pt x="66965" y="184475"/>
                    </a:cubicBezTo>
                    <a:lnTo>
                      <a:pt x="66965" y="203872"/>
                    </a:lnTo>
                    <a:cubicBezTo>
                      <a:pt x="66965" y="300938"/>
                      <a:pt x="80406" y="327901"/>
                      <a:pt x="100367" y="327901"/>
                    </a:cubicBezTo>
                    <a:cubicBezTo>
                      <a:pt x="120327" y="327901"/>
                      <a:pt x="133769" y="300938"/>
                      <a:pt x="133769" y="203872"/>
                    </a:cubicBezTo>
                    <a:close/>
                  </a:path>
                </a:pathLst>
              </a:custGeom>
              <a:solidFill>
                <a:schemeClr val="accent2"/>
              </a:solidFill>
              <a:ln w="8044"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17F92E9-A49A-8925-5003-D33BB3AB3C2A}"/>
                  </a:ext>
                </a:extLst>
              </p:cNvPr>
              <p:cNvSpPr/>
              <p:nvPr/>
            </p:nvSpPr>
            <p:spPr>
              <a:xfrm>
                <a:off x="7272203" y="1675752"/>
                <a:ext cx="249680" cy="521838"/>
              </a:xfrm>
              <a:custGeom>
                <a:avLst/>
                <a:gdLst>
                  <a:gd name="connsiteX0" fmla="*/ 0 w 180611"/>
                  <a:gd name="connsiteY0" fmla="*/ 81 h 377480"/>
                  <a:gd name="connsiteX1" fmla="*/ 58755 w 180611"/>
                  <a:gd name="connsiteY1" fmla="*/ 81 h 377480"/>
                  <a:gd name="connsiteX2" fmla="*/ 180611 w 180611"/>
                  <a:gd name="connsiteY2" fmla="*/ 127329 h 377480"/>
                  <a:gd name="connsiteX3" fmla="*/ 180611 w 180611"/>
                  <a:gd name="connsiteY3" fmla="*/ 128376 h 377480"/>
                  <a:gd name="connsiteX4" fmla="*/ 66321 w 180611"/>
                  <a:gd name="connsiteY4" fmla="*/ 258844 h 377480"/>
                  <a:gd name="connsiteX5" fmla="*/ 65757 w 180611"/>
                  <a:gd name="connsiteY5" fmla="*/ 258844 h 377480"/>
                  <a:gd name="connsiteX6" fmla="*/ 65757 w 180611"/>
                  <a:gd name="connsiteY6" fmla="*/ 377480 h 377480"/>
                  <a:gd name="connsiteX7" fmla="*/ 0 w 180611"/>
                  <a:gd name="connsiteY7" fmla="*/ 377480 h 377480"/>
                  <a:gd name="connsiteX8" fmla="*/ 0 w 180611"/>
                  <a:gd name="connsiteY8" fmla="*/ 0 h 377480"/>
                  <a:gd name="connsiteX9" fmla="*/ 66401 w 180611"/>
                  <a:gd name="connsiteY9" fmla="*/ 197996 h 377480"/>
                  <a:gd name="connsiteX10" fmla="*/ 114935 w 180611"/>
                  <a:gd name="connsiteY10" fmla="*/ 130549 h 377480"/>
                  <a:gd name="connsiteX11" fmla="*/ 114935 w 180611"/>
                  <a:gd name="connsiteY11" fmla="*/ 129502 h 377480"/>
                  <a:gd name="connsiteX12" fmla="*/ 68011 w 180611"/>
                  <a:gd name="connsiteY12" fmla="*/ 61008 h 377480"/>
                  <a:gd name="connsiteX13" fmla="*/ 65838 w 180611"/>
                  <a:gd name="connsiteY13" fmla="*/ 61008 h 377480"/>
                  <a:gd name="connsiteX14" fmla="*/ 65838 w 180611"/>
                  <a:gd name="connsiteY14" fmla="*/ 197996 h 377480"/>
                  <a:gd name="connsiteX15" fmla="*/ 66401 w 180611"/>
                  <a:gd name="connsiteY15" fmla="*/ 197996 h 3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611" h="377480">
                    <a:moveTo>
                      <a:pt x="0" y="81"/>
                    </a:moveTo>
                    <a:lnTo>
                      <a:pt x="58755" y="81"/>
                    </a:lnTo>
                    <a:cubicBezTo>
                      <a:pt x="130468" y="81"/>
                      <a:pt x="180611" y="38875"/>
                      <a:pt x="180611" y="127329"/>
                    </a:cubicBezTo>
                    <a:lnTo>
                      <a:pt x="180611" y="128376"/>
                    </a:lnTo>
                    <a:cubicBezTo>
                      <a:pt x="180611" y="213611"/>
                      <a:pt x="133124" y="254015"/>
                      <a:pt x="66321" y="258844"/>
                    </a:cubicBezTo>
                    <a:lnTo>
                      <a:pt x="65757" y="258844"/>
                    </a:lnTo>
                    <a:lnTo>
                      <a:pt x="65757" y="377480"/>
                    </a:lnTo>
                    <a:lnTo>
                      <a:pt x="0" y="377480"/>
                    </a:lnTo>
                    <a:lnTo>
                      <a:pt x="0" y="0"/>
                    </a:lnTo>
                    <a:close/>
                    <a:moveTo>
                      <a:pt x="66401" y="197996"/>
                    </a:moveTo>
                    <a:cubicBezTo>
                      <a:pt x="93927" y="196386"/>
                      <a:pt x="114935" y="176426"/>
                      <a:pt x="114935" y="130549"/>
                    </a:cubicBezTo>
                    <a:lnTo>
                      <a:pt x="114935" y="129502"/>
                    </a:lnTo>
                    <a:cubicBezTo>
                      <a:pt x="114935" y="81533"/>
                      <a:pt x="96584" y="61008"/>
                      <a:pt x="68011" y="61008"/>
                    </a:cubicBezTo>
                    <a:lnTo>
                      <a:pt x="65838" y="61008"/>
                    </a:lnTo>
                    <a:lnTo>
                      <a:pt x="65838" y="197996"/>
                    </a:lnTo>
                    <a:lnTo>
                      <a:pt x="66401" y="197996"/>
                    </a:lnTo>
                    <a:close/>
                  </a:path>
                </a:pathLst>
              </a:custGeom>
              <a:solidFill>
                <a:schemeClr val="accent2"/>
              </a:solidFill>
              <a:ln w="8044"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924DFC19-87F5-89C5-6EAB-5583B16A1460}"/>
                  </a:ext>
                </a:extLst>
              </p:cNvPr>
              <p:cNvSpPr/>
              <p:nvPr/>
            </p:nvSpPr>
            <p:spPr>
              <a:xfrm>
                <a:off x="7656182" y="1675863"/>
                <a:ext cx="202057" cy="521838"/>
              </a:xfrm>
              <a:custGeom>
                <a:avLst/>
                <a:gdLst>
                  <a:gd name="connsiteX0" fmla="*/ 0 w 146162"/>
                  <a:gd name="connsiteY0" fmla="*/ 0 h 377480"/>
                  <a:gd name="connsiteX1" fmla="*/ 144553 w 146162"/>
                  <a:gd name="connsiteY1" fmla="*/ 0 h 377480"/>
                  <a:gd name="connsiteX2" fmla="*/ 144553 w 146162"/>
                  <a:gd name="connsiteY2" fmla="*/ 62538 h 377480"/>
                  <a:gd name="connsiteX3" fmla="*/ 65838 w 146162"/>
                  <a:gd name="connsiteY3" fmla="*/ 62538 h 377480"/>
                  <a:gd name="connsiteX4" fmla="*/ 65838 w 146162"/>
                  <a:gd name="connsiteY4" fmla="*/ 156385 h 377480"/>
                  <a:gd name="connsiteX5" fmla="*/ 135378 w 146162"/>
                  <a:gd name="connsiteY5" fmla="*/ 156385 h 377480"/>
                  <a:gd name="connsiteX6" fmla="*/ 135378 w 146162"/>
                  <a:gd name="connsiteY6" fmla="*/ 218922 h 377480"/>
                  <a:gd name="connsiteX7" fmla="*/ 65838 w 146162"/>
                  <a:gd name="connsiteY7" fmla="*/ 218922 h 377480"/>
                  <a:gd name="connsiteX8" fmla="*/ 65838 w 146162"/>
                  <a:gd name="connsiteY8" fmla="*/ 314943 h 377480"/>
                  <a:gd name="connsiteX9" fmla="*/ 146163 w 146162"/>
                  <a:gd name="connsiteY9" fmla="*/ 314943 h 377480"/>
                  <a:gd name="connsiteX10" fmla="*/ 146163 w 146162"/>
                  <a:gd name="connsiteY10" fmla="*/ 377480 h 377480"/>
                  <a:gd name="connsiteX11" fmla="*/ 0 w 146162"/>
                  <a:gd name="connsiteY11" fmla="*/ 377480 h 377480"/>
                  <a:gd name="connsiteX12" fmla="*/ 0 w 146162"/>
                  <a:gd name="connsiteY12" fmla="*/ 0 h 3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162" h="377480">
                    <a:moveTo>
                      <a:pt x="0" y="0"/>
                    </a:moveTo>
                    <a:lnTo>
                      <a:pt x="144553" y="0"/>
                    </a:lnTo>
                    <a:lnTo>
                      <a:pt x="144553" y="62538"/>
                    </a:lnTo>
                    <a:lnTo>
                      <a:pt x="65838" y="62538"/>
                    </a:lnTo>
                    <a:lnTo>
                      <a:pt x="65838" y="156385"/>
                    </a:lnTo>
                    <a:lnTo>
                      <a:pt x="135378" y="156385"/>
                    </a:lnTo>
                    <a:lnTo>
                      <a:pt x="135378" y="218922"/>
                    </a:lnTo>
                    <a:lnTo>
                      <a:pt x="65838" y="218922"/>
                    </a:lnTo>
                    <a:lnTo>
                      <a:pt x="65838" y="314943"/>
                    </a:lnTo>
                    <a:lnTo>
                      <a:pt x="146163" y="314943"/>
                    </a:lnTo>
                    <a:lnTo>
                      <a:pt x="146163" y="377480"/>
                    </a:lnTo>
                    <a:lnTo>
                      <a:pt x="0" y="377480"/>
                    </a:lnTo>
                    <a:lnTo>
                      <a:pt x="0" y="0"/>
                    </a:lnTo>
                    <a:close/>
                  </a:path>
                </a:pathLst>
              </a:custGeom>
              <a:solidFill>
                <a:schemeClr val="accent2"/>
              </a:solidFill>
              <a:ln w="8044"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A92A89E1-4381-39C9-7954-291A10746920}"/>
                  </a:ext>
                </a:extLst>
              </p:cNvPr>
              <p:cNvSpPr/>
              <p:nvPr/>
            </p:nvSpPr>
            <p:spPr>
              <a:xfrm>
                <a:off x="7999104" y="1675863"/>
                <a:ext cx="263922" cy="521838"/>
              </a:xfrm>
              <a:custGeom>
                <a:avLst/>
                <a:gdLst>
                  <a:gd name="connsiteX0" fmla="*/ 0 w 190913"/>
                  <a:gd name="connsiteY0" fmla="*/ 0 h 377480"/>
                  <a:gd name="connsiteX1" fmla="*/ 67930 w 190913"/>
                  <a:gd name="connsiteY1" fmla="*/ 0 h 377480"/>
                  <a:gd name="connsiteX2" fmla="*/ 184394 w 190913"/>
                  <a:gd name="connsiteY2" fmla="*/ 120246 h 377480"/>
                  <a:gd name="connsiteX3" fmla="*/ 184394 w 190913"/>
                  <a:gd name="connsiteY3" fmla="*/ 125075 h 377480"/>
                  <a:gd name="connsiteX4" fmla="*/ 140207 w 190913"/>
                  <a:gd name="connsiteY4" fmla="*/ 224315 h 377480"/>
                  <a:gd name="connsiteX5" fmla="*/ 190913 w 190913"/>
                  <a:gd name="connsiteY5" fmla="*/ 377480 h 377480"/>
                  <a:gd name="connsiteX6" fmla="*/ 120810 w 190913"/>
                  <a:gd name="connsiteY6" fmla="*/ 377480 h 377480"/>
                  <a:gd name="connsiteX7" fmla="*/ 78232 w 190913"/>
                  <a:gd name="connsiteY7" fmla="*/ 245885 h 377480"/>
                  <a:gd name="connsiteX8" fmla="*/ 65838 w 190913"/>
                  <a:gd name="connsiteY8" fmla="*/ 245885 h 377480"/>
                  <a:gd name="connsiteX9" fmla="*/ 65838 w 190913"/>
                  <a:gd name="connsiteY9" fmla="*/ 377480 h 377480"/>
                  <a:gd name="connsiteX10" fmla="*/ 81 w 190913"/>
                  <a:gd name="connsiteY10" fmla="*/ 377480 h 377480"/>
                  <a:gd name="connsiteX11" fmla="*/ 81 w 190913"/>
                  <a:gd name="connsiteY11" fmla="*/ 0 h 377480"/>
                  <a:gd name="connsiteX12" fmla="*/ 68977 w 190913"/>
                  <a:gd name="connsiteY12" fmla="*/ 186567 h 377480"/>
                  <a:gd name="connsiteX13" fmla="*/ 118556 w 190913"/>
                  <a:gd name="connsiteY13" fmla="*/ 125639 h 377480"/>
                  <a:gd name="connsiteX14" fmla="*/ 118556 w 190913"/>
                  <a:gd name="connsiteY14" fmla="*/ 121293 h 377480"/>
                  <a:gd name="connsiteX15" fmla="*/ 67286 w 190913"/>
                  <a:gd name="connsiteY15" fmla="*/ 61411 h 377480"/>
                  <a:gd name="connsiteX16" fmla="*/ 65677 w 190913"/>
                  <a:gd name="connsiteY16" fmla="*/ 61411 h 377480"/>
                  <a:gd name="connsiteX17" fmla="*/ 65677 w 190913"/>
                  <a:gd name="connsiteY17" fmla="*/ 186487 h 377480"/>
                  <a:gd name="connsiteX18" fmla="*/ 68896 w 190913"/>
                  <a:gd name="connsiteY18" fmla="*/ 186487 h 3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0913" h="377480">
                    <a:moveTo>
                      <a:pt x="0" y="0"/>
                    </a:moveTo>
                    <a:lnTo>
                      <a:pt x="67930" y="0"/>
                    </a:lnTo>
                    <a:cubicBezTo>
                      <a:pt x="135378" y="0"/>
                      <a:pt x="184394" y="35575"/>
                      <a:pt x="184394" y="120246"/>
                    </a:cubicBezTo>
                    <a:lnTo>
                      <a:pt x="184394" y="125075"/>
                    </a:lnTo>
                    <a:cubicBezTo>
                      <a:pt x="184394" y="174172"/>
                      <a:pt x="164997" y="205401"/>
                      <a:pt x="140207" y="224315"/>
                    </a:cubicBezTo>
                    <a:lnTo>
                      <a:pt x="190913" y="377480"/>
                    </a:lnTo>
                    <a:lnTo>
                      <a:pt x="120810" y="377480"/>
                    </a:lnTo>
                    <a:lnTo>
                      <a:pt x="78232" y="245885"/>
                    </a:lnTo>
                    <a:lnTo>
                      <a:pt x="65838" y="245885"/>
                    </a:lnTo>
                    <a:lnTo>
                      <a:pt x="65838" y="377480"/>
                    </a:lnTo>
                    <a:lnTo>
                      <a:pt x="81" y="377480"/>
                    </a:lnTo>
                    <a:lnTo>
                      <a:pt x="81" y="0"/>
                    </a:lnTo>
                    <a:close/>
                    <a:moveTo>
                      <a:pt x="68977" y="186567"/>
                    </a:moveTo>
                    <a:cubicBezTo>
                      <a:pt x="97549" y="186567"/>
                      <a:pt x="118556" y="169826"/>
                      <a:pt x="118556" y="125639"/>
                    </a:cubicBezTo>
                    <a:lnTo>
                      <a:pt x="118556" y="121293"/>
                    </a:lnTo>
                    <a:cubicBezTo>
                      <a:pt x="118556" y="73806"/>
                      <a:pt x="95939" y="61411"/>
                      <a:pt x="67286" y="61411"/>
                    </a:cubicBezTo>
                    <a:lnTo>
                      <a:pt x="65677" y="61411"/>
                    </a:lnTo>
                    <a:lnTo>
                      <a:pt x="65677" y="186487"/>
                    </a:lnTo>
                    <a:lnTo>
                      <a:pt x="68896" y="186487"/>
                    </a:lnTo>
                    <a:close/>
                  </a:path>
                </a:pathLst>
              </a:custGeom>
              <a:solidFill>
                <a:schemeClr val="accent2"/>
              </a:solidFill>
              <a:ln w="8044"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AD65F6A0-0696-C027-FDFE-C58982BBEC68}"/>
                  </a:ext>
                </a:extLst>
              </p:cNvPr>
              <p:cNvSpPr/>
              <p:nvPr/>
            </p:nvSpPr>
            <p:spPr>
              <a:xfrm>
                <a:off x="8366615" y="1674305"/>
                <a:ext cx="295188" cy="523396"/>
              </a:xfrm>
              <a:custGeom>
                <a:avLst/>
                <a:gdLst>
                  <a:gd name="connsiteX0" fmla="*/ 71714 w 213530"/>
                  <a:gd name="connsiteY0" fmla="*/ 0 h 378607"/>
                  <a:gd name="connsiteX1" fmla="*/ 141817 w 213530"/>
                  <a:gd name="connsiteY1" fmla="*/ 0 h 378607"/>
                  <a:gd name="connsiteX2" fmla="*/ 213530 w 213530"/>
                  <a:gd name="connsiteY2" fmla="*/ 378607 h 378607"/>
                  <a:gd name="connsiteX3" fmla="*/ 147773 w 213530"/>
                  <a:gd name="connsiteY3" fmla="*/ 378607 h 378607"/>
                  <a:gd name="connsiteX4" fmla="*/ 135378 w 213530"/>
                  <a:gd name="connsiteY4" fmla="*/ 303675 h 378607"/>
                  <a:gd name="connsiteX5" fmla="*/ 75496 w 213530"/>
                  <a:gd name="connsiteY5" fmla="*/ 303675 h 378607"/>
                  <a:gd name="connsiteX6" fmla="*/ 63665 w 213530"/>
                  <a:gd name="connsiteY6" fmla="*/ 378607 h 378607"/>
                  <a:gd name="connsiteX7" fmla="*/ 0 w 213530"/>
                  <a:gd name="connsiteY7" fmla="*/ 378607 h 378607"/>
                  <a:gd name="connsiteX8" fmla="*/ 71714 w 213530"/>
                  <a:gd name="connsiteY8" fmla="*/ 0 h 378607"/>
                  <a:gd name="connsiteX9" fmla="*/ 125639 w 213530"/>
                  <a:gd name="connsiteY9" fmla="*/ 244276 h 378607"/>
                  <a:gd name="connsiteX10" fmla="*/ 105678 w 213530"/>
                  <a:gd name="connsiteY10" fmla="*/ 119683 h 378607"/>
                  <a:gd name="connsiteX11" fmla="*/ 85155 w 213530"/>
                  <a:gd name="connsiteY11" fmla="*/ 244276 h 378607"/>
                  <a:gd name="connsiteX12" fmla="*/ 125639 w 213530"/>
                  <a:gd name="connsiteY12" fmla="*/ 244276 h 37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530" h="378607">
                    <a:moveTo>
                      <a:pt x="71714" y="0"/>
                    </a:moveTo>
                    <a:lnTo>
                      <a:pt x="141817" y="0"/>
                    </a:lnTo>
                    <a:lnTo>
                      <a:pt x="213530" y="378607"/>
                    </a:lnTo>
                    <a:lnTo>
                      <a:pt x="147773" y="378607"/>
                    </a:lnTo>
                    <a:lnTo>
                      <a:pt x="135378" y="303675"/>
                    </a:lnTo>
                    <a:lnTo>
                      <a:pt x="75496" y="303675"/>
                    </a:lnTo>
                    <a:lnTo>
                      <a:pt x="63665" y="378607"/>
                    </a:lnTo>
                    <a:lnTo>
                      <a:pt x="0" y="378607"/>
                    </a:lnTo>
                    <a:lnTo>
                      <a:pt x="71714" y="0"/>
                    </a:lnTo>
                    <a:close/>
                    <a:moveTo>
                      <a:pt x="125639" y="244276"/>
                    </a:moveTo>
                    <a:lnTo>
                      <a:pt x="105678" y="119683"/>
                    </a:lnTo>
                    <a:lnTo>
                      <a:pt x="85155" y="244276"/>
                    </a:lnTo>
                    <a:lnTo>
                      <a:pt x="125639" y="244276"/>
                    </a:lnTo>
                    <a:close/>
                  </a:path>
                </a:pathLst>
              </a:custGeom>
              <a:solidFill>
                <a:schemeClr val="accent2"/>
              </a:solidFill>
              <a:ln w="8044"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DB2DB86A-75F5-E1A3-7E86-A213E0FC0724}"/>
                  </a:ext>
                </a:extLst>
              </p:cNvPr>
              <p:cNvSpPr/>
              <p:nvPr/>
            </p:nvSpPr>
            <p:spPr>
              <a:xfrm>
                <a:off x="8748257" y="1675863"/>
                <a:ext cx="219193" cy="521838"/>
              </a:xfrm>
              <a:custGeom>
                <a:avLst/>
                <a:gdLst>
                  <a:gd name="connsiteX0" fmla="*/ 46360 w 158557"/>
                  <a:gd name="connsiteY0" fmla="*/ 62538 h 377480"/>
                  <a:gd name="connsiteX1" fmla="*/ 0 w 158557"/>
                  <a:gd name="connsiteY1" fmla="*/ 62538 h 377480"/>
                  <a:gd name="connsiteX2" fmla="*/ 0 w 158557"/>
                  <a:gd name="connsiteY2" fmla="*/ 0 h 377480"/>
                  <a:gd name="connsiteX3" fmla="*/ 158558 w 158557"/>
                  <a:gd name="connsiteY3" fmla="*/ 0 h 377480"/>
                  <a:gd name="connsiteX4" fmla="*/ 158558 w 158557"/>
                  <a:gd name="connsiteY4" fmla="*/ 62538 h 377480"/>
                  <a:gd name="connsiteX5" fmla="*/ 112197 w 158557"/>
                  <a:gd name="connsiteY5" fmla="*/ 62538 h 377480"/>
                  <a:gd name="connsiteX6" fmla="*/ 112197 w 158557"/>
                  <a:gd name="connsiteY6" fmla="*/ 377480 h 377480"/>
                  <a:gd name="connsiteX7" fmla="*/ 46440 w 158557"/>
                  <a:gd name="connsiteY7" fmla="*/ 377480 h 377480"/>
                  <a:gd name="connsiteX8" fmla="*/ 46440 w 158557"/>
                  <a:gd name="connsiteY8" fmla="*/ 62538 h 3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57" h="377480">
                    <a:moveTo>
                      <a:pt x="46360" y="62538"/>
                    </a:moveTo>
                    <a:lnTo>
                      <a:pt x="0" y="62538"/>
                    </a:lnTo>
                    <a:lnTo>
                      <a:pt x="0" y="0"/>
                    </a:lnTo>
                    <a:lnTo>
                      <a:pt x="158558" y="0"/>
                    </a:lnTo>
                    <a:lnTo>
                      <a:pt x="158558" y="62538"/>
                    </a:lnTo>
                    <a:lnTo>
                      <a:pt x="112197" y="62538"/>
                    </a:lnTo>
                    <a:lnTo>
                      <a:pt x="112197" y="377480"/>
                    </a:lnTo>
                    <a:lnTo>
                      <a:pt x="46440" y="377480"/>
                    </a:lnTo>
                    <a:lnTo>
                      <a:pt x="46440" y="62538"/>
                    </a:lnTo>
                    <a:close/>
                  </a:path>
                </a:pathLst>
              </a:custGeom>
              <a:solidFill>
                <a:schemeClr val="accent2"/>
              </a:solidFill>
              <a:ln w="8044"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31B6EB31-43DC-0CFD-202A-77492A55F78D}"/>
                  </a:ext>
                </a:extLst>
              </p:cNvPr>
              <p:cNvSpPr/>
              <p:nvPr/>
            </p:nvSpPr>
            <p:spPr>
              <a:xfrm>
                <a:off x="9103863" y="1675863"/>
                <a:ext cx="90904" cy="521838"/>
              </a:xfrm>
              <a:custGeom>
                <a:avLst/>
                <a:gdLst>
                  <a:gd name="connsiteX0" fmla="*/ 0 w 65757"/>
                  <a:gd name="connsiteY0" fmla="*/ 0 h 377480"/>
                  <a:gd name="connsiteX1" fmla="*/ 65758 w 65757"/>
                  <a:gd name="connsiteY1" fmla="*/ 0 h 377480"/>
                  <a:gd name="connsiteX2" fmla="*/ 65758 w 65757"/>
                  <a:gd name="connsiteY2" fmla="*/ 377480 h 377480"/>
                  <a:gd name="connsiteX3" fmla="*/ 0 w 65757"/>
                  <a:gd name="connsiteY3" fmla="*/ 377480 h 377480"/>
                  <a:gd name="connsiteX4" fmla="*/ 0 w 65757"/>
                  <a:gd name="connsiteY4" fmla="*/ 0 h 37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57" h="377480">
                    <a:moveTo>
                      <a:pt x="0" y="0"/>
                    </a:moveTo>
                    <a:lnTo>
                      <a:pt x="65758" y="0"/>
                    </a:lnTo>
                    <a:lnTo>
                      <a:pt x="65758" y="377480"/>
                    </a:lnTo>
                    <a:lnTo>
                      <a:pt x="0" y="377480"/>
                    </a:lnTo>
                    <a:lnTo>
                      <a:pt x="0" y="0"/>
                    </a:lnTo>
                    <a:close/>
                  </a:path>
                </a:pathLst>
              </a:custGeom>
              <a:solidFill>
                <a:schemeClr val="accent2"/>
              </a:solidFill>
              <a:ln w="8044"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8067C06E-BD0B-E374-0C77-B59393B7C263}"/>
                  </a:ext>
                </a:extLst>
              </p:cNvPr>
              <p:cNvSpPr/>
              <p:nvPr/>
            </p:nvSpPr>
            <p:spPr>
              <a:xfrm>
                <a:off x="9346866" y="1675863"/>
                <a:ext cx="265370" cy="521838"/>
              </a:xfrm>
              <a:custGeom>
                <a:avLst/>
                <a:gdLst>
                  <a:gd name="connsiteX0" fmla="*/ 0 w 191960"/>
                  <a:gd name="connsiteY0" fmla="*/ 0 h 377480"/>
                  <a:gd name="connsiteX1" fmla="*/ 61492 w 191960"/>
                  <a:gd name="connsiteY1" fmla="*/ 0 h 377480"/>
                  <a:gd name="connsiteX2" fmla="*/ 127812 w 191960"/>
                  <a:gd name="connsiteY2" fmla="*/ 190913 h 377480"/>
                  <a:gd name="connsiteX3" fmla="*/ 127812 w 191960"/>
                  <a:gd name="connsiteY3" fmla="*/ 0 h 377480"/>
                  <a:gd name="connsiteX4" fmla="*/ 191961 w 191960"/>
                  <a:gd name="connsiteY4" fmla="*/ 0 h 377480"/>
                  <a:gd name="connsiteX5" fmla="*/ 191961 w 191960"/>
                  <a:gd name="connsiteY5" fmla="*/ 377480 h 377480"/>
                  <a:gd name="connsiteX6" fmla="*/ 133688 w 191960"/>
                  <a:gd name="connsiteY6" fmla="*/ 377480 h 377480"/>
                  <a:gd name="connsiteX7" fmla="*/ 64148 w 191960"/>
                  <a:gd name="connsiteY7" fmla="*/ 177392 h 377480"/>
                  <a:gd name="connsiteX8" fmla="*/ 64148 w 191960"/>
                  <a:gd name="connsiteY8" fmla="*/ 377480 h 377480"/>
                  <a:gd name="connsiteX9" fmla="*/ 0 w 191960"/>
                  <a:gd name="connsiteY9" fmla="*/ 377480 h 377480"/>
                  <a:gd name="connsiteX10" fmla="*/ 0 w 191960"/>
                  <a:gd name="connsiteY10" fmla="*/ 0 h 3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60" h="377480">
                    <a:moveTo>
                      <a:pt x="0" y="0"/>
                    </a:moveTo>
                    <a:lnTo>
                      <a:pt x="61492" y="0"/>
                    </a:lnTo>
                    <a:lnTo>
                      <a:pt x="127812" y="190913"/>
                    </a:lnTo>
                    <a:lnTo>
                      <a:pt x="127812" y="0"/>
                    </a:lnTo>
                    <a:lnTo>
                      <a:pt x="191961" y="0"/>
                    </a:lnTo>
                    <a:lnTo>
                      <a:pt x="191961" y="377480"/>
                    </a:lnTo>
                    <a:lnTo>
                      <a:pt x="133688" y="377480"/>
                    </a:lnTo>
                    <a:lnTo>
                      <a:pt x="64148" y="177392"/>
                    </a:lnTo>
                    <a:lnTo>
                      <a:pt x="64148" y="377480"/>
                    </a:lnTo>
                    <a:lnTo>
                      <a:pt x="0" y="377480"/>
                    </a:lnTo>
                    <a:lnTo>
                      <a:pt x="0" y="0"/>
                    </a:lnTo>
                    <a:close/>
                  </a:path>
                </a:pathLst>
              </a:custGeom>
              <a:solidFill>
                <a:schemeClr val="accent2"/>
              </a:solidFill>
              <a:ln w="8044"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9E01B9FA-38C2-E8B1-A847-7D1C77740AC3}"/>
                  </a:ext>
                </a:extLst>
              </p:cNvPr>
              <p:cNvSpPr/>
              <p:nvPr/>
            </p:nvSpPr>
            <p:spPr>
              <a:xfrm>
                <a:off x="9753879" y="1672081"/>
                <a:ext cx="261029" cy="529404"/>
              </a:xfrm>
              <a:custGeom>
                <a:avLst/>
                <a:gdLst>
                  <a:gd name="connsiteX0" fmla="*/ 0 w 188820"/>
                  <a:gd name="connsiteY0" fmla="*/ 197916 h 382953"/>
                  <a:gd name="connsiteX1" fmla="*/ 0 w 188820"/>
                  <a:gd name="connsiteY1" fmla="*/ 184957 h 382953"/>
                  <a:gd name="connsiteX2" fmla="*/ 126202 w 188820"/>
                  <a:gd name="connsiteY2" fmla="*/ 0 h 382953"/>
                  <a:gd name="connsiteX3" fmla="*/ 176345 w 188820"/>
                  <a:gd name="connsiteY3" fmla="*/ 10785 h 382953"/>
                  <a:gd name="connsiteX4" fmla="*/ 176345 w 188820"/>
                  <a:gd name="connsiteY4" fmla="*/ 79279 h 382953"/>
                  <a:gd name="connsiteX5" fmla="*/ 128375 w 188820"/>
                  <a:gd name="connsiteY5" fmla="*/ 63101 h 382953"/>
                  <a:gd name="connsiteX6" fmla="*/ 66884 w 188820"/>
                  <a:gd name="connsiteY6" fmla="*/ 182301 h 382953"/>
                  <a:gd name="connsiteX7" fmla="*/ 66884 w 188820"/>
                  <a:gd name="connsiteY7" fmla="*/ 200652 h 382953"/>
                  <a:gd name="connsiteX8" fmla="*/ 122982 w 188820"/>
                  <a:gd name="connsiteY8" fmla="*/ 322025 h 382953"/>
                  <a:gd name="connsiteX9" fmla="*/ 128939 w 188820"/>
                  <a:gd name="connsiteY9" fmla="*/ 321462 h 382953"/>
                  <a:gd name="connsiteX10" fmla="*/ 128939 w 188820"/>
                  <a:gd name="connsiteY10" fmla="*/ 224959 h 382953"/>
                  <a:gd name="connsiteX11" fmla="*/ 96584 w 188820"/>
                  <a:gd name="connsiteY11" fmla="*/ 224959 h 382953"/>
                  <a:gd name="connsiteX12" fmla="*/ 96584 w 188820"/>
                  <a:gd name="connsiteY12" fmla="*/ 166204 h 382953"/>
                  <a:gd name="connsiteX13" fmla="*/ 188820 w 188820"/>
                  <a:gd name="connsiteY13" fmla="*/ 166204 h 382953"/>
                  <a:gd name="connsiteX14" fmla="*/ 188820 w 188820"/>
                  <a:gd name="connsiteY14" fmla="*/ 366776 h 382953"/>
                  <a:gd name="connsiteX15" fmla="*/ 120327 w 188820"/>
                  <a:gd name="connsiteY15" fmla="*/ 382953 h 382953"/>
                  <a:gd name="connsiteX16" fmla="*/ 81 w 188820"/>
                  <a:gd name="connsiteY16" fmla="*/ 197996 h 38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820" h="382953">
                    <a:moveTo>
                      <a:pt x="0" y="197916"/>
                    </a:moveTo>
                    <a:lnTo>
                      <a:pt x="0" y="184957"/>
                    </a:lnTo>
                    <a:cubicBezTo>
                      <a:pt x="0" y="63101"/>
                      <a:pt x="51752" y="0"/>
                      <a:pt x="126202" y="0"/>
                    </a:cubicBezTo>
                    <a:cubicBezTo>
                      <a:pt x="146162" y="0"/>
                      <a:pt x="162904" y="4346"/>
                      <a:pt x="176345" y="10785"/>
                    </a:cubicBezTo>
                    <a:lnTo>
                      <a:pt x="176345" y="79279"/>
                    </a:lnTo>
                    <a:cubicBezTo>
                      <a:pt x="160168" y="69540"/>
                      <a:pt x="145599" y="63101"/>
                      <a:pt x="128375" y="63101"/>
                    </a:cubicBezTo>
                    <a:cubicBezTo>
                      <a:pt x="90628" y="63101"/>
                      <a:pt x="66884" y="100849"/>
                      <a:pt x="66884" y="182301"/>
                    </a:cubicBezTo>
                    <a:lnTo>
                      <a:pt x="66884" y="200652"/>
                    </a:lnTo>
                    <a:cubicBezTo>
                      <a:pt x="66884" y="299328"/>
                      <a:pt x="96020" y="322025"/>
                      <a:pt x="122982" y="322025"/>
                    </a:cubicBezTo>
                    <a:cubicBezTo>
                      <a:pt x="125156" y="322025"/>
                      <a:pt x="125639" y="322025"/>
                      <a:pt x="128939" y="321462"/>
                    </a:cubicBezTo>
                    <a:lnTo>
                      <a:pt x="128939" y="224959"/>
                    </a:lnTo>
                    <a:lnTo>
                      <a:pt x="96584" y="224959"/>
                    </a:lnTo>
                    <a:lnTo>
                      <a:pt x="96584" y="166204"/>
                    </a:lnTo>
                    <a:lnTo>
                      <a:pt x="188820" y="166204"/>
                    </a:lnTo>
                    <a:lnTo>
                      <a:pt x="188820" y="366776"/>
                    </a:lnTo>
                    <a:cubicBezTo>
                      <a:pt x="165077" y="376998"/>
                      <a:pt x="145680" y="382953"/>
                      <a:pt x="120327" y="382953"/>
                    </a:cubicBezTo>
                    <a:cubicBezTo>
                      <a:pt x="54569" y="382953"/>
                      <a:pt x="81" y="329591"/>
                      <a:pt x="81" y="197996"/>
                    </a:cubicBezTo>
                    <a:close/>
                  </a:path>
                </a:pathLst>
              </a:custGeom>
              <a:solidFill>
                <a:schemeClr val="accent2"/>
              </a:solidFill>
              <a:ln w="8044" cap="flat">
                <a:noFill/>
                <a:prstDash val="solid"/>
                <a:miter/>
              </a:ln>
            </p:spPr>
            <p:txBody>
              <a:bodyPr rtlCol="0" anchor="ctr"/>
              <a:lstStyle/>
              <a:p>
                <a:endParaRPr lang="en-US"/>
              </a:p>
            </p:txBody>
          </p:sp>
        </p:grpSp>
        <p:grpSp>
          <p:nvGrpSpPr>
            <p:cNvPr id="252" name="Group 251">
              <a:extLst>
                <a:ext uri="{FF2B5EF4-FFF2-40B4-BE49-F238E27FC236}">
                  <a16:creationId xmlns:a16="http://schemas.microsoft.com/office/drawing/2014/main" id="{C1919819-785D-A98E-9999-15D7860A34A6}"/>
                </a:ext>
              </a:extLst>
            </p:cNvPr>
            <p:cNvGrpSpPr/>
            <p:nvPr/>
          </p:nvGrpSpPr>
          <p:grpSpPr>
            <a:xfrm>
              <a:off x="6013803" y="1884433"/>
              <a:ext cx="1377978" cy="662450"/>
              <a:chOff x="10351042" y="1672191"/>
              <a:chExt cx="1100761" cy="529181"/>
            </a:xfrm>
            <a:solidFill>
              <a:schemeClr val="bg1"/>
            </a:solidFill>
          </p:grpSpPr>
          <p:sp>
            <p:nvSpPr>
              <p:cNvPr id="144" name="Freeform 143">
                <a:extLst>
                  <a:ext uri="{FF2B5EF4-FFF2-40B4-BE49-F238E27FC236}">
                    <a16:creationId xmlns:a16="http://schemas.microsoft.com/office/drawing/2014/main" id="{AD1F9456-09B4-1450-2C09-D2DACADD01A6}"/>
                  </a:ext>
                </a:extLst>
              </p:cNvPr>
              <p:cNvSpPr/>
              <p:nvPr/>
            </p:nvSpPr>
            <p:spPr>
              <a:xfrm>
                <a:off x="10351042" y="1674305"/>
                <a:ext cx="295188" cy="523396"/>
              </a:xfrm>
              <a:custGeom>
                <a:avLst/>
                <a:gdLst>
                  <a:gd name="connsiteX0" fmla="*/ 71714 w 213530"/>
                  <a:gd name="connsiteY0" fmla="*/ 0 h 378607"/>
                  <a:gd name="connsiteX1" fmla="*/ 141817 w 213530"/>
                  <a:gd name="connsiteY1" fmla="*/ 0 h 378607"/>
                  <a:gd name="connsiteX2" fmla="*/ 213530 w 213530"/>
                  <a:gd name="connsiteY2" fmla="*/ 378607 h 378607"/>
                  <a:gd name="connsiteX3" fmla="*/ 147773 w 213530"/>
                  <a:gd name="connsiteY3" fmla="*/ 378607 h 378607"/>
                  <a:gd name="connsiteX4" fmla="*/ 135378 w 213530"/>
                  <a:gd name="connsiteY4" fmla="*/ 303675 h 378607"/>
                  <a:gd name="connsiteX5" fmla="*/ 75496 w 213530"/>
                  <a:gd name="connsiteY5" fmla="*/ 303675 h 378607"/>
                  <a:gd name="connsiteX6" fmla="*/ 63665 w 213530"/>
                  <a:gd name="connsiteY6" fmla="*/ 378607 h 378607"/>
                  <a:gd name="connsiteX7" fmla="*/ 0 w 213530"/>
                  <a:gd name="connsiteY7" fmla="*/ 378607 h 378607"/>
                  <a:gd name="connsiteX8" fmla="*/ 71714 w 213530"/>
                  <a:gd name="connsiteY8" fmla="*/ 0 h 378607"/>
                  <a:gd name="connsiteX9" fmla="*/ 125639 w 213530"/>
                  <a:gd name="connsiteY9" fmla="*/ 244276 h 378607"/>
                  <a:gd name="connsiteX10" fmla="*/ 105678 w 213530"/>
                  <a:gd name="connsiteY10" fmla="*/ 119683 h 378607"/>
                  <a:gd name="connsiteX11" fmla="*/ 85155 w 213530"/>
                  <a:gd name="connsiteY11" fmla="*/ 244276 h 378607"/>
                  <a:gd name="connsiteX12" fmla="*/ 125559 w 213530"/>
                  <a:gd name="connsiteY12" fmla="*/ 244276 h 37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530" h="378607">
                    <a:moveTo>
                      <a:pt x="71714" y="0"/>
                    </a:moveTo>
                    <a:lnTo>
                      <a:pt x="141817" y="0"/>
                    </a:lnTo>
                    <a:lnTo>
                      <a:pt x="213530" y="378607"/>
                    </a:lnTo>
                    <a:lnTo>
                      <a:pt x="147773" y="378607"/>
                    </a:lnTo>
                    <a:lnTo>
                      <a:pt x="135378" y="303675"/>
                    </a:lnTo>
                    <a:lnTo>
                      <a:pt x="75496" y="303675"/>
                    </a:lnTo>
                    <a:lnTo>
                      <a:pt x="63665" y="378607"/>
                    </a:lnTo>
                    <a:lnTo>
                      <a:pt x="0" y="378607"/>
                    </a:lnTo>
                    <a:lnTo>
                      <a:pt x="71714" y="0"/>
                    </a:lnTo>
                    <a:close/>
                    <a:moveTo>
                      <a:pt x="125639" y="244276"/>
                    </a:moveTo>
                    <a:lnTo>
                      <a:pt x="105678" y="119683"/>
                    </a:lnTo>
                    <a:lnTo>
                      <a:pt x="85155" y="244276"/>
                    </a:lnTo>
                    <a:lnTo>
                      <a:pt x="125559" y="244276"/>
                    </a:lnTo>
                    <a:close/>
                  </a:path>
                </a:pathLst>
              </a:custGeom>
              <a:grpFill/>
              <a:ln w="8044" cap="flat">
                <a:noFill/>
                <a:prstDash val="solid"/>
                <a:miter/>
              </a:ln>
            </p:spPr>
            <p:txBody>
              <a:bodyPr rtlCol="0" anchor="ctr"/>
              <a:lstStyle/>
              <a:p>
                <a:endParaRPr lang="en-US">
                  <a:solidFill>
                    <a:schemeClr val="bg1"/>
                  </a:solidFill>
                </a:endParaRPr>
              </a:p>
            </p:txBody>
          </p:sp>
          <p:sp>
            <p:nvSpPr>
              <p:cNvPr id="145" name="Freeform 144">
                <a:extLst>
                  <a:ext uri="{FF2B5EF4-FFF2-40B4-BE49-F238E27FC236}">
                    <a16:creationId xmlns:a16="http://schemas.microsoft.com/office/drawing/2014/main" id="{0D590881-70D5-E26B-F680-F73AB9D41F7A}"/>
                  </a:ext>
                </a:extLst>
              </p:cNvPr>
              <p:cNvSpPr/>
              <p:nvPr/>
            </p:nvSpPr>
            <p:spPr>
              <a:xfrm>
                <a:off x="10752155" y="1672191"/>
                <a:ext cx="228984" cy="529181"/>
              </a:xfrm>
              <a:custGeom>
                <a:avLst/>
                <a:gdLst>
                  <a:gd name="connsiteX0" fmla="*/ 5393 w 165640"/>
                  <a:gd name="connsiteY0" fmla="*/ 367178 h 382792"/>
                  <a:gd name="connsiteX1" fmla="*/ 5393 w 165640"/>
                  <a:gd name="connsiteY1" fmla="*/ 298685 h 382792"/>
                  <a:gd name="connsiteX2" fmla="*/ 64711 w 165640"/>
                  <a:gd name="connsiteY2" fmla="*/ 319691 h 382792"/>
                  <a:gd name="connsiteX3" fmla="*/ 99803 w 165640"/>
                  <a:gd name="connsiteY3" fmla="*/ 287336 h 382792"/>
                  <a:gd name="connsiteX4" fmla="*/ 99803 w 165640"/>
                  <a:gd name="connsiteY4" fmla="*/ 286290 h 382792"/>
                  <a:gd name="connsiteX5" fmla="*/ 63101 w 165640"/>
                  <a:gd name="connsiteY5" fmla="*/ 220532 h 382792"/>
                  <a:gd name="connsiteX6" fmla="*/ 0 w 165640"/>
                  <a:gd name="connsiteY6" fmla="*/ 99723 h 382792"/>
                  <a:gd name="connsiteX7" fmla="*/ 0 w 165640"/>
                  <a:gd name="connsiteY7" fmla="*/ 98676 h 382792"/>
                  <a:gd name="connsiteX8" fmla="*/ 91674 w 165640"/>
                  <a:gd name="connsiteY8" fmla="*/ 0 h 382792"/>
                  <a:gd name="connsiteX9" fmla="*/ 149946 w 165640"/>
                  <a:gd name="connsiteY9" fmla="*/ 11831 h 382792"/>
                  <a:gd name="connsiteX10" fmla="*/ 149946 w 165640"/>
                  <a:gd name="connsiteY10" fmla="*/ 80325 h 382792"/>
                  <a:gd name="connsiteX11" fmla="*/ 99803 w 165640"/>
                  <a:gd name="connsiteY11" fmla="*/ 63101 h 382792"/>
                  <a:gd name="connsiteX12" fmla="*/ 65838 w 165640"/>
                  <a:gd name="connsiteY12" fmla="*/ 95457 h 382792"/>
                  <a:gd name="connsiteX13" fmla="*/ 65838 w 165640"/>
                  <a:gd name="connsiteY13" fmla="*/ 96503 h 382792"/>
                  <a:gd name="connsiteX14" fmla="*/ 102539 w 165640"/>
                  <a:gd name="connsiteY14" fmla="*/ 156868 h 382792"/>
                  <a:gd name="connsiteX15" fmla="*/ 165640 w 165640"/>
                  <a:gd name="connsiteY15" fmla="*/ 283070 h 382792"/>
                  <a:gd name="connsiteX16" fmla="*/ 165640 w 165640"/>
                  <a:gd name="connsiteY16" fmla="*/ 284117 h 382792"/>
                  <a:gd name="connsiteX17" fmla="*/ 72357 w 165640"/>
                  <a:gd name="connsiteY17" fmla="*/ 382793 h 382792"/>
                  <a:gd name="connsiteX18" fmla="*/ 5473 w 165640"/>
                  <a:gd name="connsiteY18" fmla="*/ 367178 h 382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5640" h="382792">
                    <a:moveTo>
                      <a:pt x="5393" y="367178"/>
                    </a:moveTo>
                    <a:lnTo>
                      <a:pt x="5393" y="298685"/>
                    </a:lnTo>
                    <a:cubicBezTo>
                      <a:pt x="28573" y="312126"/>
                      <a:pt x="46923" y="319691"/>
                      <a:pt x="64711" y="319691"/>
                    </a:cubicBezTo>
                    <a:cubicBezTo>
                      <a:pt x="83545" y="319691"/>
                      <a:pt x="99803" y="310516"/>
                      <a:pt x="99803" y="287336"/>
                    </a:cubicBezTo>
                    <a:lnTo>
                      <a:pt x="99803" y="286290"/>
                    </a:lnTo>
                    <a:cubicBezTo>
                      <a:pt x="99803" y="269065"/>
                      <a:pt x="94410" y="256107"/>
                      <a:pt x="63101" y="220532"/>
                    </a:cubicBezTo>
                    <a:cubicBezTo>
                      <a:pt x="18351" y="169826"/>
                      <a:pt x="0" y="145600"/>
                      <a:pt x="0" y="99723"/>
                    </a:cubicBezTo>
                    <a:lnTo>
                      <a:pt x="0" y="98676"/>
                    </a:lnTo>
                    <a:cubicBezTo>
                      <a:pt x="0" y="38312"/>
                      <a:pt x="39358" y="0"/>
                      <a:pt x="91674" y="0"/>
                    </a:cubicBezTo>
                    <a:cubicBezTo>
                      <a:pt x="118074" y="0"/>
                      <a:pt x="133768" y="3783"/>
                      <a:pt x="149946" y="11831"/>
                    </a:cubicBezTo>
                    <a:lnTo>
                      <a:pt x="149946" y="80325"/>
                    </a:lnTo>
                    <a:cubicBezTo>
                      <a:pt x="129422" y="68494"/>
                      <a:pt x="117027" y="63101"/>
                      <a:pt x="99803" y="63101"/>
                    </a:cubicBezTo>
                    <a:cubicBezTo>
                      <a:pt x="81452" y="63101"/>
                      <a:pt x="65838" y="74933"/>
                      <a:pt x="65838" y="95457"/>
                    </a:cubicBezTo>
                    <a:lnTo>
                      <a:pt x="65838" y="96503"/>
                    </a:lnTo>
                    <a:cubicBezTo>
                      <a:pt x="65838" y="114291"/>
                      <a:pt x="71230" y="120810"/>
                      <a:pt x="102539" y="156868"/>
                    </a:cubicBezTo>
                    <a:cubicBezTo>
                      <a:pt x="154293" y="216749"/>
                      <a:pt x="165640" y="239929"/>
                      <a:pt x="165640" y="283070"/>
                    </a:cubicBezTo>
                    <a:lnTo>
                      <a:pt x="165640" y="284117"/>
                    </a:lnTo>
                    <a:cubicBezTo>
                      <a:pt x="165640" y="343435"/>
                      <a:pt x="124110" y="382793"/>
                      <a:pt x="72357" y="382793"/>
                    </a:cubicBezTo>
                    <a:cubicBezTo>
                      <a:pt x="46441" y="382793"/>
                      <a:pt x="24388" y="376354"/>
                      <a:pt x="5473" y="367178"/>
                    </a:cubicBezTo>
                    <a:close/>
                  </a:path>
                </a:pathLst>
              </a:custGeom>
              <a:grpFill/>
              <a:ln w="8044" cap="flat">
                <a:noFill/>
                <a:prstDash val="solid"/>
                <a:miter/>
              </a:ln>
            </p:spPr>
            <p:txBody>
              <a:bodyPr rtlCol="0" anchor="ctr"/>
              <a:lstStyle/>
              <a:p>
                <a:endParaRPr lang="en-US">
                  <a:solidFill>
                    <a:schemeClr val="bg1"/>
                  </a:solidFill>
                </a:endParaRPr>
              </a:p>
            </p:txBody>
          </p:sp>
          <p:sp>
            <p:nvSpPr>
              <p:cNvPr id="146" name="Freeform 145">
                <a:extLst>
                  <a:ext uri="{FF2B5EF4-FFF2-40B4-BE49-F238E27FC236}">
                    <a16:creationId xmlns:a16="http://schemas.microsoft.com/office/drawing/2014/main" id="{7DBB053A-0A0A-F083-03E3-EFF6E84B06ED}"/>
                  </a:ext>
                </a:extLst>
              </p:cNvPr>
              <p:cNvSpPr/>
              <p:nvPr/>
            </p:nvSpPr>
            <p:spPr>
              <a:xfrm>
                <a:off x="11156616" y="1674305"/>
                <a:ext cx="295187" cy="523396"/>
              </a:xfrm>
              <a:custGeom>
                <a:avLst/>
                <a:gdLst>
                  <a:gd name="connsiteX0" fmla="*/ 71713 w 213529"/>
                  <a:gd name="connsiteY0" fmla="*/ 0 h 378607"/>
                  <a:gd name="connsiteX1" fmla="*/ 141817 w 213529"/>
                  <a:gd name="connsiteY1" fmla="*/ 0 h 378607"/>
                  <a:gd name="connsiteX2" fmla="*/ 213529 w 213529"/>
                  <a:gd name="connsiteY2" fmla="*/ 378607 h 378607"/>
                  <a:gd name="connsiteX3" fmla="*/ 147773 w 213529"/>
                  <a:gd name="connsiteY3" fmla="*/ 378607 h 378607"/>
                  <a:gd name="connsiteX4" fmla="*/ 135377 w 213529"/>
                  <a:gd name="connsiteY4" fmla="*/ 303675 h 378607"/>
                  <a:gd name="connsiteX5" fmla="*/ 75495 w 213529"/>
                  <a:gd name="connsiteY5" fmla="*/ 303675 h 378607"/>
                  <a:gd name="connsiteX6" fmla="*/ 63664 w 213529"/>
                  <a:gd name="connsiteY6" fmla="*/ 378607 h 378607"/>
                  <a:gd name="connsiteX7" fmla="*/ 0 w 213529"/>
                  <a:gd name="connsiteY7" fmla="*/ 378607 h 378607"/>
                  <a:gd name="connsiteX8" fmla="*/ 71713 w 213529"/>
                  <a:gd name="connsiteY8" fmla="*/ 0 h 378607"/>
                  <a:gd name="connsiteX9" fmla="*/ 125639 w 213529"/>
                  <a:gd name="connsiteY9" fmla="*/ 244276 h 378607"/>
                  <a:gd name="connsiteX10" fmla="*/ 105678 w 213529"/>
                  <a:gd name="connsiteY10" fmla="*/ 119683 h 378607"/>
                  <a:gd name="connsiteX11" fmla="*/ 85154 w 213529"/>
                  <a:gd name="connsiteY11" fmla="*/ 244276 h 378607"/>
                  <a:gd name="connsiteX12" fmla="*/ 125639 w 213529"/>
                  <a:gd name="connsiteY12" fmla="*/ 244276 h 37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529" h="378607">
                    <a:moveTo>
                      <a:pt x="71713" y="0"/>
                    </a:moveTo>
                    <a:lnTo>
                      <a:pt x="141817" y="0"/>
                    </a:lnTo>
                    <a:lnTo>
                      <a:pt x="213529" y="378607"/>
                    </a:lnTo>
                    <a:lnTo>
                      <a:pt x="147773" y="378607"/>
                    </a:lnTo>
                    <a:lnTo>
                      <a:pt x="135377" y="303675"/>
                    </a:lnTo>
                    <a:lnTo>
                      <a:pt x="75495" y="303675"/>
                    </a:lnTo>
                    <a:lnTo>
                      <a:pt x="63664" y="378607"/>
                    </a:lnTo>
                    <a:lnTo>
                      <a:pt x="0" y="378607"/>
                    </a:lnTo>
                    <a:lnTo>
                      <a:pt x="71713" y="0"/>
                    </a:lnTo>
                    <a:close/>
                    <a:moveTo>
                      <a:pt x="125639" y="244276"/>
                    </a:moveTo>
                    <a:lnTo>
                      <a:pt x="105678" y="119683"/>
                    </a:lnTo>
                    <a:lnTo>
                      <a:pt x="85154" y="244276"/>
                    </a:lnTo>
                    <a:lnTo>
                      <a:pt x="125639" y="244276"/>
                    </a:lnTo>
                    <a:close/>
                  </a:path>
                </a:pathLst>
              </a:custGeom>
              <a:grpFill/>
              <a:ln w="8044" cap="flat">
                <a:noFill/>
                <a:prstDash val="solid"/>
                <a:miter/>
              </a:ln>
            </p:spPr>
            <p:txBody>
              <a:bodyPr rtlCol="0" anchor="ctr"/>
              <a:lstStyle/>
              <a:p>
                <a:endParaRPr lang="en-US">
                  <a:solidFill>
                    <a:schemeClr val="bg1"/>
                  </a:solidFill>
                </a:endParaRPr>
              </a:p>
            </p:txBody>
          </p:sp>
        </p:grpSp>
        <p:sp>
          <p:nvSpPr>
            <p:cNvPr id="100" name="Freeform 99">
              <a:extLst>
                <a:ext uri="{FF2B5EF4-FFF2-40B4-BE49-F238E27FC236}">
                  <a16:creationId xmlns:a16="http://schemas.microsoft.com/office/drawing/2014/main" id="{C16486B3-3E8D-D143-5929-0E6348592065}"/>
                </a:ext>
              </a:extLst>
            </p:cNvPr>
            <p:cNvSpPr/>
            <p:nvPr/>
          </p:nvSpPr>
          <p:spPr>
            <a:xfrm>
              <a:off x="5954838" y="2705627"/>
              <a:ext cx="483720" cy="462573"/>
            </a:xfrm>
            <a:custGeom>
              <a:avLst/>
              <a:gdLst>
                <a:gd name="connsiteX0" fmla="*/ 136183 w 530243"/>
                <a:gd name="connsiteY0" fmla="*/ 0 h 507063"/>
                <a:gd name="connsiteX1" fmla="*/ 346976 w 530243"/>
                <a:gd name="connsiteY1" fmla="*/ 0 h 507063"/>
                <a:gd name="connsiteX2" fmla="*/ 530243 w 530243"/>
                <a:gd name="connsiteY2" fmla="*/ 121695 h 507063"/>
                <a:gd name="connsiteX3" fmla="*/ 416516 w 530243"/>
                <a:gd name="connsiteY3" fmla="*/ 251359 h 507063"/>
                <a:gd name="connsiteX4" fmla="*/ 493300 w 530243"/>
                <a:gd name="connsiteY4" fmla="*/ 352771 h 507063"/>
                <a:gd name="connsiteX5" fmla="*/ 262949 w 530243"/>
                <a:gd name="connsiteY5" fmla="*/ 507063 h 507063"/>
                <a:gd name="connsiteX6" fmla="*/ 0 w 530243"/>
                <a:gd name="connsiteY6" fmla="*/ 507063 h 507063"/>
                <a:gd name="connsiteX7" fmla="*/ 136183 w 530243"/>
                <a:gd name="connsiteY7" fmla="*/ 0 h 507063"/>
                <a:gd name="connsiteX8" fmla="*/ 273814 w 530243"/>
                <a:gd name="connsiteY8" fmla="*/ 394061 h 507063"/>
                <a:gd name="connsiteX9" fmla="*/ 352047 w 530243"/>
                <a:gd name="connsiteY9" fmla="*/ 340457 h 507063"/>
                <a:gd name="connsiteX10" fmla="*/ 289751 w 530243"/>
                <a:gd name="connsiteY10" fmla="*/ 300616 h 507063"/>
                <a:gd name="connsiteX11" fmla="*/ 192684 w 530243"/>
                <a:gd name="connsiteY11" fmla="*/ 300616 h 507063"/>
                <a:gd name="connsiteX12" fmla="*/ 167331 w 530243"/>
                <a:gd name="connsiteY12" fmla="*/ 394061 h 507063"/>
                <a:gd name="connsiteX13" fmla="*/ 273814 w 530243"/>
                <a:gd name="connsiteY13" fmla="*/ 394061 h 507063"/>
                <a:gd name="connsiteX14" fmla="*/ 314379 w 530243"/>
                <a:gd name="connsiteY14" fmla="*/ 202101 h 507063"/>
                <a:gd name="connsiteX15" fmla="*/ 391163 w 530243"/>
                <a:gd name="connsiteY15" fmla="*/ 150670 h 507063"/>
                <a:gd name="connsiteX16" fmla="*/ 330316 w 530243"/>
                <a:gd name="connsiteY16" fmla="*/ 113003 h 507063"/>
                <a:gd name="connsiteX17" fmla="*/ 242666 w 530243"/>
                <a:gd name="connsiteY17" fmla="*/ 113003 h 507063"/>
                <a:gd name="connsiteX18" fmla="*/ 219486 w 530243"/>
                <a:gd name="connsiteY18" fmla="*/ 202101 h 507063"/>
                <a:gd name="connsiteX19" fmla="*/ 314379 w 530243"/>
                <a:gd name="connsiteY19" fmla="*/ 202101 h 50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0243" h="507063">
                  <a:moveTo>
                    <a:pt x="136183" y="0"/>
                  </a:moveTo>
                  <a:lnTo>
                    <a:pt x="346976" y="0"/>
                  </a:lnTo>
                  <a:cubicBezTo>
                    <a:pt x="485332" y="0"/>
                    <a:pt x="530243" y="57226"/>
                    <a:pt x="530243" y="121695"/>
                  </a:cubicBezTo>
                  <a:cubicBezTo>
                    <a:pt x="530243" y="186165"/>
                    <a:pt x="487505" y="233974"/>
                    <a:pt x="416516" y="251359"/>
                  </a:cubicBezTo>
                  <a:cubicBezTo>
                    <a:pt x="461428" y="267295"/>
                    <a:pt x="493300" y="300616"/>
                    <a:pt x="493300" y="352771"/>
                  </a:cubicBezTo>
                  <a:cubicBezTo>
                    <a:pt x="493300" y="440421"/>
                    <a:pt x="420138" y="507063"/>
                    <a:pt x="262949" y="507063"/>
                  </a:cubicBezTo>
                  <a:lnTo>
                    <a:pt x="0" y="507063"/>
                  </a:lnTo>
                  <a:lnTo>
                    <a:pt x="136183" y="0"/>
                  </a:lnTo>
                  <a:close/>
                  <a:moveTo>
                    <a:pt x="273814" y="394061"/>
                  </a:moveTo>
                  <a:cubicBezTo>
                    <a:pt x="322347" y="394061"/>
                    <a:pt x="352047" y="372329"/>
                    <a:pt x="352047" y="340457"/>
                  </a:cubicBezTo>
                  <a:cubicBezTo>
                    <a:pt x="352047" y="314379"/>
                    <a:pt x="331040" y="300616"/>
                    <a:pt x="289751" y="300616"/>
                  </a:cubicBezTo>
                  <a:lnTo>
                    <a:pt x="192684" y="300616"/>
                  </a:lnTo>
                  <a:lnTo>
                    <a:pt x="167331" y="394061"/>
                  </a:lnTo>
                  <a:lnTo>
                    <a:pt x="273814" y="394061"/>
                  </a:lnTo>
                  <a:close/>
                  <a:moveTo>
                    <a:pt x="314379" y="202101"/>
                  </a:moveTo>
                  <a:cubicBezTo>
                    <a:pt x="364361" y="202101"/>
                    <a:pt x="391163" y="182543"/>
                    <a:pt x="391163" y="150670"/>
                  </a:cubicBezTo>
                  <a:cubicBezTo>
                    <a:pt x="391163" y="127490"/>
                    <a:pt x="373054" y="113003"/>
                    <a:pt x="330316" y="113003"/>
                  </a:cubicBezTo>
                  <a:lnTo>
                    <a:pt x="242666" y="113003"/>
                  </a:lnTo>
                  <a:lnTo>
                    <a:pt x="219486" y="202101"/>
                  </a:lnTo>
                  <a:lnTo>
                    <a:pt x="314379" y="202101"/>
                  </a:lnTo>
                  <a:close/>
                </a:path>
              </a:pathLst>
            </a:custGeom>
            <a:solidFill>
              <a:schemeClr val="bg1"/>
            </a:solidFill>
            <a:ln w="8044"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48DC9279-14DF-C1D1-D32C-5328AB8B537D}"/>
                </a:ext>
              </a:extLst>
            </p:cNvPr>
            <p:cNvSpPr/>
            <p:nvPr/>
          </p:nvSpPr>
          <p:spPr>
            <a:xfrm>
              <a:off x="6473582" y="2705627"/>
              <a:ext cx="502884" cy="471164"/>
            </a:xfrm>
            <a:custGeom>
              <a:avLst/>
              <a:gdLst>
                <a:gd name="connsiteX0" fmla="*/ 0 w 551250"/>
                <a:gd name="connsiteY0" fmla="*/ 339008 h 516480"/>
                <a:gd name="connsiteX1" fmla="*/ 11590 w 551250"/>
                <a:gd name="connsiteY1" fmla="*/ 257878 h 516480"/>
                <a:gd name="connsiteX2" fmla="*/ 81130 w 551250"/>
                <a:gd name="connsiteY2" fmla="*/ 0 h 516480"/>
                <a:gd name="connsiteX3" fmla="*/ 223108 w 551250"/>
                <a:gd name="connsiteY3" fmla="*/ 0 h 516480"/>
                <a:gd name="connsiteX4" fmla="*/ 151395 w 551250"/>
                <a:gd name="connsiteY4" fmla="*/ 268019 h 516480"/>
                <a:gd name="connsiteX5" fmla="*/ 144151 w 551250"/>
                <a:gd name="connsiteY5" fmla="*/ 315828 h 516480"/>
                <a:gd name="connsiteX6" fmla="*/ 223108 w 551250"/>
                <a:gd name="connsiteY6" fmla="*/ 389714 h 516480"/>
                <a:gd name="connsiteX7" fmla="*/ 291199 w 551250"/>
                <a:gd name="connsiteY7" fmla="*/ 362912 h 516480"/>
                <a:gd name="connsiteX8" fmla="*/ 333937 w 551250"/>
                <a:gd name="connsiteY8" fmla="*/ 278885 h 516480"/>
                <a:gd name="connsiteX9" fmla="*/ 409273 w 551250"/>
                <a:gd name="connsiteY9" fmla="*/ 0 h 516480"/>
                <a:gd name="connsiteX10" fmla="*/ 551250 w 551250"/>
                <a:gd name="connsiteY10" fmla="*/ 0 h 516480"/>
                <a:gd name="connsiteX11" fmla="*/ 470845 w 551250"/>
                <a:gd name="connsiteY11" fmla="*/ 299892 h 516480"/>
                <a:gd name="connsiteX12" fmla="*/ 391888 w 551250"/>
                <a:gd name="connsiteY12" fmla="*/ 451286 h 516480"/>
                <a:gd name="connsiteX13" fmla="*/ 204998 w 551250"/>
                <a:gd name="connsiteY13" fmla="*/ 516480 h 516480"/>
                <a:gd name="connsiteX14" fmla="*/ 0 w 551250"/>
                <a:gd name="connsiteY14" fmla="*/ 339008 h 51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0" h="516480">
                  <a:moveTo>
                    <a:pt x="0" y="339008"/>
                  </a:moveTo>
                  <a:cubicBezTo>
                    <a:pt x="0" y="313655"/>
                    <a:pt x="4346" y="285404"/>
                    <a:pt x="11590" y="257878"/>
                  </a:cubicBezTo>
                  <a:lnTo>
                    <a:pt x="81130" y="0"/>
                  </a:lnTo>
                  <a:lnTo>
                    <a:pt x="223108" y="0"/>
                  </a:lnTo>
                  <a:lnTo>
                    <a:pt x="151395" y="268019"/>
                  </a:lnTo>
                  <a:cubicBezTo>
                    <a:pt x="147048" y="283955"/>
                    <a:pt x="144151" y="299167"/>
                    <a:pt x="144151" y="315828"/>
                  </a:cubicBezTo>
                  <a:cubicBezTo>
                    <a:pt x="144151" y="361464"/>
                    <a:pt x="172402" y="389714"/>
                    <a:pt x="223108" y="389714"/>
                  </a:cubicBezTo>
                  <a:cubicBezTo>
                    <a:pt x="249910" y="389714"/>
                    <a:pt x="273814" y="380298"/>
                    <a:pt x="291199" y="362912"/>
                  </a:cubicBezTo>
                  <a:cubicBezTo>
                    <a:pt x="310033" y="344803"/>
                    <a:pt x="323072" y="319450"/>
                    <a:pt x="333937" y="278885"/>
                  </a:cubicBezTo>
                  <a:lnTo>
                    <a:pt x="409273" y="0"/>
                  </a:lnTo>
                  <a:lnTo>
                    <a:pt x="551250" y="0"/>
                  </a:lnTo>
                  <a:lnTo>
                    <a:pt x="470845" y="299892"/>
                  </a:lnTo>
                  <a:cubicBezTo>
                    <a:pt x="452735" y="366534"/>
                    <a:pt x="427382" y="415792"/>
                    <a:pt x="391888" y="451286"/>
                  </a:cubicBezTo>
                  <a:cubicBezTo>
                    <a:pt x="346976" y="496198"/>
                    <a:pt x="283231" y="516480"/>
                    <a:pt x="204998" y="516480"/>
                  </a:cubicBezTo>
                  <a:cubicBezTo>
                    <a:pt x="74611" y="516480"/>
                    <a:pt x="0" y="450562"/>
                    <a:pt x="0" y="339008"/>
                  </a:cubicBezTo>
                  <a:close/>
                </a:path>
              </a:pathLst>
            </a:custGeom>
            <a:solidFill>
              <a:schemeClr val="bg1"/>
            </a:solidFill>
            <a:ln w="8044"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0755F463-7249-D739-E193-B0EC201F8AF6}"/>
                </a:ext>
              </a:extLst>
            </p:cNvPr>
            <p:cNvSpPr/>
            <p:nvPr/>
          </p:nvSpPr>
          <p:spPr>
            <a:xfrm>
              <a:off x="6921618" y="2697624"/>
              <a:ext cx="465878" cy="478432"/>
            </a:xfrm>
            <a:custGeom>
              <a:avLst/>
              <a:gdLst>
                <a:gd name="connsiteX0" fmla="*/ 0 w 510685"/>
                <a:gd name="connsiteY0" fmla="*/ 431728 h 524448"/>
                <a:gd name="connsiteX1" fmla="*/ 90547 w 510685"/>
                <a:gd name="connsiteY1" fmla="*/ 338284 h 524448"/>
                <a:gd name="connsiteX2" fmla="*/ 247012 w 510685"/>
                <a:gd name="connsiteY2" fmla="*/ 407099 h 524448"/>
                <a:gd name="connsiteX3" fmla="*/ 304238 w 510685"/>
                <a:gd name="connsiteY3" fmla="*/ 369432 h 524448"/>
                <a:gd name="connsiteX4" fmla="*/ 219486 w 510685"/>
                <a:gd name="connsiteY4" fmla="*/ 312206 h 524448"/>
                <a:gd name="connsiteX5" fmla="*/ 87650 w 510685"/>
                <a:gd name="connsiteY5" fmla="*/ 172402 h 524448"/>
                <a:gd name="connsiteX6" fmla="*/ 302789 w 510685"/>
                <a:gd name="connsiteY6" fmla="*/ 0 h 524448"/>
                <a:gd name="connsiteX7" fmla="*/ 510685 w 510685"/>
                <a:gd name="connsiteY7" fmla="*/ 75335 h 524448"/>
                <a:gd name="connsiteX8" fmla="*/ 423760 w 510685"/>
                <a:gd name="connsiteY8" fmla="*/ 172402 h 524448"/>
                <a:gd name="connsiteX9" fmla="*/ 289751 w 510685"/>
                <a:gd name="connsiteY9" fmla="*/ 116625 h 524448"/>
                <a:gd name="connsiteX10" fmla="*/ 234698 w 510685"/>
                <a:gd name="connsiteY10" fmla="*/ 152843 h 524448"/>
                <a:gd name="connsiteX11" fmla="*/ 319450 w 510685"/>
                <a:gd name="connsiteY11" fmla="*/ 207896 h 524448"/>
                <a:gd name="connsiteX12" fmla="*/ 451286 w 510685"/>
                <a:gd name="connsiteY12" fmla="*/ 349149 h 524448"/>
                <a:gd name="connsiteX13" fmla="*/ 235422 w 510685"/>
                <a:gd name="connsiteY13" fmla="*/ 524448 h 524448"/>
                <a:gd name="connsiteX14" fmla="*/ 0 w 510685"/>
                <a:gd name="connsiteY14" fmla="*/ 431728 h 52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0685" h="524448">
                  <a:moveTo>
                    <a:pt x="0" y="431728"/>
                  </a:moveTo>
                  <a:lnTo>
                    <a:pt x="90547" y="338284"/>
                  </a:lnTo>
                  <a:cubicBezTo>
                    <a:pt x="139805" y="383919"/>
                    <a:pt x="191235" y="407099"/>
                    <a:pt x="247012" y="407099"/>
                  </a:cubicBezTo>
                  <a:cubicBezTo>
                    <a:pt x="280334" y="407099"/>
                    <a:pt x="304238" y="392612"/>
                    <a:pt x="304238" y="369432"/>
                  </a:cubicBezTo>
                  <a:cubicBezTo>
                    <a:pt x="304238" y="349874"/>
                    <a:pt x="290475" y="339732"/>
                    <a:pt x="219486" y="312206"/>
                  </a:cubicBezTo>
                  <a:cubicBezTo>
                    <a:pt x="139080" y="281782"/>
                    <a:pt x="87650" y="247012"/>
                    <a:pt x="87650" y="172402"/>
                  </a:cubicBezTo>
                  <a:cubicBezTo>
                    <a:pt x="87650" y="71713"/>
                    <a:pt x="178921" y="0"/>
                    <a:pt x="302789" y="0"/>
                  </a:cubicBezTo>
                  <a:cubicBezTo>
                    <a:pt x="391888" y="0"/>
                    <a:pt x="462152" y="28975"/>
                    <a:pt x="510685" y="75335"/>
                  </a:cubicBezTo>
                  <a:lnTo>
                    <a:pt x="423760" y="172402"/>
                  </a:lnTo>
                  <a:cubicBezTo>
                    <a:pt x="385368" y="139080"/>
                    <a:pt x="341181" y="116625"/>
                    <a:pt x="289751" y="116625"/>
                  </a:cubicBezTo>
                  <a:cubicBezTo>
                    <a:pt x="255705" y="116625"/>
                    <a:pt x="234698" y="132561"/>
                    <a:pt x="234698" y="152843"/>
                  </a:cubicBezTo>
                  <a:cubicBezTo>
                    <a:pt x="234698" y="173126"/>
                    <a:pt x="249910" y="180370"/>
                    <a:pt x="319450" y="207896"/>
                  </a:cubicBezTo>
                  <a:cubicBezTo>
                    <a:pt x="397683" y="237595"/>
                    <a:pt x="451286" y="273090"/>
                    <a:pt x="451286" y="349149"/>
                  </a:cubicBezTo>
                  <a:cubicBezTo>
                    <a:pt x="451286" y="453460"/>
                    <a:pt x="361464" y="524448"/>
                    <a:pt x="235422" y="524448"/>
                  </a:cubicBezTo>
                  <a:cubicBezTo>
                    <a:pt x="136183" y="524448"/>
                    <a:pt x="54328" y="490403"/>
                    <a:pt x="0" y="431728"/>
                  </a:cubicBezTo>
                  <a:close/>
                </a:path>
              </a:pathLst>
            </a:custGeom>
            <a:solidFill>
              <a:schemeClr val="bg1"/>
            </a:solidFill>
            <a:ln w="8044"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400B039D-B69E-4F36-020F-6754E1DA86D6}"/>
                </a:ext>
              </a:extLst>
            </p:cNvPr>
            <p:cNvSpPr/>
            <p:nvPr/>
          </p:nvSpPr>
          <p:spPr>
            <a:xfrm>
              <a:off x="7358420" y="2705627"/>
              <a:ext cx="252433" cy="462573"/>
            </a:xfrm>
            <a:custGeom>
              <a:avLst/>
              <a:gdLst>
                <a:gd name="connsiteX0" fmla="*/ 136183 w 276711"/>
                <a:gd name="connsiteY0" fmla="*/ 0 h 507063"/>
                <a:gd name="connsiteX1" fmla="*/ 276712 w 276711"/>
                <a:gd name="connsiteY1" fmla="*/ 0 h 507063"/>
                <a:gd name="connsiteX2" fmla="*/ 140529 w 276711"/>
                <a:gd name="connsiteY2" fmla="*/ 507063 h 507063"/>
                <a:gd name="connsiteX3" fmla="*/ 0 w 276711"/>
                <a:gd name="connsiteY3" fmla="*/ 507063 h 507063"/>
                <a:gd name="connsiteX4" fmla="*/ 136183 w 276711"/>
                <a:gd name="connsiteY4" fmla="*/ 0 h 507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711" h="507063">
                  <a:moveTo>
                    <a:pt x="136183" y="0"/>
                  </a:moveTo>
                  <a:lnTo>
                    <a:pt x="276712" y="0"/>
                  </a:lnTo>
                  <a:lnTo>
                    <a:pt x="140529" y="507063"/>
                  </a:lnTo>
                  <a:lnTo>
                    <a:pt x="0" y="507063"/>
                  </a:lnTo>
                  <a:lnTo>
                    <a:pt x="136183" y="0"/>
                  </a:lnTo>
                  <a:close/>
                </a:path>
              </a:pathLst>
            </a:custGeom>
            <a:solidFill>
              <a:schemeClr val="bg1"/>
            </a:solidFill>
            <a:ln w="8044"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3A708876-9363-B526-ECA4-B6EEFCE68E4A}"/>
                </a:ext>
              </a:extLst>
            </p:cNvPr>
            <p:cNvSpPr/>
            <p:nvPr/>
          </p:nvSpPr>
          <p:spPr>
            <a:xfrm>
              <a:off x="7569883" y="2705627"/>
              <a:ext cx="560376" cy="462573"/>
            </a:xfrm>
            <a:custGeom>
              <a:avLst/>
              <a:gdLst>
                <a:gd name="connsiteX0" fmla="*/ 136183 w 614271"/>
                <a:gd name="connsiteY0" fmla="*/ 0 h 507063"/>
                <a:gd name="connsiteX1" fmla="*/ 267295 w 614271"/>
                <a:gd name="connsiteY1" fmla="*/ 0 h 507063"/>
                <a:gd name="connsiteX2" fmla="*/ 398407 w 614271"/>
                <a:gd name="connsiteY2" fmla="*/ 281782 h 507063"/>
                <a:gd name="connsiteX3" fmla="*/ 474467 w 614271"/>
                <a:gd name="connsiteY3" fmla="*/ 0 h 507063"/>
                <a:gd name="connsiteX4" fmla="*/ 614271 w 614271"/>
                <a:gd name="connsiteY4" fmla="*/ 0 h 507063"/>
                <a:gd name="connsiteX5" fmla="*/ 478088 w 614271"/>
                <a:gd name="connsiteY5" fmla="*/ 507063 h 507063"/>
                <a:gd name="connsiteX6" fmla="*/ 354944 w 614271"/>
                <a:gd name="connsiteY6" fmla="*/ 507063 h 507063"/>
                <a:gd name="connsiteX7" fmla="*/ 218037 w 614271"/>
                <a:gd name="connsiteY7" fmla="*/ 215140 h 507063"/>
                <a:gd name="connsiteX8" fmla="*/ 139805 w 614271"/>
                <a:gd name="connsiteY8" fmla="*/ 507063 h 507063"/>
                <a:gd name="connsiteX9" fmla="*/ 0 w 614271"/>
                <a:gd name="connsiteY9" fmla="*/ 507063 h 507063"/>
                <a:gd name="connsiteX10" fmla="*/ 136183 w 614271"/>
                <a:gd name="connsiteY10" fmla="*/ 0 h 50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4271" h="507063">
                  <a:moveTo>
                    <a:pt x="136183" y="0"/>
                  </a:moveTo>
                  <a:lnTo>
                    <a:pt x="267295" y="0"/>
                  </a:lnTo>
                  <a:lnTo>
                    <a:pt x="398407" y="281782"/>
                  </a:lnTo>
                  <a:lnTo>
                    <a:pt x="474467" y="0"/>
                  </a:lnTo>
                  <a:lnTo>
                    <a:pt x="614271" y="0"/>
                  </a:lnTo>
                  <a:lnTo>
                    <a:pt x="478088" y="507063"/>
                  </a:lnTo>
                  <a:lnTo>
                    <a:pt x="354944" y="507063"/>
                  </a:lnTo>
                  <a:lnTo>
                    <a:pt x="218037" y="215140"/>
                  </a:lnTo>
                  <a:lnTo>
                    <a:pt x="139805" y="507063"/>
                  </a:lnTo>
                  <a:lnTo>
                    <a:pt x="0" y="507063"/>
                  </a:lnTo>
                  <a:lnTo>
                    <a:pt x="136183" y="0"/>
                  </a:lnTo>
                  <a:close/>
                </a:path>
              </a:pathLst>
            </a:custGeom>
            <a:solidFill>
              <a:schemeClr val="bg1"/>
            </a:solidFill>
            <a:ln w="8044"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E00B6879-750B-772E-F151-6B883A3E00BD}"/>
                </a:ext>
              </a:extLst>
            </p:cNvPr>
            <p:cNvSpPr/>
            <p:nvPr/>
          </p:nvSpPr>
          <p:spPr>
            <a:xfrm>
              <a:off x="8085983" y="2705627"/>
              <a:ext cx="494954" cy="462573"/>
            </a:xfrm>
            <a:custGeom>
              <a:avLst/>
              <a:gdLst>
                <a:gd name="connsiteX0" fmla="*/ 136183 w 542557"/>
                <a:gd name="connsiteY0" fmla="*/ 0 h 507063"/>
                <a:gd name="connsiteX1" fmla="*/ 542558 w 542557"/>
                <a:gd name="connsiteY1" fmla="*/ 0 h 507063"/>
                <a:gd name="connsiteX2" fmla="*/ 509961 w 542557"/>
                <a:gd name="connsiteY2" fmla="*/ 119522 h 507063"/>
                <a:gd name="connsiteX3" fmla="*/ 243390 w 542557"/>
                <a:gd name="connsiteY3" fmla="*/ 119522 h 507063"/>
                <a:gd name="connsiteX4" fmla="*/ 222384 w 542557"/>
                <a:gd name="connsiteY4" fmla="*/ 196306 h 507063"/>
                <a:gd name="connsiteX5" fmla="*/ 464325 w 542557"/>
                <a:gd name="connsiteY5" fmla="*/ 196306 h 507063"/>
                <a:gd name="connsiteX6" fmla="*/ 434626 w 542557"/>
                <a:gd name="connsiteY6" fmla="*/ 307136 h 507063"/>
                <a:gd name="connsiteX7" fmla="*/ 192684 w 542557"/>
                <a:gd name="connsiteY7" fmla="*/ 307136 h 507063"/>
                <a:gd name="connsiteX8" fmla="*/ 170953 w 542557"/>
                <a:gd name="connsiteY8" fmla="*/ 387541 h 507063"/>
                <a:gd name="connsiteX9" fmla="*/ 441869 w 542557"/>
                <a:gd name="connsiteY9" fmla="*/ 387541 h 507063"/>
                <a:gd name="connsiteX10" fmla="*/ 409997 w 542557"/>
                <a:gd name="connsiteY10" fmla="*/ 507063 h 507063"/>
                <a:gd name="connsiteX11" fmla="*/ 0 w 542557"/>
                <a:gd name="connsiteY11" fmla="*/ 507063 h 507063"/>
                <a:gd name="connsiteX12" fmla="*/ 136183 w 542557"/>
                <a:gd name="connsiteY12" fmla="*/ 0 h 50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2557" h="507063">
                  <a:moveTo>
                    <a:pt x="136183" y="0"/>
                  </a:moveTo>
                  <a:lnTo>
                    <a:pt x="542558" y="0"/>
                  </a:lnTo>
                  <a:lnTo>
                    <a:pt x="509961" y="119522"/>
                  </a:lnTo>
                  <a:lnTo>
                    <a:pt x="243390" y="119522"/>
                  </a:lnTo>
                  <a:lnTo>
                    <a:pt x="222384" y="196306"/>
                  </a:lnTo>
                  <a:lnTo>
                    <a:pt x="464325" y="196306"/>
                  </a:lnTo>
                  <a:lnTo>
                    <a:pt x="434626" y="307136"/>
                  </a:lnTo>
                  <a:lnTo>
                    <a:pt x="192684" y="307136"/>
                  </a:lnTo>
                  <a:lnTo>
                    <a:pt x="170953" y="387541"/>
                  </a:lnTo>
                  <a:lnTo>
                    <a:pt x="441869" y="387541"/>
                  </a:lnTo>
                  <a:lnTo>
                    <a:pt x="409997" y="507063"/>
                  </a:lnTo>
                  <a:lnTo>
                    <a:pt x="0" y="507063"/>
                  </a:lnTo>
                  <a:lnTo>
                    <a:pt x="136183" y="0"/>
                  </a:lnTo>
                  <a:close/>
                </a:path>
              </a:pathLst>
            </a:custGeom>
            <a:solidFill>
              <a:schemeClr val="bg1"/>
            </a:solidFill>
            <a:ln w="8044"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30E8DF77-DEB8-9E43-0939-F79FFDB75A64}"/>
                </a:ext>
              </a:extLst>
            </p:cNvPr>
            <p:cNvSpPr/>
            <p:nvPr/>
          </p:nvSpPr>
          <p:spPr>
            <a:xfrm>
              <a:off x="8520804" y="2697624"/>
              <a:ext cx="465878" cy="478432"/>
            </a:xfrm>
            <a:custGeom>
              <a:avLst/>
              <a:gdLst>
                <a:gd name="connsiteX0" fmla="*/ 0 w 510685"/>
                <a:gd name="connsiteY0" fmla="*/ 431728 h 524448"/>
                <a:gd name="connsiteX1" fmla="*/ 90547 w 510685"/>
                <a:gd name="connsiteY1" fmla="*/ 338284 h 524448"/>
                <a:gd name="connsiteX2" fmla="*/ 247012 w 510685"/>
                <a:gd name="connsiteY2" fmla="*/ 407099 h 524448"/>
                <a:gd name="connsiteX3" fmla="*/ 304238 w 510685"/>
                <a:gd name="connsiteY3" fmla="*/ 369432 h 524448"/>
                <a:gd name="connsiteX4" fmla="*/ 219486 w 510685"/>
                <a:gd name="connsiteY4" fmla="*/ 312206 h 524448"/>
                <a:gd name="connsiteX5" fmla="*/ 87649 w 510685"/>
                <a:gd name="connsiteY5" fmla="*/ 172402 h 524448"/>
                <a:gd name="connsiteX6" fmla="*/ 302789 w 510685"/>
                <a:gd name="connsiteY6" fmla="*/ 0 h 524448"/>
                <a:gd name="connsiteX7" fmla="*/ 510685 w 510685"/>
                <a:gd name="connsiteY7" fmla="*/ 75335 h 524448"/>
                <a:gd name="connsiteX8" fmla="*/ 423760 w 510685"/>
                <a:gd name="connsiteY8" fmla="*/ 172402 h 524448"/>
                <a:gd name="connsiteX9" fmla="*/ 289750 w 510685"/>
                <a:gd name="connsiteY9" fmla="*/ 116625 h 524448"/>
                <a:gd name="connsiteX10" fmla="*/ 234698 w 510685"/>
                <a:gd name="connsiteY10" fmla="*/ 152843 h 524448"/>
                <a:gd name="connsiteX11" fmla="*/ 319450 w 510685"/>
                <a:gd name="connsiteY11" fmla="*/ 207896 h 524448"/>
                <a:gd name="connsiteX12" fmla="*/ 451286 w 510685"/>
                <a:gd name="connsiteY12" fmla="*/ 349149 h 524448"/>
                <a:gd name="connsiteX13" fmla="*/ 235422 w 510685"/>
                <a:gd name="connsiteY13" fmla="*/ 524448 h 524448"/>
                <a:gd name="connsiteX14" fmla="*/ 0 w 510685"/>
                <a:gd name="connsiteY14" fmla="*/ 431728 h 52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0685" h="524448">
                  <a:moveTo>
                    <a:pt x="0" y="431728"/>
                  </a:moveTo>
                  <a:lnTo>
                    <a:pt x="90547" y="338284"/>
                  </a:lnTo>
                  <a:cubicBezTo>
                    <a:pt x="139804" y="383919"/>
                    <a:pt x="191235" y="407099"/>
                    <a:pt x="247012" y="407099"/>
                  </a:cubicBezTo>
                  <a:cubicBezTo>
                    <a:pt x="280334" y="407099"/>
                    <a:pt x="304238" y="392612"/>
                    <a:pt x="304238" y="369432"/>
                  </a:cubicBezTo>
                  <a:cubicBezTo>
                    <a:pt x="304238" y="349874"/>
                    <a:pt x="290475" y="339732"/>
                    <a:pt x="219486" y="312206"/>
                  </a:cubicBezTo>
                  <a:cubicBezTo>
                    <a:pt x="139080" y="281782"/>
                    <a:pt x="87649" y="247012"/>
                    <a:pt x="87649" y="172402"/>
                  </a:cubicBezTo>
                  <a:cubicBezTo>
                    <a:pt x="87649" y="71713"/>
                    <a:pt x="178921" y="0"/>
                    <a:pt x="302789" y="0"/>
                  </a:cubicBezTo>
                  <a:cubicBezTo>
                    <a:pt x="391887" y="0"/>
                    <a:pt x="462152" y="28975"/>
                    <a:pt x="510685" y="75335"/>
                  </a:cubicBezTo>
                  <a:lnTo>
                    <a:pt x="423760" y="172402"/>
                  </a:lnTo>
                  <a:cubicBezTo>
                    <a:pt x="385368" y="139080"/>
                    <a:pt x="341181" y="116625"/>
                    <a:pt x="289750" y="116625"/>
                  </a:cubicBezTo>
                  <a:cubicBezTo>
                    <a:pt x="255705" y="116625"/>
                    <a:pt x="234698" y="132561"/>
                    <a:pt x="234698" y="152843"/>
                  </a:cubicBezTo>
                  <a:cubicBezTo>
                    <a:pt x="234698" y="173126"/>
                    <a:pt x="249910" y="180370"/>
                    <a:pt x="319450" y="207896"/>
                  </a:cubicBezTo>
                  <a:cubicBezTo>
                    <a:pt x="397683" y="237595"/>
                    <a:pt x="451286" y="273090"/>
                    <a:pt x="451286" y="349149"/>
                  </a:cubicBezTo>
                  <a:cubicBezTo>
                    <a:pt x="451286" y="453460"/>
                    <a:pt x="361464" y="524448"/>
                    <a:pt x="235422" y="524448"/>
                  </a:cubicBezTo>
                  <a:cubicBezTo>
                    <a:pt x="136183" y="524448"/>
                    <a:pt x="54328" y="490403"/>
                    <a:pt x="0" y="431728"/>
                  </a:cubicBezTo>
                  <a:close/>
                </a:path>
              </a:pathLst>
            </a:custGeom>
            <a:solidFill>
              <a:schemeClr val="bg1"/>
            </a:solidFill>
            <a:ln w="8044"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0C89E17-7F6E-90FE-C370-7B45765F2725}"/>
                </a:ext>
              </a:extLst>
            </p:cNvPr>
            <p:cNvSpPr/>
            <p:nvPr/>
          </p:nvSpPr>
          <p:spPr>
            <a:xfrm>
              <a:off x="8943729" y="2697624"/>
              <a:ext cx="465878" cy="478432"/>
            </a:xfrm>
            <a:custGeom>
              <a:avLst/>
              <a:gdLst>
                <a:gd name="connsiteX0" fmla="*/ 0 w 510685"/>
                <a:gd name="connsiteY0" fmla="*/ 431728 h 524448"/>
                <a:gd name="connsiteX1" fmla="*/ 90547 w 510685"/>
                <a:gd name="connsiteY1" fmla="*/ 338284 h 524448"/>
                <a:gd name="connsiteX2" fmla="*/ 247012 w 510685"/>
                <a:gd name="connsiteY2" fmla="*/ 407099 h 524448"/>
                <a:gd name="connsiteX3" fmla="*/ 304238 w 510685"/>
                <a:gd name="connsiteY3" fmla="*/ 369432 h 524448"/>
                <a:gd name="connsiteX4" fmla="*/ 219486 w 510685"/>
                <a:gd name="connsiteY4" fmla="*/ 312206 h 524448"/>
                <a:gd name="connsiteX5" fmla="*/ 87650 w 510685"/>
                <a:gd name="connsiteY5" fmla="*/ 172402 h 524448"/>
                <a:gd name="connsiteX6" fmla="*/ 302789 w 510685"/>
                <a:gd name="connsiteY6" fmla="*/ 0 h 524448"/>
                <a:gd name="connsiteX7" fmla="*/ 510685 w 510685"/>
                <a:gd name="connsiteY7" fmla="*/ 75335 h 524448"/>
                <a:gd name="connsiteX8" fmla="*/ 423760 w 510685"/>
                <a:gd name="connsiteY8" fmla="*/ 172402 h 524448"/>
                <a:gd name="connsiteX9" fmla="*/ 289751 w 510685"/>
                <a:gd name="connsiteY9" fmla="*/ 116625 h 524448"/>
                <a:gd name="connsiteX10" fmla="*/ 234698 w 510685"/>
                <a:gd name="connsiteY10" fmla="*/ 152843 h 524448"/>
                <a:gd name="connsiteX11" fmla="*/ 319450 w 510685"/>
                <a:gd name="connsiteY11" fmla="*/ 207896 h 524448"/>
                <a:gd name="connsiteX12" fmla="*/ 451286 w 510685"/>
                <a:gd name="connsiteY12" fmla="*/ 349149 h 524448"/>
                <a:gd name="connsiteX13" fmla="*/ 235422 w 510685"/>
                <a:gd name="connsiteY13" fmla="*/ 524448 h 524448"/>
                <a:gd name="connsiteX14" fmla="*/ 0 w 510685"/>
                <a:gd name="connsiteY14" fmla="*/ 431728 h 52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0685" h="524448">
                  <a:moveTo>
                    <a:pt x="0" y="431728"/>
                  </a:moveTo>
                  <a:lnTo>
                    <a:pt x="90547" y="338284"/>
                  </a:lnTo>
                  <a:cubicBezTo>
                    <a:pt x="139805" y="383919"/>
                    <a:pt x="191235" y="407099"/>
                    <a:pt x="247012" y="407099"/>
                  </a:cubicBezTo>
                  <a:cubicBezTo>
                    <a:pt x="280334" y="407099"/>
                    <a:pt x="304238" y="392612"/>
                    <a:pt x="304238" y="369432"/>
                  </a:cubicBezTo>
                  <a:cubicBezTo>
                    <a:pt x="304238" y="349874"/>
                    <a:pt x="290475" y="339732"/>
                    <a:pt x="219486" y="312206"/>
                  </a:cubicBezTo>
                  <a:cubicBezTo>
                    <a:pt x="139080" y="281782"/>
                    <a:pt x="87650" y="247012"/>
                    <a:pt x="87650" y="172402"/>
                  </a:cubicBezTo>
                  <a:cubicBezTo>
                    <a:pt x="87650" y="71713"/>
                    <a:pt x="178921" y="0"/>
                    <a:pt x="302789" y="0"/>
                  </a:cubicBezTo>
                  <a:cubicBezTo>
                    <a:pt x="391888" y="0"/>
                    <a:pt x="462152" y="28975"/>
                    <a:pt x="510685" y="75335"/>
                  </a:cubicBezTo>
                  <a:lnTo>
                    <a:pt x="423760" y="172402"/>
                  </a:lnTo>
                  <a:cubicBezTo>
                    <a:pt x="385368" y="139080"/>
                    <a:pt x="341181" y="116625"/>
                    <a:pt x="289751" y="116625"/>
                  </a:cubicBezTo>
                  <a:cubicBezTo>
                    <a:pt x="255704" y="116625"/>
                    <a:pt x="234698" y="132561"/>
                    <a:pt x="234698" y="152843"/>
                  </a:cubicBezTo>
                  <a:cubicBezTo>
                    <a:pt x="234698" y="173126"/>
                    <a:pt x="249910" y="180370"/>
                    <a:pt x="319450" y="207896"/>
                  </a:cubicBezTo>
                  <a:cubicBezTo>
                    <a:pt x="397682" y="237595"/>
                    <a:pt x="451286" y="273090"/>
                    <a:pt x="451286" y="349149"/>
                  </a:cubicBezTo>
                  <a:cubicBezTo>
                    <a:pt x="451286" y="453460"/>
                    <a:pt x="361464" y="524448"/>
                    <a:pt x="235422" y="524448"/>
                  </a:cubicBezTo>
                  <a:cubicBezTo>
                    <a:pt x="136183" y="524448"/>
                    <a:pt x="54328" y="490403"/>
                    <a:pt x="0" y="431728"/>
                  </a:cubicBezTo>
                  <a:close/>
                </a:path>
              </a:pathLst>
            </a:custGeom>
            <a:solidFill>
              <a:schemeClr val="bg1"/>
            </a:solidFill>
            <a:ln w="8044" cap="flat">
              <a:noFill/>
              <a:prstDash val="solid"/>
              <a:miter/>
            </a:ln>
          </p:spPr>
          <p:txBody>
            <a:bodyPr rtlCol="0" anchor="ctr"/>
            <a:lstStyle/>
            <a:p>
              <a:endParaRPr lang="en-US"/>
            </a:p>
          </p:txBody>
        </p:sp>
        <p:grpSp>
          <p:nvGrpSpPr>
            <p:cNvPr id="280" name="Group 279">
              <a:extLst>
                <a:ext uri="{FF2B5EF4-FFF2-40B4-BE49-F238E27FC236}">
                  <a16:creationId xmlns:a16="http://schemas.microsoft.com/office/drawing/2014/main" id="{C88FBB38-3646-F89E-392F-E344024884EC}"/>
                </a:ext>
              </a:extLst>
            </p:cNvPr>
            <p:cNvGrpSpPr/>
            <p:nvPr/>
          </p:nvGrpSpPr>
          <p:grpSpPr>
            <a:xfrm>
              <a:off x="5955788" y="3318683"/>
              <a:ext cx="3426065" cy="289732"/>
              <a:chOff x="5955788" y="3278043"/>
              <a:chExt cx="3426065" cy="289732"/>
            </a:xfrm>
          </p:grpSpPr>
          <p:sp>
            <p:nvSpPr>
              <p:cNvPr id="108" name="Freeform 107">
                <a:extLst>
                  <a:ext uri="{FF2B5EF4-FFF2-40B4-BE49-F238E27FC236}">
                    <a16:creationId xmlns:a16="http://schemas.microsoft.com/office/drawing/2014/main" id="{60AF5356-6C26-9BF3-982D-91B5C257C2BD}"/>
                  </a:ext>
                </a:extLst>
              </p:cNvPr>
              <p:cNvSpPr/>
              <p:nvPr/>
            </p:nvSpPr>
            <p:spPr>
              <a:xfrm>
                <a:off x="5955788" y="3281347"/>
                <a:ext cx="360661" cy="233562"/>
              </a:xfrm>
              <a:custGeom>
                <a:avLst/>
                <a:gdLst>
                  <a:gd name="connsiteX0" fmla="*/ 0 w 395348"/>
                  <a:gd name="connsiteY0" fmla="*/ 724 h 256026"/>
                  <a:gd name="connsiteX1" fmla="*/ 72760 w 395348"/>
                  <a:gd name="connsiteY1" fmla="*/ 724 h 256026"/>
                  <a:gd name="connsiteX2" fmla="*/ 77428 w 395348"/>
                  <a:gd name="connsiteY2" fmla="*/ 147370 h 256026"/>
                  <a:gd name="connsiteX3" fmla="*/ 165077 w 395348"/>
                  <a:gd name="connsiteY3" fmla="*/ 0 h 256026"/>
                  <a:gd name="connsiteX4" fmla="*/ 225925 w 395348"/>
                  <a:gd name="connsiteY4" fmla="*/ 0 h 256026"/>
                  <a:gd name="connsiteX5" fmla="*/ 235664 w 395348"/>
                  <a:gd name="connsiteY5" fmla="*/ 147370 h 256026"/>
                  <a:gd name="connsiteX6" fmla="*/ 318967 w 395348"/>
                  <a:gd name="connsiteY6" fmla="*/ 724 h 256026"/>
                  <a:gd name="connsiteX7" fmla="*/ 395349 w 395348"/>
                  <a:gd name="connsiteY7" fmla="*/ 724 h 256026"/>
                  <a:gd name="connsiteX8" fmla="*/ 242183 w 395348"/>
                  <a:gd name="connsiteY8" fmla="*/ 256027 h 256026"/>
                  <a:gd name="connsiteX9" fmla="*/ 179162 w 395348"/>
                  <a:gd name="connsiteY9" fmla="*/ 256027 h 256026"/>
                  <a:gd name="connsiteX10" fmla="*/ 167572 w 395348"/>
                  <a:gd name="connsiteY10" fmla="*/ 111876 h 256026"/>
                  <a:gd name="connsiteX11" fmla="*/ 78877 w 395348"/>
                  <a:gd name="connsiteY11" fmla="*/ 256027 h 256026"/>
                  <a:gd name="connsiteX12" fmla="*/ 16258 w 395348"/>
                  <a:gd name="connsiteY12" fmla="*/ 256027 h 256026"/>
                  <a:gd name="connsiteX13" fmla="*/ 0 w 395348"/>
                  <a:gd name="connsiteY13" fmla="*/ 724 h 25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348" h="256026">
                    <a:moveTo>
                      <a:pt x="0" y="724"/>
                    </a:moveTo>
                    <a:lnTo>
                      <a:pt x="72760" y="724"/>
                    </a:lnTo>
                    <a:lnTo>
                      <a:pt x="77428" y="147370"/>
                    </a:lnTo>
                    <a:lnTo>
                      <a:pt x="165077" y="0"/>
                    </a:lnTo>
                    <a:lnTo>
                      <a:pt x="225925" y="0"/>
                    </a:lnTo>
                    <a:lnTo>
                      <a:pt x="235664" y="147370"/>
                    </a:lnTo>
                    <a:lnTo>
                      <a:pt x="318967" y="724"/>
                    </a:lnTo>
                    <a:lnTo>
                      <a:pt x="395349" y="724"/>
                    </a:lnTo>
                    <a:lnTo>
                      <a:pt x="242183" y="256027"/>
                    </a:lnTo>
                    <a:lnTo>
                      <a:pt x="179162" y="256027"/>
                    </a:lnTo>
                    <a:lnTo>
                      <a:pt x="167572" y="111876"/>
                    </a:lnTo>
                    <a:lnTo>
                      <a:pt x="78877" y="256027"/>
                    </a:lnTo>
                    <a:lnTo>
                      <a:pt x="16258" y="256027"/>
                    </a:lnTo>
                    <a:lnTo>
                      <a:pt x="0" y="724"/>
                    </a:lnTo>
                    <a:close/>
                  </a:path>
                </a:pathLst>
              </a:custGeom>
              <a:solidFill>
                <a:schemeClr val="bg1"/>
              </a:solidFill>
              <a:ln w="8044"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F09ECF91-3673-D66B-A080-6AAE34F9FF2B}"/>
                  </a:ext>
                </a:extLst>
              </p:cNvPr>
              <p:cNvSpPr/>
              <p:nvPr/>
            </p:nvSpPr>
            <p:spPr>
              <a:xfrm>
                <a:off x="6293411" y="3282008"/>
                <a:ext cx="126216" cy="231286"/>
              </a:xfrm>
              <a:custGeom>
                <a:avLst/>
                <a:gdLst>
                  <a:gd name="connsiteX0" fmla="*/ 68091 w 138355"/>
                  <a:gd name="connsiteY0" fmla="*/ 0 h 253531"/>
                  <a:gd name="connsiteX1" fmla="*/ 138356 w 138355"/>
                  <a:gd name="connsiteY1" fmla="*/ 0 h 253531"/>
                  <a:gd name="connsiteX2" fmla="*/ 70264 w 138355"/>
                  <a:gd name="connsiteY2" fmla="*/ 253532 h 253531"/>
                  <a:gd name="connsiteX3" fmla="*/ 0 w 138355"/>
                  <a:gd name="connsiteY3" fmla="*/ 253532 h 253531"/>
                  <a:gd name="connsiteX4" fmla="*/ 68091 w 138355"/>
                  <a:gd name="connsiteY4" fmla="*/ 0 h 253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55" h="253531">
                    <a:moveTo>
                      <a:pt x="68091" y="0"/>
                    </a:moveTo>
                    <a:lnTo>
                      <a:pt x="138356" y="0"/>
                    </a:lnTo>
                    <a:lnTo>
                      <a:pt x="70264" y="253532"/>
                    </a:lnTo>
                    <a:lnTo>
                      <a:pt x="0" y="253532"/>
                    </a:lnTo>
                    <a:lnTo>
                      <a:pt x="68091" y="0"/>
                    </a:lnTo>
                    <a:close/>
                  </a:path>
                </a:pathLst>
              </a:custGeom>
              <a:solidFill>
                <a:schemeClr val="bg1"/>
              </a:solidFill>
              <a:ln w="8044"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E9235ACF-E81B-A50F-B652-1C5820527696}"/>
                  </a:ext>
                </a:extLst>
              </p:cNvPr>
              <p:cNvSpPr/>
              <p:nvPr/>
            </p:nvSpPr>
            <p:spPr>
              <a:xfrm>
                <a:off x="6436062" y="3282008"/>
                <a:ext cx="217703" cy="231286"/>
              </a:xfrm>
              <a:custGeom>
                <a:avLst/>
                <a:gdLst>
                  <a:gd name="connsiteX0" fmla="*/ 76059 w 238641"/>
                  <a:gd name="connsiteY0" fmla="*/ 61572 h 253531"/>
                  <a:gd name="connsiteX1" fmla="*/ 0 w 238641"/>
                  <a:gd name="connsiteY1" fmla="*/ 61572 h 253531"/>
                  <a:gd name="connsiteX2" fmla="*/ 16661 w 238641"/>
                  <a:gd name="connsiteY2" fmla="*/ 0 h 253531"/>
                  <a:gd name="connsiteX3" fmla="*/ 238642 w 238641"/>
                  <a:gd name="connsiteY3" fmla="*/ 0 h 253531"/>
                  <a:gd name="connsiteX4" fmla="*/ 222383 w 238641"/>
                  <a:gd name="connsiteY4" fmla="*/ 61572 h 253531"/>
                  <a:gd name="connsiteX5" fmla="*/ 146324 w 238641"/>
                  <a:gd name="connsiteY5" fmla="*/ 61572 h 253531"/>
                  <a:gd name="connsiteX6" fmla="*/ 94893 w 238641"/>
                  <a:gd name="connsiteY6" fmla="*/ 253532 h 253531"/>
                  <a:gd name="connsiteX7" fmla="*/ 24307 w 238641"/>
                  <a:gd name="connsiteY7" fmla="*/ 253532 h 253531"/>
                  <a:gd name="connsiteX8" fmla="*/ 76059 w 238641"/>
                  <a:gd name="connsiteY8" fmla="*/ 61572 h 25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41" h="253531">
                    <a:moveTo>
                      <a:pt x="76059" y="61572"/>
                    </a:moveTo>
                    <a:lnTo>
                      <a:pt x="0" y="61572"/>
                    </a:lnTo>
                    <a:lnTo>
                      <a:pt x="16661" y="0"/>
                    </a:lnTo>
                    <a:lnTo>
                      <a:pt x="238642" y="0"/>
                    </a:lnTo>
                    <a:lnTo>
                      <a:pt x="222383" y="61572"/>
                    </a:lnTo>
                    <a:lnTo>
                      <a:pt x="146324" y="61572"/>
                    </a:lnTo>
                    <a:lnTo>
                      <a:pt x="94893" y="253532"/>
                    </a:lnTo>
                    <a:lnTo>
                      <a:pt x="24307" y="253532"/>
                    </a:lnTo>
                    <a:lnTo>
                      <a:pt x="76059" y="61572"/>
                    </a:lnTo>
                    <a:close/>
                  </a:path>
                </a:pathLst>
              </a:custGeom>
              <a:solidFill>
                <a:schemeClr val="bg1"/>
              </a:solidFill>
              <a:ln w="8044"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89FFC618-E5C6-D1F6-AED0-C9C67821BC54}"/>
                  </a:ext>
                </a:extLst>
              </p:cNvPr>
              <p:cNvSpPr/>
              <p:nvPr/>
            </p:nvSpPr>
            <p:spPr>
              <a:xfrm>
                <a:off x="6617494" y="3282008"/>
                <a:ext cx="272111" cy="231286"/>
              </a:xfrm>
              <a:custGeom>
                <a:avLst/>
                <a:gdLst>
                  <a:gd name="connsiteX0" fmla="*/ 68011 w 298282"/>
                  <a:gd name="connsiteY0" fmla="*/ 0 h 253531"/>
                  <a:gd name="connsiteX1" fmla="*/ 138597 w 298282"/>
                  <a:gd name="connsiteY1" fmla="*/ 0 h 253531"/>
                  <a:gd name="connsiteX2" fmla="*/ 112922 w 298282"/>
                  <a:gd name="connsiteY2" fmla="*/ 94893 h 253531"/>
                  <a:gd name="connsiteX3" fmla="*/ 202342 w 298282"/>
                  <a:gd name="connsiteY3" fmla="*/ 94893 h 253531"/>
                  <a:gd name="connsiteX4" fmla="*/ 227696 w 298282"/>
                  <a:gd name="connsiteY4" fmla="*/ 0 h 253531"/>
                  <a:gd name="connsiteX5" fmla="*/ 298282 w 298282"/>
                  <a:gd name="connsiteY5" fmla="*/ 0 h 253531"/>
                  <a:gd name="connsiteX6" fmla="*/ 230191 w 298282"/>
                  <a:gd name="connsiteY6" fmla="*/ 253532 h 253531"/>
                  <a:gd name="connsiteX7" fmla="*/ 159604 w 298282"/>
                  <a:gd name="connsiteY7" fmla="*/ 253532 h 253531"/>
                  <a:gd name="connsiteX8" fmla="*/ 185682 w 298282"/>
                  <a:gd name="connsiteY8" fmla="*/ 157190 h 253531"/>
                  <a:gd name="connsiteX9" fmla="*/ 96262 w 298282"/>
                  <a:gd name="connsiteY9" fmla="*/ 157190 h 253531"/>
                  <a:gd name="connsiteX10" fmla="*/ 70586 w 298282"/>
                  <a:gd name="connsiteY10" fmla="*/ 253532 h 253531"/>
                  <a:gd name="connsiteX11" fmla="*/ 0 w 298282"/>
                  <a:gd name="connsiteY11" fmla="*/ 253532 h 253531"/>
                  <a:gd name="connsiteX12" fmla="*/ 68091 w 298282"/>
                  <a:gd name="connsiteY12" fmla="*/ 0 h 25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8282" h="253531">
                    <a:moveTo>
                      <a:pt x="68011" y="0"/>
                    </a:moveTo>
                    <a:lnTo>
                      <a:pt x="138597" y="0"/>
                    </a:lnTo>
                    <a:lnTo>
                      <a:pt x="112922" y="94893"/>
                    </a:lnTo>
                    <a:lnTo>
                      <a:pt x="202342" y="94893"/>
                    </a:lnTo>
                    <a:lnTo>
                      <a:pt x="227696" y="0"/>
                    </a:lnTo>
                    <a:lnTo>
                      <a:pt x="298282" y="0"/>
                    </a:lnTo>
                    <a:lnTo>
                      <a:pt x="230191" y="253532"/>
                    </a:lnTo>
                    <a:lnTo>
                      <a:pt x="159604" y="253532"/>
                    </a:lnTo>
                    <a:lnTo>
                      <a:pt x="185682" y="157190"/>
                    </a:lnTo>
                    <a:lnTo>
                      <a:pt x="96262" y="157190"/>
                    </a:lnTo>
                    <a:lnTo>
                      <a:pt x="70586" y="253532"/>
                    </a:lnTo>
                    <a:lnTo>
                      <a:pt x="0" y="253532"/>
                    </a:lnTo>
                    <a:lnTo>
                      <a:pt x="68091" y="0"/>
                    </a:lnTo>
                    <a:close/>
                  </a:path>
                </a:pathLst>
              </a:custGeom>
              <a:solidFill>
                <a:schemeClr val="bg1"/>
              </a:solidFill>
              <a:ln w="8044"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D1A31B32-C419-91AA-33CE-820B46534D90}"/>
                  </a:ext>
                </a:extLst>
              </p:cNvPr>
              <p:cNvSpPr/>
              <p:nvPr/>
            </p:nvSpPr>
            <p:spPr>
              <a:xfrm>
                <a:off x="6955957" y="3282008"/>
                <a:ext cx="280113" cy="231286"/>
              </a:xfrm>
              <a:custGeom>
                <a:avLst/>
                <a:gdLst>
                  <a:gd name="connsiteX0" fmla="*/ 68091 w 307054"/>
                  <a:gd name="connsiteY0" fmla="*/ 0 h 253531"/>
                  <a:gd name="connsiteX1" fmla="*/ 133607 w 307054"/>
                  <a:gd name="connsiteY1" fmla="*/ 0 h 253531"/>
                  <a:gd name="connsiteX2" fmla="*/ 199123 w 307054"/>
                  <a:gd name="connsiteY2" fmla="*/ 140851 h 253531"/>
                  <a:gd name="connsiteX3" fmla="*/ 237112 w 307054"/>
                  <a:gd name="connsiteY3" fmla="*/ 0 h 253531"/>
                  <a:gd name="connsiteX4" fmla="*/ 307055 w 307054"/>
                  <a:gd name="connsiteY4" fmla="*/ 0 h 253531"/>
                  <a:gd name="connsiteX5" fmla="*/ 238964 w 307054"/>
                  <a:gd name="connsiteY5" fmla="*/ 253532 h 253531"/>
                  <a:gd name="connsiteX6" fmla="*/ 177392 w 307054"/>
                  <a:gd name="connsiteY6" fmla="*/ 253532 h 253531"/>
                  <a:gd name="connsiteX7" fmla="*/ 108978 w 307054"/>
                  <a:gd name="connsiteY7" fmla="*/ 107610 h 253531"/>
                  <a:gd name="connsiteX8" fmla="*/ 69862 w 307054"/>
                  <a:gd name="connsiteY8" fmla="*/ 253532 h 253531"/>
                  <a:gd name="connsiteX9" fmla="*/ 0 w 307054"/>
                  <a:gd name="connsiteY9" fmla="*/ 253532 h 253531"/>
                  <a:gd name="connsiteX10" fmla="*/ 68091 w 307054"/>
                  <a:gd name="connsiteY10" fmla="*/ 0 h 25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7054" h="253531">
                    <a:moveTo>
                      <a:pt x="68091" y="0"/>
                    </a:moveTo>
                    <a:lnTo>
                      <a:pt x="133607" y="0"/>
                    </a:lnTo>
                    <a:lnTo>
                      <a:pt x="199123" y="140851"/>
                    </a:lnTo>
                    <a:lnTo>
                      <a:pt x="237112" y="0"/>
                    </a:lnTo>
                    <a:lnTo>
                      <a:pt x="307055" y="0"/>
                    </a:lnTo>
                    <a:lnTo>
                      <a:pt x="238964" y="253532"/>
                    </a:lnTo>
                    <a:lnTo>
                      <a:pt x="177392" y="253532"/>
                    </a:lnTo>
                    <a:lnTo>
                      <a:pt x="108978" y="107610"/>
                    </a:lnTo>
                    <a:lnTo>
                      <a:pt x="69862" y="253532"/>
                    </a:lnTo>
                    <a:lnTo>
                      <a:pt x="0" y="253532"/>
                    </a:lnTo>
                    <a:lnTo>
                      <a:pt x="68091" y="0"/>
                    </a:lnTo>
                    <a:close/>
                  </a:path>
                </a:pathLst>
              </a:custGeom>
              <a:solidFill>
                <a:schemeClr val="bg1"/>
              </a:solidFill>
              <a:ln w="8044"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DFCFA4F0-2B98-DC70-F205-3D076ADF7430}"/>
                  </a:ext>
                </a:extLst>
              </p:cNvPr>
              <p:cNvSpPr/>
              <p:nvPr/>
            </p:nvSpPr>
            <p:spPr>
              <a:xfrm>
                <a:off x="7264224" y="3280319"/>
                <a:ext cx="259629" cy="232902"/>
              </a:xfrm>
              <a:custGeom>
                <a:avLst/>
                <a:gdLst>
                  <a:gd name="connsiteX0" fmla="*/ 176345 w 284599"/>
                  <a:gd name="connsiteY0" fmla="*/ 0 h 255302"/>
                  <a:gd name="connsiteX1" fmla="*/ 245161 w 284599"/>
                  <a:gd name="connsiteY1" fmla="*/ 0 h 255302"/>
                  <a:gd name="connsiteX2" fmla="*/ 284600 w 284599"/>
                  <a:gd name="connsiteY2" fmla="*/ 255302 h 255302"/>
                  <a:gd name="connsiteX3" fmla="*/ 210713 w 284599"/>
                  <a:gd name="connsiteY3" fmla="*/ 255302 h 255302"/>
                  <a:gd name="connsiteX4" fmla="*/ 204596 w 284599"/>
                  <a:gd name="connsiteY4" fmla="*/ 210069 h 255302"/>
                  <a:gd name="connsiteX5" fmla="*/ 106805 w 284599"/>
                  <a:gd name="connsiteY5" fmla="*/ 210069 h 255302"/>
                  <a:gd name="connsiteX6" fmla="*/ 76382 w 284599"/>
                  <a:gd name="connsiteY6" fmla="*/ 255302 h 255302"/>
                  <a:gd name="connsiteX7" fmla="*/ 0 w 284599"/>
                  <a:gd name="connsiteY7" fmla="*/ 255302 h 255302"/>
                  <a:gd name="connsiteX8" fmla="*/ 176345 w 284599"/>
                  <a:gd name="connsiteY8" fmla="*/ 0 h 255302"/>
                  <a:gd name="connsiteX9" fmla="*/ 198801 w 284599"/>
                  <a:gd name="connsiteY9" fmla="*/ 155338 h 255302"/>
                  <a:gd name="connsiteX10" fmla="*/ 189787 w 284599"/>
                  <a:gd name="connsiteY10" fmla="*/ 82579 h 255302"/>
                  <a:gd name="connsiteX11" fmla="*/ 142380 w 284599"/>
                  <a:gd name="connsiteY11" fmla="*/ 155338 h 255302"/>
                  <a:gd name="connsiteX12" fmla="*/ 198882 w 284599"/>
                  <a:gd name="connsiteY12" fmla="*/ 155338 h 25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599" h="255302">
                    <a:moveTo>
                      <a:pt x="176345" y="0"/>
                    </a:moveTo>
                    <a:lnTo>
                      <a:pt x="245161" y="0"/>
                    </a:lnTo>
                    <a:lnTo>
                      <a:pt x="284600" y="255302"/>
                    </a:lnTo>
                    <a:lnTo>
                      <a:pt x="210713" y="255302"/>
                    </a:lnTo>
                    <a:lnTo>
                      <a:pt x="204596" y="210069"/>
                    </a:lnTo>
                    <a:lnTo>
                      <a:pt x="106805" y="210069"/>
                    </a:lnTo>
                    <a:lnTo>
                      <a:pt x="76382" y="255302"/>
                    </a:lnTo>
                    <a:lnTo>
                      <a:pt x="0" y="255302"/>
                    </a:lnTo>
                    <a:lnTo>
                      <a:pt x="176345" y="0"/>
                    </a:lnTo>
                    <a:close/>
                    <a:moveTo>
                      <a:pt x="198801" y="155338"/>
                    </a:moveTo>
                    <a:lnTo>
                      <a:pt x="189787" y="82579"/>
                    </a:lnTo>
                    <a:lnTo>
                      <a:pt x="142380" y="155338"/>
                    </a:lnTo>
                    <a:lnTo>
                      <a:pt x="198882" y="155338"/>
                    </a:lnTo>
                    <a:close/>
                  </a:path>
                </a:pathLst>
              </a:custGeom>
              <a:solidFill>
                <a:schemeClr val="bg1"/>
              </a:solidFill>
              <a:ln w="8044"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C39BD2DE-521F-48C0-75FE-34ABE49E920F}"/>
                  </a:ext>
                </a:extLst>
              </p:cNvPr>
              <p:cNvSpPr/>
              <p:nvPr/>
            </p:nvSpPr>
            <p:spPr>
              <a:xfrm>
                <a:off x="7590662" y="3281934"/>
                <a:ext cx="241787" cy="231286"/>
              </a:xfrm>
              <a:custGeom>
                <a:avLst/>
                <a:gdLst>
                  <a:gd name="connsiteX0" fmla="*/ 68091 w 265041"/>
                  <a:gd name="connsiteY0" fmla="*/ 80 h 253531"/>
                  <a:gd name="connsiteX1" fmla="*/ 173448 w 265041"/>
                  <a:gd name="connsiteY1" fmla="*/ 80 h 253531"/>
                  <a:gd name="connsiteX2" fmla="*/ 265041 w 265041"/>
                  <a:gd name="connsiteY2" fmla="*/ 60928 h 253531"/>
                  <a:gd name="connsiteX3" fmla="*/ 208218 w 265041"/>
                  <a:gd name="connsiteY3" fmla="*/ 125719 h 253531"/>
                  <a:gd name="connsiteX4" fmla="*/ 246610 w 265041"/>
                  <a:gd name="connsiteY4" fmla="*/ 176426 h 253531"/>
                  <a:gd name="connsiteX5" fmla="*/ 131434 w 265041"/>
                  <a:gd name="connsiteY5" fmla="*/ 253532 h 253531"/>
                  <a:gd name="connsiteX6" fmla="*/ 0 w 265041"/>
                  <a:gd name="connsiteY6" fmla="*/ 253532 h 253531"/>
                  <a:gd name="connsiteX7" fmla="*/ 68091 w 265041"/>
                  <a:gd name="connsiteY7" fmla="*/ 0 h 253531"/>
                  <a:gd name="connsiteX8" fmla="*/ 136907 w 265041"/>
                  <a:gd name="connsiteY8" fmla="*/ 197030 h 253531"/>
                  <a:gd name="connsiteX9" fmla="*/ 176023 w 265041"/>
                  <a:gd name="connsiteY9" fmla="*/ 170228 h 253531"/>
                  <a:gd name="connsiteX10" fmla="*/ 144875 w 265041"/>
                  <a:gd name="connsiteY10" fmla="*/ 150348 h 253531"/>
                  <a:gd name="connsiteX11" fmla="*/ 96342 w 265041"/>
                  <a:gd name="connsiteY11" fmla="*/ 150348 h 253531"/>
                  <a:gd name="connsiteX12" fmla="*/ 83625 w 265041"/>
                  <a:gd name="connsiteY12" fmla="*/ 197030 h 253531"/>
                  <a:gd name="connsiteX13" fmla="*/ 136827 w 265041"/>
                  <a:gd name="connsiteY13" fmla="*/ 197030 h 253531"/>
                  <a:gd name="connsiteX14" fmla="*/ 157190 w 265041"/>
                  <a:gd name="connsiteY14" fmla="*/ 101091 h 253531"/>
                  <a:gd name="connsiteX15" fmla="*/ 195581 w 265041"/>
                  <a:gd name="connsiteY15" fmla="*/ 75416 h 253531"/>
                  <a:gd name="connsiteX16" fmla="*/ 165158 w 265041"/>
                  <a:gd name="connsiteY16" fmla="*/ 56582 h 253531"/>
                  <a:gd name="connsiteX17" fmla="*/ 121373 w 265041"/>
                  <a:gd name="connsiteY17" fmla="*/ 56582 h 253531"/>
                  <a:gd name="connsiteX18" fmla="*/ 109783 w 265041"/>
                  <a:gd name="connsiteY18" fmla="*/ 101091 h 253531"/>
                  <a:gd name="connsiteX19" fmla="*/ 157270 w 265041"/>
                  <a:gd name="connsiteY19" fmla="*/ 101091 h 25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5041" h="253531">
                    <a:moveTo>
                      <a:pt x="68091" y="80"/>
                    </a:moveTo>
                    <a:lnTo>
                      <a:pt x="173448" y="80"/>
                    </a:lnTo>
                    <a:cubicBezTo>
                      <a:pt x="242585" y="80"/>
                      <a:pt x="265041" y="28653"/>
                      <a:pt x="265041" y="60928"/>
                    </a:cubicBezTo>
                    <a:cubicBezTo>
                      <a:pt x="265041" y="93203"/>
                      <a:pt x="243632" y="117108"/>
                      <a:pt x="208218" y="125719"/>
                    </a:cubicBezTo>
                    <a:cubicBezTo>
                      <a:pt x="230673" y="133688"/>
                      <a:pt x="246610" y="150348"/>
                      <a:pt x="246610" y="176426"/>
                    </a:cubicBezTo>
                    <a:cubicBezTo>
                      <a:pt x="246610" y="220291"/>
                      <a:pt x="210069" y="253532"/>
                      <a:pt x="131434" y="253532"/>
                    </a:cubicBezTo>
                    <a:lnTo>
                      <a:pt x="0" y="253532"/>
                    </a:lnTo>
                    <a:lnTo>
                      <a:pt x="68091" y="0"/>
                    </a:lnTo>
                    <a:close/>
                    <a:moveTo>
                      <a:pt x="136907" y="197030"/>
                    </a:moveTo>
                    <a:cubicBezTo>
                      <a:pt x="161214" y="197030"/>
                      <a:pt x="176023" y="186165"/>
                      <a:pt x="176023" y="170228"/>
                    </a:cubicBezTo>
                    <a:cubicBezTo>
                      <a:pt x="176023" y="157190"/>
                      <a:pt x="165560" y="150348"/>
                      <a:pt x="144875" y="150348"/>
                    </a:cubicBezTo>
                    <a:lnTo>
                      <a:pt x="96342" y="150348"/>
                    </a:lnTo>
                    <a:lnTo>
                      <a:pt x="83625" y="197030"/>
                    </a:lnTo>
                    <a:lnTo>
                      <a:pt x="136827" y="197030"/>
                    </a:lnTo>
                    <a:close/>
                    <a:moveTo>
                      <a:pt x="157190" y="101091"/>
                    </a:moveTo>
                    <a:cubicBezTo>
                      <a:pt x="182140" y="101091"/>
                      <a:pt x="195581" y="91352"/>
                      <a:pt x="195581" y="75416"/>
                    </a:cubicBezTo>
                    <a:cubicBezTo>
                      <a:pt x="195581" y="63826"/>
                      <a:pt x="186567" y="56582"/>
                      <a:pt x="165158" y="56582"/>
                    </a:cubicBezTo>
                    <a:lnTo>
                      <a:pt x="121373" y="56582"/>
                    </a:lnTo>
                    <a:lnTo>
                      <a:pt x="109783" y="101091"/>
                    </a:lnTo>
                    <a:lnTo>
                      <a:pt x="157270" y="101091"/>
                    </a:lnTo>
                    <a:close/>
                  </a:path>
                </a:pathLst>
              </a:custGeom>
              <a:solidFill>
                <a:schemeClr val="bg1"/>
              </a:solidFill>
              <a:ln w="8044"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08BF9DFB-5200-7626-538B-DA039DFA2961}"/>
                  </a:ext>
                </a:extLst>
              </p:cNvPr>
              <p:cNvSpPr/>
              <p:nvPr/>
            </p:nvSpPr>
            <p:spPr>
              <a:xfrm>
                <a:off x="7850071" y="3281934"/>
                <a:ext cx="251405" cy="235544"/>
              </a:xfrm>
              <a:custGeom>
                <a:avLst/>
                <a:gdLst>
                  <a:gd name="connsiteX0" fmla="*/ 0 w 275584"/>
                  <a:gd name="connsiteY0" fmla="*/ 169504 h 258199"/>
                  <a:gd name="connsiteX1" fmla="*/ 5795 w 275584"/>
                  <a:gd name="connsiteY1" fmla="*/ 128939 h 258199"/>
                  <a:gd name="connsiteX2" fmla="*/ 40565 w 275584"/>
                  <a:gd name="connsiteY2" fmla="*/ 0 h 258199"/>
                  <a:gd name="connsiteX3" fmla="*/ 111554 w 275584"/>
                  <a:gd name="connsiteY3" fmla="*/ 0 h 258199"/>
                  <a:gd name="connsiteX4" fmla="*/ 75738 w 275584"/>
                  <a:gd name="connsiteY4" fmla="*/ 134010 h 258199"/>
                  <a:gd name="connsiteX5" fmla="*/ 72116 w 275584"/>
                  <a:gd name="connsiteY5" fmla="*/ 157914 h 258199"/>
                  <a:gd name="connsiteX6" fmla="*/ 111554 w 275584"/>
                  <a:gd name="connsiteY6" fmla="*/ 194857 h 258199"/>
                  <a:gd name="connsiteX7" fmla="*/ 145600 w 275584"/>
                  <a:gd name="connsiteY7" fmla="*/ 181416 h 258199"/>
                  <a:gd name="connsiteX8" fmla="*/ 166928 w 275584"/>
                  <a:gd name="connsiteY8" fmla="*/ 139402 h 258199"/>
                  <a:gd name="connsiteX9" fmla="*/ 204596 w 275584"/>
                  <a:gd name="connsiteY9" fmla="*/ 0 h 258199"/>
                  <a:gd name="connsiteX10" fmla="*/ 275585 w 275584"/>
                  <a:gd name="connsiteY10" fmla="*/ 0 h 258199"/>
                  <a:gd name="connsiteX11" fmla="*/ 235422 w 275584"/>
                  <a:gd name="connsiteY11" fmla="*/ 149946 h 258199"/>
                  <a:gd name="connsiteX12" fmla="*/ 195984 w 275584"/>
                  <a:gd name="connsiteY12" fmla="*/ 225603 h 258199"/>
                  <a:gd name="connsiteX13" fmla="*/ 102539 w 275584"/>
                  <a:gd name="connsiteY13" fmla="*/ 258200 h 258199"/>
                  <a:gd name="connsiteX14" fmla="*/ 81 w 275584"/>
                  <a:gd name="connsiteY14" fmla="*/ 169504 h 25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5584" h="258199">
                    <a:moveTo>
                      <a:pt x="0" y="169504"/>
                    </a:moveTo>
                    <a:cubicBezTo>
                      <a:pt x="0" y="156787"/>
                      <a:pt x="2173" y="142702"/>
                      <a:pt x="5795" y="128939"/>
                    </a:cubicBezTo>
                    <a:lnTo>
                      <a:pt x="40565" y="0"/>
                    </a:lnTo>
                    <a:lnTo>
                      <a:pt x="111554" y="0"/>
                    </a:lnTo>
                    <a:lnTo>
                      <a:pt x="75738" y="134010"/>
                    </a:lnTo>
                    <a:cubicBezTo>
                      <a:pt x="73565" y="141978"/>
                      <a:pt x="72116" y="149624"/>
                      <a:pt x="72116" y="157914"/>
                    </a:cubicBezTo>
                    <a:cubicBezTo>
                      <a:pt x="72116" y="180692"/>
                      <a:pt x="86201" y="194857"/>
                      <a:pt x="111554" y="194857"/>
                    </a:cubicBezTo>
                    <a:cubicBezTo>
                      <a:pt x="124995" y="194857"/>
                      <a:pt x="136907" y="190189"/>
                      <a:pt x="145600" y="181416"/>
                    </a:cubicBezTo>
                    <a:cubicBezTo>
                      <a:pt x="155017" y="172402"/>
                      <a:pt x="161536" y="159685"/>
                      <a:pt x="166928" y="139402"/>
                    </a:cubicBezTo>
                    <a:lnTo>
                      <a:pt x="204596" y="0"/>
                    </a:lnTo>
                    <a:lnTo>
                      <a:pt x="275585" y="0"/>
                    </a:lnTo>
                    <a:lnTo>
                      <a:pt x="235422" y="149946"/>
                    </a:lnTo>
                    <a:cubicBezTo>
                      <a:pt x="226408" y="183267"/>
                      <a:pt x="213691" y="207896"/>
                      <a:pt x="195984" y="225603"/>
                    </a:cubicBezTo>
                    <a:cubicBezTo>
                      <a:pt x="173528" y="248059"/>
                      <a:pt x="141656" y="258200"/>
                      <a:pt x="102539" y="258200"/>
                    </a:cubicBezTo>
                    <a:cubicBezTo>
                      <a:pt x="37346" y="258200"/>
                      <a:pt x="81" y="225281"/>
                      <a:pt x="81" y="169504"/>
                    </a:cubicBezTo>
                    <a:close/>
                  </a:path>
                </a:pathLst>
              </a:custGeom>
              <a:solidFill>
                <a:schemeClr val="bg1"/>
              </a:solidFill>
              <a:ln w="8044"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DFCD0D06-F4C7-4A7C-5195-63253CDFE2BE}"/>
                  </a:ext>
                </a:extLst>
              </p:cNvPr>
              <p:cNvSpPr/>
              <p:nvPr/>
            </p:nvSpPr>
            <p:spPr>
              <a:xfrm>
                <a:off x="8074015" y="3278043"/>
                <a:ext cx="232902" cy="239216"/>
              </a:xfrm>
              <a:custGeom>
                <a:avLst/>
                <a:gdLst>
                  <a:gd name="connsiteX0" fmla="*/ 81 w 255302"/>
                  <a:gd name="connsiteY0" fmla="*/ 215784 h 262224"/>
                  <a:gd name="connsiteX1" fmla="*/ 45314 w 255302"/>
                  <a:gd name="connsiteY1" fmla="*/ 169102 h 262224"/>
                  <a:gd name="connsiteX2" fmla="*/ 123546 w 255302"/>
                  <a:gd name="connsiteY2" fmla="*/ 203469 h 262224"/>
                  <a:gd name="connsiteX3" fmla="*/ 152119 w 255302"/>
                  <a:gd name="connsiteY3" fmla="*/ 184635 h 262224"/>
                  <a:gd name="connsiteX4" fmla="*/ 109783 w 255302"/>
                  <a:gd name="connsiteY4" fmla="*/ 156063 h 262224"/>
                  <a:gd name="connsiteX5" fmla="*/ 43865 w 255302"/>
                  <a:gd name="connsiteY5" fmla="*/ 86201 h 262224"/>
                  <a:gd name="connsiteX6" fmla="*/ 151395 w 255302"/>
                  <a:gd name="connsiteY6" fmla="*/ 0 h 262224"/>
                  <a:gd name="connsiteX7" fmla="*/ 255302 w 255302"/>
                  <a:gd name="connsiteY7" fmla="*/ 37668 h 262224"/>
                  <a:gd name="connsiteX8" fmla="*/ 211840 w 255302"/>
                  <a:gd name="connsiteY8" fmla="*/ 86201 h 262224"/>
                  <a:gd name="connsiteX9" fmla="*/ 144875 w 255302"/>
                  <a:gd name="connsiteY9" fmla="*/ 58353 h 262224"/>
                  <a:gd name="connsiteX10" fmla="*/ 117349 w 255302"/>
                  <a:gd name="connsiteY10" fmla="*/ 76462 h 262224"/>
                  <a:gd name="connsiteX11" fmla="*/ 159685 w 255302"/>
                  <a:gd name="connsiteY11" fmla="*/ 103988 h 262224"/>
                  <a:gd name="connsiteX12" fmla="*/ 225603 w 255302"/>
                  <a:gd name="connsiteY12" fmla="*/ 174575 h 262224"/>
                  <a:gd name="connsiteX13" fmla="*/ 117671 w 255302"/>
                  <a:gd name="connsiteY13" fmla="*/ 262224 h 262224"/>
                  <a:gd name="connsiteX14" fmla="*/ 0 w 255302"/>
                  <a:gd name="connsiteY14" fmla="*/ 215864 h 26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02" h="262224">
                    <a:moveTo>
                      <a:pt x="81" y="215784"/>
                    </a:moveTo>
                    <a:lnTo>
                      <a:pt x="45314" y="169102"/>
                    </a:lnTo>
                    <a:cubicBezTo>
                      <a:pt x="69943" y="191879"/>
                      <a:pt x="95618" y="203469"/>
                      <a:pt x="123546" y="203469"/>
                    </a:cubicBezTo>
                    <a:cubicBezTo>
                      <a:pt x="140207" y="203469"/>
                      <a:pt x="152119" y="196225"/>
                      <a:pt x="152119" y="184635"/>
                    </a:cubicBezTo>
                    <a:cubicBezTo>
                      <a:pt x="152119" y="174897"/>
                      <a:pt x="145278" y="169826"/>
                      <a:pt x="109783" y="156063"/>
                    </a:cubicBezTo>
                    <a:cubicBezTo>
                      <a:pt x="69540" y="140851"/>
                      <a:pt x="43865" y="123466"/>
                      <a:pt x="43865" y="86201"/>
                    </a:cubicBezTo>
                    <a:cubicBezTo>
                      <a:pt x="43865" y="35897"/>
                      <a:pt x="89501" y="0"/>
                      <a:pt x="151395" y="0"/>
                    </a:cubicBezTo>
                    <a:cubicBezTo>
                      <a:pt x="195904" y="0"/>
                      <a:pt x="231076" y="14487"/>
                      <a:pt x="255302" y="37668"/>
                    </a:cubicBezTo>
                    <a:lnTo>
                      <a:pt x="211840" y="86201"/>
                    </a:lnTo>
                    <a:cubicBezTo>
                      <a:pt x="192684" y="69540"/>
                      <a:pt x="170550" y="58353"/>
                      <a:pt x="144875" y="58353"/>
                    </a:cubicBezTo>
                    <a:cubicBezTo>
                      <a:pt x="127893" y="58353"/>
                      <a:pt x="117349" y="66321"/>
                      <a:pt x="117349" y="76462"/>
                    </a:cubicBezTo>
                    <a:cubicBezTo>
                      <a:pt x="117349" y="86603"/>
                      <a:pt x="124915" y="90225"/>
                      <a:pt x="159685" y="103988"/>
                    </a:cubicBezTo>
                    <a:cubicBezTo>
                      <a:pt x="198801" y="118798"/>
                      <a:pt x="225603" y="136585"/>
                      <a:pt x="225603" y="174575"/>
                    </a:cubicBezTo>
                    <a:cubicBezTo>
                      <a:pt x="225603" y="226730"/>
                      <a:pt x="180692" y="262224"/>
                      <a:pt x="117671" y="262224"/>
                    </a:cubicBezTo>
                    <a:cubicBezTo>
                      <a:pt x="68091" y="262224"/>
                      <a:pt x="27124" y="245161"/>
                      <a:pt x="0" y="215864"/>
                    </a:cubicBezTo>
                    <a:close/>
                  </a:path>
                </a:pathLst>
              </a:custGeom>
              <a:solidFill>
                <a:schemeClr val="bg1"/>
              </a:solidFill>
              <a:ln w="8044"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E62009C4-23E0-7884-6411-DF24ADD626C6}"/>
                  </a:ext>
                </a:extLst>
              </p:cNvPr>
              <p:cNvSpPr/>
              <p:nvPr/>
            </p:nvSpPr>
            <p:spPr>
              <a:xfrm>
                <a:off x="8292454" y="3282008"/>
                <a:ext cx="126216" cy="231286"/>
              </a:xfrm>
              <a:custGeom>
                <a:avLst/>
                <a:gdLst>
                  <a:gd name="connsiteX0" fmla="*/ 68091 w 138355"/>
                  <a:gd name="connsiteY0" fmla="*/ 0 h 253531"/>
                  <a:gd name="connsiteX1" fmla="*/ 138356 w 138355"/>
                  <a:gd name="connsiteY1" fmla="*/ 0 h 253531"/>
                  <a:gd name="connsiteX2" fmla="*/ 70265 w 138355"/>
                  <a:gd name="connsiteY2" fmla="*/ 253532 h 253531"/>
                  <a:gd name="connsiteX3" fmla="*/ 0 w 138355"/>
                  <a:gd name="connsiteY3" fmla="*/ 253532 h 253531"/>
                  <a:gd name="connsiteX4" fmla="*/ 68091 w 138355"/>
                  <a:gd name="connsiteY4" fmla="*/ 0 h 253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55" h="253531">
                    <a:moveTo>
                      <a:pt x="68091" y="0"/>
                    </a:moveTo>
                    <a:lnTo>
                      <a:pt x="138356" y="0"/>
                    </a:lnTo>
                    <a:lnTo>
                      <a:pt x="70265" y="253532"/>
                    </a:lnTo>
                    <a:lnTo>
                      <a:pt x="0" y="253532"/>
                    </a:lnTo>
                    <a:lnTo>
                      <a:pt x="68091" y="0"/>
                    </a:lnTo>
                    <a:close/>
                  </a:path>
                </a:pathLst>
              </a:custGeom>
              <a:solidFill>
                <a:schemeClr val="bg1"/>
              </a:solidFill>
              <a:ln w="8044"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9BD9A1DC-0FBC-9683-20C8-A4747A5053F4}"/>
                  </a:ext>
                </a:extLst>
              </p:cNvPr>
              <p:cNvSpPr/>
              <p:nvPr/>
            </p:nvSpPr>
            <p:spPr>
              <a:xfrm>
                <a:off x="8398258" y="3282008"/>
                <a:ext cx="280113" cy="231286"/>
              </a:xfrm>
              <a:custGeom>
                <a:avLst/>
                <a:gdLst>
                  <a:gd name="connsiteX0" fmla="*/ 68011 w 307054"/>
                  <a:gd name="connsiteY0" fmla="*/ 0 h 253531"/>
                  <a:gd name="connsiteX1" fmla="*/ 133607 w 307054"/>
                  <a:gd name="connsiteY1" fmla="*/ 0 h 253531"/>
                  <a:gd name="connsiteX2" fmla="*/ 199123 w 307054"/>
                  <a:gd name="connsiteY2" fmla="*/ 140851 h 253531"/>
                  <a:gd name="connsiteX3" fmla="*/ 237112 w 307054"/>
                  <a:gd name="connsiteY3" fmla="*/ 0 h 253531"/>
                  <a:gd name="connsiteX4" fmla="*/ 307055 w 307054"/>
                  <a:gd name="connsiteY4" fmla="*/ 0 h 253531"/>
                  <a:gd name="connsiteX5" fmla="*/ 238964 w 307054"/>
                  <a:gd name="connsiteY5" fmla="*/ 253532 h 253531"/>
                  <a:gd name="connsiteX6" fmla="*/ 177392 w 307054"/>
                  <a:gd name="connsiteY6" fmla="*/ 253532 h 253531"/>
                  <a:gd name="connsiteX7" fmla="*/ 108978 w 307054"/>
                  <a:gd name="connsiteY7" fmla="*/ 107610 h 253531"/>
                  <a:gd name="connsiteX8" fmla="*/ 69862 w 307054"/>
                  <a:gd name="connsiteY8" fmla="*/ 253532 h 253531"/>
                  <a:gd name="connsiteX9" fmla="*/ 0 w 307054"/>
                  <a:gd name="connsiteY9" fmla="*/ 253532 h 253531"/>
                  <a:gd name="connsiteX10" fmla="*/ 68091 w 307054"/>
                  <a:gd name="connsiteY10" fmla="*/ 0 h 25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7054" h="253531">
                    <a:moveTo>
                      <a:pt x="68011" y="0"/>
                    </a:moveTo>
                    <a:lnTo>
                      <a:pt x="133607" y="0"/>
                    </a:lnTo>
                    <a:lnTo>
                      <a:pt x="199123" y="140851"/>
                    </a:lnTo>
                    <a:lnTo>
                      <a:pt x="237112" y="0"/>
                    </a:lnTo>
                    <a:lnTo>
                      <a:pt x="307055" y="0"/>
                    </a:lnTo>
                    <a:lnTo>
                      <a:pt x="238964" y="253532"/>
                    </a:lnTo>
                    <a:lnTo>
                      <a:pt x="177392" y="253532"/>
                    </a:lnTo>
                    <a:lnTo>
                      <a:pt x="108978" y="107610"/>
                    </a:lnTo>
                    <a:lnTo>
                      <a:pt x="69862" y="253532"/>
                    </a:lnTo>
                    <a:lnTo>
                      <a:pt x="0" y="253532"/>
                    </a:lnTo>
                    <a:lnTo>
                      <a:pt x="68091" y="0"/>
                    </a:lnTo>
                    <a:close/>
                  </a:path>
                </a:pathLst>
              </a:custGeom>
              <a:solidFill>
                <a:schemeClr val="bg1"/>
              </a:solidFill>
              <a:ln w="8044"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8D815C53-78EA-CD10-681B-769CF8101CE9}"/>
                  </a:ext>
                </a:extLst>
              </p:cNvPr>
              <p:cNvSpPr/>
              <p:nvPr/>
            </p:nvSpPr>
            <p:spPr>
              <a:xfrm>
                <a:off x="8656272" y="3281934"/>
                <a:ext cx="247440" cy="231286"/>
              </a:xfrm>
              <a:custGeom>
                <a:avLst/>
                <a:gdLst>
                  <a:gd name="connsiteX0" fmla="*/ 68092 w 271238"/>
                  <a:gd name="connsiteY0" fmla="*/ 80 h 253531"/>
                  <a:gd name="connsiteX1" fmla="*/ 271239 w 271238"/>
                  <a:gd name="connsiteY1" fmla="*/ 80 h 253531"/>
                  <a:gd name="connsiteX2" fmla="*/ 254980 w 271238"/>
                  <a:gd name="connsiteY2" fmla="*/ 59801 h 253531"/>
                  <a:gd name="connsiteX3" fmla="*/ 121695 w 271238"/>
                  <a:gd name="connsiteY3" fmla="*/ 59801 h 253531"/>
                  <a:gd name="connsiteX4" fmla="*/ 111151 w 271238"/>
                  <a:gd name="connsiteY4" fmla="*/ 98193 h 253531"/>
                  <a:gd name="connsiteX5" fmla="*/ 232123 w 271238"/>
                  <a:gd name="connsiteY5" fmla="*/ 98193 h 253531"/>
                  <a:gd name="connsiteX6" fmla="*/ 217313 w 271238"/>
                  <a:gd name="connsiteY6" fmla="*/ 153568 h 253531"/>
                  <a:gd name="connsiteX7" fmla="*/ 96342 w 271238"/>
                  <a:gd name="connsiteY7" fmla="*/ 153568 h 253531"/>
                  <a:gd name="connsiteX8" fmla="*/ 85476 w 271238"/>
                  <a:gd name="connsiteY8" fmla="*/ 193811 h 253531"/>
                  <a:gd name="connsiteX9" fmla="*/ 220935 w 271238"/>
                  <a:gd name="connsiteY9" fmla="*/ 193811 h 253531"/>
                  <a:gd name="connsiteX10" fmla="*/ 204999 w 271238"/>
                  <a:gd name="connsiteY10" fmla="*/ 253532 h 253531"/>
                  <a:gd name="connsiteX11" fmla="*/ 0 w 271238"/>
                  <a:gd name="connsiteY11" fmla="*/ 253532 h 253531"/>
                  <a:gd name="connsiteX12" fmla="*/ 68092 w 271238"/>
                  <a:gd name="connsiteY12" fmla="*/ 0 h 25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238" h="253531">
                    <a:moveTo>
                      <a:pt x="68092" y="80"/>
                    </a:moveTo>
                    <a:lnTo>
                      <a:pt x="271239" y="80"/>
                    </a:lnTo>
                    <a:lnTo>
                      <a:pt x="254980" y="59801"/>
                    </a:lnTo>
                    <a:lnTo>
                      <a:pt x="121695" y="59801"/>
                    </a:lnTo>
                    <a:lnTo>
                      <a:pt x="111151" y="98193"/>
                    </a:lnTo>
                    <a:lnTo>
                      <a:pt x="232123" y="98193"/>
                    </a:lnTo>
                    <a:lnTo>
                      <a:pt x="217313" y="153568"/>
                    </a:lnTo>
                    <a:lnTo>
                      <a:pt x="96342" y="153568"/>
                    </a:lnTo>
                    <a:lnTo>
                      <a:pt x="85476" y="193811"/>
                    </a:lnTo>
                    <a:lnTo>
                      <a:pt x="220935" y="193811"/>
                    </a:lnTo>
                    <a:lnTo>
                      <a:pt x="204999" y="253532"/>
                    </a:lnTo>
                    <a:lnTo>
                      <a:pt x="0" y="253532"/>
                    </a:lnTo>
                    <a:lnTo>
                      <a:pt x="68092" y="0"/>
                    </a:lnTo>
                    <a:close/>
                  </a:path>
                </a:pathLst>
              </a:custGeom>
              <a:solidFill>
                <a:schemeClr val="bg1"/>
              </a:solidFill>
              <a:ln w="8044"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CE6F749A-3C7F-7540-87AE-B6CF9F1ABA3A}"/>
                  </a:ext>
                </a:extLst>
              </p:cNvPr>
              <p:cNvSpPr/>
              <p:nvPr/>
            </p:nvSpPr>
            <p:spPr>
              <a:xfrm>
                <a:off x="8873608" y="3278043"/>
                <a:ext cx="232902" cy="239216"/>
              </a:xfrm>
              <a:custGeom>
                <a:avLst/>
                <a:gdLst>
                  <a:gd name="connsiteX0" fmla="*/ 80 w 255302"/>
                  <a:gd name="connsiteY0" fmla="*/ 215784 h 262224"/>
                  <a:gd name="connsiteX1" fmla="*/ 45314 w 255302"/>
                  <a:gd name="connsiteY1" fmla="*/ 169102 h 262224"/>
                  <a:gd name="connsiteX2" fmla="*/ 123546 w 255302"/>
                  <a:gd name="connsiteY2" fmla="*/ 203469 h 262224"/>
                  <a:gd name="connsiteX3" fmla="*/ 152119 w 255302"/>
                  <a:gd name="connsiteY3" fmla="*/ 184635 h 262224"/>
                  <a:gd name="connsiteX4" fmla="*/ 109783 w 255302"/>
                  <a:gd name="connsiteY4" fmla="*/ 156063 h 262224"/>
                  <a:gd name="connsiteX5" fmla="*/ 43865 w 255302"/>
                  <a:gd name="connsiteY5" fmla="*/ 86201 h 262224"/>
                  <a:gd name="connsiteX6" fmla="*/ 151395 w 255302"/>
                  <a:gd name="connsiteY6" fmla="*/ 0 h 262224"/>
                  <a:gd name="connsiteX7" fmla="*/ 255302 w 255302"/>
                  <a:gd name="connsiteY7" fmla="*/ 37668 h 262224"/>
                  <a:gd name="connsiteX8" fmla="*/ 211839 w 255302"/>
                  <a:gd name="connsiteY8" fmla="*/ 86201 h 262224"/>
                  <a:gd name="connsiteX9" fmla="*/ 144875 w 255302"/>
                  <a:gd name="connsiteY9" fmla="*/ 58353 h 262224"/>
                  <a:gd name="connsiteX10" fmla="*/ 117349 w 255302"/>
                  <a:gd name="connsiteY10" fmla="*/ 76462 h 262224"/>
                  <a:gd name="connsiteX11" fmla="*/ 159684 w 255302"/>
                  <a:gd name="connsiteY11" fmla="*/ 103988 h 262224"/>
                  <a:gd name="connsiteX12" fmla="*/ 225603 w 255302"/>
                  <a:gd name="connsiteY12" fmla="*/ 174575 h 262224"/>
                  <a:gd name="connsiteX13" fmla="*/ 117671 w 255302"/>
                  <a:gd name="connsiteY13" fmla="*/ 262224 h 262224"/>
                  <a:gd name="connsiteX14" fmla="*/ 0 w 255302"/>
                  <a:gd name="connsiteY14" fmla="*/ 215864 h 26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02" h="262224">
                    <a:moveTo>
                      <a:pt x="80" y="215784"/>
                    </a:moveTo>
                    <a:lnTo>
                      <a:pt x="45314" y="169102"/>
                    </a:lnTo>
                    <a:cubicBezTo>
                      <a:pt x="69943" y="191879"/>
                      <a:pt x="95618" y="203469"/>
                      <a:pt x="123546" y="203469"/>
                    </a:cubicBezTo>
                    <a:cubicBezTo>
                      <a:pt x="140207" y="203469"/>
                      <a:pt x="152119" y="196225"/>
                      <a:pt x="152119" y="184635"/>
                    </a:cubicBezTo>
                    <a:cubicBezTo>
                      <a:pt x="152119" y="174897"/>
                      <a:pt x="145278" y="169826"/>
                      <a:pt x="109783" y="156063"/>
                    </a:cubicBezTo>
                    <a:cubicBezTo>
                      <a:pt x="69540" y="140851"/>
                      <a:pt x="43865" y="123466"/>
                      <a:pt x="43865" y="86201"/>
                    </a:cubicBezTo>
                    <a:cubicBezTo>
                      <a:pt x="43865" y="35897"/>
                      <a:pt x="89501" y="0"/>
                      <a:pt x="151395" y="0"/>
                    </a:cubicBezTo>
                    <a:cubicBezTo>
                      <a:pt x="195903" y="0"/>
                      <a:pt x="231076" y="14487"/>
                      <a:pt x="255302" y="37668"/>
                    </a:cubicBezTo>
                    <a:lnTo>
                      <a:pt x="211839" y="86201"/>
                    </a:lnTo>
                    <a:cubicBezTo>
                      <a:pt x="192684" y="69540"/>
                      <a:pt x="170550" y="58353"/>
                      <a:pt x="144875" y="58353"/>
                    </a:cubicBezTo>
                    <a:cubicBezTo>
                      <a:pt x="127892" y="58353"/>
                      <a:pt x="117349" y="66321"/>
                      <a:pt x="117349" y="76462"/>
                    </a:cubicBezTo>
                    <a:cubicBezTo>
                      <a:pt x="117349" y="86603"/>
                      <a:pt x="124914" y="90225"/>
                      <a:pt x="159684" y="103988"/>
                    </a:cubicBezTo>
                    <a:cubicBezTo>
                      <a:pt x="198801" y="118798"/>
                      <a:pt x="225603" y="136585"/>
                      <a:pt x="225603" y="174575"/>
                    </a:cubicBezTo>
                    <a:cubicBezTo>
                      <a:pt x="225603" y="226730"/>
                      <a:pt x="180691" y="262224"/>
                      <a:pt x="117671" y="262224"/>
                    </a:cubicBezTo>
                    <a:cubicBezTo>
                      <a:pt x="68091" y="262224"/>
                      <a:pt x="27124" y="245161"/>
                      <a:pt x="0" y="215864"/>
                    </a:cubicBezTo>
                    <a:close/>
                  </a:path>
                </a:pathLst>
              </a:custGeom>
              <a:solidFill>
                <a:schemeClr val="bg1"/>
              </a:solidFill>
              <a:ln w="8044"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D3F3DD86-9562-73D3-7802-7CA3595C8E64}"/>
                  </a:ext>
                </a:extLst>
              </p:cNvPr>
              <p:cNvSpPr/>
              <p:nvPr/>
            </p:nvSpPr>
            <p:spPr>
              <a:xfrm>
                <a:off x="9085071" y="3278043"/>
                <a:ext cx="232902" cy="239216"/>
              </a:xfrm>
              <a:custGeom>
                <a:avLst/>
                <a:gdLst>
                  <a:gd name="connsiteX0" fmla="*/ 81 w 255302"/>
                  <a:gd name="connsiteY0" fmla="*/ 215784 h 262224"/>
                  <a:gd name="connsiteX1" fmla="*/ 45314 w 255302"/>
                  <a:gd name="connsiteY1" fmla="*/ 169102 h 262224"/>
                  <a:gd name="connsiteX2" fmla="*/ 123546 w 255302"/>
                  <a:gd name="connsiteY2" fmla="*/ 203469 h 262224"/>
                  <a:gd name="connsiteX3" fmla="*/ 152119 w 255302"/>
                  <a:gd name="connsiteY3" fmla="*/ 184635 h 262224"/>
                  <a:gd name="connsiteX4" fmla="*/ 109783 w 255302"/>
                  <a:gd name="connsiteY4" fmla="*/ 156063 h 262224"/>
                  <a:gd name="connsiteX5" fmla="*/ 43865 w 255302"/>
                  <a:gd name="connsiteY5" fmla="*/ 86201 h 262224"/>
                  <a:gd name="connsiteX6" fmla="*/ 151395 w 255302"/>
                  <a:gd name="connsiteY6" fmla="*/ 0 h 262224"/>
                  <a:gd name="connsiteX7" fmla="*/ 255302 w 255302"/>
                  <a:gd name="connsiteY7" fmla="*/ 37668 h 262224"/>
                  <a:gd name="connsiteX8" fmla="*/ 211840 w 255302"/>
                  <a:gd name="connsiteY8" fmla="*/ 86201 h 262224"/>
                  <a:gd name="connsiteX9" fmla="*/ 144875 w 255302"/>
                  <a:gd name="connsiteY9" fmla="*/ 58353 h 262224"/>
                  <a:gd name="connsiteX10" fmla="*/ 117349 w 255302"/>
                  <a:gd name="connsiteY10" fmla="*/ 76462 h 262224"/>
                  <a:gd name="connsiteX11" fmla="*/ 159684 w 255302"/>
                  <a:gd name="connsiteY11" fmla="*/ 103988 h 262224"/>
                  <a:gd name="connsiteX12" fmla="*/ 225603 w 255302"/>
                  <a:gd name="connsiteY12" fmla="*/ 174575 h 262224"/>
                  <a:gd name="connsiteX13" fmla="*/ 117671 w 255302"/>
                  <a:gd name="connsiteY13" fmla="*/ 262224 h 262224"/>
                  <a:gd name="connsiteX14" fmla="*/ 0 w 255302"/>
                  <a:gd name="connsiteY14" fmla="*/ 215864 h 26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02" h="262224">
                    <a:moveTo>
                      <a:pt x="81" y="215784"/>
                    </a:moveTo>
                    <a:lnTo>
                      <a:pt x="45314" y="169102"/>
                    </a:lnTo>
                    <a:cubicBezTo>
                      <a:pt x="69943" y="191879"/>
                      <a:pt x="95618" y="203469"/>
                      <a:pt x="123546" y="203469"/>
                    </a:cubicBezTo>
                    <a:cubicBezTo>
                      <a:pt x="140207" y="203469"/>
                      <a:pt x="152119" y="196225"/>
                      <a:pt x="152119" y="184635"/>
                    </a:cubicBezTo>
                    <a:cubicBezTo>
                      <a:pt x="152119" y="174897"/>
                      <a:pt x="145278" y="169826"/>
                      <a:pt x="109783" y="156063"/>
                    </a:cubicBezTo>
                    <a:cubicBezTo>
                      <a:pt x="69540" y="140851"/>
                      <a:pt x="43865" y="123466"/>
                      <a:pt x="43865" y="86201"/>
                    </a:cubicBezTo>
                    <a:cubicBezTo>
                      <a:pt x="43865" y="35897"/>
                      <a:pt x="89501" y="0"/>
                      <a:pt x="151395" y="0"/>
                    </a:cubicBezTo>
                    <a:cubicBezTo>
                      <a:pt x="195903" y="0"/>
                      <a:pt x="231076" y="14487"/>
                      <a:pt x="255302" y="37668"/>
                    </a:cubicBezTo>
                    <a:lnTo>
                      <a:pt x="211840" y="86201"/>
                    </a:lnTo>
                    <a:cubicBezTo>
                      <a:pt x="192684" y="69540"/>
                      <a:pt x="170550" y="58353"/>
                      <a:pt x="144875" y="58353"/>
                    </a:cubicBezTo>
                    <a:cubicBezTo>
                      <a:pt x="127893" y="58353"/>
                      <a:pt x="117349" y="66321"/>
                      <a:pt x="117349" y="76462"/>
                    </a:cubicBezTo>
                    <a:cubicBezTo>
                      <a:pt x="117349" y="86603"/>
                      <a:pt x="124914" y="90225"/>
                      <a:pt x="159684" y="103988"/>
                    </a:cubicBezTo>
                    <a:cubicBezTo>
                      <a:pt x="198801" y="118798"/>
                      <a:pt x="225603" y="136585"/>
                      <a:pt x="225603" y="174575"/>
                    </a:cubicBezTo>
                    <a:cubicBezTo>
                      <a:pt x="225603" y="226730"/>
                      <a:pt x="180692" y="262224"/>
                      <a:pt x="117671" y="262224"/>
                    </a:cubicBezTo>
                    <a:cubicBezTo>
                      <a:pt x="68091" y="262224"/>
                      <a:pt x="27124" y="245161"/>
                      <a:pt x="0" y="215864"/>
                    </a:cubicBezTo>
                    <a:close/>
                  </a:path>
                </a:pathLst>
              </a:custGeom>
              <a:solidFill>
                <a:schemeClr val="bg1"/>
              </a:solidFill>
              <a:ln w="8044"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56C612D6-BCAC-11F7-0D31-CEDDE7B28A0B}"/>
                  </a:ext>
                </a:extLst>
              </p:cNvPr>
              <p:cNvSpPr/>
              <p:nvPr/>
            </p:nvSpPr>
            <p:spPr>
              <a:xfrm>
                <a:off x="9281408" y="3448167"/>
                <a:ext cx="100445" cy="119608"/>
              </a:xfrm>
              <a:custGeom>
                <a:avLst/>
                <a:gdLst>
                  <a:gd name="connsiteX0" fmla="*/ 0 w 110105"/>
                  <a:gd name="connsiteY0" fmla="*/ 104632 h 131112"/>
                  <a:gd name="connsiteX1" fmla="*/ 47487 w 110105"/>
                  <a:gd name="connsiteY1" fmla="*/ 70586 h 131112"/>
                  <a:gd name="connsiteX2" fmla="*/ 19639 w 110105"/>
                  <a:gd name="connsiteY2" fmla="*/ 70586 h 131112"/>
                  <a:gd name="connsiteX3" fmla="*/ 38794 w 110105"/>
                  <a:gd name="connsiteY3" fmla="*/ 0 h 131112"/>
                  <a:gd name="connsiteX4" fmla="*/ 110105 w 110105"/>
                  <a:gd name="connsiteY4" fmla="*/ 0 h 131112"/>
                  <a:gd name="connsiteX5" fmla="*/ 93847 w 110105"/>
                  <a:gd name="connsiteY5" fmla="*/ 60848 h 131112"/>
                  <a:gd name="connsiteX6" fmla="*/ 2978 w 110105"/>
                  <a:gd name="connsiteY6" fmla="*/ 131112 h 131112"/>
                  <a:gd name="connsiteX7" fmla="*/ 81 w 110105"/>
                  <a:gd name="connsiteY7" fmla="*/ 104632 h 13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105" h="131112">
                    <a:moveTo>
                      <a:pt x="0" y="104632"/>
                    </a:moveTo>
                    <a:cubicBezTo>
                      <a:pt x="28653" y="101734"/>
                      <a:pt x="43060" y="90144"/>
                      <a:pt x="47487" y="70586"/>
                    </a:cubicBezTo>
                    <a:lnTo>
                      <a:pt x="19639" y="70586"/>
                    </a:lnTo>
                    <a:lnTo>
                      <a:pt x="38794" y="0"/>
                    </a:lnTo>
                    <a:lnTo>
                      <a:pt x="110105" y="0"/>
                    </a:lnTo>
                    <a:lnTo>
                      <a:pt x="93847" y="60848"/>
                    </a:lnTo>
                    <a:cubicBezTo>
                      <a:pt x="81533" y="107208"/>
                      <a:pt x="56904" y="128939"/>
                      <a:pt x="2978" y="131112"/>
                    </a:cubicBezTo>
                    <a:lnTo>
                      <a:pt x="81" y="104632"/>
                    </a:lnTo>
                    <a:close/>
                  </a:path>
                </a:pathLst>
              </a:custGeom>
              <a:solidFill>
                <a:schemeClr val="bg1"/>
              </a:solidFill>
              <a:ln w="8044"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626BE9F9-0EC0-8E21-0ADA-8DF269E9EA6A}"/>
                  </a:ext>
                </a:extLst>
              </p:cNvPr>
              <p:cNvSpPr/>
              <p:nvPr/>
            </p:nvSpPr>
            <p:spPr>
              <a:xfrm>
                <a:off x="6865285" y="3282008"/>
                <a:ext cx="126216" cy="231286"/>
              </a:xfrm>
              <a:custGeom>
                <a:avLst/>
                <a:gdLst>
                  <a:gd name="connsiteX0" fmla="*/ 68091 w 138355"/>
                  <a:gd name="connsiteY0" fmla="*/ 0 h 253531"/>
                  <a:gd name="connsiteX1" fmla="*/ 138356 w 138355"/>
                  <a:gd name="connsiteY1" fmla="*/ 0 h 253531"/>
                  <a:gd name="connsiteX2" fmla="*/ 70264 w 138355"/>
                  <a:gd name="connsiteY2" fmla="*/ 253532 h 253531"/>
                  <a:gd name="connsiteX3" fmla="*/ 0 w 138355"/>
                  <a:gd name="connsiteY3" fmla="*/ 253532 h 253531"/>
                  <a:gd name="connsiteX4" fmla="*/ 68091 w 138355"/>
                  <a:gd name="connsiteY4" fmla="*/ 0 h 253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55" h="253531">
                    <a:moveTo>
                      <a:pt x="68091" y="0"/>
                    </a:moveTo>
                    <a:lnTo>
                      <a:pt x="138356" y="0"/>
                    </a:lnTo>
                    <a:lnTo>
                      <a:pt x="70264" y="253532"/>
                    </a:lnTo>
                    <a:lnTo>
                      <a:pt x="0" y="253532"/>
                    </a:lnTo>
                    <a:lnTo>
                      <a:pt x="68091" y="0"/>
                    </a:lnTo>
                    <a:close/>
                  </a:path>
                </a:pathLst>
              </a:custGeom>
              <a:solidFill>
                <a:schemeClr val="bg1"/>
              </a:solidFill>
              <a:ln w="8044" cap="flat">
                <a:noFill/>
                <a:prstDash val="solid"/>
                <a:miter/>
              </a:ln>
            </p:spPr>
            <p:txBody>
              <a:bodyPr rtlCol="0" anchor="ctr"/>
              <a:lstStyle/>
              <a:p>
                <a:endParaRPr lang="en-US"/>
              </a:p>
            </p:txBody>
          </p:sp>
        </p:grpSp>
        <p:grpSp>
          <p:nvGrpSpPr>
            <p:cNvPr id="19" name="Graphic 10">
              <a:extLst>
                <a:ext uri="{FF2B5EF4-FFF2-40B4-BE49-F238E27FC236}">
                  <a16:creationId xmlns:a16="http://schemas.microsoft.com/office/drawing/2014/main" id="{718619C0-5BBA-0C0C-355A-478F820D04E6}"/>
                </a:ext>
              </a:extLst>
            </p:cNvPr>
            <p:cNvGrpSpPr/>
            <p:nvPr/>
          </p:nvGrpSpPr>
          <p:grpSpPr>
            <a:xfrm>
              <a:off x="5935201" y="3683568"/>
              <a:ext cx="3729188" cy="192413"/>
              <a:chOff x="1465465" y="4051689"/>
              <a:chExt cx="4405173" cy="227293"/>
            </a:xfrm>
            <a:solidFill>
              <a:schemeClr val="bg1"/>
            </a:solidFill>
          </p:grpSpPr>
          <p:sp>
            <p:nvSpPr>
              <p:cNvPr id="79" name="Freeform 78">
                <a:extLst>
                  <a:ext uri="{FF2B5EF4-FFF2-40B4-BE49-F238E27FC236}">
                    <a16:creationId xmlns:a16="http://schemas.microsoft.com/office/drawing/2014/main" id="{B92553F4-DCFE-A6B0-0E5A-517B5C3E226E}"/>
                  </a:ext>
                </a:extLst>
              </p:cNvPr>
              <p:cNvSpPr/>
              <p:nvPr/>
            </p:nvSpPr>
            <p:spPr>
              <a:xfrm>
                <a:off x="1465465" y="4055391"/>
                <a:ext cx="188015" cy="223188"/>
              </a:xfrm>
              <a:custGeom>
                <a:avLst/>
                <a:gdLst>
                  <a:gd name="connsiteX0" fmla="*/ 93605 w 188015"/>
                  <a:gd name="connsiteY0" fmla="*/ 223188 h 223188"/>
                  <a:gd name="connsiteX1" fmla="*/ 54972 w 188015"/>
                  <a:gd name="connsiteY1" fmla="*/ 217071 h 223188"/>
                  <a:gd name="connsiteX2" fmla="*/ 25434 w 188015"/>
                  <a:gd name="connsiteY2" fmla="*/ 198721 h 223188"/>
                  <a:gd name="connsiteX3" fmla="*/ 6600 w 188015"/>
                  <a:gd name="connsiteY3" fmla="*/ 168458 h 223188"/>
                  <a:gd name="connsiteX4" fmla="*/ 0 w 188015"/>
                  <a:gd name="connsiteY4" fmla="*/ 126524 h 223188"/>
                  <a:gd name="connsiteX5" fmla="*/ 0 w 188015"/>
                  <a:gd name="connsiteY5" fmla="*/ 0 h 223188"/>
                  <a:gd name="connsiteX6" fmla="*/ 38311 w 188015"/>
                  <a:gd name="connsiteY6" fmla="*/ 0 h 223188"/>
                  <a:gd name="connsiteX7" fmla="*/ 38311 w 188015"/>
                  <a:gd name="connsiteY7" fmla="*/ 124915 h 223188"/>
                  <a:gd name="connsiteX8" fmla="*/ 53121 w 188015"/>
                  <a:gd name="connsiteY8" fmla="*/ 171677 h 223188"/>
                  <a:gd name="connsiteX9" fmla="*/ 94169 w 188015"/>
                  <a:gd name="connsiteY9" fmla="*/ 187694 h 223188"/>
                  <a:gd name="connsiteX10" fmla="*/ 134895 w 188015"/>
                  <a:gd name="connsiteY10" fmla="*/ 172321 h 223188"/>
                  <a:gd name="connsiteX11" fmla="*/ 149704 w 188015"/>
                  <a:gd name="connsiteY11" fmla="*/ 126524 h 223188"/>
                  <a:gd name="connsiteX12" fmla="*/ 149704 w 188015"/>
                  <a:gd name="connsiteY12" fmla="*/ 0 h 223188"/>
                  <a:gd name="connsiteX13" fmla="*/ 188016 w 188015"/>
                  <a:gd name="connsiteY13" fmla="*/ 0 h 223188"/>
                  <a:gd name="connsiteX14" fmla="*/ 188016 w 188015"/>
                  <a:gd name="connsiteY14" fmla="*/ 124593 h 223188"/>
                  <a:gd name="connsiteX15" fmla="*/ 181255 w 188015"/>
                  <a:gd name="connsiteY15" fmla="*/ 167572 h 223188"/>
                  <a:gd name="connsiteX16" fmla="*/ 162260 w 188015"/>
                  <a:gd name="connsiteY16" fmla="*/ 198479 h 223188"/>
                  <a:gd name="connsiteX17" fmla="*/ 132561 w 188015"/>
                  <a:gd name="connsiteY17" fmla="*/ 216991 h 223188"/>
                  <a:gd name="connsiteX18" fmla="*/ 93445 w 188015"/>
                  <a:gd name="connsiteY18" fmla="*/ 223108 h 22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15" h="223188">
                    <a:moveTo>
                      <a:pt x="93605" y="223188"/>
                    </a:moveTo>
                    <a:cubicBezTo>
                      <a:pt x="79359" y="223188"/>
                      <a:pt x="66482" y="221176"/>
                      <a:pt x="54972" y="217071"/>
                    </a:cubicBezTo>
                    <a:cubicBezTo>
                      <a:pt x="43463" y="212967"/>
                      <a:pt x="33643" y="206850"/>
                      <a:pt x="25434" y="198721"/>
                    </a:cubicBezTo>
                    <a:cubicBezTo>
                      <a:pt x="17305" y="190592"/>
                      <a:pt x="11027" y="180450"/>
                      <a:pt x="6600" y="168458"/>
                    </a:cubicBezTo>
                    <a:cubicBezTo>
                      <a:pt x="2173" y="156465"/>
                      <a:pt x="0" y="142461"/>
                      <a:pt x="0" y="126524"/>
                    </a:cubicBezTo>
                    <a:lnTo>
                      <a:pt x="0" y="0"/>
                    </a:lnTo>
                    <a:lnTo>
                      <a:pt x="38311" y="0"/>
                    </a:lnTo>
                    <a:lnTo>
                      <a:pt x="38311" y="124915"/>
                    </a:lnTo>
                    <a:cubicBezTo>
                      <a:pt x="38311" y="145439"/>
                      <a:pt x="43221" y="161053"/>
                      <a:pt x="53121" y="171677"/>
                    </a:cubicBezTo>
                    <a:cubicBezTo>
                      <a:pt x="63021" y="182382"/>
                      <a:pt x="76703" y="187694"/>
                      <a:pt x="94169" y="187694"/>
                    </a:cubicBezTo>
                    <a:cubicBezTo>
                      <a:pt x="111634" y="187694"/>
                      <a:pt x="124995" y="182543"/>
                      <a:pt x="134895" y="172321"/>
                    </a:cubicBezTo>
                    <a:cubicBezTo>
                      <a:pt x="144795" y="162099"/>
                      <a:pt x="149704" y="146807"/>
                      <a:pt x="149704" y="126524"/>
                    </a:cubicBezTo>
                    <a:lnTo>
                      <a:pt x="149704" y="0"/>
                    </a:lnTo>
                    <a:lnTo>
                      <a:pt x="188016" y="0"/>
                    </a:lnTo>
                    <a:lnTo>
                      <a:pt x="188016" y="124593"/>
                    </a:lnTo>
                    <a:cubicBezTo>
                      <a:pt x="188016" y="140932"/>
                      <a:pt x="185762" y="155258"/>
                      <a:pt x="181255" y="167572"/>
                    </a:cubicBezTo>
                    <a:cubicBezTo>
                      <a:pt x="176748" y="179887"/>
                      <a:pt x="170389" y="190189"/>
                      <a:pt x="162260" y="198479"/>
                    </a:cubicBezTo>
                    <a:cubicBezTo>
                      <a:pt x="154131" y="206769"/>
                      <a:pt x="144231" y="212886"/>
                      <a:pt x="132561" y="216991"/>
                    </a:cubicBezTo>
                    <a:cubicBezTo>
                      <a:pt x="120971" y="221096"/>
                      <a:pt x="107932" y="223108"/>
                      <a:pt x="93445" y="223108"/>
                    </a:cubicBezTo>
                    <a:close/>
                  </a:path>
                </a:pathLst>
              </a:custGeom>
              <a:grpFill/>
              <a:ln w="8044"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0E078A1F-A4F7-FC5A-9B34-FEAD902F1BEE}"/>
                  </a:ext>
                </a:extLst>
              </p:cNvPr>
              <p:cNvSpPr/>
              <p:nvPr/>
            </p:nvSpPr>
            <p:spPr>
              <a:xfrm>
                <a:off x="1684629" y="4055391"/>
                <a:ext cx="178276" cy="219727"/>
              </a:xfrm>
              <a:custGeom>
                <a:avLst/>
                <a:gdLst>
                  <a:gd name="connsiteX0" fmla="*/ 69701 w 178276"/>
                  <a:gd name="connsiteY0" fmla="*/ 35816 h 219727"/>
                  <a:gd name="connsiteX1" fmla="*/ 0 w 178276"/>
                  <a:gd name="connsiteY1" fmla="*/ 35816 h 219727"/>
                  <a:gd name="connsiteX2" fmla="*/ 0 w 178276"/>
                  <a:gd name="connsiteY2" fmla="*/ 0 h 219727"/>
                  <a:gd name="connsiteX3" fmla="*/ 178277 w 178276"/>
                  <a:gd name="connsiteY3" fmla="*/ 0 h 219727"/>
                  <a:gd name="connsiteX4" fmla="*/ 178277 w 178276"/>
                  <a:gd name="connsiteY4" fmla="*/ 35816 h 219727"/>
                  <a:gd name="connsiteX5" fmla="*/ 108576 w 178276"/>
                  <a:gd name="connsiteY5" fmla="*/ 35816 h 219727"/>
                  <a:gd name="connsiteX6" fmla="*/ 108576 w 178276"/>
                  <a:gd name="connsiteY6" fmla="*/ 219728 h 219727"/>
                  <a:gd name="connsiteX7" fmla="*/ 69621 w 178276"/>
                  <a:gd name="connsiteY7" fmla="*/ 219728 h 219727"/>
                  <a:gd name="connsiteX8" fmla="*/ 69621 w 178276"/>
                  <a:gd name="connsiteY8" fmla="*/ 35816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276" h="219727">
                    <a:moveTo>
                      <a:pt x="69701" y="35816"/>
                    </a:moveTo>
                    <a:lnTo>
                      <a:pt x="0" y="35816"/>
                    </a:lnTo>
                    <a:lnTo>
                      <a:pt x="0" y="0"/>
                    </a:lnTo>
                    <a:lnTo>
                      <a:pt x="178277" y="0"/>
                    </a:lnTo>
                    <a:lnTo>
                      <a:pt x="178277" y="35816"/>
                    </a:lnTo>
                    <a:lnTo>
                      <a:pt x="108576" y="35816"/>
                    </a:lnTo>
                    <a:lnTo>
                      <a:pt x="108576" y="219728"/>
                    </a:lnTo>
                    <a:lnTo>
                      <a:pt x="69621" y="219728"/>
                    </a:lnTo>
                    <a:lnTo>
                      <a:pt x="69621" y="35816"/>
                    </a:lnTo>
                    <a:close/>
                  </a:path>
                </a:pathLst>
              </a:custGeom>
              <a:grpFill/>
              <a:ln w="8044"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C54316C8-50C3-1923-DB5A-DF3627D28662}"/>
                  </a:ext>
                </a:extLst>
              </p:cNvPr>
              <p:cNvSpPr/>
              <p:nvPr/>
            </p:nvSpPr>
            <p:spPr>
              <a:xfrm>
                <a:off x="1899688" y="4055391"/>
                <a:ext cx="38311" cy="219727"/>
              </a:xfrm>
              <a:custGeom>
                <a:avLst/>
                <a:gdLst>
                  <a:gd name="connsiteX0" fmla="*/ 0 w 38311"/>
                  <a:gd name="connsiteY0" fmla="*/ 0 h 219727"/>
                  <a:gd name="connsiteX1" fmla="*/ 38311 w 38311"/>
                  <a:gd name="connsiteY1" fmla="*/ 0 h 219727"/>
                  <a:gd name="connsiteX2" fmla="*/ 38311 w 38311"/>
                  <a:gd name="connsiteY2" fmla="*/ 219728 h 219727"/>
                  <a:gd name="connsiteX3" fmla="*/ 0 w 38311"/>
                  <a:gd name="connsiteY3" fmla="*/ 219728 h 219727"/>
                  <a:gd name="connsiteX4" fmla="*/ 0 w 38311"/>
                  <a:gd name="connsiteY4" fmla="*/ 0 h 219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11" h="219727">
                    <a:moveTo>
                      <a:pt x="0" y="0"/>
                    </a:moveTo>
                    <a:lnTo>
                      <a:pt x="38311" y="0"/>
                    </a:lnTo>
                    <a:lnTo>
                      <a:pt x="38311" y="219728"/>
                    </a:lnTo>
                    <a:lnTo>
                      <a:pt x="0" y="219728"/>
                    </a:lnTo>
                    <a:lnTo>
                      <a:pt x="0" y="0"/>
                    </a:lnTo>
                    <a:close/>
                  </a:path>
                </a:pathLst>
              </a:custGeom>
              <a:grpFill/>
              <a:ln w="8044"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9C9B86EE-7B60-78EC-B00F-ED2847AF11FF}"/>
                  </a:ext>
                </a:extLst>
              </p:cNvPr>
              <p:cNvSpPr/>
              <p:nvPr/>
            </p:nvSpPr>
            <p:spPr>
              <a:xfrm>
                <a:off x="1990718" y="4055391"/>
                <a:ext cx="153809" cy="219727"/>
              </a:xfrm>
              <a:custGeom>
                <a:avLst/>
                <a:gdLst>
                  <a:gd name="connsiteX0" fmla="*/ 0 w 153809"/>
                  <a:gd name="connsiteY0" fmla="*/ 0 h 219727"/>
                  <a:gd name="connsiteX1" fmla="*/ 38311 w 153809"/>
                  <a:gd name="connsiteY1" fmla="*/ 0 h 219727"/>
                  <a:gd name="connsiteX2" fmla="*/ 38311 w 153809"/>
                  <a:gd name="connsiteY2" fmla="*/ 184877 h 219727"/>
                  <a:gd name="connsiteX3" fmla="*/ 153809 w 153809"/>
                  <a:gd name="connsiteY3" fmla="*/ 184877 h 219727"/>
                  <a:gd name="connsiteX4" fmla="*/ 153809 w 153809"/>
                  <a:gd name="connsiteY4" fmla="*/ 219728 h 219727"/>
                  <a:gd name="connsiteX5" fmla="*/ 0 w 153809"/>
                  <a:gd name="connsiteY5" fmla="*/ 219728 h 219727"/>
                  <a:gd name="connsiteX6" fmla="*/ 0 w 153809"/>
                  <a:gd name="connsiteY6"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809" h="219727">
                    <a:moveTo>
                      <a:pt x="0" y="0"/>
                    </a:moveTo>
                    <a:lnTo>
                      <a:pt x="38311" y="0"/>
                    </a:lnTo>
                    <a:lnTo>
                      <a:pt x="38311" y="184877"/>
                    </a:lnTo>
                    <a:lnTo>
                      <a:pt x="153809" y="184877"/>
                    </a:lnTo>
                    <a:lnTo>
                      <a:pt x="153809" y="219728"/>
                    </a:lnTo>
                    <a:lnTo>
                      <a:pt x="0" y="219728"/>
                    </a:lnTo>
                    <a:lnTo>
                      <a:pt x="0" y="0"/>
                    </a:lnTo>
                    <a:close/>
                  </a:path>
                </a:pathLst>
              </a:custGeom>
              <a:grpFill/>
              <a:ln w="8044"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8B8AA02-43C4-5029-D3DB-01FD4E85855E}"/>
                  </a:ext>
                </a:extLst>
              </p:cNvPr>
              <p:cNvSpPr/>
              <p:nvPr/>
            </p:nvSpPr>
            <p:spPr>
              <a:xfrm>
                <a:off x="2180907" y="4055391"/>
                <a:ext cx="38311" cy="219727"/>
              </a:xfrm>
              <a:custGeom>
                <a:avLst/>
                <a:gdLst>
                  <a:gd name="connsiteX0" fmla="*/ 0 w 38311"/>
                  <a:gd name="connsiteY0" fmla="*/ 0 h 219727"/>
                  <a:gd name="connsiteX1" fmla="*/ 38311 w 38311"/>
                  <a:gd name="connsiteY1" fmla="*/ 0 h 219727"/>
                  <a:gd name="connsiteX2" fmla="*/ 38311 w 38311"/>
                  <a:gd name="connsiteY2" fmla="*/ 219728 h 219727"/>
                  <a:gd name="connsiteX3" fmla="*/ 0 w 38311"/>
                  <a:gd name="connsiteY3" fmla="*/ 219728 h 219727"/>
                  <a:gd name="connsiteX4" fmla="*/ 0 w 38311"/>
                  <a:gd name="connsiteY4" fmla="*/ 0 h 219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11" h="219727">
                    <a:moveTo>
                      <a:pt x="0" y="0"/>
                    </a:moveTo>
                    <a:lnTo>
                      <a:pt x="38311" y="0"/>
                    </a:lnTo>
                    <a:lnTo>
                      <a:pt x="38311" y="219728"/>
                    </a:lnTo>
                    <a:lnTo>
                      <a:pt x="0" y="219728"/>
                    </a:lnTo>
                    <a:lnTo>
                      <a:pt x="0" y="0"/>
                    </a:lnTo>
                    <a:close/>
                  </a:path>
                </a:pathLst>
              </a:custGeom>
              <a:grpFill/>
              <a:ln w="8044"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62C1E661-521F-8837-B88B-E7FD3E3A926D}"/>
                  </a:ext>
                </a:extLst>
              </p:cNvPr>
              <p:cNvSpPr/>
              <p:nvPr/>
            </p:nvSpPr>
            <p:spPr>
              <a:xfrm>
                <a:off x="2264049" y="4055472"/>
                <a:ext cx="179886" cy="219727"/>
              </a:xfrm>
              <a:custGeom>
                <a:avLst/>
                <a:gdLst>
                  <a:gd name="connsiteX0" fmla="*/ 0 w 179886"/>
                  <a:gd name="connsiteY0" fmla="*/ 191155 h 219727"/>
                  <a:gd name="connsiteX1" fmla="*/ 129663 w 179886"/>
                  <a:gd name="connsiteY1" fmla="*/ 34207 h 219727"/>
                  <a:gd name="connsiteX2" fmla="*/ 4105 w 179886"/>
                  <a:gd name="connsiteY2" fmla="*/ 34207 h 219727"/>
                  <a:gd name="connsiteX3" fmla="*/ 4105 w 179886"/>
                  <a:gd name="connsiteY3" fmla="*/ 0 h 219727"/>
                  <a:gd name="connsiteX4" fmla="*/ 179887 w 179886"/>
                  <a:gd name="connsiteY4" fmla="*/ 0 h 219727"/>
                  <a:gd name="connsiteX5" fmla="*/ 179887 w 179886"/>
                  <a:gd name="connsiteY5" fmla="*/ 28573 h 219727"/>
                  <a:gd name="connsiteX6" fmla="*/ 50223 w 179886"/>
                  <a:gd name="connsiteY6" fmla="*/ 185521 h 219727"/>
                  <a:gd name="connsiteX7" fmla="*/ 179887 w 179886"/>
                  <a:gd name="connsiteY7" fmla="*/ 185521 h 219727"/>
                  <a:gd name="connsiteX8" fmla="*/ 179887 w 179886"/>
                  <a:gd name="connsiteY8" fmla="*/ 219727 h 219727"/>
                  <a:gd name="connsiteX9" fmla="*/ 0 w 179886"/>
                  <a:gd name="connsiteY9" fmla="*/ 219727 h 219727"/>
                  <a:gd name="connsiteX10" fmla="*/ 0 w 179886"/>
                  <a:gd name="connsiteY10" fmla="*/ 191155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886" h="219727">
                    <a:moveTo>
                      <a:pt x="0" y="191155"/>
                    </a:moveTo>
                    <a:lnTo>
                      <a:pt x="129663" y="34207"/>
                    </a:lnTo>
                    <a:lnTo>
                      <a:pt x="4105" y="34207"/>
                    </a:lnTo>
                    <a:lnTo>
                      <a:pt x="4105" y="0"/>
                    </a:lnTo>
                    <a:lnTo>
                      <a:pt x="179887" y="0"/>
                    </a:lnTo>
                    <a:lnTo>
                      <a:pt x="179887" y="28573"/>
                    </a:lnTo>
                    <a:lnTo>
                      <a:pt x="50223" y="185521"/>
                    </a:lnTo>
                    <a:lnTo>
                      <a:pt x="179887" y="185521"/>
                    </a:lnTo>
                    <a:lnTo>
                      <a:pt x="179887" y="219727"/>
                    </a:lnTo>
                    <a:lnTo>
                      <a:pt x="0" y="219727"/>
                    </a:lnTo>
                    <a:lnTo>
                      <a:pt x="0" y="191155"/>
                    </a:lnTo>
                    <a:close/>
                  </a:path>
                </a:pathLst>
              </a:custGeom>
              <a:grpFill/>
              <a:ln w="8044"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D18A23B5-0075-22B5-8B54-78D337F92369}"/>
                  </a:ext>
                </a:extLst>
              </p:cNvPr>
              <p:cNvSpPr/>
              <p:nvPr/>
            </p:nvSpPr>
            <p:spPr>
              <a:xfrm>
                <a:off x="2488203" y="4055391"/>
                <a:ext cx="38311" cy="219727"/>
              </a:xfrm>
              <a:custGeom>
                <a:avLst/>
                <a:gdLst>
                  <a:gd name="connsiteX0" fmla="*/ 0 w 38311"/>
                  <a:gd name="connsiteY0" fmla="*/ 0 h 219727"/>
                  <a:gd name="connsiteX1" fmla="*/ 38311 w 38311"/>
                  <a:gd name="connsiteY1" fmla="*/ 0 h 219727"/>
                  <a:gd name="connsiteX2" fmla="*/ 38311 w 38311"/>
                  <a:gd name="connsiteY2" fmla="*/ 219728 h 219727"/>
                  <a:gd name="connsiteX3" fmla="*/ 0 w 38311"/>
                  <a:gd name="connsiteY3" fmla="*/ 219728 h 219727"/>
                  <a:gd name="connsiteX4" fmla="*/ 0 w 38311"/>
                  <a:gd name="connsiteY4" fmla="*/ 0 h 219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11" h="219727">
                    <a:moveTo>
                      <a:pt x="0" y="0"/>
                    </a:moveTo>
                    <a:lnTo>
                      <a:pt x="38311" y="0"/>
                    </a:lnTo>
                    <a:lnTo>
                      <a:pt x="38311" y="219728"/>
                    </a:lnTo>
                    <a:lnTo>
                      <a:pt x="0" y="219728"/>
                    </a:lnTo>
                    <a:lnTo>
                      <a:pt x="0" y="0"/>
                    </a:lnTo>
                    <a:close/>
                  </a:path>
                </a:pathLst>
              </a:custGeom>
              <a:grpFill/>
              <a:ln w="8044"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DBA346FB-1C4A-C188-396F-127E6A2F40B7}"/>
                  </a:ext>
                </a:extLst>
              </p:cNvPr>
              <p:cNvSpPr/>
              <p:nvPr/>
            </p:nvSpPr>
            <p:spPr>
              <a:xfrm>
                <a:off x="2579233" y="4055391"/>
                <a:ext cx="191557" cy="219727"/>
              </a:xfrm>
              <a:custGeom>
                <a:avLst/>
                <a:gdLst>
                  <a:gd name="connsiteX0" fmla="*/ 0 w 191557"/>
                  <a:gd name="connsiteY0" fmla="*/ 0 h 219727"/>
                  <a:gd name="connsiteX1" fmla="*/ 35736 w 191557"/>
                  <a:gd name="connsiteY1" fmla="*/ 0 h 219727"/>
                  <a:gd name="connsiteX2" fmla="*/ 153246 w 191557"/>
                  <a:gd name="connsiteY2" fmla="*/ 151958 h 219727"/>
                  <a:gd name="connsiteX3" fmla="*/ 153246 w 191557"/>
                  <a:gd name="connsiteY3" fmla="*/ 0 h 219727"/>
                  <a:gd name="connsiteX4" fmla="*/ 191557 w 191557"/>
                  <a:gd name="connsiteY4" fmla="*/ 0 h 219727"/>
                  <a:gd name="connsiteX5" fmla="*/ 191557 w 191557"/>
                  <a:gd name="connsiteY5" fmla="*/ 219728 h 219727"/>
                  <a:gd name="connsiteX6" fmla="*/ 159282 w 191557"/>
                  <a:gd name="connsiteY6" fmla="*/ 219728 h 219727"/>
                  <a:gd name="connsiteX7" fmla="*/ 38392 w 191557"/>
                  <a:gd name="connsiteY7" fmla="*/ 63423 h 219727"/>
                  <a:gd name="connsiteX8" fmla="*/ 38392 w 191557"/>
                  <a:gd name="connsiteY8" fmla="*/ 219728 h 219727"/>
                  <a:gd name="connsiteX9" fmla="*/ 81 w 191557"/>
                  <a:gd name="connsiteY9" fmla="*/ 219728 h 219727"/>
                  <a:gd name="connsiteX10" fmla="*/ 81 w 191557"/>
                  <a:gd name="connsiteY10"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557" h="219727">
                    <a:moveTo>
                      <a:pt x="0" y="0"/>
                    </a:moveTo>
                    <a:lnTo>
                      <a:pt x="35736" y="0"/>
                    </a:lnTo>
                    <a:lnTo>
                      <a:pt x="153246" y="151958"/>
                    </a:lnTo>
                    <a:lnTo>
                      <a:pt x="153246" y="0"/>
                    </a:lnTo>
                    <a:lnTo>
                      <a:pt x="191557" y="0"/>
                    </a:lnTo>
                    <a:lnTo>
                      <a:pt x="191557" y="219728"/>
                    </a:lnTo>
                    <a:lnTo>
                      <a:pt x="159282" y="219728"/>
                    </a:lnTo>
                    <a:lnTo>
                      <a:pt x="38392" y="63423"/>
                    </a:lnTo>
                    <a:lnTo>
                      <a:pt x="38392" y="219728"/>
                    </a:lnTo>
                    <a:lnTo>
                      <a:pt x="81" y="219728"/>
                    </a:lnTo>
                    <a:lnTo>
                      <a:pt x="81" y="0"/>
                    </a:lnTo>
                    <a:close/>
                  </a:path>
                </a:pathLst>
              </a:custGeom>
              <a:grpFill/>
              <a:ln w="8044"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EB5B7B6E-14DF-C610-17DF-FDF5148E1219}"/>
                  </a:ext>
                </a:extLst>
              </p:cNvPr>
              <p:cNvSpPr/>
              <p:nvPr/>
            </p:nvSpPr>
            <p:spPr>
              <a:xfrm>
                <a:off x="2811195" y="4051689"/>
                <a:ext cx="205642" cy="227293"/>
              </a:xfrm>
              <a:custGeom>
                <a:avLst/>
                <a:gdLst>
                  <a:gd name="connsiteX0" fmla="*/ 113968 w 205642"/>
                  <a:gd name="connsiteY0" fmla="*/ 227213 h 227293"/>
                  <a:gd name="connsiteX1" fmla="*/ 67206 w 205642"/>
                  <a:gd name="connsiteY1" fmla="*/ 218601 h 227293"/>
                  <a:gd name="connsiteX2" fmla="*/ 31229 w 205642"/>
                  <a:gd name="connsiteY2" fmla="*/ 194777 h 227293"/>
                  <a:gd name="connsiteX3" fmla="*/ 8129 w 205642"/>
                  <a:gd name="connsiteY3" fmla="*/ 158960 h 227293"/>
                  <a:gd name="connsiteX4" fmla="*/ 0 w 205642"/>
                  <a:gd name="connsiteY4" fmla="*/ 114210 h 227293"/>
                  <a:gd name="connsiteX5" fmla="*/ 0 w 205642"/>
                  <a:gd name="connsiteY5" fmla="*/ 113566 h 227293"/>
                  <a:gd name="connsiteX6" fmla="*/ 8371 w 205642"/>
                  <a:gd name="connsiteY6" fmla="*/ 69943 h 227293"/>
                  <a:gd name="connsiteX7" fmla="*/ 31953 w 205642"/>
                  <a:gd name="connsiteY7" fmla="*/ 33724 h 227293"/>
                  <a:gd name="connsiteX8" fmla="*/ 68011 w 205642"/>
                  <a:gd name="connsiteY8" fmla="*/ 9095 h 227293"/>
                  <a:gd name="connsiteX9" fmla="*/ 113647 w 205642"/>
                  <a:gd name="connsiteY9" fmla="*/ 0 h 227293"/>
                  <a:gd name="connsiteX10" fmla="*/ 139885 w 205642"/>
                  <a:gd name="connsiteY10" fmla="*/ 2012 h 227293"/>
                  <a:gd name="connsiteX11" fmla="*/ 161697 w 205642"/>
                  <a:gd name="connsiteY11" fmla="*/ 7807 h 227293"/>
                  <a:gd name="connsiteX12" fmla="*/ 180692 w 205642"/>
                  <a:gd name="connsiteY12" fmla="*/ 17063 h 227293"/>
                  <a:gd name="connsiteX13" fmla="*/ 198077 w 205642"/>
                  <a:gd name="connsiteY13" fmla="*/ 29780 h 227293"/>
                  <a:gd name="connsiteX14" fmla="*/ 173609 w 205642"/>
                  <a:gd name="connsiteY14" fmla="*/ 58996 h 227293"/>
                  <a:gd name="connsiteX15" fmla="*/ 160731 w 205642"/>
                  <a:gd name="connsiteY15" fmla="*/ 49258 h 227293"/>
                  <a:gd name="connsiteX16" fmla="*/ 146887 w 205642"/>
                  <a:gd name="connsiteY16" fmla="*/ 41853 h 227293"/>
                  <a:gd name="connsiteX17" fmla="*/ 131032 w 205642"/>
                  <a:gd name="connsiteY17" fmla="*/ 37185 h 227293"/>
                  <a:gd name="connsiteX18" fmla="*/ 112037 w 205642"/>
                  <a:gd name="connsiteY18" fmla="*/ 35494 h 227293"/>
                  <a:gd name="connsiteX19" fmla="*/ 83947 w 205642"/>
                  <a:gd name="connsiteY19" fmla="*/ 41772 h 227293"/>
                  <a:gd name="connsiteX20" fmla="*/ 61330 w 205642"/>
                  <a:gd name="connsiteY20" fmla="*/ 58594 h 227293"/>
                  <a:gd name="connsiteX21" fmla="*/ 46280 w 205642"/>
                  <a:gd name="connsiteY21" fmla="*/ 83303 h 227293"/>
                  <a:gd name="connsiteX22" fmla="*/ 40806 w 205642"/>
                  <a:gd name="connsiteY22" fmla="*/ 113164 h 227293"/>
                  <a:gd name="connsiteX23" fmla="*/ 40806 w 205642"/>
                  <a:gd name="connsiteY23" fmla="*/ 113808 h 227293"/>
                  <a:gd name="connsiteX24" fmla="*/ 46119 w 205642"/>
                  <a:gd name="connsiteY24" fmla="*/ 145278 h 227293"/>
                  <a:gd name="connsiteX25" fmla="*/ 61330 w 205642"/>
                  <a:gd name="connsiteY25" fmla="*/ 170148 h 227293"/>
                  <a:gd name="connsiteX26" fmla="*/ 84832 w 205642"/>
                  <a:gd name="connsiteY26" fmla="*/ 186487 h 227293"/>
                  <a:gd name="connsiteX27" fmla="*/ 115337 w 205642"/>
                  <a:gd name="connsiteY27" fmla="*/ 192443 h 227293"/>
                  <a:gd name="connsiteX28" fmla="*/ 144634 w 205642"/>
                  <a:gd name="connsiteY28" fmla="*/ 187855 h 227293"/>
                  <a:gd name="connsiteX29" fmla="*/ 168297 w 205642"/>
                  <a:gd name="connsiteY29" fmla="*/ 175701 h 227293"/>
                  <a:gd name="connsiteX30" fmla="*/ 168297 w 205642"/>
                  <a:gd name="connsiteY30" fmla="*/ 134332 h 227293"/>
                  <a:gd name="connsiteX31" fmla="*/ 112117 w 205642"/>
                  <a:gd name="connsiteY31" fmla="*/ 134332 h 227293"/>
                  <a:gd name="connsiteX32" fmla="*/ 112117 w 205642"/>
                  <a:gd name="connsiteY32" fmla="*/ 100769 h 227293"/>
                  <a:gd name="connsiteX33" fmla="*/ 205642 w 205642"/>
                  <a:gd name="connsiteY33" fmla="*/ 100769 h 227293"/>
                  <a:gd name="connsiteX34" fmla="*/ 205642 w 205642"/>
                  <a:gd name="connsiteY34" fmla="*/ 193086 h 227293"/>
                  <a:gd name="connsiteX35" fmla="*/ 187613 w 205642"/>
                  <a:gd name="connsiteY35" fmla="*/ 206286 h 227293"/>
                  <a:gd name="connsiteX36" fmla="*/ 166285 w 205642"/>
                  <a:gd name="connsiteY36" fmla="*/ 217232 h 227293"/>
                  <a:gd name="connsiteX37" fmla="*/ 141656 w 205642"/>
                  <a:gd name="connsiteY37" fmla="*/ 224637 h 227293"/>
                  <a:gd name="connsiteX38" fmla="*/ 114049 w 205642"/>
                  <a:gd name="connsiteY38" fmla="*/ 22729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5642" h="227293">
                    <a:moveTo>
                      <a:pt x="113968" y="227213"/>
                    </a:moveTo>
                    <a:cubicBezTo>
                      <a:pt x="96825" y="227213"/>
                      <a:pt x="81211" y="224315"/>
                      <a:pt x="67206" y="218601"/>
                    </a:cubicBezTo>
                    <a:cubicBezTo>
                      <a:pt x="53201" y="212886"/>
                      <a:pt x="41209" y="204918"/>
                      <a:pt x="31229" y="194777"/>
                    </a:cubicBezTo>
                    <a:cubicBezTo>
                      <a:pt x="21248" y="184635"/>
                      <a:pt x="13602" y="172723"/>
                      <a:pt x="8129" y="158960"/>
                    </a:cubicBezTo>
                    <a:cubicBezTo>
                      <a:pt x="2656" y="145278"/>
                      <a:pt x="0" y="130388"/>
                      <a:pt x="0" y="114210"/>
                    </a:cubicBezTo>
                    <a:lnTo>
                      <a:pt x="0" y="113566"/>
                    </a:lnTo>
                    <a:cubicBezTo>
                      <a:pt x="0" y="98274"/>
                      <a:pt x="2817" y="83706"/>
                      <a:pt x="8371" y="69943"/>
                    </a:cubicBezTo>
                    <a:cubicBezTo>
                      <a:pt x="13924" y="56179"/>
                      <a:pt x="21812" y="44026"/>
                      <a:pt x="31953" y="33724"/>
                    </a:cubicBezTo>
                    <a:cubicBezTo>
                      <a:pt x="42094" y="23341"/>
                      <a:pt x="54087" y="15131"/>
                      <a:pt x="68011" y="9095"/>
                    </a:cubicBezTo>
                    <a:cubicBezTo>
                      <a:pt x="81935" y="3059"/>
                      <a:pt x="97147" y="0"/>
                      <a:pt x="113647" y="0"/>
                    </a:cubicBezTo>
                    <a:cubicBezTo>
                      <a:pt x="123305" y="0"/>
                      <a:pt x="131997" y="644"/>
                      <a:pt x="139885" y="2012"/>
                    </a:cubicBezTo>
                    <a:cubicBezTo>
                      <a:pt x="147773" y="3381"/>
                      <a:pt x="155016" y="5312"/>
                      <a:pt x="161697" y="7807"/>
                    </a:cubicBezTo>
                    <a:cubicBezTo>
                      <a:pt x="168377" y="10302"/>
                      <a:pt x="174736" y="13441"/>
                      <a:pt x="180692" y="17063"/>
                    </a:cubicBezTo>
                    <a:cubicBezTo>
                      <a:pt x="186648" y="20765"/>
                      <a:pt x="192443" y="24951"/>
                      <a:pt x="198077" y="29780"/>
                    </a:cubicBezTo>
                    <a:lnTo>
                      <a:pt x="173609" y="58996"/>
                    </a:lnTo>
                    <a:cubicBezTo>
                      <a:pt x="169423" y="55455"/>
                      <a:pt x="165158" y="52235"/>
                      <a:pt x="160731" y="49258"/>
                    </a:cubicBezTo>
                    <a:cubicBezTo>
                      <a:pt x="156304" y="46280"/>
                      <a:pt x="151717" y="43865"/>
                      <a:pt x="146887" y="41853"/>
                    </a:cubicBezTo>
                    <a:cubicBezTo>
                      <a:pt x="142058" y="39841"/>
                      <a:pt x="136827" y="38312"/>
                      <a:pt x="131032" y="37185"/>
                    </a:cubicBezTo>
                    <a:cubicBezTo>
                      <a:pt x="125237" y="36058"/>
                      <a:pt x="118959" y="35494"/>
                      <a:pt x="112037" y="35494"/>
                    </a:cubicBezTo>
                    <a:cubicBezTo>
                      <a:pt x="101976" y="35494"/>
                      <a:pt x="92640" y="37587"/>
                      <a:pt x="83947" y="41772"/>
                    </a:cubicBezTo>
                    <a:cubicBezTo>
                      <a:pt x="75255" y="45958"/>
                      <a:pt x="67689" y="51592"/>
                      <a:pt x="61330" y="58594"/>
                    </a:cubicBezTo>
                    <a:cubicBezTo>
                      <a:pt x="54972" y="65596"/>
                      <a:pt x="49901" y="73886"/>
                      <a:pt x="46280" y="83303"/>
                    </a:cubicBezTo>
                    <a:cubicBezTo>
                      <a:pt x="42577" y="92720"/>
                      <a:pt x="40806" y="102701"/>
                      <a:pt x="40806" y="113164"/>
                    </a:cubicBezTo>
                    <a:lnTo>
                      <a:pt x="40806" y="113808"/>
                    </a:lnTo>
                    <a:cubicBezTo>
                      <a:pt x="40806" y="125156"/>
                      <a:pt x="42577" y="135619"/>
                      <a:pt x="46119" y="145278"/>
                    </a:cubicBezTo>
                    <a:cubicBezTo>
                      <a:pt x="49660" y="154936"/>
                      <a:pt x="54731" y="163226"/>
                      <a:pt x="61330" y="170148"/>
                    </a:cubicBezTo>
                    <a:cubicBezTo>
                      <a:pt x="67930" y="177070"/>
                      <a:pt x="75737" y="182543"/>
                      <a:pt x="84832" y="186487"/>
                    </a:cubicBezTo>
                    <a:cubicBezTo>
                      <a:pt x="93927" y="190511"/>
                      <a:pt x="104069" y="192443"/>
                      <a:pt x="115337" y="192443"/>
                    </a:cubicBezTo>
                    <a:cubicBezTo>
                      <a:pt x="125800" y="192443"/>
                      <a:pt x="135539" y="190913"/>
                      <a:pt x="144634" y="187855"/>
                    </a:cubicBezTo>
                    <a:cubicBezTo>
                      <a:pt x="153729" y="184796"/>
                      <a:pt x="161616" y="180772"/>
                      <a:pt x="168297" y="175701"/>
                    </a:cubicBezTo>
                    <a:lnTo>
                      <a:pt x="168297" y="134332"/>
                    </a:lnTo>
                    <a:lnTo>
                      <a:pt x="112117" y="134332"/>
                    </a:lnTo>
                    <a:lnTo>
                      <a:pt x="112117" y="100769"/>
                    </a:lnTo>
                    <a:lnTo>
                      <a:pt x="205642" y="100769"/>
                    </a:lnTo>
                    <a:lnTo>
                      <a:pt x="205642" y="193086"/>
                    </a:lnTo>
                    <a:cubicBezTo>
                      <a:pt x="200169" y="197674"/>
                      <a:pt x="194213" y="202101"/>
                      <a:pt x="187613" y="206286"/>
                    </a:cubicBezTo>
                    <a:cubicBezTo>
                      <a:pt x="181014" y="210472"/>
                      <a:pt x="173931" y="214093"/>
                      <a:pt x="166285" y="217232"/>
                    </a:cubicBezTo>
                    <a:cubicBezTo>
                      <a:pt x="158638" y="220371"/>
                      <a:pt x="150429" y="222866"/>
                      <a:pt x="141656" y="224637"/>
                    </a:cubicBezTo>
                    <a:cubicBezTo>
                      <a:pt x="132883" y="226408"/>
                      <a:pt x="123627" y="227293"/>
                      <a:pt x="114049" y="227293"/>
                    </a:cubicBezTo>
                    <a:close/>
                  </a:path>
                </a:pathLst>
              </a:custGeom>
              <a:grpFill/>
              <a:ln w="8044"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985DBD9C-CBCE-BB43-293E-F40926703307}"/>
                  </a:ext>
                </a:extLst>
              </p:cNvPr>
              <p:cNvSpPr/>
              <p:nvPr/>
            </p:nvSpPr>
            <p:spPr>
              <a:xfrm>
                <a:off x="3129840" y="4053862"/>
                <a:ext cx="229144" cy="221337"/>
              </a:xfrm>
              <a:custGeom>
                <a:avLst/>
                <a:gdLst>
                  <a:gd name="connsiteX0" fmla="*/ 96664 w 229144"/>
                  <a:gd name="connsiteY0" fmla="*/ 0 h 221337"/>
                  <a:gd name="connsiteX1" fmla="*/ 132480 w 229144"/>
                  <a:gd name="connsiteY1" fmla="*/ 0 h 221337"/>
                  <a:gd name="connsiteX2" fmla="*/ 229144 w 229144"/>
                  <a:gd name="connsiteY2" fmla="*/ 221337 h 221337"/>
                  <a:gd name="connsiteX3" fmla="*/ 188338 w 229144"/>
                  <a:gd name="connsiteY3" fmla="*/ 221337 h 221337"/>
                  <a:gd name="connsiteX4" fmla="*/ 166043 w 229144"/>
                  <a:gd name="connsiteY4" fmla="*/ 168297 h 221337"/>
                  <a:gd name="connsiteX5" fmla="*/ 62135 w 229144"/>
                  <a:gd name="connsiteY5" fmla="*/ 168297 h 221337"/>
                  <a:gd name="connsiteX6" fmla="*/ 39519 w 229144"/>
                  <a:gd name="connsiteY6" fmla="*/ 221337 h 221337"/>
                  <a:gd name="connsiteX7" fmla="*/ 0 w 229144"/>
                  <a:gd name="connsiteY7" fmla="*/ 221337 h 221337"/>
                  <a:gd name="connsiteX8" fmla="*/ 96664 w 229144"/>
                  <a:gd name="connsiteY8" fmla="*/ 0 h 221337"/>
                  <a:gd name="connsiteX9" fmla="*/ 151878 w 229144"/>
                  <a:gd name="connsiteY9" fmla="*/ 134010 h 221337"/>
                  <a:gd name="connsiteX10" fmla="*/ 113888 w 229144"/>
                  <a:gd name="connsiteY10" fmla="*/ 46119 h 221337"/>
                  <a:gd name="connsiteX11" fmla="*/ 76220 w 229144"/>
                  <a:gd name="connsiteY11" fmla="*/ 134010 h 221337"/>
                  <a:gd name="connsiteX12" fmla="*/ 151878 w 229144"/>
                  <a:gd name="connsiteY12" fmla="*/ 134010 h 22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144" h="221337">
                    <a:moveTo>
                      <a:pt x="96664" y="0"/>
                    </a:moveTo>
                    <a:lnTo>
                      <a:pt x="132480" y="0"/>
                    </a:lnTo>
                    <a:lnTo>
                      <a:pt x="229144" y="221337"/>
                    </a:lnTo>
                    <a:lnTo>
                      <a:pt x="188338" y="221337"/>
                    </a:lnTo>
                    <a:lnTo>
                      <a:pt x="166043" y="168297"/>
                    </a:lnTo>
                    <a:lnTo>
                      <a:pt x="62135" y="168297"/>
                    </a:lnTo>
                    <a:lnTo>
                      <a:pt x="39519" y="221337"/>
                    </a:lnTo>
                    <a:lnTo>
                      <a:pt x="0" y="221337"/>
                    </a:lnTo>
                    <a:lnTo>
                      <a:pt x="96664" y="0"/>
                    </a:lnTo>
                    <a:close/>
                    <a:moveTo>
                      <a:pt x="151878" y="134010"/>
                    </a:moveTo>
                    <a:lnTo>
                      <a:pt x="113888" y="46119"/>
                    </a:lnTo>
                    <a:lnTo>
                      <a:pt x="76220" y="134010"/>
                    </a:lnTo>
                    <a:lnTo>
                      <a:pt x="151878" y="134010"/>
                    </a:lnTo>
                    <a:close/>
                  </a:path>
                </a:pathLst>
              </a:custGeom>
              <a:grpFill/>
              <a:ln w="8044"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0AE15A56-DDAD-32EC-66A2-45AC296F54FC}"/>
                  </a:ext>
                </a:extLst>
              </p:cNvPr>
              <p:cNvSpPr/>
              <p:nvPr/>
            </p:nvSpPr>
            <p:spPr>
              <a:xfrm>
                <a:off x="3461282" y="4054747"/>
                <a:ext cx="327740" cy="221980"/>
              </a:xfrm>
              <a:custGeom>
                <a:avLst/>
                <a:gdLst>
                  <a:gd name="connsiteX0" fmla="*/ 0 w 327740"/>
                  <a:gd name="connsiteY0" fmla="*/ 644 h 221980"/>
                  <a:gd name="connsiteX1" fmla="*/ 41772 w 327740"/>
                  <a:gd name="connsiteY1" fmla="*/ 644 h 221980"/>
                  <a:gd name="connsiteX2" fmla="*/ 94169 w 327740"/>
                  <a:gd name="connsiteY2" fmla="*/ 163548 h 221980"/>
                  <a:gd name="connsiteX3" fmla="*/ 148175 w 327740"/>
                  <a:gd name="connsiteY3" fmla="*/ 0 h 221980"/>
                  <a:gd name="connsiteX4" fmla="*/ 180853 w 327740"/>
                  <a:gd name="connsiteY4" fmla="*/ 0 h 221980"/>
                  <a:gd name="connsiteX5" fmla="*/ 234859 w 327740"/>
                  <a:gd name="connsiteY5" fmla="*/ 163548 h 221980"/>
                  <a:gd name="connsiteX6" fmla="*/ 287255 w 327740"/>
                  <a:gd name="connsiteY6" fmla="*/ 644 h 221980"/>
                  <a:gd name="connsiteX7" fmla="*/ 327740 w 327740"/>
                  <a:gd name="connsiteY7" fmla="*/ 644 h 221980"/>
                  <a:gd name="connsiteX8" fmla="*/ 251117 w 327740"/>
                  <a:gd name="connsiteY8" fmla="*/ 221981 h 221980"/>
                  <a:gd name="connsiteX9" fmla="*/ 217876 w 327740"/>
                  <a:gd name="connsiteY9" fmla="*/ 221981 h 221980"/>
                  <a:gd name="connsiteX10" fmla="*/ 163870 w 327740"/>
                  <a:gd name="connsiteY10" fmla="*/ 64067 h 221980"/>
                  <a:gd name="connsiteX11" fmla="*/ 109864 w 327740"/>
                  <a:gd name="connsiteY11" fmla="*/ 221981 h 221980"/>
                  <a:gd name="connsiteX12" fmla="*/ 76623 w 327740"/>
                  <a:gd name="connsiteY12" fmla="*/ 221981 h 221980"/>
                  <a:gd name="connsiteX13" fmla="*/ 0 w 327740"/>
                  <a:gd name="connsiteY13" fmla="*/ 644 h 2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7740" h="221980">
                    <a:moveTo>
                      <a:pt x="0" y="644"/>
                    </a:moveTo>
                    <a:lnTo>
                      <a:pt x="41772" y="644"/>
                    </a:lnTo>
                    <a:lnTo>
                      <a:pt x="94169" y="163548"/>
                    </a:lnTo>
                    <a:lnTo>
                      <a:pt x="148175" y="0"/>
                    </a:lnTo>
                    <a:lnTo>
                      <a:pt x="180853" y="0"/>
                    </a:lnTo>
                    <a:lnTo>
                      <a:pt x="234859" y="163548"/>
                    </a:lnTo>
                    <a:lnTo>
                      <a:pt x="287255" y="644"/>
                    </a:lnTo>
                    <a:lnTo>
                      <a:pt x="327740" y="644"/>
                    </a:lnTo>
                    <a:lnTo>
                      <a:pt x="251117" y="221981"/>
                    </a:lnTo>
                    <a:lnTo>
                      <a:pt x="217876" y="221981"/>
                    </a:lnTo>
                    <a:lnTo>
                      <a:pt x="163870" y="64067"/>
                    </a:lnTo>
                    <a:lnTo>
                      <a:pt x="109864" y="221981"/>
                    </a:lnTo>
                    <a:lnTo>
                      <a:pt x="76623" y="221981"/>
                    </a:lnTo>
                    <a:lnTo>
                      <a:pt x="0" y="644"/>
                    </a:lnTo>
                    <a:close/>
                  </a:path>
                </a:pathLst>
              </a:custGeom>
              <a:grpFill/>
              <a:ln w="8044"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76D89143-3A8A-AB86-FC26-73C322192B5C}"/>
                  </a:ext>
                </a:extLst>
              </p:cNvPr>
              <p:cNvSpPr/>
              <p:nvPr/>
            </p:nvSpPr>
            <p:spPr>
              <a:xfrm>
                <a:off x="3822263" y="4055391"/>
                <a:ext cx="164191" cy="219727"/>
              </a:xfrm>
              <a:custGeom>
                <a:avLst/>
                <a:gdLst>
                  <a:gd name="connsiteX0" fmla="*/ 0 w 164191"/>
                  <a:gd name="connsiteY0" fmla="*/ 0 h 219727"/>
                  <a:gd name="connsiteX1" fmla="*/ 162582 w 164191"/>
                  <a:gd name="connsiteY1" fmla="*/ 0 h 219727"/>
                  <a:gd name="connsiteX2" fmla="*/ 162582 w 164191"/>
                  <a:gd name="connsiteY2" fmla="*/ 34851 h 219727"/>
                  <a:gd name="connsiteX3" fmla="*/ 38312 w 164191"/>
                  <a:gd name="connsiteY3" fmla="*/ 34851 h 219727"/>
                  <a:gd name="connsiteX4" fmla="*/ 38312 w 164191"/>
                  <a:gd name="connsiteY4" fmla="*/ 91352 h 219727"/>
                  <a:gd name="connsiteX5" fmla="*/ 148497 w 164191"/>
                  <a:gd name="connsiteY5" fmla="*/ 91352 h 219727"/>
                  <a:gd name="connsiteX6" fmla="*/ 148497 w 164191"/>
                  <a:gd name="connsiteY6" fmla="*/ 126203 h 219727"/>
                  <a:gd name="connsiteX7" fmla="*/ 38312 w 164191"/>
                  <a:gd name="connsiteY7" fmla="*/ 126203 h 219727"/>
                  <a:gd name="connsiteX8" fmla="*/ 38312 w 164191"/>
                  <a:gd name="connsiteY8" fmla="*/ 184877 h 219727"/>
                  <a:gd name="connsiteX9" fmla="*/ 164192 w 164191"/>
                  <a:gd name="connsiteY9" fmla="*/ 184877 h 219727"/>
                  <a:gd name="connsiteX10" fmla="*/ 164192 w 164191"/>
                  <a:gd name="connsiteY10" fmla="*/ 219728 h 219727"/>
                  <a:gd name="connsiteX11" fmla="*/ 0 w 164191"/>
                  <a:gd name="connsiteY11" fmla="*/ 219728 h 219727"/>
                  <a:gd name="connsiteX12" fmla="*/ 0 w 164191"/>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191" h="219727">
                    <a:moveTo>
                      <a:pt x="0" y="0"/>
                    </a:moveTo>
                    <a:lnTo>
                      <a:pt x="162582" y="0"/>
                    </a:lnTo>
                    <a:lnTo>
                      <a:pt x="162582" y="34851"/>
                    </a:lnTo>
                    <a:lnTo>
                      <a:pt x="38312" y="34851"/>
                    </a:lnTo>
                    <a:lnTo>
                      <a:pt x="38312" y="91352"/>
                    </a:lnTo>
                    <a:lnTo>
                      <a:pt x="148497" y="91352"/>
                    </a:lnTo>
                    <a:lnTo>
                      <a:pt x="148497" y="126203"/>
                    </a:lnTo>
                    <a:lnTo>
                      <a:pt x="38312" y="126203"/>
                    </a:lnTo>
                    <a:lnTo>
                      <a:pt x="38312" y="184877"/>
                    </a:lnTo>
                    <a:lnTo>
                      <a:pt x="164192" y="184877"/>
                    </a:lnTo>
                    <a:lnTo>
                      <a:pt x="164192" y="219728"/>
                    </a:lnTo>
                    <a:lnTo>
                      <a:pt x="0" y="219728"/>
                    </a:lnTo>
                    <a:lnTo>
                      <a:pt x="0" y="0"/>
                    </a:lnTo>
                    <a:close/>
                  </a:path>
                </a:pathLst>
              </a:custGeom>
              <a:grpFill/>
              <a:ln w="8044"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77864159-2468-740D-37E2-FD59F57D6178}"/>
                  </a:ext>
                </a:extLst>
              </p:cNvPr>
              <p:cNvSpPr/>
              <p:nvPr/>
            </p:nvSpPr>
            <p:spPr>
              <a:xfrm>
                <a:off x="4026296" y="4055391"/>
                <a:ext cx="153809" cy="219727"/>
              </a:xfrm>
              <a:custGeom>
                <a:avLst/>
                <a:gdLst>
                  <a:gd name="connsiteX0" fmla="*/ 0 w 153809"/>
                  <a:gd name="connsiteY0" fmla="*/ 0 h 219727"/>
                  <a:gd name="connsiteX1" fmla="*/ 38311 w 153809"/>
                  <a:gd name="connsiteY1" fmla="*/ 0 h 219727"/>
                  <a:gd name="connsiteX2" fmla="*/ 38311 w 153809"/>
                  <a:gd name="connsiteY2" fmla="*/ 184877 h 219727"/>
                  <a:gd name="connsiteX3" fmla="*/ 153809 w 153809"/>
                  <a:gd name="connsiteY3" fmla="*/ 184877 h 219727"/>
                  <a:gd name="connsiteX4" fmla="*/ 153809 w 153809"/>
                  <a:gd name="connsiteY4" fmla="*/ 219728 h 219727"/>
                  <a:gd name="connsiteX5" fmla="*/ 0 w 153809"/>
                  <a:gd name="connsiteY5" fmla="*/ 219728 h 219727"/>
                  <a:gd name="connsiteX6" fmla="*/ 0 w 153809"/>
                  <a:gd name="connsiteY6"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809" h="219727">
                    <a:moveTo>
                      <a:pt x="0" y="0"/>
                    </a:moveTo>
                    <a:lnTo>
                      <a:pt x="38311" y="0"/>
                    </a:lnTo>
                    <a:lnTo>
                      <a:pt x="38311" y="184877"/>
                    </a:lnTo>
                    <a:lnTo>
                      <a:pt x="153809" y="184877"/>
                    </a:lnTo>
                    <a:lnTo>
                      <a:pt x="153809" y="219728"/>
                    </a:lnTo>
                    <a:lnTo>
                      <a:pt x="0" y="219728"/>
                    </a:lnTo>
                    <a:lnTo>
                      <a:pt x="0" y="0"/>
                    </a:lnTo>
                    <a:close/>
                  </a:path>
                </a:pathLst>
              </a:custGeom>
              <a:grpFill/>
              <a:ln w="8044"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4D806A52-F543-48C4-A9D9-EDB8E0C57ADA}"/>
                  </a:ext>
                </a:extLst>
              </p:cNvPr>
              <p:cNvSpPr/>
              <p:nvPr/>
            </p:nvSpPr>
            <p:spPr>
              <a:xfrm>
                <a:off x="4214311" y="4055391"/>
                <a:ext cx="153809" cy="219727"/>
              </a:xfrm>
              <a:custGeom>
                <a:avLst/>
                <a:gdLst>
                  <a:gd name="connsiteX0" fmla="*/ 0 w 153809"/>
                  <a:gd name="connsiteY0" fmla="*/ 0 h 219727"/>
                  <a:gd name="connsiteX1" fmla="*/ 38312 w 153809"/>
                  <a:gd name="connsiteY1" fmla="*/ 0 h 219727"/>
                  <a:gd name="connsiteX2" fmla="*/ 38312 w 153809"/>
                  <a:gd name="connsiteY2" fmla="*/ 184877 h 219727"/>
                  <a:gd name="connsiteX3" fmla="*/ 153809 w 153809"/>
                  <a:gd name="connsiteY3" fmla="*/ 184877 h 219727"/>
                  <a:gd name="connsiteX4" fmla="*/ 153809 w 153809"/>
                  <a:gd name="connsiteY4" fmla="*/ 219728 h 219727"/>
                  <a:gd name="connsiteX5" fmla="*/ 0 w 153809"/>
                  <a:gd name="connsiteY5" fmla="*/ 219728 h 219727"/>
                  <a:gd name="connsiteX6" fmla="*/ 0 w 153809"/>
                  <a:gd name="connsiteY6"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809" h="219727">
                    <a:moveTo>
                      <a:pt x="0" y="0"/>
                    </a:moveTo>
                    <a:lnTo>
                      <a:pt x="38312" y="0"/>
                    </a:lnTo>
                    <a:lnTo>
                      <a:pt x="38312" y="184877"/>
                    </a:lnTo>
                    <a:lnTo>
                      <a:pt x="153809" y="184877"/>
                    </a:lnTo>
                    <a:lnTo>
                      <a:pt x="153809" y="219728"/>
                    </a:lnTo>
                    <a:lnTo>
                      <a:pt x="0" y="219728"/>
                    </a:lnTo>
                    <a:lnTo>
                      <a:pt x="0" y="0"/>
                    </a:lnTo>
                    <a:close/>
                  </a:path>
                </a:pathLst>
              </a:custGeom>
              <a:grpFill/>
              <a:ln w="8044"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5B710985-1DB2-F1E2-18F3-C8ABAFB84C87}"/>
                  </a:ext>
                </a:extLst>
              </p:cNvPr>
              <p:cNvSpPr/>
              <p:nvPr/>
            </p:nvSpPr>
            <p:spPr>
              <a:xfrm>
                <a:off x="4490218" y="4055391"/>
                <a:ext cx="198640" cy="219727"/>
              </a:xfrm>
              <a:custGeom>
                <a:avLst/>
                <a:gdLst>
                  <a:gd name="connsiteX0" fmla="*/ 0 w 198640"/>
                  <a:gd name="connsiteY0" fmla="*/ 0 h 219727"/>
                  <a:gd name="connsiteX1" fmla="*/ 81935 w 198640"/>
                  <a:gd name="connsiteY1" fmla="*/ 0 h 219727"/>
                  <a:gd name="connsiteX2" fmla="*/ 129181 w 198640"/>
                  <a:gd name="connsiteY2" fmla="*/ 8290 h 219727"/>
                  <a:gd name="connsiteX3" fmla="*/ 166204 w 198640"/>
                  <a:gd name="connsiteY3" fmla="*/ 31390 h 219727"/>
                  <a:gd name="connsiteX4" fmla="*/ 190189 w 198640"/>
                  <a:gd name="connsiteY4" fmla="*/ 66079 h 219727"/>
                  <a:gd name="connsiteX5" fmla="*/ 198640 w 198640"/>
                  <a:gd name="connsiteY5" fmla="*/ 109220 h 219727"/>
                  <a:gd name="connsiteX6" fmla="*/ 198640 w 198640"/>
                  <a:gd name="connsiteY6" fmla="*/ 109864 h 219727"/>
                  <a:gd name="connsiteX7" fmla="*/ 190189 w 198640"/>
                  <a:gd name="connsiteY7" fmla="*/ 153165 h 219727"/>
                  <a:gd name="connsiteX8" fmla="*/ 166204 w 198640"/>
                  <a:gd name="connsiteY8" fmla="*/ 188016 h 219727"/>
                  <a:gd name="connsiteX9" fmla="*/ 129181 w 198640"/>
                  <a:gd name="connsiteY9" fmla="*/ 211276 h 219727"/>
                  <a:gd name="connsiteX10" fmla="*/ 81935 w 198640"/>
                  <a:gd name="connsiteY10" fmla="*/ 219728 h 219727"/>
                  <a:gd name="connsiteX11" fmla="*/ 0 w 198640"/>
                  <a:gd name="connsiteY11" fmla="*/ 219728 h 219727"/>
                  <a:gd name="connsiteX12" fmla="*/ 0 w 198640"/>
                  <a:gd name="connsiteY12" fmla="*/ 0 h 219727"/>
                  <a:gd name="connsiteX13" fmla="*/ 81613 w 198640"/>
                  <a:gd name="connsiteY13" fmla="*/ 184877 h 219727"/>
                  <a:gd name="connsiteX14" fmla="*/ 113003 w 198640"/>
                  <a:gd name="connsiteY14" fmla="*/ 179404 h 219727"/>
                  <a:gd name="connsiteX15" fmla="*/ 136988 w 198640"/>
                  <a:gd name="connsiteY15" fmla="*/ 163950 h 219727"/>
                  <a:gd name="connsiteX16" fmla="*/ 152361 w 198640"/>
                  <a:gd name="connsiteY16" fmla="*/ 140288 h 219727"/>
                  <a:gd name="connsiteX17" fmla="*/ 157834 w 198640"/>
                  <a:gd name="connsiteY17" fmla="*/ 110508 h 219727"/>
                  <a:gd name="connsiteX18" fmla="*/ 157834 w 198640"/>
                  <a:gd name="connsiteY18" fmla="*/ 109864 h 219727"/>
                  <a:gd name="connsiteX19" fmla="*/ 152361 w 198640"/>
                  <a:gd name="connsiteY19" fmla="*/ 79923 h 219727"/>
                  <a:gd name="connsiteX20" fmla="*/ 136988 w 198640"/>
                  <a:gd name="connsiteY20" fmla="*/ 56099 h 219727"/>
                  <a:gd name="connsiteX21" fmla="*/ 113003 w 198640"/>
                  <a:gd name="connsiteY21" fmla="*/ 40485 h 219727"/>
                  <a:gd name="connsiteX22" fmla="*/ 81613 w 198640"/>
                  <a:gd name="connsiteY22" fmla="*/ 34770 h 219727"/>
                  <a:gd name="connsiteX23" fmla="*/ 38312 w 198640"/>
                  <a:gd name="connsiteY23" fmla="*/ 34770 h 219727"/>
                  <a:gd name="connsiteX24" fmla="*/ 38312 w 198640"/>
                  <a:gd name="connsiteY24" fmla="*/ 184797 h 219727"/>
                  <a:gd name="connsiteX25" fmla="*/ 81613 w 198640"/>
                  <a:gd name="connsiteY25" fmla="*/ 184797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8640" h="219727">
                    <a:moveTo>
                      <a:pt x="0" y="0"/>
                    </a:moveTo>
                    <a:lnTo>
                      <a:pt x="81935" y="0"/>
                    </a:lnTo>
                    <a:cubicBezTo>
                      <a:pt x="99079" y="0"/>
                      <a:pt x="114854" y="2737"/>
                      <a:pt x="129181" y="8290"/>
                    </a:cubicBezTo>
                    <a:cubicBezTo>
                      <a:pt x="143507" y="13844"/>
                      <a:pt x="155822" y="21490"/>
                      <a:pt x="166204" y="31390"/>
                    </a:cubicBezTo>
                    <a:cubicBezTo>
                      <a:pt x="176587" y="41209"/>
                      <a:pt x="184555" y="52799"/>
                      <a:pt x="190189" y="66079"/>
                    </a:cubicBezTo>
                    <a:cubicBezTo>
                      <a:pt x="195823" y="79360"/>
                      <a:pt x="198640" y="93767"/>
                      <a:pt x="198640" y="109220"/>
                    </a:cubicBezTo>
                    <a:lnTo>
                      <a:pt x="198640" y="109864"/>
                    </a:lnTo>
                    <a:cubicBezTo>
                      <a:pt x="198640" y="125317"/>
                      <a:pt x="195823" y="139805"/>
                      <a:pt x="190189" y="153165"/>
                    </a:cubicBezTo>
                    <a:cubicBezTo>
                      <a:pt x="184555" y="166526"/>
                      <a:pt x="176507" y="178197"/>
                      <a:pt x="166204" y="188016"/>
                    </a:cubicBezTo>
                    <a:cubicBezTo>
                      <a:pt x="155822" y="197835"/>
                      <a:pt x="143507" y="205562"/>
                      <a:pt x="129181" y="211276"/>
                    </a:cubicBezTo>
                    <a:cubicBezTo>
                      <a:pt x="114854" y="216911"/>
                      <a:pt x="99079" y="219728"/>
                      <a:pt x="81935" y="219728"/>
                    </a:cubicBezTo>
                    <a:lnTo>
                      <a:pt x="0" y="219728"/>
                    </a:lnTo>
                    <a:lnTo>
                      <a:pt x="0" y="0"/>
                    </a:lnTo>
                    <a:close/>
                    <a:moveTo>
                      <a:pt x="81613" y="184877"/>
                    </a:moveTo>
                    <a:cubicBezTo>
                      <a:pt x="93123" y="184877"/>
                      <a:pt x="103586" y="183026"/>
                      <a:pt x="113003" y="179404"/>
                    </a:cubicBezTo>
                    <a:cubicBezTo>
                      <a:pt x="122420" y="175702"/>
                      <a:pt x="130388" y="170550"/>
                      <a:pt x="136988" y="163950"/>
                    </a:cubicBezTo>
                    <a:cubicBezTo>
                      <a:pt x="143587" y="157351"/>
                      <a:pt x="148739" y="149463"/>
                      <a:pt x="152361" y="140288"/>
                    </a:cubicBezTo>
                    <a:cubicBezTo>
                      <a:pt x="155982" y="131112"/>
                      <a:pt x="157834" y="121212"/>
                      <a:pt x="157834" y="110508"/>
                    </a:cubicBezTo>
                    <a:lnTo>
                      <a:pt x="157834" y="109864"/>
                    </a:lnTo>
                    <a:cubicBezTo>
                      <a:pt x="157834" y="99159"/>
                      <a:pt x="155982" y="89179"/>
                      <a:pt x="152361" y="79923"/>
                    </a:cubicBezTo>
                    <a:cubicBezTo>
                      <a:pt x="148658" y="70667"/>
                      <a:pt x="143587" y="62779"/>
                      <a:pt x="136988" y="56099"/>
                    </a:cubicBezTo>
                    <a:cubicBezTo>
                      <a:pt x="130388" y="49499"/>
                      <a:pt x="122420" y="44267"/>
                      <a:pt x="113003" y="40485"/>
                    </a:cubicBezTo>
                    <a:cubicBezTo>
                      <a:pt x="103586" y="36702"/>
                      <a:pt x="93123" y="34770"/>
                      <a:pt x="81613" y="34770"/>
                    </a:cubicBezTo>
                    <a:lnTo>
                      <a:pt x="38312" y="34770"/>
                    </a:lnTo>
                    <a:lnTo>
                      <a:pt x="38312" y="184797"/>
                    </a:lnTo>
                    <a:lnTo>
                      <a:pt x="81613" y="184797"/>
                    </a:lnTo>
                    <a:close/>
                  </a:path>
                </a:pathLst>
              </a:custGeom>
              <a:grpFill/>
              <a:ln w="8044"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27E57733-DEDD-A96D-4795-DFF897CAAA23}"/>
                  </a:ext>
                </a:extLst>
              </p:cNvPr>
              <p:cNvSpPr/>
              <p:nvPr/>
            </p:nvSpPr>
            <p:spPr>
              <a:xfrm>
                <a:off x="4729423" y="4055391"/>
                <a:ext cx="164191" cy="219727"/>
              </a:xfrm>
              <a:custGeom>
                <a:avLst/>
                <a:gdLst>
                  <a:gd name="connsiteX0" fmla="*/ 0 w 164191"/>
                  <a:gd name="connsiteY0" fmla="*/ 0 h 219727"/>
                  <a:gd name="connsiteX1" fmla="*/ 162582 w 164191"/>
                  <a:gd name="connsiteY1" fmla="*/ 0 h 219727"/>
                  <a:gd name="connsiteX2" fmla="*/ 162582 w 164191"/>
                  <a:gd name="connsiteY2" fmla="*/ 34851 h 219727"/>
                  <a:gd name="connsiteX3" fmla="*/ 38312 w 164191"/>
                  <a:gd name="connsiteY3" fmla="*/ 34851 h 219727"/>
                  <a:gd name="connsiteX4" fmla="*/ 38312 w 164191"/>
                  <a:gd name="connsiteY4" fmla="*/ 91352 h 219727"/>
                  <a:gd name="connsiteX5" fmla="*/ 148497 w 164191"/>
                  <a:gd name="connsiteY5" fmla="*/ 91352 h 219727"/>
                  <a:gd name="connsiteX6" fmla="*/ 148497 w 164191"/>
                  <a:gd name="connsiteY6" fmla="*/ 126203 h 219727"/>
                  <a:gd name="connsiteX7" fmla="*/ 38312 w 164191"/>
                  <a:gd name="connsiteY7" fmla="*/ 126203 h 219727"/>
                  <a:gd name="connsiteX8" fmla="*/ 38312 w 164191"/>
                  <a:gd name="connsiteY8" fmla="*/ 184877 h 219727"/>
                  <a:gd name="connsiteX9" fmla="*/ 164192 w 164191"/>
                  <a:gd name="connsiteY9" fmla="*/ 184877 h 219727"/>
                  <a:gd name="connsiteX10" fmla="*/ 164192 w 164191"/>
                  <a:gd name="connsiteY10" fmla="*/ 219728 h 219727"/>
                  <a:gd name="connsiteX11" fmla="*/ 0 w 164191"/>
                  <a:gd name="connsiteY11" fmla="*/ 219728 h 219727"/>
                  <a:gd name="connsiteX12" fmla="*/ 0 w 164191"/>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191" h="219727">
                    <a:moveTo>
                      <a:pt x="0" y="0"/>
                    </a:moveTo>
                    <a:lnTo>
                      <a:pt x="162582" y="0"/>
                    </a:lnTo>
                    <a:lnTo>
                      <a:pt x="162582" y="34851"/>
                    </a:lnTo>
                    <a:lnTo>
                      <a:pt x="38312" y="34851"/>
                    </a:lnTo>
                    <a:lnTo>
                      <a:pt x="38312" y="91352"/>
                    </a:lnTo>
                    <a:lnTo>
                      <a:pt x="148497" y="91352"/>
                    </a:lnTo>
                    <a:lnTo>
                      <a:pt x="148497" y="126203"/>
                    </a:lnTo>
                    <a:lnTo>
                      <a:pt x="38312" y="126203"/>
                    </a:lnTo>
                    <a:lnTo>
                      <a:pt x="38312" y="184877"/>
                    </a:lnTo>
                    <a:lnTo>
                      <a:pt x="164192" y="184877"/>
                    </a:lnTo>
                    <a:lnTo>
                      <a:pt x="164192" y="219728"/>
                    </a:lnTo>
                    <a:lnTo>
                      <a:pt x="0" y="219728"/>
                    </a:lnTo>
                    <a:lnTo>
                      <a:pt x="0" y="0"/>
                    </a:lnTo>
                    <a:close/>
                  </a:path>
                </a:pathLst>
              </a:custGeom>
              <a:grpFill/>
              <a:ln w="8044"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8D3E9C2D-190D-C9BD-FD05-E0AC3A64C83C}"/>
                  </a:ext>
                </a:extLst>
              </p:cNvPr>
              <p:cNvSpPr/>
              <p:nvPr/>
            </p:nvSpPr>
            <p:spPr>
              <a:xfrm>
                <a:off x="4933456" y="4055391"/>
                <a:ext cx="163226" cy="219807"/>
              </a:xfrm>
              <a:custGeom>
                <a:avLst/>
                <a:gdLst>
                  <a:gd name="connsiteX0" fmla="*/ 0 w 163226"/>
                  <a:gd name="connsiteY0" fmla="*/ 0 h 219807"/>
                  <a:gd name="connsiteX1" fmla="*/ 163226 w 163226"/>
                  <a:gd name="connsiteY1" fmla="*/ 0 h 219807"/>
                  <a:gd name="connsiteX2" fmla="*/ 163226 w 163226"/>
                  <a:gd name="connsiteY2" fmla="*/ 34851 h 219807"/>
                  <a:gd name="connsiteX3" fmla="*/ 38312 w 163226"/>
                  <a:gd name="connsiteY3" fmla="*/ 34851 h 219807"/>
                  <a:gd name="connsiteX4" fmla="*/ 38312 w 163226"/>
                  <a:gd name="connsiteY4" fmla="*/ 95457 h 219807"/>
                  <a:gd name="connsiteX5" fmla="*/ 149141 w 163226"/>
                  <a:gd name="connsiteY5" fmla="*/ 95457 h 219807"/>
                  <a:gd name="connsiteX6" fmla="*/ 149141 w 163226"/>
                  <a:gd name="connsiteY6" fmla="*/ 130307 h 219807"/>
                  <a:gd name="connsiteX7" fmla="*/ 38312 w 163226"/>
                  <a:gd name="connsiteY7" fmla="*/ 130307 h 219807"/>
                  <a:gd name="connsiteX8" fmla="*/ 38312 w 163226"/>
                  <a:gd name="connsiteY8" fmla="*/ 219808 h 219807"/>
                  <a:gd name="connsiteX9" fmla="*/ 0 w 163226"/>
                  <a:gd name="connsiteY9" fmla="*/ 219808 h 219807"/>
                  <a:gd name="connsiteX10" fmla="*/ 0 w 163226"/>
                  <a:gd name="connsiteY10" fmla="*/ 81 h 21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226" h="219807">
                    <a:moveTo>
                      <a:pt x="0" y="0"/>
                    </a:moveTo>
                    <a:lnTo>
                      <a:pt x="163226" y="0"/>
                    </a:lnTo>
                    <a:lnTo>
                      <a:pt x="163226" y="34851"/>
                    </a:lnTo>
                    <a:lnTo>
                      <a:pt x="38312" y="34851"/>
                    </a:lnTo>
                    <a:lnTo>
                      <a:pt x="38312" y="95457"/>
                    </a:lnTo>
                    <a:lnTo>
                      <a:pt x="149141" y="95457"/>
                    </a:lnTo>
                    <a:lnTo>
                      <a:pt x="149141" y="130307"/>
                    </a:lnTo>
                    <a:lnTo>
                      <a:pt x="38312" y="130307"/>
                    </a:lnTo>
                    <a:lnTo>
                      <a:pt x="38312" y="219808"/>
                    </a:lnTo>
                    <a:lnTo>
                      <a:pt x="0" y="219808"/>
                    </a:lnTo>
                    <a:lnTo>
                      <a:pt x="0" y="81"/>
                    </a:lnTo>
                    <a:close/>
                  </a:path>
                </a:pathLst>
              </a:custGeom>
              <a:grpFill/>
              <a:ln w="8044"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62CDF14F-3ED2-7F9F-1ABD-D750DE7DEABA}"/>
                  </a:ext>
                </a:extLst>
              </p:cNvPr>
              <p:cNvSpPr/>
              <p:nvPr/>
            </p:nvSpPr>
            <p:spPr>
              <a:xfrm>
                <a:off x="5135235" y="4055391"/>
                <a:ext cx="38311" cy="219727"/>
              </a:xfrm>
              <a:custGeom>
                <a:avLst/>
                <a:gdLst>
                  <a:gd name="connsiteX0" fmla="*/ 0 w 38311"/>
                  <a:gd name="connsiteY0" fmla="*/ 0 h 219727"/>
                  <a:gd name="connsiteX1" fmla="*/ 38312 w 38311"/>
                  <a:gd name="connsiteY1" fmla="*/ 0 h 219727"/>
                  <a:gd name="connsiteX2" fmla="*/ 38312 w 38311"/>
                  <a:gd name="connsiteY2" fmla="*/ 219728 h 219727"/>
                  <a:gd name="connsiteX3" fmla="*/ 0 w 38311"/>
                  <a:gd name="connsiteY3" fmla="*/ 219728 h 219727"/>
                  <a:gd name="connsiteX4" fmla="*/ 0 w 38311"/>
                  <a:gd name="connsiteY4" fmla="*/ 0 h 219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11" h="219727">
                    <a:moveTo>
                      <a:pt x="0" y="0"/>
                    </a:moveTo>
                    <a:lnTo>
                      <a:pt x="38312" y="0"/>
                    </a:lnTo>
                    <a:lnTo>
                      <a:pt x="38312" y="219728"/>
                    </a:lnTo>
                    <a:lnTo>
                      <a:pt x="0" y="219728"/>
                    </a:lnTo>
                    <a:lnTo>
                      <a:pt x="0" y="0"/>
                    </a:lnTo>
                    <a:close/>
                  </a:path>
                </a:pathLst>
              </a:custGeom>
              <a:grpFill/>
              <a:ln w="8044"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6241CE55-711D-47B1-8DCE-02EFD948A371}"/>
                  </a:ext>
                </a:extLst>
              </p:cNvPr>
              <p:cNvSpPr/>
              <p:nvPr/>
            </p:nvSpPr>
            <p:spPr>
              <a:xfrm>
                <a:off x="5226265" y="4055391"/>
                <a:ext cx="191557" cy="219727"/>
              </a:xfrm>
              <a:custGeom>
                <a:avLst/>
                <a:gdLst>
                  <a:gd name="connsiteX0" fmla="*/ 0 w 191557"/>
                  <a:gd name="connsiteY0" fmla="*/ 0 h 219727"/>
                  <a:gd name="connsiteX1" fmla="*/ 35736 w 191557"/>
                  <a:gd name="connsiteY1" fmla="*/ 0 h 219727"/>
                  <a:gd name="connsiteX2" fmla="*/ 153246 w 191557"/>
                  <a:gd name="connsiteY2" fmla="*/ 151958 h 219727"/>
                  <a:gd name="connsiteX3" fmla="*/ 153246 w 191557"/>
                  <a:gd name="connsiteY3" fmla="*/ 0 h 219727"/>
                  <a:gd name="connsiteX4" fmla="*/ 191557 w 191557"/>
                  <a:gd name="connsiteY4" fmla="*/ 0 h 219727"/>
                  <a:gd name="connsiteX5" fmla="*/ 191557 w 191557"/>
                  <a:gd name="connsiteY5" fmla="*/ 219728 h 219727"/>
                  <a:gd name="connsiteX6" fmla="*/ 159282 w 191557"/>
                  <a:gd name="connsiteY6" fmla="*/ 219728 h 219727"/>
                  <a:gd name="connsiteX7" fmla="*/ 38392 w 191557"/>
                  <a:gd name="connsiteY7" fmla="*/ 63423 h 219727"/>
                  <a:gd name="connsiteX8" fmla="*/ 38392 w 191557"/>
                  <a:gd name="connsiteY8" fmla="*/ 219728 h 219727"/>
                  <a:gd name="connsiteX9" fmla="*/ 81 w 191557"/>
                  <a:gd name="connsiteY9" fmla="*/ 219728 h 219727"/>
                  <a:gd name="connsiteX10" fmla="*/ 81 w 191557"/>
                  <a:gd name="connsiteY10"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557" h="219727">
                    <a:moveTo>
                      <a:pt x="0" y="0"/>
                    </a:moveTo>
                    <a:lnTo>
                      <a:pt x="35736" y="0"/>
                    </a:lnTo>
                    <a:lnTo>
                      <a:pt x="153246" y="151958"/>
                    </a:lnTo>
                    <a:lnTo>
                      <a:pt x="153246" y="0"/>
                    </a:lnTo>
                    <a:lnTo>
                      <a:pt x="191557" y="0"/>
                    </a:lnTo>
                    <a:lnTo>
                      <a:pt x="191557" y="219728"/>
                    </a:lnTo>
                    <a:lnTo>
                      <a:pt x="159282" y="219728"/>
                    </a:lnTo>
                    <a:lnTo>
                      <a:pt x="38392" y="63423"/>
                    </a:lnTo>
                    <a:lnTo>
                      <a:pt x="38392" y="219728"/>
                    </a:lnTo>
                    <a:lnTo>
                      <a:pt x="81" y="219728"/>
                    </a:lnTo>
                    <a:lnTo>
                      <a:pt x="81" y="0"/>
                    </a:lnTo>
                    <a:close/>
                  </a:path>
                </a:pathLst>
              </a:custGeom>
              <a:grpFill/>
              <a:ln w="8044"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DE218A2F-7365-F8C3-6585-C4AD412E3BC0}"/>
                  </a:ext>
                </a:extLst>
              </p:cNvPr>
              <p:cNvSpPr/>
              <p:nvPr/>
            </p:nvSpPr>
            <p:spPr>
              <a:xfrm>
                <a:off x="5467965" y="4055391"/>
                <a:ext cx="164192" cy="219727"/>
              </a:xfrm>
              <a:custGeom>
                <a:avLst/>
                <a:gdLst>
                  <a:gd name="connsiteX0" fmla="*/ 0 w 164192"/>
                  <a:gd name="connsiteY0" fmla="*/ 0 h 219727"/>
                  <a:gd name="connsiteX1" fmla="*/ 162582 w 164192"/>
                  <a:gd name="connsiteY1" fmla="*/ 0 h 219727"/>
                  <a:gd name="connsiteX2" fmla="*/ 162582 w 164192"/>
                  <a:gd name="connsiteY2" fmla="*/ 34851 h 219727"/>
                  <a:gd name="connsiteX3" fmla="*/ 38312 w 164192"/>
                  <a:gd name="connsiteY3" fmla="*/ 34851 h 219727"/>
                  <a:gd name="connsiteX4" fmla="*/ 38312 w 164192"/>
                  <a:gd name="connsiteY4" fmla="*/ 91352 h 219727"/>
                  <a:gd name="connsiteX5" fmla="*/ 148497 w 164192"/>
                  <a:gd name="connsiteY5" fmla="*/ 91352 h 219727"/>
                  <a:gd name="connsiteX6" fmla="*/ 148497 w 164192"/>
                  <a:gd name="connsiteY6" fmla="*/ 126203 h 219727"/>
                  <a:gd name="connsiteX7" fmla="*/ 38312 w 164192"/>
                  <a:gd name="connsiteY7" fmla="*/ 126203 h 219727"/>
                  <a:gd name="connsiteX8" fmla="*/ 38312 w 164192"/>
                  <a:gd name="connsiteY8" fmla="*/ 184877 h 219727"/>
                  <a:gd name="connsiteX9" fmla="*/ 164192 w 164192"/>
                  <a:gd name="connsiteY9" fmla="*/ 184877 h 219727"/>
                  <a:gd name="connsiteX10" fmla="*/ 164192 w 164192"/>
                  <a:gd name="connsiteY10" fmla="*/ 219728 h 219727"/>
                  <a:gd name="connsiteX11" fmla="*/ 0 w 164192"/>
                  <a:gd name="connsiteY11" fmla="*/ 219728 h 219727"/>
                  <a:gd name="connsiteX12" fmla="*/ 0 w 164192"/>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192" h="219727">
                    <a:moveTo>
                      <a:pt x="0" y="0"/>
                    </a:moveTo>
                    <a:lnTo>
                      <a:pt x="162582" y="0"/>
                    </a:lnTo>
                    <a:lnTo>
                      <a:pt x="162582" y="34851"/>
                    </a:lnTo>
                    <a:lnTo>
                      <a:pt x="38312" y="34851"/>
                    </a:lnTo>
                    <a:lnTo>
                      <a:pt x="38312" y="91352"/>
                    </a:lnTo>
                    <a:lnTo>
                      <a:pt x="148497" y="91352"/>
                    </a:lnTo>
                    <a:lnTo>
                      <a:pt x="148497" y="126203"/>
                    </a:lnTo>
                    <a:lnTo>
                      <a:pt x="38312" y="126203"/>
                    </a:lnTo>
                    <a:lnTo>
                      <a:pt x="38312" y="184877"/>
                    </a:lnTo>
                    <a:lnTo>
                      <a:pt x="164192" y="184877"/>
                    </a:lnTo>
                    <a:lnTo>
                      <a:pt x="164192" y="219728"/>
                    </a:lnTo>
                    <a:lnTo>
                      <a:pt x="0" y="219728"/>
                    </a:lnTo>
                    <a:lnTo>
                      <a:pt x="0" y="0"/>
                    </a:lnTo>
                    <a:close/>
                  </a:path>
                </a:pathLst>
              </a:custGeom>
              <a:grpFill/>
              <a:ln w="8044"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DB4835DC-3368-DA39-658E-575ECA78C62C}"/>
                  </a:ext>
                </a:extLst>
              </p:cNvPr>
              <p:cNvSpPr/>
              <p:nvPr/>
            </p:nvSpPr>
            <p:spPr>
              <a:xfrm>
                <a:off x="5671998" y="4055391"/>
                <a:ext cx="198640" cy="219727"/>
              </a:xfrm>
              <a:custGeom>
                <a:avLst/>
                <a:gdLst>
                  <a:gd name="connsiteX0" fmla="*/ 0 w 198640"/>
                  <a:gd name="connsiteY0" fmla="*/ 0 h 219727"/>
                  <a:gd name="connsiteX1" fmla="*/ 81935 w 198640"/>
                  <a:gd name="connsiteY1" fmla="*/ 0 h 219727"/>
                  <a:gd name="connsiteX2" fmla="*/ 129180 w 198640"/>
                  <a:gd name="connsiteY2" fmla="*/ 8290 h 219727"/>
                  <a:gd name="connsiteX3" fmla="*/ 166204 w 198640"/>
                  <a:gd name="connsiteY3" fmla="*/ 31390 h 219727"/>
                  <a:gd name="connsiteX4" fmla="*/ 190189 w 198640"/>
                  <a:gd name="connsiteY4" fmla="*/ 66079 h 219727"/>
                  <a:gd name="connsiteX5" fmla="*/ 198640 w 198640"/>
                  <a:gd name="connsiteY5" fmla="*/ 109220 h 219727"/>
                  <a:gd name="connsiteX6" fmla="*/ 198640 w 198640"/>
                  <a:gd name="connsiteY6" fmla="*/ 109864 h 219727"/>
                  <a:gd name="connsiteX7" fmla="*/ 190189 w 198640"/>
                  <a:gd name="connsiteY7" fmla="*/ 153165 h 219727"/>
                  <a:gd name="connsiteX8" fmla="*/ 166204 w 198640"/>
                  <a:gd name="connsiteY8" fmla="*/ 188016 h 219727"/>
                  <a:gd name="connsiteX9" fmla="*/ 129180 w 198640"/>
                  <a:gd name="connsiteY9" fmla="*/ 211276 h 219727"/>
                  <a:gd name="connsiteX10" fmla="*/ 81935 w 198640"/>
                  <a:gd name="connsiteY10" fmla="*/ 219728 h 219727"/>
                  <a:gd name="connsiteX11" fmla="*/ 0 w 198640"/>
                  <a:gd name="connsiteY11" fmla="*/ 219728 h 219727"/>
                  <a:gd name="connsiteX12" fmla="*/ 0 w 198640"/>
                  <a:gd name="connsiteY12" fmla="*/ 0 h 219727"/>
                  <a:gd name="connsiteX13" fmla="*/ 81613 w 198640"/>
                  <a:gd name="connsiteY13" fmla="*/ 184877 h 219727"/>
                  <a:gd name="connsiteX14" fmla="*/ 113003 w 198640"/>
                  <a:gd name="connsiteY14" fmla="*/ 179404 h 219727"/>
                  <a:gd name="connsiteX15" fmla="*/ 136988 w 198640"/>
                  <a:gd name="connsiteY15" fmla="*/ 163950 h 219727"/>
                  <a:gd name="connsiteX16" fmla="*/ 152360 w 198640"/>
                  <a:gd name="connsiteY16" fmla="*/ 140288 h 219727"/>
                  <a:gd name="connsiteX17" fmla="*/ 157833 w 198640"/>
                  <a:gd name="connsiteY17" fmla="*/ 110508 h 219727"/>
                  <a:gd name="connsiteX18" fmla="*/ 157833 w 198640"/>
                  <a:gd name="connsiteY18" fmla="*/ 109864 h 219727"/>
                  <a:gd name="connsiteX19" fmla="*/ 152360 w 198640"/>
                  <a:gd name="connsiteY19" fmla="*/ 79923 h 219727"/>
                  <a:gd name="connsiteX20" fmla="*/ 136988 w 198640"/>
                  <a:gd name="connsiteY20" fmla="*/ 56099 h 219727"/>
                  <a:gd name="connsiteX21" fmla="*/ 113003 w 198640"/>
                  <a:gd name="connsiteY21" fmla="*/ 40485 h 219727"/>
                  <a:gd name="connsiteX22" fmla="*/ 81613 w 198640"/>
                  <a:gd name="connsiteY22" fmla="*/ 34770 h 219727"/>
                  <a:gd name="connsiteX23" fmla="*/ 38312 w 198640"/>
                  <a:gd name="connsiteY23" fmla="*/ 34770 h 219727"/>
                  <a:gd name="connsiteX24" fmla="*/ 38312 w 198640"/>
                  <a:gd name="connsiteY24" fmla="*/ 184797 h 219727"/>
                  <a:gd name="connsiteX25" fmla="*/ 81613 w 198640"/>
                  <a:gd name="connsiteY25" fmla="*/ 184797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8640" h="219727">
                    <a:moveTo>
                      <a:pt x="0" y="0"/>
                    </a:moveTo>
                    <a:lnTo>
                      <a:pt x="81935" y="0"/>
                    </a:lnTo>
                    <a:cubicBezTo>
                      <a:pt x="99079" y="0"/>
                      <a:pt x="114854" y="2737"/>
                      <a:pt x="129180" y="8290"/>
                    </a:cubicBezTo>
                    <a:cubicBezTo>
                      <a:pt x="143507" y="13844"/>
                      <a:pt x="155821" y="21490"/>
                      <a:pt x="166204" y="31390"/>
                    </a:cubicBezTo>
                    <a:cubicBezTo>
                      <a:pt x="176587" y="41209"/>
                      <a:pt x="184555" y="52799"/>
                      <a:pt x="190189" y="66079"/>
                    </a:cubicBezTo>
                    <a:cubicBezTo>
                      <a:pt x="195823" y="79360"/>
                      <a:pt x="198640" y="93767"/>
                      <a:pt x="198640" y="109220"/>
                    </a:cubicBezTo>
                    <a:lnTo>
                      <a:pt x="198640" y="109864"/>
                    </a:lnTo>
                    <a:cubicBezTo>
                      <a:pt x="198640" y="125317"/>
                      <a:pt x="195823" y="139805"/>
                      <a:pt x="190189" y="153165"/>
                    </a:cubicBezTo>
                    <a:cubicBezTo>
                      <a:pt x="184555" y="166526"/>
                      <a:pt x="176506" y="178197"/>
                      <a:pt x="166204" y="188016"/>
                    </a:cubicBezTo>
                    <a:cubicBezTo>
                      <a:pt x="155821" y="197835"/>
                      <a:pt x="143507" y="205562"/>
                      <a:pt x="129180" y="211276"/>
                    </a:cubicBezTo>
                    <a:cubicBezTo>
                      <a:pt x="114854" y="216911"/>
                      <a:pt x="99079" y="219728"/>
                      <a:pt x="81935" y="219728"/>
                    </a:cubicBezTo>
                    <a:lnTo>
                      <a:pt x="0" y="219728"/>
                    </a:lnTo>
                    <a:lnTo>
                      <a:pt x="0" y="0"/>
                    </a:lnTo>
                    <a:close/>
                    <a:moveTo>
                      <a:pt x="81613" y="184877"/>
                    </a:moveTo>
                    <a:cubicBezTo>
                      <a:pt x="93123" y="184877"/>
                      <a:pt x="103586" y="183026"/>
                      <a:pt x="113003" y="179404"/>
                    </a:cubicBezTo>
                    <a:cubicBezTo>
                      <a:pt x="122420" y="175702"/>
                      <a:pt x="130388" y="170550"/>
                      <a:pt x="136988" y="163950"/>
                    </a:cubicBezTo>
                    <a:cubicBezTo>
                      <a:pt x="143587" y="157351"/>
                      <a:pt x="148738" y="149463"/>
                      <a:pt x="152360" y="140288"/>
                    </a:cubicBezTo>
                    <a:cubicBezTo>
                      <a:pt x="155982" y="131112"/>
                      <a:pt x="157833" y="121212"/>
                      <a:pt x="157833" y="110508"/>
                    </a:cubicBezTo>
                    <a:lnTo>
                      <a:pt x="157833" y="109864"/>
                    </a:lnTo>
                    <a:cubicBezTo>
                      <a:pt x="157833" y="99159"/>
                      <a:pt x="155982" y="89179"/>
                      <a:pt x="152360" y="79923"/>
                    </a:cubicBezTo>
                    <a:cubicBezTo>
                      <a:pt x="148658" y="70667"/>
                      <a:pt x="143587" y="62779"/>
                      <a:pt x="136988" y="56099"/>
                    </a:cubicBezTo>
                    <a:cubicBezTo>
                      <a:pt x="130388" y="49499"/>
                      <a:pt x="122420" y="44267"/>
                      <a:pt x="113003" y="40485"/>
                    </a:cubicBezTo>
                    <a:cubicBezTo>
                      <a:pt x="103586" y="36702"/>
                      <a:pt x="93123" y="34770"/>
                      <a:pt x="81613" y="34770"/>
                    </a:cubicBezTo>
                    <a:lnTo>
                      <a:pt x="38312" y="34770"/>
                    </a:lnTo>
                    <a:lnTo>
                      <a:pt x="38312" y="184797"/>
                    </a:lnTo>
                    <a:lnTo>
                      <a:pt x="81613" y="184797"/>
                    </a:lnTo>
                    <a:close/>
                  </a:path>
                </a:pathLst>
              </a:custGeom>
              <a:grpFill/>
              <a:ln w="8044" cap="flat">
                <a:noFill/>
                <a:prstDash val="solid"/>
                <a:miter/>
              </a:ln>
            </p:spPr>
            <p:txBody>
              <a:bodyPr rtlCol="0" anchor="ctr"/>
              <a:lstStyle/>
              <a:p>
                <a:endParaRPr lang="en-US"/>
              </a:p>
            </p:txBody>
          </p:sp>
        </p:grpSp>
        <p:grpSp>
          <p:nvGrpSpPr>
            <p:cNvPr id="20" name="Graphic 10">
              <a:extLst>
                <a:ext uri="{FF2B5EF4-FFF2-40B4-BE49-F238E27FC236}">
                  <a16:creationId xmlns:a16="http://schemas.microsoft.com/office/drawing/2014/main" id="{10F7D019-F6C4-5B43-2C30-8C45B0B4257D}"/>
                </a:ext>
              </a:extLst>
            </p:cNvPr>
            <p:cNvGrpSpPr/>
            <p:nvPr/>
          </p:nvGrpSpPr>
          <p:grpSpPr>
            <a:xfrm>
              <a:off x="5920575" y="3966467"/>
              <a:ext cx="4750182" cy="336351"/>
              <a:chOff x="1458704" y="4379912"/>
              <a:chExt cx="4400102" cy="311562"/>
            </a:xfrm>
            <a:solidFill>
              <a:schemeClr val="accent2"/>
            </a:solidFill>
          </p:grpSpPr>
          <p:sp>
            <p:nvSpPr>
              <p:cNvPr id="65" name="Freeform 64">
                <a:extLst>
                  <a:ext uri="{FF2B5EF4-FFF2-40B4-BE49-F238E27FC236}">
                    <a16:creationId xmlns:a16="http://schemas.microsoft.com/office/drawing/2014/main" id="{401AE150-E0C3-E184-B50F-6E68E982DCC1}"/>
                  </a:ext>
                </a:extLst>
              </p:cNvPr>
              <p:cNvSpPr/>
              <p:nvPr/>
            </p:nvSpPr>
            <p:spPr>
              <a:xfrm>
                <a:off x="1458704" y="4386351"/>
                <a:ext cx="99802" cy="298604"/>
              </a:xfrm>
              <a:custGeom>
                <a:avLst/>
                <a:gdLst>
                  <a:gd name="connsiteX0" fmla="*/ 0 w 99802"/>
                  <a:gd name="connsiteY0" fmla="*/ 0 h 298604"/>
                  <a:gd name="connsiteX1" fmla="*/ 99803 w 99802"/>
                  <a:gd name="connsiteY1" fmla="*/ 0 h 298604"/>
                  <a:gd name="connsiteX2" fmla="*/ 99803 w 99802"/>
                  <a:gd name="connsiteY2" fmla="*/ 298604 h 298604"/>
                  <a:gd name="connsiteX3" fmla="*/ 0 w 99802"/>
                  <a:gd name="connsiteY3" fmla="*/ 298604 h 298604"/>
                  <a:gd name="connsiteX4" fmla="*/ 0 w 99802"/>
                  <a:gd name="connsiteY4" fmla="*/ 0 h 298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02" h="298604">
                    <a:moveTo>
                      <a:pt x="0" y="0"/>
                    </a:moveTo>
                    <a:lnTo>
                      <a:pt x="99803" y="0"/>
                    </a:lnTo>
                    <a:lnTo>
                      <a:pt x="99803" y="298604"/>
                    </a:lnTo>
                    <a:lnTo>
                      <a:pt x="0" y="298604"/>
                    </a:lnTo>
                    <a:lnTo>
                      <a:pt x="0" y="0"/>
                    </a:lnTo>
                    <a:close/>
                  </a:path>
                </a:pathLst>
              </a:custGeom>
              <a:grpFill/>
              <a:ln w="8044"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FBF2081B-5B4F-B1B3-03F1-050B0784BF7A}"/>
                  </a:ext>
                </a:extLst>
              </p:cNvPr>
              <p:cNvSpPr/>
              <p:nvPr/>
            </p:nvSpPr>
            <p:spPr>
              <a:xfrm>
                <a:off x="1619032" y="4386351"/>
                <a:ext cx="298684" cy="298604"/>
              </a:xfrm>
              <a:custGeom>
                <a:avLst/>
                <a:gdLst>
                  <a:gd name="connsiteX0" fmla="*/ 0 w 298684"/>
                  <a:gd name="connsiteY0" fmla="*/ 0 h 298604"/>
                  <a:gd name="connsiteX1" fmla="*/ 93445 w 298684"/>
                  <a:gd name="connsiteY1" fmla="*/ 0 h 298604"/>
                  <a:gd name="connsiteX2" fmla="*/ 199686 w 298684"/>
                  <a:gd name="connsiteY2" fmla="*/ 131837 h 298604"/>
                  <a:gd name="connsiteX3" fmla="*/ 199686 w 298684"/>
                  <a:gd name="connsiteY3" fmla="*/ 0 h 298604"/>
                  <a:gd name="connsiteX4" fmla="*/ 298684 w 298684"/>
                  <a:gd name="connsiteY4" fmla="*/ 0 h 298604"/>
                  <a:gd name="connsiteX5" fmla="*/ 298684 w 298684"/>
                  <a:gd name="connsiteY5" fmla="*/ 298604 h 298604"/>
                  <a:gd name="connsiteX6" fmla="*/ 209989 w 298684"/>
                  <a:gd name="connsiteY6" fmla="*/ 298604 h 298604"/>
                  <a:gd name="connsiteX7" fmla="*/ 99079 w 298684"/>
                  <a:gd name="connsiteY7" fmla="*/ 160812 h 298604"/>
                  <a:gd name="connsiteX8" fmla="*/ 99079 w 298684"/>
                  <a:gd name="connsiteY8" fmla="*/ 298604 h 298604"/>
                  <a:gd name="connsiteX9" fmla="*/ 80 w 298684"/>
                  <a:gd name="connsiteY9" fmla="*/ 298604 h 298604"/>
                  <a:gd name="connsiteX10" fmla="*/ 80 w 298684"/>
                  <a:gd name="connsiteY10" fmla="*/ 0 h 2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8684" h="298604">
                    <a:moveTo>
                      <a:pt x="0" y="0"/>
                    </a:moveTo>
                    <a:lnTo>
                      <a:pt x="93445" y="0"/>
                    </a:lnTo>
                    <a:lnTo>
                      <a:pt x="199686" y="131837"/>
                    </a:lnTo>
                    <a:lnTo>
                      <a:pt x="199686" y="0"/>
                    </a:lnTo>
                    <a:lnTo>
                      <a:pt x="298684" y="0"/>
                    </a:lnTo>
                    <a:lnTo>
                      <a:pt x="298684" y="298604"/>
                    </a:lnTo>
                    <a:lnTo>
                      <a:pt x="209989" y="298604"/>
                    </a:lnTo>
                    <a:lnTo>
                      <a:pt x="99079" y="160812"/>
                    </a:lnTo>
                    <a:lnTo>
                      <a:pt x="99079" y="298604"/>
                    </a:lnTo>
                    <a:lnTo>
                      <a:pt x="80" y="298604"/>
                    </a:lnTo>
                    <a:lnTo>
                      <a:pt x="80" y="0"/>
                    </a:lnTo>
                    <a:close/>
                  </a:path>
                </a:pathLst>
              </a:custGeom>
              <a:grpFill/>
              <a:ln w="8044"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FF7C0181-81F7-592E-5FD8-42AA4FCD5E70}"/>
                  </a:ext>
                </a:extLst>
              </p:cNvPr>
              <p:cNvSpPr/>
              <p:nvPr/>
            </p:nvSpPr>
            <p:spPr>
              <a:xfrm>
                <a:off x="1977357" y="4386351"/>
                <a:ext cx="249990" cy="298684"/>
              </a:xfrm>
              <a:custGeom>
                <a:avLst/>
                <a:gdLst>
                  <a:gd name="connsiteX0" fmla="*/ 0 w 249990"/>
                  <a:gd name="connsiteY0" fmla="*/ 0 h 298684"/>
                  <a:gd name="connsiteX1" fmla="*/ 249990 w 249990"/>
                  <a:gd name="connsiteY1" fmla="*/ 0 h 298684"/>
                  <a:gd name="connsiteX2" fmla="*/ 249990 w 249990"/>
                  <a:gd name="connsiteY2" fmla="*/ 85315 h 298684"/>
                  <a:gd name="connsiteX3" fmla="*/ 99803 w 249990"/>
                  <a:gd name="connsiteY3" fmla="*/ 85315 h 298684"/>
                  <a:gd name="connsiteX4" fmla="*/ 99803 w 249990"/>
                  <a:gd name="connsiteY4" fmla="*/ 123305 h 298684"/>
                  <a:gd name="connsiteX5" fmla="*/ 239286 w 249990"/>
                  <a:gd name="connsiteY5" fmla="*/ 123305 h 298684"/>
                  <a:gd name="connsiteX6" fmla="*/ 239286 w 249990"/>
                  <a:gd name="connsiteY6" fmla="*/ 200974 h 298684"/>
                  <a:gd name="connsiteX7" fmla="*/ 99803 w 249990"/>
                  <a:gd name="connsiteY7" fmla="*/ 200974 h 298684"/>
                  <a:gd name="connsiteX8" fmla="*/ 99803 w 249990"/>
                  <a:gd name="connsiteY8" fmla="*/ 298685 h 298684"/>
                  <a:gd name="connsiteX9" fmla="*/ 0 w 249990"/>
                  <a:gd name="connsiteY9" fmla="*/ 298685 h 298684"/>
                  <a:gd name="connsiteX10" fmla="*/ 0 w 249990"/>
                  <a:gd name="connsiteY10" fmla="*/ 81 h 29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990" h="298684">
                    <a:moveTo>
                      <a:pt x="0" y="0"/>
                    </a:moveTo>
                    <a:lnTo>
                      <a:pt x="249990" y="0"/>
                    </a:lnTo>
                    <a:lnTo>
                      <a:pt x="249990" y="85315"/>
                    </a:lnTo>
                    <a:lnTo>
                      <a:pt x="99803" y="85315"/>
                    </a:lnTo>
                    <a:lnTo>
                      <a:pt x="99803" y="123305"/>
                    </a:lnTo>
                    <a:lnTo>
                      <a:pt x="239286" y="123305"/>
                    </a:lnTo>
                    <a:lnTo>
                      <a:pt x="239286" y="200974"/>
                    </a:lnTo>
                    <a:lnTo>
                      <a:pt x="99803" y="200974"/>
                    </a:lnTo>
                    <a:lnTo>
                      <a:pt x="99803" y="298685"/>
                    </a:lnTo>
                    <a:lnTo>
                      <a:pt x="0" y="298685"/>
                    </a:lnTo>
                    <a:lnTo>
                      <a:pt x="0" y="81"/>
                    </a:lnTo>
                    <a:close/>
                  </a:path>
                </a:pathLst>
              </a:custGeom>
              <a:grpFill/>
              <a:ln w="8044"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B855ECE8-1B48-8479-47C2-8E8408DBFB83}"/>
                  </a:ext>
                </a:extLst>
              </p:cNvPr>
              <p:cNvSpPr/>
              <p:nvPr/>
            </p:nvSpPr>
            <p:spPr>
              <a:xfrm>
                <a:off x="2276444" y="4386351"/>
                <a:ext cx="291440" cy="298604"/>
              </a:xfrm>
              <a:custGeom>
                <a:avLst/>
                <a:gdLst>
                  <a:gd name="connsiteX0" fmla="*/ 0 w 291440"/>
                  <a:gd name="connsiteY0" fmla="*/ 0 h 298604"/>
                  <a:gd name="connsiteX1" fmla="*/ 145922 w 291440"/>
                  <a:gd name="connsiteY1" fmla="*/ 0 h 298604"/>
                  <a:gd name="connsiteX2" fmla="*/ 211840 w 291440"/>
                  <a:gd name="connsiteY2" fmla="*/ 9176 h 298604"/>
                  <a:gd name="connsiteX3" fmla="*/ 253451 w 291440"/>
                  <a:gd name="connsiteY3" fmla="*/ 34126 h 298604"/>
                  <a:gd name="connsiteX4" fmla="*/ 273895 w 291440"/>
                  <a:gd name="connsiteY4" fmla="*/ 64872 h 298604"/>
                  <a:gd name="connsiteX5" fmla="*/ 280736 w 291440"/>
                  <a:gd name="connsiteY5" fmla="*/ 104954 h 298604"/>
                  <a:gd name="connsiteX6" fmla="*/ 280736 w 291440"/>
                  <a:gd name="connsiteY6" fmla="*/ 105840 h 298604"/>
                  <a:gd name="connsiteX7" fmla="*/ 264961 w 291440"/>
                  <a:gd name="connsiteY7" fmla="*/ 161295 h 298604"/>
                  <a:gd name="connsiteX8" fmla="*/ 221901 w 291440"/>
                  <a:gd name="connsiteY8" fmla="*/ 197111 h 298604"/>
                  <a:gd name="connsiteX9" fmla="*/ 291441 w 291440"/>
                  <a:gd name="connsiteY9" fmla="*/ 298604 h 298604"/>
                  <a:gd name="connsiteX10" fmla="*/ 177553 w 291440"/>
                  <a:gd name="connsiteY10" fmla="*/ 298604 h 298604"/>
                  <a:gd name="connsiteX11" fmla="*/ 121212 w 291440"/>
                  <a:gd name="connsiteY11" fmla="*/ 213289 h 298604"/>
                  <a:gd name="connsiteX12" fmla="*/ 99883 w 291440"/>
                  <a:gd name="connsiteY12" fmla="*/ 213289 h 298604"/>
                  <a:gd name="connsiteX13" fmla="*/ 99883 w 291440"/>
                  <a:gd name="connsiteY13" fmla="*/ 298604 h 298604"/>
                  <a:gd name="connsiteX14" fmla="*/ 80 w 291440"/>
                  <a:gd name="connsiteY14" fmla="*/ 298604 h 298604"/>
                  <a:gd name="connsiteX15" fmla="*/ 80 w 291440"/>
                  <a:gd name="connsiteY15" fmla="*/ 0 h 298604"/>
                  <a:gd name="connsiteX16" fmla="*/ 142863 w 291440"/>
                  <a:gd name="connsiteY16" fmla="*/ 142058 h 298604"/>
                  <a:gd name="connsiteX17" fmla="*/ 171033 w 291440"/>
                  <a:gd name="connsiteY17" fmla="*/ 134412 h 298604"/>
                  <a:gd name="connsiteX18" fmla="*/ 181255 w 291440"/>
                  <a:gd name="connsiteY18" fmla="*/ 113083 h 298604"/>
                  <a:gd name="connsiteX19" fmla="*/ 181255 w 291440"/>
                  <a:gd name="connsiteY19" fmla="*/ 112198 h 298604"/>
                  <a:gd name="connsiteX20" fmla="*/ 171033 w 291440"/>
                  <a:gd name="connsiteY20" fmla="*/ 90628 h 298604"/>
                  <a:gd name="connsiteX21" fmla="*/ 143346 w 291440"/>
                  <a:gd name="connsiteY21" fmla="*/ 83625 h 298604"/>
                  <a:gd name="connsiteX22" fmla="*/ 99803 w 291440"/>
                  <a:gd name="connsiteY22" fmla="*/ 83625 h 298604"/>
                  <a:gd name="connsiteX23" fmla="*/ 99803 w 291440"/>
                  <a:gd name="connsiteY23" fmla="*/ 142058 h 298604"/>
                  <a:gd name="connsiteX24" fmla="*/ 142863 w 291440"/>
                  <a:gd name="connsiteY24" fmla="*/ 142058 h 2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1440" h="298604">
                    <a:moveTo>
                      <a:pt x="0" y="0"/>
                    </a:moveTo>
                    <a:lnTo>
                      <a:pt x="145922" y="0"/>
                    </a:lnTo>
                    <a:cubicBezTo>
                      <a:pt x="172643" y="0"/>
                      <a:pt x="194616" y="3059"/>
                      <a:pt x="211840" y="9176"/>
                    </a:cubicBezTo>
                    <a:cubicBezTo>
                      <a:pt x="229064" y="15293"/>
                      <a:pt x="242907" y="23583"/>
                      <a:pt x="253451" y="34126"/>
                    </a:cubicBezTo>
                    <a:cubicBezTo>
                      <a:pt x="262546" y="43221"/>
                      <a:pt x="269388" y="53443"/>
                      <a:pt x="273895" y="64872"/>
                    </a:cubicBezTo>
                    <a:cubicBezTo>
                      <a:pt x="278402" y="76220"/>
                      <a:pt x="280736" y="89581"/>
                      <a:pt x="280736" y="104954"/>
                    </a:cubicBezTo>
                    <a:lnTo>
                      <a:pt x="280736" y="105840"/>
                    </a:lnTo>
                    <a:cubicBezTo>
                      <a:pt x="280736" y="127732"/>
                      <a:pt x="275504" y="146244"/>
                      <a:pt x="264961" y="161295"/>
                    </a:cubicBezTo>
                    <a:cubicBezTo>
                      <a:pt x="254417" y="176345"/>
                      <a:pt x="240091" y="188338"/>
                      <a:pt x="221901" y="197111"/>
                    </a:cubicBezTo>
                    <a:lnTo>
                      <a:pt x="291441" y="298604"/>
                    </a:lnTo>
                    <a:lnTo>
                      <a:pt x="177553" y="298604"/>
                    </a:lnTo>
                    <a:lnTo>
                      <a:pt x="121212" y="213289"/>
                    </a:lnTo>
                    <a:lnTo>
                      <a:pt x="99883" y="213289"/>
                    </a:lnTo>
                    <a:lnTo>
                      <a:pt x="99883" y="298604"/>
                    </a:lnTo>
                    <a:lnTo>
                      <a:pt x="80" y="298604"/>
                    </a:lnTo>
                    <a:lnTo>
                      <a:pt x="80" y="0"/>
                    </a:lnTo>
                    <a:close/>
                    <a:moveTo>
                      <a:pt x="142863" y="142058"/>
                    </a:moveTo>
                    <a:cubicBezTo>
                      <a:pt x="154775" y="142058"/>
                      <a:pt x="164192" y="139483"/>
                      <a:pt x="171033" y="134412"/>
                    </a:cubicBezTo>
                    <a:cubicBezTo>
                      <a:pt x="177875" y="129261"/>
                      <a:pt x="181255" y="122178"/>
                      <a:pt x="181255" y="113083"/>
                    </a:cubicBezTo>
                    <a:lnTo>
                      <a:pt x="181255" y="112198"/>
                    </a:lnTo>
                    <a:cubicBezTo>
                      <a:pt x="181255" y="102540"/>
                      <a:pt x="177875" y="95376"/>
                      <a:pt x="171033" y="90628"/>
                    </a:cubicBezTo>
                    <a:cubicBezTo>
                      <a:pt x="164192" y="85879"/>
                      <a:pt x="154936" y="83625"/>
                      <a:pt x="143346" y="83625"/>
                    </a:cubicBezTo>
                    <a:lnTo>
                      <a:pt x="99803" y="83625"/>
                    </a:lnTo>
                    <a:lnTo>
                      <a:pt x="99803" y="142058"/>
                    </a:lnTo>
                    <a:lnTo>
                      <a:pt x="142863" y="142058"/>
                    </a:lnTo>
                    <a:close/>
                  </a:path>
                </a:pathLst>
              </a:custGeom>
              <a:grpFill/>
              <a:ln w="8044"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27D49DA7-AC94-7515-D207-4BF067B549A6}"/>
                  </a:ext>
                </a:extLst>
              </p:cNvPr>
              <p:cNvSpPr/>
              <p:nvPr/>
            </p:nvSpPr>
            <p:spPr>
              <a:xfrm>
                <a:off x="2585270" y="4384177"/>
                <a:ext cx="350598" cy="300777"/>
              </a:xfrm>
              <a:custGeom>
                <a:avLst/>
                <a:gdLst>
                  <a:gd name="connsiteX0" fmla="*/ 125800 w 350598"/>
                  <a:gd name="connsiteY0" fmla="*/ 0 h 300777"/>
                  <a:gd name="connsiteX1" fmla="*/ 224798 w 350598"/>
                  <a:gd name="connsiteY1" fmla="*/ 0 h 300777"/>
                  <a:gd name="connsiteX2" fmla="*/ 350598 w 350598"/>
                  <a:gd name="connsiteY2" fmla="*/ 300777 h 300777"/>
                  <a:gd name="connsiteX3" fmla="*/ 242264 w 350598"/>
                  <a:gd name="connsiteY3" fmla="*/ 300777 h 300777"/>
                  <a:gd name="connsiteX4" fmla="*/ 226488 w 350598"/>
                  <a:gd name="connsiteY4" fmla="*/ 260695 h 300777"/>
                  <a:gd name="connsiteX5" fmla="*/ 122017 w 350598"/>
                  <a:gd name="connsiteY5" fmla="*/ 260695 h 300777"/>
                  <a:gd name="connsiteX6" fmla="*/ 106644 w 350598"/>
                  <a:gd name="connsiteY6" fmla="*/ 300777 h 300777"/>
                  <a:gd name="connsiteX7" fmla="*/ 0 w 350598"/>
                  <a:gd name="connsiteY7" fmla="*/ 300777 h 300777"/>
                  <a:gd name="connsiteX8" fmla="*/ 125800 w 350598"/>
                  <a:gd name="connsiteY8" fmla="*/ 0 h 300777"/>
                  <a:gd name="connsiteX9" fmla="*/ 201779 w 350598"/>
                  <a:gd name="connsiteY9" fmla="*/ 189867 h 300777"/>
                  <a:gd name="connsiteX10" fmla="*/ 174494 w 350598"/>
                  <a:gd name="connsiteY10" fmla="*/ 117349 h 300777"/>
                  <a:gd name="connsiteX11" fmla="*/ 147209 w 350598"/>
                  <a:gd name="connsiteY11" fmla="*/ 189867 h 300777"/>
                  <a:gd name="connsiteX12" fmla="*/ 201779 w 350598"/>
                  <a:gd name="connsiteY12" fmla="*/ 189867 h 30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0598" h="300777">
                    <a:moveTo>
                      <a:pt x="125800" y="0"/>
                    </a:moveTo>
                    <a:lnTo>
                      <a:pt x="224798" y="0"/>
                    </a:lnTo>
                    <a:lnTo>
                      <a:pt x="350598" y="300777"/>
                    </a:lnTo>
                    <a:lnTo>
                      <a:pt x="242264" y="300777"/>
                    </a:lnTo>
                    <a:lnTo>
                      <a:pt x="226488" y="260695"/>
                    </a:lnTo>
                    <a:lnTo>
                      <a:pt x="122017" y="260695"/>
                    </a:lnTo>
                    <a:lnTo>
                      <a:pt x="106644" y="300777"/>
                    </a:lnTo>
                    <a:lnTo>
                      <a:pt x="0" y="300777"/>
                    </a:lnTo>
                    <a:lnTo>
                      <a:pt x="125800" y="0"/>
                    </a:lnTo>
                    <a:close/>
                    <a:moveTo>
                      <a:pt x="201779" y="189867"/>
                    </a:moveTo>
                    <a:lnTo>
                      <a:pt x="174494" y="117349"/>
                    </a:lnTo>
                    <a:lnTo>
                      <a:pt x="147209" y="189867"/>
                    </a:lnTo>
                    <a:lnTo>
                      <a:pt x="201779" y="189867"/>
                    </a:lnTo>
                    <a:close/>
                  </a:path>
                </a:pathLst>
              </a:custGeom>
              <a:grpFill/>
              <a:ln w="8044"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2B2C04ED-9CDC-7591-3F0D-54C10B972F11}"/>
                  </a:ext>
                </a:extLst>
              </p:cNvPr>
              <p:cNvSpPr/>
              <p:nvPr/>
            </p:nvSpPr>
            <p:spPr>
              <a:xfrm>
                <a:off x="2949148" y="4380878"/>
                <a:ext cx="285001" cy="309872"/>
              </a:xfrm>
              <a:custGeom>
                <a:avLst/>
                <a:gdLst>
                  <a:gd name="connsiteX0" fmla="*/ 153085 w 285001"/>
                  <a:gd name="connsiteY0" fmla="*/ 309631 h 309872"/>
                  <a:gd name="connsiteX1" fmla="*/ 68011 w 285001"/>
                  <a:gd name="connsiteY1" fmla="*/ 297075 h 309872"/>
                  <a:gd name="connsiteX2" fmla="*/ 0 w 285001"/>
                  <a:gd name="connsiteY2" fmla="*/ 259327 h 309872"/>
                  <a:gd name="connsiteX3" fmla="*/ 53282 w 285001"/>
                  <a:gd name="connsiteY3" fmla="*/ 195743 h 309872"/>
                  <a:gd name="connsiteX4" fmla="*/ 104471 w 285001"/>
                  <a:gd name="connsiteY4" fmla="*/ 222625 h 309872"/>
                  <a:gd name="connsiteX5" fmla="*/ 157753 w 285001"/>
                  <a:gd name="connsiteY5" fmla="*/ 230754 h 309872"/>
                  <a:gd name="connsiteX6" fmla="*/ 177392 w 285001"/>
                  <a:gd name="connsiteY6" fmla="*/ 227374 h 309872"/>
                  <a:gd name="connsiteX7" fmla="*/ 183348 w 285001"/>
                  <a:gd name="connsiteY7" fmla="*/ 217957 h 309872"/>
                  <a:gd name="connsiteX8" fmla="*/ 183348 w 285001"/>
                  <a:gd name="connsiteY8" fmla="*/ 217071 h 309872"/>
                  <a:gd name="connsiteX9" fmla="*/ 174575 w 285001"/>
                  <a:gd name="connsiteY9" fmla="*/ 206367 h 309872"/>
                  <a:gd name="connsiteX10" fmla="*/ 141978 w 285001"/>
                  <a:gd name="connsiteY10" fmla="*/ 197433 h 309872"/>
                  <a:gd name="connsiteX11" fmla="*/ 94008 w 285001"/>
                  <a:gd name="connsiteY11" fmla="*/ 185521 h 309872"/>
                  <a:gd name="connsiteX12" fmla="*/ 53926 w 285001"/>
                  <a:gd name="connsiteY12" fmla="*/ 168055 h 309872"/>
                  <a:gd name="connsiteX13" fmla="*/ 26399 w 285001"/>
                  <a:gd name="connsiteY13" fmla="*/ 141414 h 309872"/>
                  <a:gd name="connsiteX14" fmla="*/ 16178 w 285001"/>
                  <a:gd name="connsiteY14" fmla="*/ 101493 h 309872"/>
                  <a:gd name="connsiteX15" fmla="*/ 16178 w 285001"/>
                  <a:gd name="connsiteY15" fmla="*/ 100608 h 309872"/>
                  <a:gd name="connsiteX16" fmla="*/ 24468 w 285001"/>
                  <a:gd name="connsiteY16" fmla="*/ 60928 h 309872"/>
                  <a:gd name="connsiteX17" fmla="*/ 48775 w 285001"/>
                  <a:gd name="connsiteY17" fmla="*/ 28975 h 309872"/>
                  <a:gd name="connsiteX18" fmla="*/ 88454 w 285001"/>
                  <a:gd name="connsiteY18" fmla="*/ 7646 h 309872"/>
                  <a:gd name="connsiteX19" fmla="*/ 142863 w 285001"/>
                  <a:gd name="connsiteY19" fmla="*/ 0 h 309872"/>
                  <a:gd name="connsiteX20" fmla="*/ 219003 w 285001"/>
                  <a:gd name="connsiteY20" fmla="*/ 10222 h 309872"/>
                  <a:gd name="connsiteX21" fmla="*/ 277677 w 285001"/>
                  <a:gd name="connsiteY21" fmla="*/ 40967 h 309872"/>
                  <a:gd name="connsiteX22" fmla="*/ 229064 w 285001"/>
                  <a:gd name="connsiteY22" fmla="*/ 108335 h 309872"/>
                  <a:gd name="connsiteX23" fmla="*/ 184072 w 285001"/>
                  <a:gd name="connsiteY23" fmla="*/ 85959 h 309872"/>
                  <a:gd name="connsiteX24" fmla="*/ 139483 w 285001"/>
                  <a:gd name="connsiteY24" fmla="*/ 78877 h 309872"/>
                  <a:gd name="connsiteX25" fmla="*/ 123063 w 285001"/>
                  <a:gd name="connsiteY25" fmla="*/ 82257 h 309872"/>
                  <a:gd name="connsiteX26" fmla="*/ 117751 w 285001"/>
                  <a:gd name="connsiteY26" fmla="*/ 91191 h 309872"/>
                  <a:gd name="connsiteX27" fmla="*/ 117751 w 285001"/>
                  <a:gd name="connsiteY27" fmla="*/ 92076 h 309872"/>
                  <a:gd name="connsiteX28" fmla="*/ 119441 w 285001"/>
                  <a:gd name="connsiteY28" fmla="*/ 97630 h 309872"/>
                  <a:gd name="connsiteX29" fmla="*/ 125639 w 285001"/>
                  <a:gd name="connsiteY29" fmla="*/ 102540 h 309872"/>
                  <a:gd name="connsiteX30" fmla="*/ 137793 w 285001"/>
                  <a:gd name="connsiteY30" fmla="*/ 107047 h 309872"/>
                  <a:gd name="connsiteX31" fmla="*/ 157431 w 285001"/>
                  <a:gd name="connsiteY31" fmla="*/ 111313 h 309872"/>
                  <a:gd name="connsiteX32" fmla="*/ 209506 w 285001"/>
                  <a:gd name="connsiteY32" fmla="*/ 123707 h 309872"/>
                  <a:gd name="connsiteX33" fmla="*/ 249829 w 285001"/>
                  <a:gd name="connsiteY33" fmla="*/ 142300 h 309872"/>
                  <a:gd name="connsiteX34" fmla="*/ 275826 w 285001"/>
                  <a:gd name="connsiteY34" fmla="*/ 169424 h 309872"/>
                  <a:gd name="connsiteX35" fmla="*/ 285002 w 285001"/>
                  <a:gd name="connsiteY35" fmla="*/ 207816 h 309872"/>
                  <a:gd name="connsiteX36" fmla="*/ 285002 w 285001"/>
                  <a:gd name="connsiteY36" fmla="*/ 208701 h 309872"/>
                  <a:gd name="connsiteX37" fmla="*/ 275585 w 285001"/>
                  <a:gd name="connsiteY37" fmla="*/ 250956 h 309872"/>
                  <a:gd name="connsiteX38" fmla="*/ 249105 w 285001"/>
                  <a:gd name="connsiteY38" fmla="*/ 282748 h 309872"/>
                  <a:gd name="connsiteX39" fmla="*/ 207493 w 285001"/>
                  <a:gd name="connsiteY39" fmla="*/ 302789 h 309872"/>
                  <a:gd name="connsiteX40" fmla="*/ 153085 w 285001"/>
                  <a:gd name="connsiteY40" fmla="*/ 309872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85001" h="309872">
                    <a:moveTo>
                      <a:pt x="153085" y="309631"/>
                    </a:moveTo>
                    <a:cubicBezTo>
                      <a:pt x="122661" y="309631"/>
                      <a:pt x="94249" y="305445"/>
                      <a:pt x="68011" y="297075"/>
                    </a:cubicBezTo>
                    <a:cubicBezTo>
                      <a:pt x="41692" y="288704"/>
                      <a:pt x="18995" y="276068"/>
                      <a:pt x="0" y="259327"/>
                    </a:cubicBezTo>
                    <a:lnTo>
                      <a:pt x="53282" y="195743"/>
                    </a:lnTo>
                    <a:cubicBezTo>
                      <a:pt x="69460" y="208218"/>
                      <a:pt x="86523" y="217233"/>
                      <a:pt x="104471" y="222625"/>
                    </a:cubicBezTo>
                    <a:cubicBezTo>
                      <a:pt x="122420" y="228018"/>
                      <a:pt x="140126" y="230754"/>
                      <a:pt x="157753" y="230754"/>
                    </a:cubicBezTo>
                    <a:cubicBezTo>
                      <a:pt x="166848" y="230754"/>
                      <a:pt x="173367" y="229627"/>
                      <a:pt x="177392" y="227374"/>
                    </a:cubicBezTo>
                    <a:cubicBezTo>
                      <a:pt x="181335" y="225120"/>
                      <a:pt x="183348" y="221981"/>
                      <a:pt x="183348" y="217957"/>
                    </a:cubicBezTo>
                    <a:lnTo>
                      <a:pt x="183348" y="217071"/>
                    </a:lnTo>
                    <a:cubicBezTo>
                      <a:pt x="183348" y="212806"/>
                      <a:pt x="180450" y="209264"/>
                      <a:pt x="174575" y="206367"/>
                    </a:cubicBezTo>
                    <a:cubicBezTo>
                      <a:pt x="168780" y="203550"/>
                      <a:pt x="157834" y="200572"/>
                      <a:pt x="141978" y="197433"/>
                    </a:cubicBezTo>
                    <a:cubicBezTo>
                      <a:pt x="125236" y="194052"/>
                      <a:pt x="109220" y="190028"/>
                      <a:pt x="94008" y="185521"/>
                    </a:cubicBezTo>
                    <a:cubicBezTo>
                      <a:pt x="78796" y="181014"/>
                      <a:pt x="65435" y="175138"/>
                      <a:pt x="53926" y="168055"/>
                    </a:cubicBezTo>
                    <a:cubicBezTo>
                      <a:pt x="42416" y="160973"/>
                      <a:pt x="33241" y="152039"/>
                      <a:pt x="26399" y="141414"/>
                    </a:cubicBezTo>
                    <a:cubicBezTo>
                      <a:pt x="19558" y="130790"/>
                      <a:pt x="16178" y="117429"/>
                      <a:pt x="16178" y="101493"/>
                    </a:cubicBezTo>
                    <a:lnTo>
                      <a:pt x="16178" y="100608"/>
                    </a:lnTo>
                    <a:cubicBezTo>
                      <a:pt x="16178" y="86362"/>
                      <a:pt x="18914" y="73162"/>
                      <a:pt x="24468" y="60928"/>
                    </a:cubicBezTo>
                    <a:cubicBezTo>
                      <a:pt x="30021" y="48694"/>
                      <a:pt x="38150" y="38070"/>
                      <a:pt x="48775" y="28975"/>
                    </a:cubicBezTo>
                    <a:cubicBezTo>
                      <a:pt x="59479" y="19880"/>
                      <a:pt x="72679" y="12797"/>
                      <a:pt x="88454" y="7646"/>
                    </a:cubicBezTo>
                    <a:cubicBezTo>
                      <a:pt x="104230" y="2495"/>
                      <a:pt x="122339" y="0"/>
                      <a:pt x="142863" y="0"/>
                    </a:cubicBezTo>
                    <a:cubicBezTo>
                      <a:pt x="171838" y="0"/>
                      <a:pt x="197272" y="3381"/>
                      <a:pt x="219003" y="10222"/>
                    </a:cubicBezTo>
                    <a:cubicBezTo>
                      <a:pt x="240734" y="17063"/>
                      <a:pt x="260292" y="27285"/>
                      <a:pt x="277677" y="40967"/>
                    </a:cubicBezTo>
                    <a:lnTo>
                      <a:pt x="229064" y="108335"/>
                    </a:lnTo>
                    <a:cubicBezTo>
                      <a:pt x="214818" y="98113"/>
                      <a:pt x="199847" y="90628"/>
                      <a:pt x="184072" y="85959"/>
                    </a:cubicBezTo>
                    <a:cubicBezTo>
                      <a:pt x="168297" y="81291"/>
                      <a:pt x="153407" y="78877"/>
                      <a:pt x="139483" y="78877"/>
                    </a:cubicBezTo>
                    <a:cubicBezTo>
                      <a:pt x="132078" y="78877"/>
                      <a:pt x="126605" y="80003"/>
                      <a:pt x="123063" y="82257"/>
                    </a:cubicBezTo>
                    <a:cubicBezTo>
                      <a:pt x="119522" y="84511"/>
                      <a:pt x="117751" y="87489"/>
                      <a:pt x="117751" y="91191"/>
                    </a:cubicBezTo>
                    <a:lnTo>
                      <a:pt x="117751" y="92076"/>
                    </a:lnTo>
                    <a:cubicBezTo>
                      <a:pt x="117751" y="94088"/>
                      <a:pt x="118315" y="95940"/>
                      <a:pt x="119441" y="97630"/>
                    </a:cubicBezTo>
                    <a:cubicBezTo>
                      <a:pt x="120568" y="99320"/>
                      <a:pt x="122661" y="101010"/>
                      <a:pt x="125639" y="102540"/>
                    </a:cubicBezTo>
                    <a:cubicBezTo>
                      <a:pt x="128617" y="104149"/>
                      <a:pt x="132641" y="105598"/>
                      <a:pt x="137793" y="107047"/>
                    </a:cubicBezTo>
                    <a:cubicBezTo>
                      <a:pt x="142944" y="108496"/>
                      <a:pt x="149463" y="109864"/>
                      <a:pt x="157431" y="111313"/>
                    </a:cubicBezTo>
                    <a:cubicBezTo>
                      <a:pt x="176506" y="114693"/>
                      <a:pt x="193811" y="118878"/>
                      <a:pt x="209506" y="123707"/>
                    </a:cubicBezTo>
                    <a:cubicBezTo>
                      <a:pt x="225120" y="128537"/>
                      <a:pt x="238561" y="134734"/>
                      <a:pt x="249829" y="142300"/>
                    </a:cubicBezTo>
                    <a:cubicBezTo>
                      <a:pt x="261097" y="149865"/>
                      <a:pt x="269709" y="158880"/>
                      <a:pt x="275826" y="169424"/>
                    </a:cubicBezTo>
                    <a:cubicBezTo>
                      <a:pt x="281943" y="179967"/>
                      <a:pt x="285002" y="192765"/>
                      <a:pt x="285002" y="207816"/>
                    </a:cubicBezTo>
                    <a:lnTo>
                      <a:pt x="285002" y="208701"/>
                    </a:lnTo>
                    <a:cubicBezTo>
                      <a:pt x="285002" y="224315"/>
                      <a:pt x="281863" y="238400"/>
                      <a:pt x="275585" y="250956"/>
                    </a:cubicBezTo>
                    <a:cubicBezTo>
                      <a:pt x="269307" y="263512"/>
                      <a:pt x="260534" y="274056"/>
                      <a:pt x="249105" y="282748"/>
                    </a:cubicBezTo>
                    <a:cubicBezTo>
                      <a:pt x="237756" y="291441"/>
                      <a:pt x="223832" y="298121"/>
                      <a:pt x="207493" y="302789"/>
                    </a:cubicBezTo>
                    <a:cubicBezTo>
                      <a:pt x="191155" y="307458"/>
                      <a:pt x="173045" y="309872"/>
                      <a:pt x="153085" y="309872"/>
                    </a:cubicBezTo>
                    <a:close/>
                  </a:path>
                </a:pathLst>
              </a:custGeom>
              <a:grpFill/>
              <a:ln w="8044"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E7E357D7-1E94-A1C6-16AC-E823D5CFA5BB}"/>
                  </a:ext>
                </a:extLst>
              </p:cNvPr>
              <p:cNvSpPr/>
              <p:nvPr/>
            </p:nvSpPr>
            <p:spPr>
              <a:xfrm>
                <a:off x="3271174" y="4386351"/>
                <a:ext cx="275584" cy="298604"/>
              </a:xfrm>
              <a:custGeom>
                <a:avLst/>
                <a:gdLst>
                  <a:gd name="connsiteX0" fmla="*/ 87891 w 275584"/>
                  <a:gd name="connsiteY0" fmla="*/ 84430 h 298604"/>
                  <a:gd name="connsiteX1" fmla="*/ 0 w 275584"/>
                  <a:gd name="connsiteY1" fmla="*/ 84430 h 298604"/>
                  <a:gd name="connsiteX2" fmla="*/ 0 w 275584"/>
                  <a:gd name="connsiteY2" fmla="*/ 0 h 298604"/>
                  <a:gd name="connsiteX3" fmla="*/ 275585 w 275584"/>
                  <a:gd name="connsiteY3" fmla="*/ 0 h 298604"/>
                  <a:gd name="connsiteX4" fmla="*/ 275585 w 275584"/>
                  <a:gd name="connsiteY4" fmla="*/ 84430 h 298604"/>
                  <a:gd name="connsiteX5" fmla="*/ 187694 w 275584"/>
                  <a:gd name="connsiteY5" fmla="*/ 84430 h 298604"/>
                  <a:gd name="connsiteX6" fmla="*/ 187694 w 275584"/>
                  <a:gd name="connsiteY6" fmla="*/ 298604 h 298604"/>
                  <a:gd name="connsiteX7" fmla="*/ 87891 w 275584"/>
                  <a:gd name="connsiteY7" fmla="*/ 298604 h 298604"/>
                  <a:gd name="connsiteX8" fmla="*/ 87891 w 275584"/>
                  <a:gd name="connsiteY8" fmla="*/ 84430 h 2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584" h="298604">
                    <a:moveTo>
                      <a:pt x="87891" y="84430"/>
                    </a:moveTo>
                    <a:lnTo>
                      <a:pt x="0" y="84430"/>
                    </a:lnTo>
                    <a:lnTo>
                      <a:pt x="0" y="0"/>
                    </a:lnTo>
                    <a:lnTo>
                      <a:pt x="275585" y="0"/>
                    </a:lnTo>
                    <a:lnTo>
                      <a:pt x="275585" y="84430"/>
                    </a:lnTo>
                    <a:lnTo>
                      <a:pt x="187694" y="84430"/>
                    </a:lnTo>
                    <a:lnTo>
                      <a:pt x="187694" y="298604"/>
                    </a:lnTo>
                    <a:lnTo>
                      <a:pt x="87891" y="298604"/>
                    </a:lnTo>
                    <a:lnTo>
                      <a:pt x="87891" y="84430"/>
                    </a:lnTo>
                    <a:close/>
                  </a:path>
                </a:pathLst>
              </a:custGeom>
              <a:grpFill/>
              <a:ln w="8044"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BAE074D3-0479-6C62-2E8D-51B6C08E419F}"/>
                  </a:ext>
                </a:extLst>
              </p:cNvPr>
              <p:cNvSpPr/>
              <p:nvPr/>
            </p:nvSpPr>
            <p:spPr>
              <a:xfrm>
                <a:off x="3594970" y="4386351"/>
                <a:ext cx="291440" cy="298604"/>
              </a:xfrm>
              <a:custGeom>
                <a:avLst/>
                <a:gdLst>
                  <a:gd name="connsiteX0" fmla="*/ 0 w 291440"/>
                  <a:gd name="connsiteY0" fmla="*/ 0 h 298604"/>
                  <a:gd name="connsiteX1" fmla="*/ 145922 w 291440"/>
                  <a:gd name="connsiteY1" fmla="*/ 0 h 298604"/>
                  <a:gd name="connsiteX2" fmla="*/ 211840 w 291440"/>
                  <a:gd name="connsiteY2" fmla="*/ 9176 h 298604"/>
                  <a:gd name="connsiteX3" fmla="*/ 253451 w 291440"/>
                  <a:gd name="connsiteY3" fmla="*/ 34126 h 298604"/>
                  <a:gd name="connsiteX4" fmla="*/ 273895 w 291440"/>
                  <a:gd name="connsiteY4" fmla="*/ 64872 h 298604"/>
                  <a:gd name="connsiteX5" fmla="*/ 280736 w 291440"/>
                  <a:gd name="connsiteY5" fmla="*/ 104954 h 298604"/>
                  <a:gd name="connsiteX6" fmla="*/ 280736 w 291440"/>
                  <a:gd name="connsiteY6" fmla="*/ 105840 h 298604"/>
                  <a:gd name="connsiteX7" fmla="*/ 264961 w 291440"/>
                  <a:gd name="connsiteY7" fmla="*/ 161295 h 298604"/>
                  <a:gd name="connsiteX8" fmla="*/ 221900 w 291440"/>
                  <a:gd name="connsiteY8" fmla="*/ 197111 h 298604"/>
                  <a:gd name="connsiteX9" fmla="*/ 291441 w 291440"/>
                  <a:gd name="connsiteY9" fmla="*/ 298604 h 298604"/>
                  <a:gd name="connsiteX10" fmla="*/ 177553 w 291440"/>
                  <a:gd name="connsiteY10" fmla="*/ 298604 h 298604"/>
                  <a:gd name="connsiteX11" fmla="*/ 121212 w 291440"/>
                  <a:gd name="connsiteY11" fmla="*/ 213289 h 298604"/>
                  <a:gd name="connsiteX12" fmla="*/ 99883 w 291440"/>
                  <a:gd name="connsiteY12" fmla="*/ 213289 h 298604"/>
                  <a:gd name="connsiteX13" fmla="*/ 99883 w 291440"/>
                  <a:gd name="connsiteY13" fmla="*/ 298604 h 298604"/>
                  <a:gd name="connsiteX14" fmla="*/ 80 w 291440"/>
                  <a:gd name="connsiteY14" fmla="*/ 298604 h 298604"/>
                  <a:gd name="connsiteX15" fmla="*/ 80 w 291440"/>
                  <a:gd name="connsiteY15" fmla="*/ 0 h 298604"/>
                  <a:gd name="connsiteX16" fmla="*/ 142863 w 291440"/>
                  <a:gd name="connsiteY16" fmla="*/ 142058 h 298604"/>
                  <a:gd name="connsiteX17" fmla="*/ 171033 w 291440"/>
                  <a:gd name="connsiteY17" fmla="*/ 134412 h 298604"/>
                  <a:gd name="connsiteX18" fmla="*/ 181255 w 291440"/>
                  <a:gd name="connsiteY18" fmla="*/ 113083 h 298604"/>
                  <a:gd name="connsiteX19" fmla="*/ 181255 w 291440"/>
                  <a:gd name="connsiteY19" fmla="*/ 112198 h 298604"/>
                  <a:gd name="connsiteX20" fmla="*/ 171033 w 291440"/>
                  <a:gd name="connsiteY20" fmla="*/ 90628 h 298604"/>
                  <a:gd name="connsiteX21" fmla="*/ 143346 w 291440"/>
                  <a:gd name="connsiteY21" fmla="*/ 83625 h 298604"/>
                  <a:gd name="connsiteX22" fmla="*/ 99803 w 291440"/>
                  <a:gd name="connsiteY22" fmla="*/ 83625 h 298604"/>
                  <a:gd name="connsiteX23" fmla="*/ 99803 w 291440"/>
                  <a:gd name="connsiteY23" fmla="*/ 142058 h 298604"/>
                  <a:gd name="connsiteX24" fmla="*/ 142863 w 291440"/>
                  <a:gd name="connsiteY24" fmla="*/ 142058 h 2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1440" h="298604">
                    <a:moveTo>
                      <a:pt x="0" y="0"/>
                    </a:moveTo>
                    <a:lnTo>
                      <a:pt x="145922" y="0"/>
                    </a:lnTo>
                    <a:cubicBezTo>
                      <a:pt x="172643" y="0"/>
                      <a:pt x="194616" y="3059"/>
                      <a:pt x="211840" y="9176"/>
                    </a:cubicBezTo>
                    <a:cubicBezTo>
                      <a:pt x="229064" y="15293"/>
                      <a:pt x="242907" y="23583"/>
                      <a:pt x="253451" y="34126"/>
                    </a:cubicBezTo>
                    <a:cubicBezTo>
                      <a:pt x="262546" y="43221"/>
                      <a:pt x="269388" y="53443"/>
                      <a:pt x="273895" y="64872"/>
                    </a:cubicBezTo>
                    <a:cubicBezTo>
                      <a:pt x="278402" y="76220"/>
                      <a:pt x="280736" y="89581"/>
                      <a:pt x="280736" y="104954"/>
                    </a:cubicBezTo>
                    <a:lnTo>
                      <a:pt x="280736" y="105840"/>
                    </a:lnTo>
                    <a:cubicBezTo>
                      <a:pt x="280736" y="127732"/>
                      <a:pt x="275504" y="146244"/>
                      <a:pt x="264961" y="161295"/>
                    </a:cubicBezTo>
                    <a:cubicBezTo>
                      <a:pt x="254417" y="176345"/>
                      <a:pt x="240090" y="188338"/>
                      <a:pt x="221900" y="197111"/>
                    </a:cubicBezTo>
                    <a:lnTo>
                      <a:pt x="291441" y="298604"/>
                    </a:lnTo>
                    <a:lnTo>
                      <a:pt x="177553" y="298604"/>
                    </a:lnTo>
                    <a:lnTo>
                      <a:pt x="121212" y="213289"/>
                    </a:lnTo>
                    <a:lnTo>
                      <a:pt x="99883" y="213289"/>
                    </a:lnTo>
                    <a:lnTo>
                      <a:pt x="99883" y="298604"/>
                    </a:lnTo>
                    <a:lnTo>
                      <a:pt x="80" y="298604"/>
                    </a:lnTo>
                    <a:lnTo>
                      <a:pt x="80" y="0"/>
                    </a:lnTo>
                    <a:close/>
                    <a:moveTo>
                      <a:pt x="142863" y="142058"/>
                    </a:moveTo>
                    <a:cubicBezTo>
                      <a:pt x="154775" y="142058"/>
                      <a:pt x="164192" y="139483"/>
                      <a:pt x="171033" y="134412"/>
                    </a:cubicBezTo>
                    <a:cubicBezTo>
                      <a:pt x="177874" y="129261"/>
                      <a:pt x="181255" y="122178"/>
                      <a:pt x="181255" y="113083"/>
                    </a:cubicBezTo>
                    <a:lnTo>
                      <a:pt x="181255" y="112198"/>
                    </a:lnTo>
                    <a:cubicBezTo>
                      <a:pt x="181255" y="102540"/>
                      <a:pt x="177874" y="95376"/>
                      <a:pt x="171033" y="90628"/>
                    </a:cubicBezTo>
                    <a:cubicBezTo>
                      <a:pt x="164192" y="85879"/>
                      <a:pt x="154936" y="83625"/>
                      <a:pt x="143346" y="83625"/>
                    </a:cubicBezTo>
                    <a:lnTo>
                      <a:pt x="99803" y="83625"/>
                    </a:lnTo>
                    <a:lnTo>
                      <a:pt x="99803" y="142058"/>
                    </a:lnTo>
                    <a:lnTo>
                      <a:pt x="142863" y="142058"/>
                    </a:lnTo>
                    <a:close/>
                  </a:path>
                </a:pathLst>
              </a:custGeom>
              <a:grpFill/>
              <a:ln w="8044"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82BB53D2-38B2-6C9B-A8C4-E63D4F6C1714}"/>
                  </a:ext>
                </a:extLst>
              </p:cNvPr>
              <p:cNvSpPr/>
              <p:nvPr/>
            </p:nvSpPr>
            <p:spPr>
              <a:xfrm>
                <a:off x="3923032" y="4386270"/>
                <a:ext cx="295143" cy="304640"/>
              </a:xfrm>
              <a:custGeom>
                <a:avLst/>
                <a:gdLst>
                  <a:gd name="connsiteX0" fmla="*/ 146727 w 295143"/>
                  <a:gd name="connsiteY0" fmla="*/ 304641 h 304640"/>
                  <a:gd name="connsiteX1" fmla="*/ 86362 w 295143"/>
                  <a:gd name="connsiteY1" fmla="*/ 296753 h 304640"/>
                  <a:gd name="connsiteX2" fmla="*/ 40082 w 295143"/>
                  <a:gd name="connsiteY2" fmla="*/ 271802 h 304640"/>
                  <a:gd name="connsiteX3" fmla="*/ 10463 w 295143"/>
                  <a:gd name="connsiteY3" fmla="*/ 228259 h 304640"/>
                  <a:gd name="connsiteX4" fmla="*/ 0 w 295143"/>
                  <a:gd name="connsiteY4" fmla="*/ 164675 h 304640"/>
                  <a:gd name="connsiteX5" fmla="*/ 0 w 295143"/>
                  <a:gd name="connsiteY5" fmla="*/ 0 h 304640"/>
                  <a:gd name="connsiteX6" fmla="*/ 101493 w 295143"/>
                  <a:gd name="connsiteY6" fmla="*/ 0 h 304640"/>
                  <a:gd name="connsiteX7" fmla="*/ 101493 w 295143"/>
                  <a:gd name="connsiteY7" fmla="*/ 163387 h 304640"/>
                  <a:gd name="connsiteX8" fmla="*/ 114532 w 295143"/>
                  <a:gd name="connsiteY8" fmla="*/ 203711 h 304640"/>
                  <a:gd name="connsiteX9" fmla="*/ 147612 w 295143"/>
                  <a:gd name="connsiteY9" fmla="*/ 216267 h 304640"/>
                  <a:gd name="connsiteX10" fmla="*/ 180853 w 295143"/>
                  <a:gd name="connsiteY10" fmla="*/ 204516 h 304640"/>
                  <a:gd name="connsiteX11" fmla="*/ 193650 w 295143"/>
                  <a:gd name="connsiteY11" fmla="*/ 165480 h 304640"/>
                  <a:gd name="connsiteX12" fmla="*/ 193650 w 295143"/>
                  <a:gd name="connsiteY12" fmla="*/ 0 h 304640"/>
                  <a:gd name="connsiteX13" fmla="*/ 295143 w 295143"/>
                  <a:gd name="connsiteY13" fmla="*/ 0 h 304640"/>
                  <a:gd name="connsiteX14" fmla="*/ 295143 w 295143"/>
                  <a:gd name="connsiteY14" fmla="*/ 162502 h 304640"/>
                  <a:gd name="connsiteX15" fmla="*/ 284438 w 295143"/>
                  <a:gd name="connsiteY15" fmla="*/ 227776 h 304640"/>
                  <a:gd name="connsiteX16" fmla="*/ 254337 w 295143"/>
                  <a:gd name="connsiteY16" fmla="*/ 271721 h 304640"/>
                  <a:gd name="connsiteX17" fmla="*/ 207413 w 295143"/>
                  <a:gd name="connsiteY17" fmla="*/ 296672 h 304640"/>
                  <a:gd name="connsiteX18" fmla="*/ 146646 w 295143"/>
                  <a:gd name="connsiteY18" fmla="*/ 304560 h 30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143" h="304640">
                    <a:moveTo>
                      <a:pt x="146727" y="304641"/>
                    </a:moveTo>
                    <a:cubicBezTo>
                      <a:pt x="124512" y="304641"/>
                      <a:pt x="104391" y="301984"/>
                      <a:pt x="86362" y="296753"/>
                    </a:cubicBezTo>
                    <a:cubicBezTo>
                      <a:pt x="68333" y="291521"/>
                      <a:pt x="52880" y="283151"/>
                      <a:pt x="40082" y="271802"/>
                    </a:cubicBezTo>
                    <a:cubicBezTo>
                      <a:pt x="27285" y="260453"/>
                      <a:pt x="17385" y="245966"/>
                      <a:pt x="10463" y="228259"/>
                    </a:cubicBezTo>
                    <a:cubicBezTo>
                      <a:pt x="3461" y="210632"/>
                      <a:pt x="0" y="189465"/>
                      <a:pt x="0" y="164675"/>
                    </a:cubicBezTo>
                    <a:lnTo>
                      <a:pt x="0" y="0"/>
                    </a:lnTo>
                    <a:lnTo>
                      <a:pt x="101493" y="0"/>
                    </a:lnTo>
                    <a:lnTo>
                      <a:pt x="101493" y="163387"/>
                    </a:lnTo>
                    <a:cubicBezTo>
                      <a:pt x="101493" y="181899"/>
                      <a:pt x="105840" y="195340"/>
                      <a:pt x="114532" y="203711"/>
                    </a:cubicBezTo>
                    <a:cubicBezTo>
                      <a:pt x="123224" y="212081"/>
                      <a:pt x="134251" y="216267"/>
                      <a:pt x="147612" y="216267"/>
                    </a:cubicBezTo>
                    <a:cubicBezTo>
                      <a:pt x="160973" y="216267"/>
                      <a:pt x="172321" y="212323"/>
                      <a:pt x="180853" y="204516"/>
                    </a:cubicBezTo>
                    <a:cubicBezTo>
                      <a:pt x="189384" y="196708"/>
                      <a:pt x="193650" y="183670"/>
                      <a:pt x="193650" y="165480"/>
                    </a:cubicBezTo>
                    <a:lnTo>
                      <a:pt x="193650" y="0"/>
                    </a:lnTo>
                    <a:lnTo>
                      <a:pt x="295143" y="0"/>
                    </a:lnTo>
                    <a:lnTo>
                      <a:pt x="295143" y="162502"/>
                    </a:lnTo>
                    <a:cubicBezTo>
                      <a:pt x="295143" y="188096"/>
                      <a:pt x="291602" y="209828"/>
                      <a:pt x="284438" y="227776"/>
                    </a:cubicBezTo>
                    <a:cubicBezTo>
                      <a:pt x="277356" y="245725"/>
                      <a:pt x="267295" y="260373"/>
                      <a:pt x="254337" y="271721"/>
                    </a:cubicBezTo>
                    <a:cubicBezTo>
                      <a:pt x="241378" y="283070"/>
                      <a:pt x="225764" y="291441"/>
                      <a:pt x="207413" y="296672"/>
                    </a:cubicBezTo>
                    <a:cubicBezTo>
                      <a:pt x="189062" y="301904"/>
                      <a:pt x="168780" y="304560"/>
                      <a:pt x="146646" y="304560"/>
                    </a:cubicBezTo>
                    <a:close/>
                  </a:path>
                </a:pathLst>
              </a:custGeom>
              <a:grpFill/>
              <a:ln w="8044"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D40500DF-7EFE-28D4-439C-694FC761DFF7}"/>
                  </a:ext>
                </a:extLst>
              </p:cNvPr>
              <p:cNvSpPr/>
              <p:nvPr/>
            </p:nvSpPr>
            <p:spPr>
              <a:xfrm>
                <a:off x="4268559" y="4379912"/>
                <a:ext cx="296108" cy="311562"/>
              </a:xfrm>
              <a:custGeom>
                <a:avLst/>
                <a:gdLst>
                  <a:gd name="connsiteX0" fmla="*/ 154775 w 296108"/>
                  <a:gd name="connsiteY0" fmla="*/ 311401 h 311562"/>
                  <a:gd name="connsiteX1" fmla="*/ 95698 w 296108"/>
                  <a:gd name="connsiteY1" fmla="*/ 300294 h 311562"/>
                  <a:gd name="connsiteX2" fmla="*/ 46440 w 296108"/>
                  <a:gd name="connsiteY2" fmla="*/ 268744 h 311562"/>
                  <a:gd name="connsiteX3" fmla="*/ 12556 w 296108"/>
                  <a:gd name="connsiteY3" fmla="*/ 219727 h 311562"/>
                  <a:gd name="connsiteX4" fmla="*/ 0 w 296108"/>
                  <a:gd name="connsiteY4" fmla="*/ 156626 h 311562"/>
                  <a:gd name="connsiteX5" fmla="*/ 0 w 296108"/>
                  <a:gd name="connsiteY5" fmla="*/ 155741 h 311562"/>
                  <a:gd name="connsiteX6" fmla="*/ 12153 w 296108"/>
                  <a:gd name="connsiteY6" fmla="*/ 93847 h 311562"/>
                  <a:gd name="connsiteX7" fmla="*/ 45877 w 296108"/>
                  <a:gd name="connsiteY7" fmla="*/ 44348 h 311562"/>
                  <a:gd name="connsiteX8" fmla="*/ 96422 w 296108"/>
                  <a:gd name="connsiteY8" fmla="*/ 11751 h 311562"/>
                  <a:gd name="connsiteX9" fmla="*/ 158719 w 296108"/>
                  <a:gd name="connsiteY9" fmla="*/ 0 h 311562"/>
                  <a:gd name="connsiteX10" fmla="*/ 204113 w 296108"/>
                  <a:gd name="connsiteY10" fmla="*/ 5714 h 311562"/>
                  <a:gd name="connsiteX11" fmla="*/ 241620 w 296108"/>
                  <a:gd name="connsiteY11" fmla="*/ 21731 h 311562"/>
                  <a:gd name="connsiteX12" fmla="*/ 271480 w 296108"/>
                  <a:gd name="connsiteY12" fmla="*/ 46280 h 311562"/>
                  <a:gd name="connsiteX13" fmla="*/ 293855 w 296108"/>
                  <a:gd name="connsiteY13" fmla="*/ 77669 h 311562"/>
                  <a:gd name="connsiteX14" fmla="*/ 211518 w 296108"/>
                  <a:gd name="connsiteY14" fmla="*/ 125881 h 311562"/>
                  <a:gd name="connsiteX15" fmla="*/ 190430 w 296108"/>
                  <a:gd name="connsiteY15" fmla="*/ 99642 h 311562"/>
                  <a:gd name="connsiteX16" fmla="*/ 157351 w 296108"/>
                  <a:gd name="connsiteY16" fmla="*/ 89581 h 311562"/>
                  <a:gd name="connsiteX17" fmla="*/ 134332 w 296108"/>
                  <a:gd name="connsiteY17" fmla="*/ 94732 h 311562"/>
                  <a:gd name="connsiteX18" fmla="*/ 116866 w 296108"/>
                  <a:gd name="connsiteY18" fmla="*/ 108817 h 311562"/>
                  <a:gd name="connsiteX19" fmla="*/ 105598 w 296108"/>
                  <a:gd name="connsiteY19" fmla="*/ 129744 h 311562"/>
                  <a:gd name="connsiteX20" fmla="*/ 101574 w 296108"/>
                  <a:gd name="connsiteY20" fmla="*/ 154936 h 311562"/>
                  <a:gd name="connsiteX21" fmla="*/ 101574 w 296108"/>
                  <a:gd name="connsiteY21" fmla="*/ 155822 h 311562"/>
                  <a:gd name="connsiteX22" fmla="*/ 105598 w 296108"/>
                  <a:gd name="connsiteY22" fmla="*/ 182462 h 311562"/>
                  <a:gd name="connsiteX23" fmla="*/ 117107 w 296108"/>
                  <a:gd name="connsiteY23" fmla="*/ 203389 h 311562"/>
                  <a:gd name="connsiteX24" fmla="*/ 134814 w 296108"/>
                  <a:gd name="connsiteY24" fmla="*/ 217071 h 311562"/>
                  <a:gd name="connsiteX25" fmla="*/ 157431 w 296108"/>
                  <a:gd name="connsiteY25" fmla="*/ 221981 h 311562"/>
                  <a:gd name="connsiteX26" fmla="*/ 191557 w 296108"/>
                  <a:gd name="connsiteY26" fmla="*/ 211518 h 311562"/>
                  <a:gd name="connsiteX27" fmla="*/ 213771 w 296108"/>
                  <a:gd name="connsiteY27" fmla="*/ 184394 h 311562"/>
                  <a:gd name="connsiteX28" fmla="*/ 296109 w 296108"/>
                  <a:gd name="connsiteY28" fmla="*/ 230915 h 311562"/>
                  <a:gd name="connsiteX29" fmla="*/ 273895 w 296108"/>
                  <a:gd name="connsiteY29" fmla="*/ 262305 h 311562"/>
                  <a:gd name="connsiteX30" fmla="*/ 243793 w 296108"/>
                  <a:gd name="connsiteY30" fmla="*/ 287899 h 311562"/>
                  <a:gd name="connsiteX31" fmla="*/ 204515 w 296108"/>
                  <a:gd name="connsiteY31" fmla="*/ 305204 h 311562"/>
                  <a:gd name="connsiteX32" fmla="*/ 154855 w 296108"/>
                  <a:gd name="connsiteY32" fmla="*/ 311562 h 31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108" h="311562">
                    <a:moveTo>
                      <a:pt x="154775" y="311401"/>
                    </a:moveTo>
                    <a:cubicBezTo>
                      <a:pt x="134010" y="311401"/>
                      <a:pt x="114290" y="307699"/>
                      <a:pt x="95698" y="300294"/>
                    </a:cubicBezTo>
                    <a:cubicBezTo>
                      <a:pt x="77106" y="292890"/>
                      <a:pt x="60686" y="282346"/>
                      <a:pt x="46440" y="268744"/>
                    </a:cubicBezTo>
                    <a:cubicBezTo>
                      <a:pt x="32195" y="255061"/>
                      <a:pt x="20926" y="238722"/>
                      <a:pt x="12556" y="219727"/>
                    </a:cubicBezTo>
                    <a:cubicBezTo>
                      <a:pt x="4185" y="200652"/>
                      <a:pt x="0" y="179645"/>
                      <a:pt x="0" y="156626"/>
                    </a:cubicBezTo>
                    <a:lnTo>
                      <a:pt x="0" y="155741"/>
                    </a:lnTo>
                    <a:cubicBezTo>
                      <a:pt x="0" y="133527"/>
                      <a:pt x="4024" y="112922"/>
                      <a:pt x="12153" y="93847"/>
                    </a:cubicBezTo>
                    <a:cubicBezTo>
                      <a:pt x="20282" y="74772"/>
                      <a:pt x="31470" y="58272"/>
                      <a:pt x="45877" y="44348"/>
                    </a:cubicBezTo>
                    <a:cubicBezTo>
                      <a:pt x="60204" y="30424"/>
                      <a:pt x="77106" y="19558"/>
                      <a:pt x="96422" y="11751"/>
                    </a:cubicBezTo>
                    <a:cubicBezTo>
                      <a:pt x="115739" y="3944"/>
                      <a:pt x="136505" y="0"/>
                      <a:pt x="158719" y="0"/>
                    </a:cubicBezTo>
                    <a:cubicBezTo>
                      <a:pt x="175218" y="0"/>
                      <a:pt x="190350" y="1932"/>
                      <a:pt x="204113" y="5714"/>
                    </a:cubicBezTo>
                    <a:cubicBezTo>
                      <a:pt x="217876" y="9578"/>
                      <a:pt x="230432" y="14890"/>
                      <a:pt x="241620" y="21731"/>
                    </a:cubicBezTo>
                    <a:cubicBezTo>
                      <a:pt x="252888" y="28573"/>
                      <a:pt x="262788" y="36702"/>
                      <a:pt x="271480" y="46280"/>
                    </a:cubicBezTo>
                    <a:cubicBezTo>
                      <a:pt x="280173" y="55777"/>
                      <a:pt x="287577" y="66240"/>
                      <a:pt x="293855" y="77669"/>
                    </a:cubicBezTo>
                    <a:lnTo>
                      <a:pt x="211518" y="125881"/>
                    </a:lnTo>
                    <a:cubicBezTo>
                      <a:pt x="205803" y="115095"/>
                      <a:pt x="198801" y="106322"/>
                      <a:pt x="190430" y="99642"/>
                    </a:cubicBezTo>
                    <a:cubicBezTo>
                      <a:pt x="182060" y="92962"/>
                      <a:pt x="171033" y="89581"/>
                      <a:pt x="157351" y="89581"/>
                    </a:cubicBezTo>
                    <a:cubicBezTo>
                      <a:pt x="148819" y="89581"/>
                      <a:pt x="141173" y="91271"/>
                      <a:pt x="134332" y="94732"/>
                    </a:cubicBezTo>
                    <a:cubicBezTo>
                      <a:pt x="127490" y="98113"/>
                      <a:pt x="121695" y="102861"/>
                      <a:pt x="116866" y="108817"/>
                    </a:cubicBezTo>
                    <a:cubicBezTo>
                      <a:pt x="112037" y="114773"/>
                      <a:pt x="108254" y="121776"/>
                      <a:pt x="105598" y="129744"/>
                    </a:cubicBezTo>
                    <a:cubicBezTo>
                      <a:pt x="102861" y="137712"/>
                      <a:pt x="101574" y="146083"/>
                      <a:pt x="101574" y="154936"/>
                    </a:cubicBezTo>
                    <a:lnTo>
                      <a:pt x="101574" y="155822"/>
                    </a:lnTo>
                    <a:cubicBezTo>
                      <a:pt x="101574" y="165480"/>
                      <a:pt x="102942" y="174414"/>
                      <a:pt x="105598" y="182462"/>
                    </a:cubicBezTo>
                    <a:cubicBezTo>
                      <a:pt x="108334" y="190591"/>
                      <a:pt x="112117" y="197513"/>
                      <a:pt x="117107" y="203389"/>
                    </a:cubicBezTo>
                    <a:cubicBezTo>
                      <a:pt x="122098" y="209184"/>
                      <a:pt x="127973" y="213771"/>
                      <a:pt x="134814" y="217071"/>
                    </a:cubicBezTo>
                    <a:cubicBezTo>
                      <a:pt x="141656" y="220371"/>
                      <a:pt x="149141" y="221981"/>
                      <a:pt x="157431" y="221981"/>
                    </a:cubicBezTo>
                    <a:cubicBezTo>
                      <a:pt x="171677" y="221981"/>
                      <a:pt x="183026" y="218520"/>
                      <a:pt x="191557" y="211518"/>
                    </a:cubicBezTo>
                    <a:cubicBezTo>
                      <a:pt x="200089" y="204516"/>
                      <a:pt x="207494" y="195501"/>
                      <a:pt x="213771" y="184394"/>
                    </a:cubicBezTo>
                    <a:lnTo>
                      <a:pt x="296109" y="230915"/>
                    </a:lnTo>
                    <a:cubicBezTo>
                      <a:pt x="289831" y="242022"/>
                      <a:pt x="282426" y="252485"/>
                      <a:pt x="273895" y="262305"/>
                    </a:cubicBezTo>
                    <a:cubicBezTo>
                      <a:pt x="265363" y="272124"/>
                      <a:pt x="255302" y="280656"/>
                      <a:pt x="243793" y="287899"/>
                    </a:cubicBezTo>
                    <a:cubicBezTo>
                      <a:pt x="232283" y="295143"/>
                      <a:pt x="219164" y="300938"/>
                      <a:pt x="204515" y="305204"/>
                    </a:cubicBezTo>
                    <a:cubicBezTo>
                      <a:pt x="189867" y="309470"/>
                      <a:pt x="173287" y="311562"/>
                      <a:pt x="154855" y="311562"/>
                    </a:cubicBezTo>
                    <a:close/>
                  </a:path>
                </a:pathLst>
              </a:custGeom>
              <a:grpFill/>
              <a:ln w="8044"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31D5395D-A043-952E-F379-694EE434EC31}"/>
                  </a:ext>
                </a:extLst>
              </p:cNvPr>
              <p:cNvSpPr/>
              <p:nvPr/>
            </p:nvSpPr>
            <p:spPr>
              <a:xfrm>
                <a:off x="4597828" y="4386351"/>
                <a:ext cx="275585" cy="298604"/>
              </a:xfrm>
              <a:custGeom>
                <a:avLst/>
                <a:gdLst>
                  <a:gd name="connsiteX0" fmla="*/ 87891 w 275585"/>
                  <a:gd name="connsiteY0" fmla="*/ 84430 h 298604"/>
                  <a:gd name="connsiteX1" fmla="*/ 0 w 275585"/>
                  <a:gd name="connsiteY1" fmla="*/ 84430 h 298604"/>
                  <a:gd name="connsiteX2" fmla="*/ 0 w 275585"/>
                  <a:gd name="connsiteY2" fmla="*/ 0 h 298604"/>
                  <a:gd name="connsiteX3" fmla="*/ 275585 w 275585"/>
                  <a:gd name="connsiteY3" fmla="*/ 0 h 298604"/>
                  <a:gd name="connsiteX4" fmla="*/ 275585 w 275585"/>
                  <a:gd name="connsiteY4" fmla="*/ 84430 h 298604"/>
                  <a:gd name="connsiteX5" fmla="*/ 187694 w 275585"/>
                  <a:gd name="connsiteY5" fmla="*/ 84430 h 298604"/>
                  <a:gd name="connsiteX6" fmla="*/ 187694 w 275585"/>
                  <a:gd name="connsiteY6" fmla="*/ 298604 h 298604"/>
                  <a:gd name="connsiteX7" fmla="*/ 87891 w 275585"/>
                  <a:gd name="connsiteY7" fmla="*/ 298604 h 298604"/>
                  <a:gd name="connsiteX8" fmla="*/ 87891 w 275585"/>
                  <a:gd name="connsiteY8" fmla="*/ 84430 h 2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585" h="298604">
                    <a:moveTo>
                      <a:pt x="87891" y="84430"/>
                    </a:moveTo>
                    <a:lnTo>
                      <a:pt x="0" y="84430"/>
                    </a:lnTo>
                    <a:lnTo>
                      <a:pt x="0" y="0"/>
                    </a:lnTo>
                    <a:lnTo>
                      <a:pt x="275585" y="0"/>
                    </a:lnTo>
                    <a:lnTo>
                      <a:pt x="275585" y="84430"/>
                    </a:lnTo>
                    <a:lnTo>
                      <a:pt x="187694" y="84430"/>
                    </a:lnTo>
                    <a:lnTo>
                      <a:pt x="187694" y="298604"/>
                    </a:lnTo>
                    <a:lnTo>
                      <a:pt x="87891" y="298604"/>
                    </a:lnTo>
                    <a:lnTo>
                      <a:pt x="87891" y="84430"/>
                    </a:lnTo>
                    <a:close/>
                  </a:path>
                </a:pathLst>
              </a:custGeom>
              <a:grpFill/>
              <a:ln w="8044"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21FC3363-14F4-FC8D-81C3-FA8C679551B9}"/>
                  </a:ext>
                </a:extLst>
              </p:cNvPr>
              <p:cNvSpPr/>
              <p:nvPr/>
            </p:nvSpPr>
            <p:spPr>
              <a:xfrm>
                <a:off x="4919049" y="4386270"/>
                <a:ext cx="295143" cy="304640"/>
              </a:xfrm>
              <a:custGeom>
                <a:avLst/>
                <a:gdLst>
                  <a:gd name="connsiteX0" fmla="*/ 146727 w 295143"/>
                  <a:gd name="connsiteY0" fmla="*/ 304641 h 304640"/>
                  <a:gd name="connsiteX1" fmla="*/ 86362 w 295143"/>
                  <a:gd name="connsiteY1" fmla="*/ 296753 h 304640"/>
                  <a:gd name="connsiteX2" fmla="*/ 40082 w 295143"/>
                  <a:gd name="connsiteY2" fmla="*/ 271802 h 304640"/>
                  <a:gd name="connsiteX3" fmla="*/ 10463 w 295143"/>
                  <a:gd name="connsiteY3" fmla="*/ 228259 h 304640"/>
                  <a:gd name="connsiteX4" fmla="*/ 0 w 295143"/>
                  <a:gd name="connsiteY4" fmla="*/ 164675 h 304640"/>
                  <a:gd name="connsiteX5" fmla="*/ 0 w 295143"/>
                  <a:gd name="connsiteY5" fmla="*/ 0 h 304640"/>
                  <a:gd name="connsiteX6" fmla="*/ 101493 w 295143"/>
                  <a:gd name="connsiteY6" fmla="*/ 0 h 304640"/>
                  <a:gd name="connsiteX7" fmla="*/ 101493 w 295143"/>
                  <a:gd name="connsiteY7" fmla="*/ 163387 h 304640"/>
                  <a:gd name="connsiteX8" fmla="*/ 114532 w 295143"/>
                  <a:gd name="connsiteY8" fmla="*/ 203711 h 304640"/>
                  <a:gd name="connsiteX9" fmla="*/ 147612 w 295143"/>
                  <a:gd name="connsiteY9" fmla="*/ 216267 h 304640"/>
                  <a:gd name="connsiteX10" fmla="*/ 180853 w 295143"/>
                  <a:gd name="connsiteY10" fmla="*/ 204516 h 304640"/>
                  <a:gd name="connsiteX11" fmla="*/ 193650 w 295143"/>
                  <a:gd name="connsiteY11" fmla="*/ 165480 h 304640"/>
                  <a:gd name="connsiteX12" fmla="*/ 193650 w 295143"/>
                  <a:gd name="connsiteY12" fmla="*/ 0 h 304640"/>
                  <a:gd name="connsiteX13" fmla="*/ 295143 w 295143"/>
                  <a:gd name="connsiteY13" fmla="*/ 0 h 304640"/>
                  <a:gd name="connsiteX14" fmla="*/ 295143 w 295143"/>
                  <a:gd name="connsiteY14" fmla="*/ 162502 h 304640"/>
                  <a:gd name="connsiteX15" fmla="*/ 284438 w 295143"/>
                  <a:gd name="connsiteY15" fmla="*/ 227776 h 304640"/>
                  <a:gd name="connsiteX16" fmla="*/ 254337 w 295143"/>
                  <a:gd name="connsiteY16" fmla="*/ 271721 h 304640"/>
                  <a:gd name="connsiteX17" fmla="*/ 207413 w 295143"/>
                  <a:gd name="connsiteY17" fmla="*/ 296672 h 304640"/>
                  <a:gd name="connsiteX18" fmla="*/ 146646 w 295143"/>
                  <a:gd name="connsiteY18" fmla="*/ 304560 h 30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143" h="304640">
                    <a:moveTo>
                      <a:pt x="146727" y="304641"/>
                    </a:moveTo>
                    <a:cubicBezTo>
                      <a:pt x="124512" y="304641"/>
                      <a:pt x="104391" y="301984"/>
                      <a:pt x="86362" y="296753"/>
                    </a:cubicBezTo>
                    <a:cubicBezTo>
                      <a:pt x="68333" y="291521"/>
                      <a:pt x="52880" y="283151"/>
                      <a:pt x="40082" y="271802"/>
                    </a:cubicBezTo>
                    <a:cubicBezTo>
                      <a:pt x="27285" y="260453"/>
                      <a:pt x="17385" y="245966"/>
                      <a:pt x="10463" y="228259"/>
                    </a:cubicBezTo>
                    <a:cubicBezTo>
                      <a:pt x="3461" y="210632"/>
                      <a:pt x="0" y="189465"/>
                      <a:pt x="0" y="164675"/>
                    </a:cubicBezTo>
                    <a:lnTo>
                      <a:pt x="0" y="0"/>
                    </a:lnTo>
                    <a:lnTo>
                      <a:pt x="101493" y="0"/>
                    </a:lnTo>
                    <a:lnTo>
                      <a:pt x="101493" y="163387"/>
                    </a:lnTo>
                    <a:cubicBezTo>
                      <a:pt x="101493" y="181899"/>
                      <a:pt x="105840" y="195340"/>
                      <a:pt x="114532" y="203711"/>
                    </a:cubicBezTo>
                    <a:cubicBezTo>
                      <a:pt x="123224" y="212081"/>
                      <a:pt x="134251" y="216267"/>
                      <a:pt x="147612" y="216267"/>
                    </a:cubicBezTo>
                    <a:cubicBezTo>
                      <a:pt x="160973" y="216267"/>
                      <a:pt x="172321" y="212323"/>
                      <a:pt x="180853" y="204516"/>
                    </a:cubicBezTo>
                    <a:cubicBezTo>
                      <a:pt x="189384" y="196708"/>
                      <a:pt x="193650" y="183670"/>
                      <a:pt x="193650" y="165480"/>
                    </a:cubicBezTo>
                    <a:lnTo>
                      <a:pt x="193650" y="0"/>
                    </a:lnTo>
                    <a:lnTo>
                      <a:pt x="295143" y="0"/>
                    </a:lnTo>
                    <a:lnTo>
                      <a:pt x="295143" y="162502"/>
                    </a:lnTo>
                    <a:cubicBezTo>
                      <a:pt x="295143" y="188096"/>
                      <a:pt x="291602" y="209828"/>
                      <a:pt x="284438" y="227776"/>
                    </a:cubicBezTo>
                    <a:cubicBezTo>
                      <a:pt x="277356" y="245725"/>
                      <a:pt x="267295" y="260373"/>
                      <a:pt x="254337" y="271721"/>
                    </a:cubicBezTo>
                    <a:cubicBezTo>
                      <a:pt x="241378" y="283070"/>
                      <a:pt x="225764" y="291441"/>
                      <a:pt x="207413" y="296672"/>
                    </a:cubicBezTo>
                    <a:cubicBezTo>
                      <a:pt x="189062" y="301904"/>
                      <a:pt x="168780" y="304560"/>
                      <a:pt x="146646" y="304560"/>
                    </a:cubicBezTo>
                    <a:close/>
                  </a:path>
                </a:pathLst>
              </a:custGeom>
              <a:grpFill/>
              <a:ln w="8044"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1D5EEAB0-100F-4D08-2A68-116A7DCB51C7}"/>
                  </a:ext>
                </a:extLst>
              </p:cNvPr>
              <p:cNvSpPr/>
              <p:nvPr/>
            </p:nvSpPr>
            <p:spPr>
              <a:xfrm>
                <a:off x="5271418" y="4386351"/>
                <a:ext cx="291440" cy="298604"/>
              </a:xfrm>
              <a:custGeom>
                <a:avLst/>
                <a:gdLst>
                  <a:gd name="connsiteX0" fmla="*/ 0 w 291440"/>
                  <a:gd name="connsiteY0" fmla="*/ 0 h 298604"/>
                  <a:gd name="connsiteX1" fmla="*/ 145922 w 291440"/>
                  <a:gd name="connsiteY1" fmla="*/ 0 h 298604"/>
                  <a:gd name="connsiteX2" fmla="*/ 211840 w 291440"/>
                  <a:gd name="connsiteY2" fmla="*/ 9176 h 298604"/>
                  <a:gd name="connsiteX3" fmla="*/ 253451 w 291440"/>
                  <a:gd name="connsiteY3" fmla="*/ 34126 h 298604"/>
                  <a:gd name="connsiteX4" fmla="*/ 273895 w 291440"/>
                  <a:gd name="connsiteY4" fmla="*/ 64872 h 298604"/>
                  <a:gd name="connsiteX5" fmla="*/ 280736 w 291440"/>
                  <a:gd name="connsiteY5" fmla="*/ 104954 h 298604"/>
                  <a:gd name="connsiteX6" fmla="*/ 280736 w 291440"/>
                  <a:gd name="connsiteY6" fmla="*/ 105840 h 298604"/>
                  <a:gd name="connsiteX7" fmla="*/ 264961 w 291440"/>
                  <a:gd name="connsiteY7" fmla="*/ 161295 h 298604"/>
                  <a:gd name="connsiteX8" fmla="*/ 221901 w 291440"/>
                  <a:gd name="connsiteY8" fmla="*/ 197111 h 298604"/>
                  <a:gd name="connsiteX9" fmla="*/ 291441 w 291440"/>
                  <a:gd name="connsiteY9" fmla="*/ 298604 h 298604"/>
                  <a:gd name="connsiteX10" fmla="*/ 177553 w 291440"/>
                  <a:gd name="connsiteY10" fmla="*/ 298604 h 298604"/>
                  <a:gd name="connsiteX11" fmla="*/ 121212 w 291440"/>
                  <a:gd name="connsiteY11" fmla="*/ 213289 h 298604"/>
                  <a:gd name="connsiteX12" fmla="*/ 99884 w 291440"/>
                  <a:gd name="connsiteY12" fmla="*/ 213289 h 298604"/>
                  <a:gd name="connsiteX13" fmla="*/ 99884 w 291440"/>
                  <a:gd name="connsiteY13" fmla="*/ 298604 h 298604"/>
                  <a:gd name="connsiteX14" fmla="*/ 81 w 291440"/>
                  <a:gd name="connsiteY14" fmla="*/ 298604 h 298604"/>
                  <a:gd name="connsiteX15" fmla="*/ 81 w 291440"/>
                  <a:gd name="connsiteY15" fmla="*/ 0 h 298604"/>
                  <a:gd name="connsiteX16" fmla="*/ 142863 w 291440"/>
                  <a:gd name="connsiteY16" fmla="*/ 142058 h 298604"/>
                  <a:gd name="connsiteX17" fmla="*/ 171033 w 291440"/>
                  <a:gd name="connsiteY17" fmla="*/ 134412 h 298604"/>
                  <a:gd name="connsiteX18" fmla="*/ 181255 w 291440"/>
                  <a:gd name="connsiteY18" fmla="*/ 113083 h 298604"/>
                  <a:gd name="connsiteX19" fmla="*/ 181255 w 291440"/>
                  <a:gd name="connsiteY19" fmla="*/ 112198 h 298604"/>
                  <a:gd name="connsiteX20" fmla="*/ 171033 w 291440"/>
                  <a:gd name="connsiteY20" fmla="*/ 90628 h 298604"/>
                  <a:gd name="connsiteX21" fmla="*/ 143346 w 291440"/>
                  <a:gd name="connsiteY21" fmla="*/ 83625 h 298604"/>
                  <a:gd name="connsiteX22" fmla="*/ 99803 w 291440"/>
                  <a:gd name="connsiteY22" fmla="*/ 83625 h 298604"/>
                  <a:gd name="connsiteX23" fmla="*/ 99803 w 291440"/>
                  <a:gd name="connsiteY23" fmla="*/ 142058 h 298604"/>
                  <a:gd name="connsiteX24" fmla="*/ 142863 w 291440"/>
                  <a:gd name="connsiteY24" fmla="*/ 142058 h 2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1440" h="298604">
                    <a:moveTo>
                      <a:pt x="0" y="0"/>
                    </a:moveTo>
                    <a:lnTo>
                      <a:pt x="145922" y="0"/>
                    </a:lnTo>
                    <a:cubicBezTo>
                      <a:pt x="172643" y="0"/>
                      <a:pt x="194616" y="3059"/>
                      <a:pt x="211840" y="9176"/>
                    </a:cubicBezTo>
                    <a:cubicBezTo>
                      <a:pt x="229064" y="15293"/>
                      <a:pt x="242907" y="23583"/>
                      <a:pt x="253451" y="34126"/>
                    </a:cubicBezTo>
                    <a:cubicBezTo>
                      <a:pt x="262546" y="43221"/>
                      <a:pt x="269388" y="53443"/>
                      <a:pt x="273895" y="64872"/>
                    </a:cubicBezTo>
                    <a:cubicBezTo>
                      <a:pt x="278402" y="76220"/>
                      <a:pt x="280736" y="89581"/>
                      <a:pt x="280736" y="104954"/>
                    </a:cubicBezTo>
                    <a:lnTo>
                      <a:pt x="280736" y="105840"/>
                    </a:lnTo>
                    <a:cubicBezTo>
                      <a:pt x="280736" y="127732"/>
                      <a:pt x="275505" y="146244"/>
                      <a:pt x="264961" y="161295"/>
                    </a:cubicBezTo>
                    <a:cubicBezTo>
                      <a:pt x="254417" y="176345"/>
                      <a:pt x="240091" y="188338"/>
                      <a:pt x="221901" y="197111"/>
                    </a:cubicBezTo>
                    <a:lnTo>
                      <a:pt x="291441" y="298604"/>
                    </a:lnTo>
                    <a:lnTo>
                      <a:pt x="177553" y="298604"/>
                    </a:lnTo>
                    <a:lnTo>
                      <a:pt x="121212" y="213289"/>
                    </a:lnTo>
                    <a:lnTo>
                      <a:pt x="99884" y="213289"/>
                    </a:lnTo>
                    <a:lnTo>
                      <a:pt x="99884" y="298604"/>
                    </a:lnTo>
                    <a:lnTo>
                      <a:pt x="81" y="298604"/>
                    </a:lnTo>
                    <a:lnTo>
                      <a:pt x="81" y="0"/>
                    </a:lnTo>
                    <a:close/>
                    <a:moveTo>
                      <a:pt x="142863" y="142058"/>
                    </a:moveTo>
                    <a:cubicBezTo>
                      <a:pt x="154775" y="142058"/>
                      <a:pt x="164192" y="139483"/>
                      <a:pt x="171033" y="134412"/>
                    </a:cubicBezTo>
                    <a:cubicBezTo>
                      <a:pt x="177875" y="129261"/>
                      <a:pt x="181255" y="122178"/>
                      <a:pt x="181255" y="113083"/>
                    </a:cubicBezTo>
                    <a:lnTo>
                      <a:pt x="181255" y="112198"/>
                    </a:lnTo>
                    <a:cubicBezTo>
                      <a:pt x="181255" y="102540"/>
                      <a:pt x="177875" y="95376"/>
                      <a:pt x="171033" y="90628"/>
                    </a:cubicBezTo>
                    <a:cubicBezTo>
                      <a:pt x="164192" y="85879"/>
                      <a:pt x="154936" y="83625"/>
                      <a:pt x="143346" y="83625"/>
                    </a:cubicBezTo>
                    <a:lnTo>
                      <a:pt x="99803" y="83625"/>
                    </a:lnTo>
                    <a:lnTo>
                      <a:pt x="99803" y="142058"/>
                    </a:lnTo>
                    <a:lnTo>
                      <a:pt x="142863" y="142058"/>
                    </a:lnTo>
                    <a:close/>
                  </a:path>
                </a:pathLst>
              </a:custGeom>
              <a:grpFill/>
              <a:ln w="8044"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D9A286E4-6B7C-01C8-67AB-6FA6F6DDE4A0}"/>
                  </a:ext>
                </a:extLst>
              </p:cNvPr>
              <p:cNvSpPr/>
              <p:nvPr/>
            </p:nvSpPr>
            <p:spPr>
              <a:xfrm>
                <a:off x="5601975" y="4386351"/>
                <a:ext cx="256831" cy="298684"/>
              </a:xfrm>
              <a:custGeom>
                <a:avLst/>
                <a:gdLst>
                  <a:gd name="connsiteX0" fmla="*/ 0 w 256831"/>
                  <a:gd name="connsiteY0" fmla="*/ 0 h 298684"/>
                  <a:gd name="connsiteX1" fmla="*/ 254659 w 256831"/>
                  <a:gd name="connsiteY1" fmla="*/ 0 h 298684"/>
                  <a:gd name="connsiteX2" fmla="*/ 254659 w 256831"/>
                  <a:gd name="connsiteY2" fmla="*/ 81935 h 298684"/>
                  <a:gd name="connsiteX3" fmla="*/ 98113 w 256831"/>
                  <a:gd name="connsiteY3" fmla="*/ 81935 h 298684"/>
                  <a:gd name="connsiteX4" fmla="*/ 98113 w 256831"/>
                  <a:gd name="connsiteY4" fmla="*/ 112198 h 298684"/>
                  <a:gd name="connsiteX5" fmla="*/ 244034 w 256831"/>
                  <a:gd name="connsiteY5" fmla="*/ 112198 h 298684"/>
                  <a:gd name="connsiteX6" fmla="*/ 244034 w 256831"/>
                  <a:gd name="connsiteY6" fmla="*/ 184314 h 298684"/>
                  <a:gd name="connsiteX7" fmla="*/ 98113 w 256831"/>
                  <a:gd name="connsiteY7" fmla="*/ 184314 h 298684"/>
                  <a:gd name="connsiteX8" fmla="*/ 98113 w 256831"/>
                  <a:gd name="connsiteY8" fmla="*/ 216750 h 298684"/>
                  <a:gd name="connsiteX9" fmla="*/ 256832 w 256831"/>
                  <a:gd name="connsiteY9" fmla="*/ 216750 h 298684"/>
                  <a:gd name="connsiteX10" fmla="*/ 256832 w 256831"/>
                  <a:gd name="connsiteY10" fmla="*/ 298685 h 298684"/>
                  <a:gd name="connsiteX11" fmla="*/ 0 w 256831"/>
                  <a:gd name="connsiteY11" fmla="*/ 298685 h 298684"/>
                  <a:gd name="connsiteX12" fmla="*/ 0 w 256831"/>
                  <a:gd name="connsiteY12" fmla="*/ 81 h 29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831" h="298684">
                    <a:moveTo>
                      <a:pt x="0" y="0"/>
                    </a:moveTo>
                    <a:lnTo>
                      <a:pt x="254659" y="0"/>
                    </a:lnTo>
                    <a:lnTo>
                      <a:pt x="254659" y="81935"/>
                    </a:lnTo>
                    <a:lnTo>
                      <a:pt x="98113" y="81935"/>
                    </a:lnTo>
                    <a:lnTo>
                      <a:pt x="98113" y="112198"/>
                    </a:lnTo>
                    <a:lnTo>
                      <a:pt x="244034" y="112198"/>
                    </a:lnTo>
                    <a:lnTo>
                      <a:pt x="244034" y="184314"/>
                    </a:lnTo>
                    <a:lnTo>
                      <a:pt x="98113" y="184314"/>
                    </a:lnTo>
                    <a:lnTo>
                      <a:pt x="98113" y="216750"/>
                    </a:lnTo>
                    <a:lnTo>
                      <a:pt x="256832" y="216750"/>
                    </a:lnTo>
                    <a:lnTo>
                      <a:pt x="256832" y="298685"/>
                    </a:lnTo>
                    <a:lnTo>
                      <a:pt x="0" y="298685"/>
                    </a:lnTo>
                    <a:lnTo>
                      <a:pt x="0" y="81"/>
                    </a:lnTo>
                    <a:close/>
                  </a:path>
                </a:pathLst>
              </a:custGeom>
              <a:grpFill/>
              <a:ln w="8044" cap="flat">
                <a:noFill/>
                <a:prstDash val="solid"/>
                <a:miter/>
              </a:ln>
            </p:spPr>
            <p:txBody>
              <a:bodyPr rtlCol="0" anchor="ctr"/>
              <a:lstStyle/>
              <a:p>
                <a:endParaRPr lang="en-US"/>
              </a:p>
            </p:txBody>
          </p:sp>
        </p:grpSp>
        <p:grpSp>
          <p:nvGrpSpPr>
            <p:cNvPr id="21" name="Graphic 10">
              <a:extLst>
                <a:ext uri="{FF2B5EF4-FFF2-40B4-BE49-F238E27FC236}">
                  <a16:creationId xmlns:a16="http://schemas.microsoft.com/office/drawing/2014/main" id="{FD010DB7-E29A-8F76-48A9-CEACB10F0249}"/>
                </a:ext>
              </a:extLst>
            </p:cNvPr>
            <p:cNvGrpSpPr/>
            <p:nvPr/>
          </p:nvGrpSpPr>
          <p:grpSpPr>
            <a:xfrm>
              <a:off x="5927622" y="4469681"/>
              <a:ext cx="3724895" cy="187439"/>
              <a:chOff x="1424980" y="4810755"/>
              <a:chExt cx="4400103" cy="221417"/>
            </a:xfrm>
            <a:solidFill>
              <a:schemeClr val="bg1"/>
            </a:solidFill>
          </p:grpSpPr>
          <p:sp>
            <p:nvSpPr>
              <p:cNvPr id="46" name="Freeform 45">
                <a:extLst>
                  <a:ext uri="{FF2B5EF4-FFF2-40B4-BE49-F238E27FC236}">
                    <a16:creationId xmlns:a16="http://schemas.microsoft.com/office/drawing/2014/main" id="{F44F751D-A957-7FCE-EAC1-84FBB126E381}"/>
                  </a:ext>
                </a:extLst>
              </p:cNvPr>
              <p:cNvSpPr/>
              <p:nvPr/>
            </p:nvSpPr>
            <p:spPr>
              <a:xfrm>
                <a:off x="1424980" y="4814457"/>
                <a:ext cx="188981" cy="214013"/>
              </a:xfrm>
              <a:custGeom>
                <a:avLst/>
                <a:gdLst>
                  <a:gd name="connsiteX0" fmla="*/ 65113 w 188981"/>
                  <a:gd name="connsiteY0" fmla="*/ 43382 h 214013"/>
                  <a:gd name="connsiteX1" fmla="*/ 0 w 188981"/>
                  <a:gd name="connsiteY1" fmla="*/ 43382 h 214013"/>
                  <a:gd name="connsiteX2" fmla="*/ 11590 w 188981"/>
                  <a:gd name="connsiteY2" fmla="*/ 0 h 214013"/>
                  <a:gd name="connsiteX3" fmla="*/ 188982 w 188981"/>
                  <a:gd name="connsiteY3" fmla="*/ 0 h 214013"/>
                  <a:gd name="connsiteX4" fmla="*/ 177392 w 188981"/>
                  <a:gd name="connsiteY4" fmla="*/ 43382 h 214013"/>
                  <a:gd name="connsiteX5" fmla="*/ 112278 w 188981"/>
                  <a:gd name="connsiteY5" fmla="*/ 43382 h 214013"/>
                  <a:gd name="connsiteX6" fmla="*/ 66401 w 188981"/>
                  <a:gd name="connsiteY6" fmla="*/ 214013 h 214013"/>
                  <a:gd name="connsiteX7" fmla="*/ 19317 w 188981"/>
                  <a:gd name="connsiteY7" fmla="*/ 214013 h 214013"/>
                  <a:gd name="connsiteX8" fmla="*/ 65194 w 188981"/>
                  <a:gd name="connsiteY8" fmla="*/ 43382 h 21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981" h="214013">
                    <a:moveTo>
                      <a:pt x="65113" y="43382"/>
                    </a:moveTo>
                    <a:lnTo>
                      <a:pt x="0" y="43382"/>
                    </a:lnTo>
                    <a:lnTo>
                      <a:pt x="11590" y="0"/>
                    </a:lnTo>
                    <a:lnTo>
                      <a:pt x="188982" y="0"/>
                    </a:lnTo>
                    <a:lnTo>
                      <a:pt x="177392" y="43382"/>
                    </a:lnTo>
                    <a:lnTo>
                      <a:pt x="112278" y="43382"/>
                    </a:lnTo>
                    <a:lnTo>
                      <a:pt x="66401" y="214013"/>
                    </a:lnTo>
                    <a:lnTo>
                      <a:pt x="19317" y="214013"/>
                    </a:lnTo>
                    <a:lnTo>
                      <a:pt x="65194" y="43382"/>
                    </a:lnTo>
                    <a:close/>
                  </a:path>
                </a:pathLst>
              </a:custGeom>
              <a:grpFill/>
              <a:ln w="8044"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96CAC481-9E06-20C8-903C-C0EBA044EFA2}"/>
                  </a:ext>
                </a:extLst>
              </p:cNvPr>
              <p:cNvSpPr/>
              <p:nvPr/>
            </p:nvSpPr>
            <p:spPr>
              <a:xfrm>
                <a:off x="1608730" y="4810755"/>
                <a:ext cx="226649" cy="221417"/>
              </a:xfrm>
              <a:custGeom>
                <a:avLst/>
                <a:gdLst>
                  <a:gd name="connsiteX0" fmla="*/ 0 w 226649"/>
                  <a:gd name="connsiteY0" fmla="*/ 126605 h 221417"/>
                  <a:gd name="connsiteX1" fmla="*/ 128778 w 226649"/>
                  <a:gd name="connsiteY1" fmla="*/ 0 h 221417"/>
                  <a:gd name="connsiteX2" fmla="*/ 226649 w 226649"/>
                  <a:gd name="connsiteY2" fmla="*/ 94813 h 221417"/>
                  <a:gd name="connsiteX3" fmla="*/ 97871 w 226649"/>
                  <a:gd name="connsiteY3" fmla="*/ 221418 h 221417"/>
                  <a:gd name="connsiteX4" fmla="*/ 0 w 226649"/>
                  <a:gd name="connsiteY4" fmla="*/ 126605 h 221417"/>
                  <a:gd name="connsiteX5" fmla="*/ 177714 w 226649"/>
                  <a:gd name="connsiteY5" fmla="*/ 97871 h 221417"/>
                  <a:gd name="connsiteX6" fmla="*/ 123305 w 226649"/>
                  <a:gd name="connsiteY6" fmla="*/ 43463 h 221417"/>
                  <a:gd name="connsiteX7" fmla="*/ 49016 w 226649"/>
                  <a:gd name="connsiteY7" fmla="*/ 123627 h 221417"/>
                  <a:gd name="connsiteX8" fmla="*/ 103425 w 226649"/>
                  <a:gd name="connsiteY8" fmla="*/ 178036 h 221417"/>
                  <a:gd name="connsiteX9" fmla="*/ 177714 w 226649"/>
                  <a:gd name="connsiteY9" fmla="*/ 97952 h 22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649" h="221417">
                    <a:moveTo>
                      <a:pt x="0" y="126605"/>
                    </a:moveTo>
                    <a:cubicBezTo>
                      <a:pt x="0" y="62699"/>
                      <a:pt x="51994" y="0"/>
                      <a:pt x="128778" y="0"/>
                    </a:cubicBezTo>
                    <a:cubicBezTo>
                      <a:pt x="187774" y="0"/>
                      <a:pt x="226649" y="40967"/>
                      <a:pt x="226649" y="94813"/>
                    </a:cubicBezTo>
                    <a:cubicBezTo>
                      <a:pt x="226649" y="158719"/>
                      <a:pt x="174655" y="221418"/>
                      <a:pt x="97871" y="221418"/>
                    </a:cubicBezTo>
                    <a:cubicBezTo>
                      <a:pt x="38875" y="221418"/>
                      <a:pt x="0" y="180450"/>
                      <a:pt x="0" y="126605"/>
                    </a:cubicBezTo>
                    <a:close/>
                    <a:moveTo>
                      <a:pt x="177714" y="97871"/>
                    </a:moveTo>
                    <a:cubicBezTo>
                      <a:pt x="177714" y="66079"/>
                      <a:pt x="158477" y="43463"/>
                      <a:pt x="123305" y="43463"/>
                    </a:cubicBezTo>
                    <a:cubicBezTo>
                      <a:pt x="78313" y="43463"/>
                      <a:pt x="49016" y="86603"/>
                      <a:pt x="49016" y="123627"/>
                    </a:cubicBezTo>
                    <a:cubicBezTo>
                      <a:pt x="49016" y="155419"/>
                      <a:pt x="68252" y="178036"/>
                      <a:pt x="103425" y="178036"/>
                    </a:cubicBezTo>
                    <a:cubicBezTo>
                      <a:pt x="148336" y="178036"/>
                      <a:pt x="177714" y="134895"/>
                      <a:pt x="177714" y="97952"/>
                    </a:cubicBezTo>
                    <a:close/>
                  </a:path>
                </a:pathLst>
              </a:custGeom>
              <a:grpFill/>
              <a:ln w="804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B6D97354-98E1-AC7C-8DE2-000DCB04BB86}"/>
                  </a:ext>
                </a:extLst>
              </p:cNvPr>
              <p:cNvSpPr/>
              <p:nvPr/>
            </p:nvSpPr>
            <p:spPr>
              <a:xfrm>
                <a:off x="1950314" y="4814457"/>
                <a:ext cx="217473" cy="214093"/>
              </a:xfrm>
              <a:custGeom>
                <a:avLst/>
                <a:gdLst>
                  <a:gd name="connsiteX0" fmla="*/ 57548 w 217473"/>
                  <a:gd name="connsiteY0" fmla="*/ 0 h 214093"/>
                  <a:gd name="connsiteX1" fmla="*/ 217474 w 217473"/>
                  <a:gd name="connsiteY1" fmla="*/ 0 h 214093"/>
                  <a:gd name="connsiteX2" fmla="*/ 206125 w 217473"/>
                  <a:gd name="connsiteY2" fmla="*/ 41934 h 214093"/>
                  <a:gd name="connsiteX3" fmla="*/ 92962 w 217473"/>
                  <a:gd name="connsiteY3" fmla="*/ 41934 h 214093"/>
                  <a:gd name="connsiteX4" fmla="*/ 81372 w 217473"/>
                  <a:gd name="connsiteY4" fmla="*/ 85637 h 214093"/>
                  <a:gd name="connsiteX5" fmla="*/ 180772 w 217473"/>
                  <a:gd name="connsiteY5" fmla="*/ 85637 h 214093"/>
                  <a:gd name="connsiteX6" fmla="*/ 169424 w 217473"/>
                  <a:gd name="connsiteY6" fmla="*/ 126927 h 214093"/>
                  <a:gd name="connsiteX7" fmla="*/ 70023 w 217473"/>
                  <a:gd name="connsiteY7" fmla="*/ 126927 h 214093"/>
                  <a:gd name="connsiteX8" fmla="*/ 57789 w 217473"/>
                  <a:gd name="connsiteY8" fmla="*/ 172160 h 214093"/>
                  <a:gd name="connsiteX9" fmla="*/ 172804 w 217473"/>
                  <a:gd name="connsiteY9" fmla="*/ 172160 h 214093"/>
                  <a:gd name="connsiteX10" fmla="*/ 161455 w 217473"/>
                  <a:gd name="connsiteY10" fmla="*/ 214093 h 214093"/>
                  <a:gd name="connsiteX11" fmla="*/ 0 w 217473"/>
                  <a:gd name="connsiteY11" fmla="*/ 214093 h 214093"/>
                  <a:gd name="connsiteX12" fmla="*/ 57467 w 217473"/>
                  <a:gd name="connsiteY12"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473" h="214093">
                    <a:moveTo>
                      <a:pt x="57548" y="0"/>
                    </a:moveTo>
                    <a:lnTo>
                      <a:pt x="217474" y="0"/>
                    </a:lnTo>
                    <a:lnTo>
                      <a:pt x="206125" y="41934"/>
                    </a:lnTo>
                    <a:lnTo>
                      <a:pt x="92962" y="41934"/>
                    </a:lnTo>
                    <a:lnTo>
                      <a:pt x="81372" y="85637"/>
                    </a:lnTo>
                    <a:lnTo>
                      <a:pt x="180772" y="85637"/>
                    </a:lnTo>
                    <a:lnTo>
                      <a:pt x="169424" y="126927"/>
                    </a:lnTo>
                    <a:lnTo>
                      <a:pt x="70023" y="126927"/>
                    </a:lnTo>
                    <a:lnTo>
                      <a:pt x="57789" y="172160"/>
                    </a:lnTo>
                    <a:lnTo>
                      <a:pt x="172804" y="172160"/>
                    </a:lnTo>
                    <a:lnTo>
                      <a:pt x="161455" y="214093"/>
                    </a:lnTo>
                    <a:lnTo>
                      <a:pt x="0" y="214093"/>
                    </a:lnTo>
                    <a:lnTo>
                      <a:pt x="57467" y="0"/>
                    </a:lnTo>
                    <a:close/>
                  </a:path>
                </a:pathLst>
              </a:custGeom>
              <a:grpFill/>
              <a:ln w="804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6B36A396-B0D8-5560-0B9E-E1598A1084B7}"/>
                  </a:ext>
                </a:extLst>
              </p:cNvPr>
              <p:cNvSpPr/>
              <p:nvPr/>
            </p:nvSpPr>
            <p:spPr>
              <a:xfrm>
                <a:off x="2160061" y="4814457"/>
                <a:ext cx="246368" cy="214093"/>
              </a:xfrm>
              <a:custGeom>
                <a:avLst/>
                <a:gdLst>
                  <a:gd name="connsiteX0" fmla="*/ 57306 w 246368"/>
                  <a:gd name="connsiteY0" fmla="*/ 0 h 214093"/>
                  <a:gd name="connsiteX1" fmla="*/ 100769 w 246368"/>
                  <a:gd name="connsiteY1" fmla="*/ 0 h 214093"/>
                  <a:gd name="connsiteX2" fmla="*/ 163146 w 246368"/>
                  <a:gd name="connsiteY2" fmla="*/ 136102 h 214093"/>
                  <a:gd name="connsiteX3" fmla="*/ 199847 w 246368"/>
                  <a:gd name="connsiteY3" fmla="*/ 0 h 214093"/>
                  <a:gd name="connsiteX4" fmla="*/ 246368 w 246368"/>
                  <a:gd name="connsiteY4" fmla="*/ 0 h 214093"/>
                  <a:gd name="connsiteX5" fmla="*/ 188901 w 246368"/>
                  <a:gd name="connsiteY5" fmla="*/ 214093 h 214093"/>
                  <a:gd name="connsiteX6" fmla="*/ 148819 w 246368"/>
                  <a:gd name="connsiteY6" fmla="*/ 214093 h 214093"/>
                  <a:gd name="connsiteX7" fmla="*/ 84028 w 246368"/>
                  <a:gd name="connsiteY7" fmla="*/ 73725 h 214093"/>
                  <a:gd name="connsiteX8" fmla="*/ 46441 w 246368"/>
                  <a:gd name="connsiteY8" fmla="*/ 214093 h 214093"/>
                  <a:gd name="connsiteX9" fmla="*/ 0 w 246368"/>
                  <a:gd name="connsiteY9" fmla="*/ 214093 h 214093"/>
                  <a:gd name="connsiteX10" fmla="*/ 57467 w 246368"/>
                  <a:gd name="connsiteY10"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368" h="214093">
                    <a:moveTo>
                      <a:pt x="57306" y="0"/>
                    </a:moveTo>
                    <a:lnTo>
                      <a:pt x="100769" y="0"/>
                    </a:lnTo>
                    <a:lnTo>
                      <a:pt x="163146" y="136102"/>
                    </a:lnTo>
                    <a:lnTo>
                      <a:pt x="199847" y="0"/>
                    </a:lnTo>
                    <a:lnTo>
                      <a:pt x="246368" y="0"/>
                    </a:lnTo>
                    <a:lnTo>
                      <a:pt x="188901" y="214093"/>
                    </a:lnTo>
                    <a:lnTo>
                      <a:pt x="148819" y="214093"/>
                    </a:lnTo>
                    <a:lnTo>
                      <a:pt x="84028" y="73725"/>
                    </a:lnTo>
                    <a:lnTo>
                      <a:pt x="46441" y="214093"/>
                    </a:lnTo>
                    <a:lnTo>
                      <a:pt x="0" y="214093"/>
                    </a:lnTo>
                    <a:lnTo>
                      <a:pt x="57467" y="0"/>
                    </a:lnTo>
                    <a:close/>
                  </a:path>
                </a:pathLst>
              </a:custGeom>
              <a:grpFill/>
              <a:ln w="804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BA2E1D7F-00BF-0498-3C34-85A09C48ACB6}"/>
                  </a:ext>
                </a:extLst>
              </p:cNvPr>
              <p:cNvSpPr/>
              <p:nvPr/>
            </p:nvSpPr>
            <p:spPr>
              <a:xfrm>
                <a:off x="2385181" y="4812928"/>
                <a:ext cx="228822" cy="215622"/>
              </a:xfrm>
              <a:custGeom>
                <a:avLst/>
                <a:gdLst>
                  <a:gd name="connsiteX0" fmla="*/ 149624 w 228822"/>
                  <a:gd name="connsiteY0" fmla="*/ 0 h 215622"/>
                  <a:gd name="connsiteX1" fmla="*/ 194857 w 228822"/>
                  <a:gd name="connsiteY1" fmla="*/ 0 h 215622"/>
                  <a:gd name="connsiteX2" fmla="*/ 228822 w 228822"/>
                  <a:gd name="connsiteY2" fmla="*/ 215623 h 215622"/>
                  <a:gd name="connsiteX3" fmla="*/ 180531 w 228822"/>
                  <a:gd name="connsiteY3" fmla="*/ 215623 h 215622"/>
                  <a:gd name="connsiteX4" fmla="*/ 173770 w 228822"/>
                  <a:gd name="connsiteY4" fmla="*/ 167653 h 215622"/>
                  <a:gd name="connsiteX5" fmla="*/ 83223 w 228822"/>
                  <a:gd name="connsiteY5" fmla="*/ 167653 h 215622"/>
                  <a:gd name="connsiteX6" fmla="*/ 50787 w 228822"/>
                  <a:gd name="connsiteY6" fmla="*/ 215623 h 215622"/>
                  <a:gd name="connsiteX7" fmla="*/ 0 w 228822"/>
                  <a:gd name="connsiteY7" fmla="*/ 215623 h 215622"/>
                  <a:gd name="connsiteX8" fmla="*/ 149543 w 228822"/>
                  <a:gd name="connsiteY8" fmla="*/ 0 h 215622"/>
                  <a:gd name="connsiteX9" fmla="*/ 168297 w 228822"/>
                  <a:gd name="connsiteY9" fmla="*/ 125961 h 215622"/>
                  <a:gd name="connsiteX10" fmla="*/ 158477 w 228822"/>
                  <a:gd name="connsiteY10" fmla="*/ 55294 h 215622"/>
                  <a:gd name="connsiteX11" fmla="*/ 111393 w 228822"/>
                  <a:gd name="connsiteY11" fmla="*/ 125961 h 215622"/>
                  <a:gd name="connsiteX12" fmla="*/ 168297 w 228822"/>
                  <a:gd name="connsiteY12" fmla="*/ 125961 h 21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822" h="215622">
                    <a:moveTo>
                      <a:pt x="149624" y="0"/>
                    </a:moveTo>
                    <a:lnTo>
                      <a:pt x="194857" y="0"/>
                    </a:lnTo>
                    <a:lnTo>
                      <a:pt x="228822" y="215623"/>
                    </a:lnTo>
                    <a:lnTo>
                      <a:pt x="180531" y="215623"/>
                    </a:lnTo>
                    <a:lnTo>
                      <a:pt x="173770" y="167653"/>
                    </a:lnTo>
                    <a:lnTo>
                      <a:pt x="83223" y="167653"/>
                    </a:lnTo>
                    <a:lnTo>
                      <a:pt x="50787" y="215623"/>
                    </a:lnTo>
                    <a:lnTo>
                      <a:pt x="0" y="215623"/>
                    </a:lnTo>
                    <a:lnTo>
                      <a:pt x="149543" y="0"/>
                    </a:lnTo>
                    <a:close/>
                    <a:moveTo>
                      <a:pt x="168297" y="125961"/>
                    </a:moveTo>
                    <a:lnTo>
                      <a:pt x="158477" y="55294"/>
                    </a:lnTo>
                    <a:lnTo>
                      <a:pt x="111393" y="125961"/>
                    </a:lnTo>
                    <a:lnTo>
                      <a:pt x="168297" y="125961"/>
                    </a:lnTo>
                    <a:close/>
                  </a:path>
                </a:pathLst>
              </a:custGeom>
              <a:grpFill/>
              <a:ln w="804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53A852A1-FF7A-1CE6-D90D-C5257379E56A}"/>
                  </a:ext>
                </a:extLst>
              </p:cNvPr>
              <p:cNvSpPr/>
              <p:nvPr/>
            </p:nvSpPr>
            <p:spPr>
              <a:xfrm>
                <a:off x="2646359" y="4814457"/>
                <a:ext cx="213208" cy="214093"/>
              </a:xfrm>
              <a:custGeom>
                <a:avLst/>
                <a:gdLst>
                  <a:gd name="connsiteX0" fmla="*/ 57628 w 213208"/>
                  <a:gd name="connsiteY0" fmla="*/ 0 h 214093"/>
                  <a:gd name="connsiteX1" fmla="*/ 140771 w 213208"/>
                  <a:gd name="connsiteY1" fmla="*/ 0 h 214093"/>
                  <a:gd name="connsiteX2" fmla="*/ 213208 w 213208"/>
                  <a:gd name="connsiteY2" fmla="*/ 52638 h 214093"/>
                  <a:gd name="connsiteX3" fmla="*/ 167331 w 213208"/>
                  <a:gd name="connsiteY3" fmla="*/ 105518 h 214093"/>
                  <a:gd name="connsiteX4" fmla="*/ 197272 w 213208"/>
                  <a:gd name="connsiteY4" fmla="*/ 148980 h 214093"/>
                  <a:gd name="connsiteX5" fmla="*/ 105196 w 213208"/>
                  <a:gd name="connsiteY5" fmla="*/ 214093 h 214093"/>
                  <a:gd name="connsiteX6" fmla="*/ 0 w 213208"/>
                  <a:gd name="connsiteY6" fmla="*/ 214093 h 214093"/>
                  <a:gd name="connsiteX7" fmla="*/ 57467 w 213208"/>
                  <a:gd name="connsiteY7" fmla="*/ 0 h 214093"/>
                  <a:gd name="connsiteX8" fmla="*/ 112359 w 213208"/>
                  <a:gd name="connsiteY8" fmla="*/ 172724 h 214093"/>
                  <a:gd name="connsiteX9" fmla="*/ 150590 w 213208"/>
                  <a:gd name="connsiteY9" fmla="*/ 145841 h 214093"/>
                  <a:gd name="connsiteX10" fmla="*/ 121212 w 213208"/>
                  <a:gd name="connsiteY10" fmla="*/ 125639 h 214093"/>
                  <a:gd name="connsiteX11" fmla="*/ 69540 w 213208"/>
                  <a:gd name="connsiteY11" fmla="*/ 125639 h 214093"/>
                  <a:gd name="connsiteX12" fmla="*/ 56984 w 213208"/>
                  <a:gd name="connsiteY12" fmla="*/ 172724 h 214093"/>
                  <a:gd name="connsiteX13" fmla="*/ 112359 w 213208"/>
                  <a:gd name="connsiteY13" fmla="*/ 172724 h 214093"/>
                  <a:gd name="connsiteX14" fmla="*/ 127651 w 213208"/>
                  <a:gd name="connsiteY14" fmla="*/ 86523 h 214093"/>
                  <a:gd name="connsiteX15" fmla="*/ 166204 w 213208"/>
                  <a:gd name="connsiteY15" fmla="*/ 60526 h 214093"/>
                  <a:gd name="connsiteX16" fmla="*/ 136505 w 213208"/>
                  <a:gd name="connsiteY16" fmla="*/ 41289 h 214093"/>
                  <a:gd name="connsiteX17" fmla="*/ 92157 w 213208"/>
                  <a:gd name="connsiteY17" fmla="*/ 41289 h 214093"/>
                  <a:gd name="connsiteX18" fmla="*/ 80245 w 213208"/>
                  <a:gd name="connsiteY18" fmla="*/ 86523 h 214093"/>
                  <a:gd name="connsiteX19" fmla="*/ 127651 w 213208"/>
                  <a:gd name="connsiteY19" fmla="*/ 86523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208" h="214093">
                    <a:moveTo>
                      <a:pt x="57628" y="0"/>
                    </a:moveTo>
                    <a:lnTo>
                      <a:pt x="140771" y="0"/>
                    </a:lnTo>
                    <a:cubicBezTo>
                      <a:pt x="191235" y="0"/>
                      <a:pt x="213208" y="23824"/>
                      <a:pt x="213208" y="52638"/>
                    </a:cubicBezTo>
                    <a:cubicBezTo>
                      <a:pt x="213208" y="81452"/>
                      <a:pt x="194857" y="99401"/>
                      <a:pt x="167331" y="105518"/>
                    </a:cubicBezTo>
                    <a:cubicBezTo>
                      <a:pt x="185038" y="113808"/>
                      <a:pt x="197272" y="126927"/>
                      <a:pt x="197272" y="148980"/>
                    </a:cubicBezTo>
                    <a:cubicBezTo>
                      <a:pt x="197272" y="187211"/>
                      <a:pt x="164514" y="214093"/>
                      <a:pt x="105196" y="214093"/>
                    </a:cubicBezTo>
                    <a:lnTo>
                      <a:pt x="0" y="214093"/>
                    </a:lnTo>
                    <a:lnTo>
                      <a:pt x="57467" y="0"/>
                    </a:lnTo>
                    <a:close/>
                    <a:moveTo>
                      <a:pt x="112359" y="172724"/>
                    </a:moveTo>
                    <a:cubicBezTo>
                      <a:pt x="135941" y="172724"/>
                      <a:pt x="150590" y="162341"/>
                      <a:pt x="150590" y="145841"/>
                    </a:cubicBezTo>
                    <a:cubicBezTo>
                      <a:pt x="150590" y="133285"/>
                      <a:pt x="140529" y="125639"/>
                      <a:pt x="121212" y="125639"/>
                    </a:cubicBezTo>
                    <a:lnTo>
                      <a:pt x="69540" y="125639"/>
                    </a:lnTo>
                    <a:lnTo>
                      <a:pt x="56984" y="172724"/>
                    </a:lnTo>
                    <a:lnTo>
                      <a:pt x="112359" y="172724"/>
                    </a:lnTo>
                    <a:close/>
                    <a:moveTo>
                      <a:pt x="127651" y="86523"/>
                    </a:moveTo>
                    <a:cubicBezTo>
                      <a:pt x="151797" y="86523"/>
                      <a:pt x="166204" y="78233"/>
                      <a:pt x="166204" y="60526"/>
                    </a:cubicBezTo>
                    <a:cubicBezTo>
                      <a:pt x="166204" y="49499"/>
                      <a:pt x="157351" y="41289"/>
                      <a:pt x="136505" y="41289"/>
                    </a:cubicBezTo>
                    <a:lnTo>
                      <a:pt x="92157" y="41289"/>
                    </a:lnTo>
                    <a:lnTo>
                      <a:pt x="80245" y="86523"/>
                    </a:lnTo>
                    <a:lnTo>
                      <a:pt x="127651" y="86523"/>
                    </a:lnTo>
                    <a:close/>
                  </a:path>
                </a:pathLst>
              </a:custGeom>
              <a:grpFill/>
              <a:ln w="804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51FDCC07-5227-8070-4E7B-22636F0398EC}"/>
                  </a:ext>
                </a:extLst>
              </p:cNvPr>
              <p:cNvSpPr/>
              <p:nvPr/>
            </p:nvSpPr>
            <p:spPr>
              <a:xfrm>
                <a:off x="2871881" y="4814457"/>
                <a:ext cx="165399" cy="214093"/>
              </a:xfrm>
              <a:custGeom>
                <a:avLst/>
                <a:gdLst>
                  <a:gd name="connsiteX0" fmla="*/ 57467 w 165399"/>
                  <a:gd name="connsiteY0" fmla="*/ 0 h 214093"/>
                  <a:gd name="connsiteX1" fmla="*/ 104552 w 165399"/>
                  <a:gd name="connsiteY1" fmla="*/ 0 h 214093"/>
                  <a:gd name="connsiteX2" fmla="*/ 58675 w 165399"/>
                  <a:gd name="connsiteY2" fmla="*/ 171275 h 214093"/>
                  <a:gd name="connsiteX3" fmla="*/ 165399 w 165399"/>
                  <a:gd name="connsiteY3" fmla="*/ 171275 h 214093"/>
                  <a:gd name="connsiteX4" fmla="*/ 153809 w 165399"/>
                  <a:gd name="connsiteY4" fmla="*/ 214093 h 214093"/>
                  <a:gd name="connsiteX5" fmla="*/ 0 w 165399"/>
                  <a:gd name="connsiteY5" fmla="*/ 214093 h 214093"/>
                  <a:gd name="connsiteX6" fmla="*/ 57467 w 165399"/>
                  <a:gd name="connsiteY6"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399" h="214093">
                    <a:moveTo>
                      <a:pt x="57467" y="0"/>
                    </a:moveTo>
                    <a:lnTo>
                      <a:pt x="104552" y="0"/>
                    </a:lnTo>
                    <a:lnTo>
                      <a:pt x="58675" y="171275"/>
                    </a:lnTo>
                    <a:lnTo>
                      <a:pt x="165399" y="171275"/>
                    </a:lnTo>
                    <a:lnTo>
                      <a:pt x="153809" y="214093"/>
                    </a:lnTo>
                    <a:lnTo>
                      <a:pt x="0" y="214093"/>
                    </a:lnTo>
                    <a:lnTo>
                      <a:pt x="57467" y="0"/>
                    </a:lnTo>
                    <a:close/>
                  </a:path>
                </a:pathLst>
              </a:custGeom>
              <a:grpFill/>
              <a:ln w="804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DBCD516-C54D-647B-026E-8DB0C9C12B4C}"/>
                  </a:ext>
                </a:extLst>
              </p:cNvPr>
              <p:cNvSpPr/>
              <p:nvPr/>
            </p:nvSpPr>
            <p:spPr>
              <a:xfrm>
                <a:off x="3069394" y="4814457"/>
                <a:ext cx="217474" cy="214093"/>
              </a:xfrm>
              <a:custGeom>
                <a:avLst/>
                <a:gdLst>
                  <a:gd name="connsiteX0" fmla="*/ 57548 w 217474"/>
                  <a:gd name="connsiteY0" fmla="*/ 0 h 214093"/>
                  <a:gd name="connsiteX1" fmla="*/ 217474 w 217474"/>
                  <a:gd name="connsiteY1" fmla="*/ 0 h 214093"/>
                  <a:gd name="connsiteX2" fmla="*/ 206125 w 217474"/>
                  <a:gd name="connsiteY2" fmla="*/ 41934 h 214093"/>
                  <a:gd name="connsiteX3" fmla="*/ 92962 w 217474"/>
                  <a:gd name="connsiteY3" fmla="*/ 41934 h 214093"/>
                  <a:gd name="connsiteX4" fmla="*/ 81372 w 217474"/>
                  <a:gd name="connsiteY4" fmla="*/ 85637 h 214093"/>
                  <a:gd name="connsiteX5" fmla="*/ 180772 w 217474"/>
                  <a:gd name="connsiteY5" fmla="*/ 85637 h 214093"/>
                  <a:gd name="connsiteX6" fmla="*/ 169424 w 217474"/>
                  <a:gd name="connsiteY6" fmla="*/ 126927 h 214093"/>
                  <a:gd name="connsiteX7" fmla="*/ 70023 w 217474"/>
                  <a:gd name="connsiteY7" fmla="*/ 126927 h 214093"/>
                  <a:gd name="connsiteX8" fmla="*/ 57789 w 217474"/>
                  <a:gd name="connsiteY8" fmla="*/ 172160 h 214093"/>
                  <a:gd name="connsiteX9" fmla="*/ 172804 w 217474"/>
                  <a:gd name="connsiteY9" fmla="*/ 172160 h 214093"/>
                  <a:gd name="connsiteX10" fmla="*/ 161455 w 217474"/>
                  <a:gd name="connsiteY10" fmla="*/ 214093 h 214093"/>
                  <a:gd name="connsiteX11" fmla="*/ 0 w 217474"/>
                  <a:gd name="connsiteY11" fmla="*/ 214093 h 214093"/>
                  <a:gd name="connsiteX12" fmla="*/ 57467 w 217474"/>
                  <a:gd name="connsiteY12"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474" h="214093">
                    <a:moveTo>
                      <a:pt x="57548" y="0"/>
                    </a:moveTo>
                    <a:lnTo>
                      <a:pt x="217474" y="0"/>
                    </a:lnTo>
                    <a:lnTo>
                      <a:pt x="206125" y="41934"/>
                    </a:lnTo>
                    <a:lnTo>
                      <a:pt x="92962" y="41934"/>
                    </a:lnTo>
                    <a:lnTo>
                      <a:pt x="81372" y="85637"/>
                    </a:lnTo>
                    <a:lnTo>
                      <a:pt x="180772" y="85637"/>
                    </a:lnTo>
                    <a:lnTo>
                      <a:pt x="169424" y="126927"/>
                    </a:lnTo>
                    <a:lnTo>
                      <a:pt x="70023" y="126927"/>
                    </a:lnTo>
                    <a:lnTo>
                      <a:pt x="57789" y="172160"/>
                    </a:lnTo>
                    <a:lnTo>
                      <a:pt x="172804" y="172160"/>
                    </a:lnTo>
                    <a:lnTo>
                      <a:pt x="161455" y="214093"/>
                    </a:lnTo>
                    <a:lnTo>
                      <a:pt x="0" y="214093"/>
                    </a:lnTo>
                    <a:lnTo>
                      <a:pt x="57467" y="0"/>
                    </a:lnTo>
                    <a:close/>
                  </a:path>
                </a:pathLst>
              </a:custGeom>
              <a:grpFill/>
              <a:ln w="804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FFF9F6E-FD27-4888-AE80-494DAD56191D}"/>
                  </a:ext>
                </a:extLst>
              </p:cNvPr>
              <p:cNvSpPr/>
              <p:nvPr/>
            </p:nvSpPr>
            <p:spPr>
              <a:xfrm>
                <a:off x="3376852" y="4814457"/>
                <a:ext cx="237273" cy="214093"/>
              </a:xfrm>
              <a:custGeom>
                <a:avLst/>
                <a:gdLst>
                  <a:gd name="connsiteX0" fmla="*/ 57467 w 237273"/>
                  <a:gd name="connsiteY0" fmla="*/ 0 h 214093"/>
                  <a:gd name="connsiteX1" fmla="*/ 104552 w 237273"/>
                  <a:gd name="connsiteY1" fmla="*/ 0 h 214093"/>
                  <a:gd name="connsiteX2" fmla="*/ 81935 w 237273"/>
                  <a:gd name="connsiteY2" fmla="*/ 84672 h 214093"/>
                  <a:gd name="connsiteX3" fmla="*/ 167572 w 237273"/>
                  <a:gd name="connsiteY3" fmla="*/ 84672 h 214093"/>
                  <a:gd name="connsiteX4" fmla="*/ 190189 w 237273"/>
                  <a:gd name="connsiteY4" fmla="*/ 0 h 214093"/>
                  <a:gd name="connsiteX5" fmla="*/ 237274 w 237273"/>
                  <a:gd name="connsiteY5" fmla="*/ 0 h 214093"/>
                  <a:gd name="connsiteX6" fmla="*/ 179806 w 237273"/>
                  <a:gd name="connsiteY6" fmla="*/ 214093 h 214093"/>
                  <a:gd name="connsiteX7" fmla="*/ 132722 w 237273"/>
                  <a:gd name="connsiteY7" fmla="*/ 214093 h 214093"/>
                  <a:gd name="connsiteX8" fmla="*/ 155982 w 237273"/>
                  <a:gd name="connsiteY8" fmla="*/ 128134 h 214093"/>
                  <a:gd name="connsiteX9" fmla="*/ 70345 w 237273"/>
                  <a:gd name="connsiteY9" fmla="*/ 128134 h 214093"/>
                  <a:gd name="connsiteX10" fmla="*/ 47085 w 237273"/>
                  <a:gd name="connsiteY10" fmla="*/ 214093 h 214093"/>
                  <a:gd name="connsiteX11" fmla="*/ 0 w 237273"/>
                  <a:gd name="connsiteY11" fmla="*/ 214093 h 214093"/>
                  <a:gd name="connsiteX12" fmla="*/ 57467 w 237273"/>
                  <a:gd name="connsiteY12"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273" h="214093">
                    <a:moveTo>
                      <a:pt x="57467" y="0"/>
                    </a:moveTo>
                    <a:lnTo>
                      <a:pt x="104552" y="0"/>
                    </a:lnTo>
                    <a:lnTo>
                      <a:pt x="81935" y="84672"/>
                    </a:lnTo>
                    <a:lnTo>
                      <a:pt x="167572" y="84672"/>
                    </a:lnTo>
                    <a:lnTo>
                      <a:pt x="190189" y="0"/>
                    </a:lnTo>
                    <a:lnTo>
                      <a:pt x="237274" y="0"/>
                    </a:lnTo>
                    <a:lnTo>
                      <a:pt x="179806" y="214093"/>
                    </a:lnTo>
                    <a:lnTo>
                      <a:pt x="132722" y="214093"/>
                    </a:lnTo>
                    <a:lnTo>
                      <a:pt x="155982" y="128134"/>
                    </a:lnTo>
                    <a:lnTo>
                      <a:pt x="70345" y="128134"/>
                    </a:lnTo>
                    <a:lnTo>
                      <a:pt x="47085" y="214093"/>
                    </a:lnTo>
                    <a:lnTo>
                      <a:pt x="0" y="214093"/>
                    </a:lnTo>
                    <a:lnTo>
                      <a:pt x="57467" y="0"/>
                    </a:lnTo>
                    <a:close/>
                  </a:path>
                </a:pathLst>
              </a:custGeom>
              <a:grpFill/>
              <a:ln w="804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B9C127D0-CAA8-3264-1528-A2EBE5C7325A}"/>
                  </a:ext>
                </a:extLst>
              </p:cNvPr>
              <p:cNvSpPr/>
              <p:nvPr/>
            </p:nvSpPr>
            <p:spPr>
              <a:xfrm>
                <a:off x="3616379" y="4814457"/>
                <a:ext cx="104551" cy="214093"/>
              </a:xfrm>
              <a:custGeom>
                <a:avLst/>
                <a:gdLst>
                  <a:gd name="connsiteX0" fmla="*/ 57467 w 104551"/>
                  <a:gd name="connsiteY0" fmla="*/ 0 h 214093"/>
                  <a:gd name="connsiteX1" fmla="*/ 104552 w 104551"/>
                  <a:gd name="connsiteY1" fmla="*/ 0 h 214093"/>
                  <a:gd name="connsiteX2" fmla="*/ 47084 w 104551"/>
                  <a:gd name="connsiteY2" fmla="*/ 214093 h 214093"/>
                  <a:gd name="connsiteX3" fmla="*/ 0 w 104551"/>
                  <a:gd name="connsiteY3" fmla="*/ 214093 h 214093"/>
                  <a:gd name="connsiteX4" fmla="*/ 57467 w 104551"/>
                  <a:gd name="connsiteY4" fmla="*/ 0 h 214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51" h="214093">
                    <a:moveTo>
                      <a:pt x="57467" y="0"/>
                    </a:moveTo>
                    <a:lnTo>
                      <a:pt x="104552" y="0"/>
                    </a:lnTo>
                    <a:lnTo>
                      <a:pt x="47084" y="214093"/>
                    </a:lnTo>
                    <a:lnTo>
                      <a:pt x="0" y="214093"/>
                    </a:lnTo>
                    <a:lnTo>
                      <a:pt x="57467" y="0"/>
                    </a:lnTo>
                    <a:close/>
                  </a:path>
                </a:pathLst>
              </a:custGeom>
              <a:grpFill/>
              <a:ln w="804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A27149FA-E51A-7490-AAF8-DEC1B89ACF6A}"/>
                  </a:ext>
                </a:extLst>
              </p:cNvPr>
              <p:cNvSpPr/>
              <p:nvPr/>
            </p:nvSpPr>
            <p:spPr>
              <a:xfrm>
                <a:off x="3739604" y="4810755"/>
                <a:ext cx="221095" cy="221417"/>
              </a:xfrm>
              <a:custGeom>
                <a:avLst/>
                <a:gdLst>
                  <a:gd name="connsiteX0" fmla="*/ 0 w 221095"/>
                  <a:gd name="connsiteY0" fmla="*/ 128456 h 221417"/>
                  <a:gd name="connsiteX1" fmla="*/ 133607 w 221095"/>
                  <a:gd name="connsiteY1" fmla="*/ 0 h 221417"/>
                  <a:gd name="connsiteX2" fmla="*/ 221096 w 221095"/>
                  <a:gd name="connsiteY2" fmla="*/ 37024 h 221417"/>
                  <a:gd name="connsiteX3" fmla="*/ 186245 w 221095"/>
                  <a:gd name="connsiteY3" fmla="*/ 67930 h 221417"/>
                  <a:gd name="connsiteX4" fmla="*/ 129985 w 221095"/>
                  <a:gd name="connsiteY4" fmla="*/ 43141 h 221417"/>
                  <a:gd name="connsiteX5" fmla="*/ 48936 w 221095"/>
                  <a:gd name="connsiteY5" fmla="*/ 126927 h 221417"/>
                  <a:gd name="connsiteX6" fmla="*/ 103666 w 221095"/>
                  <a:gd name="connsiteY6" fmla="*/ 178277 h 221417"/>
                  <a:gd name="connsiteX7" fmla="*/ 141897 w 221095"/>
                  <a:gd name="connsiteY7" fmla="*/ 169987 h 221417"/>
                  <a:gd name="connsiteX8" fmla="*/ 151958 w 221095"/>
                  <a:gd name="connsiteY8" fmla="*/ 135136 h 221417"/>
                  <a:gd name="connsiteX9" fmla="*/ 104552 w 221095"/>
                  <a:gd name="connsiteY9" fmla="*/ 135136 h 221417"/>
                  <a:gd name="connsiteX10" fmla="*/ 115578 w 221095"/>
                  <a:gd name="connsiteY10" fmla="*/ 94491 h 221417"/>
                  <a:gd name="connsiteX11" fmla="*/ 208540 w 221095"/>
                  <a:gd name="connsiteY11" fmla="*/ 94491 h 221417"/>
                  <a:gd name="connsiteX12" fmla="*/ 178277 w 221095"/>
                  <a:gd name="connsiteY12" fmla="*/ 201216 h 221417"/>
                  <a:gd name="connsiteX13" fmla="*/ 100608 w 221095"/>
                  <a:gd name="connsiteY13" fmla="*/ 221418 h 221417"/>
                  <a:gd name="connsiteX14" fmla="*/ 0 w 221095"/>
                  <a:gd name="connsiteY14" fmla="*/ 128456 h 22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095" h="221417">
                    <a:moveTo>
                      <a:pt x="0" y="128456"/>
                    </a:moveTo>
                    <a:cubicBezTo>
                      <a:pt x="0" y="61813"/>
                      <a:pt x="56582" y="0"/>
                      <a:pt x="133607" y="0"/>
                    </a:cubicBezTo>
                    <a:cubicBezTo>
                      <a:pt x="178840" y="0"/>
                      <a:pt x="206045" y="17466"/>
                      <a:pt x="221096" y="37024"/>
                    </a:cubicBezTo>
                    <a:lnTo>
                      <a:pt x="186245" y="67930"/>
                    </a:lnTo>
                    <a:cubicBezTo>
                      <a:pt x="173689" y="54167"/>
                      <a:pt x="156868" y="43141"/>
                      <a:pt x="129985" y="43141"/>
                    </a:cubicBezTo>
                    <a:cubicBezTo>
                      <a:pt x="84108" y="43141"/>
                      <a:pt x="48936" y="82257"/>
                      <a:pt x="48936" y="126927"/>
                    </a:cubicBezTo>
                    <a:cubicBezTo>
                      <a:pt x="48936" y="160248"/>
                      <a:pt x="73403" y="178277"/>
                      <a:pt x="103666" y="178277"/>
                    </a:cubicBezTo>
                    <a:cubicBezTo>
                      <a:pt x="120166" y="178277"/>
                      <a:pt x="132400" y="174333"/>
                      <a:pt x="141897" y="169987"/>
                    </a:cubicBezTo>
                    <a:lnTo>
                      <a:pt x="151958" y="135136"/>
                    </a:lnTo>
                    <a:lnTo>
                      <a:pt x="104552" y="135136"/>
                    </a:lnTo>
                    <a:lnTo>
                      <a:pt x="115578" y="94491"/>
                    </a:lnTo>
                    <a:lnTo>
                      <a:pt x="208540" y="94491"/>
                    </a:lnTo>
                    <a:lnTo>
                      <a:pt x="178277" y="201216"/>
                    </a:lnTo>
                    <a:cubicBezTo>
                      <a:pt x="157190" y="213128"/>
                      <a:pt x="132722" y="221418"/>
                      <a:pt x="100608" y="221418"/>
                    </a:cubicBezTo>
                    <a:cubicBezTo>
                      <a:pt x="51672" y="221418"/>
                      <a:pt x="0" y="192362"/>
                      <a:pt x="0" y="128456"/>
                    </a:cubicBezTo>
                    <a:close/>
                  </a:path>
                </a:pathLst>
              </a:custGeom>
              <a:grpFill/>
              <a:ln w="8044"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D6572318-68C8-72CD-8013-F397839B7E5E}"/>
                  </a:ext>
                </a:extLst>
              </p:cNvPr>
              <p:cNvSpPr/>
              <p:nvPr/>
            </p:nvSpPr>
            <p:spPr>
              <a:xfrm>
                <a:off x="3967782" y="4814457"/>
                <a:ext cx="237273" cy="214093"/>
              </a:xfrm>
              <a:custGeom>
                <a:avLst/>
                <a:gdLst>
                  <a:gd name="connsiteX0" fmla="*/ 57467 w 237273"/>
                  <a:gd name="connsiteY0" fmla="*/ 0 h 214093"/>
                  <a:gd name="connsiteX1" fmla="*/ 104552 w 237273"/>
                  <a:gd name="connsiteY1" fmla="*/ 0 h 214093"/>
                  <a:gd name="connsiteX2" fmla="*/ 81935 w 237273"/>
                  <a:gd name="connsiteY2" fmla="*/ 84672 h 214093"/>
                  <a:gd name="connsiteX3" fmla="*/ 167572 w 237273"/>
                  <a:gd name="connsiteY3" fmla="*/ 84672 h 214093"/>
                  <a:gd name="connsiteX4" fmla="*/ 190189 w 237273"/>
                  <a:gd name="connsiteY4" fmla="*/ 0 h 214093"/>
                  <a:gd name="connsiteX5" fmla="*/ 237274 w 237273"/>
                  <a:gd name="connsiteY5" fmla="*/ 0 h 214093"/>
                  <a:gd name="connsiteX6" fmla="*/ 179807 w 237273"/>
                  <a:gd name="connsiteY6" fmla="*/ 214093 h 214093"/>
                  <a:gd name="connsiteX7" fmla="*/ 132722 w 237273"/>
                  <a:gd name="connsiteY7" fmla="*/ 214093 h 214093"/>
                  <a:gd name="connsiteX8" fmla="*/ 155982 w 237273"/>
                  <a:gd name="connsiteY8" fmla="*/ 128134 h 214093"/>
                  <a:gd name="connsiteX9" fmla="*/ 70345 w 237273"/>
                  <a:gd name="connsiteY9" fmla="*/ 128134 h 214093"/>
                  <a:gd name="connsiteX10" fmla="*/ 47085 w 237273"/>
                  <a:gd name="connsiteY10" fmla="*/ 214093 h 214093"/>
                  <a:gd name="connsiteX11" fmla="*/ 0 w 237273"/>
                  <a:gd name="connsiteY11" fmla="*/ 214093 h 214093"/>
                  <a:gd name="connsiteX12" fmla="*/ 57467 w 237273"/>
                  <a:gd name="connsiteY12"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273" h="214093">
                    <a:moveTo>
                      <a:pt x="57467" y="0"/>
                    </a:moveTo>
                    <a:lnTo>
                      <a:pt x="104552" y="0"/>
                    </a:lnTo>
                    <a:lnTo>
                      <a:pt x="81935" y="84672"/>
                    </a:lnTo>
                    <a:lnTo>
                      <a:pt x="167572" y="84672"/>
                    </a:lnTo>
                    <a:lnTo>
                      <a:pt x="190189" y="0"/>
                    </a:lnTo>
                    <a:lnTo>
                      <a:pt x="237274" y="0"/>
                    </a:lnTo>
                    <a:lnTo>
                      <a:pt x="179807" y="214093"/>
                    </a:lnTo>
                    <a:lnTo>
                      <a:pt x="132722" y="214093"/>
                    </a:lnTo>
                    <a:lnTo>
                      <a:pt x="155982" y="128134"/>
                    </a:lnTo>
                    <a:lnTo>
                      <a:pt x="70345" y="128134"/>
                    </a:lnTo>
                    <a:lnTo>
                      <a:pt x="47085" y="214093"/>
                    </a:lnTo>
                    <a:lnTo>
                      <a:pt x="0" y="214093"/>
                    </a:lnTo>
                    <a:lnTo>
                      <a:pt x="57467" y="0"/>
                    </a:lnTo>
                    <a:close/>
                  </a:path>
                </a:pathLst>
              </a:custGeom>
              <a:grpFill/>
              <a:ln w="8044"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6230D551-F77A-10F0-184D-FF9FFDCE6EF0}"/>
                  </a:ext>
                </a:extLst>
              </p:cNvPr>
              <p:cNvSpPr/>
              <p:nvPr/>
            </p:nvSpPr>
            <p:spPr>
              <a:xfrm>
                <a:off x="4205056" y="4814457"/>
                <a:ext cx="217473" cy="214093"/>
              </a:xfrm>
              <a:custGeom>
                <a:avLst/>
                <a:gdLst>
                  <a:gd name="connsiteX0" fmla="*/ 57548 w 217473"/>
                  <a:gd name="connsiteY0" fmla="*/ 0 h 214093"/>
                  <a:gd name="connsiteX1" fmla="*/ 217474 w 217473"/>
                  <a:gd name="connsiteY1" fmla="*/ 0 h 214093"/>
                  <a:gd name="connsiteX2" fmla="*/ 206125 w 217473"/>
                  <a:gd name="connsiteY2" fmla="*/ 41934 h 214093"/>
                  <a:gd name="connsiteX3" fmla="*/ 92962 w 217473"/>
                  <a:gd name="connsiteY3" fmla="*/ 41934 h 214093"/>
                  <a:gd name="connsiteX4" fmla="*/ 81372 w 217473"/>
                  <a:gd name="connsiteY4" fmla="*/ 85637 h 214093"/>
                  <a:gd name="connsiteX5" fmla="*/ 180772 w 217473"/>
                  <a:gd name="connsiteY5" fmla="*/ 85637 h 214093"/>
                  <a:gd name="connsiteX6" fmla="*/ 169423 w 217473"/>
                  <a:gd name="connsiteY6" fmla="*/ 126927 h 214093"/>
                  <a:gd name="connsiteX7" fmla="*/ 70023 w 217473"/>
                  <a:gd name="connsiteY7" fmla="*/ 126927 h 214093"/>
                  <a:gd name="connsiteX8" fmla="*/ 57789 w 217473"/>
                  <a:gd name="connsiteY8" fmla="*/ 172160 h 214093"/>
                  <a:gd name="connsiteX9" fmla="*/ 172804 w 217473"/>
                  <a:gd name="connsiteY9" fmla="*/ 172160 h 214093"/>
                  <a:gd name="connsiteX10" fmla="*/ 161455 w 217473"/>
                  <a:gd name="connsiteY10" fmla="*/ 214093 h 214093"/>
                  <a:gd name="connsiteX11" fmla="*/ 0 w 217473"/>
                  <a:gd name="connsiteY11" fmla="*/ 214093 h 214093"/>
                  <a:gd name="connsiteX12" fmla="*/ 57467 w 217473"/>
                  <a:gd name="connsiteY12"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473" h="214093">
                    <a:moveTo>
                      <a:pt x="57548" y="0"/>
                    </a:moveTo>
                    <a:lnTo>
                      <a:pt x="217474" y="0"/>
                    </a:lnTo>
                    <a:lnTo>
                      <a:pt x="206125" y="41934"/>
                    </a:lnTo>
                    <a:lnTo>
                      <a:pt x="92962" y="41934"/>
                    </a:lnTo>
                    <a:lnTo>
                      <a:pt x="81372" y="85637"/>
                    </a:lnTo>
                    <a:lnTo>
                      <a:pt x="180772" y="85637"/>
                    </a:lnTo>
                    <a:lnTo>
                      <a:pt x="169423" y="126927"/>
                    </a:lnTo>
                    <a:lnTo>
                      <a:pt x="70023" y="126927"/>
                    </a:lnTo>
                    <a:lnTo>
                      <a:pt x="57789" y="172160"/>
                    </a:lnTo>
                    <a:lnTo>
                      <a:pt x="172804" y="172160"/>
                    </a:lnTo>
                    <a:lnTo>
                      <a:pt x="161455" y="214093"/>
                    </a:lnTo>
                    <a:lnTo>
                      <a:pt x="0" y="214093"/>
                    </a:lnTo>
                    <a:lnTo>
                      <a:pt x="57467" y="0"/>
                    </a:lnTo>
                    <a:close/>
                  </a:path>
                </a:pathLst>
              </a:custGeom>
              <a:grpFill/>
              <a:ln w="8044"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F4836BF8-A2BA-B013-572F-D02E5CDB42B4}"/>
                  </a:ext>
                </a:extLst>
              </p:cNvPr>
              <p:cNvSpPr/>
              <p:nvPr/>
            </p:nvSpPr>
            <p:spPr>
              <a:xfrm>
                <a:off x="4414561" y="4814457"/>
                <a:ext cx="219888" cy="214093"/>
              </a:xfrm>
              <a:custGeom>
                <a:avLst/>
                <a:gdLst>
                  <a:gd name="connsiteX0" fmla="*/ 57548 w 219888"/>
                  <a:gd name="connsiteY0" fmla="*/ 0 h 214093"/>
                  <a:gd name="connsiteX1" fmla="*/ 135539 w 219888"/>
                  <a:gd name="connsiteY1" fmla="*/ 0 h 214093"/>
                  <a:gd name="connsiteX2" fmla="*/ 203389 w 219888"/>
                  <a:gd name="connsiteY2" fmla="*/ 21409 h 214093"/>
                  <a:gd name="connsiteX3" fmla="*/ 219889 w 219888"/>
                  <a:gd name="connsiteY3" fmla="*/ 64550 h 214093"/>
                  <a:gd name="connsiteX4" fmla="*/ 150751 w 219888"/>
                  <a:gd name="connsiteY4" fmla="*/ 141012 h 214093"/>
                  <a:gd name="connsiteX5" fmla="*/ 187131 w 219888"/>
                  <a:gd name="connsiteY5" fmla="*/ 214093 h 214093"/>
                  <a:gd name="connsiteX6" fmla="*/ 133607 w 219888"/>
                  <a:gd name="connsiteY6" fmla="*/ 214093 h 214093"/>
                  <a:gd name="connsiteX7" fmla="*/ 100608 w 219888"/>
                  <a:gd name="connsiteY7" fmla="*/ 145600 h 214093"/>
                  <a:gd name="connsiteX8" fmla="*/ 65435 w 219888"/>
                  <a:gd name="connsiteY8" fmla="*/ 145600 h 214093"/>
                  <a:gd name="connsiteX9" fmla="*/ 47085 w 219888"/>
                  <a:gd name="connsiteY9" fmla="*/ 214093 h 214093"/>
                  <a:gd name="connsiteX10" fmla="*/ 0 w 219888"/>
                  <a:gd name="connsiteY10" fmla="*/ 214093 h 214093"/>
                  <a:gd name="connsiteX11" fmla="*/ 57467 w 219888"/>
                  <a:gd name="connsiteY11" fmla="*/ 0 h 214093"/>
                  <a:gd name="connsiteX12" fmla="*/ 118637 w 219888"/>
                  <a:gd name="connsiteY12" fmla="*/ 103908 h 214093"/>
                  <a:gd name="connsiteX13" fmla="*/ 170631 w 219888"/>
                  <a:gd name="connsiteY13" fmla="*/ 68413 h 214093"/>
                  <a:gd name="connsiteX14" fmla="*/ 163870 w 219888"/>
                  <a:gd name="connsiteY14" fmla="*/ 51270 h 214093"/>
                  <a:gd name="connsiteX15" fmla="*/ 132641 w 219888"/>
                  <a:gd name="connsiteY15" fmla="*/ 42416 h 214093"/>
                  <a:gd name="connsiteX16" fmla="*/ 93203 w 219888"/>
                  <a:gd name="connsiteY16" fmla="*/ 42416 h 214093"/>
                  <a:gd name="connsiteX17" fmla="*/ 76703 w 219888"/>
                  <a:gd name="connsiteY17" fmla="*/ 103908 h 214093"/>
                  <a:gd name="connsiteX18" fmla="*/ 118637 w 219888"/>
                  <a:gd name="connsiteY18" fmla="*/ 103908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888" h="214093">
                    <a:moveTo>
                      <a:pt x="57548" y="0"/>
                    </a:moveTo>
                    <a:lnTo>
                      <a:pt x="135539" y="0"/>
                    </a:lnTo>
                    <a:cubicBezTo>
                      <a:pt x="167331" y="0"/>
                      <a:pt x="189062" y="7003"/>
                      <a:pt x="203389" y="21409"/>
                    </a:cubicBezTo>
                    <a:cubicBezTo>
                      <a:pt x="214093" y="32114"/>
                      <a:pt x="219889" y="47085"/>
                      <a:pt x="219889" y="64550"/>
                    </a:cubicBezTo>
                    <a:cubicBezTo>
                      <a:pt x="219889" y="103103"/>
                      <a:pt x="196306" y="130307"/>
                      <a:pt x="150751" y="141012"/>
                    </a:cubicBezTo>
                    <a:lnTo>
                      <a:pt x="187131" y="214093"/>
                    </a:lnTo>
                    <a:lnTo>
                      <a:pt x="133607" y="214093"/>
                    </a:lnTo>
                    <a:lnTo>
                      <a:pt x="100608" y="145600"/>
                    </a:lnTo>
                    <a:lnTo>
                      <a:pt x="65435" y="145600"/>
                    </a:lnTo>
                    <a:lnTo>
                      <a:pt x="47085" y="214093"/>
                    </a:lnTo>
                    <a:lnTo>
                      <a:pt x="0" y="214093"/>
                    </a:lnTo>
                    <a:lnTo>
                      <a:pt x="57467" y="0"/>
                    </a:lnTo>
                    <a:close/>
                    <a:moveTo>
                      <a:pt x="118637" y="103908"/>
                    </a:moveTo>
                    <a:cubicBezTo>
                      <a:pt x="148014" y="103908"/>
                      <a:pt x="170631" y="91996"/>
                      <a:pt x="170631" y="68413"/>
                    </a:cubicBezTo>
                    <a:cubicBezTo>
                      <a:pt x="170631" y="61089"/>
                      <a:pt x="168458" y="55857"/>
                      <a:pt x="163870" y="51270"/>
                    </a:cubicBezTo>
                    <a:cubicBezTo>
                      <a:pt x="158075" y="45475"/>
                      <a:pt x="147692" y="42416"/>
                      <a:pt x="132641" y="42416"/>
                    </a:cubicBezTo>
                    <a:lnTo>
                      <a:pt x="93203" y="42416"/>
                    </a:lnTo>
                    <a:lnTo>
                      <a:pt x="76703" y="103908"/>
                    </a:lnTo>
                    <a:lnTo>
                      <a:pt x="118637" y="103908"/>
                    </a:lnTo>
                    <a:close/>
                  </a:path>
                </a:pathLst>
              </a:custGeom>
              <a:grpFill/>
              <a:ln w="8044"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09A1F07B-AD87-7D64-9010-35B24C2DFC30}"/>
                  </a:ext>
                </a:extLst>
              </p:cNvPr>
              <p:cNvSpPr/>
              <p:nvPr/>
            </p:nvSpPr>
            <p:spPr>
              <a:xfrm>
                <a:off x="4775381" y="4814457"/>
                <a:ext cx="212885" cy="215622"/>
              </a:xfrm>
              <a:custGeom>
                <a:avLst/>
                <a:gdLst>
                  <a:gd name="connsiteX0" fmla="*/ 80 w 212885"/>
                  <a:gd name="connsiteY0" fmla="*/ 0 h 215622"/>
                  <a:gd name="connsiteX1" fmla="*/ 50545 w 212885"/>
                  <a:gd name="connsiteY1" fmla="*/ 0 h 215622"/>
                  <a:gd name="connsiteX2" fmla="*/ 65194 w 212885"/>
                  <a:gd name="connsiteY2" fmla="*/ 149222 h 215622"/>
                  <a:gd name="connsiteX3" fmla="*/ 160006 w 212885"/>
                  <a:gd name="connsiteY3" fmla="*/ 0 h 215622"/>
                  <a:gd name="connsiteX4" fmla="*/ 212886 w 212885"/>
                  <a:gd name="connsiteY4" fmla="*/ 0 h 215622"/>
                  <a:gd name="connsiteX5" fmla="*/ 69459 w 212885"/>
                  <a:gd name="connsiteY5" fmla="*/ 215623 h 215622"/>
                  <a:gd name="connsiteX6" fmla="*/ 27848 w 212885"/>
                  <a:gd name="connsiteY6" fmla="*/ 215623 h 215622"/>
                  <a:gd name="connsiteX7" fmla="*/ 0 w 212885"/>
                  <a:gd name="connsiteY7" fmla="*/ 0 h 21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885" h="215622">
                    <a:moveTo>
                      <a:pt x="80" y="0"/>
                    </a:moveTo>
                    <a:lnTo>
                      <a:pt x="50545" y="0"/>
                    </a:lnTo>
                    <a:lnTo>
                      <a:pt x="65194" y="149222"/>
                    </a:lnTo>
                    <a:lnTo>
                      <a:pt x="160006" y="0"/>
                    </a:lnTo>
                    <a:lnTo>
                      <a:pt x="212886" y="0"/>
                    </a:lnTo>
                    <a:lnTo>
                      <a:pt x="69459" y="215623"/>
                    </a:lnTo>
                    <a:lnTo>
                      <a:pt x="27848" y="215623"/>
                    </a:lnTo>
                    <a:lnTo>
                      <a:pt x="0" y="0"/>
                    </a:lnTo>
                    <a:close/>
                  </a:path>
                </a:pathLst>
              </a:custGeom>
              <a:grpFill/>
              <a:ln w="8044"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8349F5E6-A532-90E4-31A7-440A731114D6}"/>
                  </a:ext>
                </a:extLst>
              </p:cNvPr>
              <p:cNvSpPr/>
              <p:nvPr/>
            </p:nvSpPr>
            <p:spPr>
              <a:xfrm>
                <a:off x="4924361" y="4812928"/>
                <a:ext cx="228822" cy="215622"/>
              </a:xfrm>
              <a:custGeom>
                <a:avLst/>
                <a:gdLst>
                  <a:gd name="connsiteX0" fmla="*/ 149624 w 228822"/>
                  <a:gd name="connsiteY0" fmla="*/ 0 h 215622"/>
                  <a:gd name="connsiteX1" fmla="*/ 194857 w 228822"/>
                  <a:gd name="connsiteY1" fmla="*/ 0 h 215622"/>
                  <a:gd name="connsiteX2" fmla="*/ 228822 w 228822"/>
                  <a:gd name="connsiteY2" fmla="*/ 215623 h 215622"/>
                  <a:gd name="connsiteX3" fmla="*/ 180531 w 228822"/>
                  <a:gd name="connsiteY3" fmla="*/ 215623 h 215622"/>
                  <a:gd name="connsiteX4" fmla="*/ 173770 w 228822"/>
                  <a:gd name="connsiteY4" fmla="*/ 167653 h 215622"/>
                  <a:gd name="connsiteX5" fmla="*/ 83223 w 228822"/>
                  <a:gd name="connsiteY5" fmla="*/ 167653 h 215622"/>
                  <a:gd name="connsiteX6" fmla="*/ 50787 w 228822"/>
                  <a:gd name="connsiteY6" fmla="*/ 215623 h 215622"/>
                  <a:gd name="connsiteX7" fmla="*/ 0 w 228822"/>
                  <a:gd name="connsiteY7" fmla="*/ 215623 h 215622"/>
                  <a:gd name="connsiteX8" fmla="*/ 149544 w 228822"/>
                  <a:gd name="connsiteY8" fmla="*/ 0 h 215622"/>
                  <a:gd name="connsiteX9" fmla="*/ 168297 w 228822"/>
                  <a:gd name="connsiteY9" fmla="*/ 125961 h 215622"/>
                  <a:gd name="connsiteX10" fmla="*/ 158477 w 228822"/>
                  <a:gd name="connsiteY10" fmla="*/ 55294 h 215622"/>
                  <a:gd name="connsiteX11" fmla="*/ 111393 w 228822"/>
                  <a:gd name="connsiteY11" fmla="*/ 125961 h 215622"/>
                  <a:gd name="connsiteX12" fmla="*/ 168297 w 228822"/>
                  <a:gd name="connsiteY12" fmla="*/ 125961 h 21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822" h="215622">
                    <a:moveTo>
                      <a:pt x="149624" y="0"/>
                    </a:moveTo>
                    <a:lnTo>
                      <a:pt x="194857" y="0"/>
                    </a:lnTo>
                    <a:lnTo>
                      <a:pt x="228822" y="215623"/>
                    </a:lnTo>
                    <a:lnTo>
                      <a:pt x="180531" y="215623"/>
                    </a:lnTo>
                    <a:lnTo>
                      <a:pt x="173770" y="167653"/>
                    </a:lnTo>
                    <a:lnTo>
                      <a:pt x="83223" y="167653"/>
                    </a:lnTo>
                    <a:lnTo>
                      <a:pt x="50787" y="215623"/>
                    </a:lnTo>
                    <a:lnTo>
                      <a:pt x="0" y="215623"/>
                    </a:lnTo>
                    <a:lnTo>
                      <a:pt x="149544" y="0"/>
                    </a:lnTo>
                    <a:close/>
                    <a:moveTo>
                      <a:pt x="168297" y="125961"/>
                    </a:moveTo>
                    <a:lnTo>
                      <a:pt x="158477" y="55294"/>
                    </a:lnTo>
                    <a:lnTo>
                      <a:pt x="111393" y="125961"/>
                    </a:lnTo>
                    <a:lnTo>
                      <a:pt x="168297" y="125961"/>
                    </a:lnTo>
                    <a:close/>
                  </a:path>
                </a:pathLst>
              </a:custGeom>
              <a:grpFill/>
              <a:ln w="8044"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E69C48BE-1B6A-05B6-27B6-36E3E7579292}"/>
                  </a:ext>
                </a:extLst>
              </p:cNvPr>
              <p:cNvSpPr/>
              <p:nvPr/>
            </p:nvSpPr>
            <p:spPr>
              <a:xfrm>
                <a:off x="5185620" y="4814457"/>
                <a:ext cx="165399" cy="214093"/>
              </a:xfrm>
              <a:custGeom>
                <a:avLst/>
                <a:gdLst>
                  <a:gd name="connsiteX0" fmla="*/ 57467 w 165399"/>
                  <a:gd name="connsiteY0" fmla="*/ 0 h 214093"/>
                  <a:gd name="connsiteX1" fmla="*/ 104552 w 165399"/>
                  <a:gd name="connsiteY1" fmla="*/ 0 h 214093"/>
                  <a:gd name="connsiteX2" fmla="*/ 58674 w 165399"/>
                  <a:gd name="connsiteY2" fmla="*/ 171275 h 214093"/>
                  <a:gd name="connsiteX3" fmla="*/ 165399 w 165399"/>
                  <a:gd name="connsiteY3" fmla="*/ 171275 h 214093"/>
                  <a:gd name="connsiteX4" fmla="*/ 153809 w 165399"/>
                  <a:gd name="connsiteY4" fmla="*/ 214093 h 214093"/>
                  <a:gd name="connsiteX5" fmla="*/ 0 w 165399"/>
                  <a:gd name="connsiteY5" fmla="*/ 214093 h 214093"/>
                  <a:gd name="connsiteX6" fmla="*/ 57467 w 165399"/>
                  <a:gd name="connsiteY6"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399" h="214093">
                    <a:moveTo>
                      <a:pt x="57467" y="0"/>
                    </a:moveTo>
                    <a:lnTo>
                      <a:pt x="104552" y="0"/>
                    </a:lnTo>
                    <a:lnTo>
                      <a:pt x="58674" y="171275"/>
                    </a:lnTo>
                    <a:lnTo>
                      <a:pt x="165399" y="171275"/>
                    </a:lnTo>
                    <a:lnTo>
                      <a:pt x="153809" y="214093"/>
                    </a:lnTo>
                    <a:lnTo>
                      <a:pt x="0" y="214093"/>
                    </a:lnTo>
                    <a:lnTo>
                      <a:pt x="57467" y="0"/>
                    </a:lnTo>
                    <a:close/>
                  </a:path>
                </a:pathLst>
              </a:custGeom>
              <a:grpFill/>
              <a:ln w="8044"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A83CE7BE-3A1C-1562-9636-DF067FB5D1FD}"/>
                  </a:ext>
                </a:extLst>
              </p:cNvPr>
              <p:cNvSpPr/>
              <p:nvPr/>
            </p:nvSpPr>
            <p:spPr>
              <a:xfrm>
                <a:off x="5389008" y="4814457"/>
                <a:ext cx="220210" cy="217393"/>
              </a:xfrm>
              <a:custGeom>
                <a:avLst/>
                <a:gdLst>
                  <a:gd name="connsiteX0" fmla="*/ 0 w 220210"/>
                  <a:gd name="connsiteY0" fmla="*/ 145197 h 217393"/>
                  <a:gd name="connsiteX1" fmla="*/ 5232 w 220210"/>
                  <a:gd name="connsiteY1" fmla="*/ 110991 h 217393"/>
                  <a:gd name="connsiteX2" fmla="*/ 34931 w 220210"/>
                  <a:gd name="connsiteY2" fmla="*/ 0 h 217393"/>
                  <a:gd name="connsiteX3" fmla="*/ 82016 w 220210"/>
                  <a:gd name="connsiteY3" fmla="*/ 0 h 217393"/>
                  <a:gd name="connsiteX4" fmla="*/ 51109 w 220210"/>
                  <a:gd name="connsiteY4" fmla="*/ 115256 h 217393"/>
                  <a:gd name="connsiteX5" fmla="*/ 47729 w 220210"/>
                  <a:gd name="connsiteY5" fmla="*/ 138517 h 217393"/>
                  <a:gd name="connsiteX6" fmla="*/ 85074 w 220210"/>
                  <a:gd name="connsiteY6" fmla="*/ 174011 h 217393"/>
                  <a:gd name="connsiteX7" fmla="*/ 119925 w 220210"/>
                  <a:gd name="connsiteY7" fmla="*/ 160570 h 217393"/>
                  <a:gd name="connsiteX8" fmla="*/ 140690 w 220210"/>
                  <a:gd name="connsiteY8" fmla="*/ 120810 h 217393"/>
                  <a:gd name="connsiteX9" fmla="*/ 173126 w 220210"/>
                  <a:gd name="connsiteY9" fmla="*/ 0 h 217393"/>
                  <a:gd name="connsiteX10" fmla="*/ 220211 w 220210"/>
                  <a:gd name="connsiteY10" fmla="*/ 0 h 217393"/>
                  <a:gd name="connsiteX11" fmla="*/ 185924 w 220210"/>
                  <a:gd name="connsiteY11" fmla="*/ 127490 h 217393"/>
                  <a:gd name="connsiteX12" fmla="*/ 152924 w 220210"/>
                  <a:gd name="connsiteY12" fmla="*/ 191075 h 217393"/>
                  <a:gd name="connsiteX13" fmla="*/ 80164 w 220210"/>
                  <a:gd name="connsiteY13" fmla="*/ 217393 h 217393"/>
                  <a:gd name="connsiteX14" fmla="*/ 81 w 220210"/>
                  <a:gd name="connsiteY14" fmla="*/ 145197 h 217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210" h="217393">
                    <a:moveTo>
                      <a:pt x="0" y="145197"/>
                    </a:moveTo>
                    <a:cubicBezTo>
                      <a:pt x="0" y="134493"/>
                      <a:pt x="1852" y="122903"/>
                      <a:pt x="5232" y="110991"/>
                    </a:cubicBezTo>
                    <a:lnTo>
                      <a:pt x="34931" y="0"/>
                    </a:lnTo>
                    <a:lnTo>
                      <a:pt x="82016" y="0"/>
                    </a:lnTo>
                    <a:lnTo>
                      <a:pt x="51109" y="115256"/>
                    </a:lnTo>
                    <a:cubicBezTo>
                      <a:pt x="48936" y="122581"/>
                      <a:pt x="47729" y="129663"/>
                      <a:pt x="47729" y="138517"/>
                    </a:cubicBezTo>
                    <a:cubicBezTo>
                      <a:pt x="47729" y="159604"/>
                      <a:pt x="60848" y="174011"/>
                      <a:pt x="85074" y="174011"/>
                    </a:cubicBezTo>
                    <a:cubicBezTo>
                      <a:pt x="99159" y="174011"/>
                      <a:pt x="110749" y="169424"/>
                      <a:pt x="119925" y="160570"/>
                    </a:cubicBezTo>
                    <a:cubicBezTo>
                      <a:pt x="129100" y="151395"/>
                      <a:pt x="136103" y="138276"/>
                      <a:pt x="140690" y="120810"/>
                    </a:cubicBezTo>
                    <a:lnTo>
                      <a:pt x="173126" y="0"/>
                    </a:lnTo>
                    <a:lnTo>
                      <a:pt x="220211" y="0"/>
                    </a:lnTo>
                    <a:lnTo>
                      <a:pt x="185924" y="127490"/>
                    </a:lnTo>
                    <a:cubicBezTo>
                      <a:pt x="178599" y="155017"/>
                      <a:pt x="167895" y="176104"/>
                      <a:pt x="152924" y="191075"/>
                    </a:cubicBezTo>
                    <a:cubicBezTo>
                      <a:pt x="135459" y="208540"/>
                      <a:pt x="111957" y="217393"/>
                      <a:pt x="80164" y="217393"/>
                    </a:cubicBezTo>
                    <a:cubicBezTo>
                      <a:pt x="30585" y="217393"/>
                      <a:pt x="81" y="190753"/>
                      <a:pt x="81" y="145197"/>
                    </a:cubicBezTo>
                    <a:close/>
                  </a:path>
                </a:pathLst>
              </a:custGeom>
              <a:grpFill/>
              <a:ln w="8044"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BD484A28-644D-44FF-155B-E90ADF776156}"/>
                  </a:ext>
                </a:extLst>
              </p:cNvPr>
              <p:cNvSpPr/>
              <p:nvPr/>
            </p:nvSpPr>
            <p:spPr>
              <a:xfrm>
                <a:off x="5607609" y="4814457"/>
                <a:ext cx="217474" cy="214093"/>
              </a:xfrm>
              <a:custGeom>
                <a:avLst/>
                <a:gdLst>
                  <a:gd name="connsiteX0" fmla="*/ 57547 w 217474"/>
                  <a:gd name="connsiteY0" fmla="*/ 0 h 214093"/>
                  <a:gd name="connsiteX1" fmla="*/ 217474 w 217474"/>
                  <a:gd name="connsiteY1" fmla="*/ 0 h 214093"/>
                  <a:gd name="connsiteX2" fmla="*/ 206125 w 217474"/>
                  <a:gd name="connsiteY2" fmla="*/ 41934 h 214093"/>
                  <a:gd name="connsiteX3" fmla="*/ 92962 w 217474"/>
                  <a:gd name="connsiteY3" fmla="*/ 41934 h 214093"/>
                  <a:gd name="connsiteX4" fmla="*/ 81371 w 217474"/>
                  <a:gd name="connsiteY4" fmla="*/ 85637 h 214093"/>
                  <a:gd name="connsiteX5" fmla="*/ 180772 w 217474"/>
                  <a:gd name="connsiteY5" fmla="*/ 85637 h 214093"/>
                  <a:gd name="connsiteX6" fmla="*/ 169423 w 217474"/>
                  <a:gd name="connsiteY6" fmla="*/ 126927 h 214093"/>
                  <a:gd name="connsiteX7" fmla="*/ 70023 w 217474"/>
                  <a:gd name="connsiteY7" fmla="*/ 126927 h 214093"/>
                  <a:gd name="connsiteX8" fmla="*/ 57789 w 217474"/>
                  <a:gd name="connsiteY8" fmla="*/ 172160 h 214093"/>
                  <a:gd name="connsiteX9" fmla="*/ 172804 w 217474"/>
                  <a:gd name="connsiteY9" fmla="*/ 172160 h 214093"/>
                  <a:gd name="connsiteX10" fmla="*/ 161455 w 217474"/>
                  <a:gd name="connsiteY10" fmla="*/ 214093 h 214093"/>
                  <a:gd name="connsiteX11" fmla="*/ 0 w 217474"/>
                  <a:gd name="connsiteY11" fmla="*/ 214093 h 214093"/>
                  <a:gd name="connsiteX12" fmla="*/ 57467 w 217474"/>
                  <a:gd name="connsiteY12" fmla="*/ 0 h 2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474" h="214093">
                    <a:moveTo>
                      <a:pt x="57547" y="0"/>
                    </a:moveTo>
                    <a:lnTo>
                      <a:pt x="217474" y="0"/>
                    </a:lnTo>
                    <a:lnTo>
                      <a:pt x="206125" y="41934"/>
                    </a:lnTo>
                    <a:lnTo>
                      <a:pt x="92962" y="41934"/>
                    </a:lnTo>
                    <a:lnTo>
                      <a:pt x="81371" y="85637"/>
                    </a:lnTo>
                    <a:lnTo>
                      <a:pt x="180772" y="85637"/>
                    </a:lnTo>
                    <a:lnTo>
                      <a:pt x="169423" y="126927"/>
                    </a:lnTo>
                    <a:lnTo>
                      <a:pt x="70023" y="126927"/>
                    </a:lnTo>
                    <a:lnTo>
                      <a:pt x="57789" y="172160"/>
                    </a:lnTo>
                    <a:lnTo>
                      <a:pt x="172804" y="172160"/>
                    </a:lnTo>
                    <a:lnTo>
                      <a:pt x="161455" y="214093"/>
                    </a:lnTo>
                    <a:lnTo>
                      <a:pt x="0" y="214093"/>
                    </a:lnTo>
                    <a:lnTo>
                      <a:pt x="57467" y="0"/>
                    </a:lnTo>
                    <a:close/>
                  </a:path>
                </a:pathLst>
              </a:custGeom>
              <a:grpFill/>
              <a:ln w="8044" cap="flat">
                <a:noFill/>
                <a:prstDash val="solid"/>
                <a:miter/>
              </a:ln>
            </p:spPr>
            <p:txBody>
              <a:bodyPr rtlCol="0" anchor="ctr"/>
              <a:lstStyle/>
              <a:p>
                <a:endParaRPr lang="en-US"/>
              </a:p>
            </p:txBody>
          </p:sp>
        </p:grpSp>
        <p:grpSp>
          <p:nvGrpSpPr>
            <p:cNvPr id="11" name="Graphic 10">
              <a:extLst>
                <a:ext uri="{FF2B5EF4-FFF2-40B4-BE49-F238E27FC236}">
                  <a16:creationId xmlns:a16="http://schemas.microsoft.com/office/drawing/2014/main" id="{ABE6B44B-D5E7-85CF-27ED-314F2C40683B}"/>
                </a:ext>
              </a:extLst>
            </p:cNvPr>
            <p:cNvGrpSpPr/>
            <p:nvPr/>
          </p:nvGrpSpPr>
          <p:grpSpPr>
            <a:xfrm>
              <a:off x="1522100" y="1911773"/>
              <a:ext cx="4298582" cy="297613"/>
              <a:chOff x="944880" y="1799845"/>
              <a:chExt cx="5077796" cy="351563"/>
            </a:xfrm>
            <a:solidFill>
              <a:schemeClr val="bg1"/>
            </a:solidFill>
          </p:grpSpPr>
          <p:sp>
            <p:nvSpPr>
              <p:cNvPr id="226" name="Freeform 225">
                <a:extLst>
                  <a:ext uri="{FF2B5EF4-FFF2-40B4-BE49-F238E27FC236}">
                    <a16:creationId xmlns:a16="http://schemas.microsoft.com/office/drawing/2014/main" id="{07D21DE1-8DC8-200E-2A83-85F2A8B993B3}"/>
                  </a:ext>
                </a:extLst>
              </p:cNvPr>
              <p:cNvSpPr/>
              <p:nvPr/>
            </p:nvSpPr>
            <p:spPr>
              <a:xfrm>
                <a:off x="944880" y="1800810"/>
                <a:ext cx="295062" cy="349873"/>
              </a:xfrm>
              <a:custGeom>
                <a:avLst/>
                <a:gdLst>
                  <a:gd name="connsiteX0" fmla="*/ 158397 w 295062"/>
                  <a:gd name="connsiteY0" fmla="*/ 349632 h 349873"/>
                  <a:gd name="connsiteX1" fmla="*/ 72196 w 295062"/>
                  <a:gd name="connsiteY1" fmla="*/ 335547 h 349873"/>
                  <a:gd name="connsiteX2" fmla="*/ 0 w 295062"/>
                  <a:gd name="connsiteY2" fmla="*/ 293292 h 349873"/>
                  <a:gd name="connsiteX3" fmla="*/ 52155 w 295062"/>
                  <a:gd name="connsiteY3" fmla="*/ 230835 h 349873"/>
                  <a:gd name="connsiteX4" fmla="*/ 161777 w 295062"/>
                  <a:gd name="connsiteY4" fmla="*/ 271400 h 349873"/>
                  <a:gd name="connsiteX5" fmla="*/ 190511 w 295062"/>
                  <a:gd name="connsiteY5" fmla="*/ 265363 h 349873"/>
                  <a:gd name="connsiteX6" fmla="*/ 200411 w 295062"/>
                  <a:gd name="connsiteY6" fmla="*/ 248220 h 349873"/>
                  <a:gd name="connsiteX7" fmla="*/ 200411 w 295062"/>
                  <a:gd name="connsiteY7" fmla="*/ 247254 h 349873"/>
                  <a:gd name="connsiteX8" fmla="*/ 197996 w 295062"/>
                  <a:gd name="connsiteY8" fmla="*/ 237837 h 349873"/>
                  <a:gd name="connsiteX9" fmla="*/ 189062 w 295062"/>
                  <a:gd name="connsiteY9" fmla="*/ 229869 h 349873"/>
                  <a:gd name="connsiteX10" fmla="*/ 171677 w 295062"/>
                  <a:gd name="connsiteY10" fmla="*/ 222384 h 349873"/>
                  <a:gd name="connsiteX11" fmla="*/ 143427 w 295062"/>
                  <a:gd name="connsiteY11" fmla="*/ 214898 h 349873"/>
                  <a:gd name="connsiteX12" fmla="*/ 93203 w 295062"/>
                  <a:gd name="connsiteY12" fmla="*/ 201135 h 349873"/>
                  <a:gd name="connsiteX13" fmla="*/ 52879 w 295062"/>
                  <a:gd name="connsiteY13" fmla="*/ 181818 h 349873"/>
                  <a:gd name="connsiteX14" fmla="*/ 25836 w 295062"/>
                  <a:gd name="connsiteY14" fmla="*/ 152441 h 349873"/>
                  <a:gd name="connsiteX15" fmla="*/ 15936 w 295062"/>
                  <a:gd name="connsiteY15" fmla="*/ 108817 h 349873"/>
                  <a:gd name="connsiteX16" fmla="*/ 15936 w 295062"/>
                  <a:gd name="connsiteY16" fmla="*/ 107852 h 349873"/>
                  <a:gd name="connsiteX17" fmla="*/ 24870 w 295062"/>
                  <a:gd name="connsiteY17" fmla="*/ 64469 h 349873"/>
                  <a:gd name="connsiteX18" fmla="*/ 50948 w 295062"/>
                  <a:gd name="connsiteY18" fmla="*/ 30263 h 349873"/>
                  <a:gd name="connsiteX19" fmla="*/ 92237 w 295062"/>
                  <a:gd name="connsiteY19" fmla="*/ 7807 h 349873"/>
                  <a:gd name="connsiteX20" fmla="*/ 146807 w 295062"/>
                  <a:gd name="connsiteY20" fmla="*/ 0 h 349873"/>
                  <a:gd name="connsiteX21" fmla="*/ 224315 w 295062"/>
                  <a:gd name="connsiteY21" fmla="*/ 11429 h 349873"/>
                  <a:gd name="connsiteX22" fmla="*/ 285887 w 295062"/>
                  <a:gd name="connsiteY22" fmla="*/ 45233 h 349873"/>
                  <a:gd name="connsiteX23" fmla="*/ 239044 w 295062"/>
                  <a:gd name="connsiteY23" fmla="*/ 111634 h 349873"/>
                  <a:gd name="connsiteX24" fmla="*/ 191477 w 295062"/>
                  <a:gd name="connsiteY24" fmla="*/ 86764 h 349873"/>
                  <a:gd name="connsiteX25" fmla="*/ 144392 w 295062"/>
                  <a:gd name="connsiteY25" fmla="*/ 78313 h 349873"/>
                  <a:gd name="connsiteX26" fmla="*/ 119039 w 295062"/>
                  <a:gd name="connsiteY26" fmla="*/ 84591 h 349873"/>
                  <a:gd name="connsiteX27" fmla="*/ 110588 w 295062"/>
                  <a:gd name="connsiteY27" fmla="*/ 100044 h 349873"/>
                  <a:gd name="connsiteX28" fmla="*/ 110588 w 295062"/>
                  <a:gd name="connsiteY28" fmla="*/ 101010 h 349873"/>
                  <a:gd name="connsiteX29" fmla="*/ 113244 w 295062"/>
                  <a:gd name="connsiteY29" fmla="*/ 111152 h 349873"/>
                  <a:gd name="connsiteX30" fmla="*/ 122420 w 295062"/>
                  <a:gd name="connsiteY30" fmla="*/ 119120 h 349873"/>
                  <a:gd name="connsiteX31" fmla="*/ 140288 w 295062"/>
                  <a:gd name="connsiteY31" fmla="*/ 126363 h 349873"/>
                  <a:gd name="connsiteX32" fmla="*/ 169021 w 295062"/>
                  <a:gd name="connsiteY32" fmla="*/ 133849 h 349873"/>
                  <a:gd name="connsiteX33" fmla="*/ 221418 w 295062"/>
                  <a:gd name="connsiteY33" fmla="*/ 148578 h 349873"/>
                  <a:gd name="connsiteX34" fmla="*/ 261258 w 295062"/>
                  <a:gd name="connsiteY34" fmla="*/ 169102 h 349873"/>
                  <a:gd name="connsiteX35" fmla="*/ 286370 w 295062"/>
                  <a:gd name="connsiteY35" fmla="*/ 198238 h 349873"/>
                  <a:gd name="connsiteX36" fmla="*/ 295063 w 295062"/>
                  <a:gd name="connsiteY36" fmla="*/ 238964 h 349873"/>
                  <a:gd name="connsiteX37" fmla="*/ 295063 w 295062"/>
                  <a:gd name="connsiteY37" fmla="*/ 239930 h 349873"/>
                  <a:gd name="connsiteX38" fmla="*/ 285163 w 295062"/>
                  <a:gd name="connsiteY38" fmla="*/ 286209 h 349873"/>
                  <a:gd name="connsiteX39" fmla="*/ 257395 w 295062"/>
                  <a:gd name="connsiteY39" fmla="*/ 320657 h 349873"/>
                  <a:gd name="connsiteX40" fmla="*/ 214415 w 295062"/>
                  <a:gd name="connsiteY40" fmla="*/ 342389 h 349873"/>
                  <a:gd name="connsiteX41" fmla="*/ 158397 w 295062"/>
                  <a:gd name="connsiteY41" fmla="*/ 349874 h 34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5062" h="349873">
                    <a:moveTo>
                      <a:pt x="158397" y="349632"/>
                    </a:moveTo>
                    <a:cubicBezTo>
                      <a:pt x="128134" y="349632"/>
                      <a:pt x="99401" y="344964"/>
                      <a:pt x="72196" y="335547"/>
                    </a:cubicBezTo>
                    <a:cubicBezTo>
                      <a:pt x="44992" y="326130"/>
                      <a:pt x="20926" y="312045"/>
                      <a:pt x="0" y="293292"/>
                    </a:cubicBezTo>
                    <a:lnTo>
                      <a:pt x="52155" y="230835"/>
                    </a:lnTo>
                    <a:cubicBezTo>
                      <a:pt x="85959" y="257878"/>
                      <a:pt x="122500" y="271400"/>
                      <a:pt x="161777" y="271400"/>
                    </a:cubicBezTo>
                    <a:cubicBezTo>
                      <a:pt x="174333" y="271400"/>
                      <a:pt x="183911" y="269387"/>
                      <a:pt x="190511" y="265363"/>
                    </a:cubicBezTo>
                    <a:cubicBezTo>
                      <a:pt x="197111" y="261339"/>
                      <a:pt x="200411" y="255624"/>
                      <a:pt x="200411" y="248220"/>
                    </a:cubicBezTo>
                    <a:lnTo>
                      <a:pt x="200411" y="247254"/>
                    </a:lnTo>
                    <a:cubicBezTo>
                      <a:pt x="200411" y="243712"/>
                      <a:pt x="199606" y="240573"/>
                      <a:pt x="197996" y="237837"/>
                    </a:cubicBezTo>
                    <a:cubicBezTo>
                      <a:pt x="196386" y="235100"/>
                      <a:pt x="193408" y="232444"/>
                      <a:pt x="189062" y="229869"/>
                    </a:cubicBezTo>
                    <a:cubicBezTo>
                      <a:pt x="184716" y="227293"/>
                      <a:pt x="178921" y="224798"/>
                      <a:pt x="171677" y="222384"/>
                    </a:cubicBezTo>
                    <a:cubicBezTo>
                      <a:pt x="164433" y="219969"/>
                      <a:pt x="155017" y="217474"/>
                      <a:pt x="143427" y="214898"/>
                    </a:cubicBezTo>
                    <a:cubicBezTo>
                      <a:pt x="125398" y="210713"/>
                      <a:pt x="108656" y="206125"/>
                      <a:pt x="93203" y="201135"/>
                    </a:cubicBezTo>
                    <a:cubicBezTo>
                      <a:pt x="77750" y="196145"/>
                      <a:pt x="64309" y="189706"/>
                      <a:pt x="52879" y="181818"/>
                    </a:cubicBezTo>
                    <a:cubicBezTo>
                      <a:pt x="41450" y="173931"/>
                      <a:pt x="32436" y="164111"/>
                      <a:pt x="25836" y="152441"/>
                    </a:cubicBezTo>
                    <a:cubicBezTo>
                      <a:pt x="19236" y="140690"/>
                      <a:pt x="15936" y="126202"/>
                      <a:pt x="15936" y="108817"/>
                    </a:cubicBezTo>
                    <a:lnTo>
                      <a:pt x="15936" y="107852"/>
                    </a:lnTo>
                    <a:cubicBezTo>
                      <a:pt x="15936" y="92076"/>
                      <a:pt x="18914" y="77669"/>
                      <a:pt x="24870" y="64469"/>
                    </a:cubicBezTo>
                    <a:cubicBezTo>
                      <a:pt x="30826" y="51270"/>
                      <a:pt x="39519" y="39921"/>
                      <a:pt x="50948" y="30263"/>
                    </a:cubicBezTo>
                    <a:cubicBezTo>
                      <a:pt x="62377" y="20604"/>
                      <a:pt x="76140" y="13119"/>
                      <a:pt x="92237" y="7807"/>
                    </a:cubicBezTo>
                    <a:cubicBezTo>
                      <a:pt x="108334" y="2656"/>
                      <a:pt x="126524" y="0"/>
                      <a:pt x="146807" y="0"/>
                    </a:cubicBezTo>
                    <a:cubicBezTo>
                      <a:pt x="175782" y="0"/>
                      <a:pt x="201618" y="3783"/>
                      <a:pt x="224315" y="11429"/>
                    </a:cubicBezTo>
                    <a:cubicBezTo>
                      <a:pt x="247012" y="19075"/>
                      <a:pt x="267536" y="30263"/>
                      <a:pt x="285887" y="45233"/>
                    </a:cubicBezTo>
                    <a:lnTo>
                      <a:pt x="239044" y="111634"/>
                    </a:lnTo>
                    <a:cubicBezTo>
                      <a:pt x="223591" y="100688"/>
                      <a:pt x="207735" y="92398"/>
                      <a:pt x="191477" y="86764"/>
                    </a:cubicBezTo>
                    <a:cubicBezTo>
                      <a:pt x="175219" y="81130"/>
                      <a:pt x="159524" y="78313"/>
                      <a:pt x="144392" y="78313"/>
                    </a:cubicBezTo>
                    <a:cubicBezTo>
                      <a:pt x="133124" y="78313"/>
                      <a:pt x="124673" y="80406"/>
                      <a:pt x="119039" y="84591"/>
                    </a:cubicBezTo>
                    <a:cubicBezTo>
                      <a:pt x="113405" y="88776"/>
                      <a:pt x="110588" y="93927"/>
                      <a:pt x="110588" y="100044"/>
                    </a:cubicBezTo>
                    <a:lnTo>
                      <a:pt x="110588" y="101010"/>
                    </a:lnTo>
                    <a:cubicBezTo>
                      <a:pt x="110588" y="104874"/>
                      <a:pt x="111473" y="108254"/>
                      <a:pt x="113244" y="111152"/>
                    </a:cubicBezTo>
                    <a:cubicBezTo>
                      <a:pt x="115015" y="114049"/>
                      <a:pt x="118073" y="116705"/>
                      <a:pt x="122420" y="119120"/>
                    </a:cubicBezTo>
                    <a:cubicBezTo>
                      <a:pt x="126766" y="121534"/>
                      <a:pt x="132722" y="123949"/>
                      <a:pt x="140288" y="126363"/>
                    </a:cubicBezTo>
                    <a:cubicBezTo>
                      <a:pt x="147853" y="128778"/>
                      <a:pt x="157431" y="131273"/>
                      <a:pt x="169021" y="133849"/>
                    </a:cubicBezTo>
                    <a:cubicBezTo>
                      <a:pt x="188338" y="138034"/>
                      <a:pt x="205803" y="142944"/>
                      <a:pt x="221418" y="148578"/>
                    </a:cubicBezTo>
                    <a:cubicBezTo>
                      <a:pt x="237032" y="154212"/>
                      <a:pt x="250312" y="161053"/>
                      <a:pt x="261258" y="169102"/>
                    </a:cubicBezTo>
                    <a:cubicBezTo>
                      <a:pt x="272205" y="177150"/>
                      <a:pt x="280575" y="186889"/>
                      <a:pt x="286370" y="198238"/>
                    </a:cubicBezTo>
                    <a:cubicBezTo>
                      <a:pt x="292165" y="209667"/>
                      <a:pt x="295063" y="223188"/>
                      <a:pt x="295063" y="238964"/>
                    </a:cubicBezTo>
                    <a:lnTo>
                      <a:pt x="295063" y="239930"/>
                    </a:lnTo>
                    <a:cubicBezTo>
                      <a:pt x="295063" y="257315"/>
                      <a:pt x="291763" y="272687"/>
                      <a:pt x="285163" y="286209"/>
                    </a:cubicBezTo>
                    <a:cubicBezTo>
                      <a:pt x="278563" y="299731"/>
                      <a:pt x="269307" y="311160"/>
                      <a:pt x="257395" y="320657"/>
                    </a:cubicBezTo>
                    <a:cubicBezTo>
                      <a:pt x="245483" y="330155"/>
                      <a:pt x="231157" y="337398"/>
                      <a:pt x="214415" y="342389"/>
                    </a:cubicBezTo>
                    <a:cubicBezTo>
                      <a:pt x="197674" y="347379"/>
                      <a:pt x="179001" y="349874"/>
                      <a:pt x="158397" y="349874"/>
                    </a:cubicBezTo>
                    <a:close/>
                  </a:path>
                </a:pathLst>
              </a:custGeom>
              <a:grpFill/>
              <a:ln w="8044" cap="flat">
                <a:noFill/>
                <a:prstDash val="solid"/>
                <a:miter/>
              </a:ln>
            </p:spPr>
            <p:txBody>
              <a:bodyPr rtlCol="0" anchor="ctr"/>
              <a:lstStyle/>
              <a:p>
                <a:endParaRPr lang="en-US"/>
              </a:p>
            </p:txBody>
          </p:sp>
          <p:sp>
            <p:nvSpPr>
              <p:cNvPr id="227" name="Freeform 226">
                <a:extLst>
                  <a:ext uri="{FF2B5EF4-FFF2-40B4-BE49-F238E27FC236}">
                    <a16:creationId xmlns:a16="http://schemas.microsoft.com/office/drawing/2014/main" id="{763E0BCE-B5E2-5F29-58A8-BF946D14DC48}"/>
                  </a:ext>
                </a:extLst>
              </p:cNvPr>
              <p:cNvSpPr/>
              <p:nvPr/>
            </p:nvSpPr>
            <p:spPr>
              <a:xfrm>
                <a:off x="1270849" y="1806605"/>
                <a:ext cx="307618" cy="338042"/>
              </a:xfrm>
              <a:custGeom>
                <a:avLst/>
                <a:gdLst>
                  <a:gd name="connsiteX0" fmla="*/ 0 w 307618"/>
                  <a:gd name="connsiteY0" fmla="*/ 0 h 338042"/>
                  <a:gd name="connsiteX1" fmla="*/ 93686 w 307618"/>
                  <a:gd name="connsiteY1" fmla="*/ 0 h 338042"/>
                  <a:gd name="connsiteX2" fmla="*/ 93686 w 307618"/>
                  <a:gd name="connsiteY2" fmla="*/ 126524 h 338042"/>
                  <a:gd name="connsiteX3" fmla="*/ 213932 w 307618"/>
                  <a:gd name="connsiteY3" fmla="*/ 126524 h 338042"/>
                  <a:gd name="connsiteX4" fmla="*/ 213932 w 307618"/>
                  <a:gd name="connsiteY4" fmla="*/ 0 h 338042"/>
                  <a:gd name="connsiteX5" fmla="*/ 307618 w 307618"/>
                  <a:gd name="connsiteY5" fmla="*/ 0 h 338042"/>
                  <a:gd name="connsiteX6" fmla="*/ 307618 w 307618"/>
                  <a:gd name="connsiteY6" fmla="*/ 338042 h 338042"/>
                  <a:gd name="connsiteX7" fmla="*/ 213932 w 307618"/>
                  <a:gd name="connsiteY7" fmla="*/ 338042 h 338042"/>
                  <a:gd name="connsiteX8" fmla="*/ 213932 w 307618"/>
                  <a:gd name="connsiteY8" fmla="*/ 209586 h 338042"/>
                  <a:gd name="connsiteX9" fmla="*/ 93686 w 307618"/>
                  <a:gd name="connsiteY9" fmla="*/ 209586 h 338042"/>
                  <a:gd name="connsiteX10" fmla="*/ 93686 w 307618"/>
                  <a:gd name="connsiteY10" fmla="*/ 338042 h 338042"/>
                  <a:gd name="connsiteX11" fmla="*/ 0 w 307618"/>
                  <a:gd name="connsiteY11" fmla="*/ 338042 h 338042"/>
                  <a:gd name="connsiteX12" fmla="*/ 0 w 307618"/>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7618" h="338042">
                    <a:moveTo>
                      <a:pt x="0" y="0"/>
                    </a:moveTo>
                    <a:lnTo>
                      <a:pt x="93686" y="0"/>
                    </a:lnTo>
                    <a:lnTo>
                      <a:pt x="93686" y="126524"/>
                    </a:lnTo>
                    <a:lnTo>
                      <a:pt x="213932" y="126524"/>
                    </a:lnTo>
                    <a:lnTo>
                      <a:pt x="213932" y="0"/>
                    </a:lnTo>
                    <a:lnTo>
                      <a:pt x="307618" y="0"/>
                    </a:lnTo>
                    <a:lnTo>
                      <a:pt x="307618" y="338042"/>
                    </a:lnTo>
                    <a:lnTo>
                      <a:pt x="213932" y="338042"/>
                    </a:lnTo>
                    <a:lnTo>
                      <a:pt x="213932" y="209586"/>
                    </a:lnTo>
                    <a:lnTo>
                      <a:pt x="93686" y="209586"/>
                    </a:lnTo>
                    <a:lnTo>
                      <a:pt x="93686" y="338042"/>
                    </a:lnTo>
                    <a:lnTo>
                      <a:pt x="0" y="338042"/>
                    </a:lnTo>
                    <a:lnTo>
                      <a:pt x="0" y="0"/>
                    </a:lnTo>
                    <a:close/>
                  </a:path>
                </a:pathLst>
              </a:custGeom>
              <a:grpFill/>
              <a:ln w="8044" cap="flat">
                <a:noFill/>
                <a:prstDash val="solid"/>
                <a:miter/>
              </a:ln>
            </p:spPr>
            <p:txBody>
              <a:bodyPr rtlCol="0" anchor="ctr"/>
              <a:lstStyle/>
              <a:p>
                <a:endParaRPr lang="en-US"/>
              </a:p>
            </p:txBody>
          </p:sp>
          <p:sp>
            <p:nvSpPr>
              <p:cNvPr id="228" name="Freeform 227">
                <a:extLst>
                  <a:ext uri="{FF2B5EF4-FFF2-40B4-BE49-F238E27FC236}">
                    <a16:creationId xmlns:a16="http://schemas.microsoft.com/office/drawing/2014/main" id="{FA48206F-3206-9FAF-E743-AEC03473AFFA}"/>
                  </a:ext>
                </a:extLst>
              </p:cNvPr>
              <p:cNvSpPr/>
              <p:nvPr/>
            </p:nvSpPr>
            <p:spPr>
              <a:xfrm>
                <a:off x="1596818" y="1804191"/>
                <a:ext cx="378124" cy="340456"/>
              </a:xfrm>
              <a:custGeom>
                <a:avLst/>
                <a:gdLst>
                  <a:gd name="connsiteX0" fmla="*/ 143909 w 378124"/>
                  <a:gd name="connsiteY0" fmla="*/ 0 h 340456"/>
                  <a:gd name="connsiteX1" fmla="*/ 234215 w 378124"/>
                  <a:gd name="connsiteY1" fmla="*/ 0 h 340456"/>
                  <a:gd name="connsiteX2" fmla="*/ 378124 w 378124"/>
                  <a:gd name="connsiteY2" fmla="*/ 340457 h 340456"/>
                  <a:gd name="connsiteX3" fmla="*/ 277678 w 378124"/>
                  <a:gd name="connsiteY3" fmla="*/ 340457 h 340456"/>
                  <a:gd name="connsiteX4" fmla="*/ 253049 w 378124"/>
                  <a:gd name="connsiteY4" fmla="*/ 280092 h 340456"/>
                  <a:gd name="connsiteX5" fmla="*/ 122661 w 378124"/>
                  <a:gd name="connsiteY5" fmla="*/ 280092 h 340456"/>
                  <a:gd name="connsiteX6" fmla="*/ 98515 w 378124"/>
                  <a:gd name="connsiteY6" fmla="*/ 340457 h 340456"/>
                  <a:gd name="connsiteX7" fmla="*/ 0 w 378124"/>
                  <a:gd name="connsiteY7" fmla="*/ 340457 h 340456"/>
                  <a:gd name="connsiteX8" fmla="*/ 143909 w 378124"/>
                  <a:gd name="connsiteY8" fmla="*/ 0 h 340456"/>
                  <a:gd name="connsiteX9" fmla="*/ 226005 w 378124"/>
                  <a:gd name="connsiteY9" fmla="*/ 207655 h 340456"/>
                  <a:gd name="connsiteX10" fmla="*/ 188338 w 378124"/>
                  <a:gd name="connsiteY10" fmla="*/ 111554 h 340456"/>
                  <a:gd name="connsiteX11" fmla="*/ 150187 w 378124"/>
                  <a:gd name="connsiteY11" fmla="*/ 207655 h 340456"/>
                  <a:gd name="connsiteX12" fmla="*/ 226005 w 378124"/>
                  <a:gd name="connsiteY12" fmla="*/ 207655 h 34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124" h="340456">
                    <a:moveTo>
                      <a:pt x="143909" y="0"/>
                    </a:moveTo>
                    <a:lnTo>
                      <a:pt x="234215" y="0"/>
                    </a:lnTo>
                    <a:lnTo>
                      <a:pt x="378124" y="340457"/>
                    </a:lnTo>
                    <a:lnTo>
                      <a:pt x="277678" y="340457"/>
                    </a:lnTo>
                    <a:lnTo>
                      <a:pt x="253049" y="280092"/>
                    </a:lnTo>
                    <a:lnTo>
                      <a:pt x="122661" y="280092"/>
                    </a:lnTo>
                    <a:lnTo>
                      <a:pt x="98515" y="340457"/>
                    </a:lnTo>
                    <a:lnTo>
                      <a:pt x="0" y="340457"/>
                    </a:lnTo>
                    <a:lnTo>
                      <a:pt x="143909" y="0"/>
                    </a:lnTo>
                    <a:close/>
                    <a:moveTo>
                      <a:pt x="226005" y="207655"/>
                    </a:moveTo>
                    <a:lnTo>
                      <a:pt x="188338" y="111554"/>
                    </a:lnTo>
                    <a:lnTo>
                      <a:pt x="150187" y="207655"/>
                    </a:lnTo>
                    <a:lnTo>
                      <a:pt x="226005" y="207655"/>
                    </a:lnTo>
                    <a:close/>
                  </a:path>
                </a:pathLst>
              </a:custGeom>
              <a:grpFill/>
              <a:ln w="8044" cap="flat">
                <a:noFill/>
                <a:prstDash val="solid"/>
                <a:miter/>
              </a:ln>
            </p:spPr>
            <p:txBody>
              <a:bodyPr rtlCol="0" anchor="ctr"/>
              <a:lstStyle/>
              <a:p>
                <a:endParaRPr lang="en-US"/>
              </a:p>
            </p:txBody>
          </p:sp>
          <p:sp>
            <p:nvSpPr>
              <p:cNvPr id="229" name="Freeform 228">
                <a:extLst>
                  <a:ext uri="{FF2B5EF4-FFF2-40B4-BE49-F238E27FC236}">
                    <a16:creationId xmlns:a16="http://schemas.microsoft.com/office/drawing/2014/main" id="{0695EF3B-69CF-FAD5-8F97-0DC8F5F39479}"/>
                  </a:ext>
                </a:extLst>
              </p:cNvPr>
              <p:cNvSpPr/>
              <p:nvPr/>
            </p:nvSpPr>
            <p:spPr>
              <a:xfrm>
                <a:off x="1993293" y="1806605"/>
                <a:ext cx="310998" cy="338042"/>
              </a:xfrm>
              <a:custGeom>
                <a:avLst/>
                <a:gdLst>
                  <a:gd name="connsiteX0" fmla="*/ 0 w 310998"/>
                  <a:gd name="connsiteY0" fmla="*/ 0 h 338042"/>
                  <a:gd name="connsiteX1" fmla="*/ 159846 w 310998"/>
                  <a:gd name="connsiteY1" fmla="*/ 0 h 338042"/>
                  <a:gd name="connsiteX2" fmla="*/ 226005 w 310998"/>
                  <a:gd name="connsiteY2" fmla="*/ 9658 h 338042"/>
                  <a:gd name="connsiteX3" fmla="*/ 269951 w 310998"/>
                  <a:gd name="connsiteY3" fmla="*/ 36702 h 338042"/>
                  <a:gd name="connsiteX4" fmla="*/ 299892 w 310998"/>
                  <a:gd name="connsiteY4" fmla="*/ 115417 h 338042"/>
                  <a:gd name="connsiteX5" fmla="*/ 299892 w 310998"/>
                  <a:gd name="connsiteY5" fmla="*/ 116383 h 338042"/>
                  <a:gd name="connsiteX6" fmla="*/ 281058 w 310998"/>
                  <a:gd name="connsiteY6" fmla="*/ 181094 h 338042"/>
                  <a:gd name="connsiteX7" fmla="*/ 230352 w 310998"/>
                  <a:gd name="connsiteY7" fmla="*/ 220210 h 338042"/>
                  <a:gd name="connsiteX8" fmla="*/ 310999 w 310998"/>
                  <a:gd name="connsiteY8" fmla="*/ 338042 h 338042"/>
                  <a:gd name="connsiteX9" fmla="*/ 202825 w 310998"/>
                  <a:gd name="connsiteY9" fmla="*/ 338042 h 338042"/>
                  <a:gd name="connsiteX10" fmla="*/ 134734 w 310998"/>
                  <a:gd name="connsiteY10" fmla="*/ 235664 h 338042"/>
                  <a:gd name="connsiteX11" fmla="*/ 93686 w 310998"/>
                  <a:gd name="connsiteY11" fmla="*/ 235664 h 338042"/>
                  <a:gd name="connsiteX12" fmla="*/ 93686 w 310998"/>
                  <a:gd name="connsiteY12" fmla="*/ 338042 h 338042"/>
                  <a:gd name="connsiteX13" fmla="*/ 0 w 310998"/>
                  <a:gd name="connsiteY13" fmla="*/ 338042 h 338042"/>
                  <a:gd name="connsiteX14" fmla="*/ 0 w 310998"/>
                  <a:gd name="connsiteY14" fmla="*/ 0 h 338042"/>
                  <a:gd name="connsiteX15" fmla="*/ 155500 w 310998"/>
                  <a:gd name="connsiteY15" fmla="*/ 162260 h 338042"/>
                  <a:gd name="connsiteX16" fmla="*/ 192684 w 310998"/>
                  <a:gd name="connsiteY16" fmla="*/ 151395 h 338042"/>
                  <a:gd name="connsiteX17" fmla="*/ 205723 w 310998"/>
                  <a:gd name="connsiteY17" fmla="*/ 122178 h 338042"/>
                  <a:gd name="connsiteX18" fmla="*/ 205723 w 310998"/>
                  <a:gd name="connsiteY18" fmla="*/ 121212 h 338042"/>
                  <a:gd name="connsiteX19" fmla="*/ 192201 w 310998"/>
                  <a:gd name="connsiteY19" fmla="*/ 91030 h 338042"/>
                  <a:gd name="connsiteX20" fmla="*/ 155017 w 310998"/>
                  <a:gd name="connsiteY20" fmla="*/ 81130 h 338042"/>
                  <a:gd name="connsiteX21" fmla="*/ 93686 w 310998"/>
                  <a:gd name="connsiteY21" fmla="*/ 81130 h 338042"/>
                  <a:gd name="connsiteX22" fmla="*/ 93686 w 310998"/>
                  <a:gd name="connsiteY22" fmla="*/ 162260 h 338042"/>
                  <a:gd name="connsiteX23" fmla="*/ 155500 w 310998"/>
                  <a:gd name="connsiteY23" fmla="*/ 16226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0998" h="338042">
                    <a:moveTo>
                      <a:pt x="0" y="0"/>
                    </a:moveTo>
                    <a:lnTo>
                      <a:pt x="159846" y="0"/>
                    </a:lnTo>
                    <a:cubicBezTo>
                      <a:pt x="185923" y="0"/>
                      <a:pt x="207977" y="3219"/>
                      <a:pt x="226005" y="9658"/>
                    </a:cubicBezTo>
                    <a:cubicBezTo>
                      <a:pt x="244034" y="16097"/>
                      <a:pt x="258683" y="25112"/>
                      <a:pt x="269951" y="36702"/>
                    </a:cubicBezTo>
                    <a:cubicBezTo>
                      <a:pt x="289912" y="56018"/>
                      <a:pt x="299892" y="82257"/>
                      <a:pt x="299892" y="115417"/>
                    </a:cubicBezTo>
                    <a:lnTo>
                      <a:pt x="299892" y="116383"/>
                    </a:lnTo>
                    <a:cubicBezTo>
                      <a:pt x="299892" y="142461"/>
                      <a:pt x="293614" y="164031"/>
                      <a:pt x="281058" y="181094"/>
                    </a:cubicBezTo>
                    <a:cubicBezTo>
                      <a:pt x="268502" y="198157"/>
                      <a:pt x="251600" y="211196"/>
                      <a:pt x="230352" y="220210"/>
                    </a:cubicBezTo>
                    <a:lnTo>
                      <a:pt x="310999" y="338042"/>
                    </a:lnTo>
                    <a:lnTo>
                      <a:pt x="202825" y="338042"/>
                    </a:lnTo>
                    <a:lnTo>
                      <a:pt x="134734" y="235664"/>
                    </a:lnTo>
                    <a:lnTo>
                      <a:pt x="93686" y="235664"/>
                    </a:lnTo>
                    <a:lnTo>
                      <a:pt x="93686" y="338042"/>
                    </a:lnTo>
                    <a:lnTo>
                      <a:pt x="0" y="338042"/>
                    </a:lnTo>
                    <a:lnTo>
                      <a:pt x="0" y="0"/>
                    </a:lnTo>
                    <a:close/>
                    <a:moveTo>
                      <a:pt x="155500" y="162260"/>
                    </a:moveTo>
                    <a:cubicBezTo>
                      <a:pt x="171597" y="162260"/>
                      <a:pt x="183992" y="158638"/>
                      <a:pt x="192684" y="151395"/>
                    </a:cubicBezTo>
                    <a:cubicBezTo>
                      <a:pt x="201377" y="144151"/>
                      <a:pt x="205723" y="134412"/>
                      <a:pt x="205723" y="122178"/>
                    </a:cubicBezTo>
                    <a:lnTo>
                      <a:pt x="205723" y="121212"/>
                    </a:lnTo>
                    <a:cubicBezTo>
                      <a:pt x="205723" y="107691"/>
                      <a:pt x="201216" y="97630"/>
                      <a:pt x="192201" y="91030"/>
                    </a:cubicBezTo>
                    <a:cubicBezTo>
                      <a:pt x="183187" y="84430"/>
                      <a:pt x="170792" y="81130"/>
                      <a:pt x="155017" y="81130"/>
                    </a:cubicBezTo>
                    <a:lnTo>
                      <a:pt x="93686" y="81130"/>
                    </a:lnTo>
                    <a:lnTo>
                      <a:pt x="93686" y="162260"/>
                    </a:lnTo>
                    <a:lnTo>
                      <a:pt x="155500" y="162260"/>
                    </a:lnTo>
                    <a:close/>
                  </a:path>
                </a:pathLst>
              </a:custGeom>
              <a:grpFill/>
              <a:ln w="8044" cap="flat">
                <a:noFill/>
                <a:prstDash val="solid"/>
                <a:miter/>
              </a:ln>
            </p:spPr>
            <p:txBody>
              <a:bodyPr rtlCol="0" anchor="ctr"/>
              <a:lstStyle/>
              <a:p>
                <a:endParaRPr lang="en-US"/>
              </a:p>
            </p:txBody>
          </p:sp>
          <p:sp>
            <p:nvSpPr>
              <p:cNvPr id="230" name="Freeform 229">
                <a:extLst>
                  <a:ext uri="{FF2B5EF4-FFF2-40B4-BE49-F238E27FC236}">
                    <a16:creationId xmlns:a16="http://schemas.microsoft.com/office/drawing/2014/main" id="{1F807072-9BA1-1553-9CB0-E2B23708CBB3}"/>
                  </a:ext>
                </a:extLst>
              </p:cNvPr>
              <p:cNvSpPr/>
              <p:nvPr/>
            </p:nvSpPr>
            <p:spPr>
              <a:xfrm>
                <a:off x="2326024" y="1806605"/>
                <a:ext cx="273814" cy="338042"/>
              </a:xfrm>
              <a:custGeom>
                <a:avLst/>
                <a:gdLst>
                  <a:gd name="connsiteX0" fmla="*/ 0 w 273814"/>
                  <a:gd name="connsiteY0" fmla="*/ 0 h 338042"/>
                  <a:gd name="connsiteX1" fmla="*/ 271400 w 273814"/>
                  <a:gd name="connsiteY1" fmla="*/ 0 h 338042"/>
                  <a:gd name="connsiteX2" fmla="*/ 271400 w 273814"/>
                  <a:gd name="connsiteY2" fmla="*/ 79681 h 338042"/>
                  <a:gd name="connsiteX3" fmla="*/ 92237 w 273814"/>
                  <a:gd name="connsiteY3" fmla="*/ 79681 h 338042"/>
                  <a:gd name="connsiteX4" fmla="*/ 92237 w 273814"/>
                  <a:gd name="connsiteY4" fmla="*/ 130871 h 338042"/>
                  <a:gd name="connsiteX5" fmla="*/ 254497 w 273814"/>
                  <a:gd name="connsiteY5" fmla="*/ 130871 h 338042"/>
                  <a:gd name="connsiteX6" fmla="*/ 254497 w 273814"/>
                  <a:gd name="connsiteY6" fmla="*/ 204757 h 338042"/>
                  <a:gd name="connsiteX7" fmla="*/ 92237 w 273814"/>
                  <a:gd name="connsiteY7" fmla="*/ 204757 h 338042"/>
                  <a:gd name="connsiteX8" fmla="*/ 92237 w 273814"/>
                  <a:gd name="connsiteY8" fmla="*/ 258361 h 338042"/>
                  <a:gd name="connsiteX9" fmla="*/ 273814 w 273814"/>
                  <a:gd name="connsiteY9" fmla="*/ 258361 h 338042"/>
                  <a:gd name="connsiteX10" fmla="*/ 273814 w 273814"/>
                  <a:gd name="connsiteY10" fmla="*/ 338042 h 338042"/>
                  <a:gd name="connsiteX11" fmla="*/ 0 w 273814"/>
                  <a:gd name="connsiteY11" fmla="*/ 338042 h 338042"/>
                  <a:gd name="connsiteX12" fmla="*/ 0 w 273814"/>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3814" h="338042">
                    <a:moveTo>
                      <a:pt x="0" y="0"/>
                    </a:moveTo>
                    <a:lnTo>
                      <a:pt x="271400" y="0"/>
                    </a:lnTo>
                    <a:lnTo>
                      <a:pt x="271400" y="79681"/>
                    </a:lnTo>
                    <a:lnTo>
                      <a:pt x="92237" y="79681"/>
                    </a:lnTo>
                    <a:lnTo>
                      <a:pt x="92237" y="130871"/>
                    </a:lnTo>
                    <a:lnTo>
                      <a:pt x="254497" y="130871"/>
                    </a:lnTo>
                    <a:lnTo>
                      <a:pt x="254497" y="204757"/>
                    </a:lnTo>
                    <a:lnTo>
                      <a:pt x="92237" y="204757"/>
                    </a:lnTo>
                    <a:lnTo>
                      <a:pt x="92237" y="258361"/>
                    </a:lnTo>
                    <a:lnTo>
                      <a:pt x="273814" y="258361"/>
                    </a:lnTo>
                    <a:lnTo>
                      <a:pt x="273814" y="338042"/>
                    </a:lnTo>
                    <a:lnTo>
                      <a:pt x="0" y="338042"/>
                    </a:lnTo>
                    <a:lnTo>
                      <a:pt x="0" y="0"/>
                    </a:lnTo>
                    <a:close/>
                  </a:path>
                </a:pathLst>
              </a:custGeom>
              <a:grpFill/>
              <a:ln w="8044" cap="flat">
                <a:noFill/>
                <a:prstDash val="solid"/>
                <a:miter/>
              </a:ln>
            </p:spPr>
            <p:txBody>
              <a:bodyPr rtlCol="0" anchor="ctr"/>
              <a:lstStyle/>
              <a:p>
                <a:endParaRPr lang="en-US"/>
              </a:p>
            </p:txBody>
          </p:sp>
          <p:sp>
            <p:nvSpPr>
              <p:cNvPr id="231" name="Freeform 230">
                <a:extLst>
                  <a:ext uri="{FF2B5EF4-FFF2-40B4-BE49-F238E27FC236}">
                    <a16:creationId xmlns:a16="http://schemas.microsoft.com/office/drawing/2014/main" id="{9EAE5CFC-4B59-6957-DA5B-8AE360511FF9}"/>
                  </a:ext>
                </a:extLst>
              </p:cNvPr>
              <p:cNvSpPr/>
              <p:nvPr/>
            </p:nvSpPr>
            <p:spPr>
              <a:xfrm>
                <a:off x="2633642" y="1806605"/>
                <a:ext cx="321140" cy="338042"/>
              </a:xfrm>
              <a:custGeom>
                <a:avLst/>
                <a:gdLst>
                  <a:gd name="connsiteX0" fmla="*/ 0 w 321140"/>
                  <a:gd name="connsiteY0" fmla="*/ 0 h 338042"/>
                  <a:gd name="connsiteX1" fmla="*/ 130388 w 321140"/>
                  <a:gd name="connsiteY1" fmla="*/ 0 h 338042"/>
                  <a:gd name="connsiteX2" fmla="*/ 211276 w 321140"/>
                  <a:gd name="connsiteY2" fmla="*/ 12314 h 338042"/>
                  <a:gd name="connsiteX3" fmla="*/ 271158 w 321140"/>
                  <a:gd name="connsiteY3" fmla="*/ 46843 h 338042"/>
                  <a:gd name="connsiteX4" fmla="*/ 308343 w 321140"/>
                  <a:gd name="connsiteY4" fmla="*/ 99722 h 338042"/>
                  <a:gd name="connsiteX5" fmla="*/ 321140 w 321140"/>
                  <a:gd name="connsiteY5" fmla="*/ 167089 h 338042"/>
                  <a:gd name="connsiteX6" fmla="*/ 321140 w 321140"/>
                  <a:gd name="connsiteY6" fmla="*/ 168055 h 338042"/>
                  <a:gd name="connsiteX7" fmla="*/ 308101 w 321140"/>
                  <a:gd name="connsiteY7" fmla="*/ 235905 h 338042"/>
                  <a:gd name="connsiteX8" fmla="*/ 270434 w 321140"/>
                  <a:gd name="connsiteY8" fmla="*/ 289751 h 338042"/>
                  <a:gd name="connsiteX9" fmla="*/ 209828 w 321140"/>
                  <a:gd name="connsiteY9" fmla="*/ 325245 h 338042"/>
                  <a:gd name="connsiteX10" fmla="*/ 128456 w 321140"/>
                  <a:gd name="connsiteY10" fmla="*/ 338042 h 338042"/>
                  <a:gd name="connsiteX11" fmla="*/ 0 w 321140"/>
                  <a:gd name="connsiteY11" fmla="*/ 338042 h 338042"/>
                  <a:gd name="connsiteX12" fmla="*/ 0 w 321140"/>
                  <a:gd name="connsiteY12" fmla="*/ 0 h 338042"/>
                  <a:gd name="connsiteX13" fmla="*/ 131997 w 321140"/>
                  <a:gd name="connsiteY13" fmla="*/ 254980 h 338042"/>
                  <a:gd name="connsiteX14" fmla="*/ 199847 w 321140"/>
                  <a:gd name="connsiteY14" fmla="*/ 232766 h 338042"/>
                  <a:gd name="connsiteX15" fmla="*/ 225522 w 321140"/>
                  <a:gd name="connsiteY15" fmla="*/ 169504 h 338042"/>
                  <a:gd name="connsiteX16" fmla="*/ 225522 w 321140"/>
                  <a:gd name="connsiteY16" fmla="*/ 168538 h 338042"/>
                  <a:gd name="connsiteX17" fmla="*/ 199847 w 321140"/>
                  <a:gd name="connsiteY17" fmla="*/ 105517 h 338042"/>
                  <a:gd name="connsiteX18" fmla="*/ 131997 w 321140"/>
                  <a:gd name="connsiteY18" fmla="*/ 83062 h 338042"/>
                  <a:gd name="connsiteX19" fmla="*/ 93686 w 321140"/>
                  <a:gd name="connsiteY19" fmla="*/ 83062 h 338042"/>
                  <a:gd name="connsiteX20" fmla="*/ 93686 w 321140"/>
                  <a:gd name="connsiteY20" fmla="*/ 254980 h 338042"/>
                  <a:gd name="connsiteX21" fmla="*/ 131997 w 321140"/>
                  <a:gd name="connsiteY21" fmla="*/ 25498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1140" h="338042">
                    <a:moveTo>
                      <a:pt x="0" y="0"/>
                    </a:moveTo>
                    <a:lnTo>
                      <a:pt x="130388" y="0"/>
                    </a:lnTo>
                    <a:cubicBezTo>
                      <a:pt x="160650" y="0"/>
                      <a:pt x="187613" y="4105"/>
                      <a:pt x="211276" y="12314"/>
                    </a:cubicBezTo>
                    <a:cubicBezTo>
                      <a:pt x="234939" y="20524"/>
                      <a:pt x="254900" y="32034"/>
                      <a:pt x="271158" y="46843"/>
                    </a:cubicBezTo>
                    <a:cubicBezTo>
                      <a:pt x="287416" y="61652"/>
                      <a:pt x="299811" y="79279"/>
                      <a:pt x="308343" y="99722"/>
                    </a:cubicBezTo>
                    <a:cubicBezTo>
                      <a:pt x="316874" y="120166"/>
                      <a:pt x="321140" y="142622"/>
                      <a:pt x="321140" y="167089"/>
                    </a:cubicBezTo>
                    <a:lnTo>
                      <a:pt x="321140" y="168055"/>
                    </a:lnTo>
                    <a:cubicBezTo>
                      <a:pt x="321140" y="192523"/>
                      <a:pt x="316794" y="215140"/>
                      <a:pt x="308101" y="235905"/>
                    </a:cubicBezTo>
                    <a:cubicBezTo>
                      <a:pt x="299409" y="256671"/>
                      <a:pt x="286853" y="274619"/>
                      <a:pt x="270434" y="289751"/>
                    </a:cubicBezTo>
                    <a:cubicBezTo>
                      <a:pt x="254015" y="304882"/>
                      <a:pt x="233812" y="316713"/>
                      <a:pt x="209828" y="325245"/>
                    </a:cubicBezTo>
                    <a:cubicBezTo>
                      <a:pt x="185843" y="333777"/>
                      <a:pt x="158719" y="338042"/>
                      <a:pt x="128456" y="338042"/>
                    </a:cubicBezTo>
                    <a:lnTo>
                      <a:pt x="0" y="338042"/>
                    </a:lnTo>
                    <a:lnTo>
                      <a:pt x="0" y="0"/>
                    </a:lnTo>
                    <a:close/>
                    <a:moveTo>
                      <a:pt x="131997" y="254980"/>
                    </a:moveTo>
                    <a:cubicBezTo>
                      <a:pt x="160087" y="254980"/>
                      <a:pt x="182704" y="247576"/>
                      <a:pt x="199847" y="232766"/>
                    </a:cubicBezTo>
                    <a:cubicBezTo>
                      <a:pt x="216991" y="217957"/>
                      <a:pt x="225522" y="196869"/>
                      <a:pt x="225522" y="169504"/>
                    </a:cubicBezTo>
                    <a:lnTo>
                      <a:pt x="225522" y="168538"/>
                    </a:lnTo>
                    <a:cubicBezTo>
                      <a:pt x="225522" y="141495"/>
                      <a:pt x="216991" y="120488"/>
                      <a:pt x="199847" y="105517"/>
                    </a:cubicBezTo>
                    <a:cubicBezTo>
                      <a:pt x="182704" y="90547"/>
                      <a:pt x="160087" y="83062"/>
                      <a:pt x="131997" y="83062"/>
                    </a:cubicBezTo>
                    <a:lnTo>
                      <a:pt x="93686" y="83062"/>
                    </a:lnTo>
                    <a:lnTo>
                      <a:pt x="93686" y="254980"/>
                    </a:lnTo>
                    <a:lnTo>
                      <a:pt x="131997" y="254980"/>
                    </a:lnTo>
                    <a:close/>
                  </a:path>
                </a:pathLst>
              </a:custGeom>
              <a:grpFill/>
              <a:ln w="8044" cap="flat">
                <a:noFill/>
                <a:prstDash val="solid"/>
                <a:miter/>
              </a:ln>
            </p:spPr>
            <p:txBody>
              <a:bodyPr rtlCol="0" anchor="ctr"/>
              <a:lstStyle/>
              <a:p>
                <a:endParaRPr lang="en-US"/>
              </a:p>
            </p:txBody>
          </p:sp>
          <p:sp>
            <p:nvSpPr>
              <p:cNvPr id="232" name="Freeform 231">
                <a:extLst>
                  <a:ext uri="{FF2B5EF4-FFF2-40B4-BE49-F238E27FC236}">
                    <a16:creationId xmlns:a16="http://schemas.microsoft.com/office/drawing/2014/main" id="{F3354AF9-7EB8-9902-4915-03FAB66754C1}"/>
                  </a:ext>
                </a:extLst>
              </p:cNvPr>
              <p:cNvSpPr/>
              <p:nvPr/>
            </p:nvSpPr>
            <p:spPr>
              <a:xfrm>
                <a:off x="3082272" y="1800649"/>
                <a:ext cx="295062" cy="349873"/>
              </a:xfrm>
              <a:custGeom>
                <a:avLst/>
                <a:gdLst>
                  <a:gd name="connsiteX0" fmla="*/ 158397 w 295062"/>
                  <a:gd name="connsiteY0" fmla="*/ 349793 h 349873"/>
                  <a:gd name="connsiteX1" fmla="*/ 72196 w 295062"/>
                  <a:gd name="connsiteY1" fmla="*/ 335708 h 349873"/>
                  <a:gd name="connsiteX2" fmla="*/ 0 w 295062"/>
                  <a:gd name="connsiteY2" fmla="*/ 293453 h 349873"/>
                  <a:gd name="connsiteX3" fmla="*/ 52155 w 295062"/>
                  <a:gd name="connsiteY3" fmla="*/ 230996 h 349873"/>
                  <a:gd name="connsiteX4" fmla="*/ 161777 w 295062"/>
                  <a:gd name="connsiteY4" fmla="*/ 271561 h 349873"/>
                  <a:gd name="connsiteX5" fmla="*/ 190511 w 295062"/>
                  <a:gd name="connsiteY5" fmla="*/ 265524 h 349873"/>
                  <a:gd name="connsiteX6" fmla="*/ 200411 w 295062"/>
                  <a:gd name="connsiteY6" fmla="*/ 248381 h 349873"/>
                  <a:gd name="connsiteX7" fmla="*/ 200411 w 295062"/>
                  <a:gd name="connsiteY7" fmla="*/ 247415 h 349873"/>
                  <a:gd name="connsiteX8" fmla="*/ 197996 w 295062"/>
                  <a:gd name="connsiteY8" fmla="*/ 237998 h 349873"/>
                  <a:gd name="connsiteX9" fmla="*/ 189062 w 295062"/>
                  <a:gd name="connsiteY9" fmla="*/ 230030 h 349873"/>
                  <a:gd name="connsiteX10" fmla="*/ 171677 w 295062"/>
                  <a:gd name="connsiteY10" fmla="*/ 222544 h 349873"/>
                  <a:gd name="connsiteX11" fmla="*/ 143427 w 295062"/>
                  <a:gd name="connsiteY11" fmla="*/ 215059 h 349873"/>
                  <a:gd name="connsiteX12" fmla="*/ 93203 w 295062"/>
                  <a:gd name="connsiteY12" fmla="*/ 201296 h 349873"/>
                  <a:gd name="connsiteX13" fmla="*/ 52880 w 295062"/>
                  <a:gd name="connsiteY13" fmla="*/ 181979 h 349873"/>
                  <a:gd name="connsiteX14" fmla="*/ 25836 w 295062"/>
                  <a:gd name="connsiteY14" fmla="*/ 152602 h 349873"/>
                  <a:gd name="connsiteX15" fmla="*/ 15936 w 295062"/>
                  <a:gd name="connsiteY15" fmla="*/ 108978 h 349873"/>
                  <a:gd name="connsiteX16" fmla="*/ 15936 w 295062"/>
                  <a:gd name="connsiteY16" fmla="*/ 108013 h 349873"/>
                  <a:gd name="connsiteX17" fmla="*/ 24870 w 295062"/>
                  <a:gd name="connsiteY17" fmla="*/ 64630 h 349873"/>
                  <a:gd name="connsiteX18" fmla="*/ 50948 w 295062"/>
                  <a:gd name="connsiteY18" fmla="*/ 30424 h 349873"/>
                  <a:gd name="connsiteX19" fmla="*/ 92237 w 295062"/>
                  <a:gd name="connsiteY19" fmla="*/ 7968 h 349873"/>
                  <a:gd name="connsiteX20" fmla="*/ 146807 w 295062"/>
                  <a:gd name="connsiteY20" fmla="*/ 0 h 349873"/>
                  <a:gd name="connsiteX21" fmla="*/ 224315 w 295062"/>
                  <a:gd name="connsiteY21" fmla="*/ 11429 h 349873"/>
                  <a:gd name="connsiteX22" fmla="*/ 285887 w 295062"/>
                  <a:gd name="connsiteY22" fmla="*/ 45233 h 349873"/>
                  <a:gd name="connsiteX23" fmla="*/ 239044 w 295062"/>
                  <a:gd name="connsiteY23" fmla="*/ 111634 h 349873"/>
                  <a:gd name="connsiteX24" fmla="*/ 191477 w 295062"/>
                  <a:gd name="connsiteY24" fmla="*/ 86764 h 349873"/>
                  <a:gd name="connsiteX25" fmla="*/ 144392 w 295062"/>
                  <a:gd name="connsiteY25" fmla="*/ 78313 h 349873"/>
                  <a:gd name="connsiteX26" fmla="*/ 119039 w 295062"/>
                  <a:gd name="connsiteY26" fmla="*/ 84591 h 349873"/>
                  <a:gd name="connsiteX27" fmla="*/ 110588 w 295062"/>
                  <a:gd name="connsiteY27" fmla="*/ 100044 h 349873"/>
                  <a:gd name="connsiteX28" fmla="*/ 110588 w 295062"/>
                  <a:gd name="connsiteY28" fmla="*/ 101010 h 349873"/>
                  <a:gd name="connsiteX29" fmla="*/ 113244 w 295062"/>
                  <a:gd name="connsiteY29" fmla="*/ 111152 h 349873"/>
                  <a:gd name="connsiteX30" fmla="*/ 122420 w 295062"/>
                  <a:gd name="connsiteY30" fmla="*/ 119120 h 349873"/>
                  <a:gd name="connsiteX31" fmla="*/ 140287 w 295062"/>
                  <a:gd name="connsiteY31" fmla="*/ 126363 h 349873"/>
                  <a:gd name="connsiteX32" fmla="*/ 169021 w 295062"/>
                  <a:gd name="connsiteY32" fmla="*/ 133849 h 349873"/>
                  <a:gd name="connsiteX33" fmla="*/ 221418 w 295062"/>
                  <a:gd name="connsiteY33" fmla="*/ 148578 h 349873"/>
                  <a:gd name="connsiteX34" fmla="*/ 261258 w 295062"/>
                  <a:gd name="connsiteY34" fmla="*/ 169102 h 349873"/>
                  <a:gd name="connsiteX35" fmla="*/ 286370 w 295062"/>
                  <a:gd name="connsiteY35" fmla="*/ 198238 h 349873"/>
                  <a:gd name="connsiteX36" fmla="*/ 295063 w 295062"/>
                  <a:gd name="connsiteY36" fmla="*/ 238964 h 349873"/>
                  <a:gd name="connsiteX37" fmla="*/ 295063 w 295062"/>
                  <a:gd name="connsiteY37" fmla="*/ 239930 h 349873"/>
                  <a:gd name="connsiteX38" fmla="*/ 285163 w 295062"/>
                  <a:gd name="connsiteY38" fmla="*/ 286209 h 349873"/>
                  <a:gd name="connsiteX39" fmla="*/ 257395 w 295062"/>
                  <a:gd name="connsiteY39" fmla="*/ 320657 h 349873"/>
                  <a:gd name="connsiteX40" fmla="*/ 214415 w 295062"/>
                  <a:gd name="connsiteY40" fmla="*/ 342389 h 349873"/>
                  <a:gd name="connsiteX41" fmla="*/ 158397 w 295062"/>
                  <a:gd name="connsiteY41" fmla="*/ 349874 h 34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5062" h="349873">
                    <a:moveTo>
                      <a:pt x="158397" y="349793"/>
                    </a:moveTo>
                    <a:cubicBezTo>
                      <a:pt x="128134" y="349793"/>
                      <a:pt x="99401" y="345125"/>
                      <a:pt x="72196" y="335708"/>
                    </a:cubicBezTo>
                    <a:cubicBezTo>
                      <a:pt x="44992" y="326291"/>
                      <a:pt x="20926" y="312206"/>
                      <a:pt x="0" y="293453"/>
                    </a:cubicBezTo>
                    <a:lnTo>
                      <a:pt x="52155" y="230996"/>
                    </a:lnTo>
                    <a:cubicBezTo>
                      <a:pt x="85959" y="258039"/>
                      <a:pt x="122500" y="271561"/>
                      <a:pt x="161777" y="271561"/>
                    </a:cubicBezTo>
                    <a:cubicBezTo>
                      <a:pt x="174333" y="271561"/>
                      <a:pt x="183911" y="269548"/>
                      <a:pt x="190511" y="265524"/>
                    </a:cubicBezTo>
                    <a:cubicBezTo>
                      <a:pt x="197111" y="261500"/>
                      <a:pt x="200411" y="255785"/>
                      <a:pt x="200411" y="248381"/>
                    </a:cubicBezTo>
                    <a:lnTo>
                      <a:pt x="200411" y="247415"/>
                    </a:lnTo>
                    <a:cubicBezTo>
                      <a:pt x="200411" y="243873"/>
                      <a:pt x="199606" y="240734"/>
                      <a:pt x="197996" y="237998"/>
                    </a:cubicBezTo>
                    <a:cubicBezTo>
                      <a:pt x="196386" y="235261"/>
                      <a:pt x="193408" y="232605"/>
                      <a:pt x="189062" y="230030"/>
                    </a:cubicBezTo>
                    <a:cubicBezTo>
                      <a:pt x="184716" y="227454"/>
                      <a:pt x="178921" y="224959"/>
                      <a:pt x="171677" y="222544"/>
                    </a:cubicBezTo>
                    <a:cubicBezTo>
                      <a:pt x="164433" y="220130"/>
                      <a:pt x="155017" y="217635"/>
                      <a:pt x="143427" y="215059"/>
                    </a:cubicBezTo>
                    <a:cubicBezTo>
                      <a:pt x="125398" y="210874"/>
                      <a:pt x="108656" y="206286"/>
                      <a:pt x="93203" y="201296"/>
                    </a:cubicBezTo>
                    <a:cubicBezTo>
                      <a:pt x="77750" y="196306"/>
                      <a:pt x="64308" y="189867"/>
                      <a:pt x="52880" y="181979"/>
                    </a:cubicBezTo>
                    <a:cubicBezTo>
                      <a:pt x="41450" y="174092"/>
                      <a:pt x="32436" y="164272"/>
                      <a:pt x="25836" y="152602"/>
                    </a:cubicBezTo>
                    <a:cubicBezTo>
                      <a:pt x="19236" y="140851"/>
                      <a:pt x="15936" y="126363"/>
                      <a:pt x="15936" y="108978"/>
                    </a:cubicBezTo>
                    <a:lnTo>
                      <a:pt x="15936" y="108013"/>
                    </a:lnTo>
                    <a:cubicBezTo>
                      <a:pt x="15936" y="92237"/>
                      <a:pt x="18914" y="77830"/>
                      <a:pt x="24870" y="64630"/>
                    </a:cubicBezTo>
                    <a:cubicBezTo>
                      <a:pt x="30826" y="51431"/>
                      <a:pt x="39519" y="40082"/>
                      <a:pt x="50948" y="30424"/>
                    </a:cubicBezTo>
                    <a:cubicBezTo>
                      <a:pt x="62377" y="20765"/>
                      <a:pt x="76140" y="13280"/>
                      <a:pt x="92237" y="7968"/>
                    </a:cubicBezTo>
                    <a:cubicBezTo>
                      <a:pt x="108334" y="2656"/>
                      <a:pt x="126524" y="0"/>
                      <a:pt x="146807" y="0"/>
                    </a:cubicBezTo>
                    <a:cubicBezTo>
                      <a:pt x="175782" y="0"/>
                      <a:pt x="201618" y="3783"/>
                      <a:pt x="224315" y="11429"/>
                    </a:cubicBezTo>
                    <a:cubicBezTo>
                      <a:pt x="247012" y="19075"/>
                      <a:pt x="267536" y="30263"/>
                      <a:pt x="285887" y="45233"/>
                    </a:cubicBezTo>
                    <a:lnTo>
                      <a:pt x="239044" y="111634"/>
                    </a:lnTo>
                    <a:cubicBezTo>
                      <a:pt x="223591" y="100688"/>
                      <a:pt x="207735" y="92398"/>
                      <a:pt x="191477" y="86764"/>
                    </a:cubicBezTo>
                    <a:cubicBezTo>
                      <a:pt x="175218" y="81130"/>
                      <a:pt x="159524" y="78313"/>
                      <a:pt x="144392" y="78313"/>
                    </a:cubicBezTo>
                    <a:cubicBezTo>
                      <a:pt x="133124" y="78313"/>
                      <a:pt x="124673" y="80406"/>
                      <a:pt x="119039" y="84591"/>
                    </a:cubicBezTo>
                    <a:cubicBezTo>
                      <a:pt x="113405" y="88776"/>
                      <a:pt x="110588" y="93927"/>
                      <a:pt x="110588" y="100044"/>
                    </a:cubicBezTo>
                    <a:lnTo>
                      <a:pt x="110588" y="101010"/>
                    </a:lnTo>
                    <a:cubicBezTo>
                      <a:pt x="110588" y="104874"/>
                      <a:pt x="111474" y="108254"/>
                      <a:pt x="113244" y="111152"/>
                    </a:cubicBezTo>
                    <a:cubicBezTo>
                      <a:pt x="115015" y="114049"/>
                      <a:pt x="118073" y="116705"/>
                      <a:pt x="122420" y="119120"/>
                    </a:cubicBezTo>
                    <a:cubicBezTo>
                      <a:pt x="126766" y="121534"/>
                      <a:pt x="132722" y="123949"/>
                      <a:pt x="140287" y="126363"/>
                    </a:cubicBezTo>
                    <a:cubicBezTo>
                      <a:pt x="147853" y="128778"/>
                      <a:pt x="157431" y="131273"/>
                      <a:pt x="169021" y="133849"/>
                    </a:cubicBezTo>
                    <a:cubicBezTo>
                      <a:pt x="188338" y="138034"/>
                      <a:pt x="205803" y="142944"/>
                      <a:pt x="221418" y="148578"/>
                    </a:cubicBezTo>
                    <a:cubicBezTo>
                      <a:pt x="237032" y="154212"/>
                      <a:pt x="250312" y="161053"/>
                      <a:pt x="261258" y="169102"/>
                    </a:cubicBezTo>
                    <a:cubicBezTo>
                      <a:pt x="272205" y="177150"/>
                      <a:pt x="280575" y="186889"/>
                      <a:pt x="286370" y="198238"/>
                    </a:cubicBezTo>
                    <a:cubicBezTo>
                      <a:pt x="292165" y="209667"/>
                      <a:pt x="295063" y="223188"/>
                      <a:pt x="295063" y="238964"/>
                    </a:cubicBezTo>
                    <a:lnTo>
                      <a:pt x="295063" y="239930"/>
                    </a:lnTo>
                    <a:cubicBezTo>
                      <a:pt x="295063" y="257315"/>
                      <a:pt x="291763" y="272687"/>
                      <a:pt x="285163" y="286209"/>
                    </a:cubicBezTo>
                    <a:cubicBezTo>
                      <a:pt x="278563" y="299731"/>
                      <a:pt x="269307" y="311160"/>
                      <a:pt x="257395" y="320657"/>
                    </a:cubicBezTo>
                    <a:cubicBezTo>
                      <a:pt x="245483" y="330155"/>
                      <a:pt x="231157" y="337398"/>
                      <a:pt x="214415" y="342389"/>
                    </a:cubicBezTo>
                    <a:cubicBezTo>
                      <a:pt x="197674" y="347379"/>
                      <a:pt x="179001" y="349874"/>
                      <a:pt x="158397" y="349874"/>
                    </a:cubicBezTo>
                    <a:close/>
                  </a:path>
                </a:pathLst>
              </a:custGeom>
              <a:grpFill/>
              <a:ln w="8044" cap="flat">
                <a:noFill/>
                <a:prstDash val="solid"/>
                <a:miter/>
              </a:ln>
            </p:spPr>
            <p:txBody>
              <a:bodyPr rtlCol="0" anchor="ctr"/>
              <a:lstStyle/>
              <a:p>
                <a:endParaRPr lang="en-US"/>
              </a:p>
            </p:txBody>
          </p:sp>
          <p:sp>
            <p:nvSpPr>
              <p:cNvPr id="233" name="Freeform 232">
                <a:extLst>
                  <a:ext uri="{FF2B5EF4-FFF2-40B4-BE49-F238E27FC236}">
                    <a16:creationId xmlns:a16="http://schemas.microsoft.com/office/drawing/2014/main" id="{86913BF2-491C-7A84-FBD5-D8CAE0006DAD}"/>
                  </a:ext>
                </a:extLst>
              </p:cNvPr>
              <p:cNvSpPr/>
              <p:nvPr/>
            </p:nvSpPr>
            <p:spPr>
              <a:xfrm>
                <a:off x="3408242" y="1806605"/>
                <a:ext cx="273814" cy="338042"/>
              </a:xfrm>
              <a:custGeom>
                <a:avLst/>
                <a:gdLst>
                  <a:gd name="connsiteX0" fmla="*/ 0 w 273814"/>
                  <a:gd name="connsiteY0" fmla="*/ 0 h 338042"/>
                  <a:gd name="connsiteX1" fmla="*/ 271400 w 273814"/>
                  <a:gd name="connsiteY1" fmla="*/ 0 h 338042"/>
                  <a:gd name="connsiteX2" fmla="*/ 271400 w 273814"/>
                  <a:gd name="connsiteY2" fmla="*/ 79681 h 338042"/>
                  <a:gd name="connsiteX3" fmla="*/ 92237 w 273814"/>
                  <a:gd name="connsiteY3" fmla="*/ 79681 h 338042"/>
                  <a:gd name="connsiteX4" fmla="*/ 92237 w 273814"/>
                  <a:gd name="connsiteY4" fmla="*/ 130871 h 338042"/>
                  <a:gd name="connsiteX5" fmla="*/ 254497 w 273814"/>
                  <a:gd name="connsiteY5" fmla="*/ 130871 h 338042"/>
                  <a:gd name="connsiteX6" fmla="*/ 254497 w 273814"/>
                  <a:gd name="connsiteY6" fmla="*/ 204757 h 338042"/>
                  <a:gd name="connsiteX7" fmla="*/ 92237 w 273814"/>
                  <a:gd name="connsiteY7" fmla="*/ 204757 h 338042"/>
                  <a:gd name="connsiteX8" fmla="*/ 92237 w 273814"/>
                  <a:gd name="connsiteY8" fmla="*/ 258361 h 338042"/>
                  <a:gd name="connsiteX9" fmla="*/ 273814 w 273814"/>
                  <a:gd name="connsiteY9" fmla="*/ 258361 h 338042"/>
                  <a:gd name="connsiteX10" fmla="*/ 273814 w 273814"/>
                  <a:gd name="connsiteY10" fmla="*/ 338042 h 338042"/>
                  <a:gd name="connsiteX11" fmla="*/ 0 w 273814"/>
                  <a:gd name="connsiteY11" fmla="*/ 338042 h 338042"/>
                  <a:gd name="connsiteX12" fmla="*/ 0 w 273814"/>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3814" h="338042">
                    <a:moveTo>
                      <a:pt x="0" y="0"/>
                    </a:moveTo>
                    <a:lnTo>
                      <a:pt x="271400" y="0"/>
                    </a:lnTo>
                    <a:lnTo>
                      <a:pt x="271400" y="79681"/>
                    </a:lnTo>
                    <a:lnTo>
                      <a:pt x="92237" y="79681"/>
                    </a:lnTo>
                    <a:lnTo>
                      <a:pt x="92237" y="130871"/>
                    </a:lnTo>
                    <a:lnTo>
                      <a:pt x="254497" y="130871"/>
                    </a:lnTo>
                    <a:lnTo>
                      <a:pt x="254497" y="204757"/>
                    </a:lnTo>
                    <a:lnTo>
                      <a:pt x="92237" y="204757"/>
                    </a:lnTo>
                    <a:lnTo>
                      <a:pt x="92237" y="258361"/>
                    </a:lnTo>
                    <a:lnTo>
                      <a:pt x="273814" y="258361"/>
                    </a:lnTo>
                    <a:lnTo>
                      <a:pt x="273814" y="338042"/>
                    </a:lnTo>
                    <a:lnTo>
                      <a:pt x="0" y="338042"/>
                    </a:lnTo>
                    <a:lnTo>
                      <a:pt x="0" y="0"/>
                    </a:lnTo>
                    <a:close/>
                  </a:path>
                </a:pathLst>
              </a:custGeom>
              <a:grpFill/>
              <a:ln w="8044" cap="flat">
                <a:noFill/>
                <a:prstDash val="solid"/>
                <a:miter/>
              </a:ln>
            </p:spPr>
            <p:txBody>
              <a:bodyPr rtlCol="0" anchor="ctr"/>
              <a:lstStyle/>
              <a:p>
                <a:endParaRPr lang="en-US"/>
              </a:p>
            </p:txBody>
          </p:sp>
          <p:sp>
            <p:nvSpPr>
              <p:cNvPr id="234" name="Freeform 233">
                <a:extLst>
                  <a:ext uri="{FF2B5EF4-FFF2-40B4-BE49-F238E27FC236}">
                    <a16:creationId xmlns:a16="http://schemas.microsoft.com/office/drawing/2014/main" id="{ECE9482C-3DB3-CB5D-9C33-BC4FDD2AA196}"/>
                  </a:ext>
                </a:extLst>
              </p:cNvPr>
              <p:cNvSpPr/>
              <p:nvPr/>
            </p:nvSpPr>
            <p:spPr>
              <a:xfrm>
                <a:off x="3715860" y="1806605"/>
                <a:ext cx="310998" cy="338042"/>
              </a:xfrm>
              <a:custGeom>
                <a:avLst/>
                <a:gdLst>
                  <a:gd name="connsiteX0" fmla="*/ 0 w 310998"/>
                  <a:gd name="connsiteY0" fmla="*/ 0 h 338042"/>
                  <a:gd name="connsiteX1" fmla="*/ 159846 w 310998"/>
                  <a:gd name="connsiteY1" fmla="*/ 0 h 338042"/>
                  <a:gd name="connsiteX2" fmla="*/ 226005 w 310998"/>
                  <a:gd name="connsiteY2" fmla="*/ 9658 h 338042"/>
                  <a:gd name="connsiteX3" fmla="*/ 269951 w 310998"/>
                  <a:gd name="connsiteY3" fmla="*/ 36702 h 338042"/>
                  <a:gd name="connsiteX4" fmla="*/ 299892 w 310998"/>
                  <a:gd name="connsiteY4" fmla="*/ 115417 h 338042"/>
                  <a:gd name="connsiteX5" fmla="*/ 299892 w 310998"/>
                  <a:gd name="connsiteY5" fmla="*/ 116383 h 338042"/>
                  <a:gd name="connsiteX6" fmla="*/ 281058 w 310998"/>
                  <a:gd name="connsiteY6" fmla="*/ 181094 h 338042"/>
                  <a:gd name="connsiteX7" fmla="*/ 230352 w 310998"/>
                  <a:gd name="connsiteY7" fmla="*/ 220210 h 338042"/>
                  <a:gd name="connsiteX8" fmla="*/ 310999 w 310998"/>
                  <a:gd name="connsiteY8" fmla="*/ 338042 h 338042"/>
                  <a:gd name="connsiteX9" fmla="*/ 202825 w 310998"/>
                  <a:gd name="connsiteY9" fmla="*/ 338042 h 338042"/>
                  <a:gd name="connsiteX10" fmla="*/ 134734 w 310998"/>
                  <a:gd name="connsiteY10" fmla="*/ 235664 h 338042"/>
                  <a:gd name="connsiteX11" fmla="*/ 93686 w 310998"/>
                  <a:gd name="connsiteY11" fmla="*/ 235664 h 338042"/>
                  <a:gd name="connsiteX12" fmla="*/ 93686 w 310998"/>
                  <a:gd name="connsiteY12" fmla="*/ 338042 h 338042"/>
                  <a:gd name="connsiteX13" fmla="*/ 0 w 310998"/>
                  <a:gd name="connsiteY13" fmla="*/ 338042 h 338042"/>
                  <a:gd name="connsiteX14" fmla="*/ 0 w 310998"/>
                  <a:gd name="connsiteY14" fmla="*/ 0 h 338042"/>
                  <a:gd name="connsiteX15" fmla="*/ 155500 w 310998"/>
                  <a:gd name="connsiteY15" fmla="*/ 162260 h 338042"/>
                  <a:gd name="connsiteX16" fmla="*/ 192684 w 310998"/>
                  <a:gd name="connsiteY16" fmla="*/ 151395 h 338042"/>
                  <a:gd name="connsiteX17" fmla="*/ 205723 w 310998"/>
                  <a:gd name="connsiteY17" fmla="*/ 122178 h 338042"/>
                  <a:gd name="connsiteX18" fmla="*/ 205723 w 310998"/>
                  <a:gd name="connsiteY18" fmla="*/ 121212 h 338042"/>
                  <a:gd name="connsiteX19" fmla="*/ 192201 w 310998"/>
                  <a:gd name="connsiteY19" fmla="*/ 91030 h 338042"/>
                  <a:gd name="connsiteX20" fmla="*/ 155017 w 310998"/>
                  <a:gd name="connsiteY20" fmla="*/ 81130 h 338042"/>
                  <a:gd name="connsiteX21" fmla="*/ 93686 w 310998"/>
                  <a:gd name="connsiteY21" fmla="*/ 81130 h 338042"/>
                  <a:gd name="connsiteX22" fmla="*/ 93686 w 310998"/>
                  <a:gd name="connsiteY22" fmla="*/ 162260 h 338042"/>
                  <a:gd name="connsiteX23" fmla="*/ 155500 w 310998"/>
                  <a:gd name="connsiteY23" fmla="*/ 16226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0998" h="338042">
                    <a:moveTo>
                      <a:pt x="0" y="0"/>
                    </a:moveTo>
                    <a:lnTo>
                      <a:pt x="159846" y="0"/>
                    </a:lnTo>
                    <a:cubicBezTo>
                      <a:pt x="185923" y="0"/>
                      <a:pt x="207976" y="3219"/>
                      <a:pt x="226005" y="9658"/>
                    </a:cubicBezTo>
                    <a:cubicBezTo>
                      <a:pt x="244034" y="16097"/>
                      <a:pt x="258683" y="25112"/>
                      <a:pt x="269951" y="36702"/>
                    </a:cubicBezTo>
                    <a:cubicBezTo>
                      <a:pt x="289911" y="56018"/>
                      <a:pt x="299892" y="82257"/>
                      <a:pt x="299892" y="115417"/>
                    </a:cubicBezTo>
                    <a:lnTo>
                      <a:pt x="299892" y="116383"/>
                    </a:lnTo>
                    <a:cubicBezTo>
                      <a:pt x="299892" y="142461"/>
                      <a:pt x="293614" y="164031"/>
                      <a:pt x="281058" y="181094"/>
                    </a:cubicBezTo>
                    <a:cubicBezTo>
                      <a:pt x="268502" y="198157"/>
                      <a:pt x="251600" y="211196"/>
                      <a:pt x="230352" y="220210"/>
                    </a:cubicBezTo>
                    <a:lnTo>
                      <a:pt x="310999" y="338042"/>
                    </a:lnTo>
                    <a:lnTo>
                      <a:pt x="202825" y="338042"/>
                    </a:lnTo>
                    <a:lnTo>
                      <a:pt x="134734" y="235664"/>
                    </a:lnTo>
                    <a:lnTo>
                      <a:pt x="93686" y="235664"/>
                    </a:lnTo>
                    <a:lnTo>
                      <a:pt x="93686" y="338042"/>
                    </a:lnTo>
                    <a:lnTo>
                      <a:pt x="0" y="338042"/>
                    </a:lnTo>
                    <a:lnTo>
                      <a:pt x="0" y="0"/>
                    </a:lnTo>
                    <a:close/>
                    <a:moveTo>
                      <a:pt x="155500" y="162260"/>
                    </a:moveTo>
                    <a:cubicBezTo>
                      <a:pt x="171597" y="162260"/>
                      <a:pt x="183992" y="158638"/>
                      <a:pt x="192684" y="151395"/>
                    </a:cubicBezTo>
                    <a:cubicBezTo>
                      <a:pt x="201377" y="144151"/>
                      <a:pt x="205723" y="134412"/>
                      <a:pt x="205723" y="122178"/>
                    </a:cubicBezTo>
                    <a:lnTo>
                      <a:pt x="205723" y="121212"/>
                    </a:lnTo>
                    <a:cubicBezTo>
                      <a:pt x="205723" y="107691"/>
                      <a:pt x="201216" y="97630"/>
                      <a:pt x="192201" y="91030"/>
                    </a:cubicBezTo>
                    <a:cubicBezTo>
                      <a:pt x="183187" y="84430"/>
                      <a:pt x="170792" y="81130"/>
                      <a:pt x="155017" y="81130"/>
                    </a:cubicBezTo>
                    <a:lnTo>
                      <a:pt x="93686" y="81130"/>
                    </a:lnTo>
                    <a:lnTo>
                      <a:pt x="93686" y="162260"/>
                    </a:lnTo>
                    <a:lnTo>
                      <a:pt x="155500" y="162260"/>
                    </a:lnTo>
                    <a:close/>
                  </a:path>
                </a:pathLst>
              </a:custGeom>
              <a:grpFill/>
              <a:ln w="8044" cap="flat">
                <a:noFill/>
                <a:prstDash val="solid"/>
                <a:miter/>
              </a:ln>
            </p:spPr>
            <p:txBody>
              <a:bodyPr rtlCol="0" anchor="ctr"/>
              <a:lstStyle/>
              <a:p>
                <a:endParaRPr lang="en-US"/>
              </a:p>
            </p:txBody>
          </p:sp>
          <p:sp>
            <p:nvSpPr>
              <p:cNvPr id="235" name="Freeform 234">
                <a:extLst>
                  <a:ext uri="{FF2B5EF4-FFF2-40B4-BE49-F238E27FC236}">
                    <a16:creationId xmlns:a16="http://schemas.microsoft.com/office/drawing/2014/main" id="{6A19F6DE-3733-7879-0C13-DC7B7B01293A}"/>
                  </a:ext>
                </a:extLst>
              </p:cNvPr>
              <p:cNvSpPr/>
              <p:nvPr/>
            </p:nvSpPr>
            <p:spPr>
              <a:xfrm>
                <a:off x="4021547" y="1806605"/>
                <a:ext cx="361222" cy="340456"/>
              </a:xfrm>
              <a:custGeom>
                <a:avLst/>
                <a:gdLst>
                  <a:gd name="connsiteX0" fmla="*/ 0 w 361222"/>
                  <a:gd name="connsiteY0" fmla="*/ 0 h 340456"/>
                  <a:gd name="connsiteX1" fmla="*/ 104793 w 361222"/>
                  <a:gd name="connsiteY1" fmla="*/ 0 h 340456"/>
                  <a:gd name="connsiteX2" fmla="*/ 181577 w 361222"/>
                  <a:gd name="connsiteY2" fmla="*/ 213932 h 340456"/>
                  <a:gd name="connsiteX3" fmla="*/ 258361 w 361222"/>
                  <a:gd name="connsiteY3" fmla="*/ 0 h 340456"/>
                  <a:gd name="connsiteX4" fmla="*/ 361222 w 361222"/>
                  <a:gd name="connsiteY4" fmla="*/ 0 h 340456"/>
                  <a:gd name="connsiteX5" fmla="*/ 224074 w 361222"/>
                  <a:gd name="connsiteY5" fmla="*/ 340457 h 340456"/>
                  <a:gd name="connsiteX6" fmla="*/ 137148 w 361222"/>
                  <a:gd name="connsiteY6" fmla="*/ 340457 h 340456"/>
                  <a:gd name="connsiteX7" fmla="*/ 0 w 361222"/>
                  <a:gd name="connsiteY7" fmla="*/ 0 h 34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22" h="340456">
                    <a:moveTo>
                      <a:pt x="0" y="0"/>
                    </a:moveTo>
                    <a:lnTo>
                      <a:pt x="104793" y="0"/>
                    </a:lnTo>
                    <a:lnTo>
                      <a:pt x="181577" y="213932"/>
                    </a:lnTo>
                    <a:lnTo>
                      <a:pt x="258361" y="0"/>
                    </a:lnTo>
                    <a:lnTo>
                      <a:pt x="361222" y="0"/>
                    </a:lnTo>
                    <a:lnTo>
                      <a:pt x="224074" y="340457"/>
                    </a:lnTo>
                    <a:lnTo>
                      <a:pt x="137148" y="340457"/>
                    </a:lnTo>
                    <a:lnTo>
                      <a:pt x="0" y="0"/>
                    </a:lnTo>
                    <a:close/>
                  </a:path>
                </a:pathLst>
              </a:custGeom>
              <a:grpFill/>
              <a:ln w="8044" cap="flat">
                <a:noFill/>
                <a:prstDash val="solid"/>
                <a:miter/>
              </a:ln>
            </p:spPr>
            <p:txBody>
              <a:bodyPr rtlCol="0" anchor="ctr"/>
              <a:lstStyle/>
              <a:p>
                <a:endParaRPr lang="en-US"/>
              </a:p>
            </p:txBody>
          </p:sp>
          <p:sp>
            <p:nvSpPr>
              <p:cNvPr id="236" name="Freeform 235">
                <a:extLst>
                  <a:ext uri="{FF2B5EF4-FFF2-40B4-BE49-F238E27FC236}">
                    <a16:creationId xmlns:a16="http://schemas.microsoft.com/office/drawing/2014/main" id="{7A306866-5DB3-3001-AC69-4CD570A8ACEE}"/>
                  </a:ext>
                </a:extLst>
              </p:cNvPr>
              <p:cNvSpPr/>
              <p:nvPr/>
            </p:nvSpPr>
            <p:spPr>
              <a:xfrm>
                <a:off x="4403052" y="1806605"/>
                <a:ext cx="94168" cy="338042"/>
              </a:xfrm>
              <a:custGeom>
                <a:avLst/>
                <a:gdLst>
                  <a:gd name="connsiteX0" fmla="*/ 0 w 94168"/>
                  <a:gd name="connsiteY0" fmla="*/ 0 h 338042"/>
                  <a:gd name="connsiteX1" fmla="*/ 94169 w 94168"/>
                  <a:gd name="connsiteY1" fmla="*/ 0 h 338042"/>
                  <a:gd name="connsiteX2" fmla="*/ 94169 w 94168"/>
                  <a:gd name="connsiteY2" fmla="*/ 338042 h 338042"/>
                  <a:gd name="connsiteX3" fmla="*/ 0 w 94168"/>
                  <a:gd name="connsiteY3" fmla="*/ 338042 h 338042"/>
                  <a:gd name="connsiteX4" fmla="*/ 0 w 94168"/>
                  <a:gd name="connsiteY4" fmla="*/ 0 h 338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8" h="338042">
                    <a:moveTo>
                      <a:pt x="0" y="0"/>
                    </a:moveTo>
                    <a:lnTo>
                      <a:pt x="94169" y="0"/>
                    </a:lnTo>
                    <a:lnTo>
                      <a:pt x="94169" y="338042"/>
                    </a:lnTo>
                    <a:lnTo>
                      <a:pt x="0" y="338042"/>
                    </a:lnTo>
                    <a:lnTo>
                      <a:pt x="0" y="0"/>
                    </a:lnTo>
                    <a:close/>
                  </a:path>
                </a:pathLst>
              </a:custGeom>
              <a:grpFill/>
              <a:ln w="8044" cap="flat">
                <a:noFill/>
                <a:prstDash val="solid"/>
                <a:miter/>
              </a:ln>
            </p:spPr>
            <p:txBody>
              <a:bodyPr rtlCol="0" anchor="ctr"/>
              <a:lstStyle/>
              <a:p>
                <a:endParaRPr lang="en-US"/>
              </a:p>
            </p:txBody>
          </p:sp>
          <p:sp>
            <p:nvSpPr>
              <p:cNvPr id="237" name="Freeform 236">
                <a:extLst>
                  <a:ext uri="{FF2B5EF4-FFF2-40B4-BE49-F238E27FC236}">
                    <a16:creationId xmlns:a16="http://schemas.microsoft.com/office/drawing/2014/main" id="{791A4101-2CE2-D9A3-1D8F-54A4226837F7}"/>
                  </a:ext>
                </a:extLst>
              </p:cNvPr>
              <p:cNvSpPr/>
              <p:nvPr/>
            </p:nvSpPr>
            <p:spPr>
              <a:xfrm>
                <a:off x="4532956" y="1799845"/>
                <a:ext cx="324037" cy="351563"/>
              </a:xfrm>
              <a:custGeom>
                <a:avLst/>
                <a:gdLst>
                  <a:gd name="connsiteX0" fmla="*/ 174333 w 324037"/>
                  <a:gd name="connsiteY0" fmla="*/ 351564 h 351563"/>
                  <a:gd name="connsiteX1" fmla="*/ 106242 w 324037"/>
                  <a:gd name="connsiteY1" fmla="*/ 338525 h 351563"/>
                  <a:gd name="connsiteX2" fmla="*/ 50948 w 324037"/>
                  <a:gd name="connsiteY2" fmla="*/ 302065 h 351563"/>
                  <a:gd name="connsiteX3" fmla="*/ 13763 w 324037"/>
                  <a:gd name="connsiteY3" fmla="*/ 246529 h 351563"/>
                  <a:gd name="connsiteX4" fmla="*/ 0 w 324037"/>
                  <a:gd name="connsiteY4" fmla="*/ 176748 h 351563"/>
                  <a:gd name="connsiteX5" fmla="*/ 0 w 324037"/>
                  <a:gd name="connsiteY5" fmla="*/ 175782 h 351563"/>
                  <a:gd name="connsiteX6" fmla="*/ 13522 w 324037"/>
                  <a:gd name="connsiteY6" fmla="*/ 106966 h 351563"/>
                  <a:gd name="connsiteX7" fmla="*/ 50706 w 324037"/>
                  <a:gd name="connsiteY7" fmla="*/ 50948 h 351563"/>
                  <a:gd name="connsiteX8" fmla="*/ 106966 w 324037"/>
                  <a:gd name="connsiteY8" fmla="*/ 13522 h 351563"/>
                  <a:gd name="connsiteX9" fmla="*/ 178197 w 324037"/>
                  <a:gd name="connsiteY9" fmla="*/ 0 h 351563"/>
                  <a:gd name="connsiteX10" fmla="*/ 225523 w 324037"/>
                  <a:gd name="connsiteY10" fmla="*/ 5071 h 351563"/>
                  <a:gd name="connsiteX11" fmla="*/ 264397 w 324037"/>
                  <a:gd name="connsiteY11" fmla="*/ 19558 h 351563"/>
                  <a:gd name="connsiteX12" fmla="*/ 296270 w 324037"/>
                  <a:gd name="connsiteY12" fmla="*/ 42014 h 351563"/>
                  <a:gd name="connsiteX13" fmla="*/ 321623 w 324037"/>
                  <a:gd name="connsiteY13" fmla="*/ 70506 h 351563"/>
                  <a:gd name="connsiteX14" fmla="*/ 251117 w 324037"/>
                  <a:gd name="connsiteY14" fmla="*/ 125076 h 351563"/>
                  <a:gd name="connsiteX15" fmla="*/ 219245 w 324037"/>
                  <a:gd name="connsiteY15" fmla="*/ 96101 h 351563"/>
                  <a:gd name="connsiteX16" fmla="*/ 177231 w 324037"/>
                  <a:gd name="connsiteY16" fmla="*/ 85476 h 351563"/>
                  <a:gd name="connsiteX17" fmla="*/ 144634 w 324037"/>
                  <a:gd name="connsiteY17" fmla="*/ 92479 h 351563"/>
                  <a:gd name="connsiteX18" fmla="*/ 119281 w 324037"/>
                  <a:gd name="connsiteY18" fmla="*/ 111554 h 351563"/>
                  <a:gd name="connsiteX19" fmla="*/ 102620 w 324037"/>
                  <a:gd name="connsiteY19" fmla="*/ 140046 h 351563"/>
                  <a:gd name="connsiteX20" fmla="*/ 96584 w 324037"/>
                  <a:gd name="connsiteY20" fmla="*/ 174816 h 351563"/>
                  <a:gd name="connsiteX21" fmla="*/ 96584 w 324037"/>
                  <a:gd name="connsiteY21" fmla="*/ 175782 h 351563"/>
                  <a:gd name="connsiteX22" fmla="*/ 102620 w 324037"/>
                  <a:gd name="connsiteY22" fmla="*/ 211276 h 351563"/>
                  <a:gd name="connsiteX23" fmla="*/ 119281 w 324037"/>
                  <a:gd name="connsiteY23" fmla="*/ 240010 h 351563"/>
                  <a:gd name="connsiteX24" fmla="*/ 144634 w 324037"/>
                  <a:gd name="connsiteY24" fmla="*/ 259085 h 351563"/>
                  <a:gd name="connsiteX25" fmla="*/ 177231 w 324037"/>
                  <a:gd name="connsiteY25" fmla="*/ 266088 h 351563"/>
                  <a:gd name="connsiteX26" fmla="*/ 201135 w 324037"/>
                  <a:gd name="connsiteY26" fmla="*/ 263190 h 351563"/>
                  <a:gd name="connsiteX27" fmla="*/ 220935 w 324037"/>
                  <a:gd name="connsiteY27" fmla="*/ 254739 h 351563"/>
                  <a:gd name="connsiteX28" fmla="*/ 237837 w 324037"/>
                  <a:gd name="connsiteY28" fmla="*/ 241700 h 351563"/>
                  <a:gd name="connsiteX29" fmla="*/ 253532 w 324037"/>
                  <a:gd name="connsiteY29" fmla="*/ 225040 h 351563"/>
                  <a:gd name="connsiteX30" fmla="*/ 324038 w 324037"/>
                  <a:gd name="connsiteY30" fmla="*/ 275263 h 351563"/>
                  <a:gd name="connsiteX31" fmla="*/ 297719 w 324037"/>
                  <a:gd name="connsiteY31" fmla="*/ 305687 h 351563"/>
                  <a:gd name="connsiteX32" fmla="*/ 265363 w 324037"/>
                  <a:gd name="connsiteY32" fmla="*/ 329833 h 351563"/>
                  <a:gd name="connsiteX33" fmla="*/ 224798 w 324037"/>
                  <a:gd name="connsiteY33" fmla="*/ 345769 h 351563"/>
                  <a:gd name="connsiteX34" fmla="*/ 174333 w 324037"/>
                  <a:gd name="connsiteY34" fmla="*/ 351564 h 35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4037" h="351563">
                    <a:moveTo>
                      <a:pt x="174333" y="351564"/>
                    </a:moveTo>
                    <a:cubicBezTo>
                      <a:pt x="150187" y="351564"/>
                      <a:pt x="127490" y="347218"/>
                      <a:pt x="106242" y="338525"/>
                    </a:cubicBezTo>
                    <a:cubicBezTo>
                      <a:pt x="84993" y="329833"/>
                      <a:pt x="66562" y="317679"/>
                      <a:pt x="50948" y="302065"/>
                    </a:cubicBezTo>
                    <a:cubicBezTo>
                      <a:pt x="35334" y="286451"/>
                      <a:pt x="22939" y="267939"/>
                      <a:pt x="13763" y="246529"/>
                    </a:cubicBezTo>
                    <a:cubicBezTo>
                      <a:pt x="4588" y="225120"/>
                      <a:pt x="0" y="201860"/>
                      <a:pt x="0" y="176748"/>
                    </a:cubicBezTo>
                    <a:lnTo>
                      <a:pt x="0" y="175782"/>
                    </a:lnTo>
                    <a:cubicBezTo>
                      <a:pt x="0" y="151314"/>
                      <a:pt x="4507" y="128376"/>
                      <a:pt x="13522" y="106966"/>
                    </a:cubicBezTo>
                    <a:cubicBezTo>
                      <a:pt x="22536" y="85557"/>
                      <a:pt x="34931" y="66884"/>
                      <a:pt x="50706" y="50948"/>
                    </a:cubicBezTo>
                    <a:cubicBezTo>
                      <a:pt x="66482" y="35012"/>
                      <a:pt x="85235" y="22536"/>
                      <a:pt x="106966" y="13522"/>
                    </a:cubicBezTo>
                    <a:cubicBezTo>
                      <a:pt x="128698" y="4507"/>
                      <a:pt x="152441" y="0"/>
                      <a:pt x="178197" y="0"/>
                    </a:cubicBezTo>
                    <a:cubicBezTo>
                      <a:pt x="195582" y="0"/>
                      <a:pt x="211357" y="1690"/>
                      <a:pt x="225523" y="5071"/>
                    </a:cubicBezTo>
                    <a:cubicBezTo>
                      <a:pt x="239688" y="8451"/>
                      <a:pt x="252646" y="13280"/>
                      <a:pt x="264397" y="19558"/>
                    </a:cubicBezTo>
                    <a:cubicBezTo>
                      <a:pt x="276148" y="25836"/>
                      <a:pt x="286773" y="33321"/>
                      <a:pt x="296270" y="42014"/>
                    </a:cubicBezTo>
                    <a:cubicBezTo>
                      <a:pt x="305767" y="50706"/>
                      <a:pt x="314218" y="60204"/>
                      <a:pt x="321623" y="70506"/>
                    </a:cubicBezTo>
                    <a:lnTo>
                      <a:pt x="251117" y="125076"/>
                    </a:lnTo>
                    <a:cubicBezTo>
                      <a:pt x="241459" y="112842"/>
                      <a:pt x="230835" y="103183"/>
                      <a:pt x="219245" y="96101"/>
                    </a:cubicBezTo>
                    <a:cubicBezTo>
                      <a:pt x="207655" y="89018"/>
                      <a:pt x="193650" y="85476"/>
                      <a:pt x="177231" y="85476"/>
                    </a:cubicBezTo>
                    <a:cubicBezTo>
                      <a:pt x="165319" y="85476"/>
                      <a:pt x="154453" y="87811"/>
                      <a:pt x="144634" y="92479"/>
                    </a:cubicBezTo>
                    <a:cubicBezTo>
                      <a:pt x="134814" y="97147"/>
                      <a:pt x="126364" y="103505"/>
                      <a:pt x="119281" y="111554"/>
                    </a:cubicBezTo>
                    <a:cubicBezTo>
                      <a:pt x="112198" y="119603"/>
                      <a:pt x="106644" y="129100"/>
                      <a:pt x="102620" y="140046"/>
                    </a:cubicBezTo>
                    <a:cubicBezTo>
                      <a:pt x="98596" y="150992"/>
                      <a:pt x="96584" y="162582"/>
                      <a:pt x="96584" y="174816"/>
                    </a:cubicBezTo>
                    <a:lnTo>
                      <a:pt x="96584" y="175782"/>
                    </a:lnTo>
                    <a:cubicBezTo>
                      <a:pt x="96584" y="188338"/>
                      <a:pt x="98596" y="200169"/>
                      <a:pt x="102620" y="211276"/>
                    </a:cubicBezTo>
                    <a:cubicBezTo>
                      <a:pt x="106644" y="222384"/>
                      <a:pt x="112198" y="231961"/>
                      <a:pt x="119281" y="240010"/>
                    </a:cubicBezTo>
                    <a:cubicBezTo>
                      <a:pt x="126364" y="248059"/>
                      <a:pt x="134814" y="254417"/>
                      <a:pt x="144634" y="259085"/>
                    </a:cubicBezTo>
                    <a:cubicBezTo>
                      <a:pt x="154453" y="263753"/>
                      <a:pt x="165319" y="266088"/>
                      <a:pt x="177231" y="266088"/>
                    </a:cubicBezTo>
                    <a:cubicBezTo>
                      <a:pt x="185923" y="266088"/>
                      <a:pt x="193892" y="265122"/>
                      <a:pt x="201135" y="263190"/>
                    </a:cubicBezTo>
                    <a:cubicBezTo>
                      <a:pt x="208379" y="261258"/>
                      <a:pt x="214979" y="258441"/>
                      <a:pt x="220935" y="254739"/>
                    </a:cubicBezTo>
                    <a:cubicBezTo>
                      <a:pt x="226891" y="251037"/>
                      <a:pt x="232525" y="246690"/>
                      <a:pt x="237837" y="241700"/>
                    </a:cubicBezTo>
                    <a:cubicBezTo>
                      <a:pt x="243149" y="236710"/>
                      <a:pt x="248381" y="231157"/>
                      <a:pt x="253532" y="225040"/>
                    </a:cubicBezTo>
                    <a:lnTo>
                      <a:pt x="324038" y="275263"/>
                    </a:lnTo>
                    <a:cubicBezTo>
                      <a:pt x="315989" y="286209"/>
                      <a:pt x="307216" y="296350"/>
                      <a:pt x="297719" y="305687"/>
                    </a:cubicBezTo>
                    <a:cubicBezTo>
                      <a:pt x="288221" y="315023"/>
                      <a:pt x="277436" y="323072"/>
                      <a:pt x="265363" y="329833"/>
                    </a:cubicBezTo>
                    <a:cubicBezTo>
                      <a:pt x="253290" y="336594"/>
                      <a:pt x="239769" y="341906"/>
                      <a:pt x="224798" y="345769"/>
                    </a:cubicBezTo>
                    <a:cubicBezTo>
                      <a:pt x="209828" y="349632"/>
                      <a:pt x="193006" y="351564"/>
                      <a:pt x="174333" y="351564"/>
                    </a:cubicBezTo>
                    <a:close/>
                  </a:path>
                </a:pathLst>
              </a:custGeom>
              <a:grpFill/>
              <a:ln w="8044" cap="flat">
                <a:noFill/>
                <a:prstDash val="solid"/>
                <a:miter/>
              </a:ln>
            </p:spPr>
            <p:txBody>
              <a:bodyPr rtlCol="0" anchor="ctr"/>
              <a:lstStyle/>
              <a:p>
                <a:endParaRPr lang="en-US"/>
              </a:p>
            </p:txBody>
          </p:sp>
          <p:sp>
            <p:nvSpPr>
              <p:cNvPr id="238" name="Freeform 237">
                <a:extLst>
                  <a:ext uri="{FF2B5EF4-FFF2-40B4-BE49-F238E27FC236}">
                    <a16:creationId xmlns:a16="http://schemas.microsoft.com/office/drawing/2014/main" id="{EC5D678B-C8EF-6A20-3EF2-FCC89EC85229}"/>
                  </a:ext>
                </a:extLst>
              </p:cNvPr>
              <p:cNvSpPr/>
              <p:nvPr/>
            </p:nvSpPr>
            <p:spPr>
              <a:xfrm>
                <a:off x="4882589" y="1806605"/>
                <a:ext cx="273814" cy="338042"/>
              </a:xfrm>
              <a:custGeom>
                <a:avLst/>
                <a:gdLst>
                  <a:gd name="connsiteX0" fmla="*/ 0 w 273814"/>
                  <a:gd name="connsiteY0" fmla="*/ 0 h 338042"/>
                  <a:gd name="connsiteX1" fmla="*/ 271400 w 273814"/>
                  <a:gd name="connsiteY1" fmla="*/ 0 h 338042"/>
                  <a:gd name="connsiteX2" fmla="*/ 271400 w 273814"/>
                  <a:gd name="connsiteY2" fmla="*/ 79681 h 338042"/>
                  <a:gd name="connsiteX3" fmla="*/ 92237 w 273814"/>
                  <a:gd name="connsiteY3" fmla="*/ 79681 h 338042"/>
                  <a:gd name="connsiteX4" fmla="*/ 92237 w 273814"/>
                  <a:gd name="connsiteY4" fmla="*/ 130871 h 338042"/>
                  <a:gd name="connsiteX5" fmla="*/ 254497 w 273814"/>
                  <a:gd name="connsiteY5" fmla="*/ 130871 h 338042"/>
                  <a:gd name="connsiteX6" fmla="*/ 254497 w 273814"/>
                  <a:gd name="connsiteY6" fmla="*/ 204757 h 338042"/>
                  <a:gd name="connsiteX7" fmla="*/ 92237 w 273814"/>
                  <a:gd name="connsiteY7" fmla="*/ 204757 h 338042"/>
                  <a:gd name="connsiteX8" fmla="*/ 92237 w 273814"/>
                  <a:gd name="connsiteY8" fmla="*/ 258361 h 338042"/>
                  <a:gd name="connsiteX9" fmla="*/ 273814 w 273814"/>
                  <a:gd name="connsiteY9" fmla="*/ 258361 h 338042"/>
                  <a:gd name="connsiteX10" fmla="*/ 273814 w 273814"/>
                  <a:gd name="connsiteY10" fmla="*/ 338042 h 338042"/>
                  <a:gd name="connsiteX11" fmla="*/ 0 w 273814"/>
                  <a:gd name="connsiteY11" fmla="*/ 338042 h 338042"/>
                  <a:gd name="connsiteX12" fmla="*/ 0 w 273814"/>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3814" h="338042">
                    <a:moveTo>
                      <a:pt x="0" y="0"/>
                    </a:moveTo>
                    <a:lnTo>
                      <a:pt x="271400" y="0"/>
                    </a:lnTo>
                    <a:lnTo>
                      <a:pt x="271400" y="79681"/>
                    </a:lnTo>
                    <a:lnTo>
                      <a:pt x="92237" y="79681"/>
                    </a:lnTo>
                    <a:lnTo>
                      <a:pt x="92237" y="130871"/>
                    </a:lnTo>
                    <a:lnTo>
                      <a:pt x="254497" y="130871"/>
                    </a:lnTo>
                    <a:lnTo>
                      <a:pt x="254497" y="204757"/>
                    </a:lnTo>
                    <a:lnTo>
                      <a:pt x="92237" y="204757"/>
                    </a:lnTo>
                    <a:lnTo>
                      <a:pt x="92237" y="258361"/>
                    </a:lnTo>
                    <a:lnTo>
                      <a:pt x="273814" y="258361"/>
                    </a:lnTo>
                    <a:lnTo>
                      <a:pt x="273814" y="338042"/>
                    </a:lnTo>
                    <a:lnTo>
                      <a:pt x="0" y="338042"/>
                    </a:lnTo>
                    <a:lnTo>
                      <a:pt x="0" y="0"/>
                    </a:lnTo>
                    <a:close/>
                  </a:path>
                </a:pathLst>
              </a:custGeom>
              <a:grpFill/>
              <a:ln w="8044" cap="flat">
                <a:noFill/>
                <a:prstDash val="solid"/>
                <a:miter/>
              </a:ln>
            </p:spPr>
            <p:txBody>
              <a:bodyPr rtlCol="0" anchor="ctr"/>
              <a:lstStyle/>
              <a:p>
                <a:endParaRPr lang="en-US"/>
              </a:p>
            </p:txBody>
          </p:sp>
          <p:sp>
            <p:nvSpPr>
              <p:cNvPr id="239" name="Freeform 238">
                <a:extLst>
                  <a:ext uri="{FF2B5EF4-FFF2-40B4-BE49-F238E27FC236}">
                    <a16:creationId xmlns:a16="http://schemas.microsoft.com/office/drawing/2014/main" id="{0632ED0A-4546-F39F-932F-AB11D1579750}"/>
                  </a:ext>
                </a:extLst>
              </p:cNvPr>
              <p:cNvSpPr/>
              <p:nvPr/>
            </p:nvSpPr>
            <p:spPr>
              <a:xfrm>
                <a:off x="5164532" y="1800649"/>
                <a:ext cx="295062" cy="349873"/>
              </a:xfrm>
              <a:custGeom>
                <a:avLst/>
                <a:gdLst>
                  <a:gd name="connsiteX0" fmla="*/ 158397 w 295062"/>
                  <a:gd name="connsiteY0" fmla="*/ 349793 h 349873"/>
                  <a:gd name="connsiteX1" fmla="*/ 72196 w 295062"/>
                  <a:gd name="connsiteY1" fmla="*/ 335708 h 349873"/>
                  <a:gd name="connsiteX2" fmla="*/ 0 w 295062"/>
                  <a:gd name="connsiteY2" fmla="*/ 293453 h 349873"/>
                  <a:gd name="connsiteX3" fmla="*/ 52155 w 295062"/>
                  <a:gd name="connsiteY3" fmla="*/ 230996 h 349873"/>
                  <a:gd name="connsiteX4" fmla="*/ 161777 w 295062"/>
                  <a:gd name="connsiteY4" fmla="*/ 271561 h 349873"/>
                  <a:gd name="connsiteX5" fmla="*/ 190511 w 295062"/>
                  <a:gd name="connsiteY5" fmla="*/ 265524 h 349873"/>
                  <a:gd name="connsiteX6" fmla="*/ 200410 w 295062"/>
                  <a:gd name="connsiteY6" fmla="*/ 248381 h 349873"/>
                  <a:gd name="connsiteX7" fmla="*/ 200410 w 295062"/>
                  <a:gd name="connsiteY7" fmla="*/ 247415 h 349873"/>
                  <a:gd name="connsiteX8" fmla="*/ 197996 w 295062"/>
                  <a:gd name="connsiteY8" fmla="*/ 237998 h 349873"/>
                  <a:gd name="connsiteX9" fmla="*/ 189062 w 295062"/>
                  <a:gd name="connsiteY9" fmla="*/ 230030 h 349873"/>
                  <a:gd name="connsiteX10" fmla="*/ 171677 w 295062"/>
                  <a:gd name="connsiteY10" fmla="*/ 222544 h 349873"/>
                  <a:gd name="connsiteX11" fmla="*/ 143427 w 295062"/>
                  <a:gd name="connsiteY11" fmla="*/ 215059 h 349873"/>
                  <a:gd name="connsiteX12" fmla="*/ 93203 w 295062"/>
                  <a:gd name="connsiteY12" fmla="*/ 201296 h 349873"/>
                  <a:gd name="connsiteX13" fmla="*/ 52880 w 295062"/>
                  <a:gd name="connsiteY13" fmla="*/ 181979 h 349873"/>
                  <a:gd name="connsiteX14" fmla="*/ 25836 w 295062"/>
                  <a:gd name="connsiteY14" fmla="*/ 152602 h 349873"/>
                  <a:gd name="connsiteX15" fmla="*/ 15936 w 295062"/>
                  <a:gd name="connsiteY15" fmla="*/ 108978 h 349873"/>
                  <a:gd name="connsiteX16" fmla="*/ 15936 w 295062"/>
                  <a:gd name="connsiteY16" fmla="*/ 108013 h 349873"/>
                  <a:gd name="connsiteX17" fmla="*/ 24870 w 295062"/>
                  <a:gd name="connsiteY17" fmla="*/ 64630 h 349873"/>
                  <a:gd name="connsiteX18" fmla="*/ 50947 w 295062"/>
                  <a:gd name="connsiteY18" fmla="*/ 30424 h 349873"/>
                  <a:gd name="connsiteX19" fmla="*/ 92237 w 295062"/>
                  <a:gd name="connsiteY19" fmla="*/ 7968 h 349873"/>
                  <a:gd name="connsiteX20" fmla="*/ 146807 w 295062"/>
                  <a:gd name="connsiteY20" fmla="*/ 0 h 349873"/>
                  <a:gd name="connsiteX21" fmla="*/ 224315 w 295062"/>
                  <a:gd name="connsiteY21" fmla="*/ 11429 h 349873"/>
                  <a:gd name="connsiteX22" fmla="*/ 285887 w 295062"/>
                  <a:gd name="connsiteY22" fmla="*/ 45233 h 349873"/>
                  <a:gd name="connsiteX23" fmla="*/ 239044 w 295062"/>
                  <a:gd name="connsiteY23" fmla="*/ 111634 h 349873"/>
                  <a:gd name="connsiteX24" fmla="*/ 191477 w 295062"/>
                  <a:gd name="connsiteY24" fmla="*/ 86764 h 349873"/>
                  <a:gd name="connsiteX25" fmla="*/ 144392 w 295062"/>
                  <a:gd name="connsiteY25" fmla="*/ 78313 h 349873"/>
                  <a:gd name="connsiteX26" fmla="*/ 119039 w 295062"/>
                  <a:gd name="connsiteY26" fmla="*/ 84591 h 349873"/>
                  <a:gd name="connsiteX27" fmla="*/ 110588 w 295062"/>
                  <a:gd name="connsiteY27" fmla="*/ 100044 h 349873"/>
                  <a:gd name="connsiteX28" fmla="*/ 110588 w 295062"/>
                  <a:gd name="connsiteY28" fmla="*/ 101010 h 349873"/>
                  <a:gd name="connsiteX29" fmla="*/ 113244 w 295062"/>
                  <a:gd name="connsiteY29" fmla="*/ 111152 h 349873"/>
                  <a:gd name="connsiteX30" fmla="*/ 122419 w 295062"/>
                  <a:gd name="connsiteY30" fmla="*/ 119120 h 349873"/>
                  <a:gd name="connsiteX31" fmla="*/ 140287 w 295062"/>
                  <a:gd name="connsiteY31" fmla="*/ 126363 h 349873"/>
                  <a:gd name="connsiteX32" fmla="*/ 169021 w 295062"/>
                  <a:gd name="connsiteY32" fmla="*/ 133849 h 349873"/>
                  <a:gd name="connsiteX33" fmla="*/ 221418 w 295062"/>
                  <a:gd name="connsiteY33" fmla="*/ 148578 h 349873"/>
                  <a:gd name="connsiteX34" fmla="*/ 261258 w 295062"/>
                  <a:gd name="connsiteY34" fmla="*/ 169102 h 349873"/>
                  <a:gd name="connsiteX35" fmla="*/ 286370 w 295062"/>
                  <a:gd name="connsiteY35" fmla="*/ 198238 h 349873"/>
                  <a:gd name="connsiteX36" fmla="*/ 295062 w 295062"/>
                  <a:gd name="connsiteY36" fmla="*/ 238964 h 349873"/>
                  <a:gd name="connsiteX37" fmla="*/ 295062 w 295062"/>
                  <a:gd name="connsiteY37" fmla="*/ 239930 h 349873"/>
                  <a:gd name="connsiteX38" fmla="*/ 285163 w 295062"/>
                  <a:gd name="connsiteY38" fmla="*/ 286209 h 349873"/>
                  <a:gd name="connsiteX39" fmla="*/ 257395 w 295062"/>
                  <a:gd name="connsiteY39" fmla="*/ 320657 h 349873"/>
                  <a:gd name="connsiteX40" fmla="*/ 214415 w 295062"/>
                  <a:gd name="connsiteY40" fmla="*/ 342389 h 349873"/>
                  <a:gd name="connsiteX41" fmla="*/ 158397 w 295062"/>
                  <a:gd name="connsiteY41" fmla="*/ 349874 h 34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5062" h="349873">
                    <a:moveTo>
                      <a:pt x="158397" y="349793"/>
                    </a:moveTo>
                    <a:cubicBezTo>
                      <a:pt x="128134" y="349793"/>
                      <a:pt x="99400" y="345125"/>
                      <a:pt x="72196" y="335708"/>
                    </a:cubicBezTo>
                    <a:cubicBezTo>
                      <a:pt x="44992" y="326291"/>
                      <a:pt x="20926" y="312206"/>
                      <a:pt x="0" y="293453"/>
                    </a:cubicBezTo>
                    <a:lnTo>
                      <a:pt x="52155" y="230996"/>
                    </a:lnTo>
                    <a:cubicBezTo>
                      <a:pt x="85959" y="258039"/>
                      <a:pt x="122500" y="271561"/>
                      <a:pt x="161777" y="271561"/>
                    </a:cubicBezTo>
                    <a:cubicBezTo>
                      <a:pt x="174333" y="271561"/>
                      <a:pt x="183911" y="269548"/>
                      <a:pt x="190511" y="265524"/>
                    </a:cubicBezTo>
                    <a:cubicBezTo>
                      <a:pt x="197111" y="261500"/>
                      <a:pt x="200410" y="255785"/>
                      <a:pt x="200410" y="248381"/>
                    </a:cubicBezTo>
                    <a:lnTo>
                      <a:pt x="200410" y="247415"/>
                    </a:lnTo>
                    <a:cubicBezTo>
                      <a:pt x="200410" y="243873"/>
                      <a:pt x="199606" y="240734"/>
                      <a:pt x="197996" y="237998"/>
                    </a:cubicBezTo>
                    <a:cubicBezTo>
                      <a:pt x="196386" y="235261"/>
                      <a:pt x="193408" y="232605"/>
                      <a:pt x="189062" y="230030"/>
                    </a:cubicBezTo>
                    <a:cubicBezTo>
                      <a:pt x="184716" y="227454"/>
                      <a:pt x="178921" y="224959"/>
                      <a:pt x="171677" y="222544"/>
                    </a:cubicBezTo>
                    <a:cubicBezTo>
                      <a:pt x="164433" y="220130"/>
                      <a:pt x="155017" y="217635"/>
                      <a:pt x="143427" y="215059"/>
                    </a:cubicBezTo>
                    <a:cubicBezTo>
                      <a:pt x="125397" y="210874"/>
                      <a:pt x="108656" y="206286"/>
                      <a:pt x="93203" y="201296"/>
                    </a:cubicBezTo>
                    <a:cubicBezTo>
                      <a:pt x="77750" y="196306"/>
                      <a:pt x="64308" y="189867"/>
                      <a:pt x="52880" y="181979"/>
                    </a:cubicBezTo>
                    <a:cubicBezTo>
                      <a:pt x="41450" y="174092"/>
                      <a:pt x="32436" y="164272"/>
                      <a:pt x="25836" y="152602"/>
                    </a:cubicBezTo>
                    <a:cubicBezTo>
                      <a:pt x="19236" y="140851"/>
                      <a:pt x="15936" y="126363"/>
                      <a:pt x="15936" y="108978"/>
                    </a:cubicBezTo>
                    <a:lnTo>
                      <a:pt x="15936" y="108013"/>
                    </a:lnTo>
                    <a:cubicBezTo>
                      <a:pt x="15936" y="92237"/>
                      <a:pt x="18914" y="77830"/>
                      <a:pt x="24870" y="64630"/>
                    </a:cubicBezTo>
                    <a:cubicBezTo>
                      <a:pt x="30826" y="51431"/>
                      <a:pt x="39519" y="40082"/>
                      <a:pt x="50947" y="30424"/>
                    </a:cubicBezTo>
                    <a:cubicBezTo>
                      <a:pt x="62377" y="20765"/>
                      <a:pt x="76140" y="13280"/>
                      <a:pt x="92237" y="7968"/>
                    </a:cubicBezTo>
                    <a:cubicBezTo>
                      <a:pt x="108334" y="2656"/>
                      <a:pt x="126524" y="0"/>
                      <a:pt x="146807" y="0"/>
                    </a:cubicBezTo>
                    <a:cubicBezTo>
                      <a:pt x="175782" y="0"/>
                      <a:pt x="201618" y="3783"/>
                      <a:pt x="224315" y="11429"/>
                    </a:cubicBezTo>
                    <a:cubicBezTo>
                      <a:pt x="247012" y="19075"/>
                      <a:pt x="267536" y="30263"/>
                      <a:pt x="285887" y="45233"/>
                    </a:cubicBezTo>
                    <a:lnTo>
                      <a:pt x="239044" y="111634"/>
                    </a:lnTo>
                    <a:cubicBezTo>
                      <a:pt x="223591" y="100688"/>
                      <a:pt x="207735" y="92398"/>
                      <a:pt x="191477" y="86764"/>
                    </a:cubicBezTo>
                    <a:cubicBezTo>
                      <a:pt x="175218" y="81130"/>
                      <a:pt x="159524" y="78313"/>
                      <a:pt x="144392" y="78313"/>
                    </a:cubicBezTo>
                    <a:cubicBezTo>
                      <a:pt x="133124" y="78313"/>
                      <a:pt x="124673" y="80406"/>
                      <a:pt x="119039" y="84591"/>
                    </a:cubicBezTo>
                    <a:cubicBezTo>
                      <a:pt x="113405" y="88776"/>
                      <a:pt x="110588" y="93927"/>
                      <a:pt x="110588" y="100044"/>
                    </a:cubicBezTo>
                    <a:lnTo>
                      <a:pt x="110588" y="101010"/>
                    </a:lnTo>
                    <a:cubicBezTo>
                      <a:pt x="110588" y="104874"/>
                      <a:pt x="111473" y="108254"/>
                      <a:pt x="113244" y="111152"/>
                    </a:cubicBezTo>
                    <a:cubicBezTo>
                      <a:pt x="115015" y="114049"/>
                      <a:pt x="118073" y="116705"/>
                      <a:pt x="122419" y="119120"/>
                    </a:cubicBezTo>
                    <a:cubicBezTo>
                      <a:pt x="126766" y="121534"/>
                      <a:pt x="132722" y="123949"/>
                      <a:pt x="140287" y="126363"/>
                    </a:cubicBezTo>
                    <a:cubicBezTo>
                      <a:pt x="147853" y="128778"/>
                      <a:pt x="157431" y="131273"/>
                      <a:pt x="169021" y="133849"/>
                    </a:cubicBezTo>
                    <a:cubicBezTo>
                      <a:pt x="188338" y="138034"/>
                      <a:pt x="205803" y="142944"/>
                      <a:pt x="221418" y="148578"/>
                    </a:cubicBezTo>
                    <a:cubicBezTo>
                      <a:pt x="237032" y="154212"/>
                      <a:pt x="250312" y="161053"/>
                      <a:pt x="261258" y="169102"/>
                    </a:cubicBezTo>
                    <a:cubicBezTo>
                      <a:pt x="272205" y="177150"/>
                      <a:pt x="280575" y="186889"/>
                      <a:pt x="286370" y="198238"/>
                    </a:cubicBezTo>
                    <a:cubicBezTo>
                      <a:pt x="292165" y="209667"/>
                      <a:pt x="295062" y="223188"/>
                      <a:pt x="295062" y="238964"/>
                    </a:cubicBezTo>
                    <a:lnTo>
                      <a:pt x="295062" y="239930"/>
                    </a:lnTo>
                    <a:cubicBezTo>
                      <a:pt x="295062" y="257315"/>
                      <a:pt x="291763" y="272687"/>
                      <a:pt x="285163" y="286209"/>
                    </a:cubicBezTo>
                    <a:cubicBezTo>
                      <a:pt x="278563" y="299731"/>
                      <a:pt x="269307" y="311160"/>
                      <a:pt x="257395" y="320657"/>
                    </a:cubicBezTo>
                    <a:cubicBezTo>
                      <a:pt x="245483" y="330155"/>
                      <a:pt x="231156" y="337398"/>
                      <a:pt x="214415" y="342389"/>
                    </a:cubicBezTo>
                    <a:cubicBezTo>
                      <a:pt x="197674" y="347379"/>
                      <a:pt x="179001" y="349874"/>
                      <a:pt x="158397" y="349874"/>
                    </a:cubicBezTo>
                    <a:close/>
                  </a:path>
                </a:pathLst>
              </a:custGeom>
              <a:grpFill/>
              <a:ln w="8044" cap="flat">
                <a:noFill/>
                <a:prstDash val="solid"/>
                <a:miter/>
              </a:ln>
            </p:spPr>
            <p:txBody>
              <a:bodyPr rtlCol="0" anchor="ctr"/>
              <a:lstStyle/>
              <a:p>
                <a:endParaRPr lang="en-US"/>
              </a:p>
            </p:txBody>
          </p:sp>
          <p:sp>
            <p:nvSpPr>
              <p:cNvPr id="240" name="Freeform 239">
                <a:extLst>
                  <a:ext uri="{FF2B5EF4-FFF2-40B4-BE49-F238E27FC236}">
                    <a16:creationId xmlns:a16="http://schemas.microsoft.com/office/drawing/2014/main" id="{A637F383-8B1F-0F5A-BE66-167CCA63C7BF}"/>
                  </a:ext>
                </a:extLst>
              </p:cNvPr>
              <p:cNvSpPr/>
              <p:nvPr/>
            </p:nvSpPr>
            <p:spPr>
              <a:xfrm>
                <a:off x="5611714" y="1806605"/>
                <a:ext cx="94169" cy="338042"/>
              </a:xfrm>
              <a:custGeom>
                <a:avLst/>
                <a:gdLst>
                  <a:gd name="connsiteX0" fmla="*/ 0 w 94169"/>
                  <a:gd name="connsiteY0" fmla="*/ 0 h 338042"/>
                  <a:gd name="connsiteX1" fmla="*/ 94169 w 94169"/>
                  <a:gd name="connsiteY1" fmla="*/ 0 h 338042"/>
                  <a:gd name="connsiteX2" fmla="*/ 94169 w 94169"/>
                  <a:gd name="connsiteY2" fmla="*/ 338042 h 338042"/>
                  <a:gd name="connsiteX3" fmla="*/ 0 w 94169"/>
                  <a:gd name="connsiteY3" fmla="*/ 338042 h 338042"/>
                  <a:gd name="connsiteX4" fmla="*/ 0 w 94169"/>
                  <a:gd name="connsiteY4" fmla="*/ 0 h 338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9" h="338042">
                    <a:moveTo>
                      <a:pt x="0" y="0"/>
                    </a:moveTo>
                    <a:lnTo>
                      <a:pt x="94169" y="0"/>
                    </a:lnTo>
                    <a:lnTo>
                      <a:pt x="94169" y="338042"/>
                    </a:lnTo>
                    <a:lnTo>
                      <a:pt x="0" y="338042"/>
                    </a:lnTo>
                    <a:lnTo>
                      <a:pt x="0" y="0"/>
                    </a:lnTo>
                    <a:close/>
                  </a:path>
                </a:pathLst>
              </a:custGeom>
              <a:grpFill/>
              <a:ln w="8044" cap="flat">
                <a:noFill/>
                <a:prstDash val="solid"/>
                <a:miter/>
              </a:ln>
            </p:spPr>
            <p:txBody>
              <a:bodyPr rtlCol="0" anchor="ctr"/>
              <a:lstStyle/>
              <a:p>
                <a:endParaRPr lang="en-US"/>
              </a:p>
            </p:txBody>
          </p:sp>
          <p:sp>
            <p:nvSpPr>
              <p:cNvPr id="241" name="Freeform 240">
                <a:extLst>
                  <a:ext uri="{FF2B5EF4-FFF2-40B4-BE49-F238E27FC236}">
                    <a16:creationId xmlns:a16="http://schemas.microsoft.com/office/drawing/2014/main" id="{D65E0A92-C63F-0E00-E011-FBFE5FE7A88D}"/>
                  </a:ext>
                </a:extLst>
              </p:cNvPr>
              <p:cNvSpPr/>
              <p:nvPr/>
            </p:nvSpPr>
            <p:spPr>
              <a:xfrm>
                <a:off x="5727614" y="1800649"/>
                <a:ext cx="295062" cy="349873"/>
              </a:xfrm>
              <a:custGeom>
                <a:avLst/>
                <a:gdLst>
                  <a:gd name="connsiteX0" fmla="*/ 158397 w 295062"/>
                  <a:gd name="connsiteY0" fmla="*/ 349793 h 349873"/>
                  <a:gd name="connsiteX1" fmla="*/ 72196 w 295062"/>
                  <a:gd name="connsiteY1" fmla="*/ 335708 h 349873"/>
                  <a:gd name="connsiteX2" fmla="*/ 0 w 295062"/>
                  <a:gd name="connsiteY2" fmla="*/ 293453 h 349873"/>
                  <a:gd name="connsiteX3" fmla="*/ 52155 w 295062"/>
                  <a:gd name="connsiteY3" fmla="*/ 230996 h 349873"/>
                  <a:gd name="connsiteX4" fmla="*/ 161778 w 295062"/>
                  <a:gd name="connsiteY4" fmla="*/ 271561 h 349873"/>
                  <a:gd name="connsiteX5" fmla="*/ 190511 w 295062"/>
                  <a:gd name="connsiteY5" fmla="*/ 265524 h 349873"/>
                  <a:gd name="connsiteX6" fmla="*/ 200411 w 295062"/>
                  <a:gd name="connsiteY6" fmla="*/ 248381 h 349873"/>
                  <a:gd name="connsiteX7" fmla="*/ 200411 w 295062"/>
                  <a:gd name="connsiteY7" fmla="*/ 247415 h 349873"/>
                  <a:gd name="connsiteX8" fmla="*/ 197996 w 295062"/>
                  <a:gd name="connsiteY8" fmla="*/ 237998 h 349873"/>
                  <a:gd name="connsiteX9" fmla="*/ 189062 w 295062"/>
                  <a:gd name="connsiteY9" fmla="*/ 230030 h 349873"/>
                  <a:gd name="connsiteX10" fmla="*/ 171677 w 295062"/>
                  <a:gd name="connsiteY10" fmla="*/ 222544 h 349873"/>
                  <a:gd name="connsiteX11" fmla="*/ 143427 w 295062"/>
                  <a:gd name="connsiteY11" fmla="*/ 215059 h 349873"/>
                  <a:gd name="connsiteX12" fmla="*/ 93203 w 295062"/>
                  <a:gd name="connsiteY12" fmla="*/ 201296 h 349873"/>
                  <a:gd name="connsiteX13" fmla="*/ 52880 w 295062"/>
                  <a:gd name="connsiteY13" fmla="*/ 181979 h 349873"/>
                  <a:gd name="connsiteX14" fmla="*/ 25836 w 295062"/>
                  <a:gd name="connsiteY14" fmla="*/ 152602 h 349873"/>
                  <a:gd name="connsiteX15" fmla="*/ 15937 w 295062"/>
                  <a:gd name="connsiteY15" fmla="*/ 108978 h 349873"/>
                  <a:gd name="connsiteX16" fmla="*/ 15937 w 295062"/>
                  <a:gd name="connsiteY16" fmla="*/ 108013 h 349873"/>
                  <a:gd name="connsiteX17" fmla="*/ 24870 w 295062"/>
                  <a:gd name="connsiteY17" fmla="*/ 64630 h 349873"/>
                  <a:gd name="connsiteX18" fmla="*/ 50948 w 295062"/>
                  <a:gd name="connsiteY18" fmla="*/ 30424 h 349873"/>
                  <a:gd name="connsiteX19" fmla="*/ 92237 w 295062"/>
                  <a:gd name="connsiteY19" fmla="*/ 7968 h 349873"/>
                  <a:gd name="connsiteX20" fmla="*/ 146807 w 295062"/>
                  <a:gd name="connsiteY20" fmla="*/ 0 h 349873"/>
                  <a:gd name="connsiteX21" fmla="*/ 224315 w 295062"/>
                  <a:gd name="connsiteY21" fmla="*/ 11429 h 349873"/>
                  <a:gd name="connsiteX22" fmla="*/ 285887 w 295062"/>
                  <a:gd name="connsiteY22" fmla="*/ 45233 h 349873"/>
                  <a:gd name="connsiteX23" fmla="*/ 239044 w 295062"/>
                  <a:gd name="connsiteY23" fmla="*/ 111634 h 349873"/>
                  <a:gd name="connsiteX24" fmla="*/ 191477 w 295062"/>
                  <a:gd name="connsiteY24" fmla="*/ 86764 h 349873"/>
                  <a:gd name="connsiteX25" fmla="*/ 144392 w 295062"/>
                  <a:gd name="connsiteY25" fmla="*/ 78313 h 349873"/>
                  <a:gd name="connsiteX26" fmla="*/ 119039 w 295062"/>
                  <a:gd name="connsiteY26" fmla="*/ 84591 h 349873"/>
                  <a:gd name="connsiteX27" fmla="*/ 110588 w 295062"/>
                  <a:gd name="connsiteY27" fmla="*/ 100044 h 349873"/>
                  <a:gd name="connsiteX28" fmla="*/ 110588 w 295062"/>
                  <a:gd name="connsiteY28" fmla="*/ 101010 h 349873"/>
                  <a:gd name="connsiteX29" fmla="*/ 113244 w 295062"/>
                  <a:gd name="connsiteY29" fmla="*/ 111152 h 349873"/>
                  <a:gd name="connsiteX30" fmla="*/ 122420 w 295062"/>
                  <a:gd name="connsiteY30" fmla="*/ 119120 h 349873"/>
                  <a:gd name="connsiteX31" fmla="*/ 140287 w 295062"/>
                  <a:gd name="connsiteY31" fmla="*/ 126363 h 349873"/>
                  <a:gd name="connsiteX32" fmla="*/ 169021 w 295062"/>
                  <a:gd name="connsiteY32" fmla="*/ 133849 h 349873"/>
                  <a:gd name="connsiteX33" fmla="*/ 221418 w 295062"/>
                  <a:gd name="connsiteY33" fmla="*/ 148578 h 349873"/>
                  <a:gd name="connsiteX34" fmla="*/ 261259 w 295062"/>
                  <a:gd name="connsiteY34" fmla="*/ 169102 h 349873"/>
                  <a:gd name="connsiteX35" fmla="*/ 286370 w 295062"/>
                  <a:gd name="connsiteY35" fmla="*/ 198238 h 349873"/>
                  <a:gd name="connsiteX36" fmla="*/ 295063 w 295062"/>
                  <a:gd name="connsiteY36" fmla="*/ 238964 h 349873"/>
                  <a:gd name="connsiteX37" fmla="*/ 295063 w 295062"/>
                  <a:gd name="connsiteY37" fmla="*/ 239930 h 349873"/>
                  <a:gd name="connsiteX38" fmla="*/ 285163 w 295062"/>
                  <a:gd name="connsiteY38" fmla="*/ 286209 h 349873"/>
                  <a:gd name="connsiteX39" fmla="*/ 257395 w 295062"/>
                  <a:gd name="connsiteY39" fmla="*/ 320657 h 349873"/>
                  <a:gd name="connsiteX40" fmla="*/ 214415 w 295062"/>
                  <a:gd name="connsiteY40" fmla="*/ 342389 h 349873"/>
                  <a:gd name="connsiteX41" fmla="*/ 158397 w 295062"/>
                  <a:gd name="connsiteY41" fmla="*/ 349874 h 34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5062" h="349873">
                    <a:moveTo>
                      <a:pt x="158397" y="349793"/>
                    </a:moveTo>
                    <a:cubicBezTo>
                      <a:pt x="128134" y="349793"/>
                      <a:pt x="99401" y="345125"/>
                      <a:pt x="72196" y="335708"/>
                    </a:cubicBezTo>
                    <a:cubicBezTo>
                      <a:pt x="44992" y="326291"/>
                      <a:pt x="20927" y="312206"/>
                      <a:pt x="0" y="293453"/>
                    </a:cubicBezTo>
                    <a:lnTo>
                      <a:pt x="52155" y="230996"/>
                    </a:lnTo>
                    <a:cubicBezTo>
                      <a:pt x="85959" y="258039"/>
                      <a:pt x="122500" y="271561"/>
                      <a:pt x="161778" y="271561"/>
                    </a:cubicBezTo>
                    <a:cubicBezTo>
                      <a:pt x="174334" y="271561"/>
                      <a:pt x="183911" y="269548"/>
                      <a:pt x="190511" y="265524"/>
                    </a:cubicBezTo>
                    <a:cubicBezTo>
                      <a:pt x="197111" y="261500"/>
                      <a:pt x="200411" y="255785"/>
                      <a:pt x="200411" y="248381"/>
                    </a:cubicBezTo>
                    <a:lnTo>
                      <a:pt x="200411" y="247415"/>
                    </a:lnTo>
                    <a:cubicBezTo>
                      <a:pt x="200411" y="243873"/>
                      <a:pt x="199606" y="240734"/>
                      <a:pt x="197996" y="237998"/>
                    </a:cubicBezTo>
                    <a:cubicBezTo>
                      <a:pt x="196387" y="235261"/>
                      <a:pt x="193409" y="232605"/>
                      <a:pt x="189062" y="230030"/>
                    </a:cubicBezTo>
                    <a:cubicBezTo>
                      <a:pt x="184716" y="227454"/>
                      <a:pt x="178921" y="224959"/>
                      <a:pt x="171677" y="222544"/>
                    </a:cubicBezTo>
                    <a:cubicBezTo>
                      <a:pt x="164433" y="220130"/>
                      <a:pt x="155017" y="217635"/>
                      <a:pt x="143427" y="215059"/>
                    </a:cubicBezTo>
                    <a:cubicBezTo>
                      <a:pt x="125398" y="210874"/>
                      <a:pt x="108656" y="206286"/>
                      <a:pt x="93203" y="201296"/>
                    </a:cubicBezTo>
                    <a:cubicBezTo>
                      <a:pt x="77750" y="196306"/>
                      <a:pt x="64308" y="189867"/>
                      <a:pt x="52880" y="181979"/>
                    </a:cubicBezTo>
                    <a:cubicBezTo>
                      <a:pt x="41451" y="174092"/>
                      <a:pt x="32436" y="164272"/>
                      <a:pt x="25836" y="152602"/>
                    </a:cubicBezTo>
                    <a:cubicBezTo>
                      <a:pt x="19236" y="140851"/>
                      <a:pt x="15937" y="126363"/>
                      <a:pt x="15937" y="108978"/>
                    </a:cubicBezTo>
                    <a:lnTo>
                      <a:pt x="15937" y="108013"/>
                    </a:lnTo>
                    <a:cubicBezTo>
                      <a:pt x="15937" y="92237"/>
                      <a:pt x="18915" y="77830"/>
                      <a:pt x="24870" y="64630"/>
                    </a:cubicBezTo>
                    <a:cubicBezTo>
                      <a:pt x="30826" y="51431"/>
                      <a:pt x="39519" y="40082"/>
                      <a:pt x="50948" y="30424"/>
                    </a:cubicBezTo>
                    <a:cubicBezTo>
                      <a:pt x="62377" y="20765"/>
                      <a:pt x="76140" y="13280"/>
                      <a:pt x="92237" y="7968"/>
                    </a:cubicBezTo>
                    <a:cubicBezTo>
                      <a:pt x="108335" y="2656"/>
                      <a:pt x="126525" y="0"/>
                      <a:pt x="146807" y="0"/>
                    </a:cubicBezTo>
                    <a:cubicBezTo>
                      <a:pt x="175782" y="0"/>
                      <a:pt x="201618" y="3783"/>
                      <a:pt x="224315" y="11429"/>
                    </a:cubicBezTo>
                    <a:cubicBezTo>
                      <a:pt x="247012" y="19075"/>
                      <a:pt x="267536" y="30263"/>
                      <a:pt x="285887" y="45233"/>
                    </a:cubicBezTo>
                    <a:lnTo>
                      <a:pt x="239044" y="111634"/>
                    </a:lnTo>
                    <a:cubicBezTo>
                      <a:pt x="223591" y="100688"/>
                      <a:pt x="207735" y="92398"/>
                      <a:pt x="191477" y="86764"/>
                    </a:cubicBezTo>
                    <a:cubicBezTo>
                      <a:pt x="175219" y="81130"/>
                      <a:pt x="159524" y="78313"/>
                      <a:pt x="144392" y="78313"/>
                    </a:cubicBezTo>
                    <a:cubicBezTo>
                      <a:pt x="133125" y="78313"/>
                      <a:pt x="124673" y="80406"/>
                      <a:pt x="119039" y="84591"/>
                    </a:cubicBezTo>
                    <a:cubicBezTo>
                      <a:pt x="113405" y="88776"/>
                      <a:pt x="110588" y="93927"/>
                      <a:pt x="110588" y="100044"/>
                    </a:cubicBezTo>
                    <a:lnTo>
                      <a:pt x="110588" y="101010"/>
                    </a:lnTo>
                    <a:cubicBezTo>
                      <a:pt x="110588" y="104874"/>
                      <a:pt x="111474" y="108254"/>
                      <a:pt x="113244" y="111152"/>
                    </a:cubicBezTo>
                    <a:cubicBezTo>
                      <a:pt x="115015" y="114049"/>
                      <a:pt x="118074" y="116705"/>
                      <a:pt x="122420" y="119120"/>
                    </a:cubicBezTo>
                    <a:cubicBezTo>
                      <a:pt x="126766" y="121534"/>
                      <a:pt x="132722" y="123949"/>
                      <a:pt x="140287" y="126363"/>
                    </a:cubicBezTo>
                    <a:cubicBezTo>
                      <a:pt x="147853" y="128778"/>
                      <a:pt x="157431" y="131273"/>
                      <a:pt x="169021" y="133849"/>
                    </a:cubicBezTo>
                    <a:cubicBezTo>
                      <a:pt x="188338" y="138034"/>
                      <a:pt x="205803" y="142944"/>
                      <a:pt x="221418" y="148578"/>
                    </a:cubicBezTo>
                    <a:cubicBezTo>
                      <a:pt x="237032" y="154212"/>
                      <a:pt x="250313" y="161053"/>
                      <a:pt x="261259" y="169102"/>
                    </a:cubicBezTo>
                    <a:cubicBezTo>
                      <a:pt x="272205" y="177150"/>
                      <a:pt x="280575" y="186889"/>
                      <a:pt x="286370" y="198238"/>
                    </a:cubicBezTo>
                    <a:cubicBezTo>
                      <a:pt x="292165" y="209667"/>
                      <a:pt x="295063" y="223188"/>
                      <a:pt x="295063" y="238964"/>
                    </a:cubicBezTo>
                    <a:lnTo>
                      <a:pt x="295063" y="239930"/>
                    </a:lnTo>
                    <a:cubicBezTo>
                      <a:pt x="295063" y="257315"/>
                      <a:pt x="291763" y="272687"/>
                      <a:pt x="285163" y="286209"/>
                    </a:cubicBezTo>
                    <a:cubicBezTo>
                      <a:pt x="278563" y="299731"/>
                      <a:pt x="269307" y="311160"/>
                      <a:pt x="257395" y="320657"/>
                    </a:cubicBezTo>
                    <a:cubicBezTo>
                      <a:pt x="245483" y="330155"/>
                      <a:pt x="231157" y="337398"/>
                      <a:pt x="214415" y="342389"/>
                    </a:cubicBezTo>
                    <a:cubicBezTo>
                      <a:pt x="197674" y="347379"/>
                      <a:pt x="179001" y="349874"/>
                      <a:pt x="158397" y="349874"/>
                    </a:cubicBezTo>
                    <a:close/>
                  </a:path>
                </a:pathLst>
              </a:custGeom>
              <a:grpFill/>
              <a:ln w="8044" cap="flat">
                <a:noFill/>
                <a:prstDash val="solid"/>
                <a:miter/>
              </a:ln>
            </p:spPr>
            <p:txBody>
              <a:bodyPr rtlCol="0" anchor="ctr"/>
              <a:lstStyle/>
              <a:p>
                <a:endParaRPr lang="en-US"/>
              </a:p>
            </p:txBody>
          </p:sp>
        </p:grpSp>
        <p:grpSp>
          <p:nvGrpSpPr>
            <p:cNvPr id="12" name="Graphic 10">
              <a:extLst>
                <a:ext uri="{FF2B5EF4-FFF2-40B4-BE49-F238E27FC236}">
                  <a16:creationId xmlns:a16="http://schemas.microsoft.com/office/drawing/2014/main" id="{C58F57CE-D9BB-9FCD-B83B-0091246F9D05}"/>
                </a:ext>
              </a:extLst>
            </p:cNvPr>
            <p:cNvGrpSpPr/>
            <p:nvPr/>
          </p:nvGrpSpPr>
          <p:grpSpPr>
            <a:xfrm>
              <a:off x="1541436" y="2337075"/>
              <a:ext cx="4295564" cy="346939"/>
              <a:chOff x="6152259" y="1801937"/>
              <a:chExt cx="4308992" cy="348022"/>
            </a:xfrm>
            <a:solidFill>
              <a:schemeClr val="bg1"/>
            </a:solidFill>
          </p:grpSpPr>
          <p:sp>
            <p:nvSpPr>
              <p:cNvPr id="213" name="Freeform 212">
                <a:extLst>
                  <a:ext uri="{FF2B5EF4-FFF2-40B4-BE49-F238E27FC236}">
                    <a16:creationId xmlns:a16="http://schemas.microsoft.com/office/drawing/2014/main" id="{9B912B6B-CFF9-E6BB-B821-3AD1A3A01B8E}"/>
                  </a:ext>
                </a:extLst>
              </p:cNvPr>
              <p:cNvSpPr/>
              <p:nvPr/>
            </p:nvSpPr>
            <p:spPr>
              <a:xfrm>
                <a:off x="6152259" y="1805640"/>
                <a:ext cx="492575" cy="341422"/>
              </a:xfrm>
              <a:custGeom>
                <a:avLst/>
                <a:gdLst>
                  <a:gd name="connsiteX0" fmla="*/ 0 w 492575"/>
                  <a:gd name="connsiteY0" fmla="*/ 966 h 341422"/>
                  <a:gd name="connsiteX1" fmla="*/ 39599 w 492575"/>
                  <a:gd name="connsiteY1" fmla="*/ 966 h 341422"/>
                  <a:gd name="connsiteX2" fmla="*/ 60848 w 492575"/>
                  <a:gd name="connsiteY2" fmla="*/ 282507 h 341422"/>
                  <a:gd name="connsiteX3" fmla="*/ 228420 w 492575"/>
                  <a:gd name="connsiteY3" fmla="*/ 0 h 341422"/>
                  <a:gd name="connsiteX4" fmla="*/ 259810 w 492575"/>
                  <a:gd name="connsiteY4" fmla="*/ 0 h 341422"/>
                  <a:gd name="connsiteX5" fmla="*/ 277678 w 492575"/>
                  <a:gd name="connsiteY5" fmla="*/ 282507 h 341422"/>
                  <a:gd name="connsiteX6" fmla="*/ 449596 w 492575"/>
                  <a:gd name="connsiteY6" fmla="*/ 966 h 341422"/>
                  <a:gd name="connsiteX7" fmla="*/ 492576 w 492575"/>
                  <a:gd name="connsiteY7" fmla="*/ 966 h 341422"/>
                  <a:gd name="connsiteX8" fmla="*/ 280575 w 492575"/>
                  <a:gd name="connsiteY8" fmla="*/ 341423 h 341422"/>
                  <a:gd name="connsiteX9" fmla="*/ 247254 w 492575"/>
                  <a:gd name="connsiteY9" fmla="*/ 341423 h 341422"/>
                  <a:gd name="connsiteX10" fmla="*/ 227937 w 492575"/>
                  <a:gd name="connsiteY10" fmla="*/ 68574 h 341422"/>
                  <a:gd name="connsiteX11" fmla="*/ 62296 w 492575"/>
                  <a:gd name="connsiteY11" fmla="*/ 341423 h 341422"/>
                  <a:gd name="connsiteX12" fmla="*/ 29458 w 492575"/>
                  <a:gd name="connsiteY12" fmla="*/ 341423 h 341422"/>
                  <a:gd name="connsiteX13" fmla="*/ 0 w 492575"/>
                  <a:gd name="connsiteY13" fmla="*/ 966 h 341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2575" h="341422">
                    <a:moveTo>
                      <a:pt x="0" y="966"/>
                    </a:moveTo>
                    <a:lnTo>
                      <a:pt x="39599" y="966"/>
                    </a:lnTo>
                    <a:lnTo>
                      <a:pt x="60848" y="282507"/>
                    </a:lnTo>
                    <a:lnTo>
                      <a:pt x="228420" y="0"/>
                    </a:lnTo>
                    <a:lnTo>
                      <a:pt x="259810" y="0"/>
                    </a:lnTo>
                    <a:lnTo>
                      <a:pt x="277678" y="282507"/>
                    </a:lnTo>
                    <a:lnTo>
                      <a:pt x="449596" y="966"/>
                    </a:lnTo>
                    <a:lnTo>
                      <a:pt x="492576" y="966"/>
                    </a:lnTo>
                    <a:lnTo>
                      <a:pt x="280575" y="341423"/>
                    </a:lnTo>
                    <a:lnTo>
                      <a:pt x="247254" y="341423"/>
                    </a:lnTo>
                    <a:lnTo>
                      <a:pt x="227937" y="68574"/>
                    </a:lnTo>
                    <a:lnTo>
                      <a:pt x="62296" y="341423"/>
                    </a:lnTo>
                    <a:lnTo>
                      <a:pt x="29458" y="341423"/>
                    </a:lnTo>
                    <a:lnTo>
                      <a:pt x="0" y="966"/>
                    </a:lnTo>
                    <a:close/>
                  </a:path>
                </a:pathLst>
              </a:custGeom>
              <a:grpFill/>
              <a:ln w="8044" cap="flat">
                <a:noFill/>
                <a:prstDash val="solid"/>
                <a:miter/>
              </a:ln>
            </p:spPr>
            <p:txBody>
              <a:bodyPr rtlCol="0" anchor="ctr"/>
              <a:lstStyle/>
              <a:p>
                <a:endParaRPr lang="en-US"/>
              </a:p>
            </p:txBody>
          </p:sp>
          <p:sp>
            <p:nvSpPr>
              <p:cNvPr id="214" name="Freeform 213">
                <a:extLst>
                  <a:ext uri="{FF2B5EF4-FFF2-40B4-BE49-F238E27FC236}">
                    <a16:creationId xmlns:a16="http://schemas.microsoft.com/office/drawing/2014/main" id="{6AEBC1BE-ADF1-AC0B-4040-2FE0F82A4605}"/>
                  </a:ext>
                </a:extLst>
              </p:cNvPr>
              <p:cNvSpPr/>
              <p:nvPr/>
            </p:nvSpPr>
            <p:spPr>
              <a:xfrm>
                <a:off x="6595578" y="1806605"/>
                <a:ext cx="360256" cy="338042"/>
              </a:xfrm>
              <a:custGeom>
                <a:avLst/>
                <a:gdLst>
                  <a:gd name="connsiteX0" fmla="*/ 90788 w 360256"/>
                  <a:gd name="connsiteY0" fmla="*/ 0 h 338042"/>
                  <a:gd name="connsiteX1" fmla="*/ 128939 w 360256"/>
                  <a:gd name="connsiteY1" fmla="*/ 0 h 338042"/>
                  <a:gd name="connsiteX2" fmla="*/ 88857 w 360256"/>
                  <a:gd name="connsiteY2" fmla="*/ 150187 h 338042"/>
                  <a:gd name="connsiteX3" fmla="*/ 281541 w 360256"/>
                  <a:gd name="connsiteY3" fmla="*/ 150187 h 338042"/>
                  <a:gd name="connsiteX4" fmla="*/ 321623 w 360256"/>
                  <a:gd name="connsiteY4" fmla="*/ 0 h 338042"/>
                  <a:gd name="connsiteX5" fmla="*/ 360257 w 360256"/>
                  <a:gd name="connsiteY5" fmla="*/ 0 h 338042"/>
                  <a:gd name="connsiteX6" fmla="*/ 269468 w 360256"/>
                  <a:gd name="connsiteY6" fmla="*/ 338042 h 338042"/>
                  <a:gd name="connsiteX7" fmla="*/ 230835 w 360256"/>
                  <a:gd name="connsiteY7" fmla="*/ 338042 h 338042"/>
                  <a:gd name="connsiteX8" fmla="*/ 271882 w 360256"/>
                  <a:gd name="connsiteY8" fmla="*/ 185923 h 338042"/>
                  <a:gd name="connsiteX9" fmla="*/ 79198 w 360256"/>
                  <a:gd name="connsiteY9" fmla="*/ 185923 h 338042"/>
                  <a:gd name="connsiteX10" fmla="*/ 38150 w 360256"/>
                  <a:gd name="connsiteY10" fmla="*/ 338042 h 338042"/>
                  <a:gd name="connsiteX11" fmla="*/ 0 w 360256"/>
                  <a:gd name="connsiteY11" fmla="*/ 338042 h 338042"/>
                  <a:gd name="connsiteX12" fmla="*/ 90788 w 360256"/>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0256" h="338042">
                    <a:moveTo>
                      <a:pt x="90788" y="0"/>
                    </a:moveTo>
                    <a:lnTo>
                      <a:pt x="128939" y="0"/>
                    </a:lnTo>
                    <a:lnTo>
                      <a:pt x="88857" y="150187"/>
                    </a:lnTo>
                    <a:lnTo>
                      <a:pt x="281541" y="150187"/>
                    </a:lnTo>
                    <a:lnTo>
                      <a:pt x="321623" y="0"/>
                    </a:lnTo>
                    <a:lnTo>
                      <a:pt x="360257" y="0"/>
                    </a:lnTo>
                    <a:lnTo>
                      <a:pt x="269468" y="338042"/>
                    </a:lnTo>
                    <a:lnTo>
                      <a:pt x="230835" y="338042"/>
                    </a:lnTo>
                    <a:lnTo>
                      <a:pt x="271882" y="185923"/>
                    </a:lnTo>
                    <a:lnTo>
                      <a:pt x="79198" y="185923"/>
                    </a:lnTo>
                    <a:lnTo>
                      <a:pt x="38150" y="338042"/>
                    </a:lnTo>
                    <a:lnTo>
                      <a:pt x="0" y="338042"/>
                    </a:lnTo>
                    <a:lnTo>
                      <a:pt x="90788" y="0"/>
                    </a:lnTo>
                    <a:close/>
                  </a:path>
                </a:pathLst>
              </a:custGeom>
              <a:grpFill/>
              <a:ln w="8044" cap="flat">
                <a:noFill/>
                <a:prstDash val="solid"/>
                <a:miter/>
              </a:ln>
            </p:spPr>
            <p:txBody>
              <a:bodyPr rtlCol="0" anchor="ctr"/>
              <a:lstStyle/>
              <a:p>
                <a:endParaRPr lang="en-US"/>
              </a:p>
            </p:txBody>
          </p:sp>
          <p:sp>
            <p:nvSpPr>
              <p:cNvPr id="215" name="Freeform 214">
                <a:extLst>
                  <a:ext uri="{FF2B5EF4-FFF2-40B4-BE49-F238E27FC236}">
                    <a16:creationId xmlns:a16="http://schemas.microsoft.com/office/drawing/2014/main" id="{468B406A-5CCC-6946-8525-3719773622BF}"/>
                  </a:ext>
                </a:extLst>
              </p:cNvPr>
              <p:cNvSpPr/>
              <p:nvPr/>
            </p:nvSpPr>
            <p:spPr>
              <a:xfrm>
                <a:off x="6936517" y="1806605"/>
                <a:ext cx="332730" cy="338042"/>
              </a:xfrm>
              <a:custGeom>
                <a:avLst/>
                <a:gdLst>
                  <a:gd name="connsiteX0" fmla="*/ 90789 w 332730"/>
                  <a:gd name="connsiteY0" fmla="*/ 0 h 338042"/>
                  <a:gd name="connsiteX1" fmla="*/ 332730 w 332730"/>
                  <a:gd name="connsiteY1" fmla="*/ 0 h 338042"/>
                  <a:gd name="connsiteX2" fmla="*/ 323072 w 332730"/>
                  <a:gd name="connsiteY2" fmla="*/ 34770 h 338042"/>
                  <a:gd name="connsiteX3" fmla="*/ 119281 w 332730"/>
                  <a:gd name="connsiteY3" fmla="*/ 34770 h 338042"/>
                  <a:gd name="connsiteX4" fmla="*/ 88374 w 332730"/>
                  <a:gd name="connsiteY4" fmla="*/ 150187 h 338042"/>
                  <a:gd name="connsiteX5" fmla="*/ 270434 w 332730"/>
                  <a:gd name="connsiteY5" fmla="*/ 150187 h 338042"/>
                  <a:gd name="connsiteX6" fmla="*/ 260776 w 332730"/>
                  <a:gd name="connsiteY6" fmla="*/ 184957 h 338042"/>
                  <a:gd name="connsiteX7" fmla="*/ 79199 w 332730"/>
                  <a:gd name="connsiteY7" fmla="*/ 184957 h 338042"/>
                  <a:gd name="connsiteX8" fmla="*/ 47326 w 332730"/>
                  <a:gd name="connsiteY8" fmla="*/ 303272 h 338042"/>
                  <a:gd name="connsiteX9" fmla="*/ 253532 w 332730"/>
                  <a:gd name="connsiteY9" fmla="*/ 303272 h 338042"/>
                  <a:gd name="connsiteX10" fmla="*/ 244356 w 332730"/>
                  <a:gd name="connsiteY10" fmla="*/ 338042 h 338042"/>
                  <a:gd name="connsiteX11" fmla="*/ 0 w 332730"/>
                  <a:gd name="connsiteY11" fmla="*/ 338042 h 338042"/>
                  <a:gd name="connsiteX12" fmla="*/ 90789 w 332730"/>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730" h="338042">
                    <a:moveTo>
                      <a:pt x="90789" y="0"/>
                    </a:moveTo>
                    <a:lnTo>
                      <a:pt x="332730" y="0"/>
                    </a:lnTo>
                    <a:lnTo>
                      <a:pt x="323072" y="34770"/>
                    </a:lnTo>
                    <a:lnTo>
                      <a:pt x="119281" y="34770"/>
                    </a:lnTo>
                    <a:lnTo>
                      <a:pt x="88374" y="150187"/>
                    </a:lnTo>
                    <a:lnTo>
                      <a:pt x="270434" y="150187"/>
                    </a:lnTo>
                    <a:lnTo>
                      <a:pt x="260776" y="184957"/>
                    </a:lnTo>
                    <a:lnTo>
                      <a:pt x="79199" y="184957"/>
                    </a:lnTo>
                    <a:lnTo>
                      <a:pt x="47326" y="303272"/>
                    </a:lnTo>
                    <a:lnTo>
                      <a:pt x="253532" y="303272"/>
                    </a:lnTo>
                    <a:lnTo>
                      <a:pt x="244356" y="338042"/>
                    </a:lnTo>
                    <a:lnTo>
                      <a:pt x="0" y="338042"/>
                    </a:lnTo>
                    <a:lnTo>
                      <a:pt x="90789" y="0"/>
                    </a:lnTo>
                    <a:close/>
                  </a:path>
                </a:pathLst>
              </a:custGeom>
              <a:grpFill/>
              <a:ln w="8044" cap="flat">
                <a:noFill/>
                <a:prstDash val="solid"/>
                <a:miter/>
              </a:ln>
            </p:spPr>
            <p:txBody>
              <a:bodyPr rtlCol="0" anchor="ctr"/>
              <a:lstStyle/>
              <a:p>
                <a:endParaRPr lang="en-US"/>
              </a:p>
            </p:txBody>
          </p:sp>
          <p:sp>
            <p:nvSpPr>
              <p:cNvPr id="216" name="Freeform 215">
                <a:extLst>
                  <a:ext uri="{FF2B5EF4-FFF2-40B4-BE49-F238E27FC236}">
                    <a16:creationId xmlns:a16="http://schemas.microsoft.com/office/drawing/2014/main" id="{C024EDB8-2DD2-BA81-D5B1-FB9D94916067}"/>
                  </a:ext>
                </a:extLst>
              </p:cNvPr>
              <p:cNvSpPr/>
              <p:nvPr/>
            </p:nvSpPr>
            <p:spPr>
              <a:xfrm>
                <a:off x="7227717" y="1806605"/>
                <a:ext cx="374743" cy="338042"/>
              </a:xfrm>
              <a:custGeom>
                <a:avLst/>
                <a:gdLst>
                  <a:gd name="connsiteX0" fmla="*/ 90789 w 374743"/>
                  <a:gd name="connsiteY0" fmla="*/ 0 h 338042"/>
                  <a:gd name="connsiteX1" fmla="*/ 126042 w 374743"/>
                  <a:gd name="connsiteY1" fmla="*/ 0 h 338042"/>
                  <a:gd name="connsiteX2" fmla="*/ 263673 w 374743"/>
                  <a:gd name="connsiteY2" fmla="*/ 274297 h 338042"/>
                  <a:gd name="connsiteX3" fmla="*/ 337559 w 374743"/>
                  <a:gd name="connsiteY3" fmla="*/ 0 h 338042"/>
                  <a:gd name="connsiteX4" fmla="*/ 374744 w 374743"/>
                  <a:gd name="connsiteY4" fmla="*/ 0 h 338042"/>
                  <a:gd name="connsiteX5" fmla="*/ 283956 w 374743"/>
                  <a:gd name="connsiteY5" fmla="*/ 338042 h 338042"/>
                  <a:gd name="connsiteX6" fmla="*/ 253532 w 374743"/>
                  <a:gd name="connsiteY6" fmla="*/ 338042 h 338042"/>
                  <a:gd name="connsiteX7" fmla="*/ 112520 w 374743"/>
                  <a:gd name="connsiteY7" fmla="*/ 57467 h 338042"/>
                  <a:gd name="connsiteX8" fmla="*/ 37185 w 374743"/>
                  <a:gd name="connsiteY8" fmla="*/ 338042 h 338042"/>
                  <a:gd name="connsiteX9" fmla="*/ 0 w 374743"/>
                  <a:gd name="connsiteY9" fmla="*/ 338042 h 338042"/>
                  <a:gd name="connsiteX10" fmla="*/ 90789 w 374743"/>
                  <a:gd name="connsiteY10"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4743" h="338042">
                    <a:moveTo>
                      <a:pt x="90789" y="0"/>
                    </a:moveTo>
                    <a:lnTo>
                      <a:pt x="126042" y="0"/>
                    </a:lnTo>
                    <a:lnTo>
                      <a:pt x="263673" y="274297"/>
                    </a:lnTo>
                    <a:lnTo>
                      <a:pt x="337559" y="0"/>
                    </a:lnTo>
                    <a:lnTo>
                      <a:pt x="374744" y="0"/>
                    </a:lnTo>
                    <a:lnTo>
                      <a:pt x="283956" y="338042"/>
                    </a:lnTo>
                    <a:lnTo>
                      <a:pt x="253532" y="338042"/>
                    </a:lnTo>
                    <a:lnTo>
                      <a:pt x="112520" y="57467"/>
                    </a:lnTo>
                    <a:lnTo>
                      <a:pt x="37185" y="338042"/>
                    </a:lnTo>
                    <a:lnTo>
                      <a:pt x="0" y="338042"/>
                    </a:lnTo>
                    <a:lnTo>
                      <a:pt x="90789" y="0"/>
                    </a:lnTo>
                    <a:close/>
                  </a:path>
                </a:pathLst>
              </a:custGeom>
              <a:grpFill/>
              <a:ln w="8044" cap="flat">
                <a:noFill/>
                <a:prstDash val="solid"/>
                <a:miter/>
              </a:ln>
            </p:spPr>
            <p:txBody>
              <a:bodyPr rtlCol="0" anchor="ctr"/>
              <a:lstStyle/>
              <a:p>
                <a:endParaRPr lang="en-US"/>
              </a:p>
            </p:txBody>
          </p:sp>
          <p:sp>
            <p:nvSpPr>
              <p:cNvPr id="217" name="Freeform 216">
                <a:extLst>
                  <a:ext uri="{FF2B5EF4-FFF2-40B4-BE49-F238E27FC236}">
                    <a16:creationId xmlns:a16="http://schemas.microsoft.com/office/drawing/2014/main" id="{76D70280-2089-B109-3D25-FFC9C0D67F17}"/>
                  </a:ext>
                </a:extLst>
              </p:cNvPr>
              <p:cNvSpPr/>
              <p:nvPr/>
            </p:nvSpPr>
            <p:spPr>
              <a:xfrm>
                <a:off x="7670069" y="1804191"/>
                <a:ext cx="344802" cy="340456"/>
              </a:xfrm>
              <a:custGeom>
                <a:avLst/>
                <a:gdLst>
                  <a:gd name="connsiteX0" fmla="*/ 245322 w 344802"/>
                  <a:gd name="connsiteY0" fmla="*/ 0 h 340456"/>
                  <a:gd name="connsiteX1" fmla="*/ 282024 w 344802"/>
                  <a:gd name="connsiteY1" fmla="*/ 0 h 340456"/>
                  <a:gd name="connsiteX2" fmla="*/ 344803 w 344802"/>
                  <a:gd name="connsiteY2" fmla="*/ 340457 h 340456"/>
                  <a:gd name="connsiteX3" fmla="*/ 305687 w 344802"/>
                  <a:gd name="connsiteY3" fmla="*/ 340457 h 340456"/>
                  <a:gd name="connsiteX4" fmla="*/ 290233 w 344802"/>
                  <a:gd name="connsiteY4" fmla="*/ 251117 h 340456"/>
                  <a:gd name="connsiteX5" fmla="*/ 105759 w 344802"/>
                  <a:gd name="connsiteY5" fmla="*/ 251117 h 340456"/>
                  <a:gd name="connsiteX6" fmla="*/ 42014 w 344802"/>
                  <a:gd name="connsiteY6" fmla="*/ 340457 h 340456"/>
                  <a:gd name="connsiteX7" fmla="*/ 0 w 344802"/>
                  <a:gd name="connsiteY7" fmla="*/ 340457 h 340456"/>
                  <a:gd name="connsiteX8" fmla="*/ 245322 w 344802"/>
                  <a:gd name="connsiteY8" fmla="*/ 0 h 340456"/>
                  <a:gd name="connsiteX9" fmla="*/ 283955 w 344802"/>
                  <a:gd name="connsiteY9" fmla="*/ 217313 h 340456"/>
                  <a:gd name="connsiteX10" fmla="*/ 253532 w 344802"/>
                  <a:gd name="connsiteY10" fmla="*/ 43945 h 340456"/>
                  <a:gd name="connsiteX11" fmla="*/ 129905 w 344802"/>
                  <a:gd name="connsiteY11" fmla="*/ 217313 h 340456"/>
                  <a:gd name="connsiteX12" fmla="*/ 283955 w 344802"/>
                  <a:gd name="connsiteY12" fmla="*/ 217313 h 34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4802" h="340456">
                    <a:moveTo>
                      <a:pt x="245322" y="0"/>
                    </a:moveTo>
                    <a:lnTo>
                      <a:pt x="282024" y="0"/>
                    </a:lnTo>
                    <a:lnTo>
                      <a:pt x="344803" y="340457"/>
                    </a:lnTo>
                    <a:lnTo>
                      <a:pt x="305687" y="340457"/>
                    </a:lnTo>
                    <a:lnTo>
                      <a:pt x="290233" y="251117"/>
                    </a:lnTo>
                    <a:lnTo>
                      <a:pt x="105759" y="251117"/>
                    </a:lnTo>
                    <a:lnTo>
                      <a:pt x="42014" y="340457"/>
                    </a:lnTo>
                    <a:lnTo>
                      <a:pt x="0" y="340457"/>
                    </a:lnTo>
                    <a:lnTo>
                      <a:pt x="245322" y="0"/>
                    </a:lnTo>
                    <a:close/>
                    <a:moveTo>
                      <a:pt x="283955" y="217313"/>
                    </a:moveTo>
                    <a:lnTo>
                      <a:pt x="253532" y="43945"/>
                    </a:lnTo>
                    <a:lnTo>
                      <a:pt x="129905" y="217313"/>
                    </a:lnTo>
                    <a:lnTo>
                      <a:pt x="283955" y="217313"/>
                    </a:lnTo>
                    <a:close/>
                  </a:path>
                </a:pathLst>
              </a:custGeom>
              <a:grpFill/>
              <a:ln w="8044" cap="flat">
                <a:noFill/>
                <a:prstDash val="solid"/>
                <a:miter/>
              </a:ln>
            </p:spPr>
            <p:txBody>
              <a:bodyPr rtlCol="0" anchor="ctr"/>
              <a:lstStyle/>
              <a:p>
                <a:endParaRPr lang="en-US"/>
              </a:p>
            </p:txBody>
          </p:sp>
          <p:sp>
            <p:nvSpPr>
              <p:cNvPr id="218" name="Freeform 217">
                <a:extLst>
                  <a:ext uri="{FF2B5EF4-FFF2-40B4-BE49-F238E27FC236}">
                    <a16:creationId xmlns:a16="http://schemas.microsoft.com/office/drawing/2014/main" id="{6967D450-A8A2-78D7-D6A6-17B46BAF0C05}"/>
                  </a:ext>
                </a:extLst>
              </p:cNvPr>
              <p:cNvSpPr/>
              <p:nvPr/>
            </p:nvSpPr>
            <p:spPr>
              <a:xfrm>
                <a:off x="8168359" y="1806605"/>
                <a:ext cx="322106" cy="338042"/>
              </a:xfrm>
              <a:custGeom>
                <a:avLst/>
                <a:gdLst>
                  <a:gd name="connsiteX0" fmla="*/ 90789 w 322106"/>
                  <a:gd name="connsiteY0" fmla="*/ 0 h 338042"/>
                  <a:gd name="connsiteX1" fmla="*/ 217313 w 322106"/>
                  <a:gd name="connsiteY1" fmla="*/ 0 h 338042"/>
                  <a:gd name="connsiteX2" fmla="*/ 294580 w 322106"/>
                  <a:gd name="connsiteY2" fmla="*/ 21248 h 338042"/>
                  <a:gd name="connsiteX3" fmla="*/ 322106 w 322106"/>
                  <a:gd name="connsiteY3" fmla="*/ 78716 h 338042"/>
                  <a:gd name="connsiteX4" fmla="*/ 315587 w 322106"/>
                  <a:gd name="connsiteY4" fmla="*/ 111795 h 338042"/>
                  <a:gd name="connsiteX5" fmla="*/ 297719 w 322106"/>
                  <a:gd name="connsiteY5" fmla="*/ 137631 h 338042"/>
                  <a:gd name="connsiteX6" fmla="*/ 270917 w 322106"/>
                  <a:gd name="connsiteY6" fmla="*/ 156465 h 338042"/>
                  <a:gd name="connsiteX7" fmla="*/ 237596 w 322106"/>
                  <a:gd name="connsiteY7" fmla="*/ 167572 h 338042"/>
                  <a:gd name="connsiteX8" fmla="*/ 280093 w 322106"/>
                  <a:gd name="connsiteY8" fmla="*/ 192201 h 338042"/>
                  <a:gd name="connsiteX9" fmla="*/ 297477 w 322106"/>
                  <a:gd name="connsiteY9" fmla="*/ 237595 h 338042"/>
                  <a:gd name="connsiteX10" fmla="*/ 287819 w 322106"/>
                  <a:gd name="connsiteY10" fmla="*/ 277919 h 338042"/>
                  <a:gd name="connsiteX11" fmla="*/ 259810 w 322106"/>
                  <a:gd name="connsiteY11" fmla="*/ 309792 h 338042"/>
                  <a:gd name="connsiteX12" fmla="*/ 215140 w 322106"/>
                  <a:gd name="connsiteY12" fmla="*/ 330557 h 338042"/>
                  <a:gd name="connsiteX13" fmla="*/ 155500 w 322106"/>
                  <a:gd name="connsiteY13" fmla="*/ 338042 h 338042"/>
                  <a:gd name="connsiteX14" fmla="*/ 0 w 322106"/>
                  <a:gd name="connsiteY14" fmla="*/ 338042 h 338042"/>
                  <a:gd name="connsiteX15" fmla="*/ 90789 w 322106"/>
                  <a:gd name="connsiteY15" fmla="*/ 0 h 338042"/>
                  <a:gd name="connsiteX16" fmla="*/ 159363 w 322106"/>
                  <a:gd name="connsiteY16" fmla="*/ 304238 h 338042"/>
                  <a:gd name="connsiteX17" fmla="*/ 231801 w 322106"/>
                  <a:gd name="connsiteY17" fmla="*/ 286290 h 338042"/>
                  <a:gd name="connsiteX18" fmla="*/ 258361 w 322106"/>
                  <a:gd name="connsiteY18" fmla="*/ 236308 h 338042"/>
                  <a:gd name="connsiteX19" fmla="*/ 252566 w 322106"/>
                  <a:gd name="connsiteY19" fmla="*/ 213530 h 338042"/>
                  <a:gd name="connsiteX20" fmla="*/ 236388 w 322106"/>
                  <a:gd name="connsiteY20" fmla="*/ 197272 h 338042"/>
                  <a:gd name="connsiteX21" fmla="*/ 211759 w 322106"/>
                  <a:gd name="connsiteY21" fmla="*/ 187533 h 338042"/>
                  <a:gd name="connsiteX22" fmla="*/ 180611 w 322106"/>
                  <a:gd name="connsiteY22" fmla="*/ 184394 h 338042"/>
                  <a:gd name="connsiteX23" fmla="*/ 78233 w 322106"/>
                  <a:gd name="connsiteY23" fmla="*/ 184394 h 338042"/>
                  <a:gd name="connsiteX24" fmla="*/ 46360 w 322106"/>
                  <a:gd name="connsiteY24" fmla="*/ 304158 h 338042"/>
                  <a:gd name="connsiteX25" fmla="*/ 159363 w 322106"/>
                  <a:gd name="connsiteY25" fmla="*/ 304158 h 338042"/>
                  <a:gd name="connsiteX26" fmla="*/ 183992 w 322106"/>
                  <a:gd name="connsiteY26" fmla="*/ 150670 h 338042"/>
                  <a:gd name="connsiteX27" fmla="*/ 256188 w 322106"/>
                  <a:gd name="connsiteY27" fmla="*/ 132239 h 338042"/>
                  <a:gd name="connsiteX28" fmla="*/ 282990 w 322106"/>
                  <a:gd name="connsiteY28" fmla="*/ 83303 h 338042"/>
                  <a:gd name="connsiteX29" fmla="*/ 265122 w 322106"/>
                  <a:gd name="connsiteY29" fmla="*/ 46441 h 338042"/>
                  <a:gd name="connsiteX30" fmla="*/ 213933 w 322106"/>
                  <a:gd name="connsiteY30" fmla="*/ 33804 h 338042"/>
                  <a:gd name="connsiteX31" fmla="*/ 118798 w 322106"/>
                  <a:gd name="connsiteY31" fmla="*/ 33804 h 338042"/>
                  <a:gd name="connsiteX32" fmla="*/ 87891 w 322106"/>
                  <a:gd name="connsiteY32" fmla="*/ 150670 h 338042"/>
                  <a:gd name="connsiteX33" fmla="*/ 183992 w 322106"/>
                  <a:gd name="connsiteY33" fmla="*/ 15067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2106" h="338042">
                    <a:moveTo>
                      <a:pt x="90789" y="0"/>
                    </a:moveTo>
                    <a:lnTo>
                      <a:pt x="217313" y="0"/>
                    </a:lnTo>
                    <a:cubicBezTo>
                      <a:pt x="250473" y="0"/>
                      <a:pt x="276229" y="7083"/>
                      <a:pt x="294580" y="21248"/>
                    </a:cubicBezTo>
                    <a:cubicBezTo>
                      <a:pt x="312931" y="35414"/>
                      <a:pt x="322106" y="54570"/>
                      <a:pt x="322106" y="78716"/>
                    </a:cubicBezTo>
                    <a:cubicBezTo>
                      <a:pt x="322106" y="90949"/>
                      <a:pt x="319933" y="101976"/>
                      <a:pt x="315587" y="111795"/>
                    </a:cubicBezTo>
                    <a:cubicBezTo>
                      <a:pt x="311241" y="121615"/>
                      <a:pt x="305284" y="130227"/>
                      <a:pt x="297719" y="137631"/>
                    </a:cubicBezTo>
                    <a:cubicBezTo>
                      <a:pt x="290153" y="145036"/>
                      <a:pt x="281219" y="151314"/>
                      <a:pt x="270917" y="156465"/>
                    </a:cubicBezTo>
                    <a:cubicBezTo>
                      <a:pt x="260615" y="161616"/>
                      <a:pt x="249507" y="165319"/>
                      <a:pt x="237596" y="167572"/>
                    </a:cubicBezTo>
                    <a:cubicBezTo>
                      <a:pt x="254337" y="172723"/>
                      <a:pt x="268503" y="180933"/>
                      <a:pt x="280093" y="192201"/>
                    </a:cubicBezTo>
                    <a:cubicBezTo>
                      <a:pt x="291682" y="203469"/>
                      <a:pt x="297477" y="218601"/>
                      <a:pt x="297477" y="237595"/>
                    </a:cubicBezTo>
                    <a:cubicBezTo>
                      <a:pt x="297477" y="252083"/>
                      <a:pt x="294258" y="265524"/>
                      <a:pt x="287819" y="277919"/>
                    </a:cubicBezTo>
                    <a:cubicBezTo>
                      <a:pt x="281380" y="290314"/>
                      <a:pt x="272044" y="300938"/>
                      <a:pt x="259810" y="309792"/>
                    </a:cubicBezTo>
                    <a:cubicBezTo>
                      <a:pt x="247576" y="318645"/>
                      <a:pt x="232686" y="325567"/>
                      <a:pt x="215140" y="330557"/>
                    </a:cubicBezTo>
                    <a:cubicBezTo>
                      <a:pt x="197594" y="335547"/>
                      <a:pt x="177714" y="338042"/>
                      <a:pt x="155500" y="338042"/>
                    </a:cubicBezTo>
                    <a:lnTo>
                      <a:pt x="0" y="338042"/>
                    </a:lnTo>
                    <a:lnTo>
                      <a:pt x="90789" y="0"/>
                    </a:lnTo>
                    <a:close/>
                    <a:moveTo>
                      <a:pt x="159363" y="304238"/>
                    </a:moveTo>
                    <a:cubicBezTo>
                      <a:pt x="189948" y="304238"/>
                      <a:pt x="214094" y="298282"/>
                      <a:pt x="231801" y="286290"/>
                    </a:cubicBezTo>
                    <a:cubicBezTo>
                      <a:pt x="249507" y="274297"/>
                      <a:pt x="258361" y="257717"/>
                      <a:pt x="258361" y="236308"/>
                    </a:cubicBezTo>
                    <a:cubicBezTo>
                      <a:pt x="258361" y="227615"/>
                      <a:pt x="256430" y="219969"/>
                      <a:pt x="252566" y="213530"/>
                    </a:cubicBezTo>
                    <a:cubicBezTo>
                      <a:pt x="248703" y="207091"/>
                      <a:pt x="243310" y="201618"/>
                      <a:pt x="236388" y="197272"/>
                    </a:cubicBezTo>
                    <a:cubicBezTo>
                      <a:pt x="229466" y="192926"/>
                      <a:pt x="221257" y="189706"/>
                      <a:pt x="211759" y="187533"/>
                    </a:cubicBezTo>
                    <a:cubicBezTo>
                      <a:pt x="202262" y="185440"/>
                      <a:pt x="191879" y="184394"/>
                      <a:pt x="180611" y="184394"/>
                    </a:cubicBezTo>
                    <a:lnTo>
                      <a:pt x="78233" y="184394"/>
                    </a:lnTo>
                    <a:lnTo>
                      <a:pt x="46360" y="304158"/>
                    </a:lnTo>
                    <a:lnTo>
                      <a:pt x="159363" y="304158"/>
                    </a:lnTo>
                    <a:close/>
                    <a:moveTo>
                      <a:pt x="183992" y="150670"/>
                    </a:moveTo>
                    <a:cubicBezTo>
                      <a:pt x="214254" y="150670"/>
                      <a:pt x="238320" y="144553"/>
                      <a:pt x="256188" y="132239"/>
                    </a:cubicBezTo>
                    <a:cubicBezTo>
                      <a:pt x="274056" y="119925"/>
                      <a:pt x="282990" y="103666"/>
                      <a:pt x="282990" y="83303"/>
                    </a:cubicBezTo>
                    <a:cubicBezTo>
                      <a:pt x="282990" y="67126"/>
                      <a:pt x="277034" y="54811"/>
                      <a:pt x="265122" y="46441"/>
                    </a:cubicBezTo>
                    <a:cubicBezTo>
                      <a:pt x="253210" y="38070"/>
                      <a:pt x="236147" y="33804"/>
                      <a:pt x="213933" y="33804"/>
                    </a:cubicBezTo>
                    <a:lnTo>
                      <a:pt x="118798" y="33804"/>
                    </a:lnTo>
                    <a:lnTo>
                      <a:pt x="87891" y="150670"/>
                    </a:lnTo>
                    <a:lnTo>
                      <a:pt x="183992" y="150670"/>
                    </a:lnTo>
                    <a:close/>
                  </a:path>
                </a:pathLst>
              </a:custGeom>
              <a:grpFill/>
              <a:ln w="8044" cap="flat">
                <a:noFill/>
                <a:prstDash val="solid"/>
                <a:miter/>
              </a:ln>
            </p:spPr>
            <p:txBody>
              <a:bodyPr rtlCol="0" anchor="ctr"/>
              <a:lstStyle/>
              <a:p>
                <a:endParaRPr lang="en-US"/>
              </a:p>
            </p:txBody>
          </p:sp>
          <p:sp>
            <p:nvSpPr>
              <p:cNvPr id="219" name="Freeform 218">
                <a:extLst>
                  <a:ext uri="{FF2B5EF4-FFF2-40B4-BE49-F238E27FC236}">
                    <a16:creationId xmlns:a16="http://schemas.microsoft.com/office/drawing/2014/main" id="{E96AD879-5E9B-0719-AC1C-2BB591E6DFEE}"/>
                  </a:ext>
                </a:extLst>
              </p:cNvPr>
              <p:cNvSpPr/>
              <p:nvPr/>
            </p:nvSpPr>
            <p:spPr>
              <a:xfrm>
                <a:off x="8519923" y="1806605"/>
                <a:ext cx="335627" cy="343354"/>
              </a:xfrm>
              <a:custGeom>
                <a:avLst/>
                <a:gdLst>
                  <a:gd name="connsiteX0" fmla="*/ 123144 w 335627"/>
                  <a:gd name="connsiteY0" fmla="*/ 343354 h 343354"/>
                  <a:gd name="connsiteX1" fmla="*/ 69782 w 335627"/>
                  <a:gd name="connsiteY1" fmla="*/ 335386 h 343354"/>
                  <a:gd name="connsiteX2" fmla="*/ 31390 w 335627"/>
                  <a:gd name="connsiteY2" fmla="*/ 312931 h 343354"/>
                  <a:gd name="connsiteX3" fmla="*/ 7969 w 335627"/>
                  <a:gd name="connsiteY3" fmla="*/ 278643 h 343354"/>
                  <a:gd name="connsiteX4" fmla="*/ 0 w 335627"/>
                  <a:gd name="connsiteY4" fmla="*/ 235181 h 343354"/>
                  <a:gd name="connsiteX5" fmla="*/ 7244 w 335627"/>
                  <a:gd name="connsiteY5" fmla="*/ 182543 h 343354"/>
                  <a:gd name="connsiteX6" fmla="*/ 55536 w 335627"/>
                  <a:gd name="connsiteY6" fmla="*/ 0 h 343354"/>
                  <a:gd name="connsiteX7" fmla="*/ 94169 w 335627"/>
                  <a:gd name="connsiteY7" fmla="*/ 0 h 343354"/>
                  <a:gd name="connsiteX8" fmla="*/ 42980 w 335627"/>
                  <a:gd name="connsiteY8" fmla="*/ 192684 h 343354"/>
                  <a:gd name="connsiteX9" fmla="*/ 39358 w 335627"/>
                  <a:gd name="connsiteY9" fmla="*/ 210069 h 343354"/>
                  <a:gd name="connsiteX10" fmla="*/ 38151 w 335627"/>
                  <a:gd name="connsiteY10" fmla="*/ 230835 h 343354"/>
                  <a:gd name="connsiteX11" fmla="*/ 43463 w 335627"/>
                  <a:gd name="connsiteY11" fmla="*/ 261500 h 343354"/>
                  <a:gd name="connsiteX12" fmla="*/ 59882 w 335627"/>
                  <a:gd name="connsiteY12" fmla="*/ 286129 h 343354"/>
                  <a:gd name="connsiteX13" fmla="*/ 87408 w 335627"/>
                  <a:gd name="connsiteY13" fmla="*/ 302306 h 343354"/>
                  <a:gd name="connsiteX14" fmla="*/ 126525 w 335627"/>
                  <a:gd name="connsiteY14" fmla="*/ 308101 h 343354"/>
                  <a:gd name="connsiteX15" fmla="*/ 166848 w 335627"/>
                  <a:gd name="connsiteY15" fmla="*/ 300375 h 343354"/>
                  <a:gd name="connsiteX16" fmla="*/ 201860 w 335627"/>
                  <a:gd name="connsiteY16" fmla="*/ 277195 h 343354"/>
                  <a:gd name="connsiteX17" fmla="*/ 226247 w 335627"/>
                  <a:gd name="connsiteY17" fmla="*/ 243149 h 343354"/>
                  <a:gd name="connsiteX18" fmla="*/ 244840 w 335627"/>
                  <a:gd name="connsiteY18" fmla="*/ 194616 h 343354"/>
                  <a:gd name="connsiteX19" fmla="*/ 297477 w 335627"/>
                  <a:gd name="connsiteY19" fmla="*/ 0 h 343354"/>
                  <a:gd name="connsiteX20" fmla="*/ 335628 w 335627"/>
                  <a:gd name="connsiteY20" fmla="*/ 0 h 343354"/>
                  <a:gd name="connsiteX21" fmla="*/ 281541 w 335627"/>
                  <a:gd name="connsiteY21" fmla="*/ 201377 h 343354"/>
                  <a:gd name="connsiteX22" fmla="*/ 228420 w 335627"/>
                  <a:gd name="connsiteY22" fmla="*/ 301341 h 343354"/>
                  <a:gd name="connsiteX23" fmla="*/ 123144 w 335627"/>
                  <a:gd name="connsiteY23" fmla="*/ 343354 h 34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5627" h="343354">
                    <a:moveTo>
                      <a:pt x="123144" y="343354"/>
                    </a:moveTo>
                    <a:cubicBezTo>
                      <a:pt x="102862" y="343354"/>
                      <a:pt x="85074" y="340698"/>
                      <a:pt x="69782" y="335386"/>
                    </a:cubicBezTo>
                    <a:cubicBezTo>
                      <a:pt x="54489" y="330074"/>
                      <a:pt x="41692" y="322589"/>
                      <a:pt x="31390" y="312931"/>
                    </a:cubicBezTo>
                    <a:cubicBezTo>
                      <a:pt x="21088" y="303272"/>
                      <a:pt x="13280" y="291843"/>
                      <a:pt x="7969" y="278643"/>
                    </a:cubicBezTo>
                    <a:cubicBezTo>
                      <a:pt x="2656" y="265444"/>
                      <a:pt x="0" y="250956"/>
                      <a:pt x="0" y="235181"/>
                    </a:cubicBezTo>
                    <a:cubicBezTo>
                      <a:pt x="0" y="217474"/>
                      <a:pt x="2415" y="199928"/>
                      <a:pt x="7244" y="182543"/>
                    </a:cubicBezTo>
                    <a:lnTo>
                      <a:pt x="55536" y="0"/>
                    </a:lnTo>
                    <a:lnTo>
                      <a:pt x="94169" y="0"/>
                    </a:lnTo>
                    <a:lnTo>
                      <a:pt x="42980" y="192684"/>
                    </a:lnTo>
                    <a:cubicBezTo>
                      <a:pt x="41370" y="197835"/>
                      <a:pt x="40163" y="203630"/>
                      <a:pt x="39358" y="210069"/>
                    </a:cubicBezTo>
                    <a:cubicBezTo>
                      <a:pt x="38553" y="216508"/>
                      <a:pt x="38151" y="223430"/>
                      <a:pt x="38151" y="230835"/>
                    </a:cubicBezTo>
                    <a:cubicBezTo>
                      <a:pt x="38151" y="241781"/>
                      <a:pt x="39921" y="252002"/>
                      <a:pt x="43463" y="261500"/>
                    </a:cubicBezTo>
                    <a:cubicBezTo>
                      <a:pt x="47004" y="270997"/>
                      <a:pt x="52477" y="279207"/>
                      <a:pt x="59882" y="286129"/>
                    </a:cubicBezTo>
                    <a:cubicBezTo>
                      <a:pt x="67287" y="293050"/>
                      <a:pt x="76462" y="298443"/>
                      <a:pt x="87408" y="302306"/>
                    </a:cubicBezTo>
                    <a:cubicBezTo>
                      <a:pt x="98354" y="306170"/>
                      <a:pt x="111393" y="308101"/>
                      <a:pt x="126525" y="308101"/>
                    </a:cubicBezTo>
                    <a:cubicBezTo>
                      <a:pt x="140690" y="308101"/>
                      <a:pt x="154131" y="305526"/>
                      <a:pt x="166848" y="300375"/>
                    </a:cubicBezTo>
                    <a:cubicBezTo>
                      <a:pt x="179565" y="295224"/>
                      <a:pt x="191235" y="287497"/>
                      <a:pt x="201860" y="277195"/>
                    </a:cubicBezTo>
                    <a:cubicBezTo>
                      <a:pt x="210552" y="268180"/>
                      <a:pt x="218682" y="256832"/>
                      <a:pt x="226247" y="243149"/>
                    </a:cubicBezTo>
                    <a:cubicBezTo>
                      <a:pt x="233813" y="229466"/>
                      <a:pt x="240010" y="213289"/>
                      <a:pt x="244840" y="194616"/>
                    </a:cubicBezTo>
                    <a:lnTo>
                      <a:pt x="297477" y="0"/>
                    </a:lnTo>
                    <a:lnTo>
                      <a:pt x="335628" y="0"/>
                    </a:lnTo>
                    <a:lnTo>
                      <a:pt x="281541" y="201377"/>
                    </a:lnTo>
                    <a:cubicBezTo>
                      <a:pt x="269951" y="244195"/>
                      <a:pt x="252244" y="277517"/>
                      <a:pt x="228420" y="301341"/>
                    </a:cubicBezTo>
                    <a:cubicBezTo>
                      <a:pt x="200411" y="329350"/>
                      <a:pt x="165319" y="343354"/>
                      <a:pt x="123144" y="343354"/>
                    </a:cubicBezTo>
                    <a:close/>
                  </a:path>
                </a:pathLst>
              </a:custGeom>
              <a:grpFill/>
              <a:ln w="8044"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082D1542-C020-286B-2276-966B8E8F4D7A}"/>
                  </a:ext>
                </a:extLst>
              </p:cNvPr>
              <p:cNvSpPr/>
              <p:nvPr/>
            </p:nvSpPr>
            <p:spPr>
              <a:xfrm>
                <a:off x="8823196" y="1801937"/>
                <a:ext cx="308101" cy="347539"/>
              </a:xfrm>
              <a:custGeom>
                <a:avLst/>
                <a:gdLst>
                  <a:gd name="connsiteX0" fmla="*/ 138114 w 308101"/>
                  <a:gd name="connsiteY0" fmla="*/ 347540 h 347539"/>
                  <a:gd name="connsiteX1" fmla="*/ 56501 w 308101"/>
                  <a:gd name="connsiteY1" fmla="*/ 330879 h 347539"/>
                  <a:gd name="connsiteX2" fmla="*/ 0 w 308101"/>
                  <a:gd name="connsiteY2" fmla="*/ 283795 h 347539"/>
                  <a:gd name="connsiteX3" fmla="*/ 28975 w 308101"/>
                  <a:gd name="connsiteY3" fmla="*/ 261097 h 347539"/>
                  <a:gd name="connsiteX4" fmla="*/ 76784 w 308101"/>
                  <a:gd name="connsiteY4" fmla="*/ 300455 h 347539"/>
                  <a:gd name="connsiteX5" fmla="*/ 140529 w 308101"/>
                  <a:gd name="connsiteY5" fmla="*/ 313735 h 347539"/>
                  <a:gd name="connsiteX6" fmla="*/ 174575 w 308101"/>
                  <a:gd name="connsiteY6" fmla="*/ 308906 h 347539"/>
                  <a:gd name="connsiteX7" fmla="*/ 201618 w 308101"/>
                  <a:gd name="connsiteY7" fmla="*/ 295867 h 347539"/>
                  <a:gd name="connsiteX8" fmla="*/ 219486 w 308101"/>
                  <a:gd name="connsiteY8" fmla="*/ 276068 h 347539"/>
                  <a:gd name="connsiteX9" fmla="*/ 226005 w 308101"/>
                  <a:gd name="connsiteY9" fmla="*/ 250393 h 347539"/>
                  <a:gd name="connsiteX10" fmla="*/ 222383 w 308101"/>
                  <a:gd name="connsiteY10" fmla="*/ 232766 h 347539"/>
                  <a:gd name="connsiteX11" fmla="*/ 210794 w 308101"/>
                  <a:gd name="connsiteY11" fmla="*/ 217554 h 347539"/>
                  <a:gd name="connsiteX12" fmla="*/ 189303 w 308101"/>
                  <a:gd name="connsiteY12" fmla="*/ 203308 h 347539"/>
                  <a:gd name="connsiteX13" fmla="*/ 156465 w 308101"/>
                  <a:gd name="connsiteY13" fmla="*/ 188579 h 347539"/>
                  <a:gd name="connsiteX14" fmla="*/ 115900 w 308101"/>
                  <a:gd name="connsiteY14" fmla="*/ 170228 h 347539"/>
                  <a:gd name="connsiteX15" fmla="*/ 86925 w 308101"/>
                  <a:gd name="connsiteY15" fmla="*/ 150670 h 347539"/>
                  <a:gd name="connsiteX16" fmla="*/ 69540 w 308101"/>
                  <a:gd name="connsiteY16" fmla="*/ 127490 h 347539"/>
                  <a:gd name="connsiteX17" fmla="*/ 63745 w 308101"/>
                  <a:gd name="connsiteY17" fmla="*/ 98193 h 347539"/>
                  <a:gd name="connsiteX18" fmla="*/ 72921 w 308101"/>
                  <a:gd name="connsiteY18" fmla="*/ 59238 h 347539"/>
                  <a:gd name="connsiteX19" fmla="*/ 98756 w 308101"/>
                  <a:gd name="connsiteY19" fmla="*/ 28009 h 347539"/>
                  <a:gd name="connsiteX20" fmla="*/ 138114 w 308101"/>
                  <a:gd name="connsiteY20" fmla="*/ 7485 h 347539"/>
                  <a:gd name="connsiteX21" fmla="*/ 188338 w 308101"/>
                  <a:gd name="connsiteY21" fmla="*/ 0 h 347539"/>
                  <a:gd name="connsiteX22" fmla="*/ 258361 w 308101"/>
                  <a:gd name="connsiteY22" fmla="*/ 14085 h 347539"/>
                  <a:gd name="connsiteX23" fmla="*/ 308101 w 308101"/>
                  <a:gd name="connsiteY23" fmla="*/ 50706 h 347539"/>
                  <a:gd name="connsiteX24" fmla="*/ 280092 w 308101"/>
                  <a:gd name="connsiteY24" fmla="*/ 75818 h 347539"/>
                  <a:gd name="connsiteX25" fmla="*/ 238320 w 308101"/>
                  <a:gd name="connsiteY25" fmla="*/ 44670 h 347539"/>
                  <a:gd name="connsiteX26" fmla="*/ 184957 w 308101"/>
                  <a:gd name="connsiteY26" fmla="*/ 33804 h 347539"/>
                  <a:gd name="connsiteX27" fmla="*/ 150912 w 308101"/>
                  <a:gd name="connsiteY27" fmla="*/ 38633 h 347539"/>
                  <a:gd name="connsiteX28" fmla="*/ 125317 w 308101"/>
                  <a:gd name="connsiteY28" fmla="*/ 51914 h 347539"/>
                  <a:gd name="connsiteX29" fmla="*/ 109381 w 308101"/>
                  <a:gd name="connsiteY29" fmla="*/ 70989 h 347539"/>
                  <a:gd name="connsiteX30" fmla="*/ 103827 w 308101"/>
                  <a:gd name="connsiteY30" fmla="*/ 93203 h 347539"/>
                  <a:gd name="connsiteX31" fmla="*/ 107932 w 308101"/>
                  <a:gd name="connsiteY31" fmla="*/ 111554 h 347539"/>
                  <a:gd name="connsiteX32" fmla="*/ 121212 w 308101"/>
                  <a:gd name="connsiteY32" fmla="*/ 127007 h 347539"/>
                  <a:gd name="connsiteX33" fmla="*/ 144634 w 308101"/>
                  <a:gd name="connsiteY33" fmla="*/ 141012 h 347539"/>
                  <a:gd name="connsiteX34" fmla="*/ 178679 w 308101"/>
                  <a:gd name="connsiteY34" fmla="*/ 155499 h 347539"/>
                  <a:gd name="connsiteX35" fmla="*/ 216830 w 308101"/>
                  <a:gd name="connsiteY35" fmla="*/ 172643 h 347539"/>
                  <a:gd name="connsiteX36" fmla="*/ 244114 w 308101"/>
                  <a:gd name="connsiteY36" fmla="*/ 192201 h 347539"/>
                  <a:gd name="connsiteX37" fmla="*/ 260534 w 308101"/>
                  <a:gd name="connsiteY37" fmla="*/ 215703 h 347539"/>
                  <a:gd name="connsiteX38" fmla="*/ 266088 w 308101"/>
                  <a:gd name="connsiteY38" fmla="*/ 244920 h 347539"/>
                  <a:gd name="connsiteX39" fmla="*/ 256187 w 308101"/>
                  <a:gd name="connsiteY39" fmla="*/ 286048 h 347539"/>
                  <a:gd name="connsiteX40" fmla="*/ 229144 w 308101"/>
                  <a:gd name="connsiteY40" fmla="*/ 318484 h 347539"/>
                  <a:gd name="connsiteX41" fmla="*/ 188579 w 308101"/>
                  <a:gd name="connsiteY41" fmla="*/ 339732 h 347539"/>
                  <a:gd name="connsiteX42" fmla="*/ 138114 w 308101"/>
                  <a:gd name="connsiteY42" fmla="*/ 347459 h 347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8101" h="347539">
                    <a:moveTo>
                      <a:pt x="138114" y="347540"/>
                    </a:moveTo>
                    <a:cubicBezTo>
                      <a:pt x="106885" y="347540"/>
                      <a:pt x="79681" y="341986"/>
                      <a:pt x="56501" y="330879"/>
                    </a:cubicBezTo>
                    <a:cubicBezTo>
                      <a:pt x="33321" y="319772"/>
                      <a:pt x="14487" y="304077"/>
                      <a:pt x="0" y="283795"/>
                    </a:cubicBezTo>
                    <a:lnTo>
                      <a:pt x="28975" y="261097"/>
                    </a:lnTo>
                    <a:cubicBezTo>
                      <a:pt x="43462" y="278482"/>
                      <a:pt x="59398" y="291602"/>
                      <a:pt x="76784" y="300455"/>
                    </a:cubicBezTo>
                    <a:cubicBezTo>
                      <a:pt x="94169" y="309309"/>
                      <a:pt x="115417" y="313735"/>
                      <a:pt x="140529" y="313735"/>
                    </a:cubicBezTo>
                    <a:cubicBezTo>
                      <a:pt x="152763" y="313735"/>
                      <a:pt x="164111" y="312126"/>
                      <a:pt x="174575" y="308906"/>
                    </a:cubicBezTo>
                    <a:cubicBezTo>
                      <a:pt x="185038" y="305687"/>
                      <a:pt x="194052" y="301341"/>
                      <a:pt x="201618" y="295867"/>
                    </a:cubicBezTo>
                    <a:cubicBezTo>
                      <a:pt x="209184" y="290394"/>
                      <a:pt x="215140" y="283795"/>
                      <a:pt x="219486" y="276068"/>
                    </a:cubicBezTo>
                    <a:cubicBezTo>
                      <a:pt x="223832" y="268341"/>
                      <a:pt x="226005" y="259810"/>
                      <a:pt x="226005" y="250393"/>
                    </a:cubicBezTo>
                    <a:cubicBezTo>
                      <a:pt x="226005" y="243954"/>
                      <a:pt x="224798" y="238078"/>
                      <a:pt x="222383" y="232766"/>
                    </a:cubicBezTo>
                    <a:cubicBezTo>
                      <a:pt x="219969" y="227454"/>
                      <a:pt x="216105" y="222384"/>
                      <a:pt x="210794" y="217554"/>
                    </a:cubicBezTo>
                    <a:cubicBezTo>
                      <a:pt x="205481" y="212725"/>
                      <a:pt x="198318" y="207976"/>
                      <a:pt x="189303" y="203308"/>
                    </a:cubicBezTo>
                    <a:cubicBezTo>
                      <a:pt x="180289" y="198640"/>
                      <a:pt x="169343" y="193730"/>
                      <a:pt x="156465" y="188579"/>
                    </a:cubicBezTo>
                    <a:cubicBezTo>
                      <a:pt x="141012" y="182462"/>
                      <a:pt x="127490" y="176345"/>
                      <a:pt x="115900" y="170228"/>
                    </a:cubicBezTo>
                    <a:cubicBezTo>
                      <a:pt x="104310" y="164111"/>
                      <a:pt x="94651" y="157592"/>
                      <a:pt x="86925" y="150670"/>
                    </a:cubicBezTo>
                    <a:cubicBezTo>
                      <a:pt x="79198" y="143748"/>
                      <a:pt x="73403" y="136022"/>
                      <a:pt x="69540" y="127490"/>
                    </a:cubicBezTo>
                    <a:cubicBezTo>
                      <a:pt x="65677" y="118959"/>
                      <a:pt x="63745" y="109220"/>
                      <a:pt x="63745" y="98193"/>
                    </a:cubicBezTo>
                    <a:cubicBezTo>
                      <a:pt x="63745" y="84350"/>
                      <a:pt x="66803" y="71391"/>
                      <a:pt x="72921" y="59238"/>
                    </a:cubicBezTo>
                    <a:cubicBezTo>
                      <a:pt x="79037" y="47084"/>
                      <a:pt x="87649" y="36782"/>
                      <a:pt x="98756" y="28009"/>
                    </a:cubicBezTo>
                    <a:cubicBezTo>
                      <a:pt x="109863" y="19317"/>
                      <a:pt x="122983" y="12475"/>
                      <a:pt x="138114" y="7485"/>
                    </a:cubicBezTo>
                    <a:cubicBezTo>
                      <a:pt x="153246" y="2495"/>
                      <a:pt x="169987" y="0"/>
                      <a:pt x="188338" y="0"/>
                    </a:cubicBezTo>
                    <a:cubicBezTo>
                      <a:pt x="214737" y="0"/>
                      <a:pt x="238078" y="4668"/>
                      <a:pt x="258361" y="14085"/>
                    </a:cubicBezTo>
                    <a:cubicBezTo>
                      <a:pt x="278643" y="23422"/>
                      <a:pt x="295224" y="35655"/>
                      <a:pt x="308101" y="50706"/>
                    </a:cubicBezTo>
                    <a:lnTo>
                      <a:pt x="280092" y="75818"/>
                    </a:lnTo>
                    <a:cubicBezTo>
                      <a:pt x="267858" y="62296"/>
                      <a:pt x="253934" y="51914"/>
                      <a:pt x="238320" y="44670"/>
                    </a:cubicBezTo>
                    <a:cubicBezTo>
                      <a:pt x="222705" y="37426"/>
                      <a:pt x="204918" y="33804"/>
                      <a:pt x="184957" y="33804"/>
                    </a:cubicBezTo>
                    <a:cubicBezTo>
                      <a:pt x="172401" y="33804"/>
                      <a:pt x="161053" y="35414"/>
                      <a:pt x="150912" y="38633"/>
                    </a:cubicBezTo>
                    <a:cubicBezTo>
                      <a:pt x="140770" y="41853"/>
                      <a:pt x="132239" y="46280"/>
                      <a:pt x="125317" y="51914"/>
                    </a:cubicBezTo>
                    <a:cubicBezTo>
                      <a:pt x="118395" y="57548"/>
                      <a:pt x="113083" y="63906"/>
                      <a:pt x="109381" y="70989"/>
                    </a:cubicBezTo>
                    <a:cubicBezTo>
                      <a:pt x="105678" y="78072"/>
                      <a:pt x="103827" y="85476"/>
                      <a:pt x="103827" y="93203"/>
                    </a:cubicBezTo>
                    <a:cubicBezTo>
                      <a:pt x="103827" y="99964"/>
                      <a:pt x="105195" y="106081"/>
                      <a:pt x="107932" y="111554"/>
                    </a:cubicBezTo>
                    <a:cubicBezTo>
                      <a:pt x="110669" y="117027"/>
                      <a:pt x="115095" y="122178"/>
                      <a:pt x="121212" y="127007"/>
                    </a:cubicBezTo>
                    <a:cubicBezTo>
                      <a:pt x="127329" y="131836"/>
                      <a:pt x="135136" y="136505"/>
                      <a:pt x="144634" y="141012"/>
                    </a:cubicBezTo>
                    <a:cubicBezTo>
                      <a:pt x="154131" y="145519"/>
                      <a:pt x="165480" y="150348"/>
                      <a:pt x="178679" y="155499"/>
                    </a:cubicBezTo>
                    <a:cubicBezTo>
                      <a:pt x="193167" y="160973"/>
                      <a:pt x="205883" y="166687"/>
                      <a:pt x="216830" y="172643"/>
                    </a:cubicBezTo>
                    <a:cubicBezTo>
                      <a:pt x="227776" y="178599"/>
                      <a:pt x="236871" y="185118"/>
                      <a:pt x="244114" y="192201"/>
                    </a:cubicBezTo>
                    <a:cubicBezTo>
                      <a:pt x="251358" y="199284"/>
                      <a:pt x="256831" y="207091"/>
                      <a:pt x="260534" y="215703"/>
                    </a:cubicBezTo>
                    <a:cubicBezTo>
                      <a:pt x="264236" y="224235"/>
                      <a:pt x="266088" y="233974"/>
                      <a:pt x="266088" y="244920"/>
                    </a:cubicBezTo>
                    <a:cubicBezTo>
                      <a:pt x="266088" y="259729"/>
                      <a:pt x="262787" y="273492"/>
                      <a:pt x="256187" y="286048"/>
                    </a:cubicBezTo>
                    <a:cubicBezTo>
                      <a:pt x="249587" y="298604"/>
                      <a:pt x="240573" y="309389"/>
                      <a:pt x="229144" y="318484"/>
                    </a:cubicBezTo>
                    <a:cubicBezTo>
                      <a:pt x="217715" y="327499"/>
                      <a:pt x="204194" y="334581"/>
                      <a:pt x="188579" y="339732"/>
                    </a:cubicBezTo>
                    <a:cubicBezTo>
                      <a:pt x="172965" y="344884"/>
                      <a:pt x="156143" y="347459"/>
                      <a:pt x="138114" y="347459"/>
                    </a:cubicBezTo>
                    <a:close/>
                  </a:path>
                </a:pathLst>
              </a:custGeom>
              <a:grpFill/>
              <a:ln w="8044" cap="flat">
                <a:noFill/>
                <a:prstDash val="solid"/>
                <a:miter/>
              </a:ln>
            </p:spPr>
            <p:txBody>
              <a:bodyPr rtlCol="0" anchor="ctr"/>
              <a:lstStyle/>
              <a:p>
                <a:endParaRPr lang="en-US"/>
              </a:p>
            </p:txBody>
          </p:sp>
          <p:sp>
            <p:nvSpPr>
              <p:cNvPr id="221" name="Freeform 220">
                <a:extLst>
                  <a:ext uri="{FF2B5EF4-FFF2-40B4-BE49-F238E27FC236}">
                    <a16:creationId xmlns:a16="http://schemas.microsoft.com/office/drawing/2014/main" id="{02C89C1E-6A4E-2835-985F-AD2B1CD0C1CD}"/>
                  </a:ext>
                </a:extLst>
              </p:cNvPr>
              <p:cNvSpPr/>
              <p:nvPr/>
            </p:nvSpPr>
            <p:spPr>
              <a:xfrm>
                <a:off x="9118741" y="1806605"/>
                <a:ext cx="128938" cy="338042"/>
              </a:xfrm>
              <a:custGeom>
                <a:avLst/>
                <a:gdLst>
                  <a:gd name="connsiteX0" fmla="*/ 90788 w 128938"/>
                  <a:gd name="connsiteY0" fmla="*/ 0 h 338042"/>
                  <a:gd name="connsiteX1" fmla="*/ 128939 w 128938"/>
                  <a:gd name="connsiteY1" fmla="*/ 0 h 338042"/>
                  <a:gd name="connsiteX2" fmla="*/ 38150 w 128938"/>
                  <a:gd name="connsiteY2" fmla="*/ 338042 h 338042"/>
                  <a:gd name="connsiteX3" fmla="*/ 0 w 128938"/>
                  <a:gd name="connsiteY3" fmla="*/ 338042 h 338042"/>
                  <a:gd name="connsiteX4" fmla="*/ 90788 w 128938"/>
                  <a:gd name="connsiteY4" fmla="*/ 0 h 338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38" h="338042">
                    <a:moveTo>
                      <a:pt x="90788" y="0"/>
                    </a:moveTo>
                    <a:lnTo>
                      <a:pt x="128939" y="0"/>
                    </a:lnTo>
                    <a:lnTo>
                      <a:pt x="38150" y="338042"/>
                    </a:lnTo>
                    <a:lnTo>
                      <a:pt x="0" y="338042"/>
                    </a:lnTo>
                    <a:lnTo>
                      <a:pt x="90788" y="0"/>
                    </a:lnTo>
                    <a:close/>
                  </a:path>
                </a:pathLst>
              </a:custGeom>
              <a:grpFill/>
              <a:ln w="8044" cap="flat">
                <a:noFill/>
                <a:prstDash val="solid"/>
                <a:miter/>
              </a:ln>
            </p:spPr>
            <p:txBody>
              <a:bodyPr rtlCol="0" anchor="ctr"/>
              <a:lstStyle/>
              <a:p>
                <a:endParaRPr lang="en-US"/>
              </a:p>
            </p:txBody>
          </p:sp>
          <p:sp>
            <p:nvSpPr>
              <p:cNvPr id="222" name="Freeform 221">
                <a:extLst>
                  <a:ext uri="{FF2B5EF4-FFF2-40B4-BE49-F238E27FC236}">
                    <a16:creationId xmlns:a16="http://schemas.microsoft.com/office/drawing/2014/main" id="{AC08F40D-0CDA-6B92-0F29-8ECC29FCAC21}"/>
                  </a:ext>
                </a:extLst>
              </p:cNvPr>
              <p:cNvSpPr/>
              <p:nvPr/>
            </p:nvSpPr>
            <p:spPr>
              <a:xfrm>
                <a:off x="9231744" y="1806605"/>
                <a:ext cx="374744" cy="338042"/>
              </a:xfrm>
              <a:custGeom>
                <a:avLst/>
                <a:gdLst>
                  <a:gd name="connsiteX0" fmla="*/ 90789 w 374744"/>
                  <a:gd name="connsiteY0" fmla="*/ 0 h 338042"/>
                  <a:gd name="connsiteX1" fmla="*/ 126042 w 374744"/>
                  <a:gd name="connsiteY1" fmla="*/ 0 h 338042"/>
                  <a:gd name="connsiteX2" fmla="*/ 263673 w 374744"/>
                  <a:gd name="connsiteY2" fmla="*/ 274297 h 338042"/>
                  <a:gd name="connsiteX3" fmla="*/ 337560 w 374744"/>
                  <a:gd name="connsiteY3" fmla="*/ 0 h 338042"/>
                  <a:gd name="connsiteX4" fmla="*/ 374744 w 374744"/>
                  <a:gd name="connsiteY4" fmla="*/ 0 h 338042"/>
                  <a:gd name="connsiteX5" fmla="*/ 283956 w 374744"/>
                  <a:gd name="connsiteY5" fmla="*/ 338042 h 338042"/>
                  <a:gd name="connsiteX6" fmla="*/ 253532 w 374744"/>
                  <a:gd name="connsiteY6" fmla="*/ 338042 h 338042"/>
                  <a:gd name="connsiteX7" fmla="*/ 112520 w 374744"/>
                  <a:gd name="connsiteY7" fmla="*/ 57467 h 338042"/>
                  <a:gd name="connsiteX8" fmla="*/ 37185 w 374744"/>
                  <a:gd name="connsiteY8" fmla="*/ 338042 h 338042"/>
                  <a:gd name="connsiteX9" fmla="*/ 0 w 374744"/>
                  <a:gd name="connsiteY9" fmla="*/ 338042 h 338042"/>
                  <a:gd name="connsiteX10" fmla="*/ 90789 w 374744"/>
                  <a:gd name="connsiteY10"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4744" h="338042">
                    <a:moveTo>
                      <a:pt x="90789" y="0"/>
                    </a:moveTo>
                    <a:lnTo>
                      <a:pt x="126042" y="0"/>
                    </a:lnTo>
                    <a:lnTo>
                      <a:pt x="263673" y="274297"/>
                    </a:lnTo>
                    <a:lnTo>
                      <a:pt x="337560" y="0"/>
                    </a:lnTo>
                    <a:lnTo>
                      <a:pt x="374744" y="0"/>
                    </a:lnTo>
                    <a:lnTo>
                      <a:pt x="283956" y="338042"/>
                    </a:lnTo>
                    <a:lnTo>
                      <a:pt x="253532" y="338042"/>
                    </a:lnTo>
                    <a:lnTo>
                      <a:pt x="112520" y="57467"/>
                    </a:lnTo>
                    <a:lnTo>
                      <a:pt x="37185" y="338042"/>
                    </a:lnTo>
                    <a:lnTo>
                      <a:pt x="0" y="338042"/>
                    </a:lnTo>
                    <a:lnTo>
                      <a:pt x="90789" y="0"/>
                    </a:lnTo>
                    <a:close/>
                  </a:path>
                </a:pathLst>
              </a:custGeom>
              <a:grpFill/>
              <a:ln w="8044" cap="flat">
                <a:noFill/>
                <a:prstDash val="solid"/>
                <a:miter/>
              </a:ln>
            </p:spPr>
            <p:txBody>
              <a:bodyPr rtlCol="0" anchor="ctr"/>
              <a:lstStyle/>
              <a:p>
                <a:endParaRPr lang="en-US"/>
              </a:p>
            </p:txBody>
          </p:sp>
          <p:sp>
            <p:nvSpPr>
              <p:cNvPr id="223" name="Freeform 222">
                <a:extLst>
                  <a:ext uri="{FF2B5EF4-FFF2-40B4-BE49-F238E27FC236}">
                    <a16:creationId xmlns:a16="http://schemas.microsoft.com/office/drawing/2014/main" id="{470726C9-1694-6A50-1F69-77F6749C3C12}"/>
                  </a:ext>
                </a:extLst>
              </p:cNvPr>
              <p:cNvSpPr/>
              <p:nvPr/>
            </p:nvSpPr>
            <p:spPr>
              <a:xfrm>
                <a:off x="9587171" y="1806605"/>
                <a:ext cx="332729" cy="338042"/>
              </a:xfrm>
              <a:custGeom>
                <a:avLst/>
                <a:gdLst>
                  <a:gd name="connsiteX0" fmla="*/ 90789 w 332729"/>
                  <a:gd name="connsiteY0" fmla="*/ 0 h 338042"/>
                  <a:gd name="connsiteX1" fmla="*/ 332730 w 332729"/>
                  <a:gd name="connsiteY1" fmla="*/ 0 h 338042"/>
                  <a:gd name="connsiteX2" fmla="*/ 323072 w 332729"/>
                  <a:gd name="connsiteY2" fmla="*/ 34770 h 338042"/>
                  <a:gd name="connsiteX3" fmla="*/ 119280 w 332729"/>
                  <a:gd name="connsiteY3" fmla="*/ 34770 h 338042"/>
                  <a:gd name="connsiteX4" fmla="*/ 88374 w 332729"/>
                  <a:gd name="connsiteY4" fmla="*/ 150187 h 338042"/>
                  <a:gd name="connsiteX5" fmla="*/ 270434 w 332729"/>
                  <a:gd name="connsiteY5" fmla="*/ 150187 h 338042"/>
                  <a:gd name="connsiteX6" fmla="*/ 260776 w 332729"/>
                  <a:gd name="connsiteY6" fmla="*/ 184957 h 338042"/>
                  <a:gd name="connsiteX7" fmla="*/ 79198 w 332729"/>
                  <a:gd name="connsiteY7" fmla="*/ 184957 h 338042"/>
                  <a:gd name="connsiteX8" fmla="*/ 47326 w 332729"/>
                  <a:gd name="connsiteY8" fmla="*/ 303272 h 338042"/>
                  <a:gd name="connsiteX9" fmla="*/ 253532 w 332729"/>
                  <a:gd name="connsiteY9" fmla="*/ 303272 h 338042"/>
                  <a:gd name="connsiteX10" fmla="*/ 244356 w 332729"/>
                  <a:gd name="connsiteY10" fmla="*/ 338042 h 338042"/>
                  <a:gd name="connsiteX11" fmla="*/ 0 w 332729"/>
                  <a:gd name="connsiteY11" fmla="*/ 338042 h 338042"/>
                  <a:gd name="connsiteX12" fmla="*/ 90789 w 332729"/>
                  <a:gd name="connsiteY12" fmla="*/ 0 h 3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729" h="338042">
                    <a:moveTo>
                      <a:pt x="90789" y="0"/>
                    </a:moveTo>
                    <a:lnTo>
                      <a:pt x="332730" y="0"/>
                    </a:lnTo>
                    <a:lnTo>
                      <a:pt x="323072" y="34770"/>
                    </a:lnTo>
                    <a:lnTo>
                      <a:pt x="119280" y="34770"/>
                    </a:lnTo>
                    <a:lnTo>
                      <a:pt x="88374" y="150187"/>
                    </a:lnTo>
                    <a:lnTo>
                      <a:pt x="270434" y="150187"/>
                    </a:lnTo>
                    <a:lnTo>
                      <a:pt x="260776" y="184957"/>
                    </a:lnTo>
                    <a:lnTo>
                      <a:pt x="79198" y="184957"/>
                    </a:lnTo>
                    <a:lnTo>
                      <a:pt x="47326" y="303272"/>
                    </a:lnTo>
                    <a:lnTo>
                      <a:pt x="253532" y="303272"/>
                    </a:lnTo>
                    <a:lnTo>
                      <a:pt x="244356" y="338042"/>
                    </a:lnTo>
                    <a:lnTo>
                      <a:pt x="0" y="338042"/>
                    </a:lnTo>
                    <a:lnTo>
                      <a:pt x="90789" y="0"/>
                    </a:lnTo>
                    <a:close/>
                  </a:path>
                </a:pathLst>
              </a:custGeom>
              <a:grpFill/>
              <a:ln w="8044" cap="flat">
                <a:noFill/>
                <a:prstDash val="solid"/>
                <a:miter/>
              </a:ln>
            </p:spPr>
            <p:txBody>
              <a:bodyPr rtlCol="0" anchor="ctr"/>
              <a:lstStyle/>
              <a:p>
                <a:endParaRPr lang="en-US"/>
              </a:p>
            </p:txBody>
          </p:sp>
          <p:sp>
            <p:nvSpPr>
              <p:cNvPr id="224" name="Freeform 223">
                <a:extLst>
                  <a:ext uri="{FF2B5EF4-FFF2-40B4-BE49-F238E27FC236}">
                    <a16:creationId xmlns:a16="http://schemas.microsoft.com/office/drawing/2014/main" id="{5F762C23-371D-2403-BFFB-C4CC53350B89}"/>
                  </a:ext>
                </a:extLst>
              </p:cNvPr>
              <p:cNvSpPr/>
              <p:nvPr/>
            </p:nvSpPr>
            <p:spPr>
              <a:xfrm>
                <a:off x="9869678" y="1801937"/>
                <a:ext cx="308101" cy="347539"/>
              </a:xfrm>
              <a:custGeom>
                <a:avLst/>
                <a:gdLst>
                  <a:gd name="connsiteX0" fmla="*/ 138115 w 308101"/>
                  <a:gd name="connsiteY0" fmla="*/ 347540 h 347539"/>
                  <a:gd name="connsiteX1" fmla="*/ 56502 w 308101"/>
                  <a:gd name="connsiteY1" fmla="*/ 330879 h 347539"/>
                  <a:gd name="connsiteX2" fmla="*/ 0 w 308101"/>
                  <a:gd name="connsiteY2" fmla="*/ 283795 h 347539"/>
                  <a:gd name="connsiteX3" fmla="*/ 28975 w 308101"/>
                  <a:gd name="connsiteY3" fmla="*/ 261097 h 347539"/>
                  <a:gd name="connsiteX4" fmla="*/ 76784 w 308101"/>
                  <a:gd name="connsiteY4" fmla="*/ 300455 h 347539"/>
                  <a:gd name="connsiteX5" fmla="*/ 140529 w 308101"/>
                  <a:gd name="connsiteY5" fmla="*/ 313735 h 347539"/>
                  <a:gd name="connsiteX6" fmla="*/ 174575 w 308101"/>
                  <a:gd name="connsiteY6" fmla="*/ 308906 h 347539"/>
                  <a:gd name="connsiteX7" fmla="*/ 201618 w 308101"/>
                  <a:gd name="connsiteY7" fmla="*/ 295867 h 347539"/>
                  <a:gd name="connsiteX8" fmla="*/ 219486 w 308101"/>
                  <a:gd name="connsiteY8" fmla="*/ 276068 h 347539"/>
                  <a:gd name="connsiteX9" fmla="*/ 226005 w 308101"/>
                  <a:gd name="connsiteY9" fmla="*/ 250393 h 347539"/>
                  <a:gd name="connsiteX10" fmla="*/ 222384 w 308101"/>
                  <a:gd name="connsiteY10" fmla="*/ 232766 h 347539"/>
                  <a:gd name="connsiteX11" fmla="*/ 210794 w 308101"/>
                  <a:gd name="connsiteY11" fmla="*/ 217554 h 347539"/>
                  <a:gd name="connsiteX12" fmla="*/ 189304 w 308101"/>
                  <a:gd name="connsiteY12" fmla="*/ 203308 h 347539"/>
                  <a:gd name="connsiteX13" fmla="*/ 156466 w 308101"/>
                  <a:gd name="connsiteY13" fmla="*/ 188579 h 347539"/>
                  <a:gd name="connsiteX14" fmla="*/ 115900 w 308101"/>
                  <a:gd name="connsiteY14" fmla="*/ 170228 h 347539"/>
                  <a:gd name="connsiteX15" fmla="*/ 86926 w 308101"/>
                  <a:gd name="connsiteY15" fmla="*/ 150670 h 347539"/>
                  <a:gd name="connsiteX16" fmla="*/ 69540 w 308101"/>
                  <a:gd name="connsiteY16" fmla="*/ 127490 h 347539"/>
                  <a:gd name="connsiteX17" fmla="*/ 63745 w 308101"/>
                  <a:gd name="connsiteY17" fmla="*/ 98193 h 347539"/>
                  <a:gd name="connsiteX18" fmla="*/ 72921 w 308101"/>
                  <a:gd name="connsiteY18" fmla="*/ 59238 h 347539"/>
                  <a:gd name="connsiteX19" fmla="*/ 98757 w 308101"/>
                  <a:gd name="connsiteY19" fmla="*/ 28009 h 347539"/>
                  <a:gd name="connsiteX20" fmla="*/ 138115 w 308101"/>
                  <a:gd name="connsiteY20" fmla="*/ 7485 h 347539"/>
                  <a:gd name="connsiteX21" fmla="*/ 188338 w 308101"/>
                  <a:gd name="connsiteY21" fmla="*/ 0 h 347539"/>
                  <a:gd name="connsiteX22" fmla="*/ 258361 w 308101"/>
                  <a:gd name="connsiteY22" fmla="*/ 14085 h 347539"/>
                  <a:gd name="connsiteX23" fmla="*/ 308102 w 308101"/>
                  <a:gd name="connsiteY23" fmla="*/ 50706 h 347539"/>
                  <a:gd name="connsiteX24" fmla="*/ 280093 w 308101"/>
                  <a:gd name="connsiteY24" fmla="*/ 75818 h 347539"/>
                  <a:gd name="connsiteX25" fmla="*/ 238320 w 308101"/>
                  <a:gd name="connsiteY25" fmla="*/ 44670 h 347539"/>
                  <a:gd name="connsiteX26" fmla="*/ 184957 w 308101"/>
                  <a:gd name="connsiteY26" fmla="*/ 33804 h 347539"/>
                  <a:gd name="connsiteX27" fmla="*/ 150912 w 308101"/>
                  <a:gd name="connsiteY27" fmla="*/ 38633 h 347539"/>
                  <a:gd name="connsiteX28" fmla="*/ 125318 w 308101"/>
                  <a:gd name="connsiteY28" fmla="*/ 51914 h 347539"/>
                  <a:gd name="connsiteX29" fmla="*/ 109381 w 308101"/>
                  <a:gd name="connsiteY29" fmla="*/ 70989 h 347539"/>
                  <a:gd name="connsiteX30" fmla="*/ 103827 w 308101"/>
                  <a:gd name="connsiteY30" fmla="*/ 93203 h 347539"/>
                  <a:gd name="connsiteX31" fmla="*/ 107932 w 308101"/>
                  <a:gd name="connsiteY31" fmla="*/ 111554 h 347539"/>
                  <a:gd name="connsiteX32" fmla="*/ 121213 w 308101"/>
                  <a:gd name="connsiteY32" fmla="*/ 127007 h 347539"/>
                  <a:gd name="connsiteX33" fmla="*/ 144634 w 308101"/>
                  <a:gd name="connsiteY33" fmla="*/ 141012 h 347539"/>
                  <a:gd name="connsiteX34" fmla="*/ 178680 w 308101"/>
                  <a:gd name="connsiteY34" fmla="*/ 155499 h 347539"/>
                  <a:gd name="connsiteX35" fmla="*/ 216830 w 308101"/>
                  <a:gd name="connsiteY35" fmla="*/ 172643 h 347539"/>
                  <a:gd name="connsiteX36" fmla="*/ 244114 w 308101"/>
                  <a:gd name="connsiteY36" fmla="*/ 192201 h 347539"/>
                  <a:gd name="connsiteX37" fmla="*/ 260534 w 308101"/>
                  <a:gd name="connsiteY37" fmla="*/ 215703 h 347539"/>
                  <a:gd name="connsiteX38" fmla="*/ 266088 w 308101"/>
                  <a:gd name="connsiteY38" fmla="*/ 244920 h 347539"/>
                  <a:gd name="connsiteX39" fmla="*/ 256187 w 308101"/>
                  <a:gd name="connsiteY39" fmla="*/ 286048 h 347539"/>
                  <a:gd name="connsiteX40" fmla="*/ 229144 w 308101"/>
                  <a:gd name="connsiteY40" fmla="*/ 318484 h 347539"/>
                  <a:gd name="connsiteX41" fmla="*/ 188580 w 308101"/>
                  <a:gd name="connsiteY41" fmla="*/ 339732 h 347539"/>
                  <a:gd name="connsiteX42" fmla="*/ 138115 w 308101"/>
                  <a:gd name="connsiteY42" fmla="*/ 347459 h 347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8101" h="347539">
                    <a:moveTo>
                      <a:pt x="138115" y="347540"/>
                    </a:moveTo>
                    <a:cubicBezTo>
                      <a:pt x="106886" y="347540"/>
                      <a:pt x="79682" y="341986"/>
                      <a:pt x="56502" y="330879"/>
                    </a:cubicBezTo>
                    <a:cubicBezTo>
                      <a:pt x="33321" y="319772"/>
                      <a:pt x="14488" y="304077"/>
                      <a:pt x="0" y="283795"/>
                    </a:cubicBezTo>
                    <a:lnTo>
                      <a:pt x="28975" y="261097"/>
                    </a:lnTo>
                    <a:cubicBezTo>
                      <a:pt x="43463" y="278482"/>
                      <a:pt x="59399" y="291602"/>
                      <a:pt x="76784" y="300455"/>
                    </a:cubicBezTo>
                    <a:cubicBezTo>
                      <a:pt x="94170" y="309309"/>
                      <a:pt x="115417" y="313735"/>
                      <a:pt x="140529" y="313735"/>
                    </a:cubicBezTo>
                    <a:cubicBezTo>
                      <a:pt x="152763" y="313735"/>
                      <a:pt x="164112" y="312126"/>
                      <a:pt x="174575" y="308906"/>
                    </a:cubicBezTo>
                    <a:cubicBezTo>
                      <a:pt x="185038" y="305687"/>
                      <a:pt x="194052" y="301341"/>
                      <a:pt x="201618" y="295867"/>
                    </a:cubicBezTo>
                    <a:cubicBezTo>
                      <a:pt x="209184" y="290394"/>
                      <a:pt x="215140" y="283795"/>
                      <a:pt x="219486" y="276068"/>
                    </a:cubicBezTo>
                    <a:cubicBezTo>
                      <a:pt x="223833" y="268341"/>
                      <a:pt x="226005" y="259810"/>
                      <a:pt x="226005" y="250393"/>
                    </a:cubicBezTo>
                    <a:cubicBezTo>
                      <a:pt x="226005" y="243954"/>
                      <a:pt x="224799" y="238078"/>
                      <a:pt x="222384" y="232766"/>
                    </a:cubicBezTo>
                    <a:cubicBezTo>
                      <a:pt x="219969" y="227454"/>
                      <a:pt x="216105" y="222384"/>
                      <a:pt x="210794" y="217554"/>
                    </a:cubicBezTo>
                    <a:cubicBezTo>
                      <a:pt x="205482" y="212725"/>
                      <a:pt x="198318" y="207976"/>
                      <a:pt x="189304" y="203308"/>
                    </a:cubicBezTo>
                    <a:cubicBezTo>
                      <a:pt x="180289" y="198640"/>
                      <a:pt x="169343" y="193730"/>
                      <a:pt x="156466" y="188579"/>
                    </a:cubicBezTo>
                    <a:cubicBezTo>
                      <a:pt x="141012" y="182462"/>
                      <a:pt x="127490" y="176345"/>
                      <a:pt x="115900" y="170228"/>
                    </a:cubicBezTo>
                    <a:cubicBezTo>
                      <a:pt x="104310" y="164111"/>
                      <a:pt x="94652" y="157592"/>
                      <a:pt x="86926" y="150670"/>
                    </a:cubicBezTo>
                    <a:cubicBezTo>
                      <a:pt x="79198" y="143748"/>
                      <a:pt x="73403" y="136022"/>
                      <a:pt x="69540" y="127490"/>
                    </a:cubicBezTo>
                    <a:cubicBezTo>
                      <a:pt x="65677" y="118959"/>
                      <a:pt x="63745" y="109220"/>
                      <a:pt x="63745" y="98193"/>
                    </a:cubicBezTo>
                    <a:cubicBezTo>
                      <a:pt x="63745" y="84350"/>
                      <a:pt x="66804" y="71391"/>
                      <a:pt x="72921" y="59238"/>
                    </a:cubicBezTo>
                    <a:cubicBezTo>
                      <a:pt x="79038" y="47084"/>
                      <a:pt x="87650" y="36782"/>
                      <a:pt x="98757" y="28009"/>
                    </a:cubicBezTo>
                    <a:cubicBezTo>
                      <a:pt x="109864" y="19317"/>
                      <a:pt x="122983" y="12475"/>
                      <a:pt x="138115" y="7485"/>
                    </a:cubicBezTo>
                    <a:cubicBezTo>
                      <a:pt x="153246" y="2495"/>
                      <a:pt x="169987" y="0"/>
                      <a:pt x="188338" y="0"/>
                    </a:cubicBezTo>
                    <a:cubicBezTo>
                      <a:pt x="214738" y="0"/>
                      <a:pt x="238078" y="4668"/>
                      <a:pt x="258361" y="14085"/>
                    </a:cubicBezTo>
                    <a:cubicBezTo>
                      <a:pt x="278643" y="23422"/>
                      <a:pt x="295224" y="35655"/>
                      <a:pt x="308102" y="50706"/>
                    </a:cubicBezTo>
                    <a:lnTo>
                      <a:pt x="280093" y="75818"/>
                    </a:lnTo>
                    <a:cubicBezTo>
                      <a:pt x="267858" y="62296"/>
                      <a:pt x="253935" y="51914"/>
                      <a:pt x="238320" y="44670"/>
                    </a:cubicBezTo>
                    <a:cubicBezTo>
                      <a:pt x="222706" y="37426"/>
                      <a:pt x="204918" y="33804"/>
                      <a:pt x="184957" y="33804"/>
                    </a:cubicBezTo>
                    <a:cubicBezTo>
                      <a:pt x="172402" y="33804"/>
                      <a:pt x="161053" y="35414"/>
                      <a:pt x="150912" y="38633"/>
                    </a:cubicBezTo>
                    <a:cubicBezTo>
                      <a:pt x="140770" y="41853"/>
                      <a:pt x="132239" y="46280"/>
                      <a:pt x="125318" y="51914"/>
                    </a:cubicBezTo>
                    <a:cubicBezTo>
                      <a:pt x="118395" y="57548"/>
                      <a:pt x="113084" y="63906"/>
                      <a:pt x="109381" y="70989"/>
                    </a:cubicBezTo>
                    <a:cubicBezTo>
                      <a:pt x="105678" y="78072"/>
                      <a:pt x="103827" y="85476"/>
                      <a:pt x="103827" y="93203"/>
                    </a:cubicBezTo>
                    <a:cubicBezTo>
                      <a:pt x="103827" y="99964"/>
                      <a:pt x="105196" y="106081"/>
                      <a:pt x="107932" y="111554"/>
                    </a:cubicBezTo>
                    <a:cubicBezTo>
                      <a:pt x="110669" y="117027"/>
                      <a:pt x="115096" y="122178"/>
                      <a:pt x="121213" y="127007"/>
                    </a:cubicBezTo>
                    <a:cubicBezTo>
                      <a:pt x="127330" y="131836"/>
                      <a:pt x="135137" y="136505"/>
                      <a:pt x="144634" y="141012"/>
                    </a:cubicBezTo>
                    <a:cubicBezTo>
                      <a:pt x="154131" y="145519"/>
                      <a:pt x="165480" y="150348"/>
                      <a:pt x="178680" y="155499"/>
                    </a:cubicBezTo>
                    <a:cubicBezTo>
                      <a:pt x="193167" y="160973"/>
                      <a:pt x="205883" y="166687"/>
                      <a:pt x="216830" y="172643"/>
                    </a:cubicBezTo>
                    <a:cubicBezTo>
                      <a:pt x="227776" y="178599"/>
                      <a:pt x="236871" y="185118"/>
                      <a:pt x="244114" y="192201"/>
                    </a:cubicBezTo>
                    <a:cubicBezTo>
                      <a:pt x="251358" y="199284"/>
                      <a:pt x="256832" y="207091"/>
                      <a:pt x="260534" y="215703"/>
                    </a:cubicBezTo>
                    <a:cubicBezTo>
                      <a:pt x="264236" y="224235"/>
                      <a:pt x="266088" y="233974"/>
                      <a:pt x="266088" y="244920"/>
                    </a:cubicBezTo>
                    <a:cubicBezTo>
                      <a:pt x="266088" y="259729"/>
                      <a:pt x="262788" y="273492"/>
                      <a:pt x="256187" y="286048"/>
                    </a:cubicBezTo>
                    <a:cubicBezTo>
                      <a:pt x="249588" y="298604"/>
                      <a:pt x="240574" y="309389"/>
                      <a:pt x="229144" y="318484"/>
                    </a:cubicBezTo>
                    <a:cubicBezTo>
                      <a:pt x="217716" y="327499"/>
                      <a:pt x="204194" y="334581"/>
                      <a:pt x="188580" y="339732"/>
                    </a:cubicBezTo>
                    <a:cubicBezTo>
                      <a:pt x="172965" y="344884"/>
                      <a:pt x="156144" y="347459"/>
                      <a:pt x="138115" y="347459"/>
                    </a:cubicBezTo>
                    <a:close/>
                  </a:path>
                </a:pathLst>
              </a:custGeom>
              <a:grpFill/>
              <a:ln w="8044" cap="flat">
                <a:noFill/>
                <a:prstDash val="solid"/>
                <a:miter/>
              </a:ln>
            </p:spPr>
            <p:txBody>
              <a:bodyPr rtlCol="0" anchor="ctr"/>
              <a:lstStyle/>
              <a:p>
                <a:endParaRPr lang="en-US"/>
              </a:p>
            </p:txBody>
          </p:sp>
          <p:sp>
            <p:nvSpPr>
              <p:cNvPr id="225" name="Freeform 224">
                <a:extLst>
                  <a:ext uri="{FF2B5EF4-FFF2-40B4-BE49-F238E27FC236}">
                    <a16:creationId xmlns:a16="http://schemas.microsoft.com/office/drawing/2014/main" id="{813762D5-326C-3821-2055-B7584A18B831}"/>
                  </a:ext>
                </a:extLst>
              </p:cNvPr>
              <p:cNvSpPr/>
              <p:nvPr/>
            </p:nvSpPr>
            <p:spPr>
              <a:xfrm>
                <a:off x="10153150" y="1801937"/>
                <a:ext cx="308101" cy="347539"/>
              </a:xfrm>
              <a:custGeom>
                <a:avLst/>
                <a:gdLst>
                  <a:gd name="connsiteX0" fmla="*/ 138115 w 308101"/>
                  <a:gd name="connsiteY0" fmla="*/ 347540 h 347539"/>
                  <a:gd name="connsiteX1" fmla="*/ 56502 w 308101"/>
                  <a:gd name="connsiteY1" fmla="*/ 330879 h 347539"/>
                  <a:gd name="connsiteX2" fmla="*/ 0 w 308101"/>
                  <a:gd name="connsiteY2" fmla="*/ 283795 h 347539"/>
                  <a:gd name="connsiteX3" fmla="*/ 28976 w 308101"/>
                  <a:gd name="connsiteY3" fmla="*/ 261097 h 347539"/>
                  <a:gd name="connsiteX4" fmla="*/ 76784 w 308101"/>
                  <a:gd name="connsiteY4" fmla="*/ 300455 h 347539"/>
                  <a:gd name="connsiteX5" fmla="*/ 140530 w 308101"/>
                  <a:gd name="connsiteY5" fmla="*/ 313735 h 347539"/>
                  <a:gd name="connsiteX6" fmla="*/ 174575 w 308101"/>
                  <a:gd name="connsiteY6" fmla="*/ 308906 h 347539"/>
                  <a:gd name="connsiteX7" fmla="*/ 201618 w 308101"/>
                  <a:gd name="connsiteY7" fmla="*/ 295867 h 347539"/>
                  <a:gd name="connsiteX8" fmla="*/ 219486 w 308101"/>
                  <a:gd name="connsiteY8" fmla="*/ 276068 h 347539"/>
                  <a:gd name="connsiteX9" fmla="*/ 226006 w 308101"/>
                  <a:gd name="connsiteY9" fmla="*/ 250393 h 347539"/>
                  <a:gd name="connsiteX10" fmla="*/ 222384 w 308101"/>
                  <a:gd name="connsiteY10" fmla="*/ 232766 h 347539"/>
                  <a:gd name="connsiteX11" fmla="*/ 210794 w 308101"/>
                  <a:gd name="connsiteY11" fmla="*/ 217554 h 347539"/>
                  <a:gd name="connsiteX12" fmla="*/ 189304 w 308101"/>
                  <a:gd name="connsiteY12" fmla="*/ 203308 h 347539"/>
                  <a:gd name="connsiteX13" fmla="*/ 156466 w 308101"/>
                  <a:gd name="connsiteY13" fmla="*/ 188579 h 347539"/>
                  <a:gd name="connsiteX14" fmla="*/ 115900 w 308101"/>
                  <a:gd name="connsiteY14" fmla="*/ 170228 h 347539"/>
                  <a:gd name="connsiteX15" fmla="*/ 86926 w 308101"/>
                  <a:gd name="connsiteY15" fmla="*/ 150670 h 347539"/>
                  <a:gd name="connsiteX16" fmla="*/ 69540 w 308101"/>
                  <a:gd name="connsiteY16" fmla="*/ 127490 h 347539"/>
                  <a:gd name="connsiteX17" fmla="*/ 63745 w 308101"/>
                  <a:gd name="connsiteY17" fmla="*/ 98193 h 347539"/>
                  <a:gd name="connsiteX18" fmla="*/ 72921 w 308101"/>
                  <a:gd name="connsiteY18" fmla="*/ 59238 h 347539"/>
                  <a:gd name="connsiteX19" fmla="*/ 98757 w 308101"/>
                  <a:gd name="connsiteY19" fmla="*/ 28009 h 347539"/>
                  <a:gd name="connsiteX20" fmla="*/ 138115 w 308101"/>
                  <a:gd name="connsiteY20" fmla="*/ 7485 h 347539"/>
                  <a:gd name="connsiteX21" fmla="*/ 188338 w 308101"/>
                  <a:gd name="connsiteY21" fmla="*/ 0 h 347539"/>
                  <a:gd name="connsiteX22" fmla="*/ 258362 w 308101"/>
                  <a:gd name="connsiteY22" fmla="*/ 14085 h 347539"/>
                  <a:gd name="connsiteX23" fmla="*/ 308102 w 308101"/>
                  <a:gd name="connsiteY23" fmla="*/ 50706 h 347539"/>
                  <a:gd name="connsiteX24" fmla="*/ 280093 w 308101"/>
                  <a:gd name="connsiteY24" fmla="*/ 75818 h 347539"/>
                  <a:gd name="connsiteX25" fmla="*/ 238320 w 308101"/>
                  <a:gd name="connsiteY25" fmla="*/ 44670 h 347539"/>
                  <a:gd name="connsiteX26" fmla="*/ 184958 w 308101"/>
                  <a:gd name="connsiteY26" fmla="*/ 33804 h 347539"/>
                  <a:gd name="connsiteX27" fmla="*/ 150912 w 308101"/>
                  <a:gd name="connsiteY27" fmla="*/ 38633 h 347539"/>
                  <a:gd name="connsiteX28" fmla="*/ 125318 w 308101"/>
                  <a:gd name="connsiteY28" fmla="*/ 51914 h 347539"/>
                  <a:gd name="connsiteX29" fmla="*/ 109382 w 308101"/>
                  <a:gd name="connsiteY29" fmla="*/ 70989 h 347539"/>
                  <a:gd name="connsiteX30" fmla="*/ 103827 w 308101"/>
                  <a:gd name="connsiteY30" fmla="*/ 93203 h 347539"/>
                  <a:gd name="connsiteX31" fmla="*/ 107932 w 308101"/>
                  <a:gd name="connsiteY31" fmla="*/ 111554 h 347539"/>
                  <a:gd name="connsiteX32" fmla="*/ 121213 w 308101"/>
                  <a:gd name="connsiteY32" fmla="*/ 127007 h 347539"/>
                  <a:gd name="connsiteX33" fmla="*/ 144635 w 308101"/>
                  <a:gd name="connsiteY33" fmla="*/ 141012 h 347539"/>
                  <a:gd name="connsiteX34" fmla="*/ 178680 w 308101"/>
                  <a:gd name="connsiteY34" fmla="*/ 155499 h 347539"/>
                  <a:gd name="connsiteX35" fmla="*/ 216830 w 308101"/>
                  <a:gd name="connsiteY35" fmla="*/ 172643 h 347539"/>
                  <a:gd name="connsiteX36" fmla="*/ 244115 w 308101"/>
                  <a:gd name="connsiteY36" fmla="*/ 192201 h 347539"/>
                  <a:gd name="connsiteX37" fmla="*/ 260534 w 308101"/>
                  <a:gd name="connsiteY37" fmla="*/ 215703 h 347539"/>
                  <a:gd name="connsiteX38" fmla="*/ 266088 w 308101"/>
                  <a:gd name="connsiteY38" fmla="*/ 244920 h 347539"/>
                  <a:gd name="connsiteX39" fmla="*/ 256188 w 308101"/>
                  <a:gd name="connsiteY39" fmla="*/ 286048 h 347539"/>
                  <a:gd name="connsiteX40" fmla="*/ 229145 w 308101"/>
                  <a:gd name="connsiteY40" fmla="*/ 318484 h 347539"/>
                  <a:gd name="connsiteX41" fmla="*/ 188580 w 308101"/>
                  <a:gd name="connsiteY41" fmla="*/ 339732 h 347539"/>
                  <a:gd name="connsiteX42" fmla="*/ 138115 w 308101"/>
                  <a:gd name="connsiteY42" fmla="*/ 347459 h 347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8101" h="347539">
                    <a:moveTo>
                      <a:pt x="138115" y="347540"/>
                    </a:moveTo>
                    <a:cubicBezTo>
                      <a:pt x="106886" y="347540"/>
                      <a:pt x="79682" y="341986"/>
                      <a:pt x="56502" y="330879"/>
                    </a:cubicBezTo>
                    <a:cubicBezTo>
                      <a:pt x="33321" y="319772"/>
                      <a:pt x="14488" y="304077"/>
                      <a:pt x="0" y="283795"/>
                    </a:cubicBezTo>
                    <a:lnTo>
                      <a:pt x="28976" y="261097"/>
                    </a:lnTo>
                    <a:cubicBezTo>
                      <a:pt x="43463" y="278482"/>
                      <a:pt x="59399" y="291602"/>
                      <a:pt x="76784" y="300455"/>
                    </a:cubicBezTo>
                    <a:cubicBezTo>
                      <a:pt x="94170" y="309309"/>
                      <a:pt x="115418" y="313735"/>
                      <a:pt x="140530" y="313735"/>
                    </a:cubicBezTo>
                    <a:cubicBezTo>
                      <a:pt x="152764" y="313735"/>
                      <a:pt x="164112" y="312126"/>
                      <a:pt x="174575" y="308906"/>
                    </a:cubicBezTo>
                    <a:cubicBezTo>
                      <a:pt x="185038" y="305687"/>
                      <a:pt x="194052" y="301341"/>
                      <a:pt x="201618" y="295867"/>
                    </a:cubicBezTo>
                    <a:cubicBezTo>
                      <a:pt x="209184" y="290394"/>
                      <a:pt x="215141" y="283795"/>
                      <a:pt x="219486" y="276068"/>
                    </a:cubicBezTo>
                    <a:cubicBezTo>
                      <a:pt x="223833" y="268341"/>
                      <a:pt x="226006" y="259810"/>
                      <a:pt x="226006" y="250393"/>
                    </a:cubicBezTo>
                    <a:cubicBezTo>
                      <a:pt x="226006" y="243954"/>
                      <a:pt x="224799" y="238078"/>
                      <a:pt x="222384" y="232766"/>
                    </a:cubicBezTo>
                    <a:cubicBezTo>
                      <a:pt x="219970" y="227454"/>
                      <a:pt x="216106" y="222384"/>
                      <a:pt x="210794" y="217554"/>
                    </a:cubicBezTo>
                    <a:cubicBezTo>
                      <a:pt x="205482" y="212725"/>
                      <a:pt x="198318" y="207976"/>
                      <a:pt x="189304" y="203308"/>
                    </a:cubicBezTo>
                    <a:cubicBezTo>
                      <a:pt x="180289" y="198640"/>
                      <a:pt x="169343" y="193730"/>
                      <a:pt x="156466" y="188579"/>
                    </a:cubicBezTo>
                    <a:cubicBezTo>
                      <a:pt x="141012" y="182462"/>
                      <a:pt x="127491" y="176345"/>
                      <a:pt x="115900" y="170228"/>
                    </a:cubicBezTo>
                    <a:cubicBezTo>
                      <a:pt x="104311" y="164111"/>
                      <a:pt x="94652" y="157592"/>
                      <a:pt x="86926" y="150670"/>
                    </a:cubicBezTo>
                    <a:cubicBezTo>
                      <a:pt x="79199" y="143748"/>
                      <a:pt x="73403" y="136022"/>
                      <a:pt x="69540" y="127490"/>
                    </a:cubicBezTo>
                    <a:cubicBezTo>
                      <a:pt x="65677" y="118959"/>
                      <a:pt x="63745" y="109220"/>
                      <a:pt x="63745" y="98193"/>
                    </a:cubicBezTo>
                    <a:cubicBezTo>
                      <a:pt x="63745" y="84350"/>
                      <a:pt x="66804" y="71391"/>
                      <a:pt x="72921" y="59238"/>
                    </a:cubicBezTo>
                    <a:cubicBezTo>
                      <a:pt x="79038" y="47084"/>
                      <a:pt x="87650" y="36782"/>
                      <a:pt x="98757" y="28009"/>
                    </a:cubicBezTo>
                    <a:cubicBezTo>
                      <a:pt x="109864" y="19317"/>
                      <a:pt x="122983" y="12475"/>
                      <a:pt x="138115" y="7485"/>
                    </a:cubicBezTo>
                    <a:cubicBezTo>
                      <a:pt x="153246" y="2495"/>
                      <a:pt x="169987" y="0"/>
                      <a:pt x="188338" y="0"/>
                    </a:cubicBezTo>
                    <a:cubicBezTo>
                      <a:pt x="214738" y="0"/>
                      <a:pt x="238079" y="4668"/>
                      <a:pt x="258362" y="14085"/>
                    </a:cubicBezTo>
                    <a:cubicBezTo>
                      <a:pt x="278643" y="23422"/>
                      <a:pt x="295224" y="35655"/>
                      <a:pt x="308102" y="50706"/>
                    </a:cubicBezTo>
                    <a:lnTo>
                      <a:pt x="280093" y="75818"/>
                    </a:lnTo>
                    <a:cubicBezTo>
                      <a:pt x="267858" y="62296"/>
                      <a:pt x="253935" y="51914"/>
                      <a:pt x="238320" y="44670"/>
                    </a:cubicBezTo>
                    <a:cubicBezTo>
                      <a:pt x="222706" y="37426"/>
                      <a:pt x="204919" y="33804"/>
                      <a:pt x="184958" y="33804"/>
                    </a:cubicBezTo>
                    <a:cubicBezTo>
                      <a:pt x="172402" y="33804"/>
                      <a:pt x="161053" y="35414"/>
                      <a:pt x="150912" y="38633"/>
                    </a:cubicBezTo>
                    <a:cubicBezTo>
                      <a:pt x="140770" y="41853"/>
                      <a:pt x="132239" y="46280"/>
                      <a:pt x="125318" y="51914"/>
                    </a:cubicBezTo>
                    <a:cubicBezTo>
                      <a:pt x="118396" y="57548"/>
                      <a:pt x="113084" y="63906"/>
                      <a:pt x="109382" y="70989"/>
                    </a:cubicBezTo>
                    <a:cubicBezTo>
                      <a:pt x="105678" y="78072"/>
                      <a:pt x="103827" y="85476"/>
                      <a:pt x="103827" y="93203"/>
                    </a:cubicBezTo>
                    <a:cubicBezTo>
                      <a:pt x="103827" y="99964"/>
                      <a:pt x="105196" y="106081"/>
                      <a:pt x="107932" y="111554"/>
                    </a:cubicBezTo>
                    <a:cubicBezTo>
                      <a:pt x="110669" y="117027"/>
                      <a:pt x="115096" y="122178"/>
                      <a:pt x="121213" y="127007"/>
                    </a:cubicBezTo>
                    <a:cubicBezTo>
                      <a:pt x="127330" y="131836"/>
                      <a:pt x="135137" y="136505"/>
                      <a:pt x="144635" y="141012"/>
                    </a:cubicBezTo>
                    <a:cubicBezTo>
                      <a:pt x="154131" y="145519"/>
                      <a:pt x="165480" y="150348"/>
                      <a:pt x="178680" y="155499"/>
                    </a:cubicBezTo>
                    <a:cubicBezTo>
                      <a:pt x="193167" y="160973"/>
                      <a:pt x="205884" y="166687"/>
                      <a:pt x="216830" y="172643"/>
                    </a:cubicBezTo>
                    <a:cubicBezTo>
                      <a:pt x="227776" y="178599"/>
                      <a:pt x="236871" y="185118"/>
                      <a:pt x="244115" y="192201"/>
                    </a:cubicBezTo>
                    <a:cubicBezTo>
                      <a:pt x="251359" y="199284"/>
                      <a:pt x="256832" y="207091"/>
                      <a:pt x="260534" y="215703"/>
                    </a:cubicBezTo>
                    <a:cubicBezTo>
                      <a:pt x="264237" y="224235"/>
                      <a:pt x="266088" y="233974"/>
                      <a:pt x="266088" y="244920"/>
                    </a:cubicBezTo>
                    <a:cubicBezTo>
                      <a:pt x="266088" y="259729"/>
                      <a:pt x="262788" y="273492"/>
                      <a:pt x="256188" y="286048"/>
                    </a:cubicBezTo>
                    <a:cubicBezTo>
                      <a:pt x="249588" y="298604"/>
                      <a:pt x="240574" y="309389"/>
                      <a:pt x="229145" y="318484"/>
                    </a:cubicBezTo>
                    <a:cubicBezTo>
                      <a:pt x="217716" y="327499"/>
                      <a:pt x="204194" y="334581"/>
                      <a:pt x="188580" y="339732"/>
                    </a:cubicBezTo>
                    <a:cubicBezTo>
                      <a:pt x="172965" y="344884"/>
                      <a:pt x="156144" y="347459"/>
                      <a:pt x="138115" y="347459"/>
                    </a:cubicBezTo>
                    <a:close/>
                  </a:path>
                </a:pathLst>
              </a:custGeom>
              <a:grpFill/>
              <a:ln w="8044" cap="flat">
                <a:noFill/>
                <a:prstDash val="solid"/>
                <a:miter/>
              </a:ln>
            </p:spPr>
            <p:txBody>
              <a:bodyPr rtlCol="0" anchor="ctr"/>
              <a:lstStyle/>
              <a:p>
                <a:endParaRPr lang="en-US"/>
              </a:p>
            </p:txBody>
          </p:sp>
        </p:grpSp>
        <p:grpSp>
          <p:nvGrpSpPr>
            <p:cNvPr id="247" name="Group 246">
              <a:extLst>
                <a:ext uri="{FF2B5EF4-FFF2-40B4-BE49-F238E27FC236}">
                  <a16:creationId xmlns:a16="http://schemas.microsoft.com/office/drawing/2014/main" id="{C3AEA05F-DD66-5300-D7ED-1104F45F3BCC}"/>
                </a:ext>
              </a:extLst>
            </p:cNvPr>
            <p:cNvGrpSpPr/>
            <p:nvPr/>
          </p:nvGrpSpPr>
          <p:grpSpPr>
            <a:xfrm>
              <a:off x="1600436" y="3493441"/>
              <a:ext cx="3240114" cy="192343"/>
              <a:chOff x="2277131" y="3055741"/>
              <a:chExt cx="3699571" cy="219618"/>
            </a:xfrm>
          </p:grpSpPr>
          <p:sp>
            <p:nvSpPr>
              <p:cNvPr id="181" name="Freeform 180">
                <a:extLst>
                  <a:ext uri="{FF2B5EF4-FFF2-40B4-BE49-F238E27FC236}">
                    <a16:creationId xmlns:a16="http://schemas.microsoft.com/office/drawing/2014/main" id="{58218045-7A32-6598-13C5-64624CE6BEFF}"/>
                  </a:ext>
                </a:extLst>
              </p:cNvPr>
              <p:cNvSpPr/>
              <p:nvPr/>
            </p:nvSpPr>
            <p:spPr>
              <a:xfrm>
                <a:off x="2277131" y="3059397"/>
                <a:ext cx="37031" cy="212383"/>
              </a:xfrm>
              <a:custGeom>
                <a:avLst/>
                <a:gdLst>
                  <a:gd name="connsiteX0" fmla="*/ 0 w 38311"/>
                  <a:gd name="connsiteY0" fmla="*/ 0 h 219727"/>
                  <a:gd name="connsiteX1" fmla="*/ 38312 w 38311"/>
                  <a:gd name="connsiteY1" fmla="*/ 0 h 219727"/>
                  <a:gd name="connsiteX2" fmla="*/ 38312 w 38311"/>
                  <a:gd name="connsiteY2" fmla="*/ 219727 h 219727"/>
                  <a:gd name="connsiteX3" fmla="*/ 0 w 38311"/>
                  <a:gd name="connsiteY3" fmla="*/ 219727 h 219727"/>
                  <a:gd name="connsiteX4" fmla="*/ 0 w 38311"/>
                  <a:gd name="connsiteY4" fmla="*/ 0 h 219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11" h="219727">
                    <a:moveTo>
                      <a:pt x="0" y="0"/>
                    </a:moveTo>
                    <a:lnTo>
                      <a:pt x="38312" y="0"/>
                    </a:lnTo>
                    <a:lnTo>
                      <a:pt x="38312" y="219727"/>
                    </a:lnTo>
                    <a:lnTo>
                      <a:pt x="0" y="219727"/>
                    </a:lnTo>
                    <a:lnTo>
                      <a:pt x="0" y="0"/>
                    </a:lnTo>
                    <a:close/>
                  </a:path>
                </a:pathLst>
              </a:custGeom>
              <a:solidFill>
                <a:schemeClr val="bg1"/>
              </a:solidFill>
              <a:ln w="8044"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7379D324-EDAB-B931-45DB-53FDC0496455}"/>
                  </a:ext>
                </a:extLst>
              </p:cNvPr>
              <p:cNvSpPr/>
              <p:nvPr/>
            </p:nvSpPr>
            <p:spPr>
              <a:xfrm>
                <a:off x="2340769" y="3059320"/>
                <a:ext cx="172321" cy="212383"/>
              </a:xfrm>
              <a:custGeom>
                <a:avLst/>
                <a:gdLst>
                  <a:gd name="connsiteX0" fmla="*/ 69701 w 178277"/>
                  <a:gd name="connsiteY0" fmla="*/ 35816 h 219727"/>
                  <a:gd name="connsiteX1" fmla="*/ 0 w 178277"/>
                  <a:gd name="connsiteY1" fmla="*/ 35816 h 219727"/>
                  <a:gd name="connsiteX2" fmla="*/ 0 w 178277"/>
                  <a:gd name="connsiteY2" fmla="*/ 0 h 219727"/>
                  <a:gd name="connsiteX3" fmla="*/ 178277 w 178277"/>
                  <a:gd name="connsiteY3" fmla="*/ 0 h 219727"/>
                  <a:gd name="connsiteX4" fmla="*/ 178277 w 178277"/>
                  <a:gd name="connsiteY4" fmla="*/ 35816 h 219727"/>
                  <a:gd name="connsiteX5" fmla="*/ 108576 w 178277"/>
                  <a:gd name="connsiteY5" fmla="*/ 35816 h 219727"/>
                  <a:gd name="connsiteX6" fmla="*/ 108576 w 178277"/>
                  <a:gd name="connsiteY6" fmla="*/ 219727 h 219727"/>
                  <a:gd name="connsiteX7" fmla="*/ 69621 w 178277"/>
                  <a:gd name="connsiteY7" fmla="*/ 219727 h 219727"/>
                  <a:gd name="connsiteX8" fmla="*/ 69621 w 178277"/>
                  <a:gd name="connsiteY8" fmla="*/ 35816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277" h="219727">
                    <a:moveTo>
                      <a:pt x="69701" y="35816"/>
                    </a:moveTo>
                    <a:lnTo>
                      <a:pt x="0" y="35816"/>
                    </a:lnTo>
                    <a:lnTo>
                      <a:pt x="0" y="0"/>
                    </a:lnTo>
                    <a:lnTo>
                      <a:pt x="178277" y="0"/>
                    </a:lnTo>
                    <a:lnTo>
                      <a:pt x="178277" y="35816"/>
                    </a:lnTo>
                    <a:lnTo>
                      <a:pt x="108576" y="35816"/>
                    </a:lnTo>
                    <a:lnTo>
                      <a:pt x="108576" y="219727"/>
                    </a:lnTo>
                    <a:lnTo>
                      <a:pt x="69621" y="219727"/>
                    </a:lnTo>
                    <a:lnTo>
                      <a:pt x="69621" y="35816"/>
                    </a:lnTo>
                    <a:close/>
                  </a:path>
                </a:pathLst>
              </a:custGeom>
              <a:solidFill>
                <a:schemeClr val="bg1"/>
              </a:solidFill>
              <a:ln w="8044"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EB7D8D9E-B7F1-51AB-38D7-506C312BE3A4}"/>
                  </a:ext>
                </a:extLst>
              </p:cNvPr>
              <p:cNvSpPr/>
              <p:nvPr/>
            </p:nvSpPr>
            <p:spPr>
              <a:xfrm>
                <a:off x="2523515" y="3056286"/>
                <a:ext cx="164152" cy="218528"/>
              </a:xfrm>
              <a:custGeom>
                <a:avLst/>
                <a:gdLst>
                  <a:gd name="connsiteX0" fmla="*/ 91593 w 169826"/>
                  <a:gd name="connsiteY0" fmla="*/ 226086 h 226085"/>
                  <a:gd name="connsiteX1" fmla="*/ 42980 w 169826"/>
                  <a:gd name="connsiteY1" fmla="*/ 217474 h 226085"/>
                  <a:gd name="connsiteX2" fmla="*/ 0 w 169826"/>
                  <a:gd name="connsiteY2" fmla="*/ 190994 h 226085"/>
                  <a:gd name="connsiteX3" fmla="*/ 23260 w 169826"/>
                  <a:gd name="connsiteY3" fmla="*/ 163387 h 226085"/>
                  <a:gd name="connsiteX4" fmla="*/ 55616 w 169826"/>
                  <a:gd name="connsiteY4" fmla="*/ 184555 h 226085"/>
                  <a:gd name="connsiteX5" fmla="*/ 92640 w 169826"/>
                  <a:gd name="connsiteY5" fmla="*/ 191960 h 226085"/>
                  <a:gd name="connsiteX6" fmla="*/ 121051 w 169826"/>
                  <a:gd name="connsiteY6" fmla="*/ 184394 h 226085"/>
                  <a:gd name="connsiteX7" fmla="*/ 131595 w 169826"/>
                  <a:gd name="connsiteY7" fmla="*/ 164272 h 226085"/>
                  <a:gd name="connsiteX8" fmla="*/ 131595 w 169826"/>
                  <a:gd name="connsiteY8" fmla="*/ 163629 h 226085"/>
                  <a:gd name="connsiteX9" fmla="*/ 129583 w 169826"/>
                  <a:gd name="connsiteY9" fmla="*/ 153085 h 226085"/>
                  <a:gd name="connsiteX10" fmla="*/ 122017 w 169826"/>
                  <a:gd name="connsiteY10" fmla="*/ 144473 h 226085"/>
                  <a:gd name="connsiteX11" fmla="*/ 106886 w 169826"/>
                  <a:gd name="connsiteY11" fmla="*/ 136907 h 226085"/>
                  <a:gd name="connsiteX12" fmla="*/ 81855 w 169826"/>
                  <a:gd name="connsiteY12" fmla="*/ 129985 h 226085"/>
                  <a:gd name="connsiteX13" fmla="*/ 50545 w 169826"/>
                  <a:gd name="connsiteY13" fmla="*/ 120729 h 226085"/>
                  <a:gd name="connsiteX14" fmla="*/ 27606 w 169826"/>
                  <a:gd name="connsiteY14" fmla="*/ 108174 h 226085"/>
                  <a:gd name="connsiteX15" fmla="*/ 13441 w 169826"/>
                  <a:gd name="connsiteY15" fmla="*/ 90145 h 226085"/>
                  <a:gd name="connsiteX16" fmla="*/ 8532 w 169826"/>
                  <a:gd name="connsiteY16" fmla="*/ 64389 h 226085"/>
                  <a:gd name="connsiteX17" fmla="*/ 8532 w 169826"/>
                  <a:gd name="connsiteY17" fmla="*/ 63745 h 226085"/>
                  <a:gd name="connsiteX18" fmla="*/ 14165 w 169826"/>
                  <a:gd name="connsiteY18" fmla="*/ 37829 h 226085"/>
                  <a:gd name="connsiteX19" fmla="*/ 29539 w 169826"/>
                  <a:gd name="connsiteY19" fmla="*/ 17707 h 226085"/>
                  <a:gd name="connsiteX20" fmla="*/ 53121 w 169826"/>
                  <a:gd name="connsiteY20" fmla="*/ 4668 h 226085"/>
                  <a:gd name="connsiteX21" fmla="*/ 83223 w 169826"/>
                  <a:gd name="connsiteY21" fmla="*/ 0 h 226085"/>
                  <a:gd name="connsiteX22" fmla="*/ 126685 w 169826"/>
                  <a:gd name="connsiteY22" fmla="*/ 7083 h 226085"/>
                  <a:gd name="connsiteX23" fmla="*/ 162904 w 169826"/>
                  <a:gd name="connsiteY23" fmla="*/ 27607 h 226085"/>
                  <a:gd name="connsiteX24" fmla="*/ 142219 w 169826"/>
                  <a:gd name="connsiteY24" fmla="*/ 56823 h 226085"/>
                  <a:gd name="connsiteX25" fmla="*/ 112439 w 169826"/>
                  <a:gd name="connsiteY25" fmla="*/ 40002 h 226085"/>
                  <a:gd name="connsiteX26" fmla="*/ 82579 w 169826"/>
                  <a:gd name="connsiteY26" fmla="*/ 34207 h 226085"/>
                  <a:gd name="connsiteX27" fmla="*/ 56179 w 169826"/>
                  <a:gd name="connsiteY27" fmla="*/ 41772 h 226085"/>
                  <a:gd name="connsiteX28" fmla="*/ 46762 w 169826"/>
                  <a:gd name="connsiteY28" fmla="*/ 60284 h 226085"/>
                  <a:gd name="connsiteX29" fmla="*/ 46762 w 169826"/>
                  <a:gd name="connsiteY29" fmla="*/ 60928 h 226085"/>
                  <a:gd name="connsiteX30" fmla="*/ 48936 w 169826"/>
                  <a:gd name="connsiteY30" fmla="*/ 72035 h 226085"/>
                  <a:gd name="connsiteX31" fmla="*/ 56984 w 169826"/>
                  <a:gd name="connsiteY31" fmla="*/ 80808 h 226085"/>
                  <a:gd name="connsiteX32" fmla="*/ 73001 w 169826"/>
                  <a:gd name="connsiteY32" fmla="*/ 88213 h 226085"/>
                  <a:gd name="connsiteX33" fmla="*/ 98998 w 169826"/>
                  <a:gd name="connsiteY33" fmla="*/ 95457 h 226085"/>
                  <a:gd name="connsiteX34" fmla="*/ 129663 w 169826"/>
                  <a:gd name="connsiteY34" fmla="*/ 105195 h 226085"/>
                  <a:gd name="connsiteX35" fmla="*/ 151877 w 169826"/>
                  <a:gd name="connsiteY35" fmla="*/ 118234 h 226085"/>
                  <a:gd name="connsiteX36" fmla="*/ 165238 w 169826"/>
                  <a:gd name="connsiteY36" fmla="*/ 136102 h 226085"/>
                  <a:gd name="connsiteX37" fmla="*/ 169826 w 169826"/>
                  <a:gd name="connsiteY37" fmla="*/ 159765 h 226085"/>
                  <a:gd name="connsiteX38" fmla="*/ 169826 w 169826"/>
                  <a:gd name="connsiteY38" fmla="*/ 160409 h 226085"/>
                  <a:gd name="connsiteX39" fmla="*/ 164031 w 169826"/>
                  <a:gd name="connsiteY39" fmla="*/ 188016 h 226085"/>
                  <a:gd name="connsiteX40" fmla="*/ 148014 w 169826"/>
                  <a:gd name="connsiteY40" fmla="*/ 208701 h 226085"/>
                  <a:gd name="connsiteX41" fmla="*/ 123305 w 169826"/>
                  <a:gd name="connsiteY41" fmla="*/ 221579 h 226085"/>
                  <a:gd name="connsiteX42" fmla="*/ 91593 w 169826"/>
                  <a:gd name="connsiteY42" fmla="*/ 226005 h 22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9826" h="226085">
                    <a:moveTo>
                      <a:pt x="91593" y="226086"/>
                    </a:moveTo>
                    <a:cubicBezTo>
                      <a:pt x="74611" y="226086"/>
                      <a:pt x="58433" y="223188"/>
                      <a:pt x="42980" y="217474"/>
                    </a:cubicBezTo>
                    <a:cubicBezTo>
                      <a:pt x="27526" y="211759"/>
                      <a:pt x="13119" y="202906"/>
                      <a:pt x="0" y="190994"/>
                    </a:cubicBezTo>
                    <a:lnTo>
                      <a:pt x="23260" y="163387"/>
                    </a:lnTo>
                    <a:cubicBezTo>
                      <a:pt x="33965" y="172563"/>
                      <a:pt x="44670" y="179645"/>
                      <a:pt x="55616" y="184555"/>
                    </a:cubicBezTo>
                    <a:cubicBezTo>
                      <a:pt x="66481" y="189465"/>
                      <a:pt x="78877" y="191960"/>
                      <a:pt x="92640" y="191960"/>
                    </a:cubicBezTo>
                    <a:cubicBezTo>
                      <a:pt x="104551" y="191960"/>
                      <a:pt x="114049" y="189465"/>
                      <a:pt x="121051" y="184394"/>
                    </a:cubicBezTo>
                    <a:cubicBezTo>
                      <a:pt x="128054" y="179404"/>
                      <a:pt x="131595" y="172643"/>
                      <a:pt x="131595" y="164272"/>
                    </a:cubicBezTo>
                    <a:lnTo>
                      <a:pt x="131595" y="163629"/>
                    </a:lnTo>
                    <a:cubicBezTo>
                      <a:pt x="131595" y="159685"/>
                      <a:pt x="130951" y="156143"/>
                      <a:pt x="129583" y="153085"/>
                    </a:cubicBezTo>
                    <a:cubicBezTo>
                      <a:pt x="128214" y="150026"/>
                      <a:pt x="125719" y="147209"/>
                      <a:pt x="122017" y="144473"/>
                    </a:cubicBezTo>
                    <a:cubicBezTo>
                      <a:pt x="118315" y="141736"/>
                      <a:pt x="113325" y="139241"/>
                      <a:pt x="106886" y="136907"/>
                    </a:cubicBezTo>
                    <a:cubicBezTo>
                      <a:pt x="100447" y="134573"/>
                      <a:pt x="92157" y="132319"/>
                      <a:pt x="81855" y="129985"/>
                    </a:cubicBezTo>
                    <a:cubicBezTo>
                      <a:pt x="70103" y="127249"/>
                      <a:pt x="59640" y="124190"/>
                      <a:pt x="50545" y="120729"/>
                    </a:cubicBezTo>
                    <a:cubicBezTo>
                      <a:pt x="41450" y="117268"/>
                      <a:pt x="33804" y="113083"/>
                      <a:pt x="27606" y="108174"/>
                    </a:cubicBezTo>
                    <a:cubicBezTo>
                      <a:pt x="21409" y="103264"/>
                      <a:pt x="16660" y="97227"/>
                      <a:pt x="13441" y="90145"/>
                    </a:cubicBezTo>
                    <a:cubicBezTo>
                      <a:pt x="10222" y="83062"/>
                      <a:pt x="8532" y="74450"/>
                      <a:pt x="8532" y="64389"/>
                    </a:cubicBezTo>
                    <a:lnTo>
                      <a:pt x="8532" y="63745"/>
                    </a:lnTo>
                    <a:cubicBezTo>
                      <a:pt x="8532" y="54328"/>
                      <a:pt x="10383" y="45716"/>
                      <a:pt x="14165" y="37829"/>
                    </a:cubicBezTo>
                    <a:cubicBezTo>
                      <a:pt x="17868" y="29941"/>
                      <a:pt x="23019" y="23260"/>
                      <a:pt x="29539" y="17707"/>
                    </a:cubicBezTo>
                    <a:cubicBezTo>
                      <a:pt x="36058" y="12153"/>
                      <a:pt x="43945" y="7807"/>
                      <a:pt x="53121" y="4668"/>
                    </a:cubicBezTo>
                    <a:cubicBezTo>
                      <a:pt x="62296" y="1529"/>
                      <a:pt x="72357" y="0"/>
                      <a:pt x="83223" y="0"/>
                    </a:cubicBezTo>
                    <a:cubicBezTo>
                      <a:pt x="99320" y="0"/>
                      <a:pt x="113807" y="2334"/>
                      <a:pt x="126685" y="7083"/>
                    </a:cubicBezTo>
                    <a:cubicBezTo>
                      <a:pt x="139563" y="11751"/>
                      <a:pt x="151636" y="18673"/>
                      <a:pt x="162904" y="27607"/>
                    </a:cubicBezTo>
                    <a:lnTo>
                      <a:pt x="142219" y="56823"/>
                    </a:lnTo>
                    <a:cubicBezTo>
                      <a:pt x="132159" y="49499"/>
                      <a:pt x="122258" y="43865"/>
                      <a:pt x="112439" y="40002"/>
                    </a:cubicBezTo>
                    <a:cubicBezTo>
                      <a:pt x="102620" y="36138"/>
                      <a:pt x="92640" y="34207"/>
                      <a:pt x="82579" y="34207"/>
                    </a:cubicBezTo>
                    <a:cubicBezTo>
                      <a:pt x="71311" y="34207"/>
                      <a:pt x="62457" y="36702"/>
                      <a:pt x="56179" y="41772"/>
                    </a:cubicBezTo>
                    <a:cubicBezTo>
                      <a:pt x="49901" y="46763"/>
                      <a:pt x="46762" y="52960"/>
                      <a:pt x="46762" y="60284"/>
                    </a:cubicBezTo>
                    <a:lnTo>
                      <a:pt x="46762" y="60928"/>
                    </a:lnTo>
                    <a:cubicBezTo>
                      <a:pt x="46762" y="65113"/>
                      <a:pt x="47487" y="68816"/>
                      <a:pt x="48936" y="72035"/>
                    </a:cubicBezTo>
                    <a:cubicBezTo>
                      <a:pt x="50384" y="75255"/>
                      <a:pt x="53040" y="78233"/>
                      <a:pt x="56984" y="80808"/>
                    </a:cubicBezTo>
                    <a:cubicBezTo>
                      <a:pt x="60928" y="83384"/>
                      <a:pt x="66240" y="85879"/>
                      <a:pt x="73001" y="88213"/>
                    </a:cubicBezTo>
                    <a:cubicBezTo>
                      <a:pt x="79842" y="90547"/>
                      <a:pt x="88454" y="92881"/>
                      <a:pt x="98998" y="95457"/>
                    </a:cubicBezTo>
                    <a:cubicBezTo>
                      <a:pt x="110508" y="98354"/>
                      <a:pt x="120729" y="101654"/>
                      <a:pt x="129663" y="105195"/>
                    </a:cubicBezTo>
                    <a:cubicBezTo>
                      <a:pt x="138597" y="108737"/>
                      <a:pt x="146002" y="113083"/>
                      <a:pt x="151877" y="118234"/>
                    </a:cubicBezTo>
                    <a:cubicBezTo>
                      <a:pt x="157753" y="123385"/>
                      <a:pt x="162180" y="129341"/>
                      <a:pt x="165238" y="136102"/>
                    </a:cubicBezTo>
                    <a:cubicBezTo>
                      <a:pt x="168297" y="142863"/>
                      <a:pt x="169826" y="150831"/>
                      <a:pt x="169826" y="159765"/>
                    </a:cubicBezTo>
                    <a:lnTo>
                      <a:pt x="169826" y="160409"/>
                    </a:lnTo>
                    <a:cubicBezTo>
                      <a:pt x="169826" y="170631"/>
                      <a:pt x="167894" y="179887"/>
                      <a:pt x="164031" y="188016"/>
                    </a:cubicBezTo>
                    <a:cubicBezTo>
                      <a:pt x="160168" y="196145"/>
                      <a:pt x="154855" y="203067"/>
                      <a:pt x="148014" y="208701"/>
                    </a:cubicBezTo>
                    <a:cubicBezTo>
                      <a:pt x="141173" y="214335"/>
                      <a:pt x="132963" y="218681"/>
                      <a:pt x="123305" y="221579"/>
                    </a:cubicBezTo>
                    <a:cubicBezTo>
                      <a:pt x="113727" y="224476"/>
                      <a:pt x="103103" y="226005"/>
                      <a:pt x="91593" y="226005"/>
                    </a:cubicBezTo>
                    <a:close/>
                  </a:path>
                </a:pathLst>
              </a:custGeom>
              <a:solidFill>
                <a:schemeClr val="bg1"/>
              </a:solidFill>
              <a:ln w="8044"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7AB6BB1B-540E-B618-8BCA-BFA1201F0D5D}"/>
                  </a:ext>
                </a:extLst>
              </p:cNvPr>
              <p:cNvSpPr/>
              <p:nvPr/>
            </p:nvSpPr>
            <p:spPr>
              <a:xfrm>
                <a:off x="2778379" y="3056286"/>
                <a:ext cx="164152" cy="218528"/>
              </a:xfrm>
              <a:custGeom>
                <a:avLst/>
                <a:gdLst>
                  <a:gd name="connsiteX0" fmla="*/ 91593 w 169826"/>
                  <a:gd name="connsiteY0" fmla="*/ 226086 h 226085"/>
                  <a:gd name="connsiteX1" fmla="*/ 42980 w 169826"/>
                  <a:gd name="connsiteY1" fmla="*/ 217474 h 226085"/>
                  <a:gd name="connsiteX2" fmla="*/ 0 w 169826"/>
                  <a:gd name="connsiteY2" fmla="*/ 190994 h 226085"/>
                  <a:gd name="connsiteX3" fmla="*/ 23261 w 169826"/>
                  <a:gd name="connsiteY3" fmla="*/ 163387 h 226085"/>
                  <a:gd name="connsiteX4" fmla="*/ 55616 w 169826"/>
                  <a:gd name="connsiteY4" fmla="*/ 184555 h 226085"/>
                  <a:gd name="connsiteX5" fmla="*/ 92640 w 169826"/>
                  <a:gd name="connsiteY5" fmla="*/ 191960 h 226085"/>
                  <a:gd name="connsiteX6" fmla="*/ 121052 w 169826"/>
                  <a:gd name="connsiteY6" fmla="*/ 184394 h 226085"/>
                  <a:gd name="connsiteX7" fmla="*/ 131595 w 169826"/>
                  <a:gd name="connsiteY7" fmla="*/ 164272 h 226085"/>
                  <a:gd name="connsiteX8" fmla="*/ 131595 w 169826"/>
                  <a:gd name="connsiteY8" fmla="*/ 163629 h 226085"/>
                  <a:gd name="connsiteX9" fmla="*/ 129583 w 169826"/>
                  <a:gd name="connsiteY9" fmla="*/ 153085 h 226085"/>
                  <a:gd name="connsiteX10" fmla="*/ 122017 w 169826"/>
                  <a:gd name="connsiteY10" fmla="*/ 144473 h 226085"/>
                  <a:gd name="connsiteX11" fmla="*/ 106886 w 169826"/>
                  <a:gd name="connsiteY11" fmla="*/ 136907 h 226085"/>
                  <a:gd name="connsiteX12" fmla="*/ 81854 w 169826"/>
                  <a:gd name="connsiteY12" fmla="*/ 129985 h 226085"/>
                  <a:gd name="connsiteX13" fmla="*/ 50546 w 169826"/>
                  <a:gd name="connsiteY13" fmla="*/ 120729 h 226085"/>
                  <a:gd name="connsiteX14" fmla="*/ 27607 w 169826"/>
                  <a:gd name="connsiteY14" fmla="*/ 108174 h 226085"/>
                  <a:gd name="connsiteX15" fmla="*/ 13441 w 169826"/>
                  <a:gd name="connsiteY15" fmla="*/ 90145 h 226085"/>
                  <a:gd name="connsiteX16" fmla="*/ 8532 w 169826"/>
                  <a:gd name="connsiteY16" fmla="*/ 64389 h 226085"/>
                  <a:gd name="connsiteX17" fmla="*/ 8532 w 169826"/>
                  <a:gd name="connsiteY17" fmla="*/ 63745 h 226085"/>
                  <a:gd name="connsiteX18" fmla="*/ 14166 w 169826"/>
                  <a:gd name="connsiteY18" fmla="*/ 37829 h 226085"/>
                  <a:gd name="connsiteX19" fmla="*/ 29538 w 169826"/>
                  <a:gd name="connsiteY19" fmla="*/ 17707 h 226085"/>
                  <a:gd name="connsiteX20" fmla="*/ 53121 w 169826"/>
                  <a:gd name="connsiteY20" fmla="*/ 4668 h 226085"/>
                  <a:gd name="connsiteX21" fmla="*/ 83223 w 169826"/>
                  <a:gd name="connsiteY21" fmla="*/ 0 h 226085"/>
                  <a:gd name="connsiteX22" fmla="*/ 126685 w 169826"/>
                  <a:gd name="connsiteY22" fmla="*/ 7083 h 226085"/>
                  <a:gd name="connsiteX23" fmla="*/ 162904 w 169826"/>
                  <a:gd name="connsiteY23" fmla="*/ 27607 h 226085"/>
                  <a:gd name="connsiteX24" fmla="*/ 142219 w 169826"/>
                  <a:gd name="connsiteY24" fmla="*/ 56823 h 226085"/>
                  <a:gd name="connsiteX25" fmla="*/ 112440 w 169826"/>
                  <a:gd name="connsiteY25" fmla="*/ 40002 h 226085"/>
                  <a:gd name="connsiteX26" fmla="*/ 82579 w 169826"/>
                  <a:gd name="connsiteY26" fmla="*/ 34207 h 226085"/>
                  <a:gd name="connsiteX27" fmla="*/ 56179 w 169826"/>
                  <a:gd name="connsiteY27" fmla="*/ 41772 h 226085"/>
                  <a:gd name="connsiteX28" fmla="*/ 46762 w 169826"/>
                  <a:gd name="connsiteY28" fmla="*/ 60284 h 226085"/>
                  <a:gd name="connsiteX29" fmla="*/ 46762 w 169826"/>
                  <a:gd name="connsiteY29" fmla="*/ 60928 h 226085"/>
                  <a:gd name="connsiteX30" fmla="*/ 48936 w 169826"/>
                  <a:gd name="connsiteY30" fmla="*/ 72035 h 226085"/>
                  <a:gd name="connsiteX31" fmla="*/ 56984 w 169826"/>
                  <a:gd name="connsiteY31" fmla="*/ 80808 h 226085"/>
                  <a:gd name="connsiteX32" fmla="*/ 73001 w 169826"/>
                  <a:gd name="connsiteY32" fmla="*/ 88213 h 226085"/>
                  <a:gd name="connsiteX33" fmla="*/ 98998 w 169826"/>
                  <a:gd name="connsiteY33" fmla="*/ 95457 h 226085"/>
                  <a:gd name="connsiteX34" fmla="*/ 129663 w 169826"/>
                  <a:gd name="connsiteY34" fmla="*/ 105195 h 226085"/>
                  <a:gd name="connsiteX35" fmla="*/ 151878 w 169826"/>
                  <a:gd name="connsiteY35" fmla="*/ 118234 h 226085"/>
                  <a:gd name="connsiteX36" fmla="*/ 165239 w 169826"/>
                  <a:gd name="connsiteY36" fmla="*/ 136102 h 226085"/>
                  <a:gd name="connsiteX37" fmla="*/ 169826 w 169826"/>
                  <a:gd name="connsiteY37" fmla="*/ 159765 h 226085"/>
                  <a:gd name="connsiteX38" fmla="*/ 169826 w 169826"/>
                  <a:gd name="connsiteY38" fmla="*/ 160409 h 226085"/>
                  <a:gd name="connsiteX39" fmla="*/ 164031 w 169826"/>
                  <a:gd name="connsiteY39" fmla="*/ 188016 h 226085"/>
                  <a:gd name="connsiteX40" fmla="*/ 148014 w 169826"/>
                  <a:gd name="connsiteY40" fmla="*/ 208701 h 226085"/>
                  <a:gd name="connsiteX41" fmla="*/ 123305 w 169826"/>
                  <a:gd name="connsiteY41" fmla="*/ 221579 h 226085"/>
                  <a:gd name="connsiteX42" fmla="*/ 91593 w 169826"/>
                  <a:gd name="connsiteY42" fmla="*/ 226005 h 22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9826" h="226085">
                    <a:moveTo>
                      <a:pt x="91593" y="226086"/>
                    </a:moveTo>
                    <a:cubicBezTo>
                      <a:pt x="74611" y="226086"/>
                      <a:pt x="58433" y="223188"/>
                      <a:pt x="42980" y="217474"/>
                    </a:cubicBezTo>
                    <a:cubicBezTo>
                      <a:pt x="27526" y="211759"/>
                      <a:pt x="13119" y="202906"/>
                      <a:pt x="0" y="190994"/>
                    </a:cubicBezTo>
                    <a:lnTo>
                      <a:pt x="23261" y="163387"/>
                    </a:lnTo>
                    <a:cubicBezTo>
                      <a:pt x="33965" y="172563"/>
                      <a:pt x="44670" y="179645"/>
                      <a:pt x="55616" y="184555"/>
                    </a:cubicBezTo>
                    <a:cubicBezTo>
                      <a:pt x="66482" y="189465"/>
                      <a:pt x="78876" y="191960"/>
                      <a:pt x="92640" y="191960"/>
                    </a:cubicBezTo>
                    <a:cubicBezTo>
                      <a:pt x="104552" y="191960"/>
                      <a:pt x="114049" y="189465"/>
                      <a:pt x="121052" y="184394"/>
                    </a:cubicBezTo>
                    <a:cubicBezTo>
                      <a:pt x="128054" y="179404"/>
                      <a:pt x="131595" y="172643"/>
                      <a:pt x="131595" y="164272"/>
                    </a:cubicBezTo>
                    <a:lnTo>
                      <a:pt x="131595" y="163629"/>
                    </a:lnTo>
                    <a:cubicBezTo>
                      <a:pt x="131595" y="159685"/>
                      <a:pt x="130951" y="156143"/>
                      <a:pt x="129583" y="153085"/>
                    </a:cubicBezTo>
                    <a:cubicBezTo>
                      <a:pt x="128215" y="150026"/>
                      <a:pt x="125719" y="147209"/>
                      <a:pt x="122017" y="144473"/>
                    </a:cubicBezTo>
                    <a:cubicBezTo>
                      <a:pt x="118315" y="141736"/>
                      <a:pt x="113325" y="139241"/>
                      <a:pt x="106886" y="136907"/>
                    </a:cubicBezTo>
                    <a:cubicBezTo>
                      <a:pt x="100447" y="134573"/>
                      <a:pt x="92157" y="132319"/>
                      <a:pt x="81854" y="129985"/>
                    </a:cubicBezTo>
                    <a:cubicBezTo>
                      <a:pt x="70104" y="127249"/>
                      <a:pt x="59641" y="124190"/>
                      <a:pt x="50546" y="120729"/>
                    </a:cubicBezTo>
                    <a:cubicBezTo>
                      <a:pt x="41451" y="117268"/>
                      <a:pt x="33804" y="113083"/>
                      <a:pt x="27607" y="108174"/>
                    </a:cubicBezTo>
                    <a:cubicBezTo>
                      <a:pt x="21410" y="103264"/>
                      <a:pt x="16661" y="97227"/>
                      <a:pt x="13441" y="90145"/>
                    </a:cubicBezTo>
                    <a:cubicBezTo>
                      <a:pt x="10222" y="83062"/>
                      <a:pt x="8532" y="74450"/>
                      <a:pt x="8532" y="64389"/>
                    </a:cubicBezTo>
                    <a:lnTo>
                      <a:pt x="8532" y="63745"/>
                    </a:lnTo>
                    <a:cubicBezTo>
                      <a:pt x="8532" y="54328"/>
                      <a:pt x="10383" y="45716"/>
                      <a:pt x="14166" y="37829"/>
                    </a:cubicBezTo>
                    <a:cubicBezTo>
                      <a:pt x="17868" y="29941"/>
                      <a:pt x="23019" y="23260"/>
                      <a:pt x="29538" y="17707"/>
                    </a:cubicBezTo>
                    <a:cubicBezTo>
                      <a:pt x="36058" y="12153"/>
                      <a:pt x="43946" y="7807"/>
                      <a:pt x="53121" y="4668"/>
                    </a:cubicBezTo>
                    <a:cubicBezTo>
                      <a:pt x="62296" y="1529"/>
                      <a:pt x="72357" y="0"/>
                      <a:pt x="83223" y="0"/>
                    </a:cubicBezTo>
                    <a:cubicBezTo>
                      <a:pt x="99320" y="0"/>
                      <a:pt x="113808" y="2334"/>
                      <a:pt x="126685" y="7083"/>
                    </a:cubicBezTo>
                    <a:cubicBezTo>
                      <a:pt x="139563" y="11751"/>
                      <a:pt x="151636" y="18673"/>
                      <a:pt x="162904" y="27607"/>
                    </a:cubicBezTo>
                    <a:lnTo>
                      <a:pt x="142219" y="56823"/>
                    </a:lnTo>
                    <a:cubicBezTo>
                      <a:pt x="132158" y="49499"/>
                      <a:pt x="122259" y="43865"/>
                      <a:pt x="112440" y="40002"/>
                    </a:cubicBezTo>
                    <a:cubicBezTo>
                      <a:pt x="102620" y="36138"/>
                      <a:pt x="92640" y="34207"/>
                      <a:pt x="82579" y="34207"/>
                    </a:cubicBezTo>
                    <a:cubicBezTo>
                      <a:pt x="71311" y="34207"/>
                      <a:pt x="62457" y="36702"/>
                      <a:pt x="56179" y="41772"/>
                    </a:cubicBezTo>
                    <a:cubicBezTo>
                      <a:pt x="49902" y="46763"/>
                      <a:pt x="46762" y="52960"/>
                      <a:pt x="46762" y="60284"/>
                    </a:cubicBezTo>
                    <a:lnTo>
                      <a:pt x="46762" y="60928"/>
                    </a:lnTo>
                    <a:cubicBezTo>
                      <a:pt x="46762" y="65113"/>
                      <a:pt x="47487" y="68816"/>
                      <a:pt x="48936" y="72035"/>
                    </a:cubicBezTo>
                    <a:cubicBezTo>
                      <a:pt x="50384" y="75255"/>
                      <a:pt x="53041" y="78233"/>
                      <a:pt x="56984" y="80808"/>
                    </a:cubicBezTo>
                    <a:cubicBezTo>
                      <a:pt x="60928" y="83384"/>
                      <a:pt x="66240" y="85879"/>
                      <a:pt x="73001" y="88213"/>
                    </a:cubicBezTo>
                    <a:cubicBezTo>
                      <a:pt x="79842" y="90547"/>
                      <a:pt x="88454" y="92881"/>
                      <a:pt x="98998" y="95457"/>
                    </a:cubicBezTo>
                    <a:cubicBezTo>
                      <a:pt x="110507" y="98354"/>
                      <a:pt x="120729" y="101654"/>
                      <a:pt x="129663" y="105195"/>
                    </a:cubicBezTo>
                    <a:cubicBezTo>
                      <a:pt x="138598" y="108737"/>
                      <a:pt x="146002" y="113083"/>
                      <a:pt x="151878" y="118234"/>
                    </a:cubicBezTo>
                    <a:cubicBezTo>
                      <a:pt x="157753" y="123385"/>
                      <a:pt x="162180" y="129341"/>
                      <a:pt x="165239" y="136102"/>
                    </a:cubicBezTo>
                    <a:cubicBezTo>
                      <a:pt x="168297" y="142863"/>
                      <a:pt x="169826" y="150831"/>
                      <a:pt x="169826" y="159765"/>
                    </a:cubicBezTo>
                    <a:lnTo>
                      <a:pt x="169826" y="160409"/>
                    </a:lnTo>
                    <a:cubicBezTo>
                      <a:pt x="169826" y="170631"/>
                      <a:pt x="167894" y="179887"/>
                      <a:pt x="164031" y="188016"/>
                    </a:cubicBezTo>
                    <a:cubicBezTo>
                      <a:pt x="160168" y="196145"/>
                      <a:pt x="154855" y="203067"/>
                      <a:pt x="148014" y="208701"/>
                    </a:cubicBezTo>
                    <a:cubicBezTo>
                      <a:pt x="141173" y="214335"/>
                      <a:pt x="132963" y="218681"/>
                      <a:pt x="123305" y="221579"/>
                    </a:cubicBezTo>
                    <a:cubicBezTo>
                      <a:pt x="113727" y="224476"/>
                      <a:pt x="103103" y="226005"/>
                      <a:pt x="91593" y="226005"/>
                    </a:cubicBezTo>
                    <a:close/>
                  </a:path>
                </a:pathLst>
              </a:custGeom>
              <a:solidFill>
                <a:schemeClr val="bg1"/>
              </a:solidFill>
              <a:ln w="8044"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2BC20442-146B-46C1-10B7-13DF89050666}"/>
                  </a:ext>
                </a:extLst>
              </p:cNvPr>
              <p:cNvSpPr/>
              <p:nvPr/>
            </p:nvSpPr>
            <p:spPr>
              <a:xfrm>
                <a:off x="2967893" y="3059397"/>
                <a:ext cx="181735" cy="215728"/>
              </a:xfrm>
              <a:custGeom>
                <a:avLst/>
                <a:gdLst>
                  <a:gd name="connsiteX0" fmla="*/ 93606 w 188016"/>
                  <a:gd name="connsiteY0" fmla="*/ 223188 h 223188"/>
                  <a:gd name="connsiteX1" fmla="*/ 54972 w 188016"/>
                  <a:gd name="connsiteY1" fmla="*/ 217071 h 223188"/>
                  <a:gd name="connsiteX2" fmla="*/ 25434 w 188016"/>
                  <a:gd name="connsiteY2" fmla="*/ 198721 h 223188"/>
                  <a:gd name="connsiteX3" fmla="*/ 6600 w 188016"/>
                  <a:gd name="connsiteY3" fmla="*/ 168458 h 223188"/>
                  <a:gd name="connsiteX4" fmla="*/ 0 w 188016"/>
                  <a:gd name="connsiteY4" fmla="*/ 126524 h 223188"/>
                  <a:gd name="connsiteX5" fmla="*/ 0 w 188016"/>
                  <a:gd name="connsiteY5" fmla="*/ 0 h 223188"/>
                  <a:gd name="connsiteX6" fmla="*/ 38312 w 188016"/>
                  <a:gd name="connsiteY6" fmla="*/ 0 h 223188"/>
                  <a:gd name="connsiteX7" fmla="*/ 38312 w 188016"/>
                  <a:gd name="connsiteY7" fmla="*/ 124915 h 223188"/>
                  <a:gd name="connsiteX8" fmla="*/ 53121 w 188016"/>
                  <a:gd name="connsiteY8" fmla="*/ 171677 h 223188"/>
                  <a:gd name="connsiteX9" fmla="*/ 94169 w 188016"/>
                  <a:gd name="connsiteY9" fmla="*/ 187694 h 223188"/>
                  <a:gd name="connsiteX10" fmla="*/ 134895 w 188016"/>
                  <a:gd name="connsiteY10" fmla="*/ 172321 h 223188"/>
                  <a:gd name="connsiteX11" fmla="*/ 149705 w 188016"/>
                  <a:gd name="connsiteY11" fmla="*/ 126524 h 223188"/>
                  <a:gd name="connsiteX12" fmla="*/ 149705 w 188016"/>
                  <a:gd name="connsiteY12" fmla="*/ 0 h 223188"/>
                  <a:gd name="connsiteX13" fmla="*/ 188016 w 188016"/>
                  <a:gd name="connsiteY13" fmla="*/ 0 h 223188"/>
                  <a:gd name="connsiteX14" fmla="*/ 188016 w 188016"/>
                  <a:gd name="connsiteY14" fmla="*/ 124593 h 223188"/>
                  <a:gd name="connsiteX15" fmla="*/ 181255 w 188016"/>
                  <a:gd name="connsiteY15" fmla="*/ 167572 h 223188"/>
                  <a:gd name="connsiteX16" fmla="*/ 162261 w 188016"/>
                  <a:gd name="connsiteY16" fmla="*/ 198479 h 223188"/>
                  <a:gd name="connsiteX17" fmla="*/ 132561 w 188016"/>
                  <a:gd name="connsiteY17" fmla="*/ 216991 h 223188"/>
                  <a:gd name="connsiteX18" fmla="*/ 93445 w 188016"/>
                  <a:gd name="connsiteY18" fmla="*/ 223108 h 22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16" h="223188">
                    <a:moveTo>
                      <a:pt x="93606" y="223188"/>
                    </a:moveTo>
                    <a:cubicBezTo>
                      <a:pt x="79360" y="223188"/>
                      <a:pt x="66482" y="221176"/>
                      <a:pt x="54972" y="217071"/>
                    </a:cubicBezTo>
                    <a:cubicBezTo>
                      <a:pt x="43463" y="212967"/>
                      <a:pt x="33644" y="206850"/>
                      <a:pt x="25434" y="198721"/>
                    </a:cubicBezTo>
                    <a:cubicBezTo>
                      <a:pt x="17305" y="190591"/>
                      <a:pt x="11027" y="180450"/>
                      <a:pt x="6600" y="168458"/>
                    </a:cubicBezTo>
                    <a:cubicBezTo>
                      <a:pt x="2173" y="156465"/>
                      <a:pt x="0" y="142461"/>
                      <a:pt x="0" y="126524"/>
                    </a:cubicBezTo>
                    <a:lnTo>
                      <a:pt x="0" y="0"/>
                    </a:lnTo>
                    <a:lnTo>
                      <a:pt x="38312" y="0"/>
                    </a:lnTo>
                    <a:lnTo>
                      <a:pt x="38312" y="124915"/>
                    </a:lnTo>
                    <a:cubicBezTo>
                      <a:pt x="38312" y="145439"/>
                      <a:pt x="43221" y="161053"/>
                      <a:pt x="53121" y="171677"/>
                    </a:cubicBezTo>
                    <a:cubicBezTo>
                      <a:pt x="63021" y="182382"/>
                      <a:pt x="76704" y="187694"/>
                      <a:pt x="94169" y="187694"/>
                    </a:cubicBezTo>
                    <a:cubicBezTo>
                      <a:pt x="111634" y="187694"/>
                      <a:pt x="124995" y="182543"/>
                      <a:pt x="134895" y="172321"/>
                    </a:cubicBezTo>
                    <a:cubicBezTo>
                      <a:pt x="144795" y="162099"/>
                      <a:pt x="149705" y="146807"/>
                      <a:pt x="149705" y="126524"/>
                    </a:cubicBezTo>
                    <a:lnTo>
                      <a:pt x="149705" y="0"/>
                    </a:lnTo>
                    <a:lnTo>
                      <a:pt x="188016" y="0"/>
                    </a:lnTo>
                    <a:lnTo>
                      <a:pt x="188016" y="124593"/>
                    </a:lnTo>
                    <a:cubicBezTo>
                      <a:pt x="188016" y="140931"/>
                      <a:pt x="185762" y="155258"/>
                      <a:pt x="181255" y="167572"/>
                    </a:cubicBezTo>
                    <a:cubicBezTo>
                      <a:pt x="176748" y="179887"/>
                      <a:pt x="170390" y="190189"/>
                      <a:pt x="162261" y="198479"/>
                    </a:cubicBezTo>
                    <a:cubicBezTo>
                      <a:pt x="154131" y="206769"/>
                      <a:pt x="144232" y="212886"/>
                      <a:pt x="132561" y="216991"/>
                    </a:cubicBezTo>
                    <a:cubicBezTo>
                      <a:pt x="120971" y="221096"/>
                      <a:pt x="107932" y="223108"/>
                      <a:pt x="93445" y="223108"/>
                    </a:cubicBezTo>
                    <a:close/>
                  </a:path>
                </a:pathLst>
              </a:custGeom>
              <a:solidFill>
                <a:schemeClr val="bg1"/>
              </a:solidFill>
              <a:ln w="8044"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B511AD53-C34E-A407-3B33-7B31EAA176AC}"/>
                  </a:ext>
                </a:extLst>
              </p:cNvPr>
              <p:cNvSpPr/>
              <p:nvPr/>
            </p:nvSpPr>
            <p:spPr>
              <a:xfrm>
                <a:off x="3185804" y="3059397"/>
                <a:ext cx="164463" cy="212383"/>
              </a:xfrm>
              <a:custGeom>
                <a:avLst/>
                <a:gdLst>
                  <a:gd name="connsiteX0" fmla="*/ 0 w 170148"/>
                  <a:gd name="connsiteY0" fmla="*/ 0 h 219727"/>
                  <a:gd name="connsiteX1" fmla="*/ 86603 w 170148"/>
                  <a:gd name="connsiteY1" fmla="*/ 0 h 219727"/>
                  <a:gd name="connsiteX2" fmla="*/ 121293 w 170148"/>
                  <a:gd name="connsiteY2" fmla="*/ 5151 h 219727"/>
                  <a:gd name="connsiteX3" fmla="*/ 147693 w 170148"/>
                  <a:gd name="connsiteY3" fmla="*/ 20041 h 219727"/>
                  <a:gd name="connsiteX4" fmla="*/ 164353 w 170148"/>
                  <a:gd name="connsiteY4" fmla="*/ 43302 h 219727"/>
                  <a:gd name="connsiteX5" fmla="*/ 170148 w 170148"/>
                  <a:gd name="connsiteY5" fmla="*/ 73403 h 219727"/>
                  <a:gd name="connsiteX6" fmla="*/ 170148 w 170148"/>
                  <a:gd name="connsiteY6" fmla="*/ 74047 h 219727"/>
                  <a:gd name="connsiteX7" fmla="*/ 163226 w 170148"/>
                  <a:gd name="connsiteY7" fmla="*/ 106564 h 219727"/>
                  <a:gd name="connsiteX8" fmla="*/ 144312 w 170148"/>
                  <a:gd name="connsiteY8" fmla="*/ 129985 h 219727"/>
                  <a:gd name="connsiteX9" fmla="*/ 116303 w 170148"/>
                  <a:gd name="connsiteY9" fmla="*/ 144231 h 219727"/>
                  <a:gd name="connsiteX10" fmla="*/ 82016 w 170148"/>
                  <a:gd name="connsiteY10" fmla="*/ 149061 h 219727"/>
                  <a:gd name="connsiteX11" fmla="*/ 38312 w 170148"/>
                  <a:gd name="connsiteY11" fmla="*/ 149061 h 219727"/>
                  <a:gd name="connsiteX12" fmla="*/ 38312 w 170148"/>
                  <a:gd name="connsiteY12" fmla="*/ 219727 h 219727"/>
                  <a:gd name="connsiteX13" fmla="*/ 0 w 170148"/>
                  <a:gd name="connsiteY13" fmla="*/ 219727 h 219727"/>
                  <a:gd name="connsiteX14" fmla="*/ 0 w 170148"/>
                  <a:gd name="connsiteY14" fmla="*/ 0 h 219727"/>
                  <a:gd name="connsiteX15" fmla="*/ 83304 w 170148"/>
                  <a:gd name="connsiteY15" fmla="*/ 114210 h 219727"/>
                  <a:gd name="connsiteX16" fmla="*/ 118074 w 170148"/>
                  <a:gd name="connsiteY16" fmla="*/ 103183 h 219727"/>
                  <a:gd name="connsiteX17" fmla="*/ 130790 w 170148"/>
                  <a:gd name="connsiteY17" fmla="*/ 74852 h 219727"/>
                  <a:gd name="connsiteX18" fmla="*/ 130790 w 170148"/>
                  <a:gd name="connsiteY18" fmla="*/ 74208 h 219727"/>
                  <a:gd name="connsiteX19" fmla="*/ 117913 w 170148"/>
                  <a:gd name="connsiteY19" fmla="*/ 44750 h 219727"/>
                  <a:gd name="connsiteX20" fmla="*/ 83304 w 170148"/>
                  <a:gd name="connsiteY20" fmla="*/ 34851 h 219727"/>
                  <a:gd name="connsiteX21" fmla="*/ 38231 w 170148"/>
                  <a:gd name="connsiteY21" fmla="*/ 34851 h 219727"/>
                  <a:gd name="connsiteX22" fmla="*/ 38231 w 170148"/>
                  <a:gd name="connsiteY22" fmla="*/ 114291 h 219727"/>
                  <a:gd name="connsiteX23" fmla="*/ 83304 w 170148"/>
                  <a:gd name="connsiteY23" fmla="*/ 114291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0148" h="219727">
                    <a:moveTo>
                      <a:pt x="0" y="0"/>
                    </a:moveTo>
                    <a:lnTo>
                      <a:pt x="86603" y="0"/>
                    </a:lnTo>
                    <a:cubicBezTo>
                      <a:pt x="99401" y="0"/>
                      <a:pt x="110910" y="1690"/>
                      <a:pt x="121293" y="5151"/>
                    </a:cubicBezTo>
                    <a:cubicBezTo>
                      <a:pt x="131675" y="8612"/>
                      <a:pt x="140449" y="13602"/>
                      <a:pt x="147693" y="20041"/>
                    </a:cubicBezTo>
                    <a:cubicBezTo>
                      <a:pt x="154936" y="26480"/>
                      <a:pt x="160490" y="34287"/>
                      <a:pt x="164353" y="43302"/>
                    </a:cubicBezTo>
                    <a:cubicBezTo>
                      <a:pt x="168216" y="52316"/>
                      <a:pt x="170148" y="62377"/>
                      <a:pt x="170148" y="73403"/>
                    </a:cubicBezTo>
                    <a:lnTo>
                      <a:pt x="170148" y="74047"/>
                    </a:lnTo>
                    <a:cubicBezTo>
                      <a:pt x="170148" y="86362"/>
                      <a:pt x="167814" y="97227"/>
                      <a:pt x="163226" y="106564"/>
                    </a:cubicBezTo>
                    <a:cubicBezTo>
                      <a:pt x="158639" y="115900"/>
                      <a:pt x="152280" y="123707"/>
                      <a:pt x="144312" y="129985"/>
                    </a:cubicBezTo>
                    <a:cubicBezTo>
                      <a:pt x="136344" y="136263"/>
                      <a:pt x="127008" y="141012"/>
                      <a:pt x="116303" y="144231"/>
                    </a:cubicBezTo>
                    <a:cubicBezTo>
                      <a:pt x="105598" y="147451"/>
                      <a:pt x="94169" y="149061"/>
                      <a:pt x="82016" y="149061"/>
                    </a:cubicBezTo>
                    <a:lnTo>
                      <a:pt x="38312" y="149061"/>
                    </a:lnTo>
                    <a:lnTo>
                      <a:pt x="38312" y="219727"/>
                    </a:lnTo>
                    <a:lnTo>
                      <a:pt x="0" y="219727"/>
                    </a:lnTo>
                    <a:lnTo>
                      <a:pt x="0" y="0"/>
                    </a:lnTo>
                    <a:close/>
                    <a:moveTo>
                      <a:pt x="83304" y="114210"/>
                    </a:moveTo>
                    <a:cubicBezTo>
                      <a:pt x="98032" y="114210"/>
                      <a:pt x="109622" y="110508"/>
                      <a:pt x="118074" y="103183"/>
                    </a:cubicBezTo>
                    <a:cubicBezTo>
                      <a:pt x="126605" y="95859"/>
                      <a:pt x="130790" y="86362"/>
                      <a:pt x="130790" y="74852"/>
                    </a:cubicBezTo>
                    <a:lnTo>
                      <a:pt x="130790" y="74208"/>
                    </a:lnTo>
                    <a:cubicBezTo>
                      <a:pt x="130790" y="61170"/>
                      <a:pt x="126444" y="51350"/>
                      <a:pt x="117913" y="44750"/>
                    </a:cubicBezTo>
                    <a:cubicBezTo>
                      <a:pt x="109300" y="38150"/>
                      <a:pt x="97791" y="34851"/>
                      <a:pt x="83304" y="34851"/>
                    </a:cubicBezTo>
                    <a:lnTo>
                      <a:pt x="38231" y="34851"/>
                    </a:lnTo>
                    <a:lnTo>
                      <a:pt x="38231" y="114291"/>
                    </a:lnTo>
                    <a:lnTo>
                      <a:pt x="83304" y="114291"/>
                    </a:lnTo>
                    <a:close/>
                  </a:path>
                </a:pathLst>
              </a:custGeom>
              <a:solidFill>
                <a:schemeClr val="bg1"/>
              </a:solidFill>
              <a:ln w="8044"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75553A46-AB7C-AF11-ACBA-B6D809B2A5F3}"/>
                  </a:ext>
                </a:extLst>
              </p:cNvPr>
              <p:cNvSpPr/>
              <p:nvPr/>
            </p:nvSpPr>
            <p:spPr>
              <a:xfrm>
                <a:off x="3373295" y="3059397"/>
                <a:ext cx="164463" cy="212383"/>
              </a:xfrm>
              <a:custGeom>
                <a:avLst/>
                <a:gdLst>
                  <a:gd name="connsiteX0" fmla="*/ 0 w 170147"/>
                  <a:gd name="connsiteY0" fmla="*/ 0 h 219727"/>
                  <a:gd name="connsiteX1" fmla="*/ 86603 w 170147"/>
                  <a:gd name="connsiteY1" fmla="*/ 0 h 219727"/>
                  <a:gd name="connsiteX2" fmla="*/ 121293 w 170147"/>
                  <a:gd name="connsiteY2" fmla="*/ 5151 h 219727"/>
                  <a:gd name="connsiteX3" fmla="*/ 147692 w 170147"/>
                  <a:gd name="connsiteY3" fmla="*/ 20041 h 219727"/>
                  <a:gd name="connsiteX4" fmla="*/ 164353 w 170147"/>
                  <a:gd name="connsiteY4" fmla="*/ 43302 h 219727"/>
                  <a:gd name="connsiteX5" fmla="*/ 170148 w 170147"/>
                  <a:gd name="connsiteY5" fmla="*/ 73403 h 219727"/>
                  <a:gd name="connsiteX6" fmla="*/ 170148 w 170147"/>
                  <a:gd name="connsiteY6" fmla="*/ 74047 h 219727"/>
                  <a:gd name="connsiteX7" fmla="*/ 163226 w 170147"/>
                  <a:gd name="connsiteY7" fmla="*/ 106564 h 219727"/>
                  <a:gd name="connsiteX8" fmla="*/ 144312 w 170147"/>
                  <a:gd name="connsiteY8" fmla="*/ 129985 h 219727"/>
                  <a:gd name="connsiteX9" fmla="*/ 116302 w 170147"/>
                  <a:gd name="connsiteY9" fmla="*/ 144231 h 219727"/>
                  <a:gd name="connsiteX10" fmla="*/ 82016 w 170147"/>
                  <a:gd name="connsiteY10" fmla="*/ 149061 h 219727"/>
                  <a:gd name="connsiteX11" fmla="*/ 38311 w 170147"/>
                  <a:gd name="connsiteY11" fmla="*/ 149061 h 219727"/>
                  <a:gd name="connsiteX12" fmla="*/ 38311 w 170147"/>
                  <a:gd name="connsiteY12" fmla="*/ 219727 h 219727"/>
                  <a:gd name="connsiteX13" fmla="*/ 0 w 170147"/>
                  <a:gd name="connsiteY13" fmla="*/ 219727 h 219727"/>
                  <a:gd name="connsiteX14" fmla="*/ 0 w 170147"/>
                  <a:gd name="connsiteY14" fmla="*/ 0 h 219727"/>
                  <a:gd name="connsiteX15" fmla="*/ 83384 w 170147"/>
                  <a:gd name="connsiteY15" fmla="*/ 114210 h 219727"/>
                  <a:gd name="connsiteX16" fmla="*/ 118154 w 170147"/>
                  <a:gd name="connsiteY16" fmla="*/ 103183 h 219727"/>
                  <a:gd name="connsiteX17" fmla="*/ 130870 w 170147"/>
                  <a:gd name="connsiteY17" fmla="*/ 74852 h 219727"/>
                  <a:gd name="connsiteX18" fmla="*/ 130870 w 170147"/>
                  <a:gd name="connsiteY18" fmla="*/ 74208 h 219727"/>
                  <a:gd name="connsiteX19" fmla="*/ 117993 w 170147"/>
                  <a:gd name="connsiteY19" fmla="*/ 44750 h 219727"/>
                  <a:gd name="connsiteX20" fmla="*/ 83384 w 170147"/>
                  <a:gd name="connsiteY20" fmla="*/ 34851 h 219727"/>
                  <a:gd name="connsiteX21" fmla="*/ 38311 w 170147"/>
                  <a:gd name="connsiteY21" fmla="*/ 34851 h 219727"/>
                  <a:gd name="connsiteX22" fmla="*/ 38311 w 170147"/>
                  <a:gd name="connsiteY22" fmla="*/ 114291 h 219727"/>
                  <a:gd name="connsiteX23" fmla="*/ 83384 w 170147"/>
                  <a:gd name="connsiteY23" fmla="*/ 114291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0147" h="219727">
                    <a:moveTo>
                      <a:pt x="0" y="0"/>
                    </a:moveTo>
                    <a:lnTo>
                      <a:pt x="86603" y="0"/>
                    </a:lnTo>
                    <a:cubicBezTo>
                      <a:pt x="99400" y="0"/>
                      <a:pt x="110910" y="1690"/>
                      <a:pt x="121293" y="5151"/>
                    </a:cubicBezTo>
                    <a:cubicBezTo>
                      <a:pt x="131675" y="8612"/>
                      <a:pt x="140448" y="13602"/>
                      <a:pt x="147692" y="20041"/>
                    </a:cubicBezTo>
                    <a:cubicBezTo>
                      <a:pt x="154936" y="26560"/>
                      <a:pt x="160490" y="34287"/>
                      <a:pt x="164353" y="43302"/>
                    </a:cubicBezTo>
                    <a:cubicBezTo>
                      <a:pt x="168216" y="52316"/>
                      <a:pt x="170148" y="62377"/>
                      <a:pt x="170148" y="73403"/>
                    </a:cubicBezTo>
                    <a:lnTo>
                      <a:pt x="170148" y="74047"/>
                    </a:lnTo>
                    <a:cubicBezTo>
                      <a:pt x="170148" y="86362"/>
                      <a:pt x="167814" y="97227"/>
                      <a:pt x="163226" y="106564"/>
                    </a:cubicBezTo>
                    <a:cubicBezTo>
                      <a:pt x="158638" y="115900"/>
                      <a:pt x="152280" y="123707"/>
                      <a:pt x="144312" y="129985"/>
                    </a:cubicBezTo>
                    <a:cubicBezTo>
                      <a:pt x="136344" y="136263"/>
                      <a:pt x="127007" y="141012"/>
                      <a:pt x="116302" y="144231"/>
                    </a:cubicBezTo>
                    <a:cubicBezTo>
                      <a:pt x="105598" y="147451"/>
                      <a:pt x="94169" y="149061"/>
                      <a:pt x="82016" y="149061"/>
                    </a:cubicBezTo>
                    <a:lnTo>
                      <a:pt x="38311" y="149061"/>
                    </a:lnTo>
                    <a:lnTo>
                      <a:pt x="38311" y="219727"/>
                    </a:lnTo>
                    <a:lnTo>
                      <a:pt x="0" y="219727"/>
                    </a:lnTo>
                    <a:lnTo>
                      <a:pt x="0" y="0"/>
                    </a:lnTo>
                    <a:close/>
                    <a:moveTo>
                      <a:pt x="83384" y="114210"/>
                    </a:moveTo>
                    <a:cubicBezTo>
                      <a:pt x="98113" y="114210"/>
                      <a:pt x="109703" y="110508"/>
                      <a:pt x="118154" y="103183"/>
                    </a:cubicBezTo>
                    <a:cubicBezTo>
                      <a:pt x="126685" y="95859"/>
                      <a:pt x="130870" y="86362"/>
                      <a:pt x="130870" y="74852"/>
                    </a:cubicBezTo>
                    <a:lnTo>
                      <a:pt x="130870" y="74208"/>
                    </a:lnTo>
                    <a:cubicBezTo>
                      <a:pt x="130870" y="61170"/>
                      <a:pt x="126524" y="51350"/>
                      <a:pt x="117993" y="44750"/>
                    </a:cubicBezTo>
                    <a:cubicBezTo>
                      <a:pt x="109461" y="38150"/>
                      <a:pt x="97871" y="34851"/>
                      <a:pt x="83384" y="34851"/>
                    </a:cubicBezTo>
                    <a:lnTo>
                      <a:pt x="38311" y="34851"/>
                    </a:lnTo>
                    <a:lnTo>
                      <a:pt x="38311" y="114291"/>
                    </a:lnTo>
                    <a:lnTo>
                      <a:pt x="83384" y="114291"/>
                    </a:lnTo>
                    <a:close/>
                  </a:path>
                </a:pathLst>
              </a:custGeom>
              <a:solidFill>
                <a:schemeClr val="bg1"/>
              </a:solidFill>
              <a:ln w="8044"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362C1280-52C4-CD11-04CC-DCE6A9310225}"/>
                  </a:ext>
                </a:extLst>
              </p:cNvPr>
              <p:cNvSpPr/>
              <p:nvPr/>
            </p:nvSpPr>
            <p:spPr>
              <a:xfrm>
                <a:off x="3551450" y="3055741"/>
                <a:ext cx="221955" cy="219618"/>
              </a:xfrm>
              <a:custGeom>
                <a:avLst/>
                <a:gdLst>
                  <a:gd name="connsiteX0" fmla="*/ 114532 w 229627"/>
                  <a:gd name="connsiteY0" fmla="*/ 227213 h 227212"/>
                  <a:gd name="connsiteX1" fmla="*/ 68092 w 229627"/>
                  <a:gd name="connsiteY1" fmla="*/ 218279 h 227212"/>
                  <a:gd name="connsiteX2" fmla="*/ 31953 w 229627"/>
                  <a:gd name="connsiteY2" fmla="*/ 193972 h 227212"/>
                  <a:gd name="connsiteX3" fmla="*/ 8451 w 229627"/>
                  <a:gd name="connsiteY3" fmla="*/ 157995 h 227212"/>
                  <a:gd name="connsiteX4" fmla="*/ 0 w 229627"/>
                  <a:gd name="connsiteY4" fmla="*/ 114210 h 227212"/>
                  <a:gd name="connsiteX5" fmla="*/ 0 w 229627"/>
                  <a:gd name="connsiteY5" fmla="*/ 113566 h 227212"/>
                  <a:gd name="connsiteX6" fmla="*/ 8451 w 229627"/>
                  <a:gd name="connsiteY6" fmla="*/ 69782 h 227212"/>
                  <a:gd name="connsiteX7" fmla="*/ 32275 w 229627"/>
                  <a:gd name="connsiteY7" fmla="*/ 33724 h 227212"/>
                  <a:gd name="connsiteX8" fmla="*/ 68655 w 229627"/>
                  <a:gd name="connsiteY8" fmla="*/ 9095 h 227212"/>
                  <a:gd name="connsiteX9" fmla="*/ 115095 w 229627"/>
                  <a:gd name="connsiteY9" fmla="*/ 0 h 227212"/>
                  <a:gd name="connsiteX10" fmla="*/ 161536 w 229627"/>
                  <a:gd name="connsiteY10" fmla="*/ 8934 h 227212"/>
                  <a:gd name="connsiteX11" fmla="*/ 197674 w 229627"/>
                  <a:gd name="connsiteY11" fmla="*/ 33241 h 227212"/>
                  <a:gd name="connsiteX12" fmla="*/ 221177 w 229627"/>
                  <a:gd name="connsiteY12" fmla="*/ 69138 h 227212"/>
                  <a:gd name="connsiteX13" fmla="*/ 229628 w 229627"/>
                  <a:gd name="connsiteY13" fmla="*/ 112922 h 227212"/>
                  <a:gd name="connsiteX14" fmla="*/ 229628 w 229627"/>
                  <a:gd name="connsiteY14" fmla="*/ 113566 h 227212"/>
                  <a:gd name="connsiteX15" fmla="*/ 221177 w 229627"/>
                  <a:gd name="connsiteY15" fmla="*/ 157351 h 227212"/>
                  <a:gd name="connsiteX16" fmla="*/ 197352 w 229627"/>
                  <a:gd name="connsiteY16" fmla="*/ 193489 h 227212"/>
                  <a:gd name="connsiteX17" fmla="*/ 160973 w 229627"/>
                  <a:gd name="connsiteY17" fmla="*/ 218118 h 227212"/>
                  <a:gd name="connsiteX18" fmla="*/ 114532 w 229627"/>
                  <a:gd name="connsiteY18" fmla="*/ 227213 h 227212"/>
                  <a:gd name="connsiteX19" fmla="*/ 115176 w 229627"/>
                  <a:gd name="connsiteY19" fmla="*/ 191799 h 227212"/>
                  <a:gd name="connsiteX20" fmla="*/ 145036 w 229627"/>
                  <a:gd name="connsiteY20" fmla="*/ 185682 h 227212"/>
                  <a:gd name="connsiteX21" fmla="*/ 168297 w 229627"/>
                  <a:gd name="connsiteY21" fmla="*/ 169021 h 227212"/>
                  <a:gd name="connsiteX22" fmla="*/ 183428 w 229627"/>
                  <a:gd name="connsiteY22" fmla="*/ 144392 h 227212"/>
                  <a:gd name="connsiteX23" fmla="*/ 188901 w 229627"/>
                  <a:gd name="connsiteY23" fmla="*/ 114290 h 227212"/>
                  <a:gd name="connsiteX24" fmla="*/ 188901 w 229627"/>
                  <a:gd name="connsiteY24" fmla="*/ 113647 h 227212"/>
                  <a:gd name="connsiteX25" fmla="*/ 183428 w 229627"/>
                  <a:gd name="connsiteY25" fmla="*/ 83384 h 227212"/>
                  <a:gd name="connsiteX26" fmla="*/ 168136 w 229627"/>
                  <a:gd name="connsiteY26" fmla="*/ 58594 h 227212"/>
                  <a:gd name="connsiteX27" fmla="*/ 144553 w 229627"/>
                  <a:gd name="connsiteY27" fmla="*/ 41772 h 227212"/>
                  <a:gd name="connsiteX28" fmla="*/ 114532 w 229627"/>
                  <a:gd name="connsiteY28" fmla="*/ 35494 h 227212"/>
                  <a:gd name="connsiteX29" fmla="*/ 84672 w 229627"/>
                  <a:gd name="connsiteY29" fmla="*/ 41611 h 227212"/>
                  <a:gd name="connsiteX30" fmla="*/ 61411 w 229627"/>
                  <a:gd name="connsiteY30" fmla="*/ 58272 h 227212"/>
                  <a:gd name="connsiteX31" fmla="*/ 46280 w 229627"/>
                  <a:gd name="connsiteY31" fmla="*/ 82901 h 227212"/>
                  <a:gd name="connsiteX32" fmla="*/ 40807 w 229627"/>
                  <a:gd name="connsiteY32" fmla="*/ 113003 h 227212"/>
                  <a:gd name="connsiteX33" fmla="*/ 40807 w 229627"/>
                  <a:gd name="connsiteY33" fmla="*/ 113647 h 227212"/>
                  <a:gd name="connsiteX34" fmla="*/ 46280 w 229627"/>
                  <a:gd name="connsiteY34" fmla="*/ 143909 h 227212"/>
                  <a:gd name="connsiteX35" fmla="*/ 61572 w 229627"/>
                  <a:gd name="connsiteY35" fmla="*/ 168699 h 227212"/>
                  <a:gd name="connsiteX36" fmla="*/ 85155 w 229627"/>
                  <a:gd name="connsiteY36" fmla="*/ 185521 h 227212"/>
                  <a:gd name="connsiteX37" fmla="*/ 115176 w 229627"/>
                  <a:gd name="connsiteY37" fmla="*/ 191799 h 22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9627" h="227212">
                    <a:moveTo>
                      <a:pt x="114532" y="227213"/>
                    </a:moveTo>
                    <a:cubicBezTo>
                      <a:pt x="97549" y="227213"/>
                      <a:pt x="82096" y="224235"/>
                      <a:pt x="68092" y="218279"/>
                    </a:cubicBezTo>
                    <a:cubicBezTo>
                      <a:pt x="54087" y="212323"/>
                      <a:pt x="42014" y="204194"/>
                      <a:pt x="31953" y="193972"/>
                    </a:cubicBezTo>
                    <a:cubicBezTo>
                      <a:pt x="21893" y="183750"/>
                      <a:pt x="14085" y="171758"/>
                      <a:pt x="8451" y="157995"/>
                    </a:cubicBezTo>
                    <a:cubicBezTo>
                      <a:pt x="2817" y="144312"/>
                      <a:pt x="0" y="129663"/>
                      <a:pt x="0" y="114210"/>
                    </a:cubicBezTo>
                    <a:lnTo>
                      <a:pt x="0" y="113566"/>
                    </a:lnTo>
                    <a:cubicBezTo>
                      <a:pt x="0" y="98113"/>
                      <a:pt x="2817" y="83464"/>
                      <a:pt x="8451" y="69782"/>
                    </a:cubicBezTo>
                    <a:cubicBezTo>
                      <a:pt x="14085" y="56099"/>
                      <a:pt x="22053" y="44026"/>
                      <a:pt x="32275" y="33724"/>
                    </a:cubicBezTo>
                    <a:cubicBezTo>
                      <a:pt x="42497" y="23341"/>
                      <a:pt x="54650" y="15131"/>
                      <a:pt x="68655" y="9095"/>
                    </a:cubicBezTo>
                    <a:cubicBezTo>
                      <a:pt x="82660" y="3058"/>
                      <a:pt x="98193" y="0"/>
                      <a:pt x="115095" y="0"/>
                    </a:cubicBezTo>
                    <a:cubicBezTo>
                      <a:pt x="131998" y="0"/>
                      <a:pt x="147531" y="2978"/>
                      <a:pt x="161536" y="8934"/>
                    </a:cubicBezTo>
                    <a:cubicBezTo>
                      <a:pt x="175540" y="14890"/>
                      <a:pt x="187613" y="23019"/>
                      <a:pt x="197674" y="33241"/>
                    </a:cubicBezTo>
                    <a:cubicBezTo>
                      <a:pt x="207735" y="43463"/>
                      <a:pt x="215542" y="55455"/>
                      <a:pt x="221177" y="69138"/>
                    </a:cubicBezTo>
                    <a:cubicBezTo>
                      <a:pt x="226810" y="82820"/>
                      <a:pt x="229628" y="97469"/>
                      <a:pt x="229628" y="112922"/>
                    </a:cubicBezTo>
                    <a:lnTo>
                      <a:pt x="229628" y="113566"/>
                    </a:lnTo>
                    <a:cubicBezTo>
                      <a:pt x="229628" y="129019"/>
                      <a:pt x="226810" y="143668"/>
                      <a:pt x="221177" y="157351"/>
                    </a:cubicBezTo>
                    <a:cubicBezTo>
                      <a:pt x="215542" y="171033"/>
                      <a:pt x="207574" y="183106"/>
                      <a:pt x="197352" y="193489"/>
                    </a:cubicBezTo>
                    <a:cubicBezTo>
                      <a:pt x="187131" y="203872"/>
                      <a:pt x="174977" y="212081"/>
                      <a:pt x="160973" y="218118"/>
                    </a:cubicBezTo>
                    <a:cubicBezTo>
                      <a:pt x="146968" y="224154"/>
                      <a:pt x="131434" y="227213"/>
                      <a:pt x="114532" y="227213"/>
                    </a:cubicBezTo>
                    <a:close/>
                    <a:moveTo>
                      <a:pt x="115176" y="191799"/>
                    </a:moveTo>
                    <a:cubicBezTo>
                      <a:pt x="126042" y="191799"/>
                      <a:pt x="135941" y="189787"/>
                      <a:pt x="145036" y="185682"/>
                    </a:cubicBezTo>
                    <a:cubicBezTo>
                      <a:pt x="154131" y="181577"/>
                      <a:pt x="161858" y="176023"/>
                      <a:pt x="168297" y="169021"/>
                    </a:cubicBezTo>
                    <a:cubicBezTo>
                      <a:pt x="174736" y="162019"/>
                      <a:pt x="179807" y="153809"/>
                      <a:pt x="183428" y="144392"/>
                    </a:cubicBezTo>
                    <a:cubicBezTo>
                      <a:pt x="187050" y="134975"/>
                      <a:pt x="188901" y="124915"/>
                      <a:pt x="188901" y="114290"/>
                    </a:cubicBezTo>
                    <a:lnTo>
                      <a:pt x="188901" y="113647"/>
                    </a:lnTo>
                    <a:cubicBezTo>
                      <a:pt x="188901" y="102942"/>
                      <a:pt x="187050" y="92881"/>
                      <a:pt x="183428" y="83384"/>
                    </a:cubicBezTo>
                    <a:cubicBezTo>
                      <a:pt x="179807" y="73886"/>
                      <a:pt x="174655" y="65596"/>
                      <a:pt x="168136" y="58594"/>
                    </a:cubicBezTo>
                    <a:cubicBezTo>
                      <a:pt x="161617" y="51592"/>
                      <a:pt x="153729" y="45958"/>
                      <a:pt x="144553" y="41772"/>
                    </a:cubicBezTo>
                    <a:cubicBezTo>
                      <a:pt x="135378" y="37587"/>
                      <a:pt x="125398" y="35494"/>
                      <a:pt x="114532" y="35494"/>
                    </a:cubicBezTo>
                    <a:cubicBezTo>
                      <a:pt x="103666" y="35494"/>
                      <a:pt x="93767" y="37507"/>
                      <a:pt x="84672" y="41611"/>
                    </a:cubicBezTo>
                    <a:cubicBezTo>
                      <a:pt x="75577" y="45716"/>
                      <a:pt x="67850" y="51270"/>
                      <a:pt x="61411" y="58272"/>
                    </a:cubicBezTo>
                    <a:cubicBezTo>
                      <a:pt x="54972" y="65274"/>
                      <a:pt x="49902" y="73484"/>
                      <a:pt x="46280" y="82901"/>
                    </a:cubicBezTo>
                    <a:cubicBezTo>
                      <a:pt x="42658" y="92318"/>
                      <a:pt x="40807" y="102378"/>
                      <a:pt x="40807" y="113003"/>
                    </a:cubicBezTo>
                    <a:lnTo>
                      <a:pt x="40807" y="113647"/>
                    </a:lnTo>
                    <a:cubicBezTo>
                      <a:pt x="40807" y="124351"/>
                      <a:pt x="42658" y="134412"/>
                      <a:pt x="46280" y="143909"/>
                    </a:cubicBezTo>
                    <a:cubicBezTo>
                      <a:pt x="49902" y="153407"/>
                      <a:pt x="55053" y="161697"/>
                      <a:pt x="61572" y="168699"/>
                    </a:cubicBezTo>
                    <a:cubicBezTo>
                      <a:pt x="68092" y="175701"/>
                      <a:pt x="75979" y="181335"/>
                      <a:pt x="85155" y="185521"/>
                    </a:cubicBezTo>
                    <a:cubicBezTo>
                      <a:pt x="94330" y="189706"/>
                      <a:pt x="104310" y="191799"/>
                      <a:pt x="115176" y="191799"/>
                    </a:cubicBezTo>
                    <a:close/>
                  </a:path>
                </a:pathLst>
              </a:custGeom>
              <a:solidFill>
                <a:schemeClr val="bg1"/>
              </a:solidFill>
              <a:ln w="8044"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03FB43E1-8A16-77B9-A19B-B931CB9E5F10}"/>
                  </a:ext>
                </a:extLst>
              </p:cNvPr>
              <p:cNvSpPr/>
              <p:nvPr/>
            </p:nvSpPr>
            <p:spPr>
              <a:xfrm>
                <a:off x="3803514" y="3059320"/>
                <a:ext cx="180177" cy="212383"/>
              </a:xfrm>
              <a:custGeom>
                <a:avLst/>
                <a:gdLst>
                  <a:gd name="connsiteX0" fmla="*/ 0 w 186405"/>
                  <a:gd name="connsiteY0" fmla="*/ 80 h 219727"/>
                  <a:gd name="connsiteX1" fmla="*/ 97952 w 186405"/>
                  <a:gd name="connsiteY1" fmla="*/ 80 h 219727"/>
                  <a:gd name="connsiteX2" fmla="*/ 134653 w 186405"/>
                  <a:gd name="connsiteY2" fmla="*/ 5875 h 219727"/>
                  <a:gd name="connsiteX3" fmla="*/ 161375 w 186405"/>
                  <a:gd name="connsiteY3" fmla="*/ 22053 h 219727"/>
                  <a:gd name="connsiteX4" fmla="*/ 174896 w 186405"/>
                  <a:gd name="connsiteY4" fmla="*/ 43060 h 219727"/>
                  <a:gd name="connsiteX5" fmla="*/ 179565 w 186405"/>
                  <a:gd name="connsiteY5" fmla="*/ 69460 h 219727"/>
                  <a:gd name="connsiteX6" fmla="*/ 179565 w 186405"/>
                  <a:gd name="connsiteY6" fmla="*/ 70104 h 219727"/>
                  <a:gd name="connsiteX7" fmla="*/ 175621 w 186405"/>
                  <a:gd name="connsiteY7" fmla="*/ 94410 h 219727"/>
                  <a:gd name="connsiteX8" fmla="*/ 164755 w 186405"/>
                  <a:gd name="connsiteY8" fmla="*/ 113566 h 219727"/>
                  <a:gd name="connsiteX9" fmla="*/ 148256 w 186405"/>
                  <a:gd name="connsiteY9" fmla="*/ 127651 h 219727"/>
                  <a:gd name="connsiteX10" fmla="*/ 127088 w 186405"/>
                  <a:gd name="connsiteY10" fmla="*/ 136585 h 219727"/>
                  <a:gd name="connsiteX11" fmla="*/ 186406 w 186405"/>
                  <a:gd name="connsiteY11" fmla="*/ 219727 h 219727"/>
                  <a:gd name="connsiteX12" fmla="*/ 140932 w 186405"/>
                  <a:gd name="connsiteY12" fmla="*/ 219727 h 219727"/>
                  <a:gd name="connsiteX13" fmla="*/ 86764 w 186405"/>
                  <a:gd name="connsiteY13" fmla="*/ 143105 h 219727"/>
                  <a:gd name="connsiteX14" fmla="*/ 38312 w 186405"/>
                  <a:gd name="connsiteY14" fmla="*/ 143105 h 219727"/>
                  <a:gd name="connsiteX15" fmla="*/ 38312 w 186405"/>
                  <a:gd name="connsiteY15" fmla="*/ 219727 h 219727"/>
                  <a:gd name="connsiteX16" fmla="*/ 0 w 186405"/>
                  <a:gd name="connsiteY16" fmla="*/ 219727 h 219727"/>
                  <a:gd name="connsiteX17" fmla="*/ 0 w 186405"/>
                  <a:gd name="connsiteY17" fmla="*/ 0 h 219727"/>
                  <a:gd name="connsiteX18" fmla="*/ 94974 w 186405"/>
                  <a:gd name="connsiteY18" fmla="*/ 108978 h 219727"/>
                  <a:gd name="connsiteX19" fmla="*/ 128053 w 186405"/>
                  <a:gd name="connsiteY19" fmla="*/ 99079 h 219727"/>
                  <a:gd name="connsiteX20" fmla="*/ 140368 w 186405"/>
                  <a:gd name="connsiteY20" fmla="*/ 72116 h 219727"/>
                  <a:gd name="connsiteX21" fmla="*/ 140368 w 186405"/>
                  <a:gd name="connsiteY21" fmla="*/ 71472 h 219727"/>
                  <a:gd name="connsiteX22" fmla="*/ 128376 w 186405"/>
                  <a:gd name="connsiteY22" fmla="*/ 44187 h 219727"/>
                  <a:gd name="connsiteX23" fmla="*/ 94652 w 186405"/>
                  <a:gd name="connsiteY23" fmla="*/ 34851 h 219727"/>
                  <a:gd name="connsiteX24" fmla="*/ 38312 w 186405"/>
                  <a:gd name="connsiteY24" fmla="*/ 34851 h 219727"/>
                  <a:gd name="connsiteX25" fmla="*/ 38312 w 186405"/>
                  <a:gd name="connsiteY25" fmla="*/ 108898 h 219727"/>
                  <a:gd name="connsiteX26" fmla="*/ 94974 w 186405"/>
                  <a:gd name="connsiteY26" fmla="*/ 108898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6405" h="219727">
                    <a:moveTo>
                      <a:pt x="0" y="80"/>
                    </a:moveTo>
                    <a:lnTo>
                      <a:pt x="97952" y="80"/>
                    </a:lnTo>
                    <a:cubicBezTo>
                      <a:pt x="111796" y="80"/>
                      <a:pt x="124029" y="2012"/>
                      <a:pt x="134653" y="5875"/>
                    </a:cubicBezTo>
                    <a:cubicBezTo>
                      <a:pt x="145278" y="9739"/>
                      <a:pt x="154211" y="15131"/>
                      <a:pt x="161375" y="22053"/>
                    </a:cubicBezTo>
                    <a:cubicBezTo>
                      <a:pt x="167250" y="28090"/>
                      <a:pt x="171757" y="35172"/>
                      <a:pt x="174896" y="43060"/>
                    </a:cubicBezTo>
                    <a:cubicBezTo>
                      <a:pt x="178036" y="51028"/>
                      <a:pt x="179565" y="59801"/>
                      <a:pt x="179565" y="69460"/>
                    </a:cubicBezTo>
                    <a:lnTo>
                      <a:pt x="179565" y="70104"/>
                    </a:lnTo>
                    <a:cubicBezTo>
                      <a:pt x="179565" y="79118"/>
                      <a:pt x="178277" y="87167"/>
                      <a:pt x="175621" y="94410"/>
                    </a:cubicBezTo>
                    <a:cubicBezTo>
                      <a:pt x="172965" y="101654"/>
                      <a:pt x="169423" y="108013"/>
                      <a:pt x="164755" y="113566"/>
                    </a:cubicBezTo>
                    <a:cubicBezTo>
                      <a:pt x="160167" y="119120"/>
                      <a:pt x="154694" y="123788"/>
                      <a:pt x="148256" y="127651"/>
                    </a:cubicBezTo>
                    <a:cubicBezTo>
                      <a:pt x="141817" y="131515"/>
                      <a:pt x="134814" y="134493"/>
                      <a:pt x="127088" y="136585"/>
                    </a:cubicBezTo>
                    <a:lnTo>
                      <a:pt x="186406" y="219727"/>
                    </a:lnTo>
                    <a:lnTo>
                      <a:pt x="140932" y="219727"/>
                    </a:lnTo>
                    <a:lnTo>
                      <a:pt x="86764" y="143105"/>
                    </a:lnTo>
                    <a:lnTo>
                      <a:pt x="38312" y="143105"/>
                    </a:lnTo>
                    <a:lnTo>
                      <a:pt x="38312" y="219727"/>
                    </a:lnTo>
                    <a:lnTo>
                      <a:pt x="0" y="219727"/>
                    </a:lnTo>
                    <a:lnTo>
                      <a:pt x="0" y="0"/>
                    </a:lnTo>
                    <a:close/>
                    <a:moveTo>
                      <a:pt x="94974" y="108978"/>
                    </a:moveTo>
                    <a:cubicBezTo>
                      <a:pt x="108818" y="108978"/>
                      <a:pt x="119844" y="105678"/>
                      <a:pt x="128053" y="99079"/>
                    </a:cubicBezTo>
                    <a:cubicBezTo>
                      <a:pt x="136263" y="92479"/>
                      <a:pt x="140368" y="83464"/>
                      <a:pt x="140368" y="72116"/>
                    </a:cubicBezTo>
                    <a:lnTo>
                      <a:pt x="140368" y="71472"/>
                    </a:lnTo>
                    <a:cubicBezTo>
                      <a:pt x="140368" y="59479"/>
                      <a:pt x="136344" y="50384"/>
                      <a:pt x="128376" y="44187"/>
                    </a:cubicBezTo>
                    <a:cubicBezTo>
                      <a:pt x="120407" y="37989"/>
                      <a:pt x="109139" y="34851"/>
                      <a:pt x="94652" y="34851"/>
                    </a:cubicBezTo>
                    <a:lnTo>
                      <a:pt x="38312" y="34851"/>
                    </a:lnTo>
                    <a:lnTo>
                      <a:pt x="38312" y="108898"/>
                    </a:lnTo>
                    <a:lnTo>
                      <a:pt x="94974" y="108898"/>
                    </a:lnTo>
                    <a:close/>
                  </a:path>
                </a:pathLst>
              </a:custGeom>
              <a:solidFill>
                <a:schemeClr val="bg1"/>
              </a:solidFill>
              <a:ln w="8044"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F55E95F2-0A3C-C8BA-D8FD-AEBEB0F16091}"/>
                  </a:ext>
                </a:extLst>
              </p:cNvPr>
              <p:cNvSpPr/>
              <p:nvPr/>
            </p:nvSpPr>
            <p:spPr>
              <a:xfrm>
                <a:off x="3992561" y="3059320"/>
                <a:ext cx="172321" cy="212383"/>
              </a:xfrm>
              <a:custGeom>
                <a:avLst/>
                <a:gdLst>
                  <a:gd name="connsiteX0" fmla="*/ 69701 w 178277"/>
                  <a:gd name="connsiteY0" fmla="*/ 35816 h 219727"/>
                  <a:gd name="connsiteX1" fmla="*/ 0 w 178277"/>
                  <a:gd name="connsiteY1" fmla="*/ 35816 h 219727"/>
                  <a:gd name="connsiteX2" fmla="*/ 0 w 178277"/>
                  <a:gd name="connsiteY2" fmla="*/ 0 h 219727"/>
                  <a:gd name="connsiteX3" fmla="*/ 178277 w 178277"/>
                  <a:gd name="connsiteY3" fmla="*/ 0 h 219727"/>
                  <a:gd name="connsiteX4" fmla="*/ 178277 w 178277"/>
                  <a:gd name="connsiteY4" fmla="*/ 35816 h 219727"/>
                  <a:gd name="connsiteX5" fmla="*/ 108576 w 178277"/>
                  <a:gd name="connsiteY5" fmla="*/ 35816 h 219727"/>
                  <a:gd name="connsiteX6" fmla="*/ 108576 w 178277"/>
                  <a:gd name="connsiteY6" fmla="*/ 219727 h 219727"/>
                  <a:gd name="connsiteX7" fmla="*/ 69621 w 178277"/>
                  <a:gd name="connsiteY7" fmla="*/ 219727 h 219727"/>
                  <a:gd name="connsiteX8" fmla="*/ 69621 w 178277"/>
                  <a:gd name="connsiteY8" fmla="*/ 35816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277" h="219727">
                    <a:moveTo>
                      <a:pt x="69701" y="35816"/>
                    </a:moveTo>
                    <a:lnTo>
                      <a:pt x="0" y="35816"/>
                    </a:lnTo>
                    <a:lnTo>
                      <a:pt x="0" y="0"/>
                    </a:lnTo>
                    <a:lnTo>
                      <a:pt x="178277" y="0"/>
                    </a:lnTo>
                    <a:lnTo>
                      <a:pt x="178277" y="35816"/>
                    </a:lnTo>
                    <a:lnTo>
                      <a:pt x="108576" y="35816"/>
                    </a:lnTo>
                    <a:lnTo>
                      <a:pt x="108576" y="219727"/>
                    </a:lnTo>
                    <a:lnTo>
                      <a:pt x="69621" y="219727"/>
                    </a:lnTo>
                    <a:lnTo>
                      <a:pt x="69621" y="35816"/>
                    </a:lnTo>
                    <a:close/>
                  </a:path>
                </a:pathLst>
              </a:custGeom>
              <a:solidFill>
                <a:schemeClr val="bg1"/>
              </a:solidFill>
              <a:ln w="8044"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F327957B-BC61-83A7-FA29-3E00975AA174}"/>
                  </a:ext>
                </a:extLst>
              </p:cNvPr>
              <p:cNvSpPr/>
              <p:nvPr/>
            </p:nvSpPr>
            <p:spPr>
              <a:xfrm>
                <a:off x="4265007" y="3059397"/>
                <a:ext cx="157772" cy="212460"/>
              </a:xfrm>
              <a:custGeom>
                <a:avLst/>
                <a:gdLst>
                  <a:gd name="connsiteX0" fmla="*/ 0 w 163225"/>
                  <a:gd name="connsiteY0" fmla="*/ 0 h 219807"/>
                  <a:gd name="connsiteX1" fmla="*/ 163226 w 163225"/>
                  <a:gd name="connsiteY1" fmla="*/ 0 h 219807"/>
                  <a:gd name="connsiteX2" fmla="*/ 163226 w 163225"/>
                  <a:gd name="connsiteY2" fmla="*/ 34851 h 219807"/>
                  <a:gd name="connsiteX3" fmla="*/ 38312 w 163225"/>
                  <a:gd name="connsiteY3" fmla="*/ 34851 h 219807"/>
                  <a:gd name="connsiteX4" fmla="*/ 38312 w 163225"/>
                  <a:gd name="connsiteY4" fmla="*/ 95457 h 219807"/>
                  <a:gd name="connsiteX5" fmla="*/ 149141 w 163225"/>
                  <a:gd name="connsiteY5" fmla="*/ 95457 h 219807"/>
                  <a:gd name="connsiteX6" fmla="*/ 149141 w 163225"/>
                  <a:gd name="connsiteY6" fmla="*/ 130307 h 219807"/>
                  <a:gd name="connsiteX7" fmla="*/ 38312 w 163225"/>
                  <a:gd name="connsiteY7" fmla="*/ 130307 h 219807"/>
                  <a:gd name="connsiteX8" fmla="*/ 38312 w 163225"/>
                  <a:gd name="connsiteY8" fmla="*/ 219808 h 219807"/>
                  <a:gd name="connsiteX9" fmla="*/ 0 w 163225"/>
                  <a:gd name="connsiteY9" fmla="*/ 219808 h 219807"/>
                  <a:gd name="connsiteX10" fmla="*/ 0 w 163225"/>
                  <a:gd name="connsiteY10" fmla="*/ 81 h 21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225" h="219807">
                    <a:moveTo>
                      <a:pt x="0" y="0"/>
                    </a:moveTo>
                    <a:lnTo>
                      <a:pt x="163226" y="0"/>
                    </a:lnTo>
                    <a:lnTo>
                      <a:pt x="163226" y="34851"/>
                    </a:lnTo>
                    <a:lnTo>
                      <a:pt x="38312" y="34851"/>
                    </a:lnTo>
                    <a:lnTo>
                      <a:pt x="38312" y="95457"/>
                    </a:lnTo>
                    <a:lnTo>
                      <a:pt x="149141" y="95457"/>
                    </a:lnTo>
                    <a:lnTo>
                      <a:pt x="149141" y="130307"/>
                    </a:lnTo>
                    <a:lnTo>
                      <a:pt x="38312" y="130307"/>
                    </a:lnTo>
                    <a:lnTo>
                      <a:pt x="38312" y="219808"/>
                    </a:lnTo>
                    <a:lnTo>
                      <a:pt x="0" y="219808"/>
                    </a:lnTo>
                    <a:lnTo>
                      <a:pt x="0" y="81"/>
                    </a:lnTo>
                    <a:close/>
                  </a:path>
                </a:pathLst>
              </a:custGeom>
              <a:solidFill>
                <a:schemeClr val="bg1"/>
              </a:solidFill>
              <a:ln w="8044"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CAA4CA93-E8CE-01A9-0012-8C822B53AAF8}"/>
                  </a:ext>
                </a:extLst>
              </p:cNvPr>
              <p:cNvSpPr/>
              <p:nvPr/>
            </p:nvSpPr>
            <p:spPr>
              <a:xfrm>
                <a:off x="4445496" y="3059397"/>
                <a:ext cx="181734" cy="215728"/>
              </a:xfrm>
              <a:custGeom>
                <a:avLst/>
                <a:gdLst>
                  <a:gd name="connsiteX0" fmla="*/ 93605 w 188015"/>
                  <a:gd name="connsiteY0" fmla="*/ 223188 h 223188"/>
                  <a:gd name="connsiteX1" fmla="*/ 54972 w 188015"/>
                  <a:gd name="connsiteY1" fmla="*/ 217071 h 223188"/>
                  <a:gd name="connsiteX2" fmla="*/ 25433 w 188015"/>
                  <a:gd name="connsiteY2" fmla="*/ 198721 h 223188"/>
                  <a:gd name="connsiteX3" fmla="*/ 6599 w 188015"/>
                  <a:gd name="connsiteY3" fmla="*/ 168458 h 223188"/>
                  <a:gd name="connsiteX4" fmla="*/ 0 w 188015"/>
                  <a:gd name="connsiteY4" fmla="*/ 126524 h 223188"/>
                  <a:gd name="connsiteX5" fmla="*/ 0 w 188015"/>
                  <a:gd name="connsiteY5" fmla="*/ 0 h 223188"/>
                  <a:gd name="connsiteX6" fmla="*/ 38311 w 188015"/>
                  <a:gd name="connsiteY6" fmla="*/ 0 h 223188"/>
                  <a:gd name="connsiteX7" fmla="*/ 38311 w 188015"/>
                  <a:gd name="connsiteY7" fmla="*/ 124915 h 223188"/>
                  <a:gd name="connsiteX8" fmla="*/ 53121 w 188015"/>
                  <a:gd name="connsiteY8" fmla="*/ 171677 h 223188"/>
                  <a:gd name="connsiteX9" fmla="*/ 94169 w 188015"/>
                  <a:gd name="connsiteY9" fmla="*/ 187694 h 223188"/>
                  <a:gd name="connsiteX10" fmla="*/ 134895 w 188015"/>
                  <a:gd name="connsiteY10" fmla="*/ 172321 h 223188"/>
                  <a:gd name="connsiteX11" fmla="*/ 149704 w 188015"/>
                  <a:gd name="connsiteY11" fmla="*/ 126524 h 223188"/>
                  <a:gd name="connsiteX12" fmla="*/ 149704 w 188015"/>
                  <a:gd name="connsiteY12" fmla="*/ 0 h 223188"/>
                  <a:gd name="connsiteX13" fmla="*/ 188016 w 188015"/>
                  <a:gd name="connsiteY13" fmla="*/ 0 h 223188"/>
                  <a:gd name="connsiteX14" fmla="*/ 188016 w 188015"/>
                  <a:gd name="connsiteY14" fmla="*/ 124593 h 223188"/>
                  <a:gd name="connsiteX15" fmla="*/ 181255 w 188015"/>
                  <a:gd name="connsiteY15" fmla="*/ 167572 h 223188"/>
                  <a:gd name="connsiteX16" fmla="*/ 162260 w 188015"/>
                  <a:gd name="connsiteY16" fmla="*/ 198479 h 223188"/>
                  <a:gd name="connsiteX17" fmla="*/ 132561 w 188015"/>
                  <a:gd name="connsiteY17" fmla="*/ 216991 h 223188"/>
                  <a:gd name="connsiteX18" fmla="*/ 93444 w 188015"/>
                  <a:gd name="connsiteY18" fmla="*/ 223108 h 22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15" h="223188">
                    <a:moveTo>
                      <a:pt x="93605" y="223188"/>
                    </a:moveTo>
                    <a:cubicBezTo>
                      <a:pt x="79359" y="223188"/>
                      <a:pt x="66481" y="221176"/>
                      <a:pt x="54972" y="217071"/>
                    </a:cubicBezTo>
                    <a:cubicBezTo>
                      <a:pt x="43462" y="212967"/>
                      <a:pt x="33643" y="206850"/>
                      <a:pt x="25433" y="198721"/>
                    </a:cubicBezTo>
                    <a:cubicBezTo>
                      <a:pt x="17304" y="190591"/>
                      <a:pt x="11027" y="180450"/>
                      <a:pt x="6599" y="168458"/>
                    </a:cubicBezTo>
                    <a:cubicBezTo>
                      <a:pt x="2173" y="156465"/>
                      <a:pt x="0" y="142461"/>
                      <a:pt x="0" y="126524"/>
                    </a:cubicBezTo>
                    <a:lnTo>
                      <a:pt x="0" y="0"/>
                    </a:lnTo>
                    <a:lnTo>
                      <a:pt x="38311" y="0"/>
                    </a:lnTo>
                    <a:lnTo>
                      <a:pt x="38311" y="124915"/>
                    </a:lnTo>
                    <a:cubicBezTo>
                      <a:pt x="38311" y="145439"/>
                      <a:pt x="43221" y="161053"/>
                      <a:pt x="53121" y="171677"/>
                    </a:cubicBezTo>
                    <a:cubicBezTo>
                      <a:pt x="63020" y="182301"/>
                      <a:pt x="76703" y="187694"/>
                      <a:pt x="94169" y="187694"/>
                    </a:cubicBezTo>
                    <a:cubicBezTo>
                      <a:pt x="111634" y="187694"/>
                      <a:pt x="124995" y="182543"/>
                      <a:pt x="134895" y="172321"/>
                    </a:cubicBezTo>
                    <a:cubicBezTo>
                      <a:pt x="144795" y="162099"/>
                      <a:pt x="149704" y="146807"/>
                      <a:pt x="149704" y="126524"/>
                    </a:cubicBezTo>
                    <a:lnTo>
                      <a:pt x="149704" y="0"/>
                    </a:lnTo>
                    <a:lnTo>
                      <a:pt x="188016" y="0"/>
                    </a:lnTo>
                    <a:lnTo>
                      <a:pt x="188016" y="124593"/>
                    </a:lnTo>
                    <a:cubicBezTo>
                      <a:pt x="188016" y="140931"/>
                      <a:pt x="185762" y="155258"/>
                      <a:pt x="181255" y="167572"/>
                    </a:cubicBezTo>
                    <a:cubicBezTo>
                      <a:pt x="176747" y="179887"/>
                      <a:pt x="170389" y="190189"/>
                      <a:pt x="162260" y="198479"/>
                    </a:cubicBezTo>
                    <a:cubicBezTo>
                      <a:pt x="154131" y="206769"/>
                      <a:pt x="144231" y="212886"/>
                      <a:pt x="132561" y="216991"/>
                    </a:cubicBezTo>
                    <a:cubicBezTo>
                      <a:pt x="120971" y="221096"/>
                      <a:pt x="107932" y="223108"/>
                      <a:pt x="93444" y="223108"/>
                    </a:cubicBezTo>
                    <a:close/>
                  </a:path>
                </a:pathLst>
              </a:custGeom>
              <a:solidFill>
                <a:schemeClr val="bg1"/>
              </a:solidFill>
              <a:ln w="8044" cap="flat">
                <a:noFill/>
                <a:prstDash val="solid"/>
                <a:miter/>
              </a:ln>
            </p:spPr>
            <p:txBody>
              <a:bodyPr rtlCol="0" anchor="ctr"/>
              <a:lstStyle/>
              <a:p>
                <a:endParaRPr lang="en-US"/>
              </a:p>
            </p:txBody>
          </p:sp>
          <p:sp>
            <p:nvSpPr>
              <p:cNvPr id="193" name="Freeform 192">
                <a:extLst>
                  <a:ext uri="{FF2B5EF4-FFF2-40B4-BE49-F238E27FC236}">
                    <a16:creationId xmlns:a16="http://schemas.microsoft.com/office/drawing/2014/main" id="{29D3517B-A379-70A9-A74C-52A5E7F9B1CE}"/>
                  </a:ext>
                </a:extLst>
              </p:cNvPr>
              <p:cNvSpPr/>
              <p:nvPr/>
            </p:nvSpPr>
            <p:spPr>
              <a:xfrm>
                <a:off x="4663407" y="3059397"/>
                <a:ext cx="185080" cy="212383"/>
              </a:xfrm>
              <a:custGeom>
                <a:avLst/>
                <a:gdLst>
                  <a:gd name="connsiteX0" fmla="*/ 0 w 191477"/>
                  <a:gd name="connsiteY0" fmla="*/ 0 h 219727"/>
                  <a:gd name="connsiteX1" fmla="*/ 35736 w 191477"/>
                  <a:gd name="connsiteY1" fmla="*/ 0 h 219727"/>
                  <a:gd name="connsiteX2" fmla="*/ 153166 w 191477"/>
                  <a:gd name="connsiteY2" fmla="*/ 151958 h 219727"/>
                  <a:gd name="connsiteX3" fmla="*/ 153166 w 191477"/>
                  <a:gd name="connsiteY3" fmla="*/ 0 h 219727"/>
                  <a:gd name="connsiteX4" fmla="*/ 191477 w 191477"/>
                  <a:gd name="connsiteY4" fmla="*/ 0 h 219727"/>
                  <a:gd name="connsiteX5" fmla="*/ 191477 w 191477"/>
                  <a:gd name="connsiteY5" fmla="*/ 219727 h 219727"/>
                  <a:gd name="connsiteX6" fmla="*/ 159202 w 191477"/>
                  <a:gd name="connsiteY6" fmla="*/ 219727 h 219727"/>
                  <a:gd name="connsiteX7" fmla="*/ 38312 w 191477"/>
                  <a:gd name="connsiteY7" fmla="*/ 63423 h 219727"/>
                  <a:gd name="connsiteX8" fmla="*/ 38312 w 191477"/>
                  <a:gd name="connsiteY8" fmla="*/ 219727 h 219727"/>
                  <a:gd name="connsiteX9" fmla="*/ 0 w 191477"/>
                  <a:gd name="connsiteY9" fmla="*/ 219727 h 219727"/>
                  <a:gd name="connsiteX10" fmla="*/ 0 w 191477"/>
                  <a:gd name="connsiteY10"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477" h="219727">
                    <a:moveTo>
                      <a:pt x="0" y="0"/>
                    </a:moveTo>
                    <a:lnTo>
                      <a:pt x="35736" y="0"/>
                    </a:lnTo>
                    <a:lnTo>
                      <a:pt x="153166" y="151958"/>
                    </a:lnTo>
                    <a:lnTo>
                      <a:pt x="153166" y="0"/>
                    </a:lnTo>
                    <a:lnTo>
                      <a:pt x="191477" y="0"/>
                    </a:lnTo>
                    <a:lnTo>
                      <a:pt x="191477" y="219727"/>
                    </a:lnTo>
                    <a:lnTo>
                      <a:pt x="159202" y="219727"/>
                    </a:lnTo>
                    <a:lnTo>
                      <a:pt x="38312" y="63423"/>
                    </a:lnTo>
                    <a:lnTo>
                      <a:pt x="38312" y="219727"/>
                    </a:lnTo>
                    <a:lnTo>
                      <a:pt x="0" y="219727"/>
                    </a:lnTo>
                    <a:lnTo>
                      <a:pt x="0" y="0"/>
                    </a:lnTo>
                    <a:close/>
                  </a:path>
                </a:pathLst>
              </a:custGeom>
              <a:solidFill>
                <a:schemeClr val="bg1"/>
              </a:solidFill>
              <a:ln w="8044"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87D96678-E79E-D70B-F821-E87C1444F124}"/>
                  </a:ext>
                </a:extLst>
              </p:cNvPr>
              <p:cNvSpPr/>
              <p:nvPr/>
            </p:nvSpPr>
            <p:spPr>
              <a:xfrm>
                <a:off x="4878517" y="3055741"/>
                <a:ext cx="194493" cy="219618"/>
              </a:xfrm>
              <a:custGeom>
                <a:avLst/>
                <a:gdLst>
                  <a:gd name="connsiteX0" fmla="*/ 112037 w 201215"/>
                  <a:gd name="connsiteY0" fmla="*/ 227213 h 227212"/>
                  <a:gd name="connsiteX1" fmla="*/ 67448 w 201215"/>
                  <a:gd name="connsiteY1" fmla="*/ 218440 h 227212"/>
                  <a:gd name="connsiteX2" fmla="*/ 32033 w 201215"/>
                  <a:gd name="connsiteY2" fmla="*/ 194455 h 227212"/>
                  <a:gd name="connsiteX3" fmla="*/ 8532 w 201215"/>
                  <a:gd name="connsiteY3" fmla="*/ 158477 h 227212"/>
                  <a:gd name="connsiteX4" fmla="*/ 0 w 201215"/>
                  <a:gd name="connsiteY4" fmla="*/ 114210 h 227212"/>
                  <a:gd name="connsiteX5" fmla="*/ 0 w 201215"/>
                  <a:gd name="connsiteY5" fmla="*/ 113566 h 227212"/>
                  <a:gd name="connsiteX6" fmla="*/ 8370 w 201215"/>
                  <a:gd name="connsiteY6" fmla="*/ 69460 h 227212"/>
                  <a:gd name="connsiteX7" fmla="*/ 31873 w 201215"/>
                  <a:gd name="connsiteY7" fmla="*/ 33402 h 227212"/>
                  <a:gd name="connsiteX8" fmla="*/ 67769 w 201215"/>
                  <a:gd name="connsiteY8" fmla="*/ 8934 h 227212"/>
                  <a:gd name="connsiteX9" fmla="*/ 113566 w 201215"/>
                  <a:gd name="connsiteY9" fmla="*/ 0 h 227212"/>
                  <a:gd name="connsiteX10" fmla="*/ 141012 w 201215"/>
                  <a:gd name="connsiteY10" fmla="*/ 2495 h 227212"/>
                  <a:gd name="connsiteX11" fmla="*/ 163789 w 201215"/>
                  <a:gd name="connsiteY11" fmla="*/ 9578 h 227212"/>
                  <a:gd name="connsiteX12" fmla="*/ 182945 w 201215"/>
                  <a:gd name="connsiteY12" fmla="*/ 20363 h 227212"/>
                  <a:gd name="connsiteX13" fmla="*/ 199606 w 201215"/>
                  <a:gd name="connsiteY13" fmla="*/ 34207 h 227212"/>
                  <a:gd name="connsiteX14" fmla="*/ 174816 w 201215"/>
                  <a:gd name="connsiteY14" fmla="*/ 62779 h 227212"/>
                  <a:gd name="connsiteX15" fmla="*/ 146887 w 201215"/>
                  <a:gd name="connsiteY15" fmla="*/ 42980 h 227212"/>
                  <a:gd name="connsiteX16" fmla="*/ 113325 w 201215"/>
                  <a:gd name="connsiteY16" fmla="*/ 35414 h 227212"/>
                  <a:gd name="connsiteX17" fmla="*/ 84269 w 201215"/>
                  <a:gd name="connsiteY17" fmla="*/ 41531 h 227212"/>
                  <a:gd name="connsiteX18" fmla="*/ 61169 w 201215"/>
                  <a:gd name="connsiteY18" fmla="*/ 58192 h 227212"/>
                  <a:gd name="connsiteX19" fmla="*/ 46118 w 201215"/>
                  <a:gd name="connsiteY19" fmla="*/ 82820 h 227212"/>
                  <a:gd name="connsiteX20" fmla="*/ 40807 w 201215"/>
                  <a:gd name="connsiteY20" fmla="*/ 112922 h 227212"/>
                  <a:gd name="connsiteX21" fmla="*/ 40807 w 201215"/>
                  <a:gd name="connsiteY21" fmla="*/ 113566 h 227212"/>
                  <a:gd name="connsiteX22" fmla="*/ 46118 w 201215"/>
                  <a:gd name="connsiteY22" fmla="*/ 143829 h 227212"/>
                  <a:gd name="connsiteX23" fmla="*/ 61169 w 201215"/>
                  <a:gd name="connsiteY23" fmla="*/ 168780 h 227212"/>
                  <a:gd name="connsiteX24" fmla="*/ 84269 w 201215"/>
                  <a:gd name="connsiteY24" fmla="*/ 185601 h 227212"/>
                  <a:gd name="connsiteX25" fmla="*/ 113325 w 201215"/>
                  <a:gd name="connsiteY25" fmla="*/ 191718 h 227212"/>
                  <a:gd name="connsiteX26" fmla="*/ 147853 w 201215"/>
                  <a:gd name="connsiteY26" fmla="*/ 183992 h 227212"/>
                  <a:gd name="connsiteX27" fmla="*/ 176426 w 201215"/>
                  <a:gd name="connsiteY27" fmla="*/ 163146 h 227212"/>
                  <a:gd name="connsiteX28" fmla="*/ 201216 w 201215"/>
                  <a:gd name="connsiteY28" fmla="*/ 188257 h 227212"/>
                  <a:gd name="connsiteX29" fmla="*/ 183509 w 201215"/>
                  <a:gd name="connsiteY29" fmla="*/ 204435 h 227212"/>
                  <a:gd name="connsiteX30" fmla="*/ 163548 w 201215"/>
                  <a:gd name="connsiteY30" fmla="*/ 216669 h 227212"/>
                  <a:gd name="connsiteX31" fmla="*/ 140126 w 201215"/>
                  <a:gd name="connsiteY31" fmla="*/ 224557 h 227212"/>
                  <a:gd name="connsiteX32" fmla="*/ 112037 w 201215"/>
                  <a:gd name="connsiteY32" fmla="*/ 227213 h 22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1215" h="227212">
                    <a:moveTo>
                      <a:pt x="112037" y="227213"/>
                    </a:moveTo>
                    <a:cubicBezTo>
                      <a:pt x="95939" y="227213"/>
                      <a:pt x="81050" y="224315"/>
                      <a:pt x="67448" y="218440"/>
                    </a:cubicBezTo>
                    <a:cubicBezTo>
                      <a:pt x="53845" y="212564"/>
                      <a:pt x="42014" y="204596"/>
                      <a:pt x="32033" y="194455"/>
                    </a:cubicBezTo>
                    <a:cubicBezTo>
                      <a:pt x="22053" y="184314"/>
                      <a:pt x="14166" y="172321"/>
                      <a:pt x="8532" y="158477"/>
                    </a:cubicBezTo>
                    <a:cubicBezTo>
                      <a:pt x="2817" y="144634"/>
                      <a:pt x="0" y="129905"/>
                      <a:pt x="0" y="114210"/>
                    </a:cubicBezTo>
                    <a:lnTo>
                      <a:pt x="0" y="113566"/>
                    </a:lnTo>
                    <a:cubicBezTo>
                      <a:pt x="0" y="97871"/>
                      <a:pt x="2817" y="83142"/>
                      <a:pt x="8370" y="69460"/>
                    </a:cubicBezTo>
                    <a:cubicBezTo>
                      <a:pt x="13924" y="55777"/>
                      <a:pt x="21812" y="43704"/>
                      <a:pt x="31873" y="33402"/>
                    </a:cubicBezTo>
                    <a:cubicBezTo>
                      <a:pt x="41934" y="23100"/>
                      <a:pt x="53926" y="14890"/>
                      <a:pt x="67769" y="8934"/>
                    </a:cubicBezTo>
                    <a:cubicBezTo>
                      <a:pt x="81613" y="2978"/>
                      <a:pt x="96825" y="0"/>
                      <a:pt x="113566" y="0"/>
                    </a:cubicBezTo>
                    <a:cubicBezTo>
                      <a:pt x="123627" y="0"/>
                      <a:pt x="132802" y="805"/>
                      <a:pt x="141012" y="2495"/>
                    </a:cubicBezTo>
                    <a:cubicBezTo>
                      <a:pt x="149302" y="4185"/>
                      <a:pt x="156868" y="6519"/>
                      <a:pt x="163789" y="9578"/>
                    </a:cubicBezTo>
                    <a:cubicBezTo>
                      <a:pt x="170712" y="12636"/>
                      <a:pt x="177070" y="16258"/>
                      <a:pt x="182945" y="20363"/>
                    </a:cubicBezTo>
                    <a:cubicBezTo>
                      <a:pt x="188821" y="24548"/>
                      <a:pt x="194374" y="29136"/>
                      <a:pt x="199606" y="34207"/>
                    </a:cubicBezTo>
                    <a:lnTo>
                      <a:pt x="174816" y="62779"/>
                    </a:lnTo>
                    <a:cubicBezTo>
                      <a:pt x="166043" y="54650"/>
                      <a:pt x="156707" y="48050"/>
                      <a:pt x="146887" y="42980"/>
                    </a:cubicBezTo>
                    <a:cubicBezTo>
                      <a:pt x="137068" y="37989"/>
                      <a:pt x="125881" y="35414"/>
                      <a:pt x="113325" y="35414"/>
                    </a:cubicBezTo>
                    <a:cubicBezTo>
                      <a:pt x="102861" y="35414"/>
                      <a:pt x="93203" y="37426"/>
                      <a:pt x="84269" y="41531"/>
                    </a:cubicBezTo>
                    <a:cubicBezTo>
                      <a:pt x="75335" y="45636"/>
                      <a:pt x="67689" y="51189"/>
                      <a:pt x="61169" y="58192"/>
                    </a:cubicBezTo>
                    <a:cubicBezTo>
                      <a:pt x="54650" y="65194"/>
                      <a:pt x="49660" y="73403"/>
                      <a:pt x="46118" y="82820"/>
                    </a:cubicBezTo>
                    <a:cubicBezTo>
                      <a:pt x="42577" y="92237"/>
                      <a:pt x="40807" y="102298"/>
                      <a:pt x="40807" y="112922"/>
                    </a:cubicBezTo>
                    <a:lnTo>
                      <a:pt x="40807" y="113566"/>
                    </a:lnTo>
                    <a:cubicBezTo>
                      <a:pt x="40807" y="124271"/>
                      <a:pt x="42577" y="134332"/>
                      <a:pt x="46118" y="143829"/>
                    </a:cubicBezTo>
                    <a:cubicBezTo>
                      <a:pt x="49660" y="153326"/>
                      <a:pt x="54731" y="161697"/>
                      <a:pt x="61169" y="168780"/>
                    </a:cubicBezTo>
                    <a:cubicBezTo>
                      <a:pt x="67689" y="175862"/>
                      <a:pt x="75335" y="181496"/>
                      <a:pt x="84269" y="185601"/>
                    </a:cubicBezTo>
                    <a:cubicBezTo>
                      <a:pt x="93203" y="189706"/>
                      <a:pt x="102861" y="191718"/>
                      <a:pt x="113325" y="191718"/>
                    </a:cubicBezTo>
                    <a:cubicBezTo>
                      <a:pt x="126685" y="191718"/>
                      <a:pt x="138195" y="189143"/>
                      <a:pt x="147853" y="183992"/>
                    </a:cubicBezTo>
                    <a:cubicBezTo>
                      <a:pt x="157512" y="178840"/>
                      <a:pt x="167009" y="171919"/>
                      <a:pt x="176426" y="163146"/>
                    </a:cubicBezTo>
                    <a:lnTo>
                      <a:pt x="201216" y="188257"/>
                    </a:lnTo>
                    <a:cubicBezTo>
                      <a:pt x="195581" y="194294"/>
                      <a:pt x="189626" y="199686"/>
                      <a:pt x="183509" y="204435"/>
                    </a:cubicBezTo>
                    <a:cubicBezTo>
                      <a:pt x="177311" y="209103"/>
                      <a:pt x="170712" y="213208"/>
                      <a:pt x="163548" y="216669"/>
                    </a:cubicBezTo>
                    <a:cubicBezTo>
                      <a:pt x="156465" y="220130"/>
                      <a:pt x="148658" y="222705"/>
                      <a:pt x="140126" y="224557"/>
                    </a:cubicBezTo>
                    <a:cubicBezTo>
                      <a:pt x="131595" y="226408"/>
                      <a:pt x="122259" y="227213"/>
                      <a:pt x="112037" y="227213"/>
                    </a:cubicBezTo>
                    <a:close/>
                  </a:path>
                </a:pathLst>
              </a:custGeom>
              <a:solidFill>
                <a:schemeClr val="bg1"/>
              </a:solidFill>
              <a:ln w="8044"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85BD1B17-507F-157E-BD02-A5E45E3D859D}"/>
                  </a:ext>
                </a:extLst>
              </p:cNvPr>
              <p:cNvSpPr/>
              <p:nvPr/>
            </p:nvSpPr>
            <p:spPr>
              <a:xfrm>
                <a:off x="5081489" y="3059320"/>
                <a:ext cx="172320" cy="212383"/>
              </a:xfrm>
              <a:custGeom>
                <a:avLst/>
                <a:gdLst>
                  <a:gd name="connsiteX0" fmla="*/ 69701 w 178276"/>
                  <a:gd name="connsiteY0" fmla="*/ 35816 h 219727"/>
                  <a:gd name="connsiteX1" fmla="*/ 0 w 178276"/>
                  <a:gd name="connsiteY1" fmla="*/ 35816 h 219727"/>
                  <a:gd name="connsiteX2" fmla="*/ 0 w 178276"/>
                  <a:gd name="connsiteY2" fmla="*/ 0 h 219727"/>
                  <a:gd name="connsiteX3" fmla="*/ 178277 w 178276"/>
                  <a:gd name="connsiteY3" fmla="*/ 0 h 219727"/>
                  <a:gd name="connsiteX4" fmla="*/ 178277 w 178276"/>
                  <a:gd name="connsiteY4" fmla="*/ 35816 h 219727"/>
                  <a:gd name="connsiteX5" fmla="*/ 108576 w 178276"/>
                  <a:gd name="connsiteY5" fmla="*/ 35816 h 219727"/>
                  <a:gd name="connsiteX6" fmla="*/ 108576 w 178276"/>
                  <a:gd name="connsiteY6" fmla="*/ 219727 h 219727"/>
                  <a:gd name="connsiteX7" fmla="*/ 69620 w 178276"/>
                  <a:gd name="connsiteY7" fmla="*/ 219727 h 219727"/>
                  <a:gd name="connsiteX8" fmla="*/ 69620 w 178276"/>
                  <a:gd name="connsiteY8" fmla="*/ 35816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276" h="219727">
                    <a:moveTo>
                      <a:pt x="69701" y="35816"/>
                    </a:moveTo>
                    <a:lnTo>
                      <a:pt x="0" y="35816"/>
                    </a:lnTo>
                    <a:lnTo>
                      <a:pt x="0" y="0"/>
                    </a:lnTo>
                    <a:lnTo>
                      <a:pt x="178277" y="0"/>
                    </a:lnTo>
                    <a:lnTo>
                      <a:pt x="178277" y="35816"/>
                    </a:lnTo>
                    <a:lnTo>
                      <a:pt x="108576" y="35816"/>
                    </a:lnTo>
                    <a:lnTo>
                      <a:pt x="108576" y="219727"/>
                    </a:lnTo>
                    <a:lnTo>
                      <a:pt x="69620" y="219727"/>
                    </a:lnTo>
                    <a:lnTo>
                      <a:pt x="69620" y="35816"/>
                    </a:lnTo>
                    <a:close/>
                  </a:path>
                </a:pathLst>
              </a:custGeom>
              <a:solidFill>
                <a:schemeClr val="bg1"/>
              </a:solidFill>
              <a:ln w="8044"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16C2549D-5920-4AD1-5DC2-81C1603EE01B}"/>
                  </a:ext>
                </a:extLst>
              </p:cNvPr>
              <p:cNvSpPr/>
              <p:nvPr/>
            </p:nvSpPr>
            <p:spPr>
              <a:xfrm>
                <a:off x="5280183" y="3059397"/>
                <a:ext cx="37031" cy="212383"/>
              </a:xfrm>
              <a:custGeom>
                <a:avLst/>
                <a:gdLst>
                  <a:gd name="connsiteX0" fmla="*/ 0 w 38311"/>
                  <a:gd name="connsiteY0" fmla="*/ 0 h 219727"/>
                  <a:gd name="connsiteX1" fmla="*/ 38312 w 38311"/>
                  <a:gd name="connsiteY1" fmla="*/ 0 h 219727"/>
                  <a:gd name="connsiteX2" fmla="*/ 38312 w 38311"/>
                  <a:gd name="connsiteY2" fmla="*/ 219727 h 219727"/>
                  <a:gd name="connsiteX3" fmla="*/ 0 w 38311"/>
                  <a:gd name="connsiteY3" fmla="*/ 219727 h 219727"/>
                  <a:gd name="connsiteX4" fmla="*/ 0 w 38311"/>
                  <a:gd name="connsiteY4" fmla="*/ 0 h 219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11" h="219727">
                    <a:moveTo>
                      <a:pt x="0" y="0"/>
                    </a:moveTo>
                    <a:lnTo>
                      <a:pt x="38312" y="0"/>
                    </a:lnTo>
                    <a:lnTo>
                      <a:pt x="38312" y="219727"/>
                    </a:lnTo>
                    <a:lnTo>
                      <a:pt x="0" y="219727"/>
                    </a:lnTo>
                    <a:lnTo>
                      <a:pt x="0" y="0"/>
                    </a:lnTo>
                    <a:close/>
                  </a:path>
                </a:pathLst>
              </a:custGeom>
              <a:solidFill>
                <a:schemeClr val="bg1"/>
              </a:solidFill>
              <a:ln w="8044"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7D0401DD-8218-4088-D80A-F16ADB8CB351}"/>
                  </a:ext>
                </a:extLst>
              </p:cNvPr>
              <p:cNvSpPr/>
              <p:nvPr/>
            </p:nvSpPr>
            <p:spPr>
              <a:xfrm>
                <a:off x="5349734" y="3055741"/>
                <a:ext cx="221955" cy="219618"/>
              </a:xfrm>
              <a:custGeom>
                <a:avLst/>
                <a:gdLst>
                  <a:gd name="connsiteX0" fmla="*/ 114532 w 229627"/>
                  <a:gd name="connsiteY0" fmla="*/ 227213 h 227212"/>
                  <a:gd name="connsiteX1" fmla="*/ 68091 w 229627"/>
                  <a:gd name="connsiteY1" fmla="*/ 218279 h 227212"/>
                  <a:gd name="connsiteX2" fmla="*/ 31953 w 229627"/>
                  <a:gd name="connsiteY2" fmla="*/ 193972 h 227212"/>
                  <a:gd name="connsiteX3" fmla="*/ 8451 w 229627"/>
                  <a:gd name="connsiteY3" fmla="*/ 157995 h 227212"/>
                  <a:gd name="connsiteX4" fmla="*/ 0 w 229627"/>
                  <a:gd name="connsiteY4" fmla="*/ 114210 h 227212"/>
                  <a:gd name="connsiteX5" fmla="*/ 0 w 229627"/>
                  <a:gd name="connsiteY5" fmla="*/ 113566 h 227212"/>
                  <a:gd name="connsiteX6" fmla="*/ 8451 w 229627"/>
                  <a:gd name="connsiteY6" fmla="*/ 69782 h 227212"/>
                  <a:gd name="connsiteX7" fmla="*/ 32275 w 229627"/>
                  <a:gd name="connsiteY7" fmla="*/ 33724 h 227212"/>
                  <a:gd name="connsiteX8" fmla="*/ 68655 w 229627"/>
                  <a:gd name="connsiteY8" fmla="*/ 9095 h 227212"/>
                  <a:gd name="connsiteX9" fmla="*/ 115095 w 229627"/>
                  <a:gd name="connsiteY9" fmla="*/ 0 h 227212"/>
                  <a:gd name="connsiteX10" fmla="*/ 161536 w 229627"/>
                  <a:gd name="connsiteY10" fmla="*/ 8934 h 227212"/>
                  <a:gd name="connsiteX11" fmla="*/ 197674 w 229627"/>
                  <a:gd name="connsiteY11" fmla="*/ 33241 h 227212"/>
                  <a:gd name="connsiteX12" fmla="*/ 221176 w 229627"/>
                  <a:gd name="connsiteY12" fmla="*/ 69138 h 227212"/>
                  <a:gd name="connsiteX13" fmla="*/ 229627 w 229627"/>
                  <a:gd name="connsiteY13" fmla="*/ 112922 h 227212"/>
                  <a:gd name="connsiteX14" fmla="*/ 229627 w 229627"/>
                  <a:gd name="connsiteY14" fmla="*/ 113566 h 227212"/>
                  <a:gd name="connsiteX15" fmla="*/ 221176 w 229627"/>
                  <a:gd name="connsiteY15" fmla="*/ 157351 h 227212"/>
                  <a:gd name="connsiteX16" fmla="*/ 197352 w 229627"/>
                  <a:gd name="connsiteY16" fmla="*/ 193489 h 227212"/>
                  <a:gd name="connsiteX17" fmla="*/ 160973 w 229627"/>
                  <a:gd name="connsiteY17" fmla="*/ 218118 h 227212"/>
                  <a:gd name="connsiteX18" fmla="*/ 114532 w 229627"/>
                  <a:gd name="connsiteY18" fmla="*/ 227213 h 227212"/>
                  <a:gd name="connsiteX19" fmla="*/ 115176 w 229627"/>
                  <a:gd name="connsiteY19" fmla="*/ 191799 h 227212"/>
                  <a:gd name="connsiteX20" fmla="*/ 145036 w 229627"/>
                  <a:gd name="connsiteY20" fmla="*/ 185682 h 227212"/>
                  <a:gd name="connsiteX21" fmla="*/ 168297 w 229627"/>
                  <a:gd name="connsiteY21" fmla="*/ 169021 h 227212"/>
                  <a:gd name="connsiteX22" fmla="*/ 183428 w 229627"/>
                  <a:gd name="connsiteY22" fmla="*/ 144392 h 227212"/>
                  <a:gd name="connsiteX23" fmla="*/ 188901 w 229627"/>
                  <a:gd name="connsiteY23" fmla="*/ 114290 h 227212"/>
                  <a:gd name="connsiteX24" fmla="*/ 188901 w 229627"/>
                  <a:gd name="connsiteY24" fmla="*/ 113647 h 227212"/>
                  <a:gd name="connsiteX25" fmla="*/ 183428 w 229627"/>
                  <a:gd name="connsiteY25" fmla="*/ 83384 h 227212"/>
                  <a:gd name="connsiteX26" fmla="*/ 168136 w 229627"/>
                  <a:gd name="connsiteY26" fmla="*/ 58594 h 227212"/>
                  <a:gd name="connsiteX27" fmla="*/ 144553 w 229627"/>
                  <a:gd name="connsiteY27" fmla="*/ 41772 h 227212"/>
                  <a:gd name="connsiteX28" fmla="*/ 114532 w 229627"/>
                  <a:gd name="connsiteY28" fmla="*/ 35494 h 227212"/>
                  <a:gd name="connsiteX29" fmla="*/ 84672 w 229627"/>
                  <a:gd name="connsiteY29" fmla="*/ 41611 h 227212"/>
                  <a:gd name="connsiteX30" fmla="*/ 61411 w 229627"/>
                  <a:gd name="connsiteY30" fmla="*/ 58272 h 227212"/>
                  <a:gd name="connsiteX31" fmla="*/ 46280 w 229627"/>
                  <a:gd name="connsiteY31" fmla="*/ 82901 h 227212"/>
                  <a:gd name="connsiteX32" fmla="*/ 40807 w 229627"/>
                  <a:gd name="connsiteY32" fmla="*/ 113003 h 227212"/>
                  <a:gd name="connsiteX33" fmla="*/ 40807 w 229627"/>
                  <a:gd name="connsiteY33" fmla="*/ 113647 h 227212"/>
                  <a:gd name="connsiteX34" fmla="*/ 46280 w 229627"/>
                  <a:gd name="connsiteY34" fmla="*/ 143909 h 227212"/>
                  <a:gd name="connsiteX35" fmla="*/ 61572 w 229627"/>
                  <a:gd name="connsiteY35" fmla="*/ 168699 h 227212"/>
                  <a:gd name="connsiteX36" fmla="*/ 85155 w 229627"/>
                  <a:gd name="connsiteY36" fmla="*/ 185521 h 227212"/>
                  <a:gd name="connsiteX37" fmla="*/ 115176 w 229627"/>
                  <a:gd name="connsiteY37" fmla="*/ 191799 h 22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9627" h="227212">
                    <a:moveTo>
                      <a:pt x="114532" y="227213"/>
                    </a:moveTo>
                    <a:cubicBezTo>
                      <a:pt x="97549" y="227213"/>
                      <a:pt x="82096" y="224235"/>
                      <a:pt x="68091" y="218279"/>
                    </a:cubicBezTo>
                    <a:cubicBezTo>
                      <a:pt x="54087" y="212323"/>
                      <a:pt x="42014" y="204194"/>
                      <a:pt x="31953" y="193972"/>
                    </a:cubicBezTo>
                    <a:cubicBezTo>
                      <a:pt x="21892" y="183750"/>
                      <a:pt x="14085" y="171758"/>
                      <a:pt x="8451" y="157995"/>
                    </a:cubicBezTo>
                    <a:cubicBezTo>
                      <a:pt x="2817" y="144312"/>
                      <a:pt x="0" y="129663"/>
                      <a:pt x="0" y="114210"/>
                    </a:cubicBezTo>
                    <a:lnTo>
                      <a:pt x="0" y="113566"/>
                    </a:lnTo>
                    <a:cubicBezTo>
                      <a:pt x="0" y="98113"/>
                      <a:pt x="2817" y="83464"/>
                      <a:pt x="8451" y="69782"/>
                    </a:cubicBezTo>
                    <a:cubicBezTo>
                      <a:pt x="14085" y="56099"/>
                      <a:pt x="22053" y="44026"/>
                      <a:pt x="32275" y="33724"/>
                    </a:cubicBezTo>
                    <a:cubicBezTo>
                      <a:pt x="42496" y="23341"/>
                      <a:pt x="54650" y="15131"/>
                      <a:pt x="68655" y="9095"/>
                    </a:cubicBezTo>
                    <a:cubicBezTo>
                      <a:pt x="82660" y="3058"/>
                      <a:pt x="98193" y="0"/>
                      <a:pt x="115095" y="0"/>
                    </a:cubicBezTo>
                    <a:cubicBezTo>
                      <a:pt x="131997" y="0"/>
                      <a:pt x="147531" y="2978"/>
                      <a:pt x="161536" y="8934"/>
                    </a:cubicBezTo>
                    <a:cubicBezTo>
                      <a:pt x="175540" y="14890"/>
                      <a:pt x="187613" y="23019"/>
                      <a:pt x="197674" y="33241"/>
                    </a:cubicBezTo>
                    <a:cubicBezTo>
                      <a:pt x="207735" y="43463"/>
                      <a:pt x="215542" y="55455"/>
                      <a:pt x="221176" y="69138"/>
                    </a:cubicBezTo>
                    <a:cubicBezTo>
                      <a:pt x="226810" y="82820"/>
                      <a:pt x="229627" y="97469"/>
                      <a:pt x="229627" y="112922"/>
                    </a:cubicBezTo>
                    <a:lnTo>
                      <a:pt x="229627" y="113566"/>
                    </a:lnTo>
                    <a:cubicBezTo>
                      <a:pt x="229627" y="129019"/>
                      <a:pt x="226810" y="143668"/>
                      <a:pt x="221176" y="157351"/>
                    </a:cubicBezTo>
                    <a:cubicBezTo>
                      <a:pt x="215542" y="171033"/>
                      <a:pt x="207574" y="183106"/>
                      <a:pt x="197352" y="193489"/>
                    </a:cubicBezTo>
                    <a:cubicBezTo>
                      <a:pt x="187131" y="203872"/>
                      <a:pt x="174977" y="212081"/>
                      <a:pt x="160973" y="218118"/>
                    </a:cubicBezTo>
                    <a:cubicBezTo>
                      <a:pt x="146968" y="224154"/>
                      <a:pt x="131434" y="227213"/>
                      <a:pt x="114532" y="227213"/>
                    </a:cubicBezTo>
                    <a:close/>
                    <a:moveTo>
                      <a:pt x="115176" y="191799"/>
                    </a:moveTo>
                    <a:cubicBezTo>
                      <a:pt x="126041" y="191799"/>
                      <a:pt x="135941" y="189787"/>
                      <a:pt x="145036" y="185682"/>
                    </a:cubicBezTo>
                    <a:cubicBezTo>
                      <a:pt x="154131" y="181577"/>
                      <a:pt x="161858" y="176023"/>
                      <a:pt x="168297" y="169021"/>
                    </a:cubicBezTo>
                    <a:cubicBezTo>
                      <a:pt x="174735" y="162019"/>
                      <a:pt x="179806" y="153809"/>
                      <a:pt x="183428" y="144392"/>
                    </a:cubicBezTo>
                    <a:cubicBezTo>
                      <a:pt x="187050" y="134975"/>
                      <a:pt x="188901" y="124915"/>
                      <a:pt x="188901" y="114290"/>
                    </a:cubicBezTo>
                    <a:lnTo>
                      <a:pt x="188901" y="113647"/>
                    </a:lnTo>
                    <a:cubicBezTo>
                      <a:pt x="188901" y="102942"/>
                      <a:pt x="187050" y="92881"/>
                      <a:pt x="183428" y="83384"/>
                    </a:cubicBezTo>
                    <a:cubicBezTo>
                      <a:pt x="179806" y="73886"/>
                      <a:pt x="174655" y="65596"/>
                      <a:pt x="168136" y="58594"/>
                    </a:cubicBezTo>
                    <a:cubicBezTo>
                      <a:pt x="161617" y="51592"/>
                      <a:pt x="153729" y="45958"/>
                      <a:pt x="144553" y="41772"/>
                    </a:cubicBezTo>
                    <a:cubicBezTo>
                      <a:pt x="135378" y="37587"/>
                      <a:pt x="125398" y="35494"/>
                      <a:pt x="114532" y="35494"/>
                    </a:cubicBezTo>
                    <a:cubicBezTo>
                      <a:pt x="103666" y="35494"/>
                      <a:pt x="93766" y="37507"/>
                      <a:pt x="84672" y="41611"/>
                    </a:cubicBezTo>
                    <a:cubicBezTo>
                      <a:pt x="75577" y="45716"/>
                      <a:pt x="67850" y="51270"/>
                      <a:pt x="61411" y="58272"/>
                    </a:cubicBezTo>
                    <a:cubicBezTo>
                      <a:pt x="54972" y="65274"/>
                      <a:pt x="49902" y="73484"/>
                      <a:pt x="46280" y="82901"/>
                    </a:cubicBezTo>
                    <a:cubicBezTo>
                      <a:pt x="42658" y="92318"/>
                      <a:pt x="40807" y="102378"/>
                      <a:pt x="40807" y="113003"/>
                    </a:cubicBezTo>
                    <a:lnTo>
                      <a:pt x="40807" y="113647"/>
                    </a:lnTo>
                    <a:cubicBezTo>
                      <a:pt x="40807" y="124351"/>
                      <a:pt x="42658" y="134412"/>
                      <a:pt x="46280" y="143909"/>
                    </a:cubicBezTo>
                    <a:cubicBezTo>
                      <a:pt x="49902" y="153407"/>
                      <a:pt x="55052" y="161697"/>
                      <a:pt x="61572" y="168699"/>
                    </a:cubicBezTo>
                    <a:cubicBezTo>
                      <a:pt x="68091" y="175701"/>
                      <a:pt x="75979" y="181335"/>
                      <a:pt x="85155" y="185521"/>
                    </a:cubicBezTo>
                    <a:cubicBezTo>
                      <a:pt x="94330" y="189706"/>
                      <a:pt x="104310" y="191799"/>
                      <a:pt x="115176" y="191799"/>
                    </a:cubicBezTo>
                    <a:close/>
                  </a:path>
                </a:pathLst>
              </a:custGeom>
              <a:solidFill>
                <a:schemeClr val="bg1"/>
              </a:solidFill>
              <a:ln w="8044"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40760996-A210-B581-E3B0-6E42B02149B1}"/>
                  </a:ext>
                </a:extLst>
              </p:cNvPr>
              <p:cNvSpPr/>
              <p:nvPr/>
            </p:nvSpPr>
            <p:spPr>
              <a:xfrm>
                <a:off x="5601797" y="3059397"/>
                <a:ext cx="185080" cy="212383"/>
              </a:xfrm>
              <a:custGeom>
                <a:avLst/>
                <a:gdLst>
                  <a:gd name="connsiteX0" fmla="*/ 0 w 191477"/>
                  <a:gd name="connsiteY0" fmla="*/ 0 h 219727"/>
                  <a:gd name="connsiteX1" fmla="*/ 35736 w 191477"/>
                  <a:gd name="connsiteY1" fmla="*/ 0 h 219727"/>
                  <a:gd name="connsiteX2" fmla="*/ 153166 w 191477"/>
                  <a:gd name="connsiteY2" fmla="*/ 151958 h 219727"/>
                  <a:gd name="connsiteX3" fmla="*/ 153166 w 191477"/>
                  <a:gd name="connsiteY3" fmla="*/ 0 h 219727"/>
                  <a:gd name="connsiteX4" fmla="*/ 191477 w 191477"/>
                  <a:gd name="connsiteY4" fmla="*/ 0 h 219727"/>
                  <a:gd name="connsiteX5" fmla="*/ 191477 w 191477"/>
                  <a:gd name="connsiteY5" fmla="*/ 219727 h 219727"/>
                  <a:gd name="connsiteX6" fmla="*/ 159202 w 191477"/>
                  <a:gd name="connsiteY6" fmla="*/ 219727 h 219727"/>
                  <a:gd name="connsiteX7" fmla="*/ 38312 w 191477"/>
                  <a:gd name="connsiteY7" fmla="*/ 63423 h 219727"/>
                  <a:gd name="connsiteX8" fmla="*/ 38312 w 191477"/>
                  <a:gd name="connsiteY8" fmla="*/ 219727 h 219727"/>
                  <a:gd name="connsiteX9" fmla="*/ 0 w 191477"/>
                  <a:gd name="connsiteY9" fmla="*/ 219727 h 219727"/>
                  <a:gd name="connsiteX10" fmla="*/ 0 w 191477"/>
                  <a:gd name="connsiteY10"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477" h="219727">
                    <a:moveTo>
                      <a:pt x="0" y="0"/>
                    </a:moveTo>
                    <a:lnTo>
                      <a:pt x="35736" y="0"/>
                    </a:lnTo>
                    <a:lnTo>
                      <a:pt x="153166" y="151958"/>
                    </a:lnTo>
                    <a:lnTo>
                      <a:pt x="153166" y="0"/>
                    </a:lnTo>
                    <a:lnTo>
                      <a:pt x="191477" y="0"/>
                    </a:lnTo>
                    <a:lnTo>
                      <a:pt x="191477" y="219727"/>
                    </a:lnTo>
                    <a:lnTo>
                      <a:pt x="159202" y="219727"/>
                    </a:lnTo>
                    <a:lnTo>
                      <a:pt x="38312" y="63423"/>
                    </a:lnTo>
                    <a:lnTo>
                      <a:pt x="38312" y="219727"/>
                    </a:lnTo>
                    <a:lnTo>
                      <a:pt x="0" y="219727"/>
                    </a:lnTo>
                    <a:lnTo>
                      <a:pt x="0" y="0"/>
                    </a:lnTo>
                    <a:close/>
                  </a:path>
                </a:pathLst>
              </a:custGeom>
              <a:solidFill>
                <a:schemeClr val="bg1"/>
              </a:solidFill>
              <a:ln w="8044" cap="flat">
                <a:noFill/>
                <a:prstDash val="solid"/>
                <a:miter/>
              </a:ln>
            </p:spPr>
            <p:txBody>
              <a:bodyPr rtlCol="0" anchor="ctr"/>
              <a:lstStyle/>
              <a:p>
                <a:endParaRPr lang="en-US"/>
              </a:p>
            </p:txBody>
          </p:sp>
          <p:sp>
            <p:nvSpPr>
              <p:cNvPr id="199" name="Freeform 198">
                <a:extLst>
                  <a:ext uri="{FF2B5EF4-FFF2-40B4-BE49-F238E27FC236}">
                    <a16:creationId xmlns:a16="http://schemas.microsoft.com/office/drawing/2014/main" id="{2738B254-64E4-63DC-74D5-2D6BC79AF7BB}"/>
                  </a:ext>
                </a:extLst>
              </p:cNvPr>
              <p:cNvSpPr/>
              <p:nvPr/>
            </p:nvSpPr>
            <p:spPr>
              <a:xfrm>
                <a:off x="5812472" y="3056286"/>
                <a:ext cx="164230" cy="218528"/>
              </a:xfrm>
              <a:custGeom>
                <a:avLst/>
                <a:gdLst>
                  <a:gd name="connsiteX0" fmla="*/ 91593 w 169906"/>
                  <a:gd name="connsiteY0" fmla="*/ 226086 h 226085"/>
                  <a:gd name="connsiteX1" fmla="*/ 42980 w 169906"/>
                  <a:gd name="connsiteY1" fmla="*/ 217474 h 226085"/>
                  <a:gd name="connsiteX2" fmla="*/ 0 w 169906"/>
                  <a:gd name="connsiteY2" fmla="*/ 190994 h 226085"/>
                  <a:gd name="connsiteX3" fmla="*/ 23261 w 169906"/>
                  <a:gd name="connsiteY3" fmla="*/ 163387 h 226085"/>
                  <a:gd name="connsiteX4" fmla="*/ 55616 w 169906"/>
                  <a:gd name="connsiteY4" fmla="*/ 184555 h 226085"/>
                  <a:gd name="connsiteX5" fmla="*/ 92640 w 169906"/>
                  <a:gd name="connsiteY5" fmla="*/ 191960 h 226085"/>
                  <a:gd name="connsiteX6" fmla="*/ 121052 w 169906"/>
                  <a:gd name="connsiteY6" fmla="*/ 184394 h 226085"/>
                  <a:gd name="connsiteX7" fmla="*/ 131595 w 169906"/>
                  <a:gd name="connsiteY7" fmla="*/ 164272 h 226085"/>
                  <a:gd name="connsiteX8" fmla="*/ 131595 w 169906"/>
                  <a:gd name="connsiteY8" fmla="*/ 163629 h 226085"/>
                  <a:gd name="connsiteX9" fmla="*/ 129583 w 169906"/>
                  <a:gd name="connsiteY9" fmla="*/ 153085 h 226085"/>
                  <a:gd name="connsiteX10" fmla="*/ 122017 w 169906"/>
                  <a:gd name="connsiteY10" fmla="*/ 144473 h 226085"/>
                  <a:gd name="connsiteX11" fmla="*/ 106886 w 169906"/>
                  <a:gd name="connsiteY11" fmla="*/ 136907 h 226085"/>
                  <a:gd name="connsiteX12" fmla="*/ 81854 w 169906"/>
                  <a:gd name="connsiteY12" fmla="*/ 129985 h 226085"/>
                  <a:gd name="connsiteX13" fmla="*/ 50546 w 169906"/>
                  <a:gd name="connsiteY13" fmla="*/ 120729 h 226085"/>
                  <a:gd name="connsiteX14" fmla="*/ 27607 w 169906"/>
                  <a:gd name="connsiteY14" fmla="*/ 108174 h 226085"/>
                  <a:gd name="connsiteX15" fmla="*/ 13441 w 169906"/>
                  <a:gd name="connsiteY15" fmla="*/ 90145 h 226085"/>
                  <a:gd name="connsiteX16" fmla="*/ 8532 w 169906"/>
                  <a:gd name="connsiteY16" fmla="*/ 64389 h 226085"/>
                  <a:gd name="connsiteX17" fmla="*/ 8532 w 169906"/>
                  <a:gd name="connsiteY17" fmla="*/ 63745 h 226085"/>
                  <a:gd name="connsiteX18" fmla="*/ 14166 w 169906"/>
                  <a:gd name="connsiteY18" fmla="*/ 37829 h 226085"/>
                  <a:gd name="connsiteX19" fmla="*/ 29619 w 169906"/>
                  <a:gd name="connsiteY19" fmla="*/ 17707 h 226085"/>
                  <a:gd name="connsiteX20" fmla="*/ 53201 w 169906"/>
                  <a:gd name="connsiteY20" fmla="*/ 4668 h 226085"/>
                  <a:gd name="connsiteX21" fmla="*/ 83304 w 169906"/>
                  <a:gd name="connsiteY21" fmla="*/ 0 h 226085"/>
                  <a:gd name="connsiteX22" fmla="*/ 126766 w 169906"/>
                  <a:gd name="connsiteY22" fmla="*/ 7083 h 226085"/>
                  <a:gd name="connsiteX23" fmla="*/ 162985 w 169906"/>
                  <a:gd name="connsiteY23" fmla="*/ 27607 h 226085"/>
                  <a:gd name="connsiteX24" fmla="*/ 142300 w 169906"/>
                  <a:gd name="connsiteY24" fmla="*/ 56823 h 226085"/>
                  <a:gd name="connsiteX25" fmla="*/ 112520 w 169906"/>
                  <a:gd name="connsiteY25" fmla="*/ 40002 h 226085"/>
                  <a:gd name="connsiteX26" fmla="*/ 82660 w 169906"/>
                  <a:gd name="connsiteY26" fmla="*/ 34207 h 226085"/>
                  <a:gd name="connsiteX27" fmla="*/ 56260 w 169906"/>
                  <a:gd name="connsiteY27" fmla="*/ 41772 h 226085"/>
                  <a:gd name="connsiteX28" fmla="*/ 46843 w 169906"/>
                  <a:gd name="connsiteY28" fmla="*/ 60284 h 226085"/>
                  <a:gd name="connsiteX29" fmla="*/ 46843 w 169906"/>
                  <a:gd name="connsiteY29" fmla="*/ 60928 h 226085"/>
                  <a:gd name="connsiteX30" fmla="*/ 49016 w 169906"/>
                  <a:gd name="connsiteY30" fmla="*/ 72035 h 226085"/>
                  <a:gd name="connsiteX31" fmla="*/ 57065 w 169906"/>
                  <a:gd name="connsiteY31" fmla="*/ 80808 h 226085"/>
                  <a:gd name="connsiteX32" fmla="*/ 73082 w 169906"/>
                  <a:gd name="connsiteY32" fmla="*/ 88213 h 226085"/>
                  <a:gd name="connsiteX33" fmla="*/ 99079 w 169906"/>
                  <a:gd name="connsiteY33" fmla="*/ 95457 h 226085"/>
                  <a:gd name="connsiteX34" fmla="*/ 129744 w 169906"/>
                  <a:gd name="connsiteY34" fmla="*/ 105195 h 226085"/>
                  <a:gd name="connsiteX35" fmla="*/ 151958 w 169906"/>
                  <a:gd name="connsiteY35" fmla="*/ 118234 h 226085"/>
                  <a:gd name="connsiteX36" fmla="*/ 165319 w 169906"/>
                  <a:gd name="connsiteY36" fmla="*/ 136102 h 226085"/>
                  <a:gd name="connsiteX37" fmla="*/ 169906 w 169906"/>
                  <a:gd name="connsiteY37" fmla="*/ 159765 h 226085"/>
                  <a:gd name="connsiteX38" fmla="*/ 169906 w 169906"/>
                  <a:gd name="connsiteY38" fmla="*/ 160409 h 226085"/>
                  <a:gd name="connsiteX39" fmla="*/ 164112 w 169906"/>
                  <a:gd name="connsiteY39" fmla="*/ 188016 h 226085"/>
                  <a:gd name="connsiteX40" fmla="*/ 148095 w 169906"/>
                  <a:gd name="connsiteY40" fmla="*/ 208701 h 226085"/>
                  <a:gd name="connsiteX41" fmla="*/ 123386 w 169906"/>
                  <a:gd name="connsiteY41" fmla="*/ 221579 h 226085"/>
                  <a:gd name="connsiteX42" fmla="*/ 91674 w 169906"/>
                  <a:gd name="connsiteY42" fmla="*/ 226005 h 22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9906" h="226085">
                    <a:moveTo>
                      <a:pt x="91593" y="226086"/>
                    </a:moveTo>
                    <a:cubicBezTo>
                      <a:pt x="74611" y="226086"/>
                      <a:pt x="58433" y="223188"/>
                      <a:pt x="42980" y="217474"/>
                    </a:cubicBezTo>
                    <a:cubicBezTo>
                      <a:pt x="27526" y="211759"/>
                      <a:pt x="13119" y="202906"/>
                      <a:pt x="0" y="190994"/>
                    </a:cubicBezTo>
                    <a:lnTo>
                      <a:pt x="23261" y="163387"/>
                    </a:lnTo>
                    <a:cubicBezTo>
                      <a:pt x="33965" y="172563"/>
                      <a:pt x="44670" y="179645"/>
                      <a:pt x="55616" y="184555"/>
                    </a:cubicBezTo>
                    <a:cubicBezTo>
                      <a:pt x="66482" y="189465"/>
                      <a:pt x="78876" y="191960"/>
                      <a:pt x="92640" y="191960"/>
                    </a:cubicBezTo>
                    <a:cubicBezTo>
                      <a:pt x="104552" y="191960"/>
                      <a:pt x="114049" y="189465"/>
                      <a:pt x="121052" y="184394"/>
                    </a:cubicBezTo>
                    <a:cubicBezTo>
                      <a:pt x="128054" y="179404"/>
                      <a:pt x="131595" y="172643"/>
                      <a:pt x="131595" y="164272"/>
                    </a:cubicBezTo>
                    <a:lnTo>
                      <a:pt x="131595" y="163629"/>
                    </a:lnTo>
                    <a:cubicBezTo>
                      <a:pt x="131595" y="159685"/>
                      <a:pt x="130951" y="156143"/>
                      <a:pt x="129583" y="153085"/>
                    </a:cubicBezTo>
                    <a:cubicBezTo>
                      <a:pt x="128215" y="150026"/>
                      <a:pt x="125719" y="147209"/>
                      <a:pt x="122017" y="144473"/>
                    </a:cubicBezTo>
                    <a:cubicBezTo>
                      <a:pt x="118315" y="141736"/>
                      <a:pt x="113325" y="139241"/>
                      <a:pt x="106886" y="136907"/>
                    </a:cubicBezTo>
                    <a:cubicBezTo>
                      <a:pt x="100447" y="134573"/>
                      <a:pt x="92157" y="132319"/>
                      <a:pt x="81854" y="129985"/>
                    </a:cubicBezTo>
                    <a:cubicBezTo>
                      <a:pt x="70104" y="127249"/>
                      <a:pt x="59641" y="124190"/>
                      <a:pt x="50546" y="120729"/>
                    </a:cubicBezTo>
                    <a:cubicBezTo>
                      <a:pt x="41451" y="117268"/>
                      <a:pt x="33804" y="113083"/>
                      <a:pt x="27607" y="108174"/>
                    </a:cubicBezTo>
                    <a:cubicBezTo>
                      <a:pt x="21410" y="103264"/>
                      <a:pt x="16661" y="97227"/>
                      <a:pt x="13441" y="90145"/>
                    </a:cubicBezTo>
                    <a:cubicBezTo>
                      <a:pt x="10222" y="83062"/>
                      <a:pt x="8532" y="74450"/>
                      <a:pt x="8532" y="64389"/>
                    </a:cubicBezTo>
                    <a:lnTo>
                      <a:pt x="8532" y="63745"/>
                    </a:lnTo>
                    <a:cubicBezTo>
                      <a:pt x="8532" y="54328"/>
                      <a:pt x="10383" y="45716"/>
                      <a:pt x="14166" y="37829"/>
                    </a:cubicBezTo>
                    <a:cubicBezTo>
                      <a:pt x="17868" y="29941"/>
                      <a:pt x="23019" y="23260"/>
                      <a:pt x="29619" y="17707"/>
                    </a:cubicBezTo>
                    <a:cubicBezTo>
                      <a:pt x="36138" y="12153"/>
                      <a:pt x="44026" y="7807"/>
                      <a:pt x="53201" y="4668"/>
                    </a:cubicBezTo>
                    <a:cubicBezTo>
                      <a:pt x="62377" y="1529"/>
                      <a:pt x="72438" y="0"/>
                      <a:pt x="83304" y="0"/>
                    </a:cubicBezTo>
                    <a:cubicBezTo>
                      <a:pt x="99401" y="0"/>
                      <a:pt x="113888" y="2334"/>
                      <a:pt x="126766" y="7083"/>
                    </a:cubicBezTo>
                    <a:cubicBezTo>
                      <a:pt x="139644" y="11751"/>
                      <a:pt x="151717" y="18673"/>
                      <a:pt x="162985" y="27607"/>
                    </a:cubicBezTo>
                    <a:lnTo>
                      <a:pt x="142300" y="56823"/>
                    </a:lnTo>
                    <a:cubicBezTo>
                      <a:pt x="132239" y="49499"/>
                      <a:pt x="122339" y="43865"/>
                      <a:pt x="112520" y="40002"/>
                    </a:cubicBezTo>
                    <a:cubicBezTo>
                      <a:pt x="102701" y="36138"/>
                      <a:pt x="92720" y="34207"/>
                      <a:pt x="82660" y="34207"/>
                    </a:cubicBezTo>
                    <a:cubicBezTo>
                      <a:pt x="71391" y="34207"/>
                      <a:pt x="62538" y="36702"/>
                      <a:pt x="56260" y="41772"/>
                    </a:cubicBezTo>
                    <a:cubicBezTo>
                      <a:pt x="49982" y="46843"/>
                      <a:pt x="46843" y="52960"/>
                      <a:pt x="46843" y="60284"/>
                    </a:cubicBezTo>
                    <a:lnTo>
                      <a:pt x="46843" y="60928"/>
                    </a:lnTo>
                    <a:cubicBezTo>
                      <a:pt x="46843" y="65113"/>
                      <a:pt x="47568" y="68816"/>
                      <a:pt x="49016" y="72035"/>
                    </a:cubicBezTo>
                    <a:cubicBezTo>
                      <a:pt x="50465" y="75255"/>
                      <a:pt x="53121" y="78233"/>
                      <a:pt x="57065" y="80808"/>
                    </a:cubicBezTo>
                    <a:cubicBezTo>
                      <a:pt x="61009" y="83384"/>
                      <a:pt x="66321" y="85879"/>
                      <a:pt x="73082" y="88213"/>
                    </a:cubicBezTo>
                    <a:cubicBezTo>
                      <a:pt x="79923" y="90547"/>
                      <a:pt x="88535" y="92881"/>
                      <a:pt x="99079" y="95457"/>
                    </a:cubicBezTo>
                    <a:cubicBezTo>
                      <a:pt x="110588" y="98354"/>
                      <a:pt x="120810" y="101654"/>
                      <a:pt x="129744" y="105195"/>
                    </a:cubicBezTo>
                    <a:cubicBezTo>
                      <a:pt x="138678" y="108737"/>
                      <a:pt x="146083" y="113083"/>
                      <a:pt x="151958" y="118234"/>
                    </a:cubicBezTo>
                    <a:cubicBezTo>
                      <a:pt x="157833" y="123385"/>
                      <a:pt x="162261" y="129341"/>
                      <a:pt x="165319" y="136102"/>
                    </a:cubicBezTo>
                    <a:cubicBezTo>
                      <a:pt x="168377" y="142863"/>
                      <a:pt x="169906" y="150831"/>
                      <a:pt x="169906" y="159765"/>
                    </a:cubicBezTo>
                    <a:lnTo>
                      <a:pt x="169906" y="160409"/>
                    </a:lnTo>
                    <a:cubicBezTo>
                      <a:pt x="169906" y="170631"/>
                      <a:pt x="167975" y="179887"/>
                      <a:pt x="164112" y="188016"/>
                    </a:cubicBezTo>
                    <a:cubicBezTo>
                      <a:pt x="160248" y="196145"/>
                      <a:pt x="154936" y="203067"/>
                      <a:pt x="148095" y="208701"/>
                    </a:cubicBezTo>
                    <a:cubicBezTo>
                      <a:pt x="141253" y="214335"/>
                      <a:pt x="133044" y="218681"/>
                      <a:pt x="123386" y="221579"/>
                    </a:cubicBezTo>
                    <a:cubicBezTo>
                      <a:pt x="113808" y="224476"/>
                      <a:pt x="103183" y="226005"/>
                      <a:pt x="91674" y="226005"/>
                    </a:cubicBezTo>
                    <a:close/>
                  </a:path>
                </a:pathLst>
              </a:custGeom>
              <a:solidFill>
                <a:schemeClr val="bg1"/>
              </a:solidFill>
              <a:ln w="8044" cap="flat">
                <a:noFill/>
                <a:prstDash val="solid"/>
                <a:miter/>
              </a:ln>
            </p:spPr>
            <p:txBody>
              <a:bodyPr rtlCol="0" anchor="ctr"/>
              <a:lstStyle/>
              <a:p>
                <a:endParaRPr lang="en-US"/>
              </a:p>
            </p:txBody>
          </p:sp>
        </p:grpSp>
        <p:grpSp>
          <p:nvGrpSpPr>
            <p:cNvPr id="245" name="Group 244">
              <a:extLst>
                <a:ext uri="{FF2B5EF4-FFF2-40B4-BE49-F238E27FC236}">
                  <a16:creationId xmlns:a16="http://schemas.microsoft.com/office/drawing/2014/main" id="{456B8874-FC07-107B-FFC9-E6D350EDAADD}"/>
                </a:ext>
              </a:extLst>
            </p:cNvPr>
            <p:cNvGrpSpPr/>
            <p:nvPr/>
          </p:nvGrpSpPr>
          <p:grpSpPr>
            <a:xfrm>
              <a:off x="1576254" y="3800570"/>
              <a:ext cx="1538498" cy="193501"/>
              <a:chOff x="6060878" y="3055041"/>
              <a:chExt cx="1756662" cy="220940"/>
            </a:xfrm>
          </p:grpSpPr>
          <p:sp>
            <p:nvSpPr>
              <p:cNvPr id="200" name="Freeform 199">
                <a:extLst>
                  <a:ext uri="{FF2B5EF4-FFF2-40B4-BE49-F238E27FC236}">
                    <a16:creationId xmlns:a16="http://schemas.microsoft.com/office/drawing/2014/main" id="{FE1D06D0-59A3-ACD6-AF77-8F479B933DD8}"/>
                  </a:ext>
                </a:extLst>
              </p:cNvPr>
              <p:cNvSpPr/>
              <p:nvPr/>
            </p:nvSpPr>
            <p:spPr>
              <a:xfrm>
                <a:off x="6060878" y="3059397"/>
                <a:ext cx="186324" cy="212383"/>
              </a:xfrm>
              <a:custGeom>
                <a:avLst/>
                <a:gdLst>
                  <a:gd name="connsiteX0" fmla="*/ 65918 w 192764"/>
                  <a:gd name="connsiteY0" fmla="*/ 53362 h 219727"/>
                  <a:gd name="connsiteX1" fmla="*/ 0 w 192764"/>
                  <a:gd name="connsiteY1" fmla="*/ 53362 h 219727"/>
                  <a:gd name="connsiteX2" fmla="*/ 0 w 192764"/>
                  <a:gd name="connsiteY2" fmla="*/ 0 h 219727"/>
                  <a:gd name="connsiteX3" fmla="*/ 192765 w 192764"/>
                  <a:gd name="connsiteY3" fmla="*/ 0 h 219727"/>
                  <a:gd name="connsiteX4" fmla="*/ 192765 w 192764"/>
                  <a:gd name="connsiteY4" fmla="*/ 53362 h 219727"/>
                  <a:gd name="connsiteX5" fmla="*/ 126846 w 192764"/>
                  <a:gd name="connsiteY5" fmla="*/ 53362 h 219727"/>
                  <a:gd name="connsiteX6" fmla="*/ 126846 w 192764"/>
                  <a:gd name="connsiteY6" fmla="*/ 219727 h 219727"/>
                  <a:gd name="connsiteX7" fmla="*/ 65918 w 192764"/>
                  <a:gd name="connsiteY7" fmla="*/ 219727 h 219727"/>
                  <a:gd name="connsiteX8" fmla="*/ 65918 w 192764"/>
                  <a:gd name="connsiteY8" fmla="*/ 53362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64" h="219727">
                    <a:moveTo>
                      <a:pt x="65918" y="53362"/>
                    </a:moveTo>
                    <a:lnTo>
                      <a:pt x="0" y="53362"/>
                    </a:lnTo>
                    <a:lnTo>
                      <a:pt x="0" y="0"/>
                    </a:lnTo>
                    <a:lnTo>
                      <a:pt x="192765" y="0"/>
                    </a:lnTo>
                    <a:lnTo>
                      <a:pt x="192765" y="53362"/>
                    </a:lnTo>
                    <a:lnTo>
                      <a:pt x="126846" y="53362"/>
                    </a:lnTo>
                    <a:lnTo>
                      <a:pt x="126846" y="219727"/>
                    </a:lnTo>
                    <a:lnTo>
                      <a:pt x="65918" y="219727"/>
                    </a:lnTo>
                    <a:lnTo>
                      <a:pt x="65918" y="53362"/>
                    </a:lnTo>
                    <a:close/>
                  </a:path>
                </a:pathLst>
              </a:custGeom>
              <a:solidFill>
                <a:schemeClr val="bg1"/>
              </a:solidFill>
              <a:ln w="8044"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650D6923-B516-A636-AC81-C0568C1538F9}"/>
                  </a:ext>
                </a:extLst>
              </p:cNvPr>
              <p:cNvSpPr/>
              <p:nvPr/>
            </p:nvSpPr>
            <p:spPr>
              <a:xfrm>
                <a:off x="6256540" y="3055041"/>
                <a:ext cx="228801" cy="220940"/>
              </a:xfrm>
              <a:custGeom>
                <a:avLst/>
                <a:gdLst>
                  <a:gd name="connsiteX0" fmla="*/ 0 w 236709"/>
                  <a:gd name="connsiteY0" fmla="*/ 114934 h 228580"/>
                  <a:gd name="connsiteX1" fmla="*/ 0 w 236709"/>
                  <a:gd name="connsiteY1" fmla="*/ 114290 h 228580"/>
                  <a:gd name="connsiteX2" fmla="*/ 118637 w 236709"/>
                  <a:gd name="connsiteY2" fmla="*/ 0 h 228580"/>
                  <a:gd name="connsiteX3" fmla="*/ 236710 w 236709"/>
                  <a:gd name="connsiteY3" fmla="*/ 113647 h 228580"/>
                  <a:gd name="connsiteX4" fmla="*/ 236710 w 236709"/>
                  <a:gd name="connsiteY4" fmla="*/ 114290 h 228580"/>
                  <a:gd name="connsiteX5" fmla="*/ 118073 w 236709"/>
                  <a:gd name="connsiteY5" fmla="*/ 228581 h 228580"/>
                  <a:gd name="connsiteX6" fmla="*/ 81 w 236709"/>
                  <a:gd name="connsiteY6" fmla="*/ 114934 h 228580"/>
                  <a:gd name="connsiteX7" fmla="*/ 174575 w 236709"/>
                  <a:gd name="connsiteY7" fmla="*/ 114934 h 228580"/>
                  <a:gd name="connsiteX8" fmla="*/ 174575 w 236709"/>
                  <a:gd name="connsiteY8" fmla="*/ 114290 h 228580"/>
                  <a:gd name="connsiteX9" fmla="*/ 118073 w 236709"/>
                  <a:gd name="connsiteY9" fmla="*/ 54972 h 228580"/>
                  <a:gd name="connsiteX10" fmla="*/ 62538 w 236709"/>
                  <a:gd name="connsiteY10" fmla="*/ 113647 h 228580"/>
                  <a:gd name="connsiteX11" fmla="*/ 62538 w 236709"/>
                  <a:gd name="connsiteY11" fmla="*/ 114290 h 228580"/>
                  <a:gd name="connsiteX12" fmla="*/ 118717 w 236709"/>
                  <a:gd name="connsiteY12" fmla="*/ 173609 h 228580"/>
                  <a:gd name="connsiteX13" fmla="*/ 174575 w 236709"/>
                  <a:gd name="connsiteY13" fmla="*/ 114934 h 22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709" h="228580">
                    <a:moveTo>
                      <a:pt x="0" y="114934"/>
                    </a:moveTo>
                    <a:lnTo>
                      <a:pt x="0" y="114290"/>
                    </a:lnTo>
                    <a:cubicBezTo>
                      <a:pt x="0" y="51189"/>
                      <a:pt x="50867" y="0"/>
                      <a:pt x="118637" y="0"/>
                    </a:cubicBezTo>
                    <a:cubicBezTo>
                      <a:pt x="186406" y="0"/>
                      <a:pt x="236710" y="50545"/>
                      <a:pt x="236710" y="113647"/>
                    </a:cubicBezTo>
                    <a:lnTo>
                      <a:pt x="236710" y="114290"/>
                    </a:lnTo>
                    <a:cubicBezTo>
                      <a:pt x="236710" y="177392"/>
                      <a:pt x="185842" y="228581"/>
                      <a:pt x="118073" y="228581"/>
                    </a:cubicBezTo>
                    <a:cubicBezTo>
                      <a:pt x="50304" y="228581"/>
                      <a:pt x="81" y="178036"/>
                      <a:pt x="81" y="114934"/>
                    </a:cubicBezTo>
                    <a:close/>
                    <a:moveTo>
                      <a:pt x="174575" y="114934"/>
                    </a:moveTo>
                    <a:lnTo>
                      <a:pt x="174575" y="114290"/>
                    </a:lnTo>
                    <a:cubicBezTo>
                      <a:pt x="174575" y="82579"/>
                      <a:pt x="151636" y="54972"/>
                      <a:pt x="118073" y="54972"/>
                    </a:cubicBezTo>
                    <a:cubicBezTo>
                      <a:pt x="84511" y="54972"/>
                      <a:pt x="62538" y="81935"/>
                      <a:pt x="62538" y="113647"/>
                    </a:cubicBezTo>
                    <a:lnTo>
                      <a:pt x="62538" y="114290"/>
                    </a:lnTo>
                    <a:cubicBezTo>
                      <a:pt x="62538" y="146002"/>
                      <a:pt x="85476" y="173609"/>
                      <a:pt x="118717" y="173609"/>
                    </a:cubicBezTo>
                    <a:cubicBezTo>
                      <a:pt x="151958" y="173609"/>
                      <a:pt x="174575" y="146646"/>
                      <a:pt x="174575" y="114934"/>
                    </a:cubicBezTo>
                    <a:close/>
                  </a:path>
                </a:pathLst>
              </a:custGeom>
              <a:solidFill>
                <a:schemeClr val="bg1"/>
              </a:solidFill>
              <a:ln w="8044"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4A4A30A9-DBE9-756B-2232-C16CD4321C45}"/>
                  </a:ext>
                </a:extLst>
              </p:cNvPr>
              <p:cNvSpPr/>
              <p:nvPr/>
            </p:nvSpPr>
            <p:spPr>
              <a:xfrm>
                <a:off x="6600014" y="3059397"/>
                <a:ext cx="189903" cy="212460"/>
              </a:xfrm>
              <a:custGeom>
                <a:avLst/>
                <a:gdLst>
                  <a:gd name="connsiteX0" fmla="*/ 0 w 196467"/>
                  <a:gd name="connsiteY0" fmla="*/ 0 h 219807"/>
                  <a:gd name="connsiteX1" fmla="*/ 112681 w 196467"/>
                  <a:gd name="connsiteY1" fmla="*/ 0 h 219807"/>
                  <a:gd name="connsiteX2" fmla="*/ 172644 w 196467"/>
                  <a:gd name="connsiteY2" fmla="*/ 19800 h 219807"/>
                  <a:gd name="connsiteX3" fmla="*/ 186729 w 196467"/>
                  <a:gd name="connsiteY3" fmla="*/ 55294 h 219807"/>
                  <a:gd name="connsiteX4" fmla="*/ 186729 w 196467"/>
                  <a:gd name="connsiteY4" fmla="*/ 55938 h 219807"/>
                  <a:gd name="connsiteX5" fmla="*/ 152843 w 196467"/>
                  <a:gd name="connsiteY5" fmla="*/ 104874 h 219807"/>
                  <a:gd name="connsiteX6" fmla="*/ 196467 w 196467"/>
                  <a:gd name="connsiteY6" fmla="*/ 158558 h 219807"/>
                  <a:gd name="connsiteX7" fmla="*/ 196467 w 196467"/>
                  <a:gd name="connsiteY7" fmla="*/ 159202 h 219807"/>
                  <a:gd name="connsiteX8" fmla="*/ 113325 w 196467"/>
                  <a:gd name="connsiteY8" fmla="*/ 219808 h 219807"/>
                  <a:gd name="connsiteX9" fmla="*/ 0 w 196467"/>
                  <a:gd name="connsiteY9" fmla="*/ 219808 h 219807"/>
                  <a:gd name="connsiteX10" fmla="*/ 0 w 196467"/>
                  <a:gd name="connsiteY10" fmla="*/ 81 h 219807"/>
                  <a:gd name="connsiteX11" fmla="*/ 97630 w 196467"/>
                  <a:gd name="connsiteY11" fmla="*/ 87569 h 219807"/>
                  <a:gd name="connsiteX12" fmla="*/ 126524 w 196467"/>
                  <a:gd name="connsiteY12" fmla="*/ 68413 h 219807"/>
                  <a:gd name="connsiteX13" fmla="*/ 126524 w 196467"/>
                  <a:gd name="connsiteY13" fmla="*/ 67769 h 219807"/>
                  <a:gd name="connsiteX14" fmla="*/ 98918 w 196467"/>
                  <a:gd name="connsiteY14" fmla="*/ 48936 h 219807"/>
                  <a:gd name="connsiteX15" fmla="*/ 59399 w 196467"/>
                  <a:gd name="connsiteY15" fmla="*/ 48936 h 219807"/>
                  <a:gd name="connsiteX16" fmla="*/ 59399 w 196467"/>
                  <a:gd name="connsiteY16" fmla="*/ 87569 h 219807"/>
                  <a:gd name="connsiteX17" fmla="*/ 97710 w 196467"/>
                  <a:gd name="connsiteY17" fmla="*/ 87569 h 219807"/>
                  <a:gd name="connsiteX18" fmla="*/ 106403 w 196467"/>
                  <a:gd name="connsiteY18" fmla="*/ 170711 h 219807"/>
                  <a:gd name="connsiteX19" fmla="*/ 135619 w 196467"/>
                  <a:gd name="connsiteY19" fmla="*/ 150590 h 219807"/>
                  <a:gd name="connsiteX20" fmla="*/ 135619 w 196467"/>
                  <a:gd name="connsiteY20" fmla="*/ 149946 h 219807"/>
                  <a:gd name="connsiteX21" fmla="*/ 105759 w 196467"/>
                  <a:gd name="connsiteY21" fmla="*/ 130146 h 219807"/>
                  <a:gd name="connsiteX22" fmla="*/ 59318 w 196467"/>
                  <a:gd name="connsiteY22" fmla="*/ 130146 h 219807"/>
                  <a:gd name="connsiteX23" fmla="*/ 59318 w 196467"/>
                  <a:gd name="connsiteY23" fmla="*/ 170631 h 219807"/>
                  <a:gd name="connsiteX24" fmla="*/ 106403 w 196467"/>
                  <a:gd name="connsiteY24" fmla="*/ 170631 h 21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6467" h="219807">
                    <a:moveTo>
                      <a:pt x="0" y="0"/>
                    </a:moveTo>
                    <a:lnTo>
                      <a:pt x="112681" y="0"/>
                    </a:lnTo>
                    <a:cubicBezTo>
                      <a:pt x="140288" y="0"/>
                      <a:pt x="159765" y="6922"/>
                      <a:pt x="172644" y="19800"/>
                    </a:cubicBezTo>
                    <a:cubicBezTo>
                      <a:pt x="181416" y="28573"/>
                      <a:pt x="186729" y="40243"/>
                      <a:pt x="186729" y="55294"/>
                    </a:cubicBezTo>
                    <a:lnTo>
                      <a:pt x="186729" y="55938"/>
                    </a:lnTo>
                    <a:cubicBezTo>
                      <a:pt x="186729" y="81372"/>
                      <a:pt x="172321" y="96423"/>
                      <a:pt x="152843" y="104874"/>
                    </a:cubicBezTo>
                    <a:cubicBezTo>
                      <a:pt x="179485" y="113647"/>
                      <a:pt x="196467" y="128698"/>
                      <a:pt x="196467" y="158558"/>
                    </a:cubicBezTo>
                    <a:lnTo>
                      <a:pt x="196467" y="159202"/>
                    </a:lnTo>
                    <a:cubicBezTo>
                      <a:pt x="196467" y="196869"/>
                      <a:pt x="165722" y="219808"/>
                      <a:pt x="113325" y="219808"/>
                    </a:cubicBezTo>
                    <a:lnTo>
                      <a:pt x="0" y="219808"/>
                    </a:lnTo>
                    <a:lnTo>
                      <a:pt x="0" y="81"/>
                    </a:lnTo>
                    <a:close/>
                    <a:moveTo>
                      <a:pt x="97630" y="87569"/>
                    </a:moveTo>
                    <a:cubicBezTo>
                      <a:pt x="116142" y="87569"/>
                      <a:pt x="126524" y="81291"/>
                      <a:pt x="126524" y="68413"/>
                    </a:cubicBezTo>
                    <a:lnTo>
                      <a:pt x="126524" y="67769"/>
                    </a:lnTo>
                    <a:cubicBezTo>
                      <a:pt x="126524" y="55857"/>
                      <a:pt x="117108" y="48936"/>
                      <a:pt x="98918" y="48936"/>
                    </a:cubicBezTo>
                    <a:lnTo>
                      <a:pt x="59399" y="48936"/>
                    </a:lnTo>
                    <a:lnTo>
                      <a:pt x="59399" y="87569"/>
                    </a:lnTo>
                    <a:lnTo>
                      <a:pt x="97710" y="87569"/>
                    </a:lnTo>
                    <a:close/>
                    <a:moveTo>
                      <a:pt x="106403" y="170711"/>
                    </a:moveTo>
                    <a:cubicBezTo>
                      <a:pt x="124915" y="170711"/>
                      <a:pt x="135619" y="163468"/>
                      <a:pt x="135619" y="150590"/>
                    </a:cubicBezTo>
                    <a:lnTo>
                      <a:pt x="135619" y="149946"/>
                    </a:lnTo>
                    <a:cubicBezTo>
                      <a:pt x="135619" y="138034"/>
                      <a:pt x="126203" y="130146"/>
                      <a:pt x="105759" y="130146"/>
                    </a:cubicBezTo>
                    <a:lnTo>
                      <a:pt x="59318" y="130146"/>
                    </a:lnTo>
                    <a:lnTo>
                      <a:pt x="59318" y="170631"/>
                    </a:lnTo>
                    <a:lnTo>
                      <a:pt x="106403" y="170631"/>
                    </a:lnTo>
                    <a:close/>
                  </a:path>
                </a:pathLst>
              </a:custGeom>
              <a:solidFill>
                <a:schemeClr val="bg1"/>
              </a:solidFill>
              <a:ln w="8044"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B342D279-EAF2-D3E9-0BDC-23264049B553}"/>
                  </a:ext>
                </a:extLst>
              </p:cNvPr>
              <p:cNvSpPr/>
              <p:nvPr/>
            </p:nvSpPr>
            <p:spPr>
              <a:xfrm>
                <a:off x="6816913" y="3059397"/>
                <a:ext cx="172398" cy="212383"/>
              </a:xfrm>
              <a:custGeom>
                <a:avLst/>
                <a:gdLst>
                  <a:gd name="connsiteX0" fmla="*/ 0 w 178357"/>
                  <a:gd name="connsiteY0" fmla="*/ 0 h 219727"/>
                  <a:gd name="connsiteX1" fmla="*/ 176748 w 178357"/>
                  <a:gd name="connsiteY1" fmla="*/ 0 h 219727"/>
                  <a:gd name="connsiteX2" fmla="*/ 176748 w 178357"/>
                  <a:gd name="connsiteY2" fmla="*/ 51753 h 219727"/>
                  <a:gd name="connsiteX3" fmla="*/ 60284 w 178357"/>
                  <a:gd name="connsiteY3" fmla="*/ 51753 h 219727"/>
                  <a:gd name="connsiteX4" fmla="*/ 60284 w 178357"/>
                  <a:gd name="connsiteY4" fmla="*/ 84993 h 219727"/>
                  <a:gd name="connsiteX5" fmla="*/ 165721 w 178357"/>
                  <a:gd name="connsiteY5" fmla="*/ 84993 h 219727"/>
                  <a:gd name="connsiteX6" fmla="*/ 165721 w 178357"/>
                  <a:gd name="connsiteY6" fmla="*/ 133044 h 219727"/>
                  <a:gd name="connsiteX7" fmla="*/ 60284 w 178357"/>
                  <a:gd name="connsiteY7" fmla="*/ 133044 h 219727"/>
                  <a:gd name="connsiteX8" fmla="*/ 60284 w 178357"/>
                  <a:gd name="connsiteY8" fmla="*/ 167894 h 219727"/>
                  <a:gd name="connsiteX9" fmla="*/ 178358 w 178357"/>
                  <a:gd name="connsiteY9" fmla="*/ 167894 h 219727"/>
                  <a:gd name="connsiteX10" fmla="*/ 178358 w 178357"/>
                  <a:gd name="connsiteY10" fmla="*/ 219727 h 219727"/>
                  <a:gd name="connsiteX11" fmla="*/ 81 w 178357"/>
                  <a:gd name="connsiteY11" fmla="*/ 219727 h 219727"/>
                  <a:gd name="connsiteX12" fmla="*/ 81 w 178357"/>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357" h="219727">
                    <a:moveTo>
                      <a:pt x="0" y="0"/>
                    </a:moveTo>
                    <a:lnTo>
                      <a:pt x="176748" y="0"/>
                    </a:lnTo>
                    <a:lnTo>
                      <a:pt x="176748" y="51753"/>
                    </a:lnTo>
                    <a:lnTo>
                      <a:pt x="60284" y="51753"/>
                    </a:lnTo>
                    <a:lnTo>
                      <a:pt x="60284" y="84993"/>
                    </a:lnTo>
                    <a:lnTo>
                      <a:pt x="165721" y="84993"/>
                    </a:lnTo>
                    <a:lnTo>
                      <a:pt x="165721" y="133044"/>
                    </a:lnTo>
                    <a:lnTo>
                      <a:pt x="60284" y="133044"/>
                    </a:lnTo>
                    <a:lnTo>
                      <a:pt x="60284" y="167894"/>
                    </a:lnTo>
                    <a:lnTo>
                      <a:pt x="178358" y="167894"/>
                    </a:lnTo>
                    <a:lnTo>
                      <a:pt x="178358" y="219727"/>
                    </a:lnTo>
                    <a:lnTo>
                      <a:pt x="81" y="219727"/>
                    </a:lnTo>
                    <a:lnTo>
                      <a:pt x="81" y="0"/>
                    </a:lnTo>
                    <a:close/>
                  </a:path>
                </a:pathLst>
              </a:custGeom>
              <a:solidFill>
                <a:schemeClr val="bg1"/>
              </a:solidFill>
              <a:ln w="8044"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31DE5BFE-E3AC-8626-39A2-F28C4E836859}"/>
                  </a:ext>
                </a:extLst>
              </p:cNvPr>
              <p:cNvSpPr/>
              <p:nvPr/>
            </p:nvSpPr>
            <p:spPr>
              <a:xfrm>
                <a:off x="7007516" y="3059397"/>
                <a:ext cx="186325" cy="212383"/>
              </a:xfrm>
              <a:custGeom>
                <a:avLst/>
                <a:gdLst>
                  <a:gd name="connsiteX0" fmla="*/ 65919 w 192765"/>
                  <a:gd name="connsiteY0" fmla="*/ 53362 h 219727"/>
                  <a:gd name="connsiteX1" fmla="*/ 0 w 192765"/>
                  <a:gd name="connsiteY1" fmla="*/ 53362 h 219727"/>
                  <a:gd name="connsiteX2" fmla="*/ 0 w 192765"/>
                  <a:gd name="connsiteY2" fmla="*/ 0 h 219727"/>
                  <a:gd name="connsiteX3" fmla="*/ 192765 w 192765"/>
                  <a:gd name="connsiteY3" fmla="*/ 0 h 219727"/>
                  <a:gd name="connsiteX4" fmla="*/ 192765 w 192765"/>
                  <a:gd name="connsiteY4" fmla="*/ 53362 h 219727"/>
                  <a:gd name="connsiteX5" fmla="*/ 126846 w 192765"/>
                  <a:gd name="connsiteY5" fmla="*/ 53362 h 219727"/>
                  <a:gd name="connsiteX6" fmla="*/ 126846 w 192765"/>
                  <a:gd name="connsiteY6" fmla="*/ 219727 h 219727"/>
                  <a:gd name="connsiteX7" fmla="*/ 65919 w 192765"/>
                  <a:gd name="connsiteY7" fmla="*/ 219727 h 219727"/>
                  <a:gd name="connsiteX8" fmla="*/ 65919 w 192765"/>
                  <a:gd name="connsiteY8" fmla="*/ 53362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65" h="219727">
                    <a:moveTo>
                      <a:pt x="65919" y="53362"/>
                    </a:moveTo>
                    <a:lnTo>
                      <a:pt x="0" y="53362"/>
                    </a:lnTo>
                    <a:lnTo>
                      <a:pt x="0" y="0"/>
                    </a:lnTo>
                    <a:lnTo>
                      <a:pt x="192765" y="0"/>
                    </a:lnTo>
                    <a:lnTo>
                      <a:pt x="192765" y="53362"/>
                    </a:lnTo>
                    <a:lnTo>
                      <a:pt x="126846" y="53362"/>
                    </a:lnTo>
                    <a:lnTo>
                      <a:pt x="126846" y="219727"/>
                    </a:lnTo>
                    <a:lnTo>
                      <a:pt x="65919" y="219727"/>
                    </a:lnTo>
                    <a:lnTo>
                      <a:pt x="65919" y="53362"/>
                    </a:lnTo>
                    <a:close/>
                  </a:path>
                </a:pathLst>
              </a:custGeom>
              <a:solidFill>
                <a:schemeClr val="bg1"/>
              </a:solidFill>
              <a:ln w="8044"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C21F22E0-EB55-FFA1-F35F-2ED287AF49B8}"/>
                  </a:ext>
                </a:extLst>
              </p:cNvPr>
              <p:cNvSpPr/>
              <p:nvPr/>
            </p:nvSpPr>
            <p:spPr>
              <a:xfrm>
                <a:off x="7207766" y="3059397"/>
                <a:ext cx="186325" cy="212383"/>
              </a:xfrm>
              <a:custGeom>
                <a:avLst/>
                <a:gdLst>
                  <a:gd name="connsiteX0" fmla="*/ 65919 w 192765"/>
                  <a:gd name="connsiteY0" fmla="*/ 53362 h 219727"/>
                  <a:gd name="connsiteX1" fmla="*/ 0 w 192765"/>
                  <a:gd name="connsiteY1" fmla="*/ 53362 h 219727"/>
                  <a:gd name="connsiteX2" fmla="*/ 0 w 192765"/>
                  <a:gd name="connsiteY2" fmla="*/ 0 h 219727"/>
                  <a:gd name="connsiteX3" fmla="*/ 192765 w 192765"/>
                  <a:gd name="connsiteY3" fmla="*/ 0 h 219727"/>
                  <a:gd name="connsiteX4" fmla="*/ 192765 w 192765"/>
                  <a:gd name="connsiteY4" fmla="*/ 53362 h 219727"/>
                  <a:gd name="connsiteX5" fmla="*/ 126846 w 192765"/>
                  <a:gd name="connsiteY5" fmla="*/ 53362 h 219727"/>
                  <a:gd name="connsiteX6" fmla="*/ 126846 w 192765"/>
                  <a:gd name="connsiteY6" fmla="*/ 219727 h 219727"/>
                  <a:gd name="connsiteX7" fmla="*/ 65919 w 192765"/>
                  <a:gd name="connsiteY7" fmla="*/ 219727 h 219727"/>
                  <a:gd name="connsiteX8" fmla="*/ 65919 w 192765"/>
                  <a:gd name="connsiteY8" fmla="*/ 53362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65" h="219727">
                    <a:moveTo>
                      <a:pt x="65919" y="53362"/>
                    </a:moveTo>
                    <a:lnTo>
                      <a:pt x="0" y="53362"/>
                    </a:lnTo>
                    <a:lnTo>
                      <a:pt x="0" y="0"/>
                    </a:lnTo>
                    <a:lnTo>
                      <a:pt x="192765" y="0"/>
                    </a:lnTo>
                    <a:lnTo>
                      <a:pt x="192765" y="53362"/>
                    </a:lnTo>
                    <a:lnTo>
                      <a:pt x="126846" y="53362"/>
                    </a:lnTo>
                    <a:lnTo>
                      <a:pt x="126846" y="219727"/>
                    </a:lnTo>
                    <a:lnTo>
                      <a:pt x="65919" y="219727"/>
                    </a:lnTo>
                    <a:lnTo>
                      <a:pt x="65919" y="53362"/>
                    </a:lnTo>
                    <a:close/>
                  </a:path>
                </a:pathLst>
              </a:custGeom>
              <a:solidFill>
                <a:schemeClr val="bg1"/>
              </a:solidFill>
              <a:ln w="8044" cap="flat">
                <a:noFill/>
                <a:prstDash val="solid"/>
                <a:miter/>
              </a:ln>
            </p:spPr>
            <p:txBody>
              <a:bodyPr rtlCol="0" anchor="ctr"/>
              <a:lstStyle/>
              <a:p>
                <a:endParaRPr lang="en-US"/>
              </a:p>
            </p:txBody>
          </p:sp>
          <p:sp>
            <p:nvSpPr>
              <p:cNvPr id="206" name="Freeform 205">
                <a:extLst>
                  <a:ext uri="{FF2B5EF4-FFF2-40B4-BE49-F238E27FC236}">
                    <a16:creationId xmlns:a16="http://schemas.microsoft.com/office/drawing/2014/main" id="{D9305129-6C5E-E0A8-9976-D7C8C84F0C39}"/>
                  </a:ext>
                </a:extLst>
              </p:cNvPr>
              <p:cNvSpPr/>
              <p:nvPr/>
            </p:nvSpPr>
            <p:spPr>
              <a:xfrm>
                <a:off x="7419841" y="3059397"/>
                <a:ext cx="172398" cy="212383"/>
              </a:xfrm>
              <a:custGeom>
                <a:avLst/>
                <a:gdLst>
                  <a:gd name="connsiteX0" fmla="*/ 0 w 178357"/>
                  <a:gd name="connsiteY0" fmla="*/ 0 h 219727"/>
                  <a:gd name="connsiteX1" fmla="*/ 176748 w 178357"/>
                  <a:gd name="connsiteY1" fmla="*/ 0 h 219727"/>
                  <a:gd name="connsiteX2" fmla="*/ 176748 w 178357"/>
                  <a:gd name="connsiteY2" fmla="*/ 51753 h 219727"/>
                  <a:gd name="connsiteX3" fmla="*/ 60284 w 178357"/>
                  <a:gd name="connsiteY3" fmla="*/ 51753 h 219727"/>
                  <a:gd name="connsiteX4" fmla="*/ 60284 w 178357"/>
                  <a:gd name="connsiteY4" fmla="*/ 84993 h 219727"/>
                  <a:gd name="connsiteX5" fmla="*/ 165721 w 178357"/>
                  <a:gd name="connsiteY5" fmla="*/ 84993 h 219727"/>
                  <a:gd name="connsiteX6" fmla="*/ 165721 w 178357"/>
                  <a:gd name="connsiteY6" fmla="*/ 133044 h 219727"/>
                  <a:gd name="connsiteX7" fmla="*/ 60284 w 178357"/>
                  <a:gd name="connsiteY7" fmla="*/ 133044 h 219727"/>
                  <a:gd name="connsiteX8" fmla="*/ 60284 w 178357"/>
                  <a:gd name="connsiteY8" fmla="*/ 167894 h 219727"/>
                  <a:gd name="connsiteX9" fmla="*/ 178358 w 178357"/>
                  <a:gd name="connsiteY9" fmla="*/ 167894 h 219727"/>
                  <a:gd name="connsiteX10" fmla="*/ 178358 w 178357"/>
                  <a:gd name="connsiteY10" fmla="*/ 219727 h 219727"/>
                  <a:gd name="connsiteX11" fmla="*/ 81 w 178357"/>
                  <a:gd name="connsiteY11" fmla="*/ 219727 h 219727"/>
                  <a:gd name="connsiteX12" fmla="*/ 81 w 178357"/>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357" h="219727">
                    <a:moveTo>
                      <a:pt x="0" y="0"/>
                    </a:moveTo>
                    <a:lnTo>
                      <a:pt x="176748" y="0"/>
                    </a:lnTo>
                    <a:lnTo>
                      <a:pt x="176748" y="51753"/>
                    </a:lnTo>
                    <a:lnTo>
                      <a:pt x="60284" y="51753"/>
                    </a:lnTo>
                    <a:lnTo>
                      <a:pt x="60284" y="84993"/>
                    </a:lnTo>
                    <a:lnTo>
                      <a:pt x="165721" y="84993"/>
                    </a:lnTo>
                    <a:lnTo>
                      <a:pt x="165721" y="133044"/>
                    </a:lnTo>
                    <a:lnTo>
                      <a:pt x="60284" y="133044"/>
                    </a:lnTo>
                    <a:lnTo>
                      <a:pt x="60284" y="167894"/>
                    </a:lnTo>
                    <a:lnTo>
                      <a:pt x="178358" y="167894"/>
                    </a:lnTo>
                    <a:lnTo>
                      <a:pt x="178358" y="219727"/>
                    </a:lnTo>
                    <a:lnTo>
                      <a:pt x="81" y="219727"/>
                    </a:lnTo>
                    <a:lnTo>
                      <a:pt x="81" y="0"/>
                    </a:lnTo>
                    <a:close/>
                  </a:path>
                </a:pathLst>
              </a:custGeom>
              <a:solidFill>
                <a:schemeClr val="bg1"/>
              </a:solidFill>
              <a:ln w="8044" cap="flat">
                <a:noFill/>
                <a:prstDash val="solid"/>
                <a:miter/>
              </a:ln>
            </p:spPr>
            <p:txBody>
              <a:bodyPr rtlCol="0" anchor="ctr"/>
              <a:lstStyle/>
              <a:p>
                <a:endParaRPr lang="en-US"/>
              </a:p>
            </p:txBody>
          </p:sp>
          <p:sp>
            <p:nvSpPr>
              <p:cNvPr id="207" name="Freeform 206">
                <a:extLst>
                  <a:ext uri="{FF2B5EF4-FFF2-40B4-BE49-F238E27FC236}">
                    <a16:creationId xmlns:a16="http://schemas.microsoft.com/office/drawing/2014/main" id="{238D251F-42DF-B43E-21C3-C543873614A9}"/>
                  </a:ext>
                </a:extLst>
              </p:cNvPr>
              <p:cNvSpPr/>
              <p:nvPr/>
            </p:nvSpPr>
            <p:spPr>
              <a:xfrm>
                <a:off x="7622036" y="3059397"/>
                <a:ext cx="195504" cy="212383"/>
              </a:xfrm>
              <a:custGeom>
                <a:avLst/>
                <a:gdLst>
                  <a:gd name="connsiteX0" fmla="*/ 161 w 202261"/>
                  <a:gd name="connsiteY0" fmla="*/ 0 h 219727"/>
                  <a:gd name="connsiteX1" fmla="*/ 104069 w 202261"/>
                  <a:gd name="connsiteY1" fmla="*/ 0 h 219727"/>
                  <a:gd name="connsiteX2" fmla="*/ 175622 w 202261"/>
                  <a:gd name="connsiteY2" fmla="*/ 23824 h 219727"/>
                  <a:gd name="connsiteX3" fmla="*/ 195099 w 202261"/>
                  <a:gd name="connsiteY3" fmla="*/ 75013 h 219727"/>
                  <a:gd name="connsiteX4" fmla="*/ 195099 w 202261"/>
                  <a:gd name="connsiteY4" fmla="*/ 75657 h 219727"/>
                  <a:gd name="connsiteX5" fmla="*/ 149865 w 202261"/>
                  <a:gd name="connsiteY5" fmla="*/ 143105 h 219727"/>
                  <a:gd name="connsiteX6" fmla="*/ 202262 w 202261"/>
                  <a:gd name="connsiteY6" fmla="*/ 219727 h 219727"/>
                  <a:gd name="connsiteX7" fmla="*/ 131917 w 202261"/>
                  <a:gd name="connsiteY7" fmla="*/ 219727 h 219727"/>
                  <a:gd name="connsiteX8" fmla="*/ 87650 w 202261"/>
                  <a:gd name="connsiteY8" fmla="*/ 153165 h 219727"/>
                  <a:gd name="connsiteX9" fmla="*/ 60929 w 202261"/>
                  <a:gd name="connsiteY9" fmla="*/ 153165 h 219727"/>
                  <a:gd name="connsiteX10" fmla="*/ 60929 w 202261"/>
                  <a:gd name="connsiteY10" fmla="*/ 219727 h 219727"/>
                  <a:gd name="connsiteX11" fmla="*/ 0 w 202261"/>
                  <a:gd name="connsiteY11" fmla="*/ 219727 h 219727"/>
                  <a:gd name="connsiteX12" fmla="*/ 0 w 202261"/>
                  <a:gd name="connsiteY12" fmla="*/ 0 h 219727"/>
                  <a:gd name="connsiteX13" fmla="*/ 101252 w 202261"/>
                  <a:gd name="connsiteY13" fmla="*/ 105437 h 219727"/>
                  <a:gd name="connsiteX14" fmla="*/ 133929 w 202261"/>
                  <a:gd name="connsiteY14" fmla="*/ 79359 h 219727"/>
                  <a:gd name="connsiteX15" fmla="*/ 133929 w 202261"/>
                  <a:gd name="connsiteY15" fmla="*/ 78716 h 219727"/>
                  <a:gd name="connsiteX16" fmla="*/ 100930 w 202261"/>
                  <a:gd name="connsiteY16" fmla="*/ 52638 h 219727"/>
                  <a:gd name="connsiteX17" fmla="*/ 61090 w 202261"/>
                  <a:gd name="connsiteY17" fmla="*/ 52638 h 219727"/>
                  <a:gd name="connsiteX18" fmla="*/ 61090 w 202261"/>
                  <a:gd name="connsiteY18" fmla="*/ 105357 h 219727"/>
                  <a:gd name="connsiteX19" fmla="*/ 101252 w 202261"/>
                  <a:gd name="connsiteY19" fmla="*/ 105357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2261" h="219727">
                    <a:moveTo>
                      <a:pt x="161" y="0"/>
                    </a:moveTo>
                    <a:lnTo>
                      <a:pt x="104069" y="0"/>
                    </a:lnTo>
                    <a:cubicBezTo>
                      <a:pt x="137631" y="0"/>
                      <a:pt x="160892" y="8773"/>
                      <a:pt x="175622" y="23824"/>
                    </a:cubicBezTo>
                    <a:cubicBezTo>
                      <a:pt x="188499" y="36380"/>
                      <a:pt x="195099" y="53362"/>
                      <a:pt x="195099" y="75013"/>
                    </a:cubicBezTo>
                    <a:lnTo>
                      <a:pt x="195099" y="75657"/>
                    </a:lnTo>
                    <a:cubicBezTo>
                      <a:pt x="195099" y="109220"/>
                      <a:pt x="177231" y="131515"/>
                      <a:pt x="149865" y="143105"/>
                    </a:cubicBezTo>
                    <a:lnTo>
                      <a:pt x="202262" y="219727"/>
                    </a:lnTo>
                    <a:lnTo>
                      <a:pt x="131917" y="219727"/>
                    </a:lnTo>
                    <a:lnTo>
                      <a:pt x="87650" y="153165"/>
                    </a:lnTo>
                    <a:lnTo>
                      <a:pt x="60929" y="153165"/>
                    </a:lnTo>
                    <a:lnTo>
                      <a:pt x="60929" y="219727"/>
                    </a:lnTo>
                    <a:lnTo>
                      <a:pt x="0" y="219727"/>
                    </a:lnTo>
                    <a:lnTo>
                      <a:pt x="0" y="0"/>
                    </a:lnTo>
                    <a:close/>
                    <a:moveTo>
                      <a:pt x="101252" y="105437"/>
                    </a:moveTo>
                    <a:cubicBezTo>
                      <a:pt x="121937" y="105437"/>
                      <a:pt x="133929" y="95376"/>
                      <a:pt x="133929" y="79359"/>
                    </a:cubicBezTo>
                    <a:lnTo>
                      <a:pt x="133929" y="78716"/>
                    </a:lnTo>
                    <a:cubicBezTo>
                      <a:pt x="133929" y="61411"/>
                      <a:pt x="121374" y="52638"/>
                      <a:pt x="100930" y="52638"/>
                    </a:cubicBezTo>
                    <a:lnTo>
                      <a:pt x="61090" y="52638"/>
                    </a:lnTo>
                    <a:lnTo>
                      <a:pt x="61090" y="105357"/>
                    </a:lnTo>
                    <a:lnTo>
                      <a:pt x="101252" y="105357"/>
                    </a:lnTo>
                    <a:close/>
                  </a:path>
                </a:pathLst>
              </a:custGeom>
              <a:solidFill>
                <a:schemeClr val="bg1"/>
              </a:solidFill>
              <a:ln w="8044" cap="flat">
                <a:noFill/>
                <a:prstDash val="solid"/>
                <a:miter/>
              </a:ln>
            </p:spPr>
            <p:txBody>
              <a:bodyPr rtlCol="0" anchor="ctr"/>
              <a:lstStyle/>
              <a:p>
                <a:endParaRPr lang="en-US"/>
              </a:p>
            </p:txBody>
          </p:sp>
        </p:grpSp>
        <p:grpSp>
          <p:nvGrpSpPr>
            <p:cNvPr id="246" name="Group 245">
              <a:extLst>
                <a:ext uri="{FF2B5EF4-FFF2-40B4-BE49-F238E27FC236}">
                  <a16:creationId xmlns:a16="http://schemas.microsoft.com/office/drawing/2014/main" id="{04004FBC-EBFB-0E1B-292D-7DF232A0925B}"/>
                </a:ext>
              </a:extLst>
            </p:cNvPr>
            <p:cNvGrpSpPr/>
            <p:nvPr/>
          </p:nvGrpSpPr>
          <p:grpSpPr>
            <a:xfrm>
              <a:off x="3197981" y="3802554"/>
              <a:ext cx="903203" cy="192412"/>
              <a:chOff x="2250369" y="3374705"/>
              <a:chExt cx="1031280" cy="219696"/>
            </a:xfrm>
          </p:grpSpPr>
          <p:sp>
            <p:nvSpPr>
              <p:cNvPr id="208" name="Freeform 207">
                <a:extLst>
                  <a:ext uri="{FF2B5EF4-FFF2-40B4-BE49-F238E27FC236}">
                    <a16:creationId xmlns:a16="http://schemas.microsoft.com/office/drawing/2014/main" id="{BA98CEE1-33E2-068F-BE02-F541A31445C1}"/>
                  </a:ext>
                </a:extLst>
              </p:cNvPr>
              <p:cNvSpPr/>
              <p:nvPr/>
            </p:nvSpPr>
            <p:spPr>
              <a:xfrm>
                <a:off x="2250369" y="3374705"/>
                <a:ext cx="185390" cy="219696"/>
              </a:xfrm>
              <a:custGeom>
                <a:avLst/>
                <a:gdLst>
                  <a:gd name="connsiteX0" fmla="*/ 0 w 191798"/>
                  <a:gd name="connsiteY0" fmla="*/ 190833 h 227293"/>
                  <a:gd name="connsiteX1" fmla="*/ 33885 w 191798"/>
                  <a:gd name="connsiteY1" fmla="*/ 150348 h 227293"/>
                  <a:gd name="connsiteX2" fmla="*/ 105115 w 191798"/>
                  <a:gd name="connsiteY2" fmla="*/ 176748 h 227293"/>
                  <a:gd name="connsiteX3" fmla="*/ 130227 w 191798"/>
                  <a:gd name="connsiteY3" fmla="*/ 161697 h 227293"/>
                  <a:gd name="connsiteX4" fmla="*/ 130227 w 191798"/>
                  <a:gd name="connsiteY4" fmla="*/ 161053 h 227293"/>
                  <a:gd name="connsiteX5" fmla="*/ 93203 w 191798"/>
                  <a:gd name="connsiteY5" fmla="*/ 140046 h 227293"/>
                  <a:gd name="connsiteX6" fmla="*/ 10302 w 191798"/>
                  <a:gd name="connsiteY6" fmla="*/ 70989 h 227293"/>
                  <a:gd name="connsiteX7" fmla="*/ 10302 w 191798"/>
                  <a:gd name="connsiteY7" fmla="*/ 70345 h 227293"/>
                  <a:gd name="connsiteX8" fmla="*/ 95376 w 191798"/>
                  <a:gd name="connsiteY8" fmla="*/ 0 h 227293"/>
                  <a:gd name="connsiteX9" fmla="*/ 185762 w 191798"/>
                  <a:gd name="connsiteY9" fmla="*/ 29217 h 227293"/>
                  <a:gd name="connsiteX10" fmla="*/ 155339 w 191798"/>
                  <a:gd name="connsiteY10" fmla="*/ 72196 h 227293"/>
                  <a:gd name="connsiteX11" fmla="*/ 93847 w 191798"/>
                  <a:gd name="connsiteY11" fmla="*/ 50545 h 227293"/>
                  <a:gd name="connsiteX12" fmla="*/ 71874 w 191798"/>
                  <a:gd name="connsiteY12" fmla="*/ 64711 h 227293"/>
                  <a:gd name="connsiteX13" fmla="*/ 71874 w 191798"/>
                  <a:gd name="connsiteY13" fmla="*/ 65355 h 227293"/>
                  <a:gd name="connsiteX14" fmla="*/ 109864 w 191798"/>
                  <a:gd name="connsiteY14" fmla="*/ 86684 h 227293"/>
                  <a:gd name="connsiteX15" fmla="*/ 191799 w 191798"/>
                  <a:gd name="connsiteY15" fmla="*/ 155097 h 227293"/>
                  <a:gd name="connsiteX16" fmla="*/ 191799 w 191798"/>
                  <a:gd name="connsiteY16" fmla="*/ 155741 h 227293"/>
                  <a:gd name="connsiteX17" fmla="*/ 102942 w 191798"/>
                  <a:gd name="connsiteY17" fmla="*/ 227293 h 227293"/>
                  <a:gd name="connsiteX18" fmla="*/ 0 w 191798"/>
                  <a:gd name="connsiteY18" fmla="*/ 19091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98" h="227293">
                    <a:moveTo>
                      <a:pt x="0" y="190833"/>
                    </a:moveTo>
                    <a:lnTo>
                      <a:pt x="33885" y="150348"/>
                    </a:lnTo>
                    <a:cubicBezTo>
                      <a:pt x="55535" y="167572"/>
                      <a:pt x="79681" y="176748"/>
                      <a:pt x="105115" y="176748"/>
                    </a:cubicBezTo>
                    <a:cubicBezTo>
                      <a:pt x="121454" y="176748"/>
                      <a:pt x="130227" y="171114"/>
                      <a:pt x="130227" y="161697"/>
                    </a:cubicBezTo>
                    <a:lnTo>
                      <a:pt x="130227" y="161053"/>
                    </a:lnTo>
                    <a:cubicBezTo>
                      <a:pt x="130227" y="151958"/>
                      <a:pt x="122983" y="146968"/>
                      <a:pt x="93203" y="140046"/>
                    </a:cubicBezTo>
                    <a:cubicBezTo>
                      <a:pt x="46441" y="129341"/>
                      <a:pt x="10302" y="116222"/>
                      <a:pt x="10302" y="70989"/>
                    </a:cubicBezTo>
                    <a:lnTo>
                      <a:pt x="10302" y="70345"/>
                    </a:lnTo>
                    <a:cubicBezTo>
                      <a:pt x="10302" y="29539"/>
                      <a:pt x="42658" y="0"/>
                      <a:pt x="95376" y="0"/>
                    </a:cubicBezTo>
                    <a:cubicBezTo>
                      <a:pt x="132722" y="0"/>
                      <a:pt x="161938" y="10061"/>
                      <a:pt x="185762" y="29217"/>
                    </a:cubicBezTo>
                    <a:lnTo>
                      <a:pt x="155339" y="72196"/>
                    </a:lnTo>
                    <a:cubicBezTo>
                      <a:pt x="135217" y="58111"/>
                      <a:pt x="113244" y="50545"/>
                      <a:pt x="93847" y="50545"/>
                    </a:cubicBezTo>
                    <a:cubicBezTo>
                      <a:pt x="79118" y="50545"/>
                      <a:pt x="71874" y="56823"/>
                      <a:pt x="71874" y="64711"/>
                    </a:cubicBezTo>
                    <a:lnTo>
                      <a:pt x="71874" y="65355"/>
                    </a:lnTo>
                    <a:cubicBezTo>
                      <a:pt x="71874" y="75416"/>
                      <a:pt x="79440" y="79762"/>
                      <a:pt x="109864" y="86684"/>
                    </a:cubicBezTo>
                    <a:cubicBezTo>
                      <a:pt x="160409" y="97710"/>
                      <a:pt x="191799" y="113969"/>
                      <a:pt x="191799" y="155097"/>
                    </a:cubicBezTo>
                    <a:lnTo>
                      <a:pt x="191799" y="155741"/>
                    </a:lnTo>
                    <a:cubicBezTo>
                      <a:pt x="191799" y="200652"/>
                      <a:pt x="156304" y="227293"/>
                      <a:pt x="102942" y="227293"/>
                    </a:cubicBezTo>
                    <a:cubicBezTo>
                      <a:pt x="63987" y="227293"/>
                      <a:pt x="26963" y="215059"/>
                      <a:pt x="0" y="190913"/>
                    </a:cubicBezTo>
                    <a:close/>
                  </a:path>
                </a:pathLst>
              </a:custGeom>
              <a:solidFill>
                <a:schemeClr val="bg1"/>
              </a:solidFill>
              <a:ln w="8044"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5DCB9AD4-84AF-2185-32AA-718141BC7B16}"/>
                  </a:ext>
                </a:extLst>
              </p:cNvPr>
              <p:cNvSpPr/>
              <p:nvPr/>
            </p:nvSpPr>
            <p:spPr>
              <a:xfrm>
                <a:off x="2464311" y="3378362"/>
                <a:ext cx="172321" cy="212383"/>
              </a:xfrm>
              <a:custGeom>
                <a:avLst/>
                <a:gdLst>
                  <a:gd name="connsiteX0" fmla="*/ 0 w 178277"/>
                  <a:gd name="connsiteY0" fmla="*/ 0 h 219727"/>
                  <a:gd name="connsiteX1" fmla="*/ 176748 w 178277"/>
                  <a:gd name="connsiteY1" fmla="*/ 0 h 219727"/>
                  <a:gd name="connsiteX2" fmla="*/ 176748 w 178277"/>
                  <a:gd name="connsiteY2" fmla="*/ 51753 h 219727"/>
                  <a:gd name="connsiteX3" fmla="*/ 60284 w 178277"/>
                  <a:gd name="connsiteY3" fmla="*/ 51753 h 219727"/>
                  <a:gd name="connsiteX4" fmla="*/ 60284 w 178277"/>
                  <a:gd name="connsiteY4" fmla="*/ 84993 h 219727"/>
                  <a:gd name="connsiteX5" fmla="*/ 165721 w 178277"/>
                  <a:gd name="connsiteY5" fmla="*/ 84993 h 219727"/>
                  <a:gd name="connsiteX6" fmla="*/ 165721 w 178277"/>
                  <a:gd name="connsiteY6" fmla="*/ 133044 h 219727"/>
                  <a:gd name="connsiteX7" fmla="*/ 60284 w 178277"/>
                  <a:gd name="connsiteY7" fmla="*/ 133044 h 219727"/>
                  <a:gd name="connsiteX8" fmla="*/ 60284 w 178277"/>
                  <a:gd name="connsiteY8" fmla="*/ 167894 h 219727"/>
                  <a:gd name="connsiteX9" fmla="*/ 178277 w 178277"/>
                  <a:gd name="connsiteY9" fmla="*/ 167894 h 219727"/>
                  <a:gd name="connsiteX10" fmla="*/ 178277 w 178277"/>
                  <a:gd name="connsiteY10" fmla="*/ 219727 h 219727"/>
                  <a:gd name="connsiteX11" fmla="*/ 0 w 178277"/>
                  <a:gd name="connsiteY11" fmla="*/ 219727 h 219727"/>
                  <a:gd name="connsiteX12" fmla="*/ 0 w 178277"/>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77" h="219727">
                    <a:moveTo>
                      <a:pt x="0" y="0"/>
                    </a:moveTo>
                    <a:lnTo>
                      <a:pt x="176748" y="0"/>
                    </a:lnTo>
                    <a:lnTo>
                      <a:pt x="176748" y="51753"/>
                    </a:lnTo>
                    <a:lnTo>
                      <a:pt x="60284" y="51753"/>
                    </a:lnTo>
                    <a:lnTo>
                      <a:pt x="60284" y="84993"/>
                    </a:lnTo>
                    <a:lnTo>
                      <a:pt x="165721" y="84993"/>
                    </a:lnTo>
                    <a:lnTo>
                      <a:pt x="165721" y="133044"/>
                    </a:lnTo>
                    <a:lnTo>
                      <a:pt x="60284" y="133044"/>
                    </a:lnTo>
                    <a:lnTo>
                      <a:pt x="60284" y="167894"/>
                    </a:lnTo>
                    <a:lnTo>
                      <a:pt x="178277" y="167894"/>
                    </a:lnTo>
                    <a:lnTo>
                      <a:pt x="178277" y="219727"/>
                    </a:lnTo>
                    <a:lnTo>
                      <a:pt x="0" y="219727"/>
                    </a:lnTo>
                    <a:lnTo>
                      <a:pt x="0" y="0"/>
                    </a:lnTo>
                    <a:close/>
                  </a:path>
                </a:pathLst>
              </a:custGeom>
              <a:solidFill>
                <a:schemeClr val="bg1"/>
              </a:solidFill>
              <a:ln w="8044" cap="flat">
                <a:noFill/>
                <a:prstDash val="solid"/>
                <a:miter/>
              </a:ln>
            </p:spPr>
            <p:txBody>
              <a:bodyPr rtlCol="0" anchor="ctr"/>
              <a:lstStyle/>
              <a:p>
                <a:endParaRPr lang="en-US"/>
              </a:p>
            </p:txBody>
          </p:sp>
          <p:sp>
            <p:nvSpPr>
              <p:cNvPr id="210" name="Freeform 209">
                <a:extLst>
                  <a:ext uri="{FF2B5EF4-FFF2-40B4-BE49-F238E27FC236}">
                    <a16:creationId xmlns:a16="http://schemas.microsoft.com/office/drawing/2014/main" id="{D8F15E9C-9658-3CAF-1033-39078A934304}"/>
                  </a:ext>
                </a:extLst>
              </p:cNvPr>
              <p:cNvSpPr/>
              <p:nvPr/>
            </p:nvSpPr>
            <p:spPr>
              <a:xfrm>
                <a:off x="2666584" y="3378362"/>
                <a:ext cx="195426" cy="212383"/>
              </a:xfrm>
              <a:custGeom>
                <a:avLst/>
                <a:gdLst>
                  <a:gd name="connsiteX0" fmla="*/ 81 w 202181"/>
                  <a:gd name="connsiteY0" fmla="*/ 0 h 219727"/>
                  <a:gd name="connsiteX1" fmla="*/ 103988 w 202181"/>
                  <a:gd name="connsiteY1" fmla="*/ 0 h 219727"/>
                  <a:gd name="connsiteX2" fmla="*/ 175540 w 202181"/>
                  <a:gd name="connsiteY2" fmla="*/ 23824 h 219727"/>
                  <a:gd name="connsiteX3" fmla="*/ 195018 w 202181"/>
                  <a:gd name="connsiteY3" fmla="*/ 75013 h 219727"/>
                  <a:gd name="connsiteX4" fmla="*/ 195018 w 202181"/>
                  <a:gd name="connsiteY4" fmla="*/ 75657 h 219727"/>
                  <a:gd name="connsiteX5" fmla="*/ 149785 w 202181"/>
                  <a:gd name="connsiteY5" fmla="*/ 143105 h 219727"/>
                  <a:gd name="connsiteX6" fmla="*/ 202181 w 202181"/>
                  <a:gd name="connsiteY6" fmla="*/ 219727 h 219727"/>
                  <a:gd name="connsiteX7" fmla="*/ 131837 w 202181"/>
                  <a:gd name="connsiteY7" fmla="*/ 219727 h 219727"/>
                  <a:gd name="connsiteX8" fmla="*/ 87569 w 202181"/>
                  <a:gd name="connsiteY8" fmla="*/ 153165 h 219727"/>
                  <a:gd name="connsiteX9" fmla="*/ 60928 w 202181"/>
                  <a:gd name="connsiteY9" fmla="*/ 153165 h 219727"/>
                  <a:gd name="connsiteX10" fmla="*/ 60928 w 202181"/>
                  <a:gd name="connsiteY10" fmla="*/ 219727 h 219727"/>
                  <a:gd name="connsiteX11" fmla="*/ 0 w 202181"/>
                  <a:gd name="connsiteY11" fmla="*/ 219727 h 219727"/>
                  <a:gd name="connsiteX12" fmla="*/ 0 w 202181"/>
                  <a:gd name="connsiteY12" fmla="*/ 0 h 219727"/>
                  <a:gd name="connsiteX13" fmla="*/ 101171 w 202181"/>
                  <a:gd name="connsiteY13" fmla="*/ 105437 h 219727"/>
                  <a:gd name="connsiteX14" fmla="*/ 133849 w 202181"/>
                  <a:gd name="connsiteY14" fmla="*/ 79359 h 219727"/>
                  <a:gd name="connsiteX15" fmla="*/ 133849 w 202181"/>
                  <a:gd name="connsiteY15" fmla="*/ 78716 h 219727"/>
                  <a:gd name="connsiteX16" fmla="*/ 100850 w 202181"/>
                  <a:gd name="connsiteY16" fmla="*/ 52638 h 219727"/>
                  <a:gd name="connsiteX17" fmla="*/ 61009 w 202181"/>
                  <a:gd name="connsiteY17" fmla="*/ 52638 h 219727"/>
                  <a:gd name="connsiteX18" fmla="*/ 61009 w 202181"/>
                  <a:gd name="connsiteY18" fmla="*/ 105357 h 219727"/>
                  <a:gd name="connsiteX19" fmla="*/ 101171 w 202181"/>
                  <a:gd name="connsiteY19" fmla="*/ 105357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2181" h="219727">
                    <a:moveTo>
                      <a:pt x="81" y="0"/>
                    </a:moveTo>
                    <a:lnTo>
                      <a:pt x="103988" y="0"/>
                    </a:lnTo>
                    <a:cubicBezTo>
                      <a:pt x="137551" y="0"/>
                      <a:pt x="160811" y="8773"/>
                      <a:pt x="175540" y="23824"/>
                    </a:cubicBezTo>
                    <a:cubicBezTo>
                      <a:pt x="188419" y="36380"/>
                      <a:pt x="195018" y="53362"/>
                      <a:pt x="195018" y="75013"/>
                    </a:cubicBezTo>
                    <a:lnTo>
                      <a:pt x="195018" y="75657"/>
                    </a:lnTo>
                    <a:cubicBezTo>
                      <a:pt x="195018" y="109220"/>
                      <a:pt x="177150" y="131515"/>
                      <a:pt x="149785" y="143105"/>
                    </a:cubicBezTo>
                    <a:lnTo>
                      <a:pt x="202181" y="219727"/>
                    </a:lnTo>
                    <a:lnTo>
                      <a:pt x="131837" y="219727"/>
                    </a:lnTo>
                    <a:lnTo>
                      <a:pt x="87569" y="153165"/>
                    </a:lnTo>
                    <a:lnTo>
                      <a:pt x="60928" y="153165"/>
                    </a:lnTo>
                    <a:lnTo>
                      <a:pt x="60928" y="219727"/>
                    </a:lnTo>
                    <a:lnTo>
                      <a:pt x="0" y="219727"/>
                    </a:lnTo>
                    <a:lnTo>
                      <a:pt x="0" y="0"/>
                    </a:lnTo>
                    <a:close/>
                    <a:moveTo>
                      <a:pt x="101171" y="105437"/>
                    </a:moveTo>
                    <a:cubicBezTo>
                      <a:pt x="121856" y="105437"/>
                      <a:pt x="133849" y="95376"/>
                      <a:pt x="133849" y="79359"/>
                    </a:cubicBezTo>
                    <a:lnTo>
                      <a:pt x="133849" y="78716"/>
                    </a:lnTo>
                    <a:cubicBezTo>
                      <a:pt x="133849" y="61411"/>
                      <a:pt x="121293" y="52638"/>
                      <a:pt x="100850" y="52638"/>
                    </a:cubicBezTo>
                    <a:lnTo>
                      <a:pt x="61009" y="52638"/>
                    </a:lnTo>
                    <a:lnTo>
                      <a:pt x="61009" y="105357"/>
                    </a:lnTo>
                    <a:lnTo>
                      <a:pt x="101171" y="105357"/>
                    </a:lnTo>
                    <a:close/>
                  </a:path>
                </a:pathLst>
              </a:custGeom>
              <a:solidFill>
                <a:schemeClr val="bg1"/>
              </a:solidFill>
              <a:ln w="8044"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DCF201E5-1F97-1E32-70E9-EF1D5254D35B}"/>
                  </a:ext>
                </a:extLst>
              </p:cNvPr>
              <p:cNvSpPr/>
              <p:nvPr/>
            </p:nvSpPr>
            <p:spPr>
              <a:xfrm>
                <a:off x="2861700" y="3378362"/>
                <a:ext cx="227012" cy="213939"/>
              </a:xfrm>
              <a:custGeom>
                <a:avLst/>
                <a:gdLst>
                  <a:gd name="connsiteX0" fmla="*/ 81 w 234858"/>
                  <a:gd name="connsiteY0" fmla="*/ 0 h 221337"/>
                  <a:gd name="connsiteX1" fmla="*/ 68172 w 234858"/>
                  <a:gd name="connsiteY1" fmla="*/ 0 h 221337"/>
                  <a:gd name="connsiteX2" fmla="*/ 118073 w 234858"/>
                  <a:gd name="connsiteY2" fmla="*/ 139080 h 221337"/>
                  <a:gd name="connsiteX3" fmla="*/ 167975 w 234858"/>
                  <a:gd name="connsiteY3" fmla="*/ 0 h 221337"/>
                  <a:gd name="connsiteX4" fmla="*/ 234859 w 234858"/>
                  <a:gd name="connsiteY4" fmla="*/ 0 h 221337"/>
                  <a:gd name="connsiteX5" fmla="*/ 145680 w 234858"/>
                  <a:gd name="connsiteY5" fmla="*/ 221337 h 221337"/>
                  <a:gd name="connsiteX6" fmla="*/ 89179 w 234858"/>
                  <a:gd name="connsiteY6" fmla="*/ 221337 h 221337"/>
                  <a:gd name="connsiteX7" fmla="*/ 0 w 234858"/>
                  <a:gd name="connsiteY7" fmla="*/ 0 h 22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858" h="221337">
                    <a:moveTo>
                      <a:pt x="81" y="0"/>
                    </a:moveTo>
                    <a:lnTo>
                      <a:pt x="68172" y="0"/>
                    </a:lnTo>
                    <a:lnTo>
                      <a:pt x="118073" y="139080"/>
                    </a:lnTo>
                    <a:lnTo>
                      <a:pt x="167975" y="0"/>
                    </a:lnTo>
                    <a:lnTo>
                      <a:pt x="234859" y="0"/>
                    </a:lnTo>
                    <a:lnTo>
                      <a:pt x="145680" y="221337"/>
                    </a:lnTo>
                    <a:lnTo>
                      <a:pt x="89179" y="221337"/>
                    </a:lnTo>
                    <a:lnTo>
                      <a:pt x="0" y="0"/>
                    </a:lnTo>
                    <a:close/>
                  </a:path>
                </a:pathLst>
              </a:custGeom>
              <a:solidFill>
                <a:schemeClr val="bg1"/>
              </a:solidFill>
              <a:ln w="8044"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111FFCD2-F423-DD67-D835-25475E94294C}"/>
                  </a:ext>
                </a:extLst>
              </p:cNvPr>
              <p:cNvSpPr/>
              <p:nvPr/>
            </p:nvSpPr>
            <p:spPr>
              <a:xfrm>
                <a:off x="3109329" y="3378362"/>
                <a:ext cx="172320" cy="212383"/>
              </a:xfrm>
              <a:custGeom>
                <a:avLst/>
                <a:gdLst>
                  <a:gd name="connsiteX0" fmla="*/ 0 w 178276"/>
                  <a:gd name="connsiteY0" fmla="*/ 0 h 219727"/>
                  <a:gd name="connsiteX1" fmla="*/ 176747 w 178276"/>
                  <a:gd name="connsiteY1" fmla="*/ 0 h 219727"/>
                  <a:gd name="connsiteX2" fmla="*/ 176747 w 178276"/>
                  <a:gd name="connsiteY2" fmla="*/ 51753 h 219727"/>
                  <a:gd name="connsiteX3" fmla="*/ 60284 w 178276"/>
                  <a:gd name="connsiteY3" fmla="*/ 51753 h 219727"/>
                  <a:gd name="connsiteX4" fmla="*/ 60284 w 178276"/>
                  <a:gd name="connsiteY4" fmla="*/ 84993 h 219727"/>
                  <a:gd name="connsiteX5" fmla="*/ 165721 w 178276"/>
                  <a:gd name="connsiteY5" fmla="*/ 84993 h 219727"/>
                  <a:gd name="connsiteX6" fmla="*/ 165721 w 178276"/>
                  <a:gd name="connsiteY6" fmla="*/ 133044 h 219727"/>
                  <a:gd name="connsiteX7" fmla="*/ 60284 w 178276"/>
                  <a:gd name="connsiteY7" fmla="*/ 133044 h 219727"/>
                  <a:gd name="connsiteX8" fmla="*/ 60284 w 178276"/>
                  <a:gd name="connsiteY8" fmla="*/ 167894 h 219727"/>
                  <a:gd name="connsiteX9" fmla="*/ 178277 w 178276"/>
                  <a:gd name="connsiteY9" fmla="*/ 167894 h 219727"/>
                  <a:gd name="connsiteX10" fmla="*/ 178277 w 178276"/>
                  <a:gd name="connsiteY10" fmla="*/ 219727 h 219727"/>
                  <a:gd name="connsiteX11" fmla="*/ 0 w 178276"/>
                  <a:gd name="connsiteY11" fmla="*/ 219727 h 219727"/>
                  <a:gd name="connsiteX12" fmla="*/ 0 w 178276"/>
                  <a:gd name="connsiteY12" fmla="*/ 0 h 219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76" h="219727">
                    <a:moveTo>
                      <a:pt x="0" y="0"/>
                    </a:moveTo>
                    <a:lnTo>
                      <a:pt x="176747" y="0"/>
                    </a:lnTo>
                    <a:lnTo>
                      <a:pt x="176747" y="51753"/>
                    </a:lnTo>
                    <a:lnTo>
                      <a:pt x="60284" y="51753"/>
                    </a:lnTo>
                    <a:lnTo>
                      <a:pt x="60284" y="84993"/>
                    </a:lnTo>
                    <a:lnTo>
                      <a:pt x="165721" y="84993"/>
                    </a:lnTo>
                    <a:lnTo>
                      <a:pt x="165721" y="133044"/>
                    </a:lnTo>
                    <a:lnTo>
                      <a:pt x="60284" y="133044"/>
                    </a:lnTo>
                    <a:lnTo>
                      <a:pt x="60284" y="167894"/>
                    </a:lnTo>
                    <a:lnTo>
                      <a:pt x="178277" y="167894"/>
                    </a:lnTo>
                    <a:lnTo>
                      <a:pt x="178277" y="219727"/>
                    </a:lnTo>
                    <a:lnTo>
                      <a:pt x="0" y="219727"/>
                    </a:lnTo>
                    <a:lnTo>
                      <a:pt x="0" y="0"/>
                    </a:lnTo>
                    <a:close/>
                  </a:path>
                </a:pathLst>
              </a:custGeom>
              <a:solidFill>
                <a:schemeClr val="bg1"/>
              </a:solidFill>
              <a:ln w="8044" cap="flat">
                <a:noFill/>
                <a:prstDash val="solid"/>
                <a:miter/>
              </a:ln>
            </p:spPr>
            <p:txBody>
              <a:bodyPr rtlCol="0" anchor="ctr"/>
              <a:lstStyle/>
              <a:p>
                <a:endParaRPr lang="en-US"/>
              </a:p>
            </p:txBody>
          </p:sp>
        </p:grpSp>
        <p:grpSp>
          <p:nvGrpSpPr>
            <p:cNvPr id="14" name="Graphic 10">
              <a:extLst>
                <a:ext uri="{FF2B5EF4-FFF2-40B4-BE49-F238E27FC236}">
                  <a16:creationId xmlns:a16="http://schemas.microsoft.com/office/drawing/2014/main" id="{79881DE6-533D-C6F4-3BA3-02D4A4E626AA}"/>
                </a:ext>
              </a:extLst>
            </p:cNvPr>
            <p:cNvGrpSpPr/>
            <p:nvPr/>
          </p:nvGrpSpPr>
          <p:grpSpPr>
            <a:xfrm rot="16200000">
              <a:off x="1245651" y="4483235"/>
              <a:ext cx="1074572" cy="347771"/>
              <a:chOff x="5929152" y="2641087"/>
              <a:chExt cx="1671215" cy="540867"/>
            </a:xfrm>
            <a:solidFill>
              <a:schemeClr val="accent2"/>
            </a:solidFill>
          </p:grpSpPr>
          <p:sp>
            <p:nvSpPr>
              <p:cNvPr id="178" name="Freeform 177">
                <a:extLst>
                  <a:ext uri="{FF2B5EF4-FFF2-40B4-BE49-F238E27FC236}">
                    <a16:creationId xmlns:a16="http://schemas.microsoft.com/office/drawing/2014/main" id="{0222A286-DED4-FECC-F720-3D7ABCFB2A6A}"/>
                  </a:ext>
                </a:extLst>
              </p:cNvPr>
              <p:cNvSpPr/>
              <p:nvPr/>
            </p:nvSpPr>
            <p:spPr>
              <a:xfrm>
                <a:off x="5929152" y="2641087"/>
                <a:ext cx="499095" cy="540867"/>
              </a:xfrm>
              <a:custGeom>
                <a:avLst/>
                <a:gdLst>
                  <a:gd name="connsiteX0" fmla="*/ 159121 w 499095"/>
                  <a:gd name="connsiteY0" fmla="*/ 153004 h 540867"/>
                  <a:gd name="connsiteX1" fmla="*/ 0 w 499095"/>
                  <a:gd name="connsiteY1" fmla="*/ 153004 h 540867"/>
                  <a:gd name="connsiteX2" fmla="*/ 0 w 499095"/>
                  <a:gd name="connsiteY2" fmla="*/ 0 h 540867"/>
                  <a:gd name="connsiteX3" fmla="*/ 499095 w 499095"/>
                  <a:gd name="connsiteY3" fmla="*/ 0 h 540867"/>
                  <a:gd name="connsiteX4" fmla="*/ 499095 w 499095"/>
                  <a:gd name="connsiteY4" fmla="*/ 153004 h 540867"/>
                  <a:gd name="connsiteX5" fmla="*/ 339974 w 499095"/>
                  <a:gd name="connsiteY5" fmla="*/ 153004 h 540867"/>
                  <a:gd name="connsiteX6" fmla="*/ 339974 w 499095"/>
                  <a:gd name="connsiteY6" fmla="*/ 540868 h 540867"/>
                  <a:gd name="connsiteX7" fmla="*/ 159202 w 499095"/>
                  <a:gd name="connsiteY7" fmla="*/ 540868 h 540867"/>
                  <a:gd name="connsiteX8" fmla="*/ 159202 w 499095"/>
                  <a:gd name="connsiteY8" fmla="*/ 153004 h 54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095" h="540867">
                    <a:moveTo>
                      <a:pt x="159121" y="153004"/>
                    </a:moveTo>
                    <a:lnTo>
                      <a:pt x="0" y="153004"/>
                    </a:lnTo>
                    <a:lnTo>
                      <a:pt x="0" y="0"/>
                    </a:lnTo>
                    <a:lnTo>
                      <a:pt x="499095" y="0"/>
                    </a:lnTo>
                    <a:lnTo>
                      <a:pt x="499095" y="153004"/>
                    </a:lnTo>
                    <a:lnTo>
                      <a:pt x="339974" y="153004"/>
                    </a:lnTo>
                    <a:lnTo>
                      <a:pt x="339974" y="540868"/>
                    </a:lnTo>
                    <a:lnTo>
                      <a:pt x="159202" y="540868"/>
                    </a:lnTo>
                    <a:lnTo>
                      <a:pt x="159202" y="153004"/>
                    </a:lnTo>
                    <a:close/>
                  </a:path>
                </a:pathLst>
              </a:custGeom>
              <a:grpFill/>
              <a:ln w="8044"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1A1F072F-2A7D-CEEA-F560-593A6F7D1C08}"/>
                  </a:ext>
                </a:extLst>
              </p:cNvPr>
              <p:cNvSpPr/>
              <p:nvPr/>
            </p:nvSpPr>
            <p:spPr>
              <a:xfrm>
                <a:off x="6507848" y="2641087"/>
                <a:ext cx="526863" cy="540867"/>
              </a:xfrm>
              <a:custGeom>
                <a:avLst/>
                <a:gdLst>
                  <a:gd name="connsiteX0" fmla="*/ 0 w 526863"/>
                  <a:gd name="connsiteY0" fmla="*/ 0 h 540867"/>
                  <a:gd name="connsiteX1" fmla="*/ 180772 w 526863"/>
                  <a:gd name="connsiteY1" fmla="*/ 0 h 540867"/>
                  <a:gd name="connsiteX2" fmla="*/ 180772 w 526863"/>
                  <a:gd name="connsiteY2" fmla="*/ 190833 h 540867"/>
                  <a:gd name="connsiteX3" fmla="*/ 346091 w 526863"/>
                  <a:gd name="connsiteY3" fmla="*/ 190833 h 540867"/>
                  <a:gd name="connsiteX4" fmla="*/ 346091 w 526863"/>
                  <a:gd name="connsiteY4" fmla="*/ 0 h 540867"/>
                  <a:gd name="connsiteX5" fmla="*/ 526863 w 526863"/>
                  <a:gd name="connsiteY5" fmla="*/ 0 h 540867"/>
                  <a:gd name="connsiteX6" fmla="*/ 526863 w 526863"/>
                  <a:gd name="connsiteY6" fmla="*/ 540868 h 540867"/>
                  <a:gd name="connsiteX7" fmla="*/ 346091 w 526863"/>
                  <a:gd name="connsiteY7" fmla="*/ 540868 h 540867"/>
                  <a:gd name="connsiteX8" fmla="*/ 346091 w 526863"/>
                  <a:gd name="connsiteY8" fmla="*/ 346976 h 540867"/>
                  <a:gd name="connsiteX9" fmla="*/ 180772 w 526863"/>
                  <a:gd name="connsiteY9" fmla="*/ 346976 h 540867"/>
                  <a:gd name="connsiteX10" fmla="*/ 180772 w 526863"/>
                  <a:gd name="connsiteY10" fmla="*/ 540868 h 540867"/>
                  <a:gd name="connsiteX11" fmla="*/ 0 w 526863"/>
                  <a:gd name="connsiteY11" fmla="*/ 540868 h 540867"/>
                  <a:gd name="connsiteX12" fmla="*/ 0 w 526863"/>
                  <a:gd name="connsiteY12" fmla="*/ 0 h 54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863" h="540867">
                    <a:moveTo>
                      <a:pt x="0" y="0"/>
                    </a:moveTo>
                    <a:lnTo>
                      <a:pt x="180772" y="0"/>
                    </a:lnTo>
                    <a:lnTo>
                      <a:pt x="180772" y="190833"/>
                    </a:lnTo>
                    <a:lnTo>
                      <a:pt x="346091" y="190833"/>
                    </a:lnTo>
                    <a:lnTo>
                      <a:pt x="346091" y="0"/>
                    </a:lnTo>
                    <a:lnTo>
                      <a:pt x="526863" y="0"/>
                    </a:lnTo>
                    <a:lnTo>
                      <a:pt x="526863" y="540868"/>
                    </a:lnTo>
                    <a:lnTo>
                      <a:pt x="346091" y="540868"/>
                    </a:lnTo>
                    <a:lnTo>
                      <a:pt x="346091" y="346976"/>
                    </a:lnTo>
                    <a:lnTo>
                      <a:pt x="180772" y="346976"/>
                    </a:lnTo>
                    <a:lnTo>
                      <a:pt x="180772" y="540868"/>
                    </a:lnTo>
                    <a:lnTo>
                      <a:pt x="0" y="540868"/>
                    </a:lnTo>
                    <a:lnTo>
                      <a:pt x="0" y="0"/>
                    </a:lnTo>
                    <a:close/>
                  </a:path>
                </a:pathLst>
              </a:custGeom>
              <a:grpFill/>
              <a:ln w="8044"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730EDAF7-BFE3-8086-7F0D-4AC842D9DE81}"/>
                  </a:ext>
                </a:extLst>
              </p:cNvPr>
              <p:cNvSpPr/>
              <p:nvPr/>
            </p:nvSpPr>
            <p:spPr>
              <a:xfrm>
                <a:off x="7135238" y="2641087"/>
                <a:ext cx="465129" cy="540867"/>
              </a:xfrm>
              <a:custGeom>
                <a:avLst/>
                <a:gdLst>
                  <a:gd name="connsiteX0" fmla="*/ 0 w 465129"/>
                  <a:gd name="connsiteY0" fmla="*/ 0 h 540867"/>
                  <a:gd name="connsiteX1" fmla="*/ 461267 w 465129"/>
                  <a:gd name="connsiteY1" fmla="*/ 0 h 540867"/>
                  <a:gd name="connsiteX2" fmla="*/ 461267 w 465129"/>
                  <a:gd name="connsiteY2" fmla="*/ 148336 h 540867"/>
                  <a:gd name="connsiteX3" fmla="*/ 177714 w 465129"/>
                  <a:gd name="connsiteY3" fmla="*/ 148336 h 540867"/>
                  <a:gd name="connsiteX4" fmla="*/ 177714 w 465129"/>
                  <a:gd name="connsiteY4" fmla="*/ 203228 h 540867"/>
                  <a:gd name="connsiteX5" fmla="*/ 441950 w 465129"/>
                  <a:gd name="connsiteY5" fmla="*/ 203228 h 540867"/>
                  <a:gd name="connsiteX6" fmla="*/ 441950 w 465129"/>
                  <a:gd name="connsiteY6" fmla="*/ 333777 h 540867"/>
                  <a:gd name="connsiteX7" fmla="*/ 177714 w 465129"/>
                  <a:gd name="connsiteY7" fmla="*/ 333777 h 540867"/>
                  <a:gd name="connsiteX8" fmla="*/ 177714 w 465129"/>
                  <a:gd name="connsiteY8" fmla="*/ 392531 h 540867"/>
                  <a:gd name="connsiteX9" fmla="*/ 465130 w 465129"/>
                  <a:gd name="connsiteY9" fmla="*/ 392531 h 540867"/>
                  <a:gd name="connsiteX10" fmla="*/ 465130 w 465129"/>
                  <a:gd name="connsiteY10" fmla="*/ 540868 h 540867"/>
                  <a:gd name="connsiteX11" fmla="*/ 0 w 465129"/>
                  <a:gd name="connsiteY11" fmla="*/ 540868 h 540867"/>
                  <a:gd name="connsiteX12" fmla="*/ 0 w 465129"/>
                  <a:gd name="connsiteY12" fmla="*/ 0 h 54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129" h="540867">
                    <a:moveTo>
                      <a:pt x="0" y="0"/>
                    </a:moveTo>
                    <a:lnTo>
                      <a:pt x="461267" y="0"/>
                    </a:lnTo>
                    <a:lnTo>
                      <a:pt x="461267" y="148336"/>
                    </a:lnTo>
                    <a:lnTo>
                      <a:pt x="177714" y="148336"/>
                    </a:lnTo>
                    <a:lnTo>
                      <a:pt x="177714" y="203228"/>
                    </a:lnTo>
                    <a:lnTo>
                      <a:pt x="441950" y="203228"/>
                    </a:lnTo>
                    <a:lnTo>
                      <a:pt x="441950" y="333777"/>
                    </a:lnTo>
                    <a:lnTo>
                      <a:pt x="177714" y="333777"/>
                    </a:lnTo>
                    <a:lnTo>
                      <a:pt x="177714" y="392531"/>
                    </a:lnTo>
                    <a:lnTo>
                      <a:pt x="465130" y="392531"/>
                    </a:lnTo>
                    <a:lnTo>
                      <a:pt x="465130" y="540868"/>
                    </a:lnTo>
                    <a:lnTo>
                      <a:pt x="0" y="540868"/>
                    </a:lnTo>
                    <a:lnTo>
                      <a:pt x="0" y="0"/>
                    </a:lnTo>
                    <a:close/>
                  </a:path>
                </a:pathLst>
              </a:custGeom>
              <a:grpFill/>
              <a:ln w="8044" cap="flat">
                <a:noFill/>
                <a:prstDash val="solid"/>
                <a:miter/>
              </a:ln>
            </p:spPr>
            <p:txBody>
              <a:bodyPr rtlCol="0" anchor="ctr"/>
              <a:lstStyle/>
              <a:p>
                <a:endParaRPr lang="en-US"/>
              </a:p>
            </p:txBody>
          </p:sp>
        </p:grpSp>
        <p:sp>
          <p:nvSpPr>
            <p:cNvPr id="147" name="Freeform 146">
              <a:extLst>
                <a:ext uri="{FF2B5EF4-FFF2-40B4-BE49-F238E27FC236}">
                  <a16:creationId xmlns:a16="http://schemas.microsoft.com/office/drawing/2014/main" id="{CC3FB8D3-CD81-E9A2-5271-359AA8A2A960}"/>
                </a:ext>
              </a:extLst>
            </p:cNvPr>
            <p:cNvSpPr/>
            <p:nvPr/>
          </p:nvSpPr>
          <p:spPr>
            <a:xfrm>
              <a:off x="2128224" y="4166992"/>
              <a:ext cx="260071" cy="273427"/>
            </a:xfrm>
            <a:custGeom>
              <a:avLst/>
              <a:gdLst>
                <a:gd name="connsiteX0" fmla="*/ 0 w 307215"/>
                <a:gd name="connsiteY0" fmla="*/ 162421 h 322991"/>
                <a:gd name="connsiteX1" fmla="*/ 0 w 307215"/>
                <a:gd name="connsiteY1" fmla="*/ 161536 h 322991"/>
                <a:gd name="connsiteX2" fmla="*/ 164675 w 307215"/>
                <a:gd name="connsiteY2" fmla="*/ 0 h 322991"/>
                <a:gd name="connsiteX3" fmla="*/ 304963 w 307215"/>
                <a:gd name="connsiteY3" fmla="*/ 80567 h 322991"/>
                <a:gd name="connsiteX4" fmla="*/ 219567 w 307215"/>
                <a:gd name="connsiteY4" fmla="*/ 130549 h 322991"/>
                <a:gd name="connsiteX5" fmla="*/ 163387 w 307215"/>
                <a:gd name="connsiteY5" fmla="*/ 92962 h 322991"/>
                <a:gd name="connsiteX6" fmla="*/ 105437 w 307215"/>
                <a:gd name="connsiteY6" fmla="*/ 160651 h 322991"/>
                <a:gd name="connsiteX7" fmla="*/ 105437 w 307215"/>
                <a:gd name="connsiteY7" fmla="*/ 161536 h 322991"/>
                <a:gd name="connsiteX8" fmla="*/ 163387 w 307215"/>
                <a:gd name="connsiteY8" fmla="*/ 230110 h 322991"/>
                <a:gd name="connsiteX9" fmla="*/ 221820 w 307215"/>
                <a:gd name="connsiteY9" fmla="*/ 191155 h 322991"/>
                <a:gd name="connsiteX10" fmla="*/ 307216 w 307215"/>
                <a:gd name="connsiteY10" fmla="*/ 239366 h 322991"/>
                <a:gd name="connsiteX11" fmla="*/ 160731 w 307215"/>
                <a:gd name="connsiteY11" fmla="*/ 322991 h 322991"/>
                <a:gd name="connsiteX12" fmla="*/ 81 w 307215"/>
                <a:gd name="connsiteY12" fmla="*/ 162341 h 322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7215" h="322991">
                  <a:moveTo>
                    <a:pt x="0" y="162421"/>
                  </a:moveTo>
                  <a:lnTo>
                    <a:pt x="0" y="161536"/>
                  </a:lnTo>
                  <a:cubicBezTo>
                    <a:pt x="0" y="69057"/>
                    <a:pt x="72116" y="0"/>
                    <a:pt x="164675" y="0"/>
                  </a:cubicBezTo>
                  <a:cubicBezTo>
                    <a:pt x="232847" y="0"/>
                    <a:pt x="278885" y="33160"/>
                    <a:pt x="304963" y="80567"/>
                  </a:cubicBezTo>
                  <a:lnTo>
                    <a:pt x="219567" y="130549"/>
                  </a:lnTo>
                  <a:cubicBezTo>
                    <a:pt x="208057" y="108415"/>
                    <a:pt x="191718" y="92962"/>
                    <a:pt x="163387" y="92962"/>
                  </a:cubicBezTo>
                  <a:cubicBezTo>
                    <a:pt x="128456" y="92962"/>
                    <a:pt x="105437" y="123466"/>
                    <a:pt x="105437" y="160651"/>
                  </a:cubicBezTo>
                  <a:lnTo>
                    <a:pt x="105437" y="161536"/>
                  </a:lnTo>
                  <a:cubicBezTo>
                    <a:pt x="105437" y="201779"/>
                    <a:pt x="129341" y="230110"/>
                    <a:pt x="163387" y="230110"/>
                  </a:cubicBezTo>
                  <a:cubicBezTo>
                    <a:pt x="192604" y="230110"/>
                    <a:pt x="208942" y="214174"/>
                    <a:pt x="221820" y="191155"/>
                  </a:cubicBezTo>
                  <a:lnTo>
                    <a:pt x="307216" y="239366"/>
                  </a:lnTo>
                  <a:cubicBezTo>
                    <a:pt x="281138" y="285404"/>
                    <a:pt x="237756" y="322991"/>
                    <a:pt x="160731" y="322991"/>
                  </a:cubicBezTo>
                  <a:cubicBezTo>
                    <a:pt x="74852" y="322991"/>
                    <a:pt x="81" y="258361"/>
                    <a:pt x="81" y="162341"/>
                  </a:cubicBezTo>
                  <a:close/>
                </a:path>
              </a:pathLst>
            </a:custGeom>
            <a:solidFill>
              <a:schemeClr val="bg1"/>
            </a:solidFill>
            <a:ln w="8044"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FECDFBF1-14D3-D2B1-5B56-4CD745108E34}"/>
                </a:ext>
              </a:extLst>
            </p:cNvPr>
            <p:cNvSpPr/>
            <p:nvPr/>
          </p:nvSpPr>
          <p:spPr>
            <a:xfrm>
              <a:off x="2402945" y="4166992"/>
              <a:ext cx="286235" cy="273493"/>
            </a:xfrm>
            <a:custGeom>
              <a:avLst/>
              <a:gdLst>
                <a:gd name="connsiteX0" fmla="*/ 0 w 338122"/>
                <a:gd name="connsiteY0" fmla="*/ 162421 h 323071"/>
                <a:gd name="connsiteX1" fmla="*/ 0 w 338122"/>
                <a:gd name="connsiteY1" fmla="*/ 161536 h 323071"/>
                <a:gd name="connsiteX2" fmla="*/ 169504 w 338122"/>
                <a:gd name="connsiteY2" fmla="*/ 0 h 323071"/>
                <a:gd name="connsiteX3" fmla="*/ 338123 w 338122"/>
                <a:gd name="connsiteY3" fmla="*/ 160651 h 323071"/>
                <a:gd name="connsiteX4" fmla="*/ 338123 w 338122"/>
                <a:gd name="connsiteY4" fmla="*/ 161536 h 323071"/>
                <a:gd name="connsiteX5" fmla="*/ 168619 w 338122"/>
                <a:gd name="connsiteY5" fmla="*/ 323072 h 323071"/>
                <a:gd name="connsiteX6" fmla="*/ 0 w 338122"/>
                <a:gd name="connsiteY6" fmla="*/ 162421 h 323071"/>
                <a:gd name="connsiteX7" fmla="*/ 233652 w 338122"/>
                <a:gd name="connsiteY7" fmla="*/ 162421 h 323071"/>
                <a:gd name="connsiteX8" fmla="*/ 233652 w 338122"/>
                <a:gd name="connsiteY8" fmla="*/ 161536 h 323071"/>
                <a:gd name="connsiteX9" fmla="*/ 168619 w 338122"/>
                <a:gd name="connsiteY9" fmla="*/ 91593 h 323071"/>
                <a:gd name="connsiteX10" fmla="*/ 104471 w 338122"/>
                <a:gd name="connsiteY10" fmla="*/ 160651 h 323071"/>
                <a:gd name="connsiteX11" fmla="*/ 104471 w 338122"/>
                <a:gd name="connsiteY11" fmla="*/ 161536 h 323071"/>
                <a:gd name="connsiteX12" fmla="*/ 169504 w 338122"/>
                <a:gd name="connsiteY12" fmla="*/ 231478 h 323071"/>
                <a:gd name="connsiteX13" fmla="*/ 233652 w 338122"/>
                <a:gd name="connsiteY13" fmla="*/ 162421 h 32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22" h="323071">
                  <a:moveTo>
                    <a:pt x="0" y="162421"/>
                  </a:moveTo>
                  <a:lnTo>
                    <a:pt x="0" y="161536"/>
                  </a:lnTo>
                  <a:cubicBezTo>
                    <a:pt x="0" y="71713"/>
                    <a:pt x="73886" y="0"/>
                    <a:pt x="169504" y="0"/>
                  </a:cubicBezTo>
                  <a:cubicBezTo>
                    <a:pt x="265122" y="0"/>
                    <a:pt x="338123" y="70828"/>
                    <a:pt x="338123" y="160651"/>
                  </a:cubicBezTo>
                  <a:lnTo>
                    <a:pt x="338123" y="161536"/>
                  </a:lnTo>
                  <a:cubicBezTo>
                    <a:pt x="338123" y="251359"/>
                    <a:pt x="264237" y="323072"/>
                    <a:pt x="168619" y="323072"/>
                  </a:cubicBezTo>
                  <a:cubicBezTo>
                    <a:pt x="73001" y="323072"/>
                    <a:pt x="0" y="252244"/>
                    <a:pt x="0" y="162421"/>
                  </a:cubicBezTo>
                  <a:close/>
                  <a:moveTo>
                    <a:pt x="233652" y="162421"/>
                  </a:moveTo>
                  <a:lnTo>
                    <a:pt x="233652" y="161536"/>
                  </a:lnTo>
                  <a:cubicBezTo>
                    <a:pt x="233652" y="124834"/>
                    <a:pt x="208460" y="91593"/>
                    <a:pt x="168619" y="91593"/>
                  </a:cubicBezTo>
                  <a:cubicBezTo>
                    <a:pt x="128778" y="91593"/>
                    <a:pt x="104471" y="124351"/>
                    <a:pt x="104471" y="160651"/>
                  </a:cubicBezTo>
                  <a:lnTo>
                    <a:pt x="104471" y="161536"/>
                  </a:lnTo>
                  <a:cubicBezTo>
                    <a:pt x="104471" y="198238"/>
                    <a:pt x="129663" y="231478"/>
                    <a:pt x="169504" y="231478"/>
                  </a:cubicBezTo>
                  <a:cubicBezTo>
                    <a:pt x="209345" y="231478"/>
                    <a:pt x="233652" y="198721"/>
                    <a:pt x="233652" y="162421"/>
                  </a:cubicBezTo>
                  <a:close/>
                </a:path>
              </a:pathLst>
            </a:custGeom>
            <a:solidFill>
              <a:schemeClr val="bg1"/>
            </a:solidFill>
            <a:ln w="8044"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A8F45039-FA07-82BC-D312-6415508870AA}"/>
                </a:ext>
              </a:extLst>
            </p:cNvPr>
            <p:cNvSpPr/>
            <p:nvPr/>
          </p:nvSpPr>
          <p:spPr>
            <a:xfrm>
              <a:off x="2724475" y="4172578"/>
              <a:ext cx="255915" cy="262320"/>
            </a:xfrm>
            <a:custGeom>
              <a:avLst/>
              <a:gdLst>
                <a:gd name="connsiteX0" fmla="*/ 0 w 302306"/>
                <a:gd name="connsiteY0" fmla="*/ 0 h 309872"/>
                <a:gd name="connsiteX1" fmla="*/ 151395 w 302306"/>
                <a:gd name="connsiteY1" fmla="*/ 0 h 309872"/>
                <a:gd name="connsiteX2" fmla="*/ 262948 w 302306"/>
                <a:gd name="connsiteY2" fmla="*/ 35414 h 309872"/>
                <a:gd name="connsiteX3" fmla="*/ 291280 w 302306"/>
                <a:gd name="connsiteY3" fmla="*/ 108898 h 309872"/>
                <a:gd name="connsiteX4" fmla="*/ 291280 w 302306"/>
                <a:gd name="connsiteY4" fmla="*/ 109783 h 309872"/>
                <a:gd name="connsiteX5" fmla="*/ 230190 w 302306"/>
                <a:gd name="connsiteY5" fmla="*/ 204516 h 309872"/>
                <a:gd name="connsiteX6" fmla="*/ 302306 w 302306"/>
                <a:gd name="connsiteY6" fmla="*/ 309872 h 309872"/>
                <a:gd name="connsiteX7" fmla="*/ 184153 w 302306"/>
                <a:gd name="connsiteY7" fmla="*/ 309872 h 309872"/>
                <a:gd name="connsiteX8" fmla="*/ 125719 w 302306"/>
                <a:gd name="connsiteY8" fmla="*/ 221337 h 309872"/>
                <a:gd name="connsiteX9" fmla="*/ 103586 w 302306"/>
                <a:gd name="connsiteY9" fmla="*/ 221337 h 309872"/>
                <a:gd name="connsiteX10" fmla="*/ 103586 w 302306"/>
                <a:gd name="connsiteY10" fmla="*/ 309872 h 309872"/>
                <a:gd name="connsiteX11" fmla="*/ 0 w 302306"/>
                <a:gd name="connsiteY11" fmla="*/ 309872 h 309872"/>
                <a:gd name="connsiteX12" fmla="*/ 0 w 302306"/>
                <a:gd name="connsiteY12" fmla="*/ 0 h 309872"/>
                <a:gd name="connsiteX13" fmla="*/ 148256 w 302306"/>
                <a:gd name="connsiteY13" fmla="*/ 147451 h 309872"/>
                <a:gd name="connsiteX14" fmla="*/ 188096 w 302306"/>
                <a:gd name="connsiteY14" fmla="*/ 117349 h 309872"/>
                <a:gd name="connsiteX15" fmla="*/ 188096 w 302306"/>
                <a:gd name="connsiteY15" fmla="*/ 116464 h 309872"/>
                <a:gd name="connsiteX16" fmla="*/ 148738 w 302306"/>
                <a:gd name="connsiteY16" fmla="*/ 86845 h 309872"/>
                <a:gd name="connsiteX17" fmla="*/ 103586 w 302306"/>
                <a:gd name="connsiteY17" fmla="*/ 86845 h 309872"/>
                <a:gd name="connsiteX18" fmla="*/ 103586 w 302306"/>
                <a:gd name="connsiteY18" fmla="*/ 147451 h 309872"/>
                <a:gd name="connsiteX19" fmla="*/ 148256 w 302306"/>
                <a:gd name="connsiteY19" fmla="*/ 147451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2306" h="309872">
                  <a:moveTo>
                    <a:pt x="0" y="0"/>
                  </a:moveTo>
                  <a:lnTo>
                    <a:pt x="151395" y="0"/>
                  </a:lnTo>
                  <a:cubicBezTo>
                    <a:pt x="206286" y="0"/>
                    <a:pt x="241217" y="13763"/>
                    <a:pt x="262948" y="35414"/>
                  </a:cubicBezTo>
                  <a:cubicBezTo>
                    <a:pt x="281541" y="54006"/>
                    <a:pt x="291280" y="77025"/>
                    <a:pt x="291280" y="108898"/>
                  </a:cubicBezTo>
                  <a:lnTo>
                    <a:pt x="291280" y="109783"/>
                  </a:lnTo>
                  <a:cubicBezTo>
                    <a:pt x="291280" y="154936"/>
                    <a:pt x="267858" y="186326"/>
                    <a:pt x="230190" y="204516"/>
                  </a:cubicBezTo>
                  <a:lnTo>
                    <a:pt x="302306" y="309872"/>
                  </a:lnTo>
                  <a:lnTo>
                    <a:pt x="184153" y="309872"/>
                  </a:lnTo>
                  <a:lnTo>
                    <a:pt x="125719" y="221337"/>
                  </a:lnTo>
                  <a:lnTo>
                    <a:pt x="103586" y="221337"/>
                  </a:lnTo>
                  <a:lnTo>
                    <a:pt x="103586" y="309872"/>
                  </a:lnTo>
                  <a:lnTo>
                    <a:pt x="0" y="309872"/>
                  </a:lnTo>
                  <a:lnTo>
                    <a:pt x="0" y="0"/>
                  </a:lnTo>
                  <a:close/>
                  <a:moveTo>
                    <a:pt x="148256" y="147451"/>
                  </a:moveTo>
                  <a:cubicBezTo>
                    <a:pt x="173045" y="147451"/>
                    <a:pt x="188096" y="136424"/>
                    <a:pt x="188096" y="117349"/>
                  </a:cubicBezTo>
                  <a:lnTo>
                    <a:pt x="188096" y="116464"/>
                  </a:lnTo>
                  <a:cubicBezTo>
                    <a:pt x="188096" y="96584"/>
                    <a:pt x="172643" y="86845"/>
                    <a:pt x="148738" y="86845"/>
                  </a:cubicBezTo>
                  <a:lnTo>
                    <a:pt x="103586" y="86845"/>
                  </a:lnTo>
                  <a:lnTo>
                    <a:pt x="103586" y="147451"/>
                  </a:lnTo>
                  <a:lnTo>
                    <a:pt x="148256" y="147451"/>
                  </a:lnTo>
                  <a:close/>
                </a:path>
              </a:pathLst>
            </a:custGeom>
            <a:solidFill>
              <a:schemeClr val="bg1"/>
            </a:solidFill>
            <a:ln w="8044"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93F1946E-2227-6BE8-8FF2-6703E4E58763}"/>
                </a:ext>
              </a:extLst>
            </p:cNvPr>
            <p:cNvSpPr/>
            <p:nvPr/>
          </p:nvSpPr>
          <p:spPr>
            <a:xfrm>
              <a:off x="3003557" y="4172510"/>
              <a:ext cx="235338" cy="262320"/>
            </a:xfrm>
            <a:custGeom>
              <a:avLst/>
              <a:gdLst>
                <a:gd name="connsiteX0" fmla="*/ 80 w 277999"/>
                <a:gd name="connsiteY0" fmla="*/ 81 h 309872"/>
                <a:gd name="connsiteX1" fmla="*/ 139482 w 277999"/>
                <a:gd name="connsiteY1" fmla="*/ 81 h 309872"/>
                <a:gd name="connsiteX2" fmla="*/ 277999 w 277999"/>
                <a:gd name="connsiteY2" fmla="*/ 110266 h 309872"/>
                <a:gd name="connsiteX3" fmla="*/ 277999 w 277999"/>
                <a:gd name="connsiteY3" fmla="*/ 111151 h 309872"/>
                <a:gd name="connsiteX4" fmla="*/ 137229 w 277999"/>
                <a:gd name="connsiteY4" fmla="*/ 225764 h 309872"/>
                <a:gd name="connsiteX5" fmla="*/ 103586 w 277999"/>
                <a:gd name="connsiteY5" fmla="*/ 225764 h 309872"/>
                <a:gd name="connsiteX6" fmla="*/ 103586 w 277999"/>
                <a:gd name="connsiteY6" fmla="*/ 309872 h 309872"/>
                <a:gd name="connsiteX7" fmla="*/ 0 w 277999"/>
                <a:gd name="connsiteY7" fmla="*/ 309872 h 309872"/>
                <a:gd name="connsiteX8" fmla="*/ 0 w 277999"/>
                <a:gd name="connsiteY8" fmla="*/ 0 h 309872"/>
                <a:gd name="connsiteX9" fmla="*/ 131514 w 277999"/>
                <a:gd name="connsiteY9" fmla="*/ 151958 h 309872"/>
                <a:gd name="connsiteX10" fmla="*/ 175782 w 277999"/>
                <a:gd name="connsiteY10" fmla="*/ 117912 h 309872"/>
                <a:gd name="connsiteX11" fmla="*/ 175782 w 277999"/>
                <a:gd name="connsiteY11" fmla="*/ 117027 h 309872"/>
                <a:gd name="connsiteX12" fmla="*/ 131997 w 277999"/>
                <a:gd name="connsiteY12" fmla="*/ 82981 h 309872"/>
                <a:gd name="connsiteX13" fmla="*/ 103666 w 277999"/>
                <a:gd name="connsiteY13" fmla="*/ 82981 h 309872"/>
                <a:gd name="connsiteX14" fmla="*/ 103666 w 277999"/>
                <a:gd name="connsiteY14" fmla="*/ 152039 h 309872"/>
                <a:gd name="connsiteX15" fmla="*/ 131514 w 277999"/>
                <a:gd name="connsiteY15" fmla="*/ 152039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999" h="309872">
                  <a:moveTo>
                    <a:pt x="80" y="81"/>
                  </a:moveTo>
                  <a:lnTo>
                    <a:pt x="139482" y="81"/>
                  </a:lnTo>
                  <a:cubicBezTo>
                    <a:pt x="221820" y="81"/>
                    <a:pt x="277999" y="36782"/>
                    <a:pt x="277999" y="110266"/>
                  </a:cubicBezTo>
                  <a:lnTo>
                    <a:pt x="277999" y="111151"/>
                  </a:lnTo>
                  <a:cubicBezTo>
                    <a:pt x="277999" y="185923"/>
                    <a:pt x="220934" y="225764"/>
                    <a:pt x="137229" y="225764"/>
                  </a:cubicBezTo>
                  <a:lnTo>
                    <a:pt x="103586" y="225764"/>
                  </a:lnTo>
                  <a:lnTo>
                    <a:pt x="103586" y="309872"/>
                  </a:lnTo>
                  <a:lnTo>
                    <a:pt x="0" y="309872"/>
                  </a:lnTo>
                  <a:lnTo>
                    <a:pt x="0" y="0"/>
                  </a:lnTo>
                  <a:close/>
                  <a:moveTo>
                    <a:pt x="131514" y="151958"/>
                  </a:moveTo>
                  <a:cubicBezTo>
                    <a:pt x="158075" y="151958"/>
                    <a:pt x="175782" y="140046"/>
                    <a:pt x="175782" y="117912"/>
                  </a:cubicBezTo>
                  <a:lnTo>
                    <a:pt x="175782" y="117027"/>
                  </a:lnTo>
                  <a:cubicBezTo>
                    <a:pt x="175782" y="94491"/>
                    <a:pt x="159443" y="82981"/>
                    <a:pt x="131997" y="82981"/>
                  </a:cubicBezTo>
                  <a:lnTo>
                    <a:pt x="103666" y="82981"/>
                  </a:lnTo>
                  <a:lnTo>
                    <a:pt x="103666" y="152039"/>
                  </a:lnTo>
                  <a:lnTo>
                    <a:pt x="131514" y="152039"/>
                  </a:lnTo>
                  <a:close/>
                </a:path>
              </a:pathLst>
            </a:custGeom>
            <a:solidFill>
              <a:schemeClr val="bg1"/>
            </a:solidFill>
            <a:ln w="8044"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BEB6A017-7D1C-BA78-F699-3675A26A9725}"/>
                </a:ext>
              </a:extLst>
            </p:cNvPr>
            <p:cNvSpPr/>
            <p:nvPr/>
          </p:nvSpPr>
          <p:spPr>
            <a:xfrm>
              <a:off x="3262947" y="4166992"/>
              <a:ext cx="286235" cy="273493"/>
            </a:xfrm>
            <a:custGeom>
              <a:avLst/>
              <a:gdLst>
                <a:gd name="connsiteX0" fmla="*/ 0 w 338122"/>
                <a:gd name="connsiteY0" fmla="*/ 162421 h 323071"/>
                <a:gd name="connsiteX1" fmla="*/ 0 w 338122"/>
                <a:gd name="connsiteY1" fmla="*/ 161536 h 323071"/>
                <a:gd name="connsiteX2" fmla="*/ 169505 w 338122"/>
                <a:gd name="connsiteY2" fmla="*/ 0 h 323071"/>
                <a:gd name="connsiteX3" fmla="*/ 338123 w 338122"/>
                <a:gd name="connsiteY3" fmla="*/ 160651 h 323071"/>
                <a:gd name="connsiteX4" fmla="*/ 338123 w 338122"/>
                <a:gd name="connsiteY4" fmla="*/ 161536 h 323071"/>
                <a:gd name="connsiteX5" fmla="*/ 168619 w 338122"/>
                <a:gd name="connsiteY5" fmla="*/ 323072 h 323071"/>
                <a:gd name="connsiteX6" fmla="*/ 0 w 338122"/>
                <a:gd name="connsiteY6" fmla="*/ 162421 h 323071"/>
                <a:gd name="connsiteX7" fmla="*/ 233732 w 338122"/>
                <a:gd name="connsiteY7" fmla="*/ 162421 h 323071"/>
                <a:gd name="connsiteX8" fmla="*/ 233732 w 338122"/>
                <a:gd name="connsiteY8" fmla="*/ 161536 h 323071"/>
                <a:gd name="connsiteX9" fmla="*/ 168700 w 338122"/>
                <a:gd name="connsiteY9" fmla="*/ 91593 h 323071"/>
                <a:gd name="connsiteX10" fmla="*/ 104552 w 338122"/>
                <a:gd name="connsiteY10" fmla="*/ 160651 h 323071"/>
                <a:gd name="connsiteX11" fmla="*/ 104552 w 338122"/>
                <a:gd name="connsiteY11" fmla="*/ 161536 h 323071"/>
                <a:gd name="connsiteX12" fmla="*/ 169585 w 338122"/>
                <a:gd name="connsiteY12" fmla="*/ 231478 h 323071"/>
                <a:gd name="connsiteX13" fmla="*/ 233732 w 338122"/>
                <a:gd name="connsiteY13" fmla="*/ 162421 h 32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22" h="323071">
                  <a:moveTo>
                    <a:pt x="0" y="162421"/>
                  </a:moveTo>
                  <a:lnTo>
                    <a:pt x="0" y="161536"/>
                  </a:lnTo>
                  <a:cubicBezTo>
                    <a:pt x="0" y="71713"/>
                    <a:pt x="73887" y="0"/>
                    <a:pt x="169505" y="0"/>
                  </a:cubicBezTo>
                  <a:cubicBezTo>
                    <a:pt x="265122" y="0"/>
                    <a:pt x="338123" y="70828"/>
                    <a:pt x="338123" y="160651"/>
                  </a:cubicBezTo>
                  <a:lnTo>
                    <a:pt x="338123" y="161536"/>
                  </a:lnTo>
                  <a:cubicBezTo>
                    <a:pt x="338123" y="251359"/>
                    <a:pt x="264237" y="323072"/>
                    <a:pt x="168619" y="323072"/>
                  </a:cubicBezTo>
                  <a:cubicBezTo>
                    <a:pt x="73001" y="323072"/>
                    <a:pt x="0" y="252244"/>
                    <a:pt x="0" y="162421"/>
                  </a:cubicBezTo>
                  <a:close/>
                  <a:moveTo>
                    <a:pt x="233732" y="162421"/>
                  </a:moveTo>
                  <a:lnTo>
                    <a:pt x="233732" y="161536"/>
                  </a:lnTo>
                  <a:cubicBezTo>
                    <a:pt x="233732" y="124834"/>
                    <a:pt x="208540" y="91593"/>
                    <a:pt x="168700" y="91593"/>
                  </a:cubicBezTo>
                  <a:cubicBezTo>
                    <a:pt x="128859" y="91593"/>
                    <a:pt x="104552" y="124351"/>
                    <a:pt x="104552" y="160651"/>
                  </a:cubicBezTo>
                  <a:lnTo>
                    <a:pt x="104552" y="161536"/>
                  </a:lnTo>
                  <a:cubicBezTo>
                    <a:pt x="104552" y="198238"/>
                    <a:pt x="129744" y="231478"/>
                    <a:pt x="169585" y="231478"/>
                  </a:cubicBezTo>
                  <a:cubicBezTo>
                    <a:pt x="209425" y="231478"/>
                    <a:pt x="233732" y="198721"/>
                    <a:pt x="233732" y="162421"/>
                  </a:cubicBezTo>
                  <a:close/>
                </a:path>
              </a:pathLst>
            </a:custGeom>
            <a:solidFill>
              <a:schemeClr val="bg1"/>
            </a:solidFill>
            <a:ln w="8044"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E9DFA7FE-B1E8-8B29-67E8-9DE85ABB5D8F}"/>
                </a:ext>
              </a:extLst>
            </p:cNvPr>
            <p:cNvSpPr/>
            <p:nvPr/>
          </p:nvSpPr>
          <p:spPr>
            <a:xfrm>
              <a:off x="3584478" y="4172578"/>
              <a:ext cx="255914" cy="262320"/>
            </a:xfrm>
            <a:custGeom>
              <a:avLst/>
              <a:gdLst>
                <a:gd name="connsiteX0" fmla="*/ 0 w 302305"/>
                <a:gd name="connsiteY0" fmla="*/ 0 h 309872"/>
                <a:gd name="connsiteX1" fmla="*/ 151394 w 302305"/>
                <a:gd name="connsiteY1" fmla="*/ 0 h 309872"/>
                <a:gd name="connsiteX2" fmla="*/ 262948 w 302305"/>
                <a:gd name="connsiteY2" fmla="*/ 35414 h 309872"/>
                <a:gd name="connsiteX3" fmla="*/ 291279 w 302305"/>
                <a:gd name="connsiteY3" fmla="*/ 108898 h 309872"/>
                <a:gd name="connsiteX4" fmla="*/ 291279 w 302305"/>
                <a:gd name="connsiteY4" fmla="*/ 109783 h 309872"/>
                <a:gd name="connsiteX5" fmla="*/ 230190 w 302305"/>
                <a:gd name="connsiteY5" fmla="*/ 204516 h 309872"/>
                <a:gd name="connsiteX6" fmla="*/ 302306 w 302305"/>
                <a:gd name="connsiteY6" fmla="*/ 309872 h 309872"/>
                <a:gd name="connsiteX7" fmla="*/ 184153 w 302305"/>
                <a:gd name="connsiteY7" fmla="*/ 309872 h 309872"/>
                <a:gd name="connsiteX8" fmla="*/ 125719 w 302305"/>
                <a:gd name="connsiteY8" fmla="*/ 221337 h 309872"/>
                <a:gd name="connsiteX9" fmla="*/ 103586 w 302305"/>
                <a:gd name="connsiteY9" fmla="*/ 221337 h 309872"/>
                <a:gd name="connsiteX10" fmla="*/ 103586 w 302305"/>
                <a:gd name="connsiteY10" fmla="*/ 309872 h 309872"/>
                <a:gd name="connsiteX11" fmla="*/ 0 w 302305"/>
                <a:gd name="connsiteY11" fmla="*/ 309872 h 309872"/>
                <a:gd name="connsiteX12" fmla="*/ 0 w 302305"/>
                <a:gd name="connsiteY12" fmla="*/ 0 h 309872"/>
                <a:gd name="connsiteX13" fmla="*/ 148255 w 302305"/>
                <a:gd name="connsiteY13" fmla="*/ 147451 h 309872"/>
                <a:gd name="connsiteX14" fmla="*/ 188096 w 302305"/>
                <a:gd name="connsiteY14" fmla="*/ 117349 h 309872"/>
                <a:gd name="connsiteX15" fmla="*/ 188096 w 302305"/>
                <a:gd name="connsiteY15" fmla="*/ 116464 h 309872"/>
                <a:gd name="connsiteX16" fmla="*/ 148738 w 302305"/>
                <a:gd name="connsiteY16" fmla="*/ 86845 h 309872"/>
                <a:gd name="connsiteX17" fmla="*/ 103586 w 302305"/>
                <a:gd name="connsiteY17" fmla="*/ 86845 h 309872"/>
                <a:gd name="connsiteX18" fmla="*/ 103586 w 302305"/>
                <a:gd name="connsiteY18" fmla="*/ 147451 h 309872"/>
                <a:gd name="connsiteX19" fmla="*/ 148255 w 302305"/>
                <a:gd name="connsiteY19" fmla="*/ 147451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2305" h="309872">
                  <a:moveTo>
                    <a:pt x="0" y="0"/>
                  </a:moveTo>
                  <a:lnTo>
                    <a:pt x="151394" y="0"/>
                  </a:lnTo>
                  <a:cubicBezTo>
                    <a:pt x="206286" y="0"/>
                    <a:pt x="241217" y="13763"/>
                    <a:pt x="262948" y="35414"/>
                  </a:cubicBezTo>
                  <a:cubicBezTo>
                    <a:pt x="281541" y="54006"/>
                    <a:pt x="291279" y="77025"/>
                    <a:pt x="291279" y="108898"/>
                  </a:cubicBezTo>
                  <a:lnTo>
                    <a:pt x="291279" y="109783"/>
                  </a:lnTo>
                  <a:cubicBezTo>
                    <a:pt x="291279" y="154936"/>
                    <a:pt x="267778" y="186326"/>
                    <a:pt x="230190" y="204516"/>
                  </a:cubicBezTo>
                  <a:lnTo>
                    <a:pt x="302306" y="309872"/>
                  </a:lnTo>
                  <a:lnTo>
                    <a:pt x="184153" y="309872"/>
                  </a:lnTo>
                  <a:lnTo>
                    <a:pt x="125719" y="221337"/>
                  </a:lnTo>
                  <a:lnTo>
                    <a:pt x="103586" y="221337"/>
                  </a:lnTo>
                  <a:lnTo>
                    <a:pt x="103586" y="309872"/>
                  </a:lnTo>
                  <a:lnTo>
                    <a:pt x="0" y="309872"/>
                  </a:lnTo>
                  <a:lnTo>
                    <a:pt x="0" y="0"/>
                  </a:lnTo>
                  <a:close/>
                  <a:moveTo>
                    <a:pt x="148255" y="147451"/>
                  </a:moveTo>
                  <a:cubicBezTo>
                    <a:pt x="173045" y="147451"/>
                    <a:pt x="188096" y="136424"/>
                    <a:pt x="188096" y="117349"/>
                  </a:cubicBezTo>
                  <a:lnTo>
                    <a:pt x="188096" y="116464"/>
                  </a:lnTo>
                  <a:cubicBezTo>
                    <a:pt x="188096" y="96584"/>
                    <a:pt x="172643" y="86845"/>
                    <a:pt x="148738" y="86845"/>
                  </a:cubicBezTo>
                  <a:lnTo>
                    <a:pt x="103586" y="86845"/>
                  </a:lnTo>
                  <a:lnTo>
                    <a:pt x="103586" y="147451"/>
                  </a:lnTo>
                  <a:lnTo>
                    <a:pt x="148255" y="147451"/>
                  </a:lnTo>
                  <a:close/>
                </a:path>
              </a:pathLst>
            </a:custGeom>
            <a:solidFill>
              <a:schemeClr val="bg1"/>
            </a:solidFill>
            <a:ln w="8044"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DE652600-1BD8-5DBD-5E33-07438FED8146}"/>
                </a:ext>
              </a:extLst>
            </p:cNvPr>
            <p:cNvSpPr/>
            <p:nvPr/>
          </p:nvSpPr>
          <p:spPr>
            <a:xfrm>
              <a:off x="3835215" y="4170739"/>
              <a:ext cx="307971" cy="264159"/>
            </a:xfrm>
            <a:custGeom>
              <a:avLst/>
              <a:gdLst>
                <a:gd name="connsiteX0" fmla="*/ 130549 w 363798"/>
                <a:gd name="connsiteY0" fmla="*/ 0 h 312045"/>
                <a:gd name="connsiteX1" fmla="*/ 233249 w 363798"/>
                <a:gd name="connsiteY1" fmla="*/ 0 h 312045"/>
                <a:gd name="connsiteX2" fmla="*/ 363798 w 363798"/>
                <a:gd name="connsiteY2" fmla="*/ 312045 h 312045"/>
                <a:gd name="connsiteX3" fmla="*/ 251358 w 363798"/>
                <a:gd name="connsiteY3" fmla="*/ 312045 h 312045"/>
                <a:gd name="connsiteX4" fmla="*/ 235020 w 363798"/>
                <a:gd name="connsiteY4" fmla="*/ 270434 h 312045"/>
                <a:gd name="connsiteX5" fmla="*/ 126605 w 363798"/>
                <a:gd name="connsiteY5" fmla="*/ 270434 h 312045"/>
                <a:gd name="connsiteX6" fmla="*/ 110669 w 363798"/>
                <a:gd name="connsiteY6" fmla="*/ 312045 h 312045"/>
                <a:gd name="connsiteX7" fmla="*/ 0 w 363798"/>
                <a:gd name="connsiteY7" fmla="*/ 312045 h 312045"/>
                <a:gd name="connsiteX8" fmla="*/ 130549 w 363798"/>
                <a:gd name="connsiteY8" fmla="*/ 0 h 312045"/>
                <a:gd name="connsiteX9" fmla="*/ 209345 w 363798"/>
                <a:gd name="connsiteY9" fmla="*/ 196950 h 312045"/>
                <a:gd name="connsiteX10" fmla="*/ 181014 w 363798"/>
                <a:gd name="connsiteY10" fmla="*/ 121695 h 312045"/>
                <a:gd name="connsiteX11" fmla="*/ 152683 w 363798"/>
                <a:gd name="connsiteY11" fmla="*/ 196950 h 312045"/>
                <a:gd name="connsiteX12" fmla="*/ 209345 w 363798"/>
                <a:gd name="connsiteY12" fmla="*/ 196950 h 31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3798" h="312045">
                  <a:moveTo>
                    <a:pt x="130549" y="0"/>
                  </a:moveTo>
                  <a:lnTo>
                    <a:pt x="233249" y="0"/>
                  </a:lnTo>
                  <a:lnTo>
                    <a:pt x="363798" y="312045"/>
                  </a:lnTo>
                  <a:lnTo>
                    <a:pt x="251358" y="312045"/>
                  </a:lnTo>
                  <a:lnTo>
                    <a:pt x="235020" y="270434"/>
                  </a:lnTo>
                  <a:lnTo>
                    <a:pt x="126605" y="270434"/>
                  </a:lnTo>
                  <a:lnTo>
                    <a:pt x="110669" y="312045"/>
                  </a:lnTo>
                  <a:lnTo>
                    <a:pt x="0" y="312045"/>
                  </a:lnTo>
                  <a:lnTo>
                    <a:pt x="130549" y="0"/>
                  </a:lnTo>
                  <a:close/>
                  <a:moveTo>
                    <a:pt x="209345" y="196950"/>
                  </a:moveTo>
                  <a:lnTo>
                    <a:pt x="181014" y="121695"/>
                  </a:lnTo>
                  <a:lnTo>
                    <a:pt x="152683" y="196950"/>
                  </a:lnTo>
                  <a:lnTo>
                    <a:pt x="209345" y="196950"/>
                  </a:lnTo>
                  <a:close/>
                </a:path>
              </a:pathLst>
            </a:custGeom>
            <a:solidFill>
              <a:schemeClr val="bg1"/>
            </a:solidFill>
            <a:ln w="8044"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029BD3EB-E9D3-8DC0-C1E5-4409FDCB439E}"/>
                </a:ext>
              </a:extLst>
            </p:cNvPr>
            <p:cNvSpPr/>
            <p:nvPr/>
          </p:nvSpPr>
          <p:spPr>
            <a:xfrm>
              <a:off x="4121451" y="4172578"/>
              <a:ext cx="242084" cy="262320"/>
            </a:xfrm>
            <a:custGeom>
              <a:avLst/>
              <a:gdLst>
                <a:gd name="connsiteX0" fmla="*/ 91192 w 285967"/>
                <a:gd name="connsiteY0" fmla="*/ 87650 h 309872"/>
                <a:gd name="connsiteX1" fmla="*/ 0 w 285967"/>
                <a:gd name="connsiteY1" fmla="*/ 87650 h 309872"/>
                <a:gd name="connsiteX2" fmla="*/ 0 w 285967"/>
                <a:gd name="connsiteY2" fmla="*/ 0 h 309872"/>
                <a:gd name="connsiteX3" fmla="*/ 285968 w 285967"/>
                <a:gd name="connsiteY3" fmla="*/ 0 h 309872"/>
                <a:gd name="connsiteX4" fmla="*/ 285968 w 285967"/>
                <a:gd name="connsiteY4" fmla="*/ 87650 h 309872"/>
                <a:gd name="connsiteX5" fmla="*/ 194777 w 285967"/>
                <a:gd name="connsiteY5" fmla="*/ 87650 h 309872"/>
                <a:gd name="connsiteX6" fmla="*/ 194777 w 285967"/>
                <a:gd name="connsiteY6" fmla="*/ 309872 h 309872"/>
                <a:gd name="connsiteX7" fmla="*/ 91192 w 285967"/>
                <a:gd name="connsiteY7" fmla="*/ 309872 h 309872"/>
                <a:gd name="connsiteX8" fmla="*/ 91192 w 285967"/>
                <a:gd name="connsiteY8" fmla="*/ 8765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967" h="309872">
                  <a:moveTo>
                    <a:pt x="91192" y="87650"/>
                  </a:moveTo>
                  <a:lnTo>
                    <a:pt x="0" y="87650"/>
                  </a:lnTo>
                  <a:lnTo>
                    <a:pt x="0" y="0"/>
                  </a:lnTo>
                  <a:lnTo>
                    <a:pt x="285968" y="0"/>
                  </a:lnTo>
                  <a:lnTo>
                    <a:pt x="285968" y="87650"/>
                  </a:lnTo>
                  <a:lnTo>
                    <a:pt x="194777" y="87650"/>
                  </a:lnTo>
                  <a:lnTo>
                    <a:pt x="194777" y="309872"/>
                  </a:lnTo>
                  <a:lnTo>
                    <a:pt x="91192" y="309872"/>
                  </a:lnTo>
                  <a:lnTo>
                    <a:pt x="91192" y="87650"/>
                  </a:lnTo>
                  <a:close/>
                </a:path>
              </a:pathLst>
            </a:custGeom>
            <a:solidFill>
              <a:schemeClr val="bg1"/>
            </a:solidFill>
            <a:ln w="8044"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71F89AD0-0956-7159-0A50-04DF2F3E068F}"/>
                </a:ext>
              </a:extLst>
            </p:cNvPr>
            <p:cNvSpPr/>
            <p:nvPr/>
          </p:nvSpPr>
          <p:spPr>
            <a:xfrm>
              <a:off x="4395423" y="4172578"/>
              <a:ext cx="87689" cy="262320"/>
            </a:xfrm>
            <a:custGeom>
              <a:avLst/>
              <a:gdLst>
                <a:gd name="connsiteX0" fmla="*/ 0 w 103585"/>
                <a:gd name="connsiteY0" fmla="*/ 0 h 309872"/>
                <a:gd name="connsiteX1" fmla="*/ 103586 w 103585"/>
                <a:gd name="connsiteY1" fmla="*/ 0 h 309872"/>
                <a:gd name="connsiteX2" fmla="*/ 103586 w 103585"/>
                <a:gd name="connsiteY2" fmla="*/ 309872 h 309872"/>
                <a:gd name="connsiteX3" fmla="*/ 0 w 103585"/>
                <a:gd name="connsiteY3" fmla="*/ 309872 h 309872"/>
                <a:gd name="connsiteX4" fmla="*/ 0 w 103585"/>
                <a:gd name="connsiteY4" fmla="*/ 0 h 309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85" h="309872">
                  <a:moveTo>
                    <a:pt x="0" y="0"/>
                  </a:moveTo>
                  <a:lnTo>
                    <a:pt x="103586" y="0"/>
                  </a:lnTo>
                  <a:lnTo>
                    <a:pt x="103586"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4F907296-7297-9C0F-1F26-BEB66CE58C76}"/>
                </a:ext>
              </a:extLst>
            </p:cNvPr>
            <p:cNvSpPr/>
            <p:nvPr/>
          </p:nvSpPr>
          <p:spPr>
            <a:xfrm>
              <a:off x="4519087" y="4166992"/>
              <a:ext cx="286235" cy="273493"/>
            </a:xfrm>
            <a:custGeom>
              <a:avLst/>
              <a:gdLst>
                <a:gd name="connsiteX0" fmla="*/ 0 w 338122"/>
                <a:gd name="connsiteY0" fmla="*/ 162421 h 323071"/>
                <a:gd name="connsiteX1" fmla="*/ 0 w 338122"/>
                <a:gd name="connsiteY1" fmla="*/ 161536 h 323071"/>
                <a:gd name="connsiteX2" fmla="*/ 169505 w 338122"/>
                <a:gd name="connsiteY2" fmla="*/ 0 h 323071"/>
                <a:gd name="connsiteX3" fmla="*/ 338123 w 338122"/>
                <a:gd name="connsiteY3" fmla="*/ 160651 h 323071"/>
                <a:gd name="connsiteX4" fmla="*/ 338123 w 338122"/>
                <a:gd name="connsiteY4" fmla="*/ 161536 h 323071"/>
                <a:gd name="connsiteX5" fmla="*/ 168619 w 338122"/>
                <a:gd name="connsiteY5" fmla="*/ 323072 h 323071"/>
                <a:gd name="connsiteX6" fmla="*/ 0 w 338122"/>
                <a:gd name="connsiteY6" fmla="*/ 162421 h 323071"/>
                <a:gd name="connsiteX7" fmla="*/ 233732 w 338122"/>
                <a:gd name="connsiteY7" fmla="*/ 162421 h 323071"/>
                <a:gd name="connsiteX8" fmla="*/ 233732 w 338122"/>
                <a:gd name="connsiteY8" fmla="*/ 161536 h 323071"/>
                <a:gd name="connsiteX9" fmla="*/ 168700 w 338122"/>
                <a:gd name="connsiteY9" fmla="*/ 91593 h 323071"/>
                <a:gd name="connsiteX10" fmla="*/ 104552 w 338122"/>
                <a:gd name="connsiteY10" fmla="*/ 160651 h 323071"/>
                <a:gd name="connsiteX11" fmla="*/ 104552 w 338122"/>
                <a:gd name="connsiteY11" fmla="*/ 161536 h 323071"/>
                <a:gd name="connsiteX12" fmla="*/ 169585 w 338122"/>
                <a:gd name="connsiteY12" fmla="*/ 231478 h 323071"/>
                <a:gd name="connsiteX13" fmla="*/ 233732 w 338122"/>
                <a:gd name="connsiteY13" fmla="*/ 162421 h 32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122" h="323071">
                  <a:moveTo>
                    <a:pt x="0" y="162421"/>
                  </a:moveTo>
                  <a:lnTo>
                    <a:pt x="0" y="161536"/>
                  </a:lnTo>
                  <a:cubicBezTo>
                    <a:pt x="0" y="71713"/>
                    <a:pt x="73887" y="0"/>
                    <a:pt x="169505" y="0"/>
                  </a:cubicBezTo>
                  <a:cubicBezTo>
                    <a:pt x="265122" y="0"/>
                    <a:pt x="338123" y="70828"/>
                    <a:pt x="338123" y="160651"/>
                  </a:cubicBezTo>
                  <a:lnTo>
                    <a:pt x="338123" y="161536"/>
                  </a:lnTo>
                  <a:cubicBezTo>
                    <a:pt x="338123" y="251359"/>
                    <a:pt x="264237" y="323072"/>
                    <a:pt x="168619" y="323072"/>
                  </a:cubicBezTo>
                  <a:cubicBezTo>
                    <a:pt x="73002" y="323072"/>
                    <a:pt x="0" y="252244"/>
                    <a:pt x="0" y="162421"/>
                  </a:cubicBezTo>
                  <a:close/>
                  <a:moveTo>
                    <a:pt x="233732" y="162421"/>
                  </a:moveTo>
                  <a:lnTo>
                    <a:pt x="233732" y="161536"/>
                  </a:lnTo>
                  <a:cubicBezTo>
                    <a:pt x="233732" y="124834"/>
                    <a:pt x="208540" y="91593"/>
                    <a:pt x="168700" y="91593"/>
                  </a:cubicBezTo>
                  <a:cubicBezTo>
                    <a:pt x="128859" y="91593"/>
                    <a:pt x="104552" y="124351"/>
                    <a:pt x="104552" y="160651"/>
                  </a:cubicBezTo>
                  <a:lnTo>
                    <a:pt x="104552" y="161536"/>
                  </a:lnTo>
                  <a:cubicBezTo>
                    <a:pt x="104552" y="198238"/>
                    <a:pt x="129744" y="231478"/>
                    <a:pt x="169585" y="231478"/>
                  </a:cubicBezTo>
                  <a:cubicBezTo>
                    <a:pt x="209425" y="231478"/>
                    <a:pt x="233732" y="198721"/>
                    <a:pt x="233732" y="162421"/>
                  </a:cubicBezTo>
                  <a:close/>
                </a:path>
              </a:pathLst>
            </a:custGeom>
            <a:solidFill>
              <a:schemeClr val="bg1"/>
            </a:solidFill>
            <a:ln w="8044"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7DAB845F-B8F0-94D2-3409-B13D727B3EE0}"/>
                </a:ext>
              </a:extLst>
            </p:cNvPr>
            <p:cNvSpPr/>
            <p:nvPr/>
          </p:nvSpPr>
          <p:spPr>
            <a:xfrm>
              <a:off x="4840551" y="4172578"/>
              <a:ext cx="262321" cy="262320"/>
            </a:xfrm>
            <a:custGeom>
              <a:avLst/>
              <a:gdLst>
                <a:gd name="connsiteX0" fmla="*/ 81 w 309872"/>
                <a:gd name="connsiteY0" fmla="*/ 0 h 309872"/>
                <a:gd name="connsiteX1" fmla="*/ 96986 w 309872"/>
                <a:gd name="connsiteY1" fmla="*/ 0 h 309872"/>
                <a:gd name="connsiteX2" fmla="*/ 207172 w 309872"/>
                <a:gd name="connsiteY2" fmla="*/ 136746 h 309872"/>
                <a:gd name="connsiteX3" fmla="*/ 207172 w 309872"/>
                <a:gd name="connsiteY3" fmla="*/ 0 h 309872"/>
                <a:gd name="connsiteX4" fmla="*/ 309872 w 309872"/>
                <a:gd name="connsiteY4" fmla="*/ 0 h 309872"/>
                <a:gd name="connsiteX5" fmla="*/ 309872 w 309872"/>
                <a:gd name="connsiteY5" fmla="*/ 309872 h 309872"/>
                <a:gd name="connsiteX6" fmla="*/ 217795 w 309872"/>
                <a:gd name="connsiteY6" fmla="*/ 309872 h 309872"/>
                <a:gd name="connsiteX7" fmla="*/ 102701 w 309872"/>
                <a:gd name="connsiteY7" fmla="*/ 166928 h 309872"/>
                <a:gd name="connsiteX8" fmla="*/ 102701 w 309872"/>
                <a:gd name="connsiteY8" fmla="*/ 309872 h 309872"/>
                <a:gd name="connsiteX9" fmla="*/ 0 w 309872"/>
                <a:gd name="connsiteY9" fmla="*/ 309872 h 309872"/>
                <a:gd name="connsiteX10" fmla="*/ 0 w 309872"/>
                <a:gd name="connsiteY10" fmla="*/ 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872" h="309872">
                  <a:moveTo>
                    <a:pt x="81" y="0"/>
                  </a:moveTo>
                  <a:lnTo>
                    <a:pt x="96986" y="0"/>
                  </a:lnTo>
                  <a:lnTo>
                    <a:pt x="207172" y="136746"/>
                  </a:lnTo>
                  <a:lnTo>
                    <a:pt x="207172" y="0"/>
                  </a:lnTo>
                  <a:lnTo>
                    <a:pt x="309872" y="0"/>
                  </a:lnTo>
                  <a:lnTo>
                    <a:pt x="309872" y="309872"/>
                  </a:lnTo>
                  <a:lnTo>
                    <a:pt x="217795" y="309872"/>
                  </a:lnTo>
                  <a:lnTo>
                    <a:pt x="102701" y="166928"/>
                  </a:lnTo>
                  <a:lnTo>
                    <a:pt x="102701"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47BD8EBC-6A51-FC02-B844-E913114CC398}"/>
                </a:ext>
              </a:extLst>
            </p:cNvPr>
            <p:cNvSpPr/>
            <p:nvPr/>
          </p:nvSpPr>
          <p:spPr>
            <a:xfrm>
              <a:off x="2130472" y="4525041"/>
              <a:ext cx="273562" cy="264159"/>
            </a:xfrm>
            <a:custGeom>
              <a:avLst/>
              <a:gdLst>
                <a:gd name="connsiteX0" fmla="*/ 323152 w 323151"/>
                <a:gd name="connsiteY0" fmla="*/ 312045 h 312045"/>
                <a:gd name="connsiteX1" fmla="*/ 265605 w 323151"/>
                <a:gd name="connsiteY1" fmla="*/ 312045 h 312045"/>
                <a:gd name="connsiteX2" fmla="*/ 234134 w 323151"/>
                <a:gd name="connsiteY2" fmla="*/ 237273 h 312045"/>
                <a:gd name="connsiteX3" fmla="*/ 87650 w 323151"/>
                <a:gd name="connsiteY3" fmla="*/ 237273 h 312045"/>
                <a:gd name="connsiteX4" fmla="*/ 55777 w 323151"/>
                <a:gd name="connsiteY4" fmla="*/ 312045 h 312045"/>
                <a:gd name="connsiteX5" fmla="*/ 0 w 323151"/>
                <a:gd name="connsiteY5" fmla="*/ 312045 h 312045"/>
                <a:gd name="connsiteX6" fmla="*/ 136344 w 323151"/>
                <a:gd name="connsiteY6" fmla="*/ 0 h 312045"/>
                <a:gd name="connsiteX7" fmla="*/ 186808 w 323151"/>
                <a:gd name="connsiteY7" fmla="*/ 0 h 312045"/>
                <a:gd name="connsiteX8" fmla="*/ 323152 w 323151"/>
                <a:gd name="connsiteY8" fmla="*/ 312045 h 312045"/>
                <a:gd name="connsiteX9" fmla="*/ 160731 w 323151"/>
                <a:gd name="connsiteY9" fmla="*/ 65033 h 312045"/>
                <a:gd name="connsiteX10" fmla="*/ 107610 w 323151"/>
                <a:gd name="connsiteY10" fmla="*/ 188982 h 312045"/>
                <a:gd name="connsiteX11" fmla="*/ 214254 w 323151"/>
                <a:gd name="connsiteY11" fmla="*/ 188982 h 312045"/>
                <a:gd name="connsiteX12" fmla="*/ 160731 w 323151"/>
                <a:gd name="connsiteY12" fmla="*/ 65033 h 31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151" h="312045">
                  <a:moveTo>
                    <a:pt x="323152" y="312045"/>
                  </a:moveTo>
                  <a:lnTo>
                    <a:pt x="265605" y="312045"/>
                  </a:lnTo>
                  <a:lnTo>
                    <a:pt x="234134" y="237273"/>
                  </a:lnTo>
                  <a:lnTo>
                    <a:pt x="87650" y="237273"/>
                  </a:lnTo>
                  <a:lnTo>
                    <a:pt x="55777" y="312045"/>
                  </a:lnTo>
                  <a:lnTo>
                    <a:pt x="0" y="312045"/>
                  </a:lnTo>
                  <a:lnTo>
                    <a:pt x="136344" y="0"/>
                  </a:lnTo>
                  <a:lnTo>
                    <a:pt x="186808" y="0"/>
                  </a:lnTo>
                  <a:lnTo>
                    <a:pt x="323152" y="312045"/>
                  </a:lnTo>
                  <a:close/>
                  <a:moveTo>
                    <a:pt x="160731" y="65033"/>
                  </a:moveTo>
                  <a:lnTo>
                    <a:pt x="107610" y="188982"/>
                  </a:lnTo>
                  <a:lnTo>
                    <a:pt x="214254" y="188982"/>
                  </a:lnTo>
                  <a:lnTo>
                    <a:pt x="160731" y="65033"/>
                  </a:lnTo>
                  <a:close/>
                </a:path>
              </a:pathLst>
            </a:custGeom>
            <a:solidFill>
              <a:schemeClr val="bg1"/>
            </a:solidFill>
            <a:ln w="8044"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0AD534FF-F63D-11F1-D256-1FDF4FCFBC67}"/>
                </a:ext>
              </a:extLst>
            </p:cNvPr>
            <p:cNvSpPr/>
            <p:nvPr/>
          </p:nvSpPr>
          <p:spPr>
            <a:xfrm>
              <a:off x="2434014" y="4526881"/>
              <a:ext cx="228524" cy="262320"/>
            </a:xfrm>
            <a:custGeom>
              <a:avLst/>
              <a:gdLst>
                <a:gd name="connsiteX0" fmla="*/ 216428 w 269950"/>
                <a:gd name="connsiteY0" fmla="*/ 0 h 309872"/>
                <a:gd name="connsiteX1" fmla="*/ 269951 w 269950"/>
                <a:gd name="connsiteY1" fmla="*/ 0 h 309872"/>
                <a:gd name="connsiteX2" fmla="*/ 269951 w 269950"/>
                <a:gd name="connsiteY2" fmla="*/ 309872 h 309872"/>
                <a:gd name="connsiteX3" fmla="*/ 224396 w 269950"/>
                <a:gd name="connsiteY3" fmla="*/ 309872 h 309872"/>
                <a:gd name="connsiteX4" fmla="*/ 53524 w 269950"/>
                <a:gd name="connsiteY4" fmla="*/ 89420 h 309872"/>
                <a:gd name="connsiteX5" fmla="*/ 53524 w 269950"/>
                <a:gd name="connsiteY5" fmla="*/ 309872 h 309872"/>
                <a:gd name="connsiteX6" fmla="*/ 0 w 269950"/>
                <a:gd name="connsiteY6" fmla="*/ 309872 h 309872"/>
                <a:gd name="connsiteX7" fmla="*/ 0 w 269950"/>
                <a:gd name="connsiteY7" fmla="*/ 0 h 309872"/>
                <a:gd name="connsiteX8" fmla="*/ 50465 w 269950"/>
                <a:gd name="connsiteY8" fmla="*/ 0 h 309872"/>
                <a:gd name="connsiteX9" fmla="*/ 216428 w 269950"/>
                <a:gd name="connsiteY9" fmla="*/ 214254 h 309872"/>
                <a:gd name="connsiteX10" fmla="*/ 216428 w 269950"/>
                <a:gd name="connsiteY10" fmla="*/ 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950" h="309872">
                  <a:moveTo>
                    <a:pt x="216428" y="0"/>
                  </a:moveTo>
                  <a:lnTo>
                    <a:pt x="269951" y="0"/>
                  </a:lnTo>
                  <a:lnTo>
                    <a:pt x="269951" y="309872"/>
                  </a:lnTo>
                  <a:lnTo>
                    <a:pt x="224396" y="309872"/>
                  </a:lnTo>
                  <a:lnTo>
                    <a:pt x="53524" y="89420"/>
                  </a:lnTo>
                  <a:lnTo>
                    <a:pt x="53524" y="309872"/>
                  </a:lnTo>
                  <a:lnTo>
                    <a:pt x="0" y="309872"/>
                  </a:lnTo>
                  <a:lnTo>
                    <a:pt x="0" y="0"/>
                  </a:lnTo>
                  <a:lnTo>
                    <a:pt x="50465" y="0"/>
                  </a:lnTo>
                  <a:lnTo>
                    <a:pt x="216428" y="214254"/>
                  </a:lnTo>
                  <a:lnTo>
                    <a:pt x="216428" y="0"/>
                  </a:lnTo>
                  <a:close/>
                </a:path>
              </a:pathLst>
            </a:custGeom>
            <a:solidFill>
              <a:schemeClr val="bg1"/>
            </a:solidFill>
            <a:ln w="8044"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E70BFF24-0731-2862-33AB-8BE845352E2A}"/>
                </a:ext>
              </a:extLst>
            </p:cNvPr>
            <p:cNvSpPr/>
            <p:nvPr/>
          </p:nvSpPr>
          <p:spPr>
            <a:xfrm>
              <a:off x="2715072" y="4526881"/>
              <a:ext cx="237178" cy="262320"/>
            </a:xfrm>
            <a:custGeom>
              <a:avLst/>
              <a:gdLst>
                <a:gd name="connsiteX0" fmla="*/ 115498 w 280172"/>
                <a:gd name="connsiteY0" fmla="*/ 309872 h 309872"/>
                <a:gd name="connsiteX1" fmla="*/ 0 w 280172"/>
                <a:gd name="connsiteY1" fmla="*/ 309872 h 309872"/>
                <a:gd name="connsiteX2" fmla="*/ 0 w 280172"/>
                <a:gd name="connsiteY2" fmla="*/ 0 h 309872"/>
                <a:gd name="connsiteX3" fmla="*/ 115498 w 280172"/>
                <a:gd name="connsiteY3" fmla="*/ 0 h 309872"/>
                <a:gd name="connsiteX4" fmla="*/ 280173 w 280172"/>
                <a:gd name="connsiteY4" fmla="*/ 154453 h 309872"/>
                <a:gd name="connsiteX5" fmla="*/ 115498 w 280172"/>
                <a:gd name="connsiteY5" fmla="*/ 309792 h 309872"/>
                <a:gd name="connsiteX6" fmla="*/ 115498 w 280172"/>
                <a:gd name="connsiteY6" fmla="*/ 49580 h 309872"/>
                <a:gd name="connsiteX7" fmla="*/ 54409 w 280172"/>
                <a:gd name="connsiteY7" fmla="*/ 49580 h 309872"/>
                <a:gd name="connsiteX8" fmla="*/ 54409 w 280172"/>
                <a:gd name="connsiteY8" fmla="*/ 260293 h 309872"/>
                <a:gd name="connsiteX9" fmla="*/ 115498 w 280172"/>
                <a:gd name="connsiteY9" fmla="*/ 260293 h 309872"/>
                <a:gd name="connsiteX10" fmla="*/ 223028 w 280172"/>
                <a:gd name="connsiteY10" fmla="*/ 155419 h 309872"/>
                <a:gd name="connsiteX11" fmla="*/ 115498 w 280172"/>
                <a:gd name="connsiteY11" fmla="*/ 4966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0172" h="309872">
                  <a:moveTo>
                    <a:pt x="115498" y="309872"/>
                  </a:moveTo>
                  <a:lnTo>
                    <a:pt x="0" y="309872"/>
                  </a:lnTo>
                  <a:lnTo>
                    <a:pt x="0" y="0"/>
                  </a:lnTo>
                  <a:lnTo>
                    <a:pt x="115498" y="0"/>
                  </a:lnTo>
                  <a:cubicBezTo>
                    <a:pt x="212886" y="0"/>
                    <a:pt x="280173" y="66804"/>
                    <a:pt x="280173" y="154453"/>
                  </a:cubicBezTo>
                  <a:cubicBezTo>
                    <a:pt x="280173" y="242103"/>
                    <a:pt x="212886" y="309792"/>
                    <a:pt x="115498" y="309792"/>
                  </a:cubicBezTo>
                  <a:close/>
                  <a:moveTo>
                    <a:pt x="115498" y="49580"/>
                  </a:moveTo>
                  <a:lnTo>
                    <a:pt x="54409" y="49580"/>
                  </a:lnTo>
                  <a:lnTo>
                    <a:pt x="54409" y="260293"/>
                  </a:lnTo>
                  <a:lnTo>
                    <a:pt x="115498" y="260293"/>
                  </a:lnTo>
                  <a:cubicBezTo>
                    <a:pt x="180531" y="260293"/>
                    <a:pt x="223028" y="216508"/>
                    <a:pt x="223028" y="155419"/>
                  </a:cubicBezTo>
                  <a:cubicBezTo>
                    <a:pt x="223028" y="94330"/>
                    <a:pt x="180531" y="49660"/>
                    <a:pt x="115498" y="49660"/>
                  </a:cubicBezTo>
                  <a:close/>
                </a:path>
              </a:pathLst>
            </a:custGeom>
            <a:solidFill>
              <a:schemeClr val="bg1"/>
            </a:solidFill>
            <a:ln w="8044"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D3EC3789-905E-25FD-BB4F-D626B2DC6DA3}"/>
                </a:ext>
              </a:extLst>
            </p:cNvPr>
            <p:cNvSpPr/>
            <p:nvPr/>
          </p:nvSpPr>
          <p:spPr>
            <a:xfrm>
              <a:off x="3093224" y="4526881"/>
              <a:ext cx="46059" cy="262320"/>
            </a:xfrm>
            <a:custGeom>
              <a:avLst/>
              <a:gdLst>
                <a:gd name="connsiteX0" fmla="*/ 54409 w 54408"/>
                <a:gd name="connsiteY0" fmla="*/ 0 h 309872"/>
                <a:gd name="connsiteX1" fmla="*/ 54409 w 54408"/>
                <a:gd name="connsiteY1" fmla="*/ 309872 h 309872"/>
                <a:gd name="connsiteX2" fmla="*/ 0 w 54408"/>
                <a:gd name="connsiteY2" fmla="*/ 309872 h 309872"/>
                <a:gd name="connsiteX3" fmla="*/ 0 w 54408"/>
                <a:gd name="connsiteY3" fmla="*/ 0 h 309872"/>
                <a:gd name="connsiteX4" fmla="*/ 54409 w 54408"/>
                <a:gd name="connsiteY4" fmla="*/ 0 h 309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8" h="309872">
                  <a:moveTo>
                    <a:pt x="54409" y="0"/>
                  </a:moveTo>
                  <a:lnTo>
                    <a:pt x="54409" y="309872"/>
                  </a:lnTo>
                  <a:lnTo>
                    <a:pt x="0" y="309872"/>
                  </a:lnTo>
                  <a:lnTo>
                    <a:pt x="0" y="0"/>
                  </a:lnTo>
                  <a:lnTo>
                    <a:pt x="54409" y="0"/>
                  </a:lnTo>
                  <a:close/>
                </a:path>
              </a:pathLst>
            </a:custGeom>
            <a:solidFill>
              <a:schemeClr val="bg1"/>
            </a:solidFill>
            <a:ln w="8044"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3D8313C6-5A47-2282-6AF6-3370D5E54332}"/>
                </a:ext>
              </a:extLst>
            </p:cNvPr>
            <p:cNvSpPr/>
            <p:nvPr/>
          </p:nvSpPr>
          <p:spPr>
            <a:xfrm>
              <a:off x="3175598" y="4526881"/>
              <a:ext cx="212853" cy="262320"/>
            </a:xfrm>
            <a:custGeom>
              <a:avLst/>
              <a:gdLst>
                <a:gd name="connsiteX0" fmla="*/ 153165 w 251438"/>
                <a:gd name="connsiteY0" fmla="*/ 309872 h 309872"/>
                <a:gd name="connsiteX1" fmla="*/ 98273 w 251438"/>
                <a:gd name="connsiteY1" fmla="*/ 309872 h 309872"/>
                <a:gd name="connsiteX2" fmla="*/ 98273 w 251438"/>
                <a:gd name="connsiteY2" fmla="*/ 50465 h 309872"/>
                <a:gd name="connsiteX3" fmla="*/ 0 w 251438"/>
                <a:gd name="connsiteY3" fmla="*/ 50465 h 309872"/>
                <a:gd name="connsiteX4" fmla="*/ 0 w 251438"/>
                <a:gd name="connsiteY4" fmla="*/ 0 h 309872"/>
                <a:gd name="connsiteX5" fmla="*/ 251439 w 251438"/>
                <a:gd name="connsiteY5" fmla="*/ 0 h 309872"/>
                <a:gd name="connsiteX6" fmla="*/ 251439 w 251438"/>
                <a:gd name="connsiteY6" fmla="*/ 50465 h 309872"/>
                <a:gd name="connsiteX7" fmla="*/ 153165 w 251438"/>
                <a:gd name="connsiteY7" fmla="*/ 50465 h 309872"/>
                <a:gd name="connsiteX8" fmla="*/ 153165 w 251438"/>
                <a:gd name="connsiteY8" fmla="*/ 309872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438" h="309872">
                  <a:moveTo>
                    <a:pt x="153165" y="309872"/>
                  </a:moveTo>
                  <a:lnTo>
                    <a:pt x="98273" y="309872"/>
                  </a:lnTo>
                  <a:lnTo>
                    <a:pt x="98273" y="50465"/>
                  </a:lnTo>
                  <a:lnTo>
                    <a:pt x="0" y="50465"/>
                  </a:lnTo>
                  <a:lnTo>
                    <a:pt x="0" y="0"/>
                  </a:lnTo>
                  <a:lnTo>
                    <a:pt x="251439" y="0"/>
                  </a:lnTo>
                  <a:lnTo>
                    <a:pt x="251439" y="50465"/>
                  </a:lnTo>
                  <a:lnTo>
                    <a:pt x="153165" y="50465"/>
                  </a:lnTo>
                  <a:lnTo>
                    <a:pt x="153165" y="309872"/>
                  </a:lnTo>
                  <a:close/>
                </a:path>
              </a:pathLst>
            </a:custGeom>
            <a:solidFill>
              <a:schemeClr val="bg1"/>
            </a:solidFill>
            <a:ln w="8044"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4CFFABF8-B4CD-970C-FAF9-C9BCEF36F9EC}"/>
                </a:ext>
              </a:extLst>
            </p:cNvPr>
            <p:cNvSpPr/>
            <p:nvPr/>
          </p:nvSpPr>
          <p:spPr>
            <a:xfrm>
              <a:off x="3398946" y="4523134"/>
              <a:ext cx="203110" cy="269814"/>
            </a:xfrm>
            <a:custGeom>
              <a:avLst/>
              <a:gdLst>
                <a:gd name="connsiteX0" fmla="*/ 140368 w 239929"/>
                <a:gd name="connsiteY0" fmla="*/ 134573 h 318725"/>
                <a:gd name="connsiteX1" fmla="*/ 239929 w 239929"/>
                <a:gd name="connsiteY1" fmla="*/ 225764 h 318725"/>
                <a:gd name="connsiteX2" fmla="*/ 129260 w 239929"/>
                <a:gd name="connsiteY2" fmla="*/ 318726 h 318725"/>
                <a:gd name="connsiteX3" fmla="*/ 0 w 239929"/>
                <a:gd name="connsiteY3" fmla="*/ 269146 h 318725"/>
                <a:gd name="connsiteX4" fmla="*/ 32757 w 239929"/>
                <a:gd name="connsiteY4" fmla="*/ 230191 h 318725"/>
                <a:gd name="connsiteX5" fmla="*/ 130548 w 239929"/>
                <a:gd name="connsiteY5" fmla="*/ 270434 h 318725"/>
                <a:gd name="connsiteX6" fmla="*/ 185440 w 239929"/>
                <a:gd name="connsiteY6" fmla="*/ 231076 h 318725"/>
                <a:gd name="connsiteX7" fmla="*/ 115498 w 239929"/>
                <a:gd name="connsiteY7" fmla="*/ 183267 h 318725"/>
                <a:gd name="connsiteX8" fmla="*/ 12394 w 239929"/>
                <a:gd name="connsiteY8" fmla="*/ 90306 h 318725"/>
                <a:gd name="connsiteX9" fmla="*/ 118153 w 239929"/>
                <a:gd name="connsiteY9" fmla="*/ 0 h 318725"/>
                <a:gd name="connsiteX10" fmla="*/ 230592 w 239929"/>
                <a:gd name="connsiteY10" fmla="*/ 38955 h 318725"/>
                <a:gd name="connsiteX11" fmla="*/ 201376 w 239929"/>
                <a:gd name="connsiteY11" fmla="*/ 80084 h 318725"/>
                <a:gd name="connsiteX12" fmla="*/ 117268 w 239929"/>
                <a:gd name="connsiteY12" fmla="*/ 48211 h 318725"/>
                <a:gd name="connsiteX13" fmla="*/ 66803 w 239929"/>
                <a:gd name="connsiteY13" fmla="*/ 85396 h 318725"/>
                <a:gd name="connsiteX14" fmla="*/ 140287 w 239929"/>
                <a:gd name="connsiteY14" fmla="*/ 134493 h 31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9929" h="318725">
                  <a:moveTo>
                    <a:pt x="140368" y="134573"/>
                  </a:moveTo>
                  <a:cubicBezTo>
                    <a:pt x="205883" y="150509"/>
                    <a:pt x="239929" y="173931"/>
                    <a:pt x="239929" y="225764"/>
                  </a:cubicBezTo>
                  <a:cubicBezTo>
                    <a:pt x="239929" y="284197"/>
                    <a:pt x="194293" y="318726"/>
                    <a:pt x="129260" y="318726"/>
                  </a:cubicBezTo>
                  <a:cubicBezTo>
                    <a:pt x="81934" y="318726"/>
                    <a:pt x="37185" y="302387"/>
                    <a:pt x="0" y="269146"/>
                  </a:cubicBezTo>
                  <a:lnTo>
                    <a:pt x="32757" y="230191"/>
                  </a:lnTo>
                  <a:cubicBezTo>
                    <a:pt x="62377" y="255866"/>
                    <a:pt x="92076" y="270434"/>
                    <a:pt x="130548" y="270434"/>
                  </a:cubicBezTo>
                  <a:cubicBezTo>
                    <a:pt x="164191" y="270434"/>
                    <a:pt x="185440" y="254980"/>
                    <a:pt x="185440" y="231076"/>
                  </a:cubicBezTo>
                  <a:cubicBezTo>
                    <a:pt x="185440" y="208540"/>
                    <a:pt x="173045" y="196547"/>
                    <a:pt x="115498" y="183267"/>
                  </a:cubicBezTo>
                  <a:cubicBezTo>
                    <a:pt x="49579" y="167331"/>
                    <a:pt x="12394" y="147853"/>
                    <a:pt x="12394" y="90306"/>
                  </a:cubicBezTo>
                  <a:cubicBezTo>
                    <a:pt x="12394" y="36299"/>
                    <a:pt x="56662" y="0"/>
                    <a:pt x="118153" y="0"/>
                  </a:cubicBezTo>
                  <a:cubicBezTo>
                    <a:pt x="163306" y="0"/>
                    <a:pt x="199123" y="13763"/>
                    <a:pt x="230592" y="38955"/>
                  </a:cubicBezTo>
                  <a:lnTo>
                    <a:pt x="201376" y="80084"/>
                  </a:lnTo>
                  <a:cubicBezTo>
                    <a:pt x="173528" y="59318"/>
                    <a:pt x="145599" y="48211"/>
                    <a:pt x="117268" y="48211"/>
                  </a:cubicBezTo>
                  <a:cubicBezTo>
                    <a:pt x="85396" y="48211"/>
                    <a:pt x="66803" y="64630"/>
                    <a:pt x="66803" y="85396"/>
                  </a:cubicBezTo>
                  <a:cubicBezTo>
                    <a:pt x="66803" y="109783"/>
                    <a:pt x="80969" y="120327"/>
                    <a:pt x="140287" y="134493"/>
                  </a:cubicBezTo>
                  <a:close/>
                </a:path>
              </a:pathLst>
            </a:custGeom>
            <a:solidFill>
              <a:schemeClr val="bg1"/>
            </a:solidFill>
            <a:ln w="8044" cap="flat">
              <a:noFill/>
              <a:prstDash val="solid"/>
              <a:miter/>
            </a:ln>
          </p:spPr>
          <p:txBody>
            <a:bodyPr rtlCol="0" anchor="ctr"/>
            <a:lstStyle/>
            <a:p>
              <a:endParaRPr lang="en-US"/>
            </a:p>
          </p:txBody>
        </p:sp>
        <p:grpSp>
          <p:nvGrpSpPr>
            <p:cNvPr id="254" name="Group 253">
              <a:extLst>
                <a:ext uri="{FF2B5EF4-FFF2-40B4-BE49-F238E27FC236}">
                  <a16:creationId xmlns:a16="http://schemas.microsoft.com/office/drawing/2014/main" id="{C0085E11-0EF3-93D5-F5F1-4A81B1B2A2BB}"/>
                </a:ext>
              </a:extLst>
            </p:cNvPr>
            <p:cNvGrpSpPr/>
            <p:nvPr/>
          </p:nvGrpSpPr>
          <p:grpSpPr>
            <a:xfrm>
              <a:off x="3688658" y="4516864"/>
              <a:ext cx="2011896" cy="272336"/>
              <a:chOff x="1863877" y="5209720"/>
              <a:chExt cx="2297188" cy="310954"/>
            </a:xfrm>
          </p:grpSpPr>
          <p:sp>
            <p:nvSpPr>
              <p:cNvPr id="164" name="Freeform 163">
                <a:extLst>
                  <a:ext uri="{FF2B5EF4-FFF2-40B4-BE49-F238E27FC236}">
                    <a16:creationId xmlns:a16="http://schemas.microsoft.com/office/drawing/2014/main" id="{B17CB2E4-3B48-B425-4C87-58F1B4FDCB7B}"/>
                  </a:ext>
                </a:extLst>
              </p:cNvPr>
              <p:cNvSpPr/>
              <p:nvPr/>
            </p:nvSpPr>
            <p:spPr>
              <a:xfrm>
                <a:off x="1863877" y="5215166"/>
                <a:ext cx="281080" cy="299518"/>
              </a:xfrm>
              <a:custGeom>
                <a:avLst/>
                <a:gdLst>
                  <a:gd name="connsiteX0" fmla="*/ 0 w 290796"/>
                  <a:gd name="connsiteY0" fmla="*/ 81 h 309872"/>
                  <a:gd name="connsiteX1" fmla="*/ 173528 w 290796"/>
                  <a:gd name="connsiteY1" fmla="*/ 81 h 309872"/>
                  <a:gd name="connsiteX2" fmla="*/ 261580 w 290796"/>
                  <a:gd name="connsiteY2" fmla="*/ 27929 h 309872"/>
                  <a:gd name="connsiteX3" fmla="*/ 280575 w 290796"/>
                  <a:gd name="connsiteY3" fmla="*/ 76140 h 309872"/>
                  <a:gd name="connsiteX4" fmla="*/ 280575 w 290796"/>
                  <a:gd name="connsiteY4" fmla="*/ 77025 h 309872"/>
                  <a:gd name="connsiteX5" fmla="*/ 225281 w 290796"/>
                  <a:gd name="connsiteY5" fmla="*/ 147853 h 309872"/>
                  <a:gd name="connsiteX6" fmla="*/ 290797 w 290796"/>
                  <a:gd name="connsiteY6" fmla="*/ 223108 h 309872"/>
                  <a:gd name="connsiteX7" fmla="*/ 290797 w 290796"/>
                  <a:gd name="connsiteY7" fmla="*/ 223993 h 309872"/>
                  <a:gd name="connsiteX8" fmla="*/ 171758 w 290796"/>
                  <a:gd name="connsiteY8" fmla="*/ 309872 h 309872"/>
                  <a:gd name="connsiteX9" fmla="*/ 0 w 290796"/>
                  <a:gd name="connsiteY9" fmla="*/ 309872 h 309872"/>
                  <a:gd name="connsiteX10" fmla="*/ 0 w 290796"/>
                  <a:gd name="connsiteY10" fmla="*/ 0 h 309872"/>
                  <a:gd name="connsiteX11" fmla="*/ 146083 w 290796"/>
                  <a:gd name="connsiteY11" fmla="*/ 121856 h 309872"/>
                  <a:gd name="connsiteX12" fmla="*/ 178841 w 290796"/>
                  <a:gd name="connsiteY12" fmla="*/ 100608 h 309872"/>
                  <a:gd name="connsiteX13" fmla="*/ 178841 w 290796"/>
                  <a:gd name="connsiteY13" fmla="*/ 99722 h 309872"/>
                  <a:gd name="connsiteX14" fmla="*/ 145680 w 290796"/>
                  <a:gd name="connsiteY14" fmla="*/ 78474 h 309872"/>
                  <a:gd name="connsiteX15" fmla="*/ 101010 w 290796"/>
                  <a:gd name="connsiteY15" fmla="*/ 78474 h 309872"/>
                  <a:gd name="connsiteX16" fmla="*/ 101010 w 290796"/>
                  <a:gd name="connsiteY16" fmla="*/ 121856 h 309872"/>
                  <a:gd name="connsiteX17" fmla="*/ 146163 w 290796"/>
                  <a:gd name="connsiteY17" fmla="*/ 121856 h 309872"/>
                  <a:gd name="connsiteX18" fmla="*/ 152683 w 290796"/>
                  <a:gd name="connsiteY18" fmla="*/ 231559 h 309872"/>
                  <a:gd name="connsiteX19" fmla="*/ 186728 w 290796"/>
                  <a:gd name="connsiteY19" fmla="*/ 209023 h 309872"/>
                  <a:gd name="connsiteX20" fmla="*/ 186728 w 290796"/>
                  <a:gd name="connsiteY20" fmla="*/ 208137 h 309872"/>
                  <a:gd name="connsiteX21" fmla="*/ 153085 w 290796"/>
                  <a:gd name="connsiteY21" fmla="*/ 185601 h 309872"/>
                  <a:gd name="connsiteX22" fmla="*/ 100850 w 290796"/>
                  <a:gd name="connsiteY22" fmla="*/ 185601 h 309872"/>
                  <a:gd name="connsiteX23" fmla="*/ 100850 w 290796"/>
                  <a:gd name="connsiteY23" fmla="*/ 231640 h 309872"/>
                  <a:gd name="connsiteX24" fmla="*/ 152602 w 290796"/>
                  <a:gd name="connsiteY24" fmla="*/ 23164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0796" h="309872">
                    <a:moveTo>
                      <a:pt x="0" y="81"/>
                    </a:moveTo>
                    <a:lnTo>
                      <a:pt x="173528" y="81"/>
                    </a:lnTo>
                    <a:cubicBezTo>
                      <a:pt x="216428" y="81"/>
                      <a:pt x="243471" y="9819"/>
                      <a:pt x="261580" y="27929"/>
                    </a:cubicBezTo>
                    <a:cubicBezTo>
                      <a:pt x="272687" y="39036"/>
                      <a:pt x="280575" y="54892"/>
                      <a:pt x="280575" y="76140"/>
                    </a:cubicBezTo>
                    <a:lnTo>
                      <a:pt x="280575" y="77025"/>
                    </a:lnTo>
                    <a:cubicBezTo>
                      <a:pt x="280575" y="113727"/>
                      <a:pt x="258441" y="136344"/>
                      <a:pt x="225281" y="147853"/>
                    </a:cubicBezTo>
                    <a:cubicBezTo>
                      <a:pt x="265122" y="159363"/>
                      <a:pt x="290797" y="180611"/>
                      <a:pt x="290797" y="223108"/>
                    </a:cubicBezTo>
                    <a:lnTo>
                      <a:pt x="290797" y="223993"/>
                    </a:lnTo>
                    <a:cubicBezTo>
                      <a:pt x="290797" y="273573"/>
                      <a:pt x="250071" y="309872"/>
                      <a:pt x="171758" y="309872"/>
                    </a:cubicBezTo>
                    <a:lnTo>
                      <a:pt x="0" y="309872"/>
                    </a:lnTo>
                    <a:lnTo>
                      <a:pt x="0" y="0"/>
                    </a:lnTo>
                    <a:close/>
                    <a:moveTo>
                      <a:pt x="146083" y="121856"/>
                    </a:moveTo>
                    <a:cubicBezTo>
                      <a:pt x="168216" y="121856"/>
                      <a:pt x="178841" y="114371"/>
                      <a:pt x="178841" y="100608"/>
                    </a:cubicBezTo>
                    <a:lnTo>
                      <a:pt x="178841" y="99722"/>
                    </a:lnTo>
                    <a:cubicBezTo>
                      <a:pt x="178841" y="85959"/>
                      <a:pt x="167734" y="78474"/>
                      <a:pt x="145680" y="78474"/>
                    </a:cubicBezTo>
                    <a:lnTo>
                      <a:pt x="101010" y="78474"/>
                    </a:lnTo>
                    <a:lnTo>
                      <a:pt x="101010" y="121856"/>
                    </a:lnTo>
                    <a:lnTo>
                      <a:pt x="146163" y="121856"/>
                    </a:lnTo>
                    <a:close/>
                    <a:moveTo>
                      <a:pt x="152683" y="231559"/>
                    </a:moveTo>
                    <a:cubicBezTo>
                      <a:pt x="175219" y="231559"/>
                      <a:pt x="186728" y="222223"/>
                      <a:pt x="186728" y="209023"/>
                    </a:cubicBezTo>
                    <a:lnTo>
                      <a:pt x="186728" y="208137"/>
                    </a:lnTo>
                    <a:cubicBezTo>
                      <a:pt x="186728" y="194857"/>
                      <a:pt x="175621" y="185601"/>
                      <a:pt x="153085" y="185601"/>
                    </a:cubicBezTo>
                    <a:lnTo>
                      <a:pt x="100850" y="185601"/>
                    </a:lnTo>
                    <a:lnTo>
                      <a:pt x="100850" y="231640"/>
                    </a:lnTo>
                    <a:lnTo>
                      <a:pt x="152602" y="231640"/>
                    </a:lnTo>
                    <a:close/>
                  </a:path>
                </a:pathLst>
              </a:custGeom>
              <a:solidFill>
                <a:schemeClr val="bg1"/>
              </a:solidFill>
              <a:ln w="8044"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DE7EB798-0655-74E9-51A2-42E824511A91}"/>
                  </a:ext>
                </a:extLst>
              </p:cNvPr>
              <p:cNvSpPr/>
              <p:nvPr/>
            </p:nvSpPr>
            <p:spPr>
              <a:xfrm>
                <a:off x="2177088" y="5215244"/>
                <a:ext cx="296095" cy="305430"/>
              </a:xfrm>
              <a:custGeom>
                <a:avLst/>
                <a:gdLst>
                  <a:gd name="connsiteX0" fmla="*/ 0 w 306330"/>
                  <a:gd name="connsiteY0" fmla="*/ 170872 h 315988"/>
                  <a:gd name="connsiteX1" fmla="*/ 0 w 306330"/>
                  <a:gd name="connsiteY1" fmla="*/ 0 h 315988"/>
                  <a:gd name="connsiteX2" fmla="*/ 105356 w 306330"/>
                  <a:gd name="connsiteY2" fmla="*/ 0 h 315988"/>
                  <a:gd name="connsiteX3" fmla="*/ 105356 w 306330"/>
                  <a:gd name="connsiteY3" fmla="*/ 169504 h 315988"/>
                  <a:gd name="connsiteX4" fmla="*/ 153165 w 306330"/>
                  <a:gd name="connsiteY4" fmla="*/ 224396 h 315988"/>
                  <a:gd name="connsiteX5" fmla="*/ 200974 w 306330"/>
                  <a:gd name="connsiteY5" fmla="*/ 171758 h 315988"/>
                  <a:gd name="connsiteX6" fmla="*/ 200974 w 306330"/>
                  <a:gd name="connsiteY6" fmla="*/ 0 h 315988"/>
                  <a:gd name="connsiteX7" fmla="*/ 306331 w 306330"/>
                  <a:gd name="connsiteY7" fmla="*/ 0 h 315988"/>
                  <a:gd name="connsiteX8" fmla="*/ 306331 w 306330"/>
                  <a:gd name="connsiteY8" fmla="*/ 168619 h 315988"/>
                  <a:gd name="connsiteX9" fmla="*/ 152280 w 306330"/>
                  <a:gd name="connsiteY9" fmla="*/ 315989 h 315988"/>
                  <a:gd name="connsiteX10" fmla="*/ 0 w 306330"/>
                  <a:gd name="connsiteY10" fmla="*/ 170792 h 31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330" h="315988">
                    <a:moveTo>
                      <a:pt x="0" y="170872"/>
                    </a:moveTo>
                    <a:lnTo>
                      <a:pt x="0" y="0"/>
                    </a:lnTo>
                    <a:lnTo>
                      <a:pt x="105356" y="0"/>
                    </a:lnTo>
                    <a:lnTo>
                      <a:pt x="105356" y="169504"/>
                    </a:lnTo>
                    <a:cubicBezTo>
                      <a:pt x="105356" y="207976"/>
                      <a:pt x="125237" y="224396"/>
                      <a:pt x="153165" y="224396"/>
                    </a:cubicBezTo>
                    <a:cubicBezTo>
                      <a:pt x="181094" y="224396"/>
                      <a:pt x="200974" y="209345"/>
                      <a:pt x="200974" y="171758"/>
                    </a:cubicBezTo>
                    <a:lnTo>
                      <a:pt x="200974" y="0"/>
                    </a:lnTo>
                    <a:lnTo>
                      <a:pt x="306331" y="0"/>
                    </a:lnTo>
                    <a:lnTo>
                      <a:pt x="306331" y="168619"/>
                    </a:lnTo>
                    <a:cubicBezTo>
                      <a:pt x="306331" y="274378"/>
                      <a:pt x="244839" y="315989"/>
                      <a:pt x="152280" y="315989"/>
                    </a:cubicBezTo>
                    <a:cubicBezTo>
                      <a:pt x="59721" y="315989"/>
                      <a:pt x="0" y="273492"/>
                      <a:pt x="0" y="170792"/>
                    </a:cubicBezTo>
                    <a:close/>
                  </a:path>
                </a:pathLst>
              </a:custGeom>
              <a:solidFill>
                <a:schemeClr val="bg1"/>
              </a:solidFill>
              <a:ln w="8044"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3DC83D2F-451D-E59C-418E-3F76F746E3ED}"/>
                  </a:ext>
                </a:extLst>
              </p:cNvPr>
              <p:cNvSpPr/>
              <p:nvPr/>
            </p:nvSpPr>
            <p:spPr>
              <a:xfrm>
                <a:off x="2492865" y="5209720"/>
                <a:ext cx="285748" cy="310565"/>
              </a:xfrm>
              <a:custGeom>
                <a:avLst/>
                <a:gdLst>
                  <a:gd name="connsiteX0" fmla="*/ 0 w 295626"/>
                  <a:gd name="connsiteY0" fmla="*/ 269066 h 321301"/>
                  <a:gd name="connsiteX1" fmla="*/ 55295 w 295626"/>
                  <a:gd name="connsiteY1" fmla="*/ 203147 h 321301"/>
                  <a:gd name="connsiteX2" fmla="*/ 163709 w 295626"/>
                  <a:gd name="connsiteY2" fmla="*/ 239447 h 321301"/>
                  <a:gd name="connsiteX3" fmla="*/ 190270 w 295626"/>
                  <a:gd name="connsiteY3" fmla="*/ 226166 h 321301"/>
                  <a:gd name="connsiteX4" fmla="*/ 190270 w 295626"/>
                  <a:gd name="connsiteY4" fmla="*/ 225281 h 321301"/>
                  <a:gd name="connsiteX5" fmla="*/ 147370 w 295626"/>
                  <a:gd name="connsiteY5" fmla="*/ 204918 h 321301"/>
                  <a:gd name="connsiteX6" fmla="*/ 16822 w 295626"/>
                  <a:gd name="connsiteY6" fmla="*/ 105356 h 321301"/>
                  <a:gd name="connsiteX7" fmla="*/ 16822 w 295626"/>
                  <a:gd name="connsiteY7" fmla="*/ 104471 h 321301"/>
                  <a:gd name="connsiteX8" fmla="*/ 148256 w 295626"/>
                  <a:gd name="connsiteY8" fmla="*/ 0 h 321301"/>
                  <a:gd name="connsiteX9" fmla="*/ 288141 w 295626"/>
                  <a:gd name="connsiteY9" fmla="*/ 42497 h 321301"/>
                  <a:gd name="connsiteX10" fmla="*/ 237676 w 295626"/>
                  <a:gd name="connsiteY10" fmla="*/ 112439 h 321301"/>
                  <a:gd name="connsiteX11" fmla="*/ 144715 w 295626"/>
                  <a:gd name="connsiteY11" fmla="*/ 81935 h 321301"/>
                  <a:gd name="connsiteX12" fmla="*/ 122179 w 295626"/>
                  <a:gd name="connsiteY12" fmla="*/ 94732 h 321301"/>
                  <a:gd name="connsiteX13" fmla="*/ 122179 w 295626"/>
                  <a:gd name="connsiteY13" fmla="*/ 95618 h 321301"/>
                  <a:gd name="connsiteX14" fmla="*/ 163307 w 295626"/>
                  <a:gd name="connsiteY14" fmla="*/ 115498 h 321301"/>
                  <a:gd name="connsiteX15" fmla="*/ 295626 w 295626"/>
                  <a:gd name="connsiteY15" fmla="*/ 215542 h 321301"/>
                  <a:gd name="connsiteX16" fmla="*/ 295626 w 295626"/>
                  <a:gd name="connsiteY16" fmla="*/ 216428 h 321301"/>
                  <a:gd name="connsiteX17" fmla="*/ 158880 w 295626"/>
                  <a:gd name="connsiteY17" fmla="*/ 321301 h 321301"/>
                  <a:gd name="connsiteX18" fmla="*/ 0 w 295626"/>
                  <a:gd name="connsiteY18" fmla="*/ 269066 h 32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626" h="321301">
                    <a:moveTo>
                      <a:pt x="0" y="269066"/>
                    </a:moveTo>
                    <a:lnTo>
                      <a:pt x="55295" y="203147"/>
                    </a:lnTo>
                    <a:cubicBezTo>
                      <a:pt x="88938" y="228822"/>
                      <a:pt x="127410" y="239447"/>
                      <a:pt x="163709" y="239447"/>
                    </a:cubicBezTo>
                    <a:cubicBezTo>
                      <a:pt x="182302" y="239447"/>
                      <a:pt x="190270" y="234618"/>
                      <a:pt x="190270" y="226166"/>
                    </a:cubicBezTo>
                    <a:lnTo>
                      <a:pt x="190270" y="225281"/>
                    </a:lnTo>
                    <a:cubicBezTo>
                      <a:pt x="190270" y="216428"/>
                      <a:pt x="180531" y="211598"/>
                      <a:pt x="147370" y="204918"/>
                    </a:cubicBezTo>
                    <a:cubicBezTo>
                      <a:pt x="77911" y="190752"/>
                      <a:pt x="16822" y="170872"/>
                      <a:pt x="16822" y="105356"/>
                    </a:cubicBezTo>
                    <a:lnTo>
                      <a:pt x="16822" y="104471"/>
                    </a:lnTo>
                    <a:cubicBezTo>
                      <a:pt x="16822" y="45636"/>
                      <a:pt x="62860" y="0"/>
                      <a:pt x="148256" y="0"/>
                    </a:cubicBezTo>
                    <a:cubicBezTo>
                      <a:pt x="207977" y="0"/>
                      <a:pt x="252244" y="14166"/>
                      <a:pt x="288141" y="42497"/>
                    </a:cubicBezTo>
                    <a:lnTo>
                      <a:pt x="237676" y="112439"/>
                    </a:lnTo>
                    <a:cubicBezTo>
                      <a:pt x="208460" y="91191"/>
                      <a:pt x="173528" y="81935"/>
                      <a:pt x="144715" y="81935"/>
                    </a:cubicBezTo>
                    <a:cubicBezTo>
                      <a:pt x="129261" y="81935"/>
                      <a:pt x="122179" y="87247"/>
                      <a:pt x="122179" y="94732"/>
                    </a:cubicBezTo>
                    <a:lnTo>
                      <a:pt x="122179" y="95618"/>
                    </a:lnTo>
                    <a:cubicBezTo>
                      <a:pt x="122179" y="103988"/>
                      <a:pt x="130549" y="109300"/>
                      <a:pt x="163307" y="115498"/>
                    </a:cubicBezTo>
                    <a:cubicBezTo>
                      <a:pt x="242505" y="130066"/>
                      <a:pt x="295626" y="153085"/>
                      <a:pt x="295626" y="215542"/>
                    </a:cubicBezTo>
                    <a:lnTo>
                      <a:pt x="295626" y="216428"/>
                    </a:lnTo>
                    <a:cubicBezTo>
                      <a:pt x="295626" y="281460"/>
                      <a:pt x="242103" y="321301"/>
                      <a:pt x="158880" y="321301"/>
                    </a:cubicBezTo>
                    <a:cubicBezTo>
                      <a:pt x="96021" y="321301"/>
                      <a:pt x="39358" y="303594"/>
                      <a:pt x="0" y="269066"/>
                    </a:cubicBezTo>
                    <a:close/>
                  </a:path>
                </a:pathLst>
              </a:custGeom>
              <a:solidFill>
                <a:schemeClr val="bg1"/>
              </a:solidFill>
              <a:ln w="8044"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BCAD543E-EF26-2EF1-CA7A-AB9726C605F7}"/>
                  </a:ext>
                </a:extLst>
              </p:cNvPr>
              <p:cNvSpPr/>
              <p:nvPr/>
            </p:nvSpPr>
            <p:spPr>
              <a:xfrm>
                <a:off x="2815490" y="5215244"/>
                <a:ext cx="100124" cy="299518"/>
              </a:xfrm>
              <a:custGeom>
                <a:avLst/>
                <a:gdLst>
                  <a:gd name="connsiteX0" fmla="*/ 0 w 103585"/>
                  <a:gd name="connsiteY0" fmla="*/ 0 h 309872"/>
                  <a:gd name="connsiteX1" fmla="*/ 103586 w 103585"/>
                  <a:gd name="connsiteY1" fmla="*/ 0 h 309872"/>
                  <a:gd name="connsiteX2" fmla="*/ 103586 w 103585"/>
                  <a:gd name="connsiteY2" fmla="*/ 309872 h 309872"/>
                  <a:gd name="connsiteX3" fmla="*/ 0 w 103585"/>
                  <a:gd name="connsiteY3" fmla="*/ 309872 h 309872"/>
                  <a:gd name="connsiteX4" fmla="*/ 0 w 103585"/>
                  <a:gd name="connsiteY4" fmla="*/ 0 h 309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85" h="309872">
                    <a:moveTo>
                      <a:pt x="0" y="0"/>
                    </a:moveTo>
                    <a:lnTo>
                      <a:pt x="103586" y="0"/>
                    </a:lnTo>
                    <a:lnTo>
                      <a:pt x="103586"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6112DB4C-C985-EC29-DE12-3AADE8AAD533}"/>
                  </a:ext>
                </a:extLst>
              </p:cNvPr>
              <p:cNvSpPr/>
              <p:nvPr/>
            </p:nvSpPr>
            <p:spPr>
              <a:xfrm>
                <a:off x="2963460" y="5215244"/>
                <a:ext cx="299518" cy="299518"/>
              </a:xfrm>
              <a:custGeom>
                <a:avLst/>
                <a:gdLst>
                  <a:gd name="connsiteX0" fmla="*/ 80 w 309872"/>
                  <a:gd name="connsiteY0" fmla="*/ 0 h 309872"/>
                  <a:gd name="connsiteX1" fmla="*/ 96986 w 309872"/>
                  <a:gd name="connsiteY1" fmla="*/ 0 h 309872"/>
                  <a:gd name="connsiteX2" fmla="*/ 207172 w 309872"/>
                  <a:gd name="connsiteY2" fmla="*/ 136746 h 309872"/>
                  <a:gd name="connsiteX3" fmla="*/ 207172 w 309872"/>
                  <a:gd name="connsiteY3" fmla="*/ 0 h 309872"/>
                  <a:gd name="connsiteX4" fmla="*/ 309872 w 309872"/>
                  <a:gd name="connsiteY4" fmla="*/ 0 h 309872"/>
                  <a:gd name="connsiteX5" fmla="*/ 309872 w 309872"/>
                  <a:gd name="connsiteY5" fmla="*/ 309872 h 309872"/>
                  <a:gd name="connsiteX6" fmla="*/ 217796 w 309872"/>
                  <a:gd name="connsiteY6" fmla="*/ 309872 h 309872"/>
                  <a:gd name="connsiteX7" fmla="*/ 102700 w 309872"/>
                  <a:gd name="connsiteY7" fmla="*/ 166928 h 309872"/>
                  <a:gd name="connsiteX8" fmla="*/ 102700 w 309872"/>
                  <a:gd name="connsiteY8" fmla="*/ 309872 h 309872"/>
                  <a:gd name="connsiteX9" fmla="*/ 0 w 309872"/>
                  <a:gd name="connsiteY9" fmla="*/ 309872 h 309872"/>
                  <a:gd name="connsiteX10" fmla="*/ 0 w 309872"/>
                  <a:gd name="connsiteY10" fmla="*/ 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872" h="309872">
                    <a:moveTo>
                      <a:pt x="80" y="0"/>
                    </a:moveTo>
                    <a:lnTo>
                      <a:pt x="96986" y="0"/>
                    </a:lnTo>
                    <a:lnTo>
                      <a:pt x="207172" y="136746"/>
                    </a:lnTo>
                    <a:lnTo>
                      <a:pt x="207172" y="0"/>
                    </a:lnTo>
                    <a:lnTo>
                      <a:pt x="309872" y="0"/>
                    </a:lnTo>
                    <a:lnTo>
                      <a:pt x="309872" y="309872"/>
                    </a:lnTo>
                    <a:lnTo>
                      <a:pt x="217796" y="309872"/>
                    </a:lnTo>
                    <a:lnTo>
                      <a:pt x="102700" y="166928"/>
                    </a:lnTo>
                    <a:lnTo>
                      <a:pt x="102700"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8A8DE0A8-1A64-670B-2CA2-202727F106D9}"/>
                  </a:ext>
                </a:extLst>
              </p:cNvPr>
              <p:cNvSpPr/>
              <p:nvPr/>
            </p:nvSpPr>
            <p:spPr>
              <a:xfrm>
                <a:off x="3310122" y="5215166"/>
                <a:ext cx="257585" cy="299518"/>
              </a:xfrm>
              <a:custGeom>
                <a:avLst/>
                <a:gdLst>
                  <a:gd name="connsiteX0" fmla="*/ 0 w 266489"/>
                  <a:gd name="connsiteY0" fmla="*/ 81 h 309872"/>
                  <a:gd name="connsiteX1" fmla="*/ 264237 w 266489"/>
                  <a:gd name="connsiteY1" fmla="*/ 81 h 309872"/>
                  <a:gd name="connsiteX2" fmla="*/ 264237 w 266489"/>
                  <a:gd name="connsiteY2" fmla="*/ 85074 h 309872"/>
                  <a:gd name="connsiteX3" fmla="*/ 101815 w 266489"/>
                  <a:gd name="connsiteY3" fmla="*/ 85074 h 309872"/>
                  <a:gd name="connsiteX4" fmla="*/ 101815 w 266489"/>
                  <a:gd name="connsiteY4" fmla="*/ 116464 h 309872"/>
                  <a:gd name="connsiteX5" fmla="*/ 253210 w 266489"/>
                  <a:gd name="connsiteY5" fmla="*/ 116464 h 309872"/>
                  <a:gd name="connsiteX6" fmla="*/ 253210 w 266489"/>
                  <a:gd name="connsiteY6" fmla="*/ 191235 h 309872"/>
                  <a:gd name="connsiteX7" fmla="*/ 101815 w 266489"/>
                  <a:gd name="connsiteY7" fmla="*/ 191235 h 309872"/>
                  <a:gd name="connsiteX8" fmla="*/ 101815 w 266489"/>
                  <a:gd name="connsiteY8" fmla="*/ 224879 h 309872"/>
                  <a:gd name="connsiteX9" fmla="*/ 266490 w 266489"/>
                  <a:gd name="connsiteY9" fmla="*/ 224879 h 309872"/>
                  <a:gd name="connsiteX10" fmla="*/ 266490 w 266489"/>
                  <a:gd name="connsiteY10" fmla="*/ 309872 h 309872"/>
                  <a:gd name="connsiteX11" fmla="*/ 0 w 266489"/>
                  <a:gd name="connsiteY11" fmla="*/ 309872 h 309872"/>
                  <a:gd name="connsiteX12" fmla="*/ 0 w 266489"/>
                  <a:gd name="connsiteY12" fmla="*/ 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489" h="309872">
                    <a:moveTo>
                      <a:pt x="0" y="81"/>
                    </a:moveTo>
                    <a:lnTo>
                      <a:pt x="264237" y="81"/>
                    </a:lnTo>
                    <a:lnTo>
                      <a:pt x="264237" y="85074"/>
                    </a:lnTo>
                    <a:lnTo>
                      <a:pt x="101815" y="85074"/>
                    </a:lnTo>
                    <a:lnTo>
                      <a:pt x="101815" y="116464"/>
                    </a:lnTo>
                    <a:lnTo>
                      <a:pt x="253210" y="116464"/>
                    </a:lnTo>
                    <a:lnTo>
                      <a:pt x="253210" y="191235"/>
                    </a:lnTo>
                    <a:lnTo>
                      <a:pt x="101815" y="191235"/>
                    </a:lnTo>
                    <a:lnTo>
                      <a:pt x="101815" y="224879"/>
                    </a:lnTo>
                    <a:lnTo>
                      <a:pt x="266490" y="224879"/>
                    </a:lnTo>
                    <a:lnTo>
                      <a:pt x="266490"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AFB14486-6B26-6289-B202-8884B879E827}"/>
                  </a:ext>
                </a:extLst>
              </p:cNvPr>
              <p:cNvSpPr/>
              <p:nvPr/>
            </p:nvSpPr>
            <p:spPr>
              <a:xfrm>
                <a:off x="3582723" y="5209720"/>
                <a:ext cx="285747" cy="310565"/>
              </a:xfrm>
              <a:custGeom>
                <a:avLst/>
                <a:gdLst>
                  <a:gd name="connsiteX0" fmla="*/ 0 w 295625"/>
                  <a:gd name="connsiteY0" fmla="*/ 269066 h 321301"/>
                  <a:gd name="connsiteX1" fmla="*/ 55294 w 295625"/>
                  <a:gd name="connsiteY1" fmla="*/ 203147 h 321301"/>
                  <a:gd name="connsiteX2" fmla="*/ 163709 w 295625"/>
                  <a:gd name="connsiteY2" fmla="*/ 239447 h 321301"/>
                  <a:gd name="connsiteX3" fmla="*/ 190270 w 295625"/>
                  <a:gd name="connsiteY3" fmla="*/ 226166 h 321301"/>
                  <a:gd name="connsiteX4" fmla="*/ 190270 w 295625"/>
                  <a:gd name="connsiteY4" fmla="*/ 225281 h 321301"/>
                  <a:gd name="connsiteX5" fmla="*/ 147371 w 295625"/>
                  <a:gd name="connsiteY5" fmla="*/ 204918 h 321301"/>
                  <a:gd name="connsiteX6" fmla="*/ 16821 w 295625"/>
                  <a:gd name="connsiteY6" fmla="*/ 105356 h 321301"/>
                  <a:gd name="connsiteX7" fmla="*/ 16821 w 295625"/>
                  <a:gd name="connsiteY7" fmla="*/ 104471 h 321301"/>
                  <a:gd name="connsiteX8" fmla="*/ 148256 w 295625"/>
                  <a:gd name="connsiteY8" fmla="*/ 0 h 321301"/>
                  <a:gd name="connsiteX9" fmla="*/ 288141 w 295625"/>
                  <a:gd name="connsiteY9" fmla="*/ 42497 h 321301"/>
                  <a:gd name="connsiteX10" fmla="*/ 237676 w 295625"/>
                  <a:gd name="connsiteY10" fmla="*/ 112439 h 321301"/>
                  <a:gd name="connsiteX11" fmla="*/ 144714 w 295625"/>
                  <a:gd name="connsiteY11" fmla="*/ 81935 h 321301"/>
                  <a:gd name="connsiteX12" fmla="*/ 122179 w 295625"/>
                  <a:gd name="connsiteY12" fmla="*/ 94732 h 321301"/>
                  <a:gd name="connsiteX13" fmla="*/ 122179 w 295625"/>
                  <a:gd name="connsiteY13" fmla="*/ 95618 h 321301"/>
                  <a:gd name="connsiteX14" fmla="*/ 163307 w 295625"/>
                  <a:gd name="connsiteY14" fmla="*/ 115498 h 321301"/>
                  <a:gd name="connsiteX15" fmla="*/ 295626 w 295625"/>
                  <a:gd name="connsiteY15" fmla="*/ 215542 h 321301"/>
                  <a:gd name="connsiteX16" fmla="*/ 295626 w 295625"/>
                  <a:gd name="connsiteY16" fmla="*/ 216428 h 321301"/>
                  <a:gd name="connsiteX17" fmla="*/ 158880 w 295625"/>
                  <a:gd name="connsiteY17" fmla="*/ 321301 h 321301"/>
                  <a:gd name="connsiteX18" fmla="*/ 0 w 295625"/>
                  <a:gd name="connsiteY18" fmla="*/ 269066 h 32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625" h="321301">
                    <a:moveTo>
                      <a:pt x="0" y="269066"/>
                    </a:moveTo>
                    <a:lnTo>
                      <a:pt x="55294" y="203147"/>
                    </a:lnTo>
                    <a:cubicBezTo>
                      <a:pt x="88938" y="228822"/>
                      <a:pt x="127409" y="239447"/>
                      <a:pt x="163709" y="239447"/>
                    </a:cubicBezTo>
                    <a:cubicBezTo>
                      <a:pt x="182302" y="239447"/>
                      <a:pt x="190270" y="234618"/>
                      <a:pt x="190270" y="226166"/>
                    </a:cubicBezTo>
                    <a:lnTo>
                      <a:pt x="190270" y="225281"/>
                    </a:lnTo>
                    <a:cubicBezTo>
                      <a:pt x="190270" y="216428"/>
                      <a:pt x="180531" y="211598"/>
                      <a:pt x="147371" y="204918"/>
                    </a:cubicBezTo>
                    <a:cubicBezTo>
                      <a:pt x="77911" y="190752"/>
                      <a:pt x="16821" y="170872"/>
                      <a:pt x="16821" y="105356"/>
                    </a:cubicBezTo>
                    <a:lnTo>
                      <a:pt x="16821" y="104471"/>
                    </a:lnTo>
                    <a:cubicBezTo>
                      <a:pt x="16821" y="45636"/>
                      <a:pt x="62860" y="0"/>
                      <a:pt x="148256" y="0"/>
                    </a:cubicBezTo>
                    <a:cubicBezTo>
                      <a:pt x="207976" y="0"/>
                      <a:pt x="252244" y="14166"/>
                      <a:pt x="288141" y="42497"/>
                    </a:cubicBezTo>
                    <a:lnTo>
                      <a:pt x="237676" y="112439"/>
                    </a:lnTo>
                    <a:cubicBezTo>
                      <a:pt x="208460" y="91191"/>
                      <a:pt x="173529" y="81935"/>
                      <a:pt x="144714" y="81935"/>
                    </a:cubicBezTo>
                    <a:cubicBezTo>
                      <a:pt x="129261" y="81935"/>
                      <a:pt x="122179" y="87247"/>
                      <a:pt x="122179" y="94732"/>
                    </a:cubicBezTo>
                    <a:lnTo>
                      <a:pt x="122179" y="95618"/>
                    </a:lnTo>
                    <a:cubicBezTo>
                      <a:pt x="122179" y="103988"/>
                      <a:pt x="130548" y="109300"/>
                      <a:pt x="163307" y="115498"/>
                    </a:cubicBezTo>
                    <a:cubicBezTo>
                      <a:pt x="242505" y="130066"/>
                      <a:pt x="295626" y="153085"/>
                      <a:pt x="295626" y="215542"/>
                    </a:cubicBezTo>
                    <a:lnTo>
                      <a:pt x="295626" y="216428"/>
                    </a:lnTo>
                    <a:cubicBezTo>
                      <a:pt x="295626" y="281460"/>
                      <a:pt x="242102" y="321301"/>
                      <a:pt x="158880" y="321301"/>
                    </a:cubicBezTo>
                    <a:cubicBezTo>
                      <a:pt x="96021" y="321301"/>
                      <a:pt x="39358" y="303594"/>
                      <a:pt x="0" y="269066"/>
                    </a:cubicBezTo>
                    <a:close/>
                  </a:path>
                </a:pathLst>
              </a:custGeom>
              <a:solidFill>
                <a:schemeClr val="bg1"/>
              </a:solidFill>
              <a:ln w="8044"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CAFF31C4-E1E3-51E4-4D28-87A90952B20B}"/>
                  </a:ext>
                </a:extLst>
              </p:cNvPr>
              <p:cNvSpPr/>
              <p:nvPr/>
            </p:nvSpPr>
            <p:spPr>
              <a:xfrm>
                <a:off x="3875318" y="5209720"/>
                <a:ext cx="285747" cy="310565"/>
              </a:xfrm>
              <a:custGeom>
                <a:avLst/>
                <a:gdLst>
                  <a:gd name="connsiteX0" fmla="*/ 0 w 295625"/>
                  <a:gd name="connsiteY0" fmla="*/ 269066 h 321301"/>
                  <a:gd name="connsiteX1" fmla="*/ 55294 w 295625"/>
                  <a:gd name="connsiteY1" fmla="*/ 203147 h 321301"/>
                  <a:gd name="connsiteX2" fmla="*/ 163709 w 295625"/>
                  <a:gd name="connsiteY2" fmla="*/ 239447 h 321301"/>
                  <a:gd name="connsiteX3" fmla="*/ 190270 w 295625"/>
                  <a:gd name="connsiteY3" fmla="*/ 226166 h 321301"/>
                  <a:gd name="connsiteX4" fmla="*/ 190270 w 295625"/>
                  <a:gd name="connsiteY4" fmla="*/ 225281 h 321301"/>
                  <a:gd name="connsiteX5" fmla="*/ 147371 w 295625"/>
                  <a:gd name="connsiteY5" fmla="*/ 204918 h 321301"/>
                  <a:gd name="connsiteX6" fmla="*/ 16821 w 295625"/>
                  <a:gd name="connsiteY6" fmla="*/ 105356 h 321301"/>
                  <a:gd name="connsiteX7" fmla="*/ 16821 w 295625"/>
                  <a:gd name="connsiteY7" fmla="*/ 104471 h 321301"/>
                  <a:gd name="connsiteX8" fmla="*/ 148256 w 295625"/>
                  <a:gd name="connsiteY8" fmla="*/ 0 h 321301"/>
                  <a:gd name="connsiteX9" fmla="*/ 288141 w 295625"/>
                  <a:gd name="connsiteY9" fmla="*/ 42497 h 321301"/>
                  <a:gd name="connsiteX10" fmla="*/ 237676 w 295625"/>
                  <a:gd name="connsiteY10" fmla="*/ 112439 h 321301"/>
                  <a:gd name="connsiteX11" fmla="*/ 144714 w 295625"/>
                  <a:gd name="connsiteY11" fmla="*/ 81935 h 321301"/>
                  <a:gd name="connsiteX12" fmla="*/ 122179 w 295625"/>
                  <a:gd name="connsiteY12" fmla="*/ 94732 h 321301"/>
                  <a:gd name="connsiteX13" fmla="*/ 122179 w 295625"/>
                  <a:gd name="connsiteY13" fmla="*/ 95618 h 321301"/>
                  <a:gd name="connsiteX14" fmla="*/ 163307 w 295625"/>
                  <a:gd name="connsiteY14" fmla="*/ 115498 h 321301"/>
                  <a:gd name="connsiteX15" fmla="*/ 295626 w 295625"/>
                  <a:gd name="connsiteY15" fmla="*/ 215542 h 321301"/>
                  <a:gd name="connsiteX16" fmla="*/ 295626 w 295625"/>
                  <a:gd name="connsiteY16" fmla="*/ 216428 h 321301"/>
                  <a:gd name="connsiteX17" fmla="*/ 158880 w 295625"/>
                  <a:gd name="connsiteY17" fmla="*/ 321301 h 321301"/>
                  <a:gd name="connsiteX18" fmla="*/ 0 w 295625"/>
                  <a:gd name="connsiteY18" fmla="*/ 269066 h 32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625" h="321301">
                    <a:moveTo>
                      <a:pt x="0" y="269066"/>
                    </a:moveTo>
                    <a:lnTo>
                      <a:pt x="55294" y="203147"/>
                    </a:lnTo>
                    <a:cubicBezTo>
                      <a:pt x="88938" y="228822"/>
                      <a:pt x="127409" y="239447"/>
                      <a:pt x="163709" y="239447"/>
                    </a:cubicBezTo>
                    <a:cubicBezTo>
                      <a:pt x="182302" y="239447"/>
                      <a:pt x="190270" y="234618"/>
                      <a:pt x="190270" y="226166"/>
                    </a:cubicBezTo>
                    <a:lnTo>
                      <a:pt x="190270" y="225281"/>
                    </a:lnTo>
                    <a:cubicBezTo>
                      <a:pt x="190270" y="216428"/>
                      <a:pt x="180531" y="211598"/>
                      <a:pt x="147371" y="204918"/>
                    </a:cubicBezTo>
                    <a:cubicBezTo>
                      <a:pt x="77911" y="190752"/>
                      <a:pt x="16821" y="170872"/>
                      <a:pt x="16821" y="105356"/>
                    </a:cubicBezTo>
                    <a:lnTo>
                      <a:pt x="16821" y="104471"/>
                    </a:lnTo>
                    <a:cubicBezTo>
                      <a:pt x="16821" y="45636"/>
                      <a:pt x="62860" y="0"/>
                      <a:pt x="148256" y="0"/>
                    </a:cubicBezTo>
                    <a:cubicBezTo>
                      <a:pt x="207976" y="0"/>
                      <a:pt x="252244" y="14166"/>
                      <a:pt x="288141" y="42497"/>
                    </a:cubicBezTo>
                    <a:lnTo>
                      <a:pt x="237676" y="112439"/>
                    </a:lnTo>
                    <a:cubicBezTo>
                      <a:pt x="208460" y="91191"/>
                      <a:pt x="173529" y="81935"/>
                      <a:pt x="144714" y="81935"/>
                    </a:cubicBezTo>
                    <a:cubicBezTo>
                      <a:pt x="129261" y="81935"/>
                      <a:pt x="122179" y="87247"/>
                      <a:pt x="122179" y="94732"/>
                    </a:cubicBezTo>
                    <a:lnTo>
                      <a:pt x="122179" y="95618"/>
                    </a:lnTo>
                    <a:cubicBezTo>
                      <a:pt x="122179" y="103988"/>
                      <a:pt x="130548" y="109300"/>
                      <a:pt x="163307" y="115498"/>
                    </a:cubicBezTo>
                    <a:cubicBezTo>
                      <a:pt x="242505" y="130066"/>
                      <a:pt x="295626" y="153085"/>
                      <a:pt x="295626" y="215542"/>
                    </a:cubicBezTo>
                    <a:lnTo>
                      <a:pt x="295626" y="216428"/>
                    </a:lnTo>
                    <a:cubicBezTo>
                      <a:pt x="295626" y="281460"/>
                      <a:pt x="242102" y="321301"/>
                      <a:pt x="158880" y="321301"/>
                    </a:cubicBezTo>
                    <a:cubicBezTo>
                      <a:pt x="96021" y="321301"/>
                      <a:pt x="39358" y="303594"/>
                      <a:pt x="0" y="269066"/>
                    </a:cubicBezTo>
                    <a:close/>
                  </a:path>
                </a:pathLst>
              </a:custGeom>
              <a:solidFill>
                <a:schemeClr val="bg1"/>
              </a:solidFill>
              <a:ln w="8044" cap="flat">
                <a:noFill/>
                <a:prstDash val="solid"/>
                <a:miter/>
              </a:ln>
            </p:spPr>
            <p:txBody>
              <a:bodyPr rtlCol="0" anchor="ctr"/>
              <a:lstStyle/>
              <a:p>
                <a:endParaRPr lang="en-US"/>
              </a:p>
            </p:txBody>
          </p:sp>
        </p:grpSp>
        <p:grpSp>
          <p:nvGrpSpPr>
            <p:cNvPr id="250" name="Group 249">
              <a:extLst>
                <a:ext uri="{FF2B5EF4-FFF2-40B4-BE49-F238E27FC236}">
                  <a16:creationId xmlns:a16="http://schemas.microsoft.com/office/drawing/2014/main" id="{4E815A15-3ED1-6185-E1B0-540005504E1B}"/>
                </a:ext>
              </a:extLst>
            </p:cNvPr>
            <p:cNvGrpSpPr/>
            <p:nvPr/>
          </p:nvGrpSpPr>
          <p:grpSpPr>
            <a:xfrm>
              <a:off x="2125097" y="4884931"/>
              <a:ext cx="1331157" cy="330046"/>
              <a:chOff x="1823324" y="5810192"/>
              <a:chExt cx="1519918" cy="376848"/>
            </a:xfrm>
          </p:grpSpPr>
          <p:sp>
            <p:nvSpPr>
              <p:cNvPr id="172" name="Freeform 171">
                <a:extLst>
                  <a:ext uri="{FF2B5EF4-FFF2-40B4-BE49-F238E27FC236}">
                    <a16:creationId xmlns:a16="http://schemas.microsoft.com/office/drawing/2014/main" id="{1A6A0EA2-60FE-51F0-7256-E7922E2F1665}"/>
                  </a:ext>
                </a:extLst>
              </p:cNvPr>
              <p:cNvSpPr/>
              <p:nvPr/>
            </p:nvSpPr>
            <p:spPr>
              <a:xfrm>
                <a:off x="1823324" y="5815715"/>
                <a:ext cx="296095" cy="305431"/>
              </a:xfrm>
              <a:custGeom>
                <a:avLst/>
                <a:gdLst>
                  <a:gd name="connsiteX0" fmla="*/ 0 w 306330"/>
                  <a:gd name="connsiteY0" fmla="*/ 170872 h 315989"/>
                  <a:gd name="connsiteX1" fmla="*/ 0 w 306330"/>
                  <a:gd name="connsiteY1" fmla="*/ 0 h 315989"/>
                  <a:gd name="connsiteX2" fmla="*/ 105357 w 306330"/>
                  <a:gd name="connsiteY2" fmla="*/ 0 h 315989"/>
                  <a:gd name="connsiteX3" fmla="*/ 105357 w 306330"/>
                  <a:gd name="connsiteY3" fmla="*/ 169504 h 315989"/>
                  <a:gd name="connsiteX4" fmla="*/ 153166 w 306330"/>
                  <a:gd name="connsiteY4" fmla="*/ 224396 h 315989"/>
                  <a:gd name="connsiteX5" fmla="*/ 200974 w 306330"/>
                  <a:gd name="connsiteY5" fmla="*/ 171758 h 315989"/>
                  <a:gd name="connsiteX6" fmla="*/ 200974 w 306330"/>
                  <a:gd name="connsiteY6" fmla="*/ 0 h 315989"/>
                  <a:gd name="connsiteX7" fmla="*/ 306331 w 306330"/>
                  <a:gd name="connsiteY7" fmla="*/ 0 h 315989"/>
                  <a:gd name="connsiteX8" fmla="*/ 306331 w 306330"/>
                  <a:gd name="connsiteY8" fmla="*/ 168619 h 315989"/>
                  <a:gd name="connsiteX9" fmla="*/ 152280 w 306330"/>
                  <a:gd name="connsiteY9" fmla="*/ 315989 h 315989"/>
                  <a:gd name="connsiteX10" fmla="*/ 0 w 306330"/>
                  <a:gd name="connsiteY10" fmla="*/ 170792 h 31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330" h="315989">
                    <a:moveTo>
                      <a:pt x="0" y="170872"/>
                    </a:moveTo>
                    <a:lnTo>
                      <a:pt x="0" y="0"/>
                    </a:lnTo>
                    <a:lnTo>
                      <a:pt x="105357" y="0"/>
                    </a:lnTo>
                    <a:lnTo>
                      <a:pt x="105357" y="169504"/>
                    </a:lnTo>
                    <a:cubicBezTo>
                      <a:pt x="105357" y="207977"/>
                      <a:pt x="125237" y="224396"/>
                      <a:pt x="153166" y="224396"/>
                    </a:cubicBezTo>
                    <a:cubicBezTo>
                      <a:pt x="181094" y="224396"/>
                      <a:pt x="200974" y="209345"/>
                      <a:pt x="200974" y="171758"/>
                    </a:cubicBezTo>
                    <a:lnTo>
                      <a:pt x="200974" y="0"/>
                    </a:lnTo>
                    <a:lnTo>
                      <a:pt x="306331" y="0"/>
                    </a:lnTo>
                    <a:lnTo>
                      <a:pt x="306331" y="168619"/>
                    </a:lnTo>
                    <a:cubicBezTo>
                      <a:pt x="306331" y="274378"/>
                      <a:pt x="244840" y="315989"/>
                      <a:pt x="152280" y="315989"/>
                    </a:cubicBezTo>
                    <a:cubicBezTo>
                      <a:pt x="59721" y="315989"/>
                      <a:pt x="0" y="273492"/>
                      <a:pt x="0" y="170792"/>
                    </a:cubicBezTo>
                    <a:close/>
                  </a:path>
                </a:pathLst>
              </a:custGeom>
              <a:solidFill>
                <a:schemeClr val="bg1"/>
              </a:solidFill>
              <a:ln w="8044"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D169C6A7-CB75-0FA6-0826-83FDC9E1B93F}"/>
                  </a:ext>
                </a:extLst>
              </p:cNvPr>
              <p:cNvSpPr/>
              <p:nvPr/>
            </p:nvSpPr>
            <p:spPr>
              <a:xfrm>
                <a:off x="2163841" y="5815715"/>
                <a:ext cx="299518" cy="299518"/>
              </a:xfrm>
              <a:custGeom>
                <a:avLst/>
                <a:gdLst>
                  <a:gd name="connsiteX0" fmla="*/ 81 w 309872"/>
                  <a:gd name="connsiteY0" fmla="*/ 0 h 309872"/>
                  <a:gd name="connsiteX1" fmla="*/ 96986 w 309872"/>
                  <a:gd name="connsiteY1" fmla="*/ 0 h 309872"/>
                  <a:gd name="connsiteX2" fmla="*/ 207172 w 309872"/>
                  <a:gd name="connsiteY2" fmla="*/ 136746 h 309872"/>
                  <a:gd name="connsiteX3" fmla="*/ 207172 w 309872"/>
                  <a:gd name="connsiteY3" fmla="*/ 0 h 309872"/>
                  <a:gd name="connsiteX4" fmla="*/ 309872 w 309872"/>
                  <a:gd name="connsiteY4" fmla="*/ 0 h 309872"/>
                  <a:gd name="connsiteX5" fmla="*/ 309872 w 309872"/>
                  <a:gd name="connsiteY5" fmla="*/ 309872 h 309872"/>
                  <a:gd name="connsiteX6" fmla="*/ 217796 w 309872"/>
                  <a:gd name="connsiteY6" fmla="*/ 309872 h 309872"/>
                  <a:gd name="connsiteX7" fmla="*/ 102701 w 309872"/>
                  <a:gd name="connsiteY7" fmla="*/ 166929 h 309872"/>
                  <a:gd name="connsiteX8" fmla="*/ 102701 w 309872"/>
                  <a:gd name="connsiteY8" fmla="*/ 309872 h 309872"/>
                  <a:gd name="connsiteX9" fmla="*/ 0 w 309872"/>
                  <a:gd name="connsiteY9" fmla="*/ 309872 h 309872"/>
                  <a:gd name="connsiteX10" fmla="*/ 0 w 309872"/>
                  <a:gd name="connsiteY10" fmla="*/ 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872" h="309872">
                    <a:moveTo>
                      <a:pt x="81" y="0"/>
                    </a:moveTo>
                    <a:lnTo>
                      <a:pt x="96986" y="0"/>
                    </a:lnTo>
                    <a:lnTo>
                      <a:pt x="207172" y="136746"/>
                    </a:lnTo>
                    <a:lnTo>
                      <a:pt x="207172" y="0"/>
                    </a:lnTo>
                    <a:lnTo>
                      <a:pt x="309872" y="0"/>
                    </a:lnTo>
                    <a:lnTo>
                      <a:pt x="309872" y="309872"/>
                    </a:lnTo>
                    <a:lnTo>
                      <a:pt x="217796" y="309872"/>
                    </a:lnTo>
                    <a:lnTo>
                      <a:pt x="102701" y="166929"/>
                    </a:lnTo>
                    <a:lnTo>
                      <a:pt x="102701"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B96E69E1-CEBB-3B24-38C0-5829518CF57F}"/>
                  </a:ext>
                </a:extLst>
              </p:cNvPr>
              <p:cNvSpPr/>
              <p:nvPr/>
            </p:nvSpPr>
            <p:spPr>
              <a:xfrm>
                <a:off x="2511360" y="5815715"/>
                <a:ext cx="100124" cy="299518"/>
              </a:xfrm>
              <a:custGeom>
                <a:avLst/>
                <a:gdLst>
                  <a:gd name="connsiteX0" fmla="*/ 0 w 103585"/>
                  <a:gd name="connsiteY0" fmla="*/ 0 h 309872"/>
                  <a:gd name="connsiteX1" fmla="*/ 103586 w 103585"/>
                  <a:gd name="connsiteY1" fmla="*/ 0 h 309872"/>
                  <a:gd name="connsiteX2" fmla="*/ 103586 w 103585"/>
                  <a:gd name="connsiteY2" fmla="*/ 309872 h 309872"/>
                  <a:gd name="connsiteX3" fmla="*/ 0 w 103585"/>
                  <a:gd name="connsiteY3" fmla="*/ 309872 h 309872"/>
                  <a:gd name="connsiteX4" fmla="*/ 0 w 103585"/>
                  <a:gd name="connsiteY4" fmla="*/ 0 h 309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85" h="309872">
                    <a:moveTo>
                      <a:pt x="0" y="0"/>
                    </a:moveTo>
                    <a:lnTo>
                      <a:pt x="103586" y="0"/>
                    </a:lnTo>
                    <a:lnTo>
                      <a:pt x="103586" y="309872"/>
                    </a:lnTo>
                    <a:lnTo>
                      <a:pt x="0" y="309872"/>
                    </a:lnTo>
                    <a:lnTo>
                      <a:pt x="0" y="0"/>
                    </a:lnTo>
                    <a:close/>
                  </a:path>
                </a:pathLst>
              </a:custGeom>
              <a:solidFill>
                <a:schemeClr val="bg1"/>
              </a:solidFill>
              <a:ln w="8044"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36948E4B-6FD0-6FFE-339E-FE835F12880F}"/>
                  </a:ext>
                </a:extLst>
              </p:cNvPr>
              <p:cNvSpPr/>
              <p:nvPr/>
            </p:nvSpPr>
            <p:spPr>
              <a:xfrm>
                <a:off x="2647893" y="5815715"/>
                <a:ext cx="276412" cy="299518"/>
              </a:xfrm>
              <a:custGeom>
                <a:avLst/>
                <a:gdLst>
                  <a:gd name="connsiteX0" fmla="*/ 91191 w 285967"/>
                  <a:gd name="connsiteY0" fmla="*/ 87650 h 309872"/>
                  <a:gd name="connsiteX1" fmla="*/ 0 w 285967"/>
                  <a:gd name="connsiteY1" fmla="*/ 87650 h 309872"/>
                  <a:gd name="connsiteX2" fmla="*/ 0 w 285967"/>
                  <a:gd name="connsiteY2" fmla="*/ 0 h 309872"/>
                  <a:gd name="connsiteX3" fmla="*/ 285968 w 285967"/>
                  <a:gd name="connsiteY3" fmla="*/ 0 h 309872"/>
                  <a:gd name="connsiteX4" fmla="*/ 285968 w 285967"/>
                  <a:gd name="connsiteY4" fmla="*/ 87650 h 309872"/>
                  <a:gd name="connsiteX5" fmla="*/ 194777 w 285967"/>
                  <a:gd name="connsiteY5" fmla="*/ 87650 h 309872"/>
                  <a:gd name="connsiteX6" fmla="*/ 194777 w 285967"/>
                  <a:gd name="connsiteY6" fmla="*/ 309872 h 309872"/>
                  <a:gd name="connsiteX7" fmla="*/ 91191 w 285967"/>
                  <a:gd name="connsiteY7" fmla="*/ 309872 h 309872"/>
                  <a:gd name="connsiteX8" fmla="*/ 91191 w 285967"/>
                  <a:gd name="connsiteY8" fmla="*/ 87650 h 30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967" h="309872">
                    <a:moveTo>
                      <a:pt x="91191" y="87650"/>
                    </a:moveTo>
                    <a:lnTo>
                      <a:pt x="0" y="87650"/>
                    </a:lnTo>
                    <a:lnTo>
                      <a:pt x="0" y="0"/>
                    </a:lnTo>
                    <a:lnTo>
                      <a:pt x="285968" y="0"/>
                    </a:lnTo>
                    <a:lnTo>
                      <a:pt x="285968" y="87650"/>
                    </a:lnTo>
                    <a:lnTo>
                      <a:pt x="194777" y="87650"/>
                    </a:lnTo>
                    <a:lnTo>
                      <a:pt x="194777" y="309872"/>
                    </a:lnTo>
                    <a:lnTo>
                      <a:pt x="91191" y="309872"/>
                    </a:lnTo>
                    <a:lnTo>
                      <a:pt x="91191" y="87650"/>
                    </a:lnTo>
                    <a:close/>
                  </a:path>
                </a:pathLst>
              </a:custGeom>
              <a:solidFill>
                <a:schemeClr val="bg1"/>
              </a:solidFill>
              <a:ln w="8044"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EE45F359-C0BC-FC69-C732-9A77649F9AAB}"/>
                  </a:ext>
                </a:extLst>
              </p:cNvPr>
              <p:cNvSpPr/>
              <p:nvPr/>
            </p:nvSpPr>
            <p:spPr>
              <a:xfrm>
                <a:off x="2928585" y="5810192"/>
                <a:ext cx="285748" cy="310565"/>
              </a:xfrm>
              <a:custGeom>
                <a:avLst/>
                <a:gdLst>
                  <a:gd name="connsiteX0" fmla="*/ 0 w 295626"/>
                  <a:gd name="connsiteY0" fmla="*/ 269065 h 321301"/>
                  <a:gd name="connsiteX1" fmla="*/ 55294 w 295626"/>
                  <a:gd name="connsiteY1" fmla="*/ 203147 h 321301"/>
                  <a:gd name="connsiteX2" fmla="*/ 163709 w 295626"/>
                  <a:gd name="connsiteY2" fmla="*/ 239447 h 321301"/>
                  <a:gd name="connsiteX3" fmla="*/ 190270 w 295626"/>
                  <a:gd name="connsiteY3" fmla="*/ 226166 h 321301"/>
                  <a:gd name="connsiteX4" fmla="*/ 190270 w 295626"/>
                  <a:gd name="connsiteY4" fmla="*/ 225281 h 321301"/>
                  <a:gd name="connsiteX5" fmla="*/ 147370 w 295626"/>
                  <a:gd name="connsiteY5" fmla="*/ 204918 h 321301"/>
                  <a:gd name="connsiteX6" fmla="*/ 16822 w 295626"/>
                  <a:gd name="connsiteY6" fmla="*/ 105356 h 321301"/>
                  <a:gd name="connsiteX7" fmla="*/ 16822 w 295626"/>
                  <a:gd name="connsiteY7" fmla="*/ 104471 h 321301"/>
                  <a:gd name="connsiteX8" fmla="*/ 148256 w 295626"/>
                  <a:gd name="connsiteY8" fmla="*/ 0 h 321301"/>
                  <a:gd name="connsiteX9" fmla="*/ 288141 w 295626"/>
                  <a:gd name="connsiteY9" fmla="*/ 42497 h 321301"/>
                  <a:gd name="connsiteX10" fmla="*/ 237676 w 295626"/>
                  <a:gd name="connsiteY10" fmla="*/ 112439 h 321301"/>
                  <a:gd name="connsiteX11" fmla="*/ 144715 w 295626"/>
                  <a:gd name="connsiteY11" fmla="*/ 81935 h 321301"/>
                  <a:gd name="connsiteX12" fmla="*/ 122178 w 295626"/>
                  <a:gd name="connsiteY12" fmla="*/ 94732 h 321301"/>
                  <a:gd name="connsiteX13" fmla="*/ 122178 w 295626"/>
                  <a:gd name="connsiteY13" fmla="*/ 95618 h 321301"/>
                  <a:gd name="connsiteX14" fmla="*/ 163307 w 295626"/>
                  <a:gd name="connsiteY14" fmla="*/ 115498 h 321301"/>
                  <a:gd name="connsiteX15" fmla="*/ 295626 w 295626"/>
                  <a:gd name="connsiteY15" fmla="*/ 215542 h 321301"/>
                  <a:gd name="connsiteX16" fmla="*/ 295626 w 295626"/>
                  <a:gd name="connsiteY16" fmla="*/ 216428 h 321301"/>
                  <a:gd name="connsiteX17" fmla="*/ 158880 w 295626"/>
                  <a:gd name="connsiteY17" fmla="*/ 321301 h 321301"/>
                  <a:gd name="connsiteX18" fmla="*/ 0 w 295626"/>
                  <a:gd name="connsiteY18" fmla="*/ 269065 h 32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626" h="321301">
                    <a:moveTo>
                      <a:pt x="0" y="269065"/>
                    </a:moveTo>
                    <a:lnTo>
                      <a:pt x="55294" y="203147"/>
                    </a:lnTo>
                    <a:cubicBezTo>
                      <a:pt x="88937" y="228822"/>
                      <a:pt x="127410" y="239447"/>
                      <a:pt x="163709" y="239447"/>
                    </a:cubicBezTo>
                    <a:cubicBezTo>
                      <a:pt x="182302" y="239447"/>
                      <a:pt x="190270" y="234617"/>
                      <a:pt x="190270" y="226166"/>
                    </a:cubicBezTo>
                    <a:lnTo>
                      <a:pt x="190270" y="225281"/>
                    </a:lnTo>
                    <a:cubicBezTo>
                      <a:pt x="190270" y="216428"/>
                      <a:pt x="180531" y="211598"/>
                      <a:pt x="147370" y="204918"/>
                    </a:cubicBezTo>
                    <a:cubicBezTo>
                      <a:pt x="77911" y="190753"/>
                      <a:pt x="16822" y="170872"/>
                      <a:pt x="16822" y="105356"/>
                    </a:cubicBezTo>
                    <a:lnTo>
                      <a:pt x="16822" y="104471"/>
                    </a:lnTo>
                    <a:cubicBezTo>
                      <a:pt x="16822" y="45636"/>
                      <a:pt x="62860" y="0"/>
                      <a:pt x="148256" y="0"/>
                    </a:cubicBezTo>
                    <a:cubicBezTo>
                      <a:pt x="207977" y="0"/>
                      <a:pt x="252244" y="14166"/>
                      <a:pt x="288141" y="42497"/>
                    </a:cubicBezTo>
                    <a:lnTo>
                      <a:pt x="237676" y="112439"/>
                    </a:lnTo>
                    <a:cubicBezTo>
                      <a:pt x="208460" y="91191"/>
                      <a:pt x="173528" y="81935"/>
                      <a:pt x="144715" y="81935"/>
                    </a:cubicBezTo>
                    <a:cubicBezTo>
                      <a:pt x="129261" y="81935"/>
                      <a:pt x="122178" y="87247"/>
                      <a:pt x="122178" y="94732"/>
                    </a:cubicBezTo>
                    <a:lnTo>
                      <a:pt x="122178" y="95618"/>
                    </a:lnTo>
                    <a:cubicBezTo>
                      <a:pt x="122178" y="103988"/>
                      <a:pt x="130549" y="109300"/>
                      <a:pt x="163307" y="115498"/>
                    </a:cubicBezTo>
                    <a:cubicBezTo>
                      <a:pt x="242505" y="130066"/>
                      <a:pt x="295626" y="153085"/>
                      <a:pt x="295626" y="215542"/>
                    </a:cubicBezTo>
                    <a:lnTo>
                      <a:pt x="295626" y="216428"/>
                    </a:lnTo>
                    <a:cubicBezTo>
                      <a:pt x="295626" y="281460"/>
                      <a:pt x="242103" y="321301"/>
                      <a:pt x="158880" y="321301"/>
                    </a:cubicBezTo>
                    <a:cubicBezTo>
                      <a:pt x="96020" y="321301"/>
                      <a:pt x="39358" y="303594"/>
                      <a:pt x="0" y="269065"/>
                    </a:cubicBezTo>
                    <a:close/>
                  </a:path>
                </a:pathLst>
              </a:custGeom>
              <a:solidFill>
                <a:schemeClr val="bg1"/>
              </a:solidFill>
              <a:ln w="8044"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2938F5AE-9E16-CCF5-0E48-68F05080EFFF}"/>
                  </a:ext>
                </a:extLst>
              </p:cNvPr>
              <p:cNvSpPr/>
              <p:nvPr/>
            </p:nvSpPr>
            <p:spPr>
              <a:xfrm>
                <a:off x="3239228" y="6015109"/>
                <a:ext cx="104014" cy="171931"/>
              </a:xfrm>
              <a:custGeom>
                <a:avLst/>
                <a:gdLst>
                  <a:gd name="connsiteX0" fmla="*/ 0 w 107610"/>
                  <a:gd name="connsiteY0" fmla="*/ 141173 h 177874"/>
                  <a:gd name="connsiteX1" fmla="*/ 45153 w 107610"/>
                  <a:gd name="connsiteY1" fmla="*/ 101815 h 177874"/>
                  <a:gd name="connsiteX2" fmla="*/ 4910 w 107610"/>
                  <a:gd name="connsiteY2" fmla="*/ 101815 h 177874"/>
                  <a:gd name="connsiteX3" fmla="*/ 4910 w 107610"/>
                  <a:gd name="connsiteY3" fmla="*/ 0 h 177874"/>
                  <a:gd name="connsiteX4" fmla="*/ 107610 w 107610"/>
                  <a:gd name="connsiteY4" fmla="*/ 0 h 177874"/>
                  <a:gd name="connsiteX5" fmla="*/ 107610 w 107610"/>
                  <a:gd name="connsiteY5" fmla="*/ 80969 h 177874"/>
                  <a:gd name="connsiteX6" fmla="*/ 8049 w 107610"/>
                  <a:gd name="connsiteY6" fmla="*/ 177875 h 177874"/>
                  <a:gd name="connsiteX7" fmla="*/ 81 w 107610"/>
                  <a:gd name="connsiteY7" fmla="*/ 141173 h 17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10" h="177874">
                    <a:moveTo>
                      <a:pt x="0" y="141173"/>
                    </a:moveTo>
                    <a:cubicBezTo>
                      <a:pt x="28734" y="137632"/>
                      <a:pt x="45153" y="124351"/>
                      <a:pt x="45153" y="101815"/>
                    </a:cubicBezTo>
                    <a:lnTo>
                      <a:pt x="4910" y="101815"/>
                    </a:lnTo>
                    <a:lnTo>
                      <a:pt x="4910" y="0"/>
                    </a:lnTo>
                    <a:lnTo>
                      <a:pt x="107610" y="0"/>
                    </a:lnTo>
                    <a:lnTo>
                      <a:pt x="107610" y="80969"/>
                    </a:lnTo>
                    <a:cubicBezTo>
                      <a:pt x="107610" y="153568"/>
                      <a:pt x="65596" y="175219"/>
                      <a:pt x="8049" y="177875"/>
                    </a:cubicBezTo>
                    <a:lnTo>
                      <a:pt x="81" y="141173"/>
                    </a:lnTo>
                    <a:close/>
                  </a:path>
                </a:pathLst>
              </a:custGeom>
              <a:solidFill>
                <a:schemeClr val="bg1"/>
              </a:solidFill>
              <a:ln w="8044" cap="flat">
                <a:noFill/>
                <a:prstDash val="solid"/>
                <a:miter/>
              </a:ln>
            </p:spPr>
            <p:txBody>
              <a:bodyPr rtlCol="0" anchor="ctr"/>
              <a:lstStyle/>
              <a:p>
                <a:endParaRPr lang="en-US"/>
              </a:p>
            </p:txBody>
          </p:sp>
        </p:grpSp>
        <p:grpSp>
          <p:nvGrpSpPr>
            <p:cNvPr id="17" name="Graphic 10">
              <a:extLst>
                <a:ext uri="{FF2B5EF4-FFF2-40B4-BE49-F238E27FC236}">
                  <a16:creationId xmlns:a16="http://schemas.microsoft.com/office/drawing/2014/main" id="{9718D0B5-3B8F-E83C-8CB5-9F33BBDAF3A5}"/>
                </a:ext>
              </a:extLst>
            </p:cNvPr>
            <p:cNvGrpSpPr/>
            <p:nvPr/>
          </p:nvGrpSpPr>
          <p:grpSpPr>
            <a:xfrm>
              <a:off x="2502234" y="2818897"/>
              <a:ext cx="3089320" cy="539630"/>
              <a:chOff x="961782" y="2292179"/>
              <a:chExt cx="3649327" cy="637451"/>
            </a:xfrm>
            <a:solidFill>
              <a:schemeClr val="accent2"/>
            </a:solidFill>
          </p:grpSpPr>
          <p:sp>
            <p:nvSpPr>
              <p:cNvPr id="123" name="Freeform 122">
                <a:extLst>
                  <a:ext uri="{FF2B5EF4-FFF2-40B4-BE49-F238E27FC236}">
                    <a16:creationId xmlns:a16="http://schemas.microsoft.com/office/drawing/2014/main" id="{DC312E5E-9C91-D423-7F9E-BF40BA674117}"/>
                  </a:ext>
                </a:extLst>
              </p:cNvPr>
              <p:cNvSpPr/>
              <p:nvPr/>
            </p:nvSpPr>
            <p:spPr>
              <a:xfrm>
                <a:off x="961782" y="2296606"/>
                <a:ext cx="254095" cy="628597"/>
              </a:xfrm>
              <a:custGeom>
                <a:avLst/>
                <a:gdLst>
                  <a:gd name="connsiteX0" fmla="*/ 0 w 254095"/>
                  <a:gd name="connsiteY0" fmla="*/ 324923 h 628597"/>
                  <a:gd name="connsiteX1" fmla="*/ 0 w 254095"/>
                  <a:gd name="connsiteY1" fmla="*/ 303675 h 628597"/>
                  <a:gd name="connsiteX2" fmla="*/ 181496 w 254095"/>
                  <a:gd name="connsiteY2" fmla="*/ 0 h 628597"/>
                  <a:gd name="connsiteX3" fmla="*/ 252324 w 254095"/>
                  <a:gd name="connsiteY3" fmla="*/ 14166 h 628597"/>
                  <a:gd name="connsiteX4" fmla="*/ 252324 w 254095"/>
                  <a:gd name="connsiteY4" fmla="*/ 125719 h 628597"/>
                  <a:gd name="connsiteX5" fmla="*/ 192121 w 254095"/>
                  <a:gd name="connsiteY5" fmla="*/ 105356 h 628597"/>
                  <a:gd name="connsiteX6" fmla="*/ 109783 w 254095"/>
                  <a:gd name="connsiteY6" fmla="*/ 302789 h 628597"/>
                  <a:gd name="connsiteX7" fmla="*/ 109783 w 254095"/>
                  <a:gd name="connsiteY7" fmla="*/ 325808 h 628597"/>
                  <a:gd name="connsiteX8" fmla="*/ 193891 w 254095"/>
                  <a:gd name="connsiteY8" fmla="*/ 523241 h 628597"/>
                  <a:gd name="connsiteX9" fmla="*/ 254095 w 254095"/>
                  <a:gd name="connsiteY9" fmla="*/ 503763 h 628597"/>
                  <a:gd name="connsiteX10" fmla="*/ 254095 w 254095"/>
                  <a:gd name="connsiteY10" fmla="*/ 610005 h 628597"/>
                  <a:gd name="connsiteX11" fmla="*/ 174414 w 254095"/>
                  <a:gd name="connsiteY11" fmla="*/ 628598 h 628597"/>
                  <a:gd name="connsiteX12" fmla="*/ 0 w 254095"/>
                  <a:gd name="connsiteY12" fmla="*/ 324923 h 62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95" h="628597">
                    <a:moveTo>
                      <a:pt x="0" y="324923"/>
                    </a:moveTo>
                    <a:lnTo>
                      <a:pt x="0" y="303675"/>
                    </a:lnTo>
                    <a:cubicBezTo>
                      <a:pt x="0" y="85879"/>
                      <a:pt x="80567" y="0"/>
                      <a:pt x="181496" y="0"/>
                    </a:cubicBezTo>
                    <a:cubicBezTo>
                      <a:pt x="211598" y="0"/>
                      <a:pt x="229305" y="3541"/>
                      <a:pt x="252324" y="14166"/>
                    </a:cubicBezTo>
                    <a:lnTo>
                      <a:pt x="252324" y="125719"/>
                    </a:lnTo>
                    <a:cubicBezTo>
                      <a:pt x="230191" y="112439"/>
                      <a:pt x="212484" y="105356"/>
                      <a:pt x="192121" y="105356"/>
                    </a:cubicBezTo>
                    <a:cubicBezTo>
                      <a:pt x="144312" y="105356"/>
                      <a:pt x="109783" y="147853"/>
                      <a:pt x="109783" y="302789"/>
                    </a:cubicBezTo>
                    <a:lnTo>
                      <a:pt x="109783" y="325808"/>
                    </a:lnTo>
                    <a:cubicBezTo>
                      <a:pt x="109783" y="489598"/>
                      <a:pt x="144312" y="523241"/>
                      <a:pt x="193891" y="523241"/>
                    </a:cubicBezTo>
                    <a:cubicBezTo>
                      <a:pt x="210713" y="523241"/>
                      <a:pt x="231961" y="517044"/>
                      <a:pt x="254095" y="503763"/>
                    </a:cubicBezTo>
                    <a:lnTo>
                      <a:pt x="254095" y="610005"/>
                    </a:lnTo>
                    <a:cubicBezTo>
                      <a:pt x="229305" y="624171"/>
                      <a:pt x="205401" y="628598"/>
                      <a:pt x="174414" y="628598"/>
                    </a:cubicBezTo>
                    <a:cubicBezTo>
                      <a:pt x="75255" y="628598"/>
                      <a:pt x="0" y="540948"/>
                      <a:pt x="0" y="324923"/>
                    </a:cubicBezTo>
                    <a:close/>
                  </a:path>
                </a:pathLst>
              </a:custGeom>
              <a:grpFill/>
              <a:ln w="8044"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2E59970E-7994-CE42-8D0C-7B8CC2EFF667}"/>
                  </a:ext>
                </a:extLst>
              </p:cNvPr>
              <p:cNvSpPr/>
              <p:nvPr/>
            </p:nvSpPr>
            <p:spPr>
              <a:xfrm>
                <a:off x="1237125" y="2292179"/>
                <a:ext cx="329349" cy="637451"/>
              </a:xfrm>
              <a:custGeom>
                <a:avLst/>
                <a:gdLst>
                  <a:gd name="connsiteX0" fmla="*/ 0 w 329349"/>
                  <a:gd name="connsiteY0" fmla="*/ 334662 h 637451"/>
                  <a:gd name="connsiteX1" fmla="*/ 0 w 329349"/>
                  <a:gd name="connsiteY1" fmla="*/ 302789 h 637451"/>
                  <a:gd name="connsiteX2" fmla="*/ 164675 w 329349"/>
                  <a:gd name="connsiteY2" fmla="*/ 0 h 637451"/>
                  <a:gd name="connsiteX3" fmla="*/ 329350 w 329349"/>
                  <a:gd name="connsiteY3" fmla="*/ 302789 h 637451"/>
                  <a:gd name="connsiteX4" fmla="*/ 329350 w 329349"/>
                  <a:gd name="connsiteY4" fmla="*/ 334662 h 637451"/>
                  <a:gd name="connsiteX5" fmla="*/ 164675 w 329349"/>
                  <a:gd name="connsiteY5" fmla="*/ 637451 h 637451"/>
                  <a:gd name="connsiteX6" fmla="*/ 0 w 329349"/>
                  <a:gd name="connsiteY6" fmla="*/ 334662 h 637451"/>
                  <a:gd name="connsiteX7" fmla="*/ 219566 w 329349"/>
                  <a:gd name="connsiteY7" fmla="*/ 334662 h 637451"/>
                  <a:gd name="connsiteX8" fmla="*/ 219566 w 329349"/>
                  <a:gd name="connsiteY8" fmla="*/ 302789 h 637451"/>
                  <a:gd name="connsiteX9" fmla="*/ 164675 w 329349"/>
                  <a:gd name="connsiteY9" fmla="*/ 99159 h 637451"/>
                  <a:gd name="connsiteX10" fmla="*/ 109783 w 329349"/>
                  <a:gd name="connsiteY10" fmla="*/ 302789 h 637451"/>
                  <a:gd name="connsiteX11" fmla="*/ 109783 w 329349"/>
                  <a:gd name="connsiteY11" fmla="*/ 334662 h 637451"/>
                  <a:gd name="connsiteX12" fmla="*/ 164675 w 329349"/>
                  <a:gd name="connsiteY12" fmla="*/ 538292 h 637451"/>
                  <a:gd name="connsiteX13" fmla="*/ 219566 w 329349"/>
                  <a:gd name="connsiteY13" fmla="*/ 334662 h 63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9349" h="637451">
                    <a:moveTo>
                      <a:pt x="0" y="334662"/>
                    </a:moveTo>
                    <a:lnTo>
                      <a:pt x="0" y="302789"/>
                    </a:lnTo>
                    <a:cubicBezTo>
                      <a:pt x="0" y="98274"/>
                      <a:pt x="66401" y="0"/>
                      <a:pt x="164675" y="0"/>
                    </a:cubicBezTo>
                    <a:cubicBezTo>
                      <a:pt x="262949" y="0"/>
                      <a:pt x="329350" y="98274"/>
                      <a:pt x="329350" y="302789"/>
                    </a:cubicBezTo>
                    <a:lnTo>
                      <a:pt x="329350" y="334662"/>
                    </a:lnTo>
                    <a:cubicBezTo>
                      <a:pt x="329350" y="539177"/>
                      <a:pt x="262949" y="637451"/>
                      <a:pt x="164675" y="637451"/>
                    </a:cubicBezTo>
                    <a:cubicBezTo>
                      <a:pt x="66401" y="637451"/>
                      <a:pt x="0" y="539177"/>
                      <a:pt x="0" y="334662"/>
                    </a:cubicBezTo>
                    <a:close/>
                    <a:moveTo>
                      <a:pt x="219566" y="334662"/>
                    </a:moveTo>
                    <a:lnTo>
                      <a:pt x="219566" y="302789"/>
                    </a:lnTo>
                    <a:cubicBezTo>
                      <a:pt x="219566" y="143427"/>
                      <a:pt x="197433" y="99159"/>
                      <a:pt x="164675" y="99159"/>
                    </a:cubicBezTo>
                    <a:cubicBezTo>
                      <a:pt x="131917" y="99159"/>
                      <a:pt x="109783" y="143427"/>
                      <a:pt x="109783" y="302789"/>
                    </a:cubicBezTo>
                    <a:lnTo>
                      <a:pt x="109783" y="334662"/>
                    </a:lnTo>
                    <a:cubicBezTo>
                      <a:pt x="109783" y="494025"/>
                      <a:pt x="131917" y="538292"/>
                      <a:pt x="164675" y="538292"/>
                    </a:cubicBezTo>
                    <a:cubicBezTo>
                      <a:pt x="197433" y="538292"/>
                      <a:pt x="219566" y="494025"/>
                      <a:pt x="219566" y="334662"/>
                    </a:cubicBezTo>
                    <a:close/>
                  </a:path>
                </a:pathLst>
              </a:custGeom>
              <a:grpFill/>
              <a:ln w="8044"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9726E71F-289D-461D-2BC4-7380DD1AA4BF}"/>
                  </a:ext>
                </a:extLst>
              </p:cNvPr>
              <p:cNvSpPr/>
              <p:nvPr/>
            </p:nvSpPr>
            <p:spPr>
              <a:xfrm>
                <a:off x="1619596" y="2301032"/>
                <a:ext cx="315184" cy="619744"/>
              </a:xfrm>
              <a:custGeom>
                <a:avLst/>
                <a:gdLst>
                  <a:gd name="connsiteX0" fmla="*/ 0 w 315184"/>
                  <a:gd name="connsiteY0" fmla="*/ 0 h 619744"/>
                  <a:gd name="connsiteX1" fmla="*/ 100930 w 315184"/>
                  <a:gd name="connsiteY1" fmla="*/ 0 h 619744"/>
                  <a:gd name="connsiteX2" fmla="*/ 209828 w 315184"/>
                  <a:gd name="connsiteY2" fmla="*/ 313413 h 619744"/>
                  <a:gd name="connsiteX3" fmla="*/ 209828 w 315184"/>
                  <a:gd name="connsiteY3" fmla="*/ 0 h 619744"/>
                  <a:gd name="connsiteX4" fmla="*/ 315184 w 315184"/>
                  <a:gd name="connsiteY4" fmla="*/ 0 h 619744"/>
                  <a:gd name="connsiteX5" fmla="*/ 315184 w 315184"/>
                  <a:gd name="connsiteY5" fmla="*/ 619744 h 619744"/>
                  <a:gd name="connsiteX6" fmla="*/ 219566 w 315184"/>
                  <a:gd name="connsiteY6" fmla="*/ 619744 h 619744"/>
                  <a:gd name="connsiteX7" fmla="*/ 105356 w 315184"/>
                  <a:gd name="connsiteY7" fmla="*/ 291280 h 619744"/>
                  <a:gd name="connsiteX8" fmla="*/ 105356 w 315184"/>
                  <a:gd name="connsiteY8" fmla="*/ 619744 h 619744"/>
                  <a:gd name="connsiteX9" fmla="*/ 0 w 315184"/>
                  <a:gd name="connsiteY9" fmla="*/ 619744 h 619744"/>
                  <a:gd name="connsiteX10" fmla="*/ 0 w 315184"/>
                  <a:gd name="connsiteY10" fmla="*/ 0 h 61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5184" h="619744">
                    <a:moveTo>
                      <a:pt x="0" y="0"/>
                    </a:moveTo>
                    <a:lnTo>
                      <a:pt x="100930" y="0"/>
                    </a:lnTo>
                    <a:lnTo>
                      <a:pt x="209828" y="313413"/>
                    </a:lnTo>
                    <a:lnTo>
                      <a:pt x="209828" y="0"/>
                    </a:lnTo>
                    <a:lnTo>
                      <a:pt x="315184" y="0"/>
                    </a:lnTo>
                    <a:lnTo>
                      <a:pt x="315184" y="619744"/>
                    </a:lnTo>
                    <a:lnTo>
                      <a:pt x="219566" y="619744"/>
                    </a:lnTo>
                    <a:lnTo>
                      <a:pt x="105356" y="291280"/>
                    </a:lnTo>
                    <a:lnTo>
                      <a:pt x="105356" y="619744"/>
                    </a:lnTo>
                    <a:lnTo>
                      <a:pt x="0" y="619744"/>
                    </a:lnTo>
                    <a:lnTo>
                      <a:pt x="0" y="0"/>
                    </a:lnTo>
                    <a:close/>
                  </a:path>
                </a:pathLst>
              </a:custGeom>
              <a:grpFill/>
              <a:ln w="8044"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3AB935EB-C55C-7AE3-EB2B-051DB8914F33}"/>
                  </a:ext>
                </a:extLst>
              </p:cNvPr>
              <p:cNvSpPr/>
              <p:nvPr/>
            </p:nvSpPr>
            <p:spPr>
              <a:xfrm>
                <a:off x="1976391" y="2296606"/>
                <a:ext cx="271801" cy="628597"/>
              </a:xfrm>
              <a:custGeom>
                <a:avLst/>
                <a:gdLst>
                  <a:gd name="connsiteX0" fmla="*/ 8853 w 271801"/>
                  <a:gd name="connsiteY0" fmla="*/ 602923 h 628597"/>
                  <a:gd name="connsiteX1" fmla="*/ 8853 w 271801"/>
                  <a:gd name="connsiteY1" fmla="*/ 490483 h 628597"/>
                  <a:gd name="connsiteX2" fmla="*/ 106242 w 271801"/>
                  <a:gd name="connsiteY2" fmla="*/ 525012 h 628597"/>
                  <a:gd name="connsiteX3" fmla="*/ 163789 w 271801"/>
                  <a:gd name="connsiteY3" fmla="*/ 471891 h 628597"/>
                  <a:gd name="connsiteX4" fmla="*/ 163789 w 271801"/>
                  <a:gd name="connsiteY4" fmla="*/ 470120 h 628597"/>
                  <a:gd name="connsiteX5" fmla="*/ 103586 w 271801"/>
                  <a:gd name="connsiteY5" fmla="*/ 362108 h 628597"/>
                  <a:gd name="connsiteX6" fmla="*/ 0 w 271801"/>
                  <a:gd name="connsiteY6" fmla="*/ 163790 h 628597"/>
                  <a:gd name="connsiteX7" fmla="*/ 0 w 271801"/>
                  <a:gd name="connsiteY7" fmla="*/ 162019 h 628597"/>
                  <a:gd name="connsiteX8" fmla="*/ 150509 w 271801"/>
                  <a:gd name="connsiteY8" fmla="*/ 0 h 628597"/>
                  <a:gd name="connsiteX9" fmla="*/ 246127 w 271801"/>
                  <a:gd name="connsiteY9" fmla="*/ 19478 h 628597"/>
                  <a:gd name="connsiteX10" fmla="*/ 246127 w 271801"/>
                  <a:gd name="connsiteY10" fmla="*/ 131917 h 628597"/>
                  <a:gd name="connsiteX11" fmla="*/ 163789 w 271801"/>
                  <a:gd name="connsiteY11" fmla="*/ 103586 h 628597"/>
                  <a:gd name="connsiteX12" fmla="*/ 108013 w 271801"/>
                  <a:gd name="connsiteY12" fmla="*/ 156707 h 628597"/>
                  <a:gd name="connsiteX13" fmla="*/ 108013 w 271801"/>
                  <a:gd name="connsiteY13" fmla="*/ 158477 h 628597"/>
                  <a:gd name="connsiteX14" fmla="*/ 168216 w 271801"/>
                  <a:gd name="connsiteY14" fmla="*/ 257637 h 628597"/>
                  <a:gd name="connsiteX15" fmla="*/ 271802 w 271801"/>
                  <a:gd name="connsiteY15" fmla="*/ 464808 h 628597"/>
                  <a:gd name="connsiteX16" fmla="*/ 271802 w 271801"/>
                  <a:gd name="connsiteY16" fmla="*/ 466579 h 628597"/>
                  <a:gd name="connsiteX17" fmla="*/ 118637 w 271801"/>
                  <a:gd name="connsiteY17" fmla="*/ 628598 h 628597"/>
                  <a:gd name="connsiteX18" fmla="*/ 8853 w 271801"/>
                  <a:gd name="connsiteY18" fmla="*/ 602923 h 62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1801" h="628597">
                    <a:moveTo>
                      <a:pt x="8853" y="602923"/>
                    </a:moveTo>
                    <a:lnTo>
                      <a:pt x="8853" y="490483"/>
                    </a:lnTo>
                    <a:cubicBezTo>
                      <a:pt x="46924" y="512617"/>
                      <a:pt x="77025" y="525012"/>
                      <a:pt x="106242" y="525012"/>
                    </a:cubicBezTo>
                    <a:cubicBezTo>
                      <a:pt x="137229" y="525012"/>
                      <a:pt x="163789" y="509961"/>
                      <a:pt x="163789" y="471891"/>
                    </a:cubicBezTo>
                    <a:lnTo>
                      <a:pt x="163789" y="470120"/>
                    </a:lnTo>
                    <a:cubicBezTo>
                      <a:pt x="163789" y="441789"/>
                      <a:pt x="154936" y="420541"/>
                      <a:pt x="103586" y="362108"/>
                    </a:cubicBezTo>
                    <a:cubicBezTo>
                      <a:pt x="30102" y="278885"/>
                      <a:pt x="0" y="239044"/>
                      <a:pt x="0" y="163790"/>
                    </a:cubicBezTo>
                    <a:lnTo>
                      <a:pt x="0" y="162019"/>
                    </a:lnTo>
                    <a:cubicBezTo>
                      <a:pt x="0" y="62860"/>
                      <a:pt x="64630" y="0"/>
                      <a:pt x="150509" y="0"/>
                    </a:cubicBezTo>
                    <a:cubicBezTo>
                      <a:pt x="193891" y="0"/>
                      <a:pt x="219566" y="6197"/>
                      <a:pt x="246127" y="19478"/>
                    </a:cubicBezTo>
                    <a:lnTo>
                      <a:pt x="246127" y="131917"/>
                    </a:lnTo>
                    <a:cubicBezTo>
                      <a:pt x="212484" y="112439"/>
                      <a:pt x="192121" y="103586"/>
                      <a:pt x="163789" y="103586"/>
                    </a:cubicBezTo>
                    <a:cubicBezTo>
                      <a:pt x="133688" y="103586"/>
                      <a:pt x="108013" y="123063"/>
                      <a:pt x="108013" y="156707"/>
                    </a:cubicBezTo>
                    <a:lnTo>
                      <a:pt x="108013" y="158477"/>
                    </a:lnTo>
                    <a:cubicBezTo>
                      <a:pt x="108013" y="187694"/>
                      <a:pt x="116866" y="198318"/>
                      <a:pt x="168216" y="257637"/>
                    </a:cubicBezTo>
                    <a:cubicBezTo>
                      <a:pt x="253210" y="355910"/>
                      <a:pt x="271802" y="393980"/>
                      <a:pt x="271802" y="464808"/>
                    </a:cubicBezTo>
                    <a:lnTo>
                      <a:pt x="271802" y="466579"/>
                    </a:lnTo>
                    <a:cubicBezTo>
                      <a:pt x="271802" y="563967"/>
                      <a:pt x="203630" y="628598"/>
                      <a:pt x="118637" y="628598"/>
                    </a:cubicBezTo>
                    <a:cubicBezTo>
                      <a:pt x="76140" y="628598"/>
                      <a:pt x="39841" y="617973"/>
                      <a:pt x="8853" y="602923"/>
                    </a:cubicBezTo>
                    <a:close/>
                  </a:path>
                </a:pathLst>
              </a:custGeom>
              <a:grpFill/>
              <a:ln w="8044"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362889FE-AD55-EA08-125F-F8B9FD5DB9D9}"/>
                  </a:ext>
                </a:extLst>
              </p:cNvPr>
              <p:cNvSpPr/>
              <p:nvPr/>
            </p:nvSpPr>
            <p:spPr>
              <a:xfrm>
                <a:off x="2271212" y="2292179"/>
                <a:ext cx="329349" cy="637451"/>
              </a:xfrm>
              <a:custGeom>
                <a:avLst/>
                <a:gdLst>
                  <a:gd name="connsiteX0" fmla="*/ 0 w 329349"/>
                  <a:gd name="connsiteY0" fmla="*/ 334662 h 637451"/>
                  <a:gd name="connsiteX1" fmla="*/ 0 w 329349"/>
                  <a:gd name="connsiteY1" fmla="*/ 302789 h 637451"/>
                  <a:gd name="connsiteX2" fmla="*/ 164675 w 329349"/>
                  <a:gd name="connsiteY2" fmla="*/ 0 h 637451"/>
                  <a:gd name="connsiteX3" fmla="*/ 329350 w 329349"/>
                  <a:gd name="connsiteY3" fmla="*/ 302789 h 637451"/>
                  <a:gd name="connsiteX4" fmla="*/ 329350 w 329349"/>
                  <a:gd name="connsiteY4" fmla="*/ 334662 h 637451"/>
                  <a:gd name="connsiteX5" fmla="*/ 164675 w 329349"/>
                  <a:gd name="connsiteY5" fmla="*/ 637451 h 637451"/>
                  <a:gd name="connsiteX6" fmla="*/ 0 w 329349"/>
                  <a:gd name="connsiteY6" fmla="*/ 334662 h 637451"/>
                  <a:gd name="connsiteX7" fmla="*/ 219567 w 329349"/>
                  <a:gd name="connsiteY7" fmla="*/ 334662 h 637451"/>
                  <a:gd name="connsiteX8" fmla="*/ 219567 w 329349"/>
                  <a:gd name="connsiteY8" fmla="*/ 302789 h 637451"/>
                  <a:gd name="connsiteX9" fmla="*/ 164675 w 329349"/>
                  <a:gd name="connsiteY9" fmla="*/ 99159 h 637451"/>
                  <a:gd name="connsiteX10" fmla="*/ 109783 w 329349"/>
                  <a:gd name="connsiteY10" fmla="*/ 302789 h 637451"/>
                  <a:gd name="connsiteX11" fmla="*/ 109783 w 329349"/>
                  <a:gd name="connsiteY11" fmla="*/ 334662 h 637451"/>
                  <a:gd name="connsiteX12" fmla="*/ 164675 w 329349"/>
                  <a:gd name="connsiteY12" fmla="*/ 538292 h 637451"/>
                  <a:gd name="connsiteX13" fmla="*/ 219567 w 329349"/>
                  <a:gd name="connsiteY13" fmla="*/ 334662 h 63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9349" h="637451">
                    <a:moveTo>
                      <a:pt x="0" y="334662"/>
                    </a:moveTo>
                    <a:lnTo>
                      <a:pt x="0" y="302789"/>
                    </a:lnTo>
                    <a:cubicBezTo>
                      <a:pt x="0" y="98274"/>
                      <a:pt x="66401" y="0"/>
                      <a:pt x="164675" y="0"/>
                    </a:cubicBezTo>
                    <a:cubicBezTo>
                      <a:pt x="262949" y="0"/>
                      <a:pt x="329350" y="98274"/>
                      <a:pt x="329350" y="302789"/>
                    </a:cubicBezTo>
                    <a:lnTo>
                      <a:pt x="329350" y="334662"/>
                    </a:lnTo>
                    <a:cubicBezTo>
                      <a:pt x="329350" y="539177"/>
                      <a:pt x="262949" y="637451"/>
                      <a:pt x="164675" y="637451"/>
                    </a:cubicBezTo>
                    <a:cubicBezTo>
                      <a:pt x="66401" y="637451"/>
                      <a:pt x="0" y="539177"/>
                      <a:pt x="0" y="334662"/>
                    </a:cubicBezTo>
                    <a:close/>
                    <a:moveTo>
                      <a:pt x="219567" y="334662"/>
                    </a:moveTo>
                    <a:lnTo>
                      <a:pt x="219567" y="302789"/>
                    </a:lnTo>
                    <a:cubicBezTo>
                      <a:pt x="219567" y="143427"/>
                      <a:pt x="197433" y="99159"/>
                      <a:pt x="164675" y="99159"/>
                    </a:cubicBezTo>
                    <a:cubicBezTo>
                      <a:pt x="131917" y="99159"/>
                      <a:pt x="109783" y="143427"/>
                      <a:pt x="109783" y="302789"/>
                    </a:cubicBezTo>
                    <a:lnTo>
                      <a:pt x="109783" y="334662"/>
                    </a:lnTo>
                    <a:cubicBezTo>
                      <a:pt x="109783" y="494025"/>
                      <a:pt x="131917" y="538292"/>
                      <a:pt x="164675" y="538292"/>
                    </a:cubicBezTo>
                    <a:cubicBezTo>
                      <a:pt x="197433" y="538292"/>
                      <a:pt x="219567" y="494025"/>
                      <a:pt x="219567" y="334662"/>
                    </a:cubicBezTo>
                    <a:close/>
                  </a:path>
                </a:pathLst>
              </a:custGeom>
              <a:grpFill/>
              <a:ln w="8044"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CB4025DD-FC82-91B7-9AE3-953F6B68F4DF}"/>
                  </a:ext>
                </a:extLst>
              </p:cNvPr>
              <p:cNvSpPr/>
              <p:nvPr/>
            </p:nvSpPr>
            <p:spPr>
              <a:xfrm>
                <a:off x="2653683" y="2301032"/>
                <a:ext cx="222222" cy="619744"/>
              </a:xfrm>
              <a:custGeom>
                <a:avLst/>
                <a:gdLst>
                  <a:gd name="connsiteX0" fmla="*/ 0 w 222222"/>
                  <a:gd name="connsiteY0" fmla="*/ 0 h 619744"/>
                  <a:gd name="connsiteX1" fmla="*/ 108013 w 222222"/>
                  <a:gd name="connsiteY1" fmla="*/ 0 h 619744"/>
                  <a:gd name="connsiteX2" fmla="*/ 108013 w 222222"/>
                  <a:gd name="connsiteY2" fmla="*/ 517044 h 619744"/>
                  <a:gd name="connsiteX3" fmla="*/ 222223 w 222222"/>
                  <a:gd name="connsiteY3" fmla="*/ 517044 h 619744"/>
                  <a:gd name="connsiteX4" fmla="*/ 222223 w 222222"/>
                  <a:gd name="connsiteY4" fmla="*/ 619744 h 619744"/>
                  <a:gd name="connsiteX5" fmla="*/ 0 w 222222"/>
                  <a:gd name="connsiteY5" fmla="*/ 619744 h 619744"/>
                  <a:gd name="connsiteX6" fmla="*/ 0 w 222222"/>
                  <a:gd name="connsiteY6" fmla="*/ 0 h 61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222" h="619744">
                    <a:moveTo>
                      <a:pt x="0" y="0"/>
                    </a:moveTo>
                    <a:lnTo>
                      <a:pt x="108013" y="0"/>
                    </a:lnTo>
                    <a:lnTo>
                      <a:pt x="108013" y="517044"/>
                    </a:lnTo>
                    <a:lnTo>
                      <a:pt x="222223" y="517044"/>
                    </a:lnTo>
                    <a:lnTo>
                      <a:pt x="222223" y="619744"/>
                    </a:lnTo>
                    <a:lnTo>
                      <a:pt x="0" y="619744"/>
                    </a:lnTo>
                    <a:lnTo>
                      <a:pt x="0" y="0"/>
                    </a:lnTo>
                    <a:close/>
                  </a:path>
                </a:pathLst>
              </a:custGeom>
              <a:grpFill/>
              <a:ln w="8044"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76170A77-9D02-36AA-BFEE-92203B6B4417}"/>
                  </a:ext>
                </a:extLst>
              </p:cNvPr>
              <p:cNvSpPr/>
              <p:nvPr/>
            </p:nvSpPr>
            <p:spPr>
              <a:xfrm>
                <a:off x="2921058" y="2301032"/>
                <a:ext cx="108012" cy="619744"/>
              </a:xfrm>
              <a:custGeom>
                <a:avLst/>
                <a:gdLst>
                  <a:gd name="connsiteX0" fmla="*/ 0 w 108012"/>
                  <a:gd name="connsiteY0" fmla="*/ 0 h 619744"/>
                  <a:gd name="connsiteX1" fmla="*/ 108013 w 108012"/>
                  <a:gd name="connsiteY1" fmla="*/ 0 h 619744"/>
                  <a:gd name="connsiteX2" fmla="*/ 108013 w 108012"/>
                  <a:gd name="connsiteY2" fmla="*/ 619744 h 619744"/>
                  <a:gd name="connsiteX3" fmla="*/ 0 w 108012"/>
                  <a:gd name="connsiteY3" fmla="*/ 619744 h 619744"/>
                  <a:gd name="connsiteX4" fmla="*/ 0 w 108012"/>
                  <a:gd name="connsiteY4" fmla="*/ 0 h 6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 h="619744">
                    <a:moveTo>
                      <a:pt x="0" y="0"/>
                    </a:moveTo>
                    <a:lnTo>
                      <a:pt x="108013" y="0"/>
                    </a:lnTo>
                    <a:lnTo>
                      <a:pt x="108013" y="619744"/>
                    </a:lnTo>
                    <a:lnTo>
                      <a:pt x="0" y="619744"/>
                    </a:lnTo>
                    <a:lnTo>
                      <a:pt x="0" y="0"/>
                    </a:lnTo>
                    <a:close/>
                  </a:path>
                </a:pathLst>
              </a:custGeom>
              <a:grpFill/>
              <a:ln w="8044"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C4AFA888-97E6-DDD7-5F31-6C274F907627}"/>
                  </a:ext>
                </a:extLst>
              </p:cNvPr>
              <p:cNvSpPr/>
              <p:nvPr/>
            </p:nvSpPr>
            <p:spPr>
              <a:xfrm>
                <a:off x="3094587" y="2301032"/>
                <a:ext cx="317840" cy="619744"/>
              </a:xfrm>
              <a:custGeom>
                <a:avLst/>
                <a:gdLst>
                  <a:gd name="connsiteX0" fmla="*/ 0 w 317840"/>
                  <a:gd name="connsiteY0" fmla="*/ 0 h 619744"/>
                  <a:gd name="connsiteX1" fmla="*/ 100930 w 317840"/>
                  <a:gd name="connsiteY1" fmla="*/ 0 h 619744"/>
                  <a:gd name="connsiteX2" fmla="*/ 317840 w 317840"/>
                  <a:gd name="connsiteY2" fmla="*/ 299248 h 619744"/>
                  <a:gd name="connsiteX3" fmla="*/ 317840 w 317840"/>
                  <a:gd name="connsiteY3" fmla="*/ 320496 h 619744"/>
                  <a:gd name="connsiteX4" fmla="*/ 100930 w 317840"/>
                  <a:gd name="connsiteY4" fmla="*/ 619744 h 619744"/>
                  <a:gd name="connsiteX5" fmla="*/ 0 w 317840"/>
                  <a:gd name="connsiteY5" fmla="*/ 619744 h 619744"/>
                  <a:gd name="connsiteX6" fmla="*/ 0 w 317840"/>
                  <a:gd name="connsiteY6" fmla="*/ 0 h 619744"/>
                  <a:gd name="connsiteX7" fmla="*/ 112439 w 317840"/>
                  <a:gd name="connsiteY7" fmla="*/ 520585 h 619744"/>
                  <a:gd name="connsiteX8" fmla="*/ 208057 w 317840"/>
                  <a:gd name="connsiteY8" fmla="*/ 320496 h 619744"/>
                  <a:gd name="connsiteX9" fmla="*/ 208057 w 317840"/>
                  <a:gd name="connsiteY9" fmla="*/ 299248 h 619744"/>
                  <a:gd name="connsiteX10" fmla="*/ 112439 w 317840"/>
                  <a:gd name="connsiteY10" fmla="*/ 99159 h 619744"/>
                  <a:gd name="connsiteX11" fmla="*/ 108013 w 317840"/>
                  <a:gd name="connsiteY11" fmla="*/ 99159 h 619744"/>
                  <a:gd name="connsiteX12" fmla="*/ 108013 w 317840"/>
                  <a:gd name="connsiteY12" fmla="*/ 520585 h 619744"/>
                  <a:gd name="connsiteX13" fmla="*/ 112439 w 317840"/>
                  <a:gd name="connsiteY13" fmla="*/ 520585 h 61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7840" h="619744">
                    <a:moveTo>
                      <a:pt x="0" y="0"/>
                    </a:moveTo>
                    <a:lnTo>
                      <a:pt x="100930" y="0"/>
                    </a:lnTo>
                    <a:cubicBezTo>
                      <a:pt x="239044" y="0"/>
                      <a:pt x="317840" y="100044"/>
                      <a:pt x="317840" y="299248"/>
                    </a:cubicBezTo>
                    <a:lnTo>
                      <a:pt x="317840" y="320496"/>
                    </a:lnTo>
                    <a:cubicBezTo>
                      <a:pt x="317840" y="519700"/>
                      <a:pt x="239044" y="619744"/>
                      <a:pt x="100930" y="619744"/>
                    </a:cubicBezTo>
                    <a:lnTo>
                      <a:pt x="0" y="619744"/>
                    </a:lnTo>
                    <a:lnTo>
                      <a:pt x="0" y="0"/>
                    </a:lnTo>
                    <a:close/>
                    <a:moveTo>
                      <a:pt x="112439" y="520585"/>
                    </a:moveTo>
                    <a:cubicBezTo>
                      <a:pt x="163790" y="520585"/>
                      <a:pt x="208057" y="475432"/>
                      <a:pt x="208057" y="320496"/>
                    </a:cubicBezTo>
                    <a:lnTo>
                      <a:pt x="208057" y="299248"/>
                    </a:lnTo>
                    <a:cubicBezTo>
                      <a:pt x="208057" y="144312"/>
                      <a:pt x="163790" y="99159"/>
                      <a:pt x="112439" y="99159"/>
                    </a:cubicBezTo>
                    <a:lnTo>
                      <a:pt x="108013" y="99159"/>
                    </a:lnTo>
                    <a:lnTo>
                      <a:pt x="108013" y="520585"/>
                    </a:lnTo>
                    <a:lnTo>
                      <a:pt x="112439" y="520585"/>
                    </a:lnTo>
                    <a:close/>
                  </a:path>
                </a:pathLst>
              </a:custGeom>
              <a:grpFill/>
              <a:ln w="8044"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3589565F-8DC9-3D13-3ED4-83DCD3564EF1}"/>
                  </a:ext>
                </a:extLst>
              </p:cNvPr>
              <p:cNvSpPr/>
              <p:nvPr/>
            </p:nvSpPr>
            <p:spPr>
              <a:xfrm>
                <a:off x="3425707" y="2299262"/>
                <a:ext cx="350598" cy="621514"/>
              </a:xfrm>
              <a:custGeom>
                <a:avLst/>
                <a:gdLst>
                  <a:gd name="connsiteX0" fmla="*/ 117751 w 350598"/>
                  <a:gd name="connsiteY0" fmla="*/ 0 h 621514"/>
                  <a:gd name="connsiteX1" fmla="*/ 232847 w 350598"/>
                  <a:gd name="connsiteY1" fmla="*/ 0 h 621514"/>
                  <a:gd name="connsiteX2" fmla="*/ 350598 w 350598"/>
                  <a:gd name="connsiteY2" fmla="*/ 621515 h 621514"/>
                  <a:gd name="connsiteX3" fmla="*/ 242585 w 350598"/>
                  <a:gd name="connsiteY3" fmla="*/ 621515 h 621514"/>
                  <a:gd name="connsiteX4" fmla="*/ 222222 w 350598"/>
                  <a:gd name="connsiteY4" fmla="*/ 498451 h 621514"/>
                  <a:gd name="connsiteX5" fmla="*/ 123949 w 350598"/>
                  <a:gd name="connsiteY5" fmla="*/ 498451 h 621514"/>
                  <a:gd name="connsiteX6" fmla="*/ 104471 w 350598"/>
                  <a:gd name="connsiteY6" fmla="*/ 621515 h 621514"/>
                  <a:gd name="connsiteX7" fmla="*/ 0 w 350598"/>
                  <a:gd name="connsiteY7" fmla="*/ 621515 h 621514"/>
                  <a:gd name="connsiteX8" fmla="*/ 117751 w 350598"/>
                  <a:gd name="connsiteY8" fmla="*/ 0 h 621514"/>
                  <a:gd name="connsiteX9" fmla="*/ 206286 w 350598"/>
                  <a:gd name="connsiteY9" fmla="*/ 401063 h 621514"/>
                  <a:gd name="connsiteX10" fmla="*/ 173528 w 350598"/>
                  <a:gd name="connsiteY10" fmla="*/ 196547 h 621514"/>
                  <a:gd name="connsiteX11" fmla="*/ 139885 w 350598"/>
                  <a:gd name="connsiteY11" fmla="*/ 401063 h 621514"/>
                  <a:gd name="connsiteX12" fmla="*/ 206286 w 350598"/>
                  <a:gd name="connsiteY12" fmla="*/ 401063 h 62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0598" h="621514">
                    <a:moveTo>
                      <a:pt x="117751" y="0"/>
                    </a:moveTo>
                    <a:lnTo>
                      <a:pt x="232847" y="0"/>
                    </a:lnTo>
                    <a:lnTo>
                      <a:pt x="350598" y="621515"/>
                    </a:lnTo>
                    <a:lnTo>
                      <a:pt x="242585" y="621515"/>
                    </a:lnTo>
                    <a:lnTo>
                      <a:pt x="222222" y="498451"/>
                    </a:lnTo>
                    <a:lnTo>
                      <a:pt x="123949" y="498451"/>
                    </a:lnTo>
                    <a:lnTo>
                      <a:pt x="104471" y="621515"/>
                    </a:lnTo>
                    <a:lnTo>
                      <a:pt x="0" y="621515"/>
                    </a:lnTo>
                    <a:lnTo>
                      <a:pt x="117751" y="0"/>
                    </a:lnTo>
                    <a:close/>
                    <a:moveTo>
                      <a:pt x="206286" y="401063"/>
                    </a:moveTo>
                    <a:lnTo>
                      <a:pt x="173528" y="196547"/>
                    </a:lnTo>
                    <a:lnTo>
                      <a:pt x="139885" y="401063"/>
                    </a:lnTo>
                    <a:lnTo>
                      <a:pt x="206286" y="401063"/>
                    </a:lnTo>
                    <a:close/>
                  </a:path>
                </a:pathLst>
              </a:custGeom>
              <a:grpFill/>
              <a:ln w="8044"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FDF0F6C5-85B9-8FC8-9679-556CB04B8F77}"/>
                  </a:ext>
                </a:extLst>
              </p:cNvPr>
              <p:cNvSpPr/>
              <p:nvPr/>
            </p:nvSpPr>
            <p:spPr>
              <a:xfrm>
                <a:off x="3763910" y="2301032"/>
                <a:ext cx="260292" cy="619744"/>
              </a:xfrm>
              <a:custGeom>
                <a:avLst/>
                <a:gdLst>
                  <a:gd name="connsiteX0" fmla="*/ 76140 w 260292"/>
                  <a:gd name="connsiteY0" fmla="*/ 102700 h 619744"/>
                  <a:gd name="connsiteX1" fmla="*/ 0 w 260292"/>
                  <a:gd name="connsiteY1" fmla="*/ 102700 h 619744"/>
                  <a:gd name="connsiteX2" fmla="*/ 0 w 260292"/>
                  <a:gd name="connsiteY2" fmla="*/ 0 h 619744"/>
                  <a:gd name="connsiteX3" fmla="*/ 260293 w 260292"/>
                  <a:gd name="connsiteY3" fmla="*/ 0 h 619744"/>
                  <a:gd name="connsiteX4" fmla="*/ 260293 w 260292"/>
                  <a:gd name="connsiteY4" fmla="*/ 102700 h 619744"/>
                  <a:gd name="connsiteX5" fmla="*/ 184153 w 260292"/>
                  <a:gd name="connsiteY5" fmla="*/ 102700 h 619744"/>
                  <a:gd name="connsiteX6" fmla="*/ 184153 w 260292"/>
                  <a:gd name="connsiteY6" fmla="*/ 619744 h 619744"/>
                  <a:gd name="connsiteX7" fmla="*/ 76140 w 260292"/>
                  <a:gd name="connsiteY7" fmla="*/ 619744 h 619744"/>
                  <a:gd name="connsiteX8" fmla="*/ 76140 w 260292"/>
                  <a:gd name="connsiteY8" fmla="*/ 102700 h 61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292" h="619744">
                    <a:moveTo>
                      <a:pt x="76140" y="102700"/>
                    </a:moveTo>
                    <a:lnTo>
                      <a:pt x="0" y="102700"/>
                    </a:lnTo>
                    <a:lnTo>
                      <a:pt x="0" y="0"/>
                    </a:lnTo>
                    <a:lnTo>
                      <a:pt x="260293" y="0"/>
                    </a:lnTo>
                    <a:lnTo>
                      <a:pt x="260293" y="102700"/>
                    </a:lnTo>
                    <a:lnTo>
                      <a:pt x="184153" y="102700"/>
                    </a:lnTo>
                    <a:lnTo>
                      <a:pt x="184153" y="619744"/>
                    </a:lnTo>
                    <a:lnTo>
                      <a:pt x="76140" y="619744"/>
                    </a:lnTo>
                    <a:lnTo>
                      <a:pt x="76140" y="102700"/>
                    </a:lnTo>
                    <a:close/>
                  </a:path>
                </a:pathLst>
              </a:custGeom>
              <a:grpFill/>
              <a:ln w="8044"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A6251EDD-2FFD-B2E1-A5B6-02598284C1B7}"/>
                  </a:ext>
                </a:extLst>
              </p:cNvPr>
              <p:cNvSpPr/>
              <p:nvPr/>
            </p:nvSpPr>
            <p:spPr>
              <a:xfrm>
                <a:off x="4069356" y="2301032"/>
                <a:ext cx="239929" cy="619744"/>
              </a:xfrm>
              <a:custGeom>
                <a:avLst/>
                <a:gdLst>
                  <a:gd name="connsiteX0" fmla="*/ 0 w 239929"/>
                  <a:gd name="connsiteY0" fmla="*/ 0 h 619744"/>
                  <a:gd name="connsiteX1" fmla="*/ 237273 w 239929"/>
                  <a:gd name="connsiteY1" fmla="*/ 0 h 619744"/>
                  <a:gd name="connsiteX2" fmla="*/ 237273 w 239929"/>
                  <a:gd name="connsiteY2" fmla="*/ 102700 h 619744"/>
                  <a:gd name="connsiteX3" fmla="*/ 108012 w 239929"/>
                  <a:gd name="connsiteY3" fmla="*/ 102700 h 619744"/>
                  <a:gd name="connsiteX4" fmla="*/ 108012 w 239929"/>
                  <a:gd name="connsiteY4" fmla="*/ 256751 h 619744"/>
                  <a:gd name="connsiteX5" fmla="*/ 222222 w 239929"/>
                  <a:gd name="connsiteY5" fmla="*/ 256751 h 619744"/>
                  <a:gd name="connsiteX6" fmla="*/ 222222 w 239929"/>
                  <a:gd name="connsiteY6" fmla="*/ 359452 h 619744"/>
                  <a:gd name="connsiteX7" fmla="*/ 108012 w 239929"/>
                  <a:gd name="connsiteY7" fmla="*/ 359452 h 619744"/>
                  <a:gd name="connsiteX8" fmla="*/ 108012 w 239929"/>
                  <a:gd name="connsiteY8" fmla="*/ 517044 h 619744"/>
                  <a:gd name="connsiteX9" fmla="*/ 239929 w 239929"/>
                  <a:gd name="connsiteY9" fmla="*/ 517044 h 619744"/>
                  <a:gd name="connsiteX10" fmla="*/ 239929 w 239929"/>
                  <a:gd name="connsiteY10" fmla="*/ 619744 h 619744"/>
                  <a:gd name="connsiteX11" fmla="*/ 0 w 239929"/>
                  <a:gd name="connsiteY11" fmla="*/ 619744 h 619744"/>
                  <a:gd name="connsiteX12" fmla="*/ 0 w 239929"/>
                  <a:gd name="connsiteY12" fmla="*/ 0 h 61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9929" h="619744">
                    <a:moveTo>
                      <a:pt x="0" y="0"/>
                    </a:moveTo>
                    <a:lnTo>
                      <a:pt x="237273" y="0"/>
                    </a:lnTo>
                    <a:lnTo>
                      <a:pt x="237273" y="102700"/>
                    </a:lnTo>
                    <a:lnTo>
                      <a:pt x="108012" y="102700"/>
                    </a:lnTo>
                    <a:lnTo>
                      <a:pt x="108012" y="256751"/>
                    </a:lnTo>
                    <a:lnTo>
                      <a:pt x="222222" y="256751"/>
                    </a:lnTo>
                    <a:lnTo>
                      <a:pt x="222222" y="359452"/>
                    </a:lnTo>
                    <a:lnTo>
                      <a:pt x="108012" y="359452"/>
                    </a:lnTo>
                    <a:lnTo>
                      <a:pt x="108012" y="517044"/>
                    </a:lnTo>
                    <a:lnTo>
                      <a:pt x="239929" y="517044"/>
                    </a:lnTo>
                    <a:lnTo>
                      <a:pt x="239929" y="619744"/>
                    </a:lnTo>
                    <a:lnTo>
                      <a:pt x="0" y="619744"/>
                    </a:lnTo>
                    <a:lnTo>
                      <a:pt x="0" y="0"/>
                    </a:lnTo>
                    <a:close/>
                  </a:path>
                </a:pathLst>
              </a:custGeom>
              <a:grpFill/>
              <a:ln w="8044"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55E860BC-A65F-91B3-6C72-C500AF7DA451}"/>
                  </a:ext>
                </a:extLst>
              </p:cNvPr>
              <p:cNvSpPr/>
              <p:nvPr/>
            </p:nvSpPr>
            <p:spPr>
              <a:xfrm>
                <a:off x="4339307" y="2296606"/>
                <a:ext cx="271802" cy="628597"/>
              </a:xfrm>
              <a:custGeom>
                <a:avLst/>
                <a:gdLst>
                  <a:gd name="connsiteX0" fmla="*/ 8854 w 271802"/>
                  <a:gd name="connsiteY0" fmla="*/ 602923 h 628597"/>
                  <a:gd name="connsiteX1" fmla="*/ 8854 w 271802"/>
                  <a:gd name="connsiteY1" fmla="*/ 490483 h 628597"/>
                  <a:gd name="connsiteX2" fmla="*/ 106242 w 271802"/>
                  <a:gd name="connsiteY2" fmla="*/ 525012 h 628597"/>
                  <a:gd name="connsiteX3" fmla="*/ 163790 w 271802"/>
                  <a:gd name="connsiteY3" fmla="*/ 471891 h 628597"/>
                  <a:gd name="connsiteX4" fmla="*/ 163790 w 271802"/>
                  <a:gd name="connsiteY4" fmla="*/ 470120 h 628597"/>
                  <a:gd name="connsiteX5" fmla="*/ 103586 w 271802"/>
                  <a:gd name="connsiteY5" fmla="*/ 362108 h 628597"/>
                  <a:gd name="connsiteX6" fmla="*/ 0 w 271802"/>
                  <a:gd name="connsiteY6" fmla="*/ 163790 h 628597"/>
                  <a:gd name="connsiteX7" fmla="*/ 0 w 271802"/>
                  <a:gd name="connsiteY7" fmla="*/ 162019 h 628597"/>
                  <a:gd name="connsiteX8" fmla="*/ 150509 w 271802"/>
                  <a:gd name="connsiteY8" fmla="*/ 0 h 628597"/>
                  <a:gd name="connsiteX9" fmla="*/ 246127 w 271802"/>
                  <a:gd name="connsiteY9" fmla="*/ 19478 h 628597"/>
                  <a:gd name="connsiteX10" fmla="*/ 246127 w 271802"/>
                  <a:gd name="connsiteY10" fmla="*/ 131917 h 628597"/>
                  <a:gd name="connsiteX11" fmla="*/ 163790 w 271802"/>
                  <a:gd name="connsiteY11" fmla="*/ 103586 h 628597"/>
                  <a:gd name="connsiteX12" fmla="*/ 108013 w 271802"/>
                  <a:gd name="connsiteY12" fmla="*/ 156707 h 628597"/>
                  <a:gd name="connsiteX13" fmla="*/ 108013 w 271802"/>
                  <a:gd name="connsiteY13" fmla="*/ 158477 h 628597"/>
                  <a:gd name="connsiteX14" fmla="*/ 168216 w 271802"/>
                  <a:gd name="connsiteY14" fmla="*/ 257637 h 628597"/>
                  <a:gd name="connsiteX15" fmla="*/ 271802 w 271802"/>
                  <a:gd name="connsiteY15" fmla="*/ 464808 h 628597"/>
                  <a:gd name="connsiteX16" fmla="*/ 271802 w 271802"/>
                  <a:gd name="connsiteY16" fmla="*/ 466579 h 628597"/>
                  <a:gd name="connsiteX17" fmla="*/ 118637 w 271802"/>
                  <a:gd name="connsiteY17" fmla="*/ 628598 h 628597"/>
                  <a:gd name="connsiteX18" fmla="*/ 8854 w 271802"/>
                  <a:gd name="connsiteY18" fmla="*/ 602923 h 62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1802" h="628597">
                    <a:moveTo>
                      <a:pt x="8854" y="602923"/>
                    </a:moveTo>
                    <a:lnTo>
                      <a:pt x="8854" y="490483"/>
                    </a:lnTo>
                    <a:cubicBezTo>
                      <a:pt x="46924" y="512617"/>
                      <a:pt x="77025" y="525012"/>
                      <a:pt x="106242" y="525012"/>
                    </a:cubicBezTo>
                    <a:cubicBezTo>
                      <a:pt x="137229" y="525012"/>
                      <a:pt x="163790" y="509961"/>
                      <a:pt x="163790" y="471891"/>
                    </a:cubicBezTo>
                    <a:lnTo>
                      <a:pt x="163790" y="470120"/>
                    </a:lnTo>
                    <a:cubicBezTo>
                      <a:pt x="163790" y="441789"/>
                      <a:pt x="154936" y="420541"/>
                      <a:pt x="103586" y="362108"/>
                    </a:cubicBezTo>
                    <a:cubicBezTo>
                      <a:pt x="30102" y="278885"/>
                      <a:pt x="0" y="239044"/>
                      <a:pt x="0" y="163790"/>
                    </a:cubicBezTo>
                    <a:lnTo>
                      <a:pt x="0" y="162019"/>
                    </a:lnTo>
                    <a:cubicBezTo>
                      <a:pt x="0" y="62860"/>
                      <a:pt x="64630" y="0"/>
                      <a:pt x="150509" y="0"/>
                    </a:cubicBezTo>
                    <a:cubicBezTo>
                      <a:pt x="193891" y="0"/>
                      <a:pt x="219566" y="6197"/>
                      <a:pt x="246127" y="19478"/>
                    </a:cubicBezTo>
                    <a:lnTo>
                      <a:pt x="246127" y="131917"/>
                    </a:lnTo>
                    <a:cubicBezTo>
                      <a:pt x="212484" y="112439"/>
                      <a:pt x="192121" y="103586"/>
                      <a:pt x="163790" y="103586"/>
                    </a:cubicBezTo>
                    <a:cubicBezTo>
                      <a:pt x="133688" y="103586"/>
                      <a:pt x="108013" y="123063"/>
                      <a:pt x="108013" y="156707"/>
                    </a:cubicBezTo>
                    <a:lnTo>
                      <a:pt x="108013" y="158477"/>
                    </a:lnTo>
                    <a:cubicBezTo>
                      <a:pt x="108013" y="187694"/>
                      <a:pt x="116866" y="198318"/>
                      <a:pt x="168216" y="257637"/>
                    </a:cubicBezTo>
                    <a:cubicBezTo>
                      <a:pt x="253210" y="355910"/>
                      <a:pt x="271802" y="393980"/>
                      <a:pt x="271802" y="464808"/>
                    </a:cubicBezTo>
                    <a:lnTo>
                      <a:pt x="271802" y="466579"/>
                    </a:lnTo>
                    <a:cubicBezTo>
                      <a:pt x="271802" y="563967"/>
                      <a:pt x="203630" y="628598"/>
                      <a:pt x="118637" y="628598"/>
                    </a:cubicBezTo>
                    <a:cubicBezTo>
                      <a:pt x="76140" y="628598"/>
                      <a:pt x="39841" y="617973"/>
                      <a:pt x="8854" y="602923"/>
                    </a:cubicBezTo>
                    <a:close/>
                  </a:path>
                </a:pathLst>
              </a:custGeom>
              <a:grpFill/>
              <a:ln w="8044" cap="flat">
                <a:noFill/>
                <a:prstDash val="solid"/>
                <a:miter/>
              </a:ln>
            </p:spPr>
            <p:txBody>
              <a:bodyPr rtlCol="0" anchor="ctr"/>
              <a:lstStyle/>
              <a:p>
                <a:endParaRPr lang="en-US"/>
              </a:p>
            </p:txBody>
          </p:sp>
        </p:grpSp>
        <p:grpSp>
          <p:nvGrpSpPr>
            <p:cNvPr id="259" name="Group 258">
              <a:extLst>
                <a:ext uri="{FF2B5EF4-FFF2-40B4-BE49-F238E27FC236}">
                  <a16:creationId xmlns:a16="http://schemas.microsoft.com/office/drawing/2014/main" id="{0B17ADBF-CEB1-9493-C04B-49B532612C16}"/>
                </a:ext>
              </a:extLst>
            </p:cNvPr>
            <p:cNvGrpSpPr/>
            <p:nvPr/>
          </p:nvGrpSpPr>
          <p:grpSpPr>
            <a:xfrm>
              <a:off x="1599227" y="2770008"/>
              <a:ext cx="835210" cy="545990"/>
              <a:chOff x="1213751" y="2770002"/>
              <a:chExt cx="1007158" cy="658395"/>
            </a:xfrm>
          </p:grpSpPr>
          <p:sp>
            <p:nvSpPr>
              <p:cNvPr id="22" name="Freeform 21">
                <a:extLst>
                  <a:ext uri="{FF2B5EF4-FFF2-40B4-BE49-F238E27FC236}">
                    <a16:creationId xmlns:a16="http://schemas.microsoft.com/office/drawing/2014/main" id="{7F4D9D9E-DC2C-10A1-E208-8ED2EF9CB854}"/>
                  </a:ext>
                </a:extLst>
              </p:cNvPr>
              <p:cNvSpPr/>
              <p:nvPr/>
            </p:nvSpPr>
            <p:spPr>
              <a:xfrm>
                <a:off x="1213751" y="2948702"/>
                <a:ext cx="253310" cy="420181"/>
              </a:xfrm>
              <a:custGeom>
                <a:avLst/>
                <a:gdLst>
                  <a:gd name="connsiteX0" fmla="*/ 22053 w 262066"/>
                  <a:gd name="connsiteY0" fmla="*/ 417885 h 434706"/>
                  <a:gd name="connsiteX1" fmla="*/ 101493 w 262066"/>
                  <a:gd name="connsiteY1" fmla="*/ 417885 h 434706"/>
                  <a:gd name="connsiteX2" fmla="*/ 106000 w 262066"/>
                  <a:gd name="connsiteY2" fmla="*/ 429394 h 434706"/>
                  <a:gd name="connsiteX3" fmla="*/ 117188 w 262066"/>
                  <a:gd name="connsiteY3" fmla="*/ 434706 h 434706"/>
                  <a:gd name="connsiteX4" fmla="*/ 262063 w 262066"/>
                  <a:gd name="connsiteY4" fmla="*/ 434706 h 434706"/>
                  <a:gd name="connsiteX5" fmla="*/ 262063 w 262066"/>
                  <a:gd name="connsiteY5" fmla="*/ 54328 h 434706"/>
                  <a:gd name="connsiteX6" fmla="*/ 246610 w 262066"/>
                  <a:gd name="connsiteY6" fmla="*/ 16097 h 434706"/>
                  <a:gd name="connsiteX7" fmla="*/ 208620 w 262066"/>
                  <a:gd name="connsiteY7" fmla="*/ 0 h 434706"/>
                  <a:gd name="connsiteX8" fmla="*/ 117188 w 262066"/>
                  <a:gd name="connsiteY8" fmla="*/ 0 h 434706"/>
                  <a:gd name="connsiteX9" fmla="*/ 106322 w 262066"/>
                  <a:gd name="connsiteY9" fmla="*/ 4990 h 434706"/>
                  <a:gd name="connsiteX10" fmla="*/ 101493 w 262066"/>
                  <a:gd name="connsiteY10" fmla="*/ 16017 h 434706"/>
                  <a:gd name="connsiteX11" fmla="*/ 22053 w 262066"/>
                  <a:gd name="connsiteY11" fmla="*/ 16017 h 434706"/>
                  <a:gd name="connsiteX12" fmla="*/ 6761 w 262066"/>
                  <a:gd name="connsiteY12" fmla="*/ 22375 h 434706"/>
                  <a:gd name="connsiteX13" fmla="*/ 0 w 262066"/>
                  <a:gd name="connsiteY13" fmla="*/ 37507 h 434706"/>
                  <a:gd name="connsiteX14" fmla="*/ 0 w 262066"/>
                  <a:gd name="connsiteY14" fmla="*/ 395509 h 434706"/>
                  <a:gd name="connsiteX15" fmla="*/ 6439 w 262066"/>
                  <a:gd name="connsiteY15" fmla="*/ 411285 h 434706"/>
                  <a:gd name="connsiteX16" fmla="*/ 22053 w 262066"/>
                  <a:gd name="connsiteY16" fmla="*/ 417965 h 434706"/>
                  <a:gd name="connsiteX17" fmla="*/ 22053 w 262066"/>
                  <a:gd name="connsiteY17" fmla="*/ 417965 h 434706"/>
                  <a:gd name="connsiteX18" fmla="*/ 163629 w 262066"/>
                  <a:gd name="connsiteY18" fmla="*/ 60928 h 434706"/>
                  <a:gd name="connsiteX19" fmla="*/ 168860 w 262066"/>
                  <a:gd name="connsiteY19" fmla="*/ 47889 h 434706"/>
                  <a:gd name="connsiteX20" fmla="*/ 181818 w 262066"/>
                  <a:gd name="connsiteY20" fmla="*/ 42416 h 434706"/>
                  <a:gd name="connsiteX21" fmla="*/ 195018 w 262066"/>
                  <a:gd name="connsiteY21" fmla="*/ 47809 h 434706"/>
                  <a:gd name="connsiteX22" fmla="*/ 200411 w 262066"/>
                  <a:gd name="connsiteY22" fmla="*/ 61009 h 434706"/>
                  <a:gd name="connsiteX23" fmla="*/ 200411 w 262066"/>
                  <a:gd name="connsiteY23" fmla="*/ 100688 h 434706"/>
                  <a:gd name="connsiteX24" fmla="*/ 195179 w 262066"/>
                  <a:gd name="connsiteY24" fmla="*/ 113727 h 434706"/>
                  <a:gd name="connsiteX25" fmla="*/ 182221 w 262066"/>
                  <a:gd name="connsiteY25" fmla="*/ 119200 h 434706"/>
                  <a:gd name="connsiteX26" fmla="*/ 169263 w 262066"/>
                  <a:gd name="connsiteY26" fmla="*/ 113727 h 434706"/>
                  <a:gd name="connsiteX27" fmla="*/ 164031 w 262066"/>
                  <a:gd name="connsiteY27" fmla="*/ 100688 h 434706"/>
                  <a:gd name="connsiteX28" fmla="*/ 163709 w 262066"/>
                  <a:gd name="connsiteY28" fmla="*/ 61009 h 43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2066" h="434706">
                    <a:moveTo>
                      <a:pt x="22053" y="417885"/>
                    </a:moveTo>
                    <a:lnTo>
                      <a:pt x="101493" y="417885"/>
                    </a:lnTo>
                    <a:cubicBezTo>
                      <a:pt x="101493" y="422150"/>
                      <a:pt x="103103" y="426255"/>
                      <a:pt x="106000" y="429394"/>
                    </a:cubicBezTo>
                    <a:cubicBezTo>
                      <a:pt x="108898" y="432533"/>
                      <a:pt x="112922" y="434465"/>
                      <a:pt x="117188" y="434706"/>
                    </a:cubicBezTo>
                    <a:lnTo>
                      <a:pt x="262063" y="434706"/>
                    </a:lnTo>
                    <a:cubicBezTo>
                      <a:pt x="262063" y="434706"/>
                      <a:pt x="262063" y="54328"/>
                      <a:pt x="262063" y="54328"/>
                    </a:cubicBezTo>
                    <a:cubicBezTo>
                      <a:pt x="262224" y="40002"/>
                      <a:pt x="256671" y="26239"/>
                      <a:pt x="246610" y="16097"/>
                    </a:cubicBezTo>
                    <a:cubicBezTo>
                      <a:pt x="236549" y="5876"/>
                      <a:pt x="222866" y="161"/>
                      <a:pt x="208620" y="0"/>
                    </a:cubicBezTo>
                    <a:lnTo>
                      <a:pt x="117188" y="0"/>
                    </a:lnTo>
                    <a:cubicBezTo>
                      <a:pt x="113083" y="322"/>
                      <a:pt x="109220" y="2093"/>
                      <a:pt x="106322" y="4990"/>
                    </a:cubicBezTo>
                    <a:cubicBezTo>
                      <a:pt x="103425" y="7968"/>
                      <a:pt x="101735" y="11831"/>
                      <a:pt x="101493" y="16017"/>
                    </a:cubicBezTo>
                    <a:lnTo>
                      <a:pt x="22053" y="16017"/>
                    </a:lnTo>
                    <a:cubicBezTo>
                      <a:pt x="16339" y="16097"/>
                      <a:pt x="10866" y="18351"/>
                      <a:pt x="6761" y="22375"/>
                    </a:cubicBezTo>
                    <a:cubicBezTo>
                      <a:pt x="2656" y="26319"/>
                      <a:pt x="241" y="31792"/>
                      <a:pt x="0" y="37507"/>
                    </a:cubicBezTo>
                    <a:lnTo>
                      <a:pt x="0" y="395509"/>
                    </a:lnTo>
                    <a:cubicBezTo>
                      <a:pt x="0" y="401385"/>
                      <a:pt x="2334" y="407019"/>
                      <a:pt x="6439" y="411285"/>
                    </a:cubicBezTo>
                    <a:cubicBezTo>
                      <a:pt x="10544" y="415470"/>
                      <a:pt x="16178" y="417885"/>
                      <a:pt x="22053" y="417965"/>
                    </a:cubicBezTo>
                    <a:lnTo>
                      <a:pt x="22053" y="417965"/>
                    </a:lnTo>
                    <a:close/>
                    <a:moveTo>
                      <a:pt x="163629" y="60928"/>
                    </a:moveTo>
                    <a:cubicBezTo>
                      <a:pt x="163629" y="56018"/>
                      <a:pt x="165480" y="51350"/>
                      <a:pt x="168860" y="47889"/>
                    </a:cubicBezTo>
                    <a:cubicBezTo>
                      <a:pt x="172241" y="44428"/>
                      <a:pt x="176909" y="42416"/>
                      <a:pt x="181818" y="42416"/>
                    </a:cubicBezTo>
                    <a:cubicBezTo>
                      <a:pt x="186728" y="42416"/>
                      <a:pt x="191477" y="44348"/>
                      <a:pt x="195018" y="47809"/>
                    </a:cubicBezTo>
                    <a:cubicBezTo>
                      <a:pt x="198560" y="51270"/>
                      <a:pt x="200411" y="56018"/>
                      <a:pt x="200411" y="61009"/>
                    </a:cubicBezTo>
                    <a:lnTo>
                      <a:pt x="200411" y="100688"/>
                    </a:lnTo>
                    <a:cubicBezTo>
                      <a:pt x="200411" y="105598"/>
                      <a:pt x="198560" y="110266"/>
                      <a:pt x="195179" y="113727"/>
                    </a:cubicBezTo>
                    <a:cubicBezTo>
                      <a:pt x="191799" y="117188"/>
                      <a:pt x="187131" y="119200"/>
                      <a:pt x="182221" y="119200"/>
                    </a:cubicBezTo>
                    <a:cubicBezTo>
                      <a:pt x="177311" y="119200"/>
                      <a:pt x="172724" y="117188"/>
                      <a:pt x="169263" y="113727"/>
                    </a:cubicBezTo>
                    <a:cubicBezTo>
                      <a:pt x="165882" y="110266"/>
                      <a:pt x="163950" y="105517"/>
                      <a:pt x="164031" y="100688"/>
                    </a:cubicBezTo>
                    <a:lnTo>
                      <a:pt x="163709" y="61009"/>
                    </a:lnTo>
                    <a:close/>
                  </a:path>
                </a:pathLst>
              </a:custGeom>
              <a:solidFill>
                <a:schemeClr val="bg1"/>
              </a:solidFill>
              <a:ln w="8044"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76EC9533-06F3-5806-F5B9-11DF0D6767AD}"/>
                  </a:ext>
                </a:extLst>
              </p:cNvPr>
              <p:cNvSpPr/>
              <p:nvPr/>
            </p:nvSpPr>
            <p:spPr>
              <a:xfrm>
                <a:off x="1534507" y="2770002"/>
                <a:ext cx="686402" cy="658395"/>
              </a:xfrm>
              <a:custGeom>
                <a:avLst/>
                <a:gdLst>
                  <a:gd name="connsiteX0" fmla="*/ 709969 w 710130"/>
                  <a:gd name="connsiteY0" fmla="*/ 240573 h 681155"/>
                  <a:gd name="connsiteX1" fmla="*/ 685823 w 710130"/>
                  <a:gd name="connsiteY1" fmla="*/ 295465 h 681155"/>
                  <a:gd name="connsiteX2" fmla="*/ 630368 w 710130"/>
                  <a:gd name="connsiteY2" fmla="*/ 318243 h 681155"/>
                  <a:gd name="connsiteX3" fmla="*/ 453379 w 710130"/>
                  <a:gd name="connsiteY3" fmla="*/ 318243 h 681155"/>
                  <a:gd name="connsiteX4" fmla="*/ 474627 w 710130"/>
                  <a:gd name="connsiteY4" fmla="*/ 383598 h 681155"/>
                  <a:gd name="connsiteX5" fmla="*/ 442111 w 710130"/>
                  <a:gd name="connsiteY5" fmla="*/ 444123 h 681155"/>
                  <a:gd name="connsiteX6" fmla="*/ 450321 w 710130"/>
                  <a:gd name="connsiteY6" fmla="*/ 505454 h 681155"/>
                  <a:gd name="connsiteX7" fmla="*/ 412975 w 710130"/>
                  <a:gd name="connsiteY7" fmla="*/ 554792 h 681155"/>
                  <a:gd name="connsiteX8" fmla="*/ 284277 w 710130"/>
                  <a:gd name="connsiteY8" fmla="*/ 681155 h 681155"/>
                  <a:gd name="connsiteX9" fmla="*/ 255946 w 710130"/>
                  <a:gd name="connsiteY9" fmla="*/ 681155 h 681155"/>
                  <a:gd name="connsiteX10" fmla="*/ 20444 w 710130"/>
                  <a:gd name="connsiteY10" fmla="*/ 610488 h 681155"/>
                  <a:gd name="connsiteX11" fmla="*/ 5875 w 710130"/>
                  <a:gd name="connsiteY11" fmla="*/ 603245 h 681155"/>
                  <a:gd name="connsiteX12" fmla="*/ 0 w 710130"/>
                  <a:gd name="connsiteY12" fmla="*/ 588033 h 681155"/>
                  <a:gd name="connsiteX13" fmla="*/ 0 w 710130"/>
                  <a:gd name="connsiteY13" fmla="*/ 250634 h 681155"/>
                  <a:gd name="connsiteX14" fmla="*/ 50626 w 710130"/>
                  <a:gd name="connsiteY14" fmla="*/ 188740 h 681155"/>
                  <a:gd name="connsiteX15" fmla="*/ 241378 w 710130"/>
                  <a:gd name="connsiteY15" fmla="*/ 51592 h 681155"/>
                  <a:gd name="connsiteX16" fmla="*/ 268583 w 710130"/>
                  <a:gd name="connsiteY16" fmla="*/ 14488 h 681155"/>
                  <a:gd name="connsiteX17" fmla="*/ 312287 w 710130"/>
                  <a:gd name="connsiteY17" fmla="*/ 0 h 681155"/>
                  <a:gd name="connsiteX18" fmla="*/ 382954 w 710130"/>
                  <a:gd name="connsiteY18" fmla="*/ 38151 h 681155"/>
                  <a:gd name="connsiteX19" fmla="*/ 390519 w 710130"/>
                  <a:gd name="connsiteY19" fmla="*/ 118154 h 681155"/>
                  <a:gd name="connsiteX20" fmla="*/ 365408 w 710130"/>
                  <a:gd name="connsiteY20" fmla="*/ 162341 h 681155"/>
                  <a:gd name="connsiteX21" fmla="*/ 630449 w 710130"/>
                  <a:gd name="connsiteY21" fmla="*/ 162341 h 681155"/>
                  <a:gd name="connsiteX22" fmla="*/ 685904 w 710130"/>
                  <a:gd name="connsiteY22" fmla="*/ 185682 h 681155"/>
                  <a:gd name="connsiteX23" fmla="*/ 710130 w 710130"/>
                  <a:gd name="connsiteY23" fmla="*/ 240734 h 681155"/>
                  <a:gd name="connsiteX24" fmla="*/ 710130 w 710130"/>
                  <a:gd name="connsiteY24" fmla="*/ 240734 h 68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0130" h="681155">
                    <a:moveTo>
                      <a:pt x="709969" y="240573"/>
                    </a:moveTo>
                    <a:cubicBezTo>
                      <a:pt x="709325" y="261258"/>
                      <a:pt x="700633" y="280978"/>
                      <a:pt x="685823" y="295465"/>
                    </a:cubicBezTo>
                    <a:cubicBezTo>
                      <a:pt x="671014" y="309953"/>
                      <a:pt x="651134" y="318082"/>
                      <a:pt x="630368" y="318243"/>
                    </a:cubicBezTo>
                    <a:lnTo>
                      <a:pt x="453379" y="318243"/>
                    </a:lnTo>
                    <a:cubicBezTo>
                      <a:pt x="469074" y="336191"/>
                      <a:pt x="476801" y="359854"/>
                      <a:pt x="474627" y="383598"/>
                    </a:cubicBezTo>
                    <a:cubicBezTo>
                      <a:pt x="472454" y="407341"/>
                      <a:pt x="460703" y="429233"/>
                      <a:pt x="442111" y="444123"/>
                    </a:cubicBezTo>
                    <a:cubicBezTo>
                      <a:pt x="452816" y="462716"/>
                      <a:pt x="455713" y="484769"/>
                      <a:pt x="450321" y="505454"/>
                    </a:cubicBezTo>
                    <a:cubicBezTo>
                      <a:pt x="444847" y="526139"/>
                      <a:pt x="431406" y="543926"/>
                      <a:pt x="412975" y="554792"/>
                    </a:cubicBezTo>
                    <a:cubicBezTo>
                      <a:pt x="428992" y="641797"/>
                      <a:pt x="374181" y="681155"/>
                      <a:pt x="284277" y="681155"/>
                    </a:cubicBezTo>
                    <a:lnTo>
                      <a:pt x="255946" y="681155"/>
                    </a:lnTo>
                    <a:cubicBezTo>
                      <a:pt x="138517" y="681155"/>
                      <a:pt x="116625" y="618939"/>
                      <a:pt x="20444" y="610488"/>
                    </a:cubicBezTo>
                    <a:cubicBezTo>
                      <a:pt x="14890" y="610005"/>
                      <a:pt x="9658" y="607430"/>
                      <a:pt x="5875" y="603245"/>
                    </a:cubicBezTo>
                    <a:cubicBezTo>
                      <a:pt x="2093" y="599059"/>
                      <a:pt x="0" y="593667"/>
                      <a:pt x="0" y="588033"/>
                    </a:cubicBezTo>
                    <a:lnTo>
                      <a:pt x="0" y="250634"/>
                    </a:lnTo>
                    <a:cubicBezTo>
                      <a:pt x="0" y="218037"/>
                      <a:pt x="18753" y="202906"/>
                      <a:pt x="50626" y="188740"/>
                    </a:cubicBezTo>
                    <a:cubicBezTo>
                      <a:pt x="101252" y="165641"/>
                      <a:pt x="219325" y="101735"/>
                      <a:pt x="241378" y="51592"/>
                    </a:cubicBezTo>
                    <a:cubicBezTo>
                      <a:pt x="246368" y="36702"/>
                      <a:pt x="255866" y="23744"/>
                      <a:pt x="268583" y="14488"/>
                    </a:cubicBezTo>
                    <a:cubicBezTo>
                      <a:pt x="281299" y="5232"/>
                      <a:pt x="296511" y="161"/>
                      <a:pt x="312287" y="0"/>
                    </a:cubicBezTo>
                    <a:cubicBezTo>
                      <a:pt x="340779" y="81"/>
                      <a:pt x="367259" y="14407"/>
                      <a:pt x="382954" y="38151"/>
                    </a:cubicBezTo>
                    <a:cubicBezTo>
                      <a:pt x="398648" y="61894"/>
                      <a:pt x="401546" y="91835"/>
                      <a:pt x="390519" y="118154"/>
                    </a:cubicBezTo>
                    <a:cubicBezTo>
                      <a:pt x="383758" y="133768"/>
                      <a:pt x="375307" y="148578"/>
                      <a:pt x="365408" y="162341"/>
                    </a:cubicBezTo>
                    <a:lnTo>
                      <a:pt x="630449" y="162341"/>
                    </a:lnTo>
                    <a:cubicBezTo>
                      <a:pt x="651214" y="162743"/>
                      <a:pt x="671094" y="171114"/>
                      <a:pt x="685904" y="185682"/>
                    </a:cubicBezTo>
                    <a:cubicBezTo>
                      <a:pt x="700713" y="200250"/>
                      <a:pt x="709406" y="219969"/>
                      <a:pt x="710130" y="240734"/>
                    </a:cubicBezTo>
                    <a:lnTo>
                      <a:pt x="710130" y="240734"/>
                    </a:lnTo>
                    <a:close/>
                  </a:path>
                </a:pathLst>
              </a:custGeom>
              <a:solidFill>
                <a:schemeClr val="bg1"/>
              </a:solidFill>
              <a:ln w="8044" cap="flat">
                <a:noFill/>
                <a:prstDash val="solid"/>
                <a:miter/>
              </a:ln>
            </p:spPr>
            <p:txBody>
              <a:bodyPr rtlCol="0" anchor="ctr"/>
              <a:lstStyle/>
              <a:p>
                <a:endParaRPr lang="en-US"/>
              </a:p>
            </p:txBody>
          </p:sp>
        </p:grpSp>
        <p:grpSp>
          <p:nvGrpSpPr>
            <p:cNvPr id="262" name="Group 261">
              <a:extLst>
                <a:ext uri="{FF2B5EF4-FFF2-40B4-BE49-F238E27FC236}">
                  <a16:creationId xmlns:a16="http://schemas.microsoft.com/office/drawing/2014/main" id="{89BDF656-CBE9-AA3F-B74A-E3249DF40B85}"/>
                </a:ext>
              </a:extLst>
            </p:cNvPr>
            <p:cNvGrpSpPr/>
            <p:nvPr/>
          </p:nvGrpSpPr>
          <p:grpSpPr>
            <a:xfrm>
              <a:off x="6544638" y="4789201"/>
              <a:ext cx="4000243" cy="648803"/>
              <a:chOff x="6853287" y="4844145"/>
              <a:chExt cx="4194784" cy="680356"/>
            </a:xfrm>
          </p:grpSpPr>
          <p:sp>
            <p:nvSpPr>
              <p:cNvPr id="261" name="Rounded Rectangle 260">
                <a:extLst>
                  <a:ext uri="{FF2B5EF4-FFF2-40B4-BE49-F238E27FC236}">
                    <a16:creationId xmlns:a16="http://schemas.microsoft.com/office/drawing/2014/main" id="{BD0CA677-D08F-0DB8-73F4-BBAB79B4D478}"/>
                  </a:ext>
                </a:extLst>
              </p:cNvPr>
              <p:cNvSpPr/>
              <p:nvPr/>
            </p:nvSpPr>
            <p:spPr>
              <a:xfrm>
                <a:off x="6853287" y="4844145"/>
                <a:ext cx="4194784" cy="680356"/>
              </a:xfrm>
              <a:prstGeom prst="roundRect">
                <a:avLst>
                  <a:gd name="adj" fmla="val 50000"/>
                </a:avLst>
              </a:prstGeom>
              <a:gradFill flip="none" rotWithShape="1">
                <a:gsLst>
                  <a:gs pos="0">
                    <a:srgbClr val="A05EB5"/>
                  </a:gs>
                  <a:gs pos="100000">
                    <a:schemeClr val="accent2">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58" name="Group 257">
                <a:extLst>
                  <a:ext uri="{FF2B5EF4-FFF2-40B4-BE49-F238E27FC236}">
                    <a16:creationId xmlns:a16="http://schemas.microsoft.com/office/drawing/2014/main" id="{9839BD57-A766-3527-229A-00B4ADA68DF8}"/>
                  </a:ext>
                </a:extLst>
              </p:cNvPr>
              <p:cNvGrpSpPr/>
              <p:nvPr/>
            </p:nvGrpSpPr>
            <p:grpSpPr>
              <a:xfrm>
                <a:off x="7311504" y="4972755"/>
                <a:ext cx="3339361" cy="439504"/>
                <a:chOff x="7117492" y="5124783"/>
                <a:chExt cx="5107459" cy="672210"/>
              </a:xfrm>
            </p:grpSpPr>
            <p:grpSp>
              <p:nvGrpSpPr>
                <p:cNvPr id="256" name="Group 255">
                  <a:extLst>
                    <a:ext uri="{FF2B5EF4-FFF2-40B4-BE49-F238E27FC236}">
                      <a16:creationId xmlns:a16="http://schemas.microsoft.com/office/drawing/2014/main" id="{B761D5BF-8020-5053-7C3D-864C27143F2B}"/>
                    </a:ext>
                  </a:extLst>
                </p:cNvPr>
                <p:cNvGrpSpPr/>
                <p:nvPr/>
              </p:nvGrpSpPr>
              <p:grpSpPr>
                <a:xfrm>
                  <a:off x="7117492" y="5124783"/>
                  <a:ext cx="2197562" cy="672210"/>
                  <a:chOff x="7829593" y="5074439"/>
                  <a:chExt cx="1520760" cy="465184"/>
                </a:xfrm>
              </p:grpSpPr>
              <p:sp>
                <p:nvSpPr>
                  <p:cNvPr id="27" name="Freeform 26">
                    <a:extLst>
                      <a:ext uri="{FF2B5EF4-FFF2-40B4-BE49-F238E27FC236}">
                        <a16:creationId xmlns:a16="http://schemas.microsoft.com/office/drawing/2014/main" id="{A25940B0-9DF9-A808-0035-9674065FE98C}"/>
                      </a:ext>
                    </a:extLst>
                  </p:cNvPr>
                  <p:cNvSpPr/>
                  <p:nvPr/>
                </p:nvSpPr>
                <p:spPr>
                  <a:xfrm>
                    <a:off x="7829593" y="5074439"/>
                    <a:ext cx="201164" cy="465184"/>
                  </a:xfrm>
                  <a:custGeom>
                    <a:avLst/>
                    <a:gdLst>
                      <a:gd name="connsiteX0" fmla="*/ 5151 w 158155"/>
                      <a:gd name="connsiteY0" fmla="*/ 350759 h 365729"/>
                      <a:gd name="connsiteX1" fmla="*/ 5151 w 158155"/>
                      <a:gd name="connsiteY1" fmla="*/ 285324 h 365729"/>
                      <a:gd name="connsiteX2" fmla="*/ 61813 w 158155"/>
                      <a:gd name="connsiteY2" fmla="*/ 305445 h 365729"/>
                      <a:gd name="connsiteX3" fmla="*/ 95296 w 158155"/>
                      <a:gd name="connsiteY3" fmla="*/ 274538 h 365729"/>
                      <a:gd name="connsiteX4" fmla="*/ 95296 w 158155"/>
                      <a:gd name="connsiteY4" fmla="*/ 273492 h 365729"/>
                      <a:gd name="connsiteX5" fmla="*/ 60284 w 158155"/>
                      <a:gd name="connsiteY5" fmla="*/ 210632 h 365729"/>
                      <a:gd name="connsiteX6" fmla="*/ 0 w 158155"/>
                      <a:gd name="connsiteY6" fmla="*/ 95296 h 365729"/>
                      <a:gd name="connsiteX7" fmla="*/ 0 w 158155"/>
                      <a:gd name="connsiteY7" fmla="*/ 94249 h 365729"/>
                      <a:gd name="connsiteX8" fmla="*/ 87569 w 158155"/>
                      <a:gd name="connsiteY8" fmla="*/ 0 h 365729"/>
                      <a:gd name="connsiteX9" fmla="*/ 143185 w 158155"/>
                      <a:gd name="connsiteY9" fmla="*/ 11348 h 365729"/>
                      <a:gd name="connsiteX10" fmla="*/ 143185 w 158155"/>
                      <a:gd name="connsiteY10" fmla="*/ 76784 h 365729"/>
                      <a:gd name="connsiteX11" fmla="*/ 95296 w 158155"/>
                      <a:gd name="connsiteY11" fmla="*/ 60284 h 365729"/>
                      <a:gd name="connsiteX12" fmla="*/ 62860 w 158155"/>
                      <a:gd name="connsiteY12" fmla="*/ 91191 h 365729"/>
                      <a:gd name="connsiteX13" fmla="*/ 62860 w 158155"/>
                      <a:gd name="connsiteY13" fmla="*/ 92237 h 365729"/>
                      <a:gd name="connsiteX14" fmla="*/ 97872 w 158155"/>
                      <a:gd name="connsiteY14" fmla="*/ 149946 h 365729"/>
                      <a:gd name="connsiteX15" fmla="*/ 158156 w 158155"/>
                      <a:gd name="connsiteY15" fmla="*/ 270434 h 365729"/>
                      <a:gd name="connsiteX16" fmla="*/ 158156 w 158155"/>
                      <a:gd name="connsiteY16" fmla="*/ 271480 h 365729"/>
                      <a:gd name="connsiteX17" fmla="*/ 69057 w 158155"/>
                      <a:gd name="connsiteY17" fmla="*/ 365730 h 365729"/>
                      <a:gd name="connsiteX18" fmla="*/ 5151 w 158155"/>
                      <a:gd name="connsiteY18" fmla="*/ 350759 h 36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8155" h="365729">
                        <a:moveTo>
                          <a:pt x="5151" y="350759"/>
                        </a:moveTo>
                        <a:lnTo>
                          <a:pt x="5151" y="285324"/>
                        </a:lnTo>
                        <a:cubicBezTo>
                          <a:pt x="27285" y="298201"/>
                          <a:pt x="44831" y="305445"/>
                          <a:pt x="61813" y="305445"/>
                        </a:cubicBezTo>
                        <a:cubicBezTo>
                          <a:pt x="79842" y="305445"/>
                          <a:pt x="95296" y="296672"/>
                          <a:pt x="95296" y="274538"/>
                        </a:cubicBezTo>
                        <a:lnTo>
                          <a:pt x="95296" y="273492"/>
                        </a:lnTo>
                        <a:cubicBezTo>
                          <a:pt x="95296" y="256993"/>
                          <a:pt x="90145" y="244678"/>
                          <a:pt x="60284" y="210632"/>
                        </a:cubicBezTo>
                        <a:cubicBezTo>
                          <a:pt x="17546" y="162180"/>
                          <a:pt x="0" y="139000"/>
                          <a:pt x="0" y="95296"/>
                        </a:cubicBezTo>
                        <a:lnTo>
                          <a:pt x="0" y="94249"/>
                        </a:lnTo>
                        <a:cubicBezTo>
                          <a:pt x="0" y="36541"/>
                          <a:pt x="37587" y="0"/>
                          <a:pt x="87569" y="0"/>
                        </a:cubicBezTo>
                        <a:cubicBezTo>
                          <a:pt x="112842" y="0"/>
                          <a:pt x="127732" y="3622"/>
                          <a:pt x="143185" y="11348"/>
                        </a:cubicBezTo>
                        <a:lnTo>
                          <a:pt x="143185" y="76784"/>
                        </a:lnTo>
                        <a:cubicBezTo>
                          <a:pt x="123627" y="65435"/>
                          <a:pt x="111796" y="60284"/>
                          <a:pt x="95296" y="60284"/>
                        </a:cubicBezTo>
                        <a:cubicBezTo>
                          <a:pt x="77750" y="60284"/>
                          <a:pt x="62860" y="71633"/>
                          <a:pt x="62860" y="91191"/>
                        </a:cubicBezTo>
                        <a:lnTo>
                          <a:pt x="62860" y="92237"/>
                        </a:lnTo>
                        <a:cubicBezTo>
                          <a:pt x="62860" y="109220"/>
                          <a:pt x="68011" y="115417"/>
                          <a:pt x="97872" y="149946"/>
                        </a:cubicBezTo>
                        <a:cubicBezTo>
                          <a:pt x="147290" y="207091"/>
                          <a:pt x="158156" y="229305"/>
                          <a:pt x="158156" y="270434"/>
                        </a:cubicBezTo>
                        <a:lnTo>
                          <a:pt x="158156" y="271480"/>
                        </a:lnTo>
                        <a:cubicBezTo>
                          <a:pt x="158156" y="328142"/>
                          <a:pt x="118476" y="365730"/>
                          <a:pt x="69057" y="365730"/>
                        </a:cubicBezTo>
                        <a:cubicBezTo>
                          <a:pt x="44348" y="365730"/>
                          <a:pt x="23180" y="359532"/>
                          <a:pt x="5151" y="350759"/>
                        </a:cubicBezTo>
                        <a:close/>
                      </a:path>
                    </a:pathLst>
                  </a:custGeom>
                  <a:solidFill>
                    <a:srgbClr val="FFFFFF"/>
                  </a:solidFill>
                  <a:ln w="8044"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6E020A31-F3EF-CA41-A0BD-0828095EA25D}"/>
                      </a:ext>
                    </a:extLst>
                  </p:cNvPr>
                  <p:cNvSpPr/>
                  <p:nvPr/>
                </p:nvSpPr>
                <p:spPr>
                  <a:xfrm>
                    <a:off x="8065463" y="5077511"/>
                    <a:ext cx="177617" cy="458632"/>
                  </a:xfrm>
                  <a:custGeom>
                    <a:avLst/>
                    <a:gdLst>
                      <a:gd name="connsiteX0" fmla="*/ 0 w 139643"/>
                      <a:gd name="connsiteY0" fmla="*/ 161 h 360578"/>
                      <a:gd name="connsiteX1" fmla="*/ 138034 w 139643"/>
                      <a:gd name="connsiteY1" fmla="*/ 161 h 360578"/>
                      <a:gd name="connsiteX2" fmla="*/ 138034 w 139643"/>
                      <a:gd name="connsiteY2" fmla="*/ 59882 h 360578"/>
                      <a:gd name="connsiteX3" fmla="*/ 62860 w 139643"/>
                      <a:gd name="connsiteY3" fmla="*/ 59882 h 360578"/>
                      <a:gd name="connsiteX4" fmla="*/ 62860 w 139643"/>
                      <a:gd name="connsiteY4" fmla="*/ 149463 h 360578"/>
                      <a:gd name="connsiteX5" fmla="*/ 129341 w 139643"/>
                      <a:gd name="connsiteY5" fmla="*/ 149463 h 360578"/>
                      <a:gd name="connsiteX6" fmla="*/ 129341 w 139643"/>
                      <a:gd name="connsiteY6" fmla="*/ 209184 h 360578"/>
                      <a:gd name="connsiteX7" fmla="*/ 62860 w 139643"/>
                      <a:gd name="connsiteY7" fmla="*/ 209184 h 360578"/>
                      <a:gd name="connsiteX8" fmla="*/ 62860 w 139643"/>
                      <a:gd name="connsiteY8" fmla="*/ 300858 h 360578"/>
                      <a:gd name="connsiteX9" fmla="*/ 139643 w 139643"/>
                      <a:gd name="connsiteY9" fmla="*/ 300858 h 360578"/>
                      <a:gd name="connsiteX10" fmla="*/ 139643 w 139643"/>
                      <a:gd name="connsiteY10" fmla="*/ 360579 h 360578"/>
                      <a:gd name="connsiteX11" fmla="*/ 80 w 139643"/>
                      <a:gd name="connsiteY11" fmla="*/ 360579 h 360578"/>
                      <a:gd name="connsiteX12" fmla="*/ 80 w 139643"/>
                      <a:gd name="connsiteY12" fmla="*/ 0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643" h="360578">
                        <a:moveTo>
                          <a:pt x="0" y="161"/>
                        </a:moveTo>
                        <a:lnTo>
                          <a:pt x="138034" y="161"/>
                        </a:lnTo>
                        <a:lnTo>
                          <a:pt x="138034" y="59882"/>
                        </a:lnTo>
                        <a:lnTo>
                          <a:pt x="62860" y="59882"/>
                        </a:lnTo>
                        <a:lnTo>
                          <a:pt x="62860" y="149463"/>
                        </a:lnTo>
                        <a:lnTo>
                          <a:pt x="129341" y="149463"/>
                        </a:lnTo>
                        <a:lnTo>
                          <a:pt x="129341" y="209184"/>
                        </a:lnTo>
                        <a:lnTo>
                          <a:pt x="62860" y="209184"/>
                        </a:lnTo>
                        <a:lnTo>
                          <a:pt x="62860" y="300858"/>
                        </a:lnTo>
                        <a:lnTo>
                          <a:pt x="139643" y="300858"/>
                        </a:lnTo>
                        <a:lnTo>
                          <a:pt x="139643" y="360579"/>
                        </a:lnTo>
                        <a:lnTo>
                          <a:pt x="80" y="360579"/>
                        </a:lnTo>
                        <a:lnTo>
                          <a:pt x="80" y="0"/>
                        </a:lnTo>
                        <a:close/>
                      </a:path>
                    </a:pathLst>
                  </a:custGeom>
                  <a:solidFill>
                    <a:srgbClr val="FFFFFF"/>
                  </a:solidFill>
                  <a:ln w="8044"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CB6FF1D9-D9E5-667C-53AA-054246456BA0}"/>
                      </a:ext>
                    </a:extLst>
                  </p:cNvPr>
                  <p:cNvSpPr/>
                  <p:nvPr/>
                </p:nvSpPr>
                <p:spPr>
                  <a:xfrm>
                    <a:off x="8288125" y="5077716"/>
                    <a:ext cx="231978" cy="458632"/>
                  </a:xfrm>
                  <a:custGeom>
                    <a:avLst/>
                    <a:gdLst>
                      <a:gd name="connsiteX0" fmla="*/ 80 w 182381"/>
                      <a:gd name="connsiteY0" fmla="*/ 0 h 360578"/>
                      <a:gd name="connsiteX1" fmla="*/ 64952 w 182381"/>
                      <a:gd name="connsiteY1" fmla="*/ 0 h 360578"/>
                      <a:gd name="connsiteX2" fmla="*/ 176184 w 182381"/>
                      <a:gd name="connsiteY2" fmla="*/ 114854 h 360578"/>
                      <a:gd name="connsiteX3" fmla="*/ 176184 w 182381"/>
                      <a:gd name="connsiteY3" fmla="*/ 119522 h 360578"/>
                      <a:gd name="connsiteX4" fmla="*/ 133929 w 182381"/>
                      <a:gd name="connsiteY4" fmla="*/ 214335 h 360578"/>
                      <a:gd name="connsiteX5" fmla="*/ 182382 w 182381"/>
                      <a:gd name="connsiteY5" fmla="*/ 360578 h 360578"/>
                      <a:gd name="connsiteX6" fmla="*/ 115417 w 182381"/>
                      <a:gd name="connsiteY6" fmla="*/ 360578 h 360578"/>
                      <a:gd name="connsiteX7" fmla="*/ 74691 w 182381"/>
                      <a:gd name="connsiteY7" fmla="*/ 234859 h 360578"/>
                      <a:gd name="connsiteX8" fmla="*/ 62860 w 182381"/>
                      <a:gd name="connsiteY8" fmla="*/ 234859 h 360578"/>
                      <a:gd name="connsiteX9" fmla="*/ 62860 w 182381"/>
                      <a:gd name="connsiteY9" fmla="*/ 360578 h 360578"/>
                      <a:gd name="connsiteX10" fmla="*/ 0 w 182381"/>
                      <a:gd name="connsiteY10" fmla="*/ 360578 h 360578"/>
                      <a:gd name="connsiteX11" fmla="*/ 0 w 182381"/>
                      <a:gd name="connsiteY11" fmla="*/ 0 h 360578"/>
                      <a:gd name="connsiteX12" fmla="*/ 65998 w 182381"/>
                      <a:gd name="connsiteY12" fmla="*/ 178197 h 360578"/>
                      <a:gd name="connsiteX13" fmla="*/ 113405 w 182381"/>
                      <a:gd name="connsiteY13" fmla="*/ 120005 h 360578"/>
                      <a:gd name="connsiteX14" fmla="*/ 113405 w 182381"/>
                      <a:gd name="connsiteY14" fmla="*/ 115900 h 360578"/>
                      <a:gd name="connsiteX15" fmla="*/ 64469 w 182381"/>
                      <a:gd name="connsiteY15" fmla="*/ 58755 h 360578"/>
                      <a:gd name="connsiteX16" fmla="*/ 62940 w 182381"/>
                      <a:gd name="connsiteY16" fmla="*/ 58755 h 360578"/>
                      <a:gd name="connsiteX17" fmla="*/ 62940 w 182381"/>
                      <a:gd name="connsiteY17" fmla="*/ 178277 h 360578"/>
                      <a:gd name="connsiteX18" fmla="*/ 65998 w 182381"/>
                      <a:gd name="connsiteY18" fmla="*/ 178277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381" h="360578">
                        <a:moveTo>
                          <a:pt x="80" y="0"/>
                        </a:moveTo>
                        <a:lnTo>
                          <a:pt x="64952" y="0"/>
                        </a:lnTo>
                        <a:cubicBezTo>
                          <a:pt x="129341" y="0"/>
                          <a:pt x="176184" y="33965"/>
                          <a:pt x="176184" y="114854"/>
                        </a:cubicBezTo>
                        <a:lnTo>
                          <a:pt x="176184" y="119522"/>
                        </a:lnTo>
                        <a:cubicBezTo>
                          <a:pt x="176184" y="166365"/>
                          <a:pt x="157672" y="196306"/>
                          <a:pt x="133929" y="214335"/>
                        </a:cubicBezTo>
                        <a:lnTo>
                          <a:pt x="182382" y="360578"/>
                        </a:lnTo>
                        <a:lnTo>
                          <a:pt x="115417" y="360578"/>
                        </a:lnTo>
                        <a:lnTo>
                          <a:pt x="74691" y="234859"/>
                        </a:lnTo>
                        <a:lnTo>
                          <a:pt x="62860" y="234859"/>
                        </a:lnTo>
                        <a:lnTo>
                          <a:pt x="62860" y="360578"/>
                        </a:lnTo>
                        <a:lnTo>
                          <a:pt x="0" y="360578"/>
                        </a:lnTo>
                        <a:lnTo>
                          <a:pt x="0" y="0"/>
                        </a:lnTo>
                        <a:close/>
                        <a:moveTo>
                          <a:pt x="65998" y="178197"/>
                        </a:moveTo>
                        <a:cubicBezTo>
                          <a:pt x="93283" y="178197"/>
                          <a:pt x="113405" y="162260"/>
                          <a:pt x="113405" y="120005"/>
                        </a:cubicBezTo>
                        <a:lnTo>
                          <a:pt x="113405" y="115900"/>
                        </a:lnTo>
                        <a:cubicBezTo>
                          <a:pt x="113405" y="70586"/>
                          <a:pt x="91754" y="58755"/>
                          <a:pt x="64469" y="58755"/>
                        </a:cubicBezTo>
                        <a:lnTo>
                          <a:pt x="62940" y="58755"/>
                        </a:lnTo>
                        <a:lnTo>
                          <a:pt x="62940" y="178277"/>
                        </a:lnTo>
                        <a:lnTo>
                          <a:pt x="65998" y="178277"/>
                        </a:lnTo>
                        <a:close/>
                      </a:path>
                    </a:pathLst>
                  </a:custGeom>
                  <a:solidFill>
                    <a:srgbClr val="FFFFFF"/>
                  </a:solidFill>
                  <a:ln w="8044"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1A255D4D-1DD2-E087-53A6-DF84A7A3DA40}"/>
                      </a:ext>
                    </a:extLst>
                  </p:cNvPr>
                  <p:cNvSpPr/>
                  <p:nvPr/>
                </p:nvSpPr>
                <p:spPr>
                  <a:xfrm>
                    <a:off x="8532593" y="5077716"/>
                    <a:ext cx="246311" cy="459860"/>
                  </a:xfrm>
                  <a:custGeom>
                    <a:avLst/>
                    <a:gdLst>
                      <a:gd name="connsiteX0" fmla="*/ 0 w 193650"/>
                      <a:gd name="connsiteY0" fmla="*/ 0 h 361544"/>
                      <a:gd name="connsiteX1" fmla="*/ 63906 w 193650"/>
                      <a:gd name="connsiteY1" fmla="*/ 0 h 361544"/>
                      <a:gd name="connsiteX2" fmla="*/ 97872 w 193650"/>
                      <a:gd name="connsiteY2" fmla="*/ 234859 h 361544"/>
                      <a:gd name="connsiteX3" fmla="*/ 131837 w 193650"/>
                      <a:gd name="connsiteY3" fmla="*/ 0 h 361544"/>
                      <a:gd name="connsiteX4" fmla="*/ 193650 w 193650"/>
                      <a:gd name="connsiteY4" fmla="*/ 0 h 361544"/>
                      <a:gd name="connsiteX5" fmla="*/ 129261 w 193650"/>
                      <a:gd name="connsiteY5" fmla="*/ 361544 h 361544"/>
                      <a:gd name="connsiteX6" fmla="*/ 64389 w 193650"/>
                      <a:gd name="connsiteY6" fmla="*/ 361544 h 361544"/>
                      <a:gd name="connsiteX7" fmla="*/ 0 w 193650"/>
                      <a:gd name="connsiteY7" fmla="*/ 0 h 36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650" h="361544">
                        <a:moveTo>
                          <a:pt x="0" y="0"/>
                        </a:moveTo>
                        <a:lnTo>
                          <a:pt x="63906" y="0"/>
                        </a:lnTo>
                        <a:lnTo>
                          <a:pt x="97872" y="234859"/>
                        </a:lnTo>
                        <a:lnTo>
                          <a:pt x="131837" y="0"/>
                        </a:lnTo>
                        <a:lnTo>
                          <a:pt x="193650" y="0"/>
                        </a:lnTo>
                        <a:lnTo>
                          <a:pt x="129261" y="361544"/>
                        </a:lnTo>
                        <a:lnTo>
                          <a:pt x="64389" y="361544"/>
                        </a:lnTo>
                        <a:lnTo>
                          <a:pt x="0" y="0"/>
                        </a:lnTo>
                        <a:close/>
                      </a:path>
                    </a:pathLst>
                  </a:custGeom>
                  <a:solidFill>
                    <a:srgbClr val="FFFFFF"/>
                  </a:solidFill>
                  <a:ln w="8044"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61F26719-F45C-A19A-9F26-090A964E2230}"/>
                      </a:ext>
                    </a:extLst>
                  </p:cNvPr>
                  <p:cNvSpPr/>
                  <p:nvPr/>
                </p:nvSpPr>
                <p:spPr>
                  <a:xfrm>
                    <a:off x="8811050" y="5077716"/>
                    <a:ext cx="79953" cy="458632"/>
                  </a:xfrm>
                  <a:custGeom>
                    <a:avLst/>
                    <a:gdLst>
                      <a:gd name="connsiteX0" fmla="*/ 0 w 62859"/>
                      <a:gd name="connsiteY0" fmla="*/ 0 h 360578"/>
                      <a:gd name="connsiteX1" fmla="*/ 62860 w 62859"/>
                      <a:gd name="connsiteY1" fmla="*/ 0 h 360578"/>
                      <a:gd name="connsiteX2" fmla="*/ 62860 w 62859"/>
                      <a:gd name="connsiteY2" fmla="*/ 360578 h 360578"/>
                      <a:gd name="connsiteX3" fmla="*/ 0 w 62859"/>
                      <a:gd name="connsiteY3" fmla="*/ 360578 h 360578"/>
                      <a:gd name="connsiteX4" fmla="*/ 0 w 62859"/>
                      <a:gd name="connsiteY4" fmla="*/ 0 h 360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59" h="360578">
                        <a:moveTo>
                          <a:pt x="0" y="0"/>
                        </a:moveTo>
                        <a:lnTo>
                          <a:pt x="62860" y="0"/>
                        </a:lnTo>
                        <a:lnTo>
                          <a:pt x="62860" y="360578"/>
                        </a:lnTo>
                        <a:lnTo>
                          <a:pt x="0" y="360578"/>
                        </a:lnTo>
                        <a:lnTo>
                          <a:pt x="0" y="0"/>
                        </a:lnTo>
                        <a:close/>
                      </a:path>
                    </a:pathLst>
                  </a:custGeom>
                  <a:solidFill>
                    <a:srgbClr val="FFFFFF"/>
                  </a:solidFill>
                  <a:ln w="8044"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5EF02AC-13B8-C182-4260-B11969658A05}"/>
                      </a:ext>
                    </a:extLst>
                  </p:cNvPr>
                  <p:cNvSpPr/>
                  <p:nvPr/>
                </p:nvSpPr>
                <p:spPr>
                  <a:xfrm>
                    <a:off x="8938095" y="5074439"/>
                    <a:ext cx="188060" cy="464979"/>
                  </a:xfrm>
                  <a:custGeom>
                    <a:avLst/>
                    <a:gdLst>
                      <a:gd name="connsiteX0" fmla="*/ 0 w 147853"/>
                      <a:gd name="connsiteY0" fmla="*/ 189062 h 365568"/>
                      <a:gd name="connsiteX1" fmla="*/ 0 w 147853"/>
                      <a:gd name="connsiteY1" fmla="*/ 176667 h 365568"/>
                      <a:gd name="connsiteX2" fmla="*/ 105598 w 147853"/>
                      <a:gd name="connsiteY2" fmla="*/ 0 h 365568"/>
                      <a:gd name="connsiteX3" fmla="*/ 146807 w 147853"/>
                      <a:gd name="connsiteY3" fmla="*/ 8210 h 365568"/>
                      <a:gd name="connsiteX4" fmla="*/ 146807 w 147853"/>
                      <a:gd name="connsiteY4" fmla="*/ 73081 h 365568"/>
                      <a:gd name="connsiteX5" fmla="*/ 111795 w 147853"/>
                      <a:gd name="connsiteY5" fmla="*/ 61250 h 365568"/>
                      <a:gd name="connsiteX6" fmla="*/ 63906 w 147853"/>
                      <a:gd name="connsiteY6" fmla="*/ 176104 h 365568"/>
                      <a:gd name="connsiteX7" fmla="*/ 63906 w 147853"/>
                      <a:gd name="connsiteY7" fmla="*/ 189465 h 365568"/>
                      <a:gd name="connsiteX8" fmla="*/ 112841 w 147853"/>
                      <a:gd name="connsiteY8" fmla="*/ 304319 h 365568"/>
                      <a:gd name="connsiteX9" fmla="*/ 147853 w 147853"/>
                      <a:gd name="connsiteY9" fmla="*/ 292970 h 365568"/>
                      <a:gd name="connsiteX10" fmla="*/ 147853 w 147853"/>
                      <a:gd name="connsiteY10" fmla="*/ 354783 h 365568"/>
                      <a:gd name="connsiteX11" fmla="*/ 101493 w 147853"/>
                      <a:gd name="connsiteY11" fmla="*/ 365568 h 365568"/>
                      <a:gd name="connsiteX12" fmla="*/ 0 w 147853"/>
                      <a:gd name="connsiteY12" fmla="*/ 188901 h 36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853" h="365568">
                        <a:moveTo>
                          <a:pt x="0" y="189062"/>
                        </a:moveTo>
                        <a:lnTo>
                          <a:pt x="0" y="176667"/>
                        </a:lnTo>
                        <a:cubicBezTo>
                          <a:pt x="0" y="49982"/>
                          <a:pt x="46843" y="0"/>
                          <a:pt x="105598" y="0"/>
                        </a:cubicBezTo>
                        <a:cubicBezTo>
                          <a:pt x="123144" y="0"/>
                          <a:pt x="133446" y="2093"/>
                          <a:pt x="146807" y="8210"/>
                        </a:cubicBezTo>
                        <a:lnTo>
                          <a:pt x="146807" y="73081"/>
                        </a:lnTo>
                        <a:cubicBezTo>
                          <a:pt x="133929" y="65355"/>
                          <a:pt x="123627" y="61250"/>
                          <a:pt x="111795" y="61250"/>
                        </a:cubicBezTo>
                        <a:cubicBezTo>
                          <a:pt x="83947" y="61250"/>
                          <a:pt x="63906" y="85959"/>
                          <a:pt x="63906" y="176104"/>
                        </a:cubicBezTo>
                        <a:lnTo>
                          <a:pt x="63906" y="189465"/>
                        </a:lnTo>
                        <a:cubicBezTo>
                          <a:pt x="63906" y="284760"/>
                          <a:pt x="84028" y="304319"/>
                          <a:pt x="112841" y="304319"/>
                        </a:cubicBezTo>
                        <a:cubicBezTo>
                          <a:pt x="122661" y="304319"/>
                          <a:pt x="134975" y="300697"/>
                          <a:pt x="147853" y="292970"/>
                        </a:cubicBezTo>
                        <a:lnTo>
                          <a:pt x="147853" y="354783"/>
                        </a:lnTo>
                        <a:cubicBezTo>
                          <a:pt x="133446" y="362993"/>
                          <a:pt x="119522" y="365568"/>
                          <a:pt x="101493" y="365568"/>
                        </a:cubicBezTo>
                        <a:cubicBezTo>
                          <a:pt x="43785" y="365568"/>
                          <a:pt x="0" y="314540"/>
                          <a:pt x="0" y="188901"/>
                        </a:cubicBezTo>
                        <a:close/>
                      </a:path>
                    </a:pathLst>
                  </a:custGeom>
                  <a:solidFill>
                    <a:srgbClr val="FFFFFF"/>
                  </a:solidFill>
                  <a:ln w="8044"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EDCE4BB8-1138-1C9F-1C39-3A084C8091DA}"/>
                      </a:ext>
                    </a:extLst>
                  </p:cNvPr>
                  <p:cNvSpPr/>
                  <p:nvPr/>
                </p:nvSpPr>
                <p:spPr>
                  <a:xfrm>
                    <a:off x="9172736" y="5077511"/>
                    <a:ext cx="177617" cy="458632"/>
                  </a:xfrm>
                  <a:custGeom>
                    <a:avLst/>
                    <a:gdLst>
                      <a:gd name="connsiteX0" fmla="*/ 0 w 139643"/>
                      <a:gd name="connsiteY0" fmla="*/ 161 h 360578"/>
                      <a:gd name="connsiteX1" fmla="*/ 138034 w 139643"/>
                      <a:gd name="connsiteY1" fmla="*/ 161 h 360578"/>
                      <a:gd name="connsiteX2" fmla="*/ 138034 w 139643"/>
                      <a:gd name="connsiteY2" fmla="*/ 59882 h 360578"/>
                      <a:gd name="connsiteX3" fmla="*/ 62860 w 139643"/>
                      <a:gd name="connsiteY3" fmla="*/ 59882 h 360578"/>
                      <a:gd name="connsiteX4" fmla="*/ 62860 w 139643"/>
                      <a:gd name="connsiteY4" fmla="*/ 149463 h 360578"/>
                      <a:gd name="connsiteX5" fmla="*/ 129341 w 139643"/>
                      <a:gd name="connsiteY5" fmla="*/ 149463 h 360578"/>
                      <a:gd name="connsiteX6" fmla="*/ 129341 w 139643"/>
                      <a:gd name="connsiteY6" fmla="*/ 209184 h 360578"/>
                      <a:gd name="connsiteX7" fmla="*/ 62860 w 139643"/>
                      <a:gd name="connsiteY7" fmla="*/ 209184 h 360578"/>
                      <a:gd name="connsiteX8" fmla="*/ 62860 w 139643"/>
                      <a:gd name="connsiteY8" fmla="*/ 300858 h 360578"/>
                      <a:gd name="connsiteX9" fmla="*/ 139643 w 139643"/>
                      <a:gd name="connsiteY9" fmla="*/ 300858 h 360578"/>
                      <a:gd name="connsiteX10" fmla="*/ 139643 w 139643"/>
                      <a:gd name="connsiteY10" fmla="*/ 360579 h 360578"/>
                      <a:gd name="connsiteX11" fmla="*/ 81 w 139643"/>
                      <a:gd name="connsiteY11" fmla="*/ 360579 h 360578"/>
                      <a:gd name="connsiteX12" fmla="*/ 81 w 139643"/>
                      <a:gd name="connsiteY12" fmla="*/ 0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643" h="360578">
                        <a:moveTo>
                          <a:pt x="0" y="161"/>
                        </a:moveTo>
                        <a:lnTo>
                          <a:pt x="138034" y="161"/>
                        </a:lnTo>
                        <a:lnTo>
                          <a:pt x="138034" y="59882"/>
                        </a:lnTo>
                        <a:lnTo>
                          <a:pt x="62860" y="59882"/>
                        </a:lnTo>
                        <a:lnTo>
                          <a:pt x="62860" y="149463"/>
                        </a:lnTo>
                        <a:lnTo>
                          <a:pt x="129341" y="149463"/>
                        </a:lnTo>
                        <a:lnTo>
                          <a:pt x="129341" y="209184"/>
                        </a:lnTo>
                        <a:lnTo>
                          <a:pt x="62860" y="209184"/>
                        </a:lnTo>
                        <a:lnTo>
                          <a:pt x="62860" y="300858"/>
                        </a:lnTo>
                        <a:lnTo>
                          <a:pt x="139643" y="300858"/>
                        </a:lnTo>
                        <a:lnTo>
                          <a:pt x="139643" y="360579"/>
                        </a:lnTo>
                        <a:lnTo>
                          <a:pt x="81" y="360579"/>
                        </a:lnTo>
                        <a:lnTo>
                          <a:pt x="81" y="0"/>
                        </a:lnTo>
                        <a:close/>
                      </a:path>
                    </a:pathLst>
                  </a:custGeom>
                  <a:solidFill>
                    <a:srgbClr val="FFFFFF"/>
                  </a:solidFill>
                  <a:ln w="8044" cap="flat">
                    <a:noFill/>
                    <a:prstDash val="solid"/>
                    <a:miter/>
                  </a:ln>
                </p:spPr>
                <p:txBody>
                  <a:bodyPr rtlCol="0" anchor="ctr"/>
                  <a:lstStyle/>
                  <a:p>
                    <a:endParaRPr lang="en-US"/>
                  </a:p>
                </p:txBody>
              </p:sp>
            </p:grpSp>
            <p:grpSp>
              <p:nvGrpSpPr>
                <p:cNvPr id="255" name="Group 254">
                  <a:extLst>
                    <a:ext uri="{FF2B5EF4-FFF2-40B4-BE49-F238E27FC236}">
                      <a16:creationId xmlns:a16="http://schemas.microsoft.com/office/drawing/2014/main" id="{4BFC29F5-8D46-9E40-76C5-55C30DCC4CDD}"/>
                    </a:ext>
                  </a:extLst>
                </p:cNvPr>
                <p:cNvGrpSpPr/>
                <p:nvPr/>
              </p:nvGrpSpPr>
              <p:grpSpPr>
                <a:xfrm>
                  <a:off x="9505921" y="5125128"/>
                  <a:ext cx="2719030" cy="664813"/>
                  <a:chOff x="7707052" y="5691750"/>
                  <a:chExt cx="1881627" cy="460065"/>
                </a:xfrm>
              </p:grpSpPr>
              <p:sp>
                <p:nvSpPr>
                  <p:cNvPr id="34" name="Freeform 33">
                    <a:extLst>
                      <a:ext uri="{FF2B5EF4-FFF2-40B4-BE49-F238E27FC236}">
                        <a16:creationId xmlns:a16="http://schemas.microsoft.com/office/drawing/2014/main" id="{83836672-DBB3-7DF1-B330-1DA9107F298C}"/>
                      </a:ext>
                    </a:extLst>
                  </p:cNvPr>
                  <p:cNvSpPr/>
                  <p:nvPr/>
                </p:nvSpPr>
                <p:spPr>
                  <a:xfrm>
                    <a:off x="7707052" y="5691955"/>
                    <a:ext cx="235151" cy="458632"/>
                  </a:xfrm>
                  <a:custGeom>
                    <a:avLst/>
                    <a:gdLst>
                      <a:gd name="connsiteX0" fmla="*/ 0 w 184876"/>
                      <a:gd name="connsiteY0" fmla="*/ 0 h 360578"/>
                      <a:gd name="connsiteX1" fmla="*/ 58674 w 184876"/>
                      <a:gd name="connsiteY1" fmla="*/ 0 h 360578"/>
                      <a:gd name="connsiteX2" fmla="*/ 184877 w 184876"/>
                      <a:gd name="connsiteY2" fmla="*/ 174092 h 360578"/>
                      <a:gd name="connsiteX3" fmla="*/ 184877 w 184876"/>
                      <a:gd name="connsiteY3" fmla="*/ 186487 h 360578"/>
                      <a:gd name="connsiteX4" fmla="*/ 58674 w 184876"/>
                      <a:gd name="connsiteY4" fmla="*/ 360578 h 360578"/>
                      <a:gd name="connsiteX5" fmla="*/ 0 w 184876"/>
                      <a:gd name="connsiteY5" fmla="*/ 360578 h 360578"/>
                      <a:gd name="connsiteX6" fmla="*/ 0 w 184876"/>
                      <a:gd name="connsiteY6" fmla="*/ 0 h 360578"/>
                      <a:gd name="connsiteX7" fmla="*/ 65435 w 184876"/>
                      <a:gd name="connsiteY7" fmla="*/ 302870 h 360578"/>
                      <a:gd name="connsiteX8" fmla="*/ 121051 w 184876"/>
                      <a:gd name="connsiteY8" fmla="*/ 186487 h 360578"/>
                      <a:gd name="connsiteX9" fmla="*/ 121051 w 184876"/>
                      <a:gd name="connsiteY9" fmla="*/ 174092 h 360578"/>
                      <a:gd name="connsiteX10" fmla="*/ 65435 w 184876"/>
                      <a:gd name="connsiteY10" fmla="*/ 57709 h 360578"/>
                      <a:gd name="connsiteX11" fmla="*/ 62860 w 184876"/>
                      <a:gd name="connsiteY11" fmla="*/ 57709 h 360578"/>
                      <a:gd name="connsiteX12" fmla="*/ 62860 w 184876"/>
                      <a:gd name="connsiteY12" fmla="*/ 302870 h 360578"/>
                      <a:gd name="connsiteX13" fmla="*/ 65435 w 184876"/>
                      <a:gd name="connsiteY13" fmla="*/ 302870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4876" h="360578">
                        <a:moveTo>
                          <a:pt x="0" y="0"/>
                        </a:moveTo>
                        <a:lnTo>
                          <a:pt x="58674" y="0"/>
                        </a:lnTo>
                        <a:cubicBezTo>
                          <a:pt x="138999" y="0"/>
                          <a:pt x="184877" y="58191"/>
                          <a:pt x="184877" y="174092"/>
                        </a:cubicBezTo>
                        <a:lnTo>
                          <a:pt x="184877" y="186487"/>
                        </a:lnTo>
                        <a:cubicBezTo>
                          <a:pt x="184877" y="302387"/>
                          <a:pt x="138999" y="360578"/>
                          <a:pt x="58674" y="360578"/>
                        </a:cubicBezTo>
                        <a:lnTo>
                          <a:pt x="0" y="360578"/>
                        </a:lnTo>
                        <a:lnTo>
                          <a:pt x="0" y="0"/>
                        </a:lnTo>
                        <a:close/>
                        <a:moveTo>
                          <a:pt x="65435" y="302870"/>
                        </a:moveTo>
                        <a:cubicBezTo>
                          <a:pt x="95295" y="302870"/>
                          <a:pt x="121051" y="276631"/>
                          <a:pt x="121051" y="186487"/>
                        </a:cubicBezTo>
                        <a:lnTo>
                          <a:pt x="121051" y="174092"/>
                        </a:lnTo>
                        <a:cubicBezTo>
                          <a:pt x="121051" y="83947"/>
                          <a:pt x="95295" y="57709"/>
                          <a:pt x="65435" y="57709"/>
                        </a:cubicBezTo>
                        <a:lnTo>
                          <a:pt x="62860" y="57709"/>
                        </a:lnTo>
                        <a:lnTo>
                          <a:pt x="62860" y="302870"/>
                        </a:lnTo>
                        <a:lnTo>
                          <a:pt x="65435" y="302870"/>
                        </a:lnTo>
                        <a:close/>
                      </a:path>
                    </a:pathLst>
                  </a:custGeom>
                  <a:solidFill>
                    <a:srgbClr val="FFFFFF"/>
                  </a:solidFill>
                  <a:ln w="8044"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20D561BE-C584-9EAC-E8C6-143543713B9D}"/>
                      </a:ext>
                    </a:extLst>
                  </p:cNvPr>
                  <p:cNvSpPr/>
                  <p:nvPr/>
                </p:nvSpPr>
                <p:spPr>
                  <a:xfrm>
                    <a:off x="7988170" y="5691750"/>
                    <a:ext cx="177617" cy="458632"/>
                  </a:xfrm>
                  <a:custGeom>
                    <a:avLst/>
                    <a:gdLst>
                      <a:gd name="connsiteX0" fmla="*/ 0 w 139643"/>
                      <a:gd name="connsiteY0" fmla="*/ 161 h 360578"/>
                      <a:gd name="connsiteX1" fmla="*/ 138034 w 139643"/>
                      <a:gd name="connsiteY1" fmla="*/ 161 h 360578"/>
                      <a:gd name="connsiteX2" fmla="*/ 138034 w 139643"/>
                      <a:gd name="connsiteY2" fmla="*/ 59882 h 360578"/>
                      <a:gd name="connsiteX3" fmla="*/ 62860 w 139643"/>
                      <a:gd name="connsiteY3" fmla="*/ 59882 h 360578"/>
                      <a:gd name="connsiteX4" fmla="*/ 62860 w 139643"/>
                      <a:gd name="connsiteY4" fmla="*/ 149463 h 360578"/>
                      <a:gd name="connsiteX5" fmla="*/ 129261 w 139643"/>
                      <a:gd name="connsiteY5" fmla="*/ 149463 h 360578"/>
                      <a:gd name="connsiteX6" fmla="*/ 129261 w 139643"/>
                      <a:gd name="connsiteY6" fmla="*/ 209184 h 360578"/>
                      <a:gd name="connsiteX7" fmla="*/ 62860 w 139643"/>
                      <a:gd name="connsiteY7" fmla="*/ 209184 h 360578"/>
                      <a:gd name="connsiteX8" fmla="*/ 62860 w 139643"/>
                      <a:gd name="connsiteY8" fmla="*/ 300858 h 360578"/>
                      <a:gd name="connsiteX9" fmla="*/ 139644 w 139643"/>
                      <a:gd name="connsiteY9" fmla="*/ 300858 h 360578"/>
                      <a:gd name="connsiteX10" fmla="*/ 139644 w 139643"/>
                      <a:gd name="connsiteY10" fmla="*/ 360579 h 360578"/>
                      <a:gd name="connsiteX11" fmla="*/ 81 w 139643"/>
                      <a:gd name="connsiteY11" fmla="*/ 360579 h 360578"/>
                      <a:gd name="connsiteX12" fmla="*/ 81 w 139643"/>
                      <a:gd name="connsiteY12" fmla="*/ 0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643" h="360578">
                        <a:moveTo>
                          <a:pt x="0" y="161"/>
                        </a:moveTo>
                        <a:lnTo>
                          <a:pt x="138034" y="161"/>
                        </a:lnTo>
                        <a:lnTo>
                          <a:pt x="138034" y="59882"/>
                        </a:lnTo>
                        <a:lnTo>
                          <a:pt x="62860" y="59882"/>
                        </a:lnTo>
                        <a:lnTo>
                          <a:pt x="62860" y="149463"/>
                        </a:lnTo>
                        <a:lnTo>
                          <a:pt x="129261" y="149463"/>
                        </a:lnTo>
                        <a:lnTo>
                          <a:pt x="129261" y="209184"/>
                        </a:lnTo>
                        <a:lnTo>
                          <a:pt x="62860" y="209184"/>
                        </a:lnTo>
                        <a:lnTo>
                          <a:pt x="62860" y="300858"/>
                        </a:lnTo>
                        <a:lnTo>
                          <a:pt x="139644" y="300858"/>
                        </a:lnTo>
                        <a:lnTo>
                          <a:pt x="139644" y="360579"/>
                        </a:lnTo>
                        <a:lnTo>
                          <a:pt x="81" y="360579"/>
                        </a:lnTo>
                        <a:lnTo>
                          <a:pt x="81" y="0"/>
                        </a:lnTo>
                        <a:close/>
                      </a:path>
                    </a:pathLst>
                  </a:custGeom>
                  <a:solidFill>
                    <a:srgbClr val="FFFFFF"/>
                  </a:solidFill>
                  <a:ln w="8044"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C3776412-FFD0-6F8F-F11F-6C1A1C30F13E}"/>
                      </a:ext>
                    </a:extLst>
                  </p:cNvPr>
                  <p:cNvSpPr/>
                  <p:nvPr/>
                </p:nvSpPr>
                <p:spPr>
                  <a:xfrm>
                    <a:off x="8210935" y="5691853"/>
                    <a:ext cx="164514" cy="458632"/>
                  </a:xfrm>
                  <a:custGeom>
                    <a:avLst/>
                    <a:gdLst>
                      <a:gd name="connsiteX0" fmla="*/ 0 w 129341"/>
                      <a:gd name="connsiteY0" fmla="*/ 81 h 360578"/>
                      <a:gd name="connsiteX1" fmla="*/ 62860 w 129341"/>
                      <a:gd name="connsiteY1" fmla="*/ 81 h 360578"/>
                      <a:gd name="connsiteX2" fmla="*/ 62860 w 129341"/>
                      <a:gd name="connsiteY2" fmla="*/ 300858 h 360578"/>
                      <a:gd name="connsiteX3" fmla="*/ 129341 w 129341"/>
                      <a:gd name="connsiteY3" fmla="*/ 300858 h 360578"/>
                      <a:gd name="connsiteX4" fmla="*/ 129341 w 129341"/>
                      <a:gd name="connsiteY4" fmla="*/ 360578 h 360578"/>
                      <a:gd name="connsiteX5" fmla="*/ 81 w 129341"/>
                      <a:gd name="connsiteY5" fmla="*/ 360578 h 360578"/>
                      <a:gd name="connsiteX6" fmla="*/ 81 w 129341"/>
                      <a:gd name="connsiteY6" fmla="*/ 0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341" h="360578">
                        <a:moveTo>
                          <a:pt x="0" y="81"/>
                        </a:moveTo>
                        <a:lnTo>
                          <a:pt x="62860" y="81"/>
                        </a:lnTo>
                        <a:lnTo>
                          <a:pt x="62860" y="300858"/>
                        </a:lnTo>
                        <a:lnTo>
                          <a:pt x="129341" y="300858"/>
                        </a:lnTo>
                        <a:lnTo>
                          <a:pt x="129341" y="360578"/>
                        </a:lnTo>
                        <a:lnTo>
                          <a:pt x="81" y="360578"/>
                        </a:lnTo>
                        <a:lnTo>
                          <a:pt x="81" y="0"/>
                        </a:lnTo>
                        <a:close/>
                      </a:path>
                    </a:pathLst>
                  </a:custGeom>
                  <a:solidFill>
                    <a:srgbClr val="FFFFFF"/>
                  </a:solidFill>
                  <a:ln w="8044"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68B85341-334F-0151-D48B-E32D7CC80906}"/>
                      </a:ext>
                    </a:extLst>
                  </p:cNvPr>
                  <p:cNvSpPr/>
                  <p:nvPr/>
                </p:nvSpPr>
                <p:spPr>
                  <a:xfrm>
                    <a:off x="8415273" y="5691955"/>
                    <a:ext cx="79953" cy="458632"/>
                  </a:xfrm>
                  <a:custGeom>
                    <a:avLst/>
                    <a:gdLst>
                      <a:gd name="connsiteX0" fmla="*/ 0 w 62859"/>
                      <a:gd name="connsiteY0" fmla="*/ 0 h 360578"/>
                      <a:gd name="connsiteX1" fmla="*/ 62860 w 62859"/>
                      <a:gd name="connsiteY1" fmla="*/ 0 h 360578"/>
                      <a:gd name="connsiteX2" fmla="*/ 62860 w 62859"/>
                      <a:gd name="connsiteY2" fmla="*/ 360578 h 360578"/>
                      <a:gd name="connsiteX3" fmla="*/ 0 w 62859"/>
                      <a:gd name="connsiteY3" fmla="*/ 360578 h 360578"/>
                      <a:gd name="connsiteX4" fmla="*/ 0 w 62859"/>
                      <a:gd name="connsiteY4" fmla="*/ 0 h 360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59" h="360578">
                        <a:moveTo>
                          <a:pt x="0" y="0"/>
                        </a:moveTo>
                        <a:lnTo>
                          <a:pt x="62860" y="0"/>
                        </a:lnTo>
                        <a:lnTo>
                          <a:pt x="62860" y="360578"/>
                        </a:lnTo>
                        <a:lnTo>
                          <a:pt x="0" y="360578"/>
                        </a:lnTo>
                        <a:lnTo>
                          <a:pt x="0" y="0"/>
                        </a:lnTo>
                        <a:close/>
                      </a:path>
                    </a:pathLst>
                  </a:custGeom>
                  <a:solidFill>
                    <a:srgbClr val="FFFFFF"/>
                  </a:solidFill>
                  <a:ln w="8044"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DC40B948-D2AF-E821-1C4E-750EC5F904EC}"/>
                      </a:ext>
                    </a:extLst>
                  </p:cNvPr>
                  <p:cNvSpPr/>
                  <p:nvPr/>
                </p:nvSpPr>
                <p:spPr>
                  <a:xfrm>
                    <a:off x="8527372" y="5691955"/>
                    <a:ext cx="246310" cy="459860"/>
                  </a:xfrm>
                  <a:custGeom>
                    <a:avLst/>
                    <a:gdLst>
                      <a:gd name="connsiteX0" fmla="*/ 0 w 193649"/>
                      <a:gd name="connsiteY0" fmla="*/ 0 h 361544"/>
                      <a:gd name="connsiteX1" fmla="*/ 63906 w 193649"/>
                      <a:gd name="connsiteY1" fmla="*/ 0 h 361544"/>
                      <a:gd name="connsiteX2" fmla="*/ 97871 w 193649"/>
                      <a:gd name="connsiteY2" fmla="*/ 234859 h 361544"/>
                      <a:gd name="connsiteX3" fmla="*/ 131837 w 193649"/>
                      <a:gd name="connsiteY3" fmla="*/ 0 h 361544"/>
                      <a:gd name="connsiteX4" fmla="*/ 193650 w 193649"/>
                      <a:gd name="connsiteY4" fmla="*/ 0 h 361544"/>
                      <a:gd name="connsiteX5" fmla="*/ 129261 w 193649"/>
                      <a:gd name="connsiteY5" fmla="*/ 361544 h 361544"/>
                      <a:gd name="connsiteX6" fmla="*/ 64389 w 193649"/>
                      <a:gd name="connsiteY6" fmla="*/ 361544 h 361544"/>
                      <a:gd name="connsiteX7" fmla="*/ 0 w 193649"/>
                      <a:gd name="connsiteY7" fmla="*/ 0 h 36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649" h="361544">
                        <a:moveTo>
                          <a:pt x="0" y="0"/>
                        </a:moveTo>
                        <a:lnTo>
                          <a:pt x="63906" y="0"/>
                        </a:lnTo>
                        <a:lnTo>
                          <a:pt x="97871" y="234859"/>
                        </a:lnTo>
                        <a:lnTo>
                          <a:pt x="131837" y="0"/>
                        </a:lnTo>
                        <a:lnTo>
                          <a:pt x="193650" y="0"/>
                        </a:lnTo>
                        <a:lnTo>
                          <a:pt x="129261" y="361544"/>
                        </a:lnTo>
                        <a:lnTo>
                          <a:pt x="64389" y="361544"/>
                        </a:lnTo>
                        <a:lnTo>
                          <a:pt x="0" y="0"/>
                        </a:lnTo>
                        <a:close/>
                      </a:path>
                    </a:pathLst>
                  </a:custGeom>
                  <a:solidFill>
                    <a:srgbClr val="FFFFFF"/>
                  </a:solidFill>
                  <a:ln w="8044"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FD319660-A18A-61D8-38FC-7DE18ADA7C6F}"/>
                      </a:ext>
                    </a:extLst>
                  </p:cNvPr>
                  <p:cNvSpPr/>
                  <p:nvPr/>
                </p:nvSpPr>
                <p:spPr>
                  <a:xfrm>
                    <a:off x="8804498" y="5691750"/>
                    <a:ext cx="177617" cy="458632"/>
                  </a:xfrm>
                  <a:custGeom>
                    <a:avLst/>
                    <a:gdLst>
                      <a:gd name="connsiteX0" fmla="*/ 0 w 139643"/>
                      <a:gd name="connsiteY0" fmla="*/ 161 h 360578"/>
                      <a:gd name="connsiteX1" fmla="*/ 138034 w 139643"/>
                      <a:gd name="connsiteY1" fmla="*/ 161 h 360578"/>
                      <a:gd name="connsiteX2" fmla="*/ 138034 w 139643"/>
                      <a:gd name="connsiteY2" fmla="*/ 59882 h 360578"/>
                      <a:gd name="connsiteX3" fmla="*/ 62860 w 139643"/>
                      <a:gd name="connsiteY3" fmla="*/ 59882 h 360578"/>
                      <a:gd name="connsiteX4" fmla="*/ 62860 w 139643"/>
                      <a:gd name="connsiteY4" fmla="*/ 149463 h 360578"/>
                      <a:gd name="connsiteX5" fmla="*/ 129261 w 139643"/>
                      <a:gd name="connsiteY5" fmla="*/ 149463 h 360578"/>
                      <a:gd name="connsiteX6" fmla="*/ 129261 w 139643"/>
                      <a:gd name="connsiteY6" fmla="*/ 209184 h 360578"/>
                      <a:gd name="connsiteX7" fmla="*/ 62860 w 139643"/>
                      <a:gd name="connsiteY7" fmla="*/ 209184 h 360578"/>
                      <a:gd name="connsiteX8" fmla="*/ 62860 w 139643"/>
                      <a:gd name="connsiteY8" fmla="*/ 300858 h 360578"/>
                      <a:gd name="connsiteX9" fmla="*/ 139643 w 139643"/>
                      <a:gd name="connsiteY9" fmla="*/ 300858 h 360578"/>
                      <a:gd name="connsiteX10" fmla="*/ 139643 w 139643"/>
                      <a:gd name="connsiteY10" fmla="*/ 360579 h 360578"/>
                      <a:gd name="connsiteX11" fmla="*/ 80 w 139643"/>
                      <a:gd name="connsiteY11" fmla="*/ 360579 h 360578"/>
                      <a:gd name="connsiteX12" fmla="*/ 80 w 139643"/>
                      <a:gd name="connsiteY12" fmla="*/ 0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643" h="360578">
                        <a:moveTo>
                          <a:pt x="0" y="161"/>
                        </a:moveTo>
                        <a:lnTo>
                          <a:pt x="138034" y="161"/>
                        </a:lnTo>
                        <a:lnTo>
                          <a:pt x="138034" y="59882"/>
                        </a:lnTo>
                        <a:lnTo>
                          <a:pt x="62860" y="59882"/>
                        </a:lnTo>
                        <a:lnTo>
                          <a:pt x="62860" y="149463"/>
                        </a:lnTo>
                        <a:lnTo>
                          <a:pt x="129261" y="149463"/>
                        </a:lnTo>
                        <a:lnTo>
                          <a:pt x="129261" y="209184"/>
                        </a:lnTo>
                        <a:lnTo>
                          <a:pt x="62860" y="209184"/>
                        </a:lnTo>
                        <a:lnTo>
                          <a:pt x="62860" y="300858"/>
                        </a:lnTo>
                        <a:lnTo>
                          <a:pt x="139643" y="300858"/>
                        </a:lnTo>
                        <a:lnTo>
                          <a:pt x="139643" y="360579"/>
                        </a:lnTo>
                        <a:lnTo>
                          <a:pt x="80" y="360579"/>
                        </a:lnTo>
                        <a:lnTo>
                          <a:pt x="80" y="0"/>
                        </a:lnTo>
                        <a:close/>
                      </a:path>
                    </a:pathLst>
                  </a:custGeom>
                  <a:solidFill>
                    <a:srgbClr val="FFFFFF"/>
                  </a:solidFill>
                  <a:ln w="8044"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94585057-C155-869D-3233-69213CEC6478}"/>
                      </a:ext>
                    </a:extLst>
                  </p:cNvPr>
                  <p:cNvSpPr/>
                  <p:nvPr/>
                </p:nvSpPr>
                <p:spPr>
                  <a:xfrm>
                    <a:off x="9027058" y="5691955"/>
                    <a:ext cx="231978" cy="458632"/>
                  </a:xfrm>
                  <a:custGeom>
                    <a:avLst/>
                    <a:gdLst>
                      <a:gd name="connsiteX0" fmla="*/ 161 w 182381"/>
                      <a:gd name="connsiteY0" fmla="*/ 0 h 360578"/>
                      <a:gd name="connsiteX1" fmla="*/ 65033 w 182381"/>
                      <a:gd name="connsiteY1" fmla="*/ 0 h 360578"/>
                      <a:gd name="connsiteX2" fmla="*/ 176265 w 182381"/>
                      <a:gd name="connsiteY2" fmla="*/ 114854 h 360578"/>
                      <a:gd name="connsiteX3" fmla="*/ 176265 w 182381"/>
                      <a:gd name="connsiteY3" fmla="*/ 119522 h 360578"/>
                      <a:gd name="connsiteX4" fmla="*/ 134009 w 182381"/>
                      <a:gd name="connsiteY4" fmla="*/ 214335 h 360578"/>
                      <a:gd name="connsiteX5" fmla="*/ 182382 w 182381"/>
                      <a:gd name="connsiteY5" fmla="*/ 360578 h 360578"/>
                      <a:gd name="connsiteX6" fmla="*/ 115417 w 182381"/>
                      <a:gd name="connsiteY6" fmla="*/ 360578 h 360578"/>
                      <a:gd name="connsiteX7" fmla="*/ 74691 w 182381"/>
                      <a:gd name="connsiteY7" fmla="*/ 234859 h 360578"/>
                      <a:gd name="connsiteX8" fmla="*/ 62860 w 182381"/>
                      <a:gd name="connsiteY8" fmla="*/ 234859 h 360578"/>
                      <a:gd name="connsiteX9" fmla="*/ 62860 w 182381"/>
                      <a:gd name="connsiteY9" fmla="*/ 360578 h 360578"/>
                      <a:gd name="connsiteX10" fmla="*/ 0 w 182381"/>
                      <a:gd name="connsiteY10" fmla="*/ 360578 h 360578"/>
                      <a:gd name="connsiteX11" fmla="*/ 0 w 182381"/>
                      <a:gd name="connsiteY11" fmla="*/ 0 h 360578"/>
                      <a:gd name="connsiteX12" fmla="*/ 66079 w 182381"/>
                      <a:gd name="connsiteY12" fmla="*/ 178196 h 360578"/>
                      <a:gd name="connsiteX13" fmla="*/ 113485 w 182381"/>
                      <a:gd name="connsiteY13" fmla="*/ 120005 h 360578"/>
                      <a:gd name="connsiteX14" fmla="*/ 113485 w 182381"/>
                      <a:gd name="connsiteY14" fmla="*/ 115900 h 360578"/>
                      <a:gd name="connsiteX15" fmla="*/ 64550 w 182381"/>
                      <a:gd name="connsiteY15" fmla="*/ 58755 h 360578"/>
                      <a:gd name="connsiteX16" fmla="*/ 63020 w 182381"/>
                      <a:gd name="connsiteY16" fmla="*/ 58755 h 360578"/>
                      <a:gd name="connsiteX17" fmla="*/ 63020 w 182381"/>
                      <a:gd name="connsiteY17" fmla="*/ 178277 h 360578"/>
                      <a:gd name="connsiteX18" fmla="*/ 66079 w 182381"/>
                      <a:gd name="connsiteY18" fmla="*/ 178277 h 36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381" h="360578">
                        <a:moveTo>
                          <a:pt x="161" y="0"/>
                        </a:moveTo>
                        <a:lnTo>
                          <a:pt x="65033" y="0"/>
                        </a:lnTo>
                        <a:cubicBezTo>
                          <a:pt x="129422" y="0"/>
                          <a:pt x="176265" y="33965"/>
                          <a:pt x="176265" y="114854"/>
                        </a:cubicBezTo>
                        <a:lnTo>
                          <a:pt x="176265" y="119522"/>
                        </a:lnTo>
                        <a:cubicBezTo>
                          <a:pt x="176265" y="166365"/>
                          <a:pt x="157753" y="196306"/>
                          <a:pt x="134009" y="214335"/>
                        </a:cubicBezTo>
                        <a:lnTo>
                          <a:pt x="182382" y="360578"/>
                        </a:lnTo>
                        <a:lnTo>
                          <a:pt x="115417" y="360578"/>
                        </a:lnTo>
                        <a:lnTo>
                          <a:pt x="74691" y="234859"/>
                        </a:lnTo>
                        <a:lnTo>
                          <a:pt x="62860" y="234859"/>
                        </a:lnTo>
                        <a:lnTo>
                          <a:pt x="62860" y="360578"/>
                        </a:lnTo>
                        <a:lnTo>
                          <a:pt x="0" y="360578"/>
                        </a:lnTo>
                        <a:lnTo>
                          <a:pt x="0" y="0"/>
                        </a:lnTo>
                        <a:close/>
                        <a:moveTo>
                          <a:pt x="66079" y="178196"/>
                        </a:moveTo>
                        <a:cubicBezTo>
                          <a:pt x="93364" y="178196"/>
                          <a:pt x="113485" y="162260"/>
                          <a:pt x="113485" y="120005"/>
                        </a:cubicBezTo>
                        <a:lnTo>
                          <a:pt x="113485" y="115900"/>
                        </a:lnTo>
                        <a:cubicBezTo>
                          <a:pt x="113485" y="70586"/>
                          <a:pt x="91835" y="58755"/>
                          <a:pt x="64550" y="58755"/>
                        </a:cubicBezTo>
                        <a:lnTo>
                          <a:pt x="63020" y="58755"/>
                        </a:lnTo>
                        <a:lnTo>
                          <a:pt x="63020" y="178277"/>
                        </a:lnTo>
                        <a:lnTo>
                          <a:pt x="66079" y="178277"/>
                        </a:lnTo>
                        <a:close/>
                      </a:path>
                    </a:pathLst>
                  </a:custGeom>
                  <a:solidFill>
                    <a:srgbClr val="FFFFFF"/>
                  </a:solidFill>
                  <a:ln w="8044"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7E87013-E473-077C-7708-B35DD5958C37}"/>
                      </a:ext>
                    </a:extLst>
                  </p:cNvPr>
                  <p:cNvSpPr/>
                  <p:nvPr/>
                </p:nvSpPr>
                <p:spPr>
                  <a:xfrm>
                    <a:off x="9257910" y="5691955"/>
                    <a:ext cx="250201" cy="458529"/>
                  </a:xfrm>
                  <a:custGeom>
                    <a:avLst/>
                    <a:gdLst>
                      <a:gd name="connsiteX0" fmla="*/ 66965 w 196708"/>
                      <a:gd name="connsiteY0" fmla="*/ 218359 h 360497"/>
                      <a:gd name="connsiteX1" fmla="*/ 0 w 196708"/>
                      <a:gd name="connsiteY1" fmla="*/ 0 h 360497"/>
                      <a:gd name="connsiteX2" fmla="*/ 64872 w 196708"/>
                      <a:gd name="connsiteY2" fmla="*/ 0 h 360497"/>
                      <a:gd name="connsiteX3" fmla="*/ 98837 w 196708"/>
                      <a:gd name="connsiteY3" fmla="*/ 134975 h 360497"/>
                      <a:gd name="connsiteX4" fmla="*/ 133366 w 196708"/>
                      <a:gd name="connsiteY4" fmla="*/ 0 h 360497"/>
                      <a:gd name="connsiteX5" fmla="*/ 196708 w 196708"/>
                      <a:gd name="connsiteY5" fmla="*/ 0 h 360497"/>
                      <a:gd name="connsiteX6" fmla="*/ 129744 w 196708"/>
                      <a:gd name="connsiteY6" fmla="*/ 218359 h 360497"/>
                      <a:gd name="connsiteX7" fmla="*/ 129744 w 196708"/>
                      <a:gd name="connsiteY7" fmla="*/ 360498 h 360497"/>
                      <a:gd name="connsiteX8" fmla="*/ 66884 w 196708"/>
                      <a:gd name="connsiteY8" fmla="*/ 360498 h 360497"/>
                      <a:gd name="connsiteX9" fmla="*/ 66884 w 196708"/>
                      <a:gd name="connsiteY9" fmla="*/ 218359 h 36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08" h="360497">
                        <a:moveTo>
                          <a:pt x="66965" y="218359"/>
                        </a:moveTo>
                        <a:lnTo>
                          <a:pt x="0" y="0"/>
                        </a:lnTo>
                        <a:lnTo>
                          <a:pt x="64872" y="0"/>
                        </a:lnTo>
                        <a:lnTo>
                          <a:pt x="98837" y="134975"/>
                        </a:lnTo>
                        <a:lnTo>
                          <a:pt x="133366" y="0"/>
                        </a:lnTo>
                        <a:lnTo>
                          <a:pt x="196708" y="0"/>
                        </a:lnTo>
                        <a:lnTo>
                          <a:pt x="129744" y="218359"/>
                        </a:lnTo>
                        <a:lnTo>
                          <a:pt x="129744" y="360498"/>
                        </a:lnTo>
                        <a:lnTo>
                          <a:pt x="66884" y="360498"/>
                        </a:lnTo>
                        <a:lnTo>
                          <a:pt x="66884" y="218359"/>
                        </a:lnTo>
                        <a:close/>
                      </a:path>
                    </a:pathLst>
                  </a:custGeom>
                  <a:solidFill>
                    <a:srgbClr val="FFFFFF"/>
                  </a:solidFill>
                  <a:ln w="8044"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AC1A3C4C-CC9F-BDD2-C337-CF87873530E1}"/>
                      </a:ext>
                    </a:extLst>
                  </p:cNvPr>
                  <p:cNvSpPr/>
                  <p:nvPr/>
                </p:nvSpPr>
                <p:spPr>
                  <a:xfrm>
                    <a:off x="9498284" y="6059475"/>
                    <a:ext cx="90395" cy="91111"/>
                  </a:xfrm>
                  <a:custGeom>
                    <a:avLst/>
                    <a:gdLst>
                      <a:gd name="connsiteX0" fmla="*/ 0 w 71069"/>
                      <a:gd name="connsiteY0" fmla="*/ 0 h 71632"/>
                      <a:gd name="connsiteX1" fmla="*/ 71070 w 71069"/>
                      <a:gd name="connsiteY1" fmla="*/ 0 h 71632"/>
                      <a:gd name="connsiteX2" fmla="*/ 71070 w 71069"/>
                      <a:gd name="connsiteY2" fmla="*/ 71633 h 71632"/>
                      <a:gd name="connsiteX3" fmla="*/ 0 w 71069"/>
                      <a:gd name="connsiteY3" fmla="*/ 71633 h 71632"/>
                      <a:gd name="connsiteX4" fmla="*/ 0 w 71069"/>
                      <a:gd name="connsiteY4" fmla="*/ 0 h 71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9" h="71632">
                        <a:moveTo>
                          <a:pt x="0" y="0"/>
                        </a:moveTo>
                        <a:lnTo>
                          <a:pt x="71070" y="0"/>
                        </a:lnTo>
                        <a:lnTo>
                          <a:pt x="71070" y="71633"/>
                        </a:lnTo>
                        <a:lnTo>
                          <a:pt x="0" y="71633"/>
                        </a:lnTo>
                        <a:lnTo>
                          <a:pt x="0" y="0"/>
                        </a:lnTo>
                        <a:close/>
                      </a:path>
                    </a:pathLst>
                  </a:custGeom>
                  <a:solidFill>
                    <a:srgbClr val="FFFFFF"/>
                  </a:solidFill>
                  <a:ln w="8044" cap="flat">
                    <a:noFill/>
                    <a:prstDash val="solid"/>
                    <a:miter/>
                  </a:ln>
                </p:spPr>
                <p:txBody>
                  <a:bodyPr rtlCol="0" anchor="ctr"/>
                  <a:lstStyle/>
                  <a:p>
                    <a:endParaRPr lang="en-US"/>
                  </a:p>
                </p:txBody>
              </p:sp>
            </p:grpSp>
          </p:grpSp>
        </p:grpSp>
        <p:grpSp>
          <p:nvGrpSpPr>
            <p:cNvPr id="269" name="Group 268">
              <a:extLst>
                <a:ext uri="{FF2B5EF4-FFF2-40B4-BE49-F238E27FC236}">
                  <a16:creationId xmlns:a16="http://schemas.microsoft.com/office/drawing/2014/main" id="{10CDD3F8-B999-429C-D247-25FA0A13B56B}"/>
                </a:ext>
              </a:extLst>
            </p:cNvPr>
            <p:cNvGrpSpPr/>
            <p:nvPr/>
          </p:nvGrpSpPr>
          <p:grpSpPr>
            <a:xfrm>
              <a:off x="9845528" y="2864552"/>
              <a:ext cx="654959" cy="644654"/>
              <a:chOff x="9993027" y="2535287"/>
              <a:chExt cx="1312932" cy="1292275"/>
            </a:xfrm>
            <a:solidFill>
              <a:schemeClr val="bg1"/>
            </a:solidFill>
          </p:grpSpPr>
          <p:sp>
            <p:nvSpPr>
              <p:cNvPr id="266" name="Freeform 265">
                <a:extLst>
                  <a:ext uri="{FF2B5EF4-FFF2-40B4-BE49-F238E27FC236}">
                    <a16:creationId xmlns:a16="http://schemas.microsoft.com/office/drawing/2014/main" id="{37AF7F49-F557-441B-19B4-9CC15358A6C5}"/>
                  </a:ext>
                </a:extLst>
              </p:cNvPr>
              <p:cNvSpPr/>
              <p:nvPr/>
            </p:nvSpPr>
            <p:spPr>
              <a:xfrm>
                <a:off x="9993027" y="3394299"/>
                <a:ext cx="1056600" cy="376877"/>
              </a:xfrm>
              <a:custGeom>
                <a:avLst/>
                <a:gdLst>
                  <a:gd name="connsiteX0" fmla="*/ 989227 w 1056600"/>
                  <a:gd name="connsiteY0" fmla="*/ 55287 h 376877"/>
                  <a:gd name="connsiteX1" fmla="*/ 896868 w 1056600"/>
                  <a:gd name="connsiteY1" fmla="*/ 8962 h 376877"/>
                  <a:gd name="connsiteX2" fmla="*/ 655771 w 1056600"/>
                  <a:gd name="connsiteY2" fmla="*/ 71595 h 376877"/>
                  <a:gd name="connsiteX3" fmla="*/ 542691 w 1056600"/>
                  <a:gd name="connsiteY3" fmla="*/ 109690 h 376877"/>
                  <a:gd name="connsiteX4" fmla="*/ 388994 w 1056600"/>
                  <a:gd name="connsiteY4" fmla="*/ 148340 h 376877"/>
                  <a:gd name="connsiteX5" fmla="*/ 374652 w 1056600"/>
                  <a:gd name="connsiteY5" fmla="*/ 198338 h 376877"/>
                  <a:gd name="connsiteX6" fmla="*/ 396460 w 1056600"/>
                  <a:gd name="connsiteY6" fmla="*/ 219221 h 376877"/>
                  <a:gd name="connsiteX7" fmla="*/ 672272 w 1056600"/>
                  <a:gd name="connsiteY7" fmla="*/ 188323 h 376877"/>
                  <a:gd name="connsiteX8" fmla="*/ 711561 w 1056600"/>
                  <a:gd name="connsiteY8" fmla="*/ 189182 h 376877"/>
                  <a:gd name="connsiteX9" fmla="*/ 774954 w 1056600"/>
                  <a:gd name="connsiteY9" fmla="*/ 199010 h 376877"/>
                  <a:gd name="connsiteX10" fmla="*/ 788002 w 1056600"/>
                  <a:gd name="connsiteY10" fmla="*/ 211464 h 376877"/>
                  <a:gd name="connsiteX11" fmla="*/ 776842 w 1056600"/>
                  <a:gd name="connsiteY11" fmla="*/ 224225 h 376877"/>
                  <a:gd name="connsiteX12" fmla="*/ 775223 w 1056600"/>
                  <a:gd name="connsiteY12" fmla="*/ 224369 h 376877"/>
                  <a:gd name="connsiteX13" fmla="*/ 704077 w 1056600"/>
                  <a:gd name="connsiteY13" fmla="*/ 213473 h 376877"/>
                  <a:gd name="connsiteX14" fmla="*/ 678310 w 1056600"/>
                  <a:gd name="connsiteY14" fmla="*/ 212796 h 376877"/>
                  <a:gd name="connsiteX15" fmla="*/ 387096 w 1056600"/>
                  <a:gd name="connsiteY15" fmla="*/ 242377 h 376877"/>
                  <a:gd name="connsiteX16" fmla="*/ 350515 w 1056600"/>
                  <a:gd name="connsiteY16" fmla="*/ 204487 h 376877"/>
                  <a:gd name="connsiteX17" fmla="*/ 356545 w 1056600"/>
                  <a:gd name="connsiteY17" fmla="*/ 155927 h 376877"/>
                  <a:gd name="connsiteX18" fmla="*/ 285191 w 1056600"/>
                  <a:gd name="connsiteY18" fmla="*/ 163601 h 376877"/>
                  <a:gd name="connsiteX19" fmla="*/ 207009 w 1056600"/>
                  <a:gd name="connsiteY19" fmla="*/ 148808 h 376877"/>
                  <a:gd name="connsiteX20" fmla="*/ 80804 w 1056600"/>
                  <a:gd name="connsiteY20" fmla="*/ 133628 h 376877"/>
                  <a:gd name="connsiteX21" fmla="*/ 1101 w 1056600"/>
                  <a:gd name="connsiteY21" fmla="*/ 199830 h 376877"/>
                  <a:gd name="connsiteX22" fmla="*/ 144364 w 1056600"/>
                  <a:gd name="connsiteY22" fmla="*/ 225124 h 376877"/>
                  <a:gd name="connsiteX23" fmla="*/ 279236 w 1056600"/>
                  <a:gd name="connsiteY23" fmla="*/ 284060 h 376877"/>
                  <a:gd name="connsiteX24" fmla="*/ 515844 w 1056600"/>
                  <a:gd name="connsiteY24" fmla="*/ 364215 h 376877"/>
                  <a:gd name="connsiteX25" fmla="*/ 792901 w 1056600"/>
                  <a:gd name="connsiteY25" fmla="*/ 319043 h 376877"/>
                  <a:gd name="connsiteX26" fmla="*/ 972879 w 1056600"/>
                  <a:gd name="connsiteY26" fmla="*/ 291761 h 376877"/>
                  <a:gd name="connsiteX27" fmla="*/ 1056600 w 1056600"/>
                  <a:gd name="connsiteY27" fmla="*/ 75973 h 37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56600" h="376877">
                    <a:moveTo>
                      <a:pt x="989227" y="55287"/>
                    </a:moveTo>
                    <a:cubicBezTo>
                      <a:pt x="960301" y="29685"/>
                      <a:pt x="896868" y="8962"/>
                      <a:pt x="896868" y="8962"/>
                    </a:cubicBezTo>
                    <a:cubicBezTo>
                      <a:pt x="720913" y="-30184"/>
                      <a:pt x="655771" y="71595"/>
                      <a:pt x="655771" y="71595"/>
                    </a:cubicBezTo>
                    <a:cubicBezTo>
                      <a:pt x="620446" y="90530"/>
                      <a:pt x="542691" y="109690"/>
                      <a:pt x="542691" y="109690"/>
                    </a:cubicBezTo>
                    <a:cubicBezTo>
                      <a:pt x="450288" y="111517"/>
                      <a:pt x="406740" y="134636"/>
                      <a:pt x="388994" y="148340"/>
                    </a:cubicBezTo>
                    <a:cubicBezTo>
                      <a:pt x="380272" y="162825"/>
                      <a:pt x="370918" y="182910"/>
                      <a:pt x="374652" y="198338"/>
                    </a:cubicBezTo>
                    <a:cubicBezTo>
                      <a:pt x="377300" y="207526"/>
                      <a:pt x="384293" y="214524"/>
                      <a:pt x="396460" y="219221"/>
                    </a:cubicBezTo>
                    <a:cubicBezTo>
                      <a:pt x="438414" y="236266"/>
                      <a:pt x="566537" y="214503"/>
                      <a:pt x="672272" y="188323"/>
                    </a:cubicBezTo>
                    <a:cubicBezTo>
                      <a:pt x="685486" y="185289"/>
                      <a:pt x="699003" y="185493"/>
                      <a:pt x="711561" y="189182"/>
                    </a:cubicBezTo>
                    <a:cubicBezTo>
                      <a:pt x="726822" y="193940"/>
                      <a:pt x="749946" y="199418"/>
                      <a:pt x="774954" y="199010"/>
                    </a:cubicBezTo>
                    <a:cubicBezTo>
                      <a:pt x="781952" y="199010"/>
                      <a:pt x="787529" y="204671"/>
                      <a:pt x="788002" y="211464"/>
                    </a:cubicBezTo>
                    <a:cubicBezTo>
                      <a:pt x="787798" y="217988"/>
                      <a:pt x="783079" y="223157"/>
                      <a:pt x="776842" y="224225"/>
                    </a:cubicBezTo>
                    <a:cubicBezTo>
                      <a:pt x="776494" y="224104"/>
                      <a:pt x="776043" y="224286"/>
                      <a:pt x="775223" y="224369"/>
                    </a:cubicBezTo>
                    <a:cubicBezTo>
                      <a:pt x="747242" y="224391"/>
                      <a:pt x="721145" y="218543"/>
                      <a:pt x="704077" y="213473"/>
                    </a:cubicBezTo>
                    <a:cubicBezTo>
                      <a:pt x="695709" y="210990"/>
                      <a:pt x="686883" y="210682"/>
                      <a:pt x="678310" y="212796"/>
                    </a:cubicBezTo>
                    <a:cubicBezTo>
                      <a:pt x="610077" y="229456"/>
                      <a:pt x="445114" y="266058"/>
                      <a:pt x="387096" y="242377"/>
                    </a:cubicBezTo>
                    <a:cubicBezTo>
                      <a:pt x="362231" y="232343"/>
                      <a:pt x="353389" y="216100"/>
                      <a:pt x="350515" y="204487"/>
                    </a:cubicBezTo>
                    <a:cubicBezTo>
                      <a:pt x="346370" y="188118"/>
                      <a:pt x="350433" y="170660"/>
                      <a:pt x="356545" y="155927"/>
                    </a:cubicBezTo>
                    <a:cubicBezTo>
                      <a:pt x="333013" y="156500"/>
                      <a:pt x="304025" y="163129"/>
                      <a:pt x="285191" y="163601"/>
                    </a:cubicBezTo>
                    <a:cubicBezTo>
                      <a:pt x="260040" y="164339"/>
                      <a:pt x="207009" y="148808"/>
                      <a:pt x="207009" y="148808"/>
                    </a:cubicBezTo>
                    <a:cubicBezTo>
                      <a:pt x="134834" y="116516"/>
                      <a:pt x="80804" y="133628"/>
                      <a:pt x="80804" y="133628"/>
                    </a:cubicBezTo>
                    <a:cubicBezTo>
                      <a:pt x="-8071" y="131394"/>
                      <a:pt x="-1133" y="191582"/>
                      <a:pt x="1101" y="199830"/>
                    </a:cubicBezTo>
                    <a:cubicBezTo>
                      <a:pt x="3810" y="207874"/>
                      <a:pt x="115416" y="209614"/>
                      <a:pt x="144364" y="225124"/>
                    </a:cubicBezTo>
                    <a:cubicBezTo>
                      <a:pt x="173188" y="240966"/>
                      <a:pt x="231758" y="265247"/>
                      <a:pt x="279236" y="284060"/>
                    </a:cubicBezTo>
                    <a:cubicBezTo>
                      <a:pt x="327059" y="303018"/>
                      <a:pt x="444757" y="340134"/>
                      <a:pt x="515844" y="364215"/>
                    </a:cubicBezTo>
                    <a:cubicBezTo>
                      <a:pt x="586929" y="388307"/>
                      <a:pt x="635003" y="380528"/>
                      <a:pt x="792901" y="319043"/>
                    </a:cubicBezTo>
                    <a:cubicBezTo>
                      <a:pt x="869343" y="289261"/>
                      <a:pt x="930596" y="286605"/>
                      <a:pt x="972879" y="291761"/>
                    </a:cubicBezTo>
                    <a:lnTo>
                      <a:pt x="1056600" y="75973"/>
                    </a:lnTo>
                    <a:close/>
                  </a:path>
                </a:pathLst>
              </a:custGeom>
              <a:grpFill/>
              <a:ln w="1111" cap="flat">
                <a:noFill/>
                <a:prstDash val="solid"/>
                <a:miter/>
              </a:ln>
            </p:spPr>
            <p:txBody>
              <a:bodyPr rtlCol="0" anchor="ctr"/>
              <a:lstStyle/>
              <a:p>
                <a:endParaRPr lang="en-US"/>
              </a:p>
            </p:txBody>
          </p:sp>
          <p:sp>
            <p:nvSpPr>
              <p:cNvPr id="267" name="Freeform 266">
                <a:extLst>
                  <a:ext uri="{FF2B5EF4-FFF2-40B4-BE49-F238E27FC236}">
                    <a16:creationId xmlns:a16="http://schemas.microsoft.com/office/drawing/2014/main" id="{7E56C5BB-C42D-D76B-EA93-76793C16A6D7}"/>
                  </a:ext>
                </a:extLst>
              </p:cNvPr>
              <p:cNvSpPr/>
              <p:nvPr/>
            </p:nvSpPr>
            <p:spPr>
              <a:xfrm>
                <a:off x="11019609" y="3440939"/>
                <a:ext cx="286350" cy="386623"/>
              </a:xfrm>
              <a:custGeom>
                <a:avLst/>
                <a:gdLst>
                  <a:gd name="connsiteX0" fmla="*/ 269062 w 286350"/>
                  <a:gd name="connsiteY0" fmla="*/ 49164 h 386623"/>
                  <a:gd name="connsiteX1" fmla="*/ 147424 w 286350"/>
                  <a:gd name="connsiteY1" fmla="*/ 1836 h 386623"/>
                  <a:gd name="connsiteX2" fmla="*/ 112309 w 286350"/>
                  <a:gd name="connsiteY2" fmla="*/ 17610 h 386623"/>
                  <a:gd name="connsiteX3" fmla="*/ 1847 w 286350"/>
                  <a:gd name="connsiteY3" fmla="*/ 302395 h 386623"/>
                  <a:gd name="connsiteX4" fmla="*/ 17379 w 286350"/>
                  <a:gd name="connsiteY4" fmla="*/ 337511 h 386623"/>
                  <a:gd name="connsiteX5" fmla="*/ 138768 w 286350"/>
                  <a:gd name="connsiteY5" fmla="*/ 384839 h 386623"/>
                  <a:gd name="connsiteX6" fmla="*/ 173894 w 286350"/>
                  <a:gd name="connsiteY6" fmla="*/ 369304 h 386623"/>
                  <a:gd name="connsiteX7" fmla="*/ 284330 w 286350"/>
                  <a:gd name="connsiteY7" fmla="*/ 84527 h 386623"/>
                  <a:gd name="connsiteX8" fmla="*/ 269062 w 286350"/>
                  <a:gd name="connsiteY8" fmla="*/ 49163 h 38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350" h="386623">
                    <a:moveTo>
                      <a:pt x="269062" y="49164"/>
                    </a:moveTo>
                    <a:lnTo>
                      <a:pt x="147424" y="1836"/>
                    </a:lnTo>
                    <a:cubicBezTo>
                      <a:pt x="133434" y="-3500"/>
                      <a:pt x="117899" y="3107"/>
                      <a:pt x="112309" y="17610"/>
                    </a:cubicBezTo>
                    <a:lnTo>
                      <a:pt x="1847" y="302395"/>
                    </a:lnTo>
                    <a:cubicBezTo>
                      <a:pt x="-3509" y="316142"/>
                      <a:pt x="3119" y="332155"/>
                      <a:pt x="17379" y="337511"/>
                    </a:cubicBezTo>
                    <a:lnTo>
                      <a:pt x="138768" y="384839"/>
                    </a:lnTo>
                    <a:cubicBezTo>
                      <a:pt x="152758" y="390195"/>
                      <a:pt x="168538" y="383050"/>
                      <a:pt x="173894" y="369304"/>
                    </a:cubicBezTo>
                    <a:lnTo>
                      <a:pt x="284330" y="84527"/>
                    </a:lnTo>
                    <a:cubicBezTo>
                      <a:pt x="290176" y="70028"/>
                      <a:pt x="282808" y="54498"/>
                      <a:pt x="269062" y="49163"/>
                    </a:cubicBezTo>
                    <a:close/>
                  </a:path>
                </a:pathLst>
              </a:custGeom>
              <a:grpFill/>
              <a:ln w="1111" cap="flat">
                <a:noFill/>
                <a:prstDash val="solid"/>
                <a:miter/>
              </a:ln>
            </p:spPr>
            <p:txBody>
              <a:bodyPr rtlCol="0" anchor="ctr"/>
              <a:lstStyle/>
              <a:p>
                <a:endParaRPr lang="en-US"/>
              </a:p>
            </p:txBody>
          </p:sp>
          <p:sp>
            <p:nvSpPr>
              <p:cNvPr id="268" name="Freeform 267">
                <a:extLst>
                  <a:ext uri="{FF2B5EF4-FFF2-40B4-BE49-F238E27FC236}">
                    <a16:creationId xmlns:a16="http://schemas.microsoft.com/office/drawing/2014/main" id="{0CB3F936-24B9-8C16-01FF-34A8751491E9}"/>
                  </a:ext>
                </a:extLst>
              </p:cNvPr>
              <p:cNvSpPr/>
              <p:nvPr/>
            </p:nvSpPr>
            <p:spPr>
              <a:xfrm>
                <a:off x="10005049" y="2535287"/>
                <a:ext cx="1032451" cy="971851"/>
              </a:xfrm>
              <a:custGeom>
                <a:avLst/>
                <a:gdLst>
                  <a:gd name="connsiteX0" fmla="*/ 152947 w 1032451"/>
                  <a:gd name="connsiteY0" fmla="*/ 714831 h 971851"/>
                  <a:gd name="connsiteX1" fmla="*/ 44791 w 1032451"/>
                  <a:gd name="connsiteY1" fmla="*/ 759615 h 971851"/>
                  <a:gd name="connsiteX2" fmla="*/ 7 w 1032451"/>
                  <a:gd name="connsiteY2" fmla="*/ 868019 h 971851"/>
                  <a:gd name="connsiteX3" fmla="*/ 21629 w 1032451"/>
                  <a:gd name="connsiteY3" fmla="*/ 946409 h 971851"/>
                  <a:gd name="connsiteX4" fmla="*/ 62866 w 1032451"/>
                  <a:gd name="connsiteY4" fmla="*/ 941570 h 971851"/>
                  <a:gd name="connsiteX5" fmla="*/ 106647 w 1032451"/>
                  <a:gd name="connsiteY5" fmla="*/ 937242 h 971851"/>
                  <a:gd name="connsiteX6" fmla="*/ 212259 w 1032451"/>
                  <a:gd name="connsiteY6" fmla="*/ 959892 h 971851"/>
                  <a:gd name="connsiteX7" fmla="*/ 271303 w 1032451"/>
                  <a:gd name="connsiteY7" fmla="*/ 971851 h 971851"/>
                  <a:gd name="connsiteX8" fmla="*/ 297769 w 1032451"/>
                  <a:gd name="connsiteY8" fmla="*/ 968796 h 971851"/>
                  <a:gd name="connsiteX9" fmla="*/ 343312 w 1032451"/>
                  <a:gd name="connsiteY9" fmla="*/ 963956 h 971851"/>
                  <a:gd name="connsiteX10" fmla="*/ 350184 w 1032451"/>
                  <a:gd name="connsiteY10" fmla="*/ 963956 h 971851"/>
                  <a:gd name="connsiteX11" fmla="*/ 523739 w 1032451"/>
                  <a:gd name="connsiteY11" fmla="*/ 917900 h 971851"/>
                  <a:gd name="connsiteX12" fmla="*/ 611276 w 1032451"/>
                  <a:gd name="connsiteY12" fmla="*/ 889919 h 971851"/>
                  <a:gd name="connsiteX13" fmla="*/ 695756 w 1032451"/>
                  <a:gd name="connsiteY13" fmla="*/ 829849 h 971851"/>
                  <a:gd name="connsiteX14" fmla="*/ 724006 w 1032451"/>
                  <a:gd name="connsiteY14" fmla="*/ 819654 h 971851"/>
                  <a:gd name="connsiteX15" fmla="*/ 724253 w 1032451"/>
                  <a:gd name="connsiteY15" fmla="*/ 819654 h 971851"/>
                  <a:gd name="connsiteX16" fmla="*/ 808244 w 1032451"/>
                  <a:gd name="connsiteY16" fmla="*/ 807960 h 971851"/>
                  <a:gd name="connsiteX17" fmla="*/ 895780 w 1032451"/>
                  <a:gd name="connsiteY17" fmla="*/ 818403 h 971851"/>
                  <a:gd name="connsiteX18" fmla="*/ 898324 w 1032451"/>
                  <a:gd name="connsiteY18" fmla="*/ 818916 h 971851"/>
                  <a:gd name="connsiteX19" fmla="*/ 900621 w 1032451"/>
                  <a:gd name="connsiteY19" fmla="*/ 819676 h 971851"/>
                  <a:gd name="connsiteX20" fmla="*/ 1001393 w 1032451"/>
                  <a:gd name="connsiteY20" fmla="*/ 868545 h 971851"/>
                  <a:gd name="connsiteX21" fmla="*/ 1031939 w 1032451"/>
                  <a:gd name="connsiteY21" fmla="*/ 877960 h 971851"/>
                  <a:gd name="connsiteX22" fmla="*/ 1032452 w 1032451"/>
                  <a:gd name="connsiteY22" fmla="*/ 868033 h 971851"/>
                  <a:gd name="connsiteX23" fmla="*/ 879244 w 1032451"/>
                  <a:gd name="connsiteY23" fmla="*/ 714847 h 971851"/>
                  <a:gd name="connsiteX24" fmla="*/ 570038 w 1032451"/>
                  <a:gd name="connsiteY24" fmla="*/ 714834 h 971851"/>
                  <a:gd name="connsiteX25" fmla="*/ 570038 w 1032451"/>
                  <a:gd name="connsiteY25" fmla="*/ 662418 h 971851"/>
                  <a:gd name="connsiteX26" fmla="*/ 879221 w 1032451"/>
                  <a:gd name="connsiteY26" fmla="*/ 662418 h 971851"/>
                  <a:gd name="connsiteX27" fmla="*/ 1032429 w 1032451"/>
                  <a:gd name="connsiteY27" fmla="*/ 509722 h 971851"/>
                  <a:gd name="connsiteX28" fmla="*/ 879221 w 1032451"/>
                  <a:gd name="connsiteY28" fmla="*/ 356536 h 971851"/>
                  <a:gd name="connsiteX29" fmla="*/ 570038 w 1032451"/>
                  <a:gd name="connsiteY29" fmla="*/ 356536 h 971851"/>
                  <a:gd name="connsiteX30" fmla="*/ 570038 w 1032451"/>
                  <a:gd name="connsiteY30" fmla="*/ 305883 h 971851"/>
                  <a:gd name="connsiteX31" fmla="*/ 879221 w 1032451"/>
                  <a:gd name="connsiteY31" fmla="*/ 305883 h 971851"/>
                  <a:gd name="connsiteX32" fmla="*/ 1032429 w 1032451"/>
                  <a:gd name="connsiteY32" fmla="*/ 153186 h 971851"/>
                  <a:gd name="connsiteX33" fmla="*/ 879221 w 1032451"/>
                  <a:gd name="connsiteY33" fmla="*/ 0 h 971851"/>
                  <a:gd name="connsiteX34" fmla="*/ 152942 w 1032451"/>
                  <a:gd name="connsiteY34" fmla="*/ 0 h 971851"/>
                  <a:gd name="connsiteX35" fmla="*/ 0 w 1032451"/>
                  <a:gd name="connsiteY35" fmla="*/ 153186 h 971851"/>
                  <a:gd name="connsiteX36" fmla="*/ 152942 w 1032451"/>
                  <a:gd name="connsiteY36" fmla="*/ 305883 h 971851"/>
                  <a:gd name="connsiteX37" fmla="*/ 473082 w 1032451"/>
                  <a:gd name="connsiteY37" fmla="*/ 305883 h 971851"/>
                  <a:gd name="connsiteX38" fmla="*/ 473082 w 1032451"/>
                  <a:gd name="connsiteY38" fmla="*/ 356536 h 971851"/>
                  <a:gd name="connsiteX39" fmla="*/ 152942 w 1032451"/>
                  <a:gd name="connsiteY39" fmla="*/ 356536 h 971851"/>
                  <a:gd name="connsiteX40" fmla="*/ 0 w 1032451"/>
                  <a:gd name="connsiteY40" fmla="*/ 509722 h 971851"/>
                  <a:gd name="connsiteX41" fmla="*/ 152942 w 1032451"/>
                  <a:gd name="connsiteY41" fmla="*/ 662418 h 971851"/>
                  <a:gd name="connsiteX42" fmla="*/ 473082 w 1032451"/>
                  <a:gd name="connsiteY42" fmla="*/ 662418 h 971851"/>
                  <a:gd name="connsiteX43" fmla="*/ 473082 w 1032451"/>
                  <a:gd name="connsiteY43" fmla="*/ 714834 h 971851"/>
                  <a:gd name="connsiteX44" fmla="*/ 178406 w 1032451"/>
                  <a:gd name="connsiteY44" fmla="*/ 905954 h 971851"/>
                  <a:gd name="connsiteX45" fmla="*/ 150916 w 1032451"/>
                  <a:gd name="connsiteY45" fmla="*/ 932420 h 971851"/>
                  <a:gd name="connsiteX46" fmla="*/ 124185 w 1032451"/>
                  <a:gd name="connsiteY46" fmla="*/ 905954 h 971851"/>
                  <a:gd name="connsiteX47" fmla="*/ 124185 w 1032451"/>
                  <a:gd name="connsiteY47" fmla="*/ 830376 h 971851"/>
                  <a:gd name="connsiteX48" fmla="*/ 150916 w 1032451"/>
                  <a:gd name="connsiteY48" fmla="*/ 803398 h 971851"/>
                  <a:gd name="connsiteX49" fmla="*/ 178406 w 1032451"/>
                  <a:gd name="connsiteY49" fmla="*/ 830376 h 971851"/>
                  <a:gd name="connsiteX50" fmla="*/ 260078 w 1032451"/>
                  <a:gd name="connsiteY50" fmla="*/ 905954 h 971851"/>
                  <a:gd name="connsiteX51" fmla="*/ 233101 w 1032451"/>
                  <a:gd name="connsiteY51" fmla="*/ 932420 h 971851"/>
                  <a:gd name="connsiteX52" fmla="*/ 205610 w 1032451"/>
                  <a:gd name="connsiteY52" fmla="*/ 905954 h 971851"/>
                  <a:gd name="connsiteX53" fmla="*/ 205610 w 1032451"/>
                  <a:gd name="connsiteY53" fmla="*/ 830376 h 971851"/>
                  <a:gd name="connsiteX54" fmla="*/ 233101 w 1032451"/>
                  <a:gd name="connsiteY54" fmla="*/ 803398 h 971851"/>
                  <a:gd name="connsiteX55" fmla="*/ 260078 w 1032451"/>
                  <a:gd name="connsiteY55" fmla="*/ 830376 h 971851"/>
                  <a:gd name="connsiteX56" fmla="*/ 341521 w 1032451"/>
                  <a:gd name="connsiteY56" fmla="*/ 905954 h 971851"/>
                  <a:gd name="connsiteX57" fmla="*/ 314790 w 1032451"/>
                  <a:gd name="connsiteY57" fmla="*/ 932420 h 971851"/>
                  <a:gd name="connsiteX58" fmla="*/ 287300 w 1032451"/>
                  <a:gd name="connsiteY58" fmla="*/ 905954 h 971851"/>
                  <a:gd name="connsiteX59" fmla="*/ 287300 w 1032451"/>
                  <a:gd name="connsiteY59" fmla="*/ 830376 h 971851"/>
                  <a:gd name="connsiteX60" fmla="*/ 314790 w 1032451"/>
                  <a:gd name="connsiteY60" fmla="*/ 803398 h 971851"/>
                  <a:gd name="connsiteX61" fmla="*/ 341521 w 1032451"/>
                  <a:gd name="connsiteY61" fmla="*/ 830376 h 971851"/>
                  <a:gd name="connsiteX62" fmla="*/ 861441 w 1032451"/>
                  <a:gd name="connsiteY62" fmla="*/ 461365 h 971851"/>
                  <a:gd name="connsiteX63" fmla="*/ 908009 w 1032451"/>
                  <a:gd name="connsiteY63" fmla="*/ 507933 h 971851"/>
                  <a:gd name="connsiteX64" fmla="*/ 861441 w 1032451"/>
                  <a:gd name="connsiteY64" fmla="*/ 554259 h 971851"/>
                  <a:gd name="connsiteX65" fmla="*/ 814873 w 1032451"/>
                  <a:gd name="connsiteY65" fmla="*/ 507933 h 971851"/>
                  <a:gd name="connsiteX66" fmla="*/ 861441 w 1032451"/>
                  <a:gd name="connsiteY66" fmla="*/ 461365 h 971851"/>
                  <a:gd name="connsiteX67" fmla="*/ 724258 w 1032451"/>
                  <a:gd name="connsiteY67" fmla="*/ 461365 h 971851"/>
                  <a:gd name="connsiteX68" fmla="*/ 770583 w 1032451"/>
                  <a:gd name="connsiteY68" fmla="*/ 507933 h 971851"/>
                  <a:gd name="connsiteX69" fmla="*/ 724258 w 1032451"/>
                  <a:gd name="connsiteY69" fmla="*/ 554259 h 971851"/>
                  <a:gd name="connsiteX70" fmla="*/ 677690 w 1032451"/>
                  <a:gd name="connsiteY70" fmla="*/ 507933 h 971851"/>
                  <a:gd name="connsiteX71" fmla="*/ 724258 w 1032451"/>
                  <a:gd name="connsiteY71" fmla="*/ 461365 h 971851"/>
                  <a:gd name="connsiteX72" fmla="*/ 861441 w 1032451"/>
                  <a:gd name="connsiteY72" fmla="*/ 104832 h 971851"/>
                  <a:gd name="connsiteX73" fmla="*/ 908009 w 1032451"/>
                  <a:gd name="connsiteY73" fmla="*/ 151158 h 971851"/>
                  <a:gd name="connsiteX74" fmla="*/ 861441 w 1032451"/>
                  <a:gd name="connsiteY74" fmla="*/ 197726 h 971851"/>
                  <a:gd name="connsiteX75" fmla="*/ 814873 w 1032451"/>
                  <a:gd name="connsiteY75" fmla="*/ 151158 h 971851"/>
                  <a:gd name="connsiteX76" fmla="*/ 861441 w 1032451"/>
                  <a:gd name="connsiteY76" fmla="*/ 104832 h 971851"/>
                  <a:gd name="connsiteX77" fmla="*/ 724258 w 1032451"/>
                  <a:gd name="connsiteY77" fmla="*/ 104832 h 971851"/>
                  <a:gd name="connsiteX78" fmla="*/ 770583 w 1032451"/>
                  <a:gd name="connsiteY78" fmla="*/ 151158 h 971851"/>
                  <a:gd name="connsiteX79" fmla="*/ 724258 w 1032451"/>
                  <a:gd name="connsiteY79" fmla="*/ 197726 h 971851"/>
                  <a:gd name="connsiteX80" fmla="*/ 677690 w 1032451"/>
                  <a:gd name="connsiteY80" fmla="*/ 151158 h 971851"/>
                  <a:gd name="connsiteX81" fmla="*/ 724258 w 1032451"/>
                  <a:gd name="connsiteY81" fmla="*/ 104832 h 971851"/>
                  <a:gd name="connsiteX82" fmla="*/ 178412 w 1032451"/>
                  <a:gd name="connsiteY82" fmla="*/ 190854 h 971851"/>
                  <a:gd name="connsiteX83" fmla="*/ 150921 w 1032451"/>
                  <a:gd name="connsiteY83" fmla="*/ 217319 h 971851"/>
                  <a:gd name="connsiteX84" fmla="*/ 124190 w 1032451"/>
                  <a:gd name="connsiteY84" fmla="*/ 190854 h 971851"/>
                  <a:gd name="connsiteX85" fmla="*/ 124186 w 1032451"/>
                  <a:gd name="connsiteY85" fmla="*/ 115276 h 971851"/>
                  <a:gd name="connsiteX86" fmla="*/ 150917 w 1032451"/>
                  <a:gd name="connsiteY86" fmla="*/ 88298 h 971851"/>
                  <a:gd name="connsiteX87" fmla="*/ 178407 w 1032451"/>
                  <a:gd name="connsiteY87" fmla="*/ 115276 h 971851"/>
                  <a:gd name="connsiteX88" fmla="*/ 260084 w 1032451"/>
                  <a:gd name="connsiteY88" fmla="*/ 190854 h 971851"/>
                  <a:gd name="connsiteX89" fmla="*/ 233106 w 1032451"/>
                  <a:gd name="connsiteY89" fmla="*/ 217319 h 971851"/>
                  <a:gd name="connsiteX90" fmla="*/ 205616 w 1032451"/>
                  <a:gd name="connsiteY90" fmla="*/ 190854 h 971851"/>
                  <a:gd name="connsiteX91" fmla="*/ 205616 w 1032451"/>
                  <a:gd name="connsiteY91" fmla="*/ 115276 h 971851"/>
                  <a:gd name="connsiteX92" fmla="*/ 233106 w 1032451"/>
                  <a:gd name="connsiteY92" fmla="*/ 88298 h 971851"/>
                  <a:gd name="connsiteX93" fmla="*/ 260084 w 1032451"/>
                  <a:gd name="connsiteY93" fmla="*/ 115276 h 971851"/>
                  <a:gd name="connsiteX94" fmla="*/ 341526 w 1032451"/>
                  <a:gd name="connsiteY94" fmla="*/ 190854 h 971851"/>
                  <a:gd name="connsiteX95" fmla="*/ 314795 w 1032451"/>
                  <a:gd name="connsiteY95" fmla="*/ 217319 h 971851"/>
                  <a:gd name="connsiteX96" fmla="*/ 287305 w 1032451"/>
                  <a:gd name="connsiteY96" fmla="*/ 190854 h 971851"/>
                  <a:gd name="connsiteX97" fmla="*/ 287305 w 1032451"/>
                  <a:gd name="connsiteY97" fmla="*/ 115276 h 971851"/>
                  <a:gd name="connsiteX98" fmla="*/ 314795 w 1032451"/>
                  <a:gd name="connsiteY98" fmla="*/ 88298 h 971851"/>
                  <a:gd name="connsiteX99" fmla="*/ 341526 w 1032451"/>
                  <a:gd name="connsiteY99" fmla="*/ 115276 h 971851"/>
                  <a:gd name="connsiteX100" fmla="*/ 178406 w 1032451"/>
                  <a:gd name="connsiteY100" fmla="*/ 547643 h 971851"/>
                  <a:gd name="connsiteX101" fmla="*/ 150916 w 1032451"/>
                  <a:gd name="connsiteY101" fmla="*/ 573862 h 971851"/>
                  <a:gd name="connsiteX102" fmla="*/ 124185 w 1032451"/>
                  <a:gd name="connsiteY102" fmla="*/ 547643 h 971851"/>
                  <a:gd name="connsiteX103" fmla="*/ 124185 w 1032451"/>
                  <a:gd name="connsiteY103" fmla="*/ 471796 h 971851"/>
                  <a:gd name="connsiteX104" fmla="*/ 150916 w 1032451"/>
                  <a:gd name="connsiteY104" fmla="*/ 444818 h 971851"/>
                  <a:gd name="connsiteX105" fmla="*/ 178406 w 1032451"/>
                  <a:gd name="connsiteY105" fmla="*/ 471796 h 971851"/>
                  <a:gd name="connsiteX106" fmla="*/ 260078 w 1032451"/>
                  <a:gd name="connsiteY106" fmla="*/ 547643 h 971851"/>
                  <a:gd name="connsiteX107" fmla="*/ 233101 w 1032451"/>
                  <a:gd name="connsiteY107" fmla="*/ 573862 h 971851"/>
                  <a:gd name="connsiteX108" fmla="*/ 205610 w 1032451"/>
                  <a:gd name="connsiteY108" fmla="*/ 547643 h 971851"/>
                  <a:gd name="connsiteX109" fmla="*/ 205610 w 1032451"/>
                  <a:gd name="connsiteY109" fmla="*/ 471796 h 971851"/>
                  <a:gd name="connsiteX110" fmla="*/ 233101 w 1032451"/>
                  <a:gd name="connsiteY110" fmla="*/ 444818 h 971851"/>
                  <a:gd name="connsiteX111" fmla="*/ 260078 w 1032451"/>
                  <a:gd name="connsiteY111" fmla="*/ 471796 h 971851"/>
                  <a:gd name="connsiteX112" fmla="*/ 341521 w 1032451"/>
                  <a:gd name="connsiteY112" fmla="*/ 547643 h 971851"/>
                  <a:gd name="connsiteX113" fmla="*/ 314790 w 1032451"/>
                  <a:gd name="connsiteY113" fmla="*/ 573862 h 971851"/>
                  <a:gd name="connsiteX114" fmla="*/ 287300 w 1032451"/>
                  <a:gd name="connsiteY114" fmla="*/ 547643 h 971851"/>
                  <a:gd name="connsiteX115" fmla="*/ 287300 w 1032451"/>
                  <a:gd name="connsiteY115" fmla="*/ 471796 h 971851"/>
                  <a:gd name="connsiteX116" fmla="*/ 314790 w 1032451"/>
                  <a:gd name="connsiteY116" fmla="*/ 444818 h 971851"/>
                  <a:gd name="connsiteX117" fmla="*/ 341521 w 1032451"/>
                  <a:gd name="connsiteY117" fmla="*/ 471796 h 9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032451" h="971851">
                    <a:moveTo>
                      <a:pt x="152947" y="714831"/>
                    </a:moveTo>
                    <a:cubicBezTo>
                      <a:pt x="110954" y="714831"/>
                      <a:pt x="72525" y="731877"/>
                      <a:pt x="44791" y="759615"/>
                    </a:cubicBezTo>
                    <a:cubicBezTo>
                      <a:pt x="17054" y="787353"/>
                      <a:pt x="7" y="825778"/>
                      <a:pt x="7" y="868019"/>
                    </a:cubicBezTo>
                    <a:cubicBezTo>
                      <a:pt x="7" y="896781"/>
                      <a:pt x="7886" y="923494"/>
                      <a:pt x="21629" y="946409"/>
                    </a:cubicBezTo>
                    <a:cubicBezTo>
                      <a:pt x="33588" y="943353"/>
                      <a:pt x="47066" y="941834"/>
                      <a:pt x="62866" y="941570"/>
                    </a:cubicBezTo>
                    <a:cubicBezTo>
                      <a:pt x="72038" y="939537"/>
                      <a:pt x="87031" y="937242"/>
                      <a:pt x="106647" y="937242"/>
                    </a:cubicBezTo>
                    <a:cubicBezTo>
                      <a:pt x="142016" y="937242"/>
                      <a:pt x="177650" y="944873"/>
                      <a:pt x="212259" y="959892"/>
                    </a:cubicBezTo>
                    <a:cubicBezTo>
                      <a:pt x="233121" y="965740"/>
                      <a:pt x="260859" y="971851"/>
                      <a:pt x="271303" y="971851"/>
                    </a:cubicBezTo>
                    <a:cubicBezTo>
                      <a:pt x="277663" y="971587"/>
                      <a:pt x="287837" y="970068"/>
                      <a:pt x="297769" y="968796"/>
                    </a:cubicBezTo>
                    <a:cubicBezTo>
                      <a:pt x="311759" y="966764"/>
                      <a:pt x="327802" y="964468"/>
                      <a:pt x="343312" y="963956"/>
                    </a:cubicBezTo>
                    <a:lnTo>
                      <a:pt x="350184" y="963956"/>
                    </a:lnTo>
                    <a:cubicBezTo>
                      <a:pt x="378434" y="943607"/>
                      <a:pt x="430606" y="920691"/>
                      <a:pt x="523739" y="917900"/>
                    </a:cubicBezTo>
                    <a:cubicBezTo>
                      <a:pt x="548933" y="911541"/>
                      <a:pt x="588118" y="899825"/>
                      <a:pt x="611276" y="889919"/>
                    </a:cubicBezTo>
                    <a:cubicBezTo>
                      <a:pt x="624754" y="874386"/>
                      <a:pt x="651997" y="848190"/>
                      <a:pt x="695756" y="829849"/>
                    </a:cubicBezTo>
                    <a:cubicBezTo>
                      <a:pt x="703656" y="823491"/>
                      <a:pt x="713320" y="819654"/>
                      <a:pt x="724006" y="819654"/>
                    </a:cubicBezTo>
                    <a:lnTo>
                      <a:pt x="724253" y="819654"/>
                    </a:lnTo>
                    <a:cubicBezTo>
                      <a:pt x="748175" y="812535"/>
                      <a:pt x="776178" y="807960"/>
                      <a:pt x="808244" y="807960"/>
                    </a:cubicBezTo>
                    <a:cubicBezTo>
                      <a:pt x="835982" y="807960"/>
                      <a:pt x="865503" y="811528"/>
                      <a:pt x="895780" y="818403"/>
                    </a:cubicBezTo>
                    <a:lnTo>
                      <a:pt x="898324" y="818916"/>
                    </a:lnTo>
                    <a:lnTo>
                      <a:pt x="900621" y="819676"/>
                    </a:lnTo>
                    <a:cubicBezTo>
                      <a:pt x="911820" y="823244"/>
                      <a:pt x="965512" y="841566"/>
                      <a:pt x="1001393" y="868545"/>
                    </a:cubicBezTo>
                    <a:lnTo>
                      <a:pt x="1031939" y="877960"/>
                    </a:lnTo>
                    <a:cubicBezTo>
                      <a:pt x="1032452" y="874657"/>
                      <a:pt x="1032452" y="871353"/>
                      <a:pt x="1032452" y="868033"/>
                    </a:cubicBezTo>
                    <a:cubicBezTo>
                      <a:pt x="1032452" y="783282"/>
                      <a:pt x="963481" y="714847"/>
                      <a:pt x="879244" y="714847"/>
                    </a:cubicBezTo>
                    <a:lnTo>
                      <a:pt x="570038" y="714834"/>
                    </a:lnTo>
                    <a:lnTo>
                      <a:pt x="570038" y="662418"/>
                    </a:lnTo>
                    <a:lnTo>
                      <a:pt x="879221" y="662418"/>
                    </a:lnTo>
                    <a:cubicBezTo>
                      <a:pt x="965734" y="662418"/>
                      <a:pt x="1032429" y="592418"/>
                      <a:pt x="1032429" y="509722"/>
                    </a:cubicBezTo>
                    <a:cubicBezTo>
                      <a:pt x="1032429" y="424971"/>
                      <a:pt x="963459" y="356536"/>
                      <a:pt x="879221" y="356536"/>
                    </a:cubicBezTo>
                    <a:lnTo>
                      <a:pt x="570038" y="356536"/>
                    </a:lnTo>
                    <a:lnTo>
                      <a:pt x="570038" y="305883"/>
                    </a:lnTo>
                    <a:lnTo>
                      <a:pt x="879221" y="305883"/>
                    </a:lnTo>
                    <a:cubicBezTo>
                      <a:pt x="966124" y="305883"/>
                      <a:pt x="1032429" y="235106"/>
                      <a:pt x="1032429" y="153186"/>
                    </a:cubicBezTo>
                    <a:cubicBezTo>
                      <a:pt x="1032429" y="68193"/>
                      <a:pt x="963459" y="0"/>
                      <a:pt x="879221" y="0"/>
                    </a:cubicBezTo>
                    <a:lnTo>
                      <a:pt x="152942" y="0"/>
                    </a:lnTo>
                    <a:cubicBezTo>
                      <a:pt x="68009" y="0"/>
                      <a:pt x="0" y="68212"/>
                      <a:pt x="0" y="153186"/>
                    </a:cubicBezTo>
                    <a:cubicBezTo>
                      <a:pt x="0" y="237424"/>
                      <a:pt x="68459" y="305883"/>
                      <a:pt x="152942" y="305883"/>
                    </a:cubicBezTo>
                    <a:lnTo>
                      <a:pt x="473082" y="305883"/>
                    </a:lnTo>
                    <a:lnTo>
                      <a:pt x="473082" y="356536"/>
                    </a:lnTo>
                    <a:lnTo>
                      <a:pt x="152942" y="356536"/>
                    </a:lnTo>
                    <a:cubicBezTo>
                      <a:pt x="67783" y="356536"/>
                      <a:pt x="0" y="425099"/>
                      <a:pt x="0" y="509722"/>
                    </a:cubicBezTo>
                    <a:cubicBezTo>
                      <a:pt x="0" y="593960"/>
                      <a:pt x="68459" y="662418"/>
                      <a:pt x="152942" y="662418"/>
                    </a:cubicBezTo>
                    <a:lnTo>
                      <a:pt x="473082" y="662418"/>
                    </a:lnTo>
                    <a:lnTo>
                      <a:pt x="473082" y="714834"/>
                    </a:lnTo>
                    <a:close/>
                    <a:moveTo>
                      <a:pt x="178406" y="905954"/>
                    </a:moveTo>
                    <a:cubicBezTo>
                      <a:pt x="178406" y="920457"/>
                      <a:pt x="166200" y="932420"/>
                      <a:pt x="150916" y="932420"/>
                    </a:cubicBezTo>
                    <a:cubicBezTo>
                      <a:pt x="135896" y="932420"/>
                      <a:pt x="124185" y="920461"/>
                      <a:pt x="124185" y="905954"/>
                    </a:cubicBezTo>
                    <a:lnTo>
                      <a:pt x="124185" y="830376"/>
                    </a:lnTo>
                    <a:cubicBezTo>
                      <a:pt x="124185" y="815356"/>
                      <a:pt x="135901" y="803398"/>
                      <a:pt x="150916" y="803398"/>
                    </a:cubicBezTo>
                    <a:cubicBezTo>
                      <a:pt x="166178" y="803398"/>
                      <a:pt x="178406" y="815358"/>
                      <a:pt x="178406" y="830376"/>
                    </a:cubicBezTo>
                    <a:close/>
                    <a:moveTo>
                      <a:pt x="260078" y="905954"/>
                    </a:moveTo>
                    <a:cubicBezTo>
                      <a:pt x="260078" y="920457"/>
                      <a:pt x="247602" y="932420"/>
                      <a:pt x="233101" y="932420"/>
                    </a:cubicBezTo>
                    <a:cubicBezTo>
                      <a:pt x="218081" y="932420"/>
                      <a:pt x="205610" y="920461"/>
                      <a:pt x="205610" y="905954"/>
                    </a:cubicBezTo>
                    <a:lnTo>
                      <a:pt x="205610" y="830376"/>
                    </a:lnTo>
                    <a:cubicBezTo>
                      <a:pt x="205610" y="815356"/>
                      <a:pt x="218086" y="803398"/>
                      <a:pt x="233101" y="803398"/>
                    </a:cubicBezTo>
                    <a:cubicBezTo>
                      <a:pt x="247604" y="803398"/>
                      <a:pt x="260078" y="815358"/>
                      <a:pt x="260078" y="830376"/>
                    </a:cubicBezTo>
                    <a:close/>
                    <a:moveTo>
                      <a:pt x="341521" y="905954"/>
                    </a:moveTo>
                    <a:cubicBezTo>
                      <a:pt x="341521" y="920457"/>
                      <a:pt x="329315" y="932420"/>
                      <a:pt x="314790" y="932420"/>
                    </a:cubicBezTo>
                    <a:cubicBezTo>
                      <a:pt x="299770" y="932420"/>
                      <a:pt x="287300" y="920461"/>
                      <a:pt x="287300" y="905954"/>
                    </a:cubicBezTo>
                    <a:lnTo>
                      <a:pt x="287300" y="830376"/>
                    </a:lnTo>
                    <a:cubicBezTo>
                      <a:pt x="287300" y="815356"/>
                      <a:pt x="299776" y="803398"/>
                      <a:pt x="314790" y="803398"/>
                    </a:cubicBezTo>
                    <a:cubicBezTo>
                      <a:pt x="329293" y="803398"/>
                      <a:pt x="341521" y="815358"/>
                      <a:pt x="341521" y="830376"/>
                    </a:cubicBezTo>
                    <a:close/>
                    <a:moveTo>
                      <a:pt x="861441" y="461365"/>
                    </a:moveTo>
                    <a:cubicBezTo>
                      <a:pt x="887395" y="461365"/>
                      <a:pt x="908009" y="482227"/>
                      <a:pt x="908009" y="507933"/>
                    </a:cubicBezTo>
                    <a:cubicBezTo>
                      <a:pt x="908009" y="533371"/>
                      <a:pt x="887390" y="554259"/>
                      <a:pt x="861441" y="554259"/>
                    </a:cubicBezTo>
                    <a:cubicBezTo>
                      <a:pt x="835983" y="554259"/>
                      <a:pt x="814873" y="533398"/>
                      <a:pt x="814873" y="507933"/>
                    </a:cubicBezTo>
                    <a:cubicBezTo>
                      <a:pt x="814873" y="482231"/>
                      <a:pt x="835983" y="461365"/>
                      <a:pt x="861441" y="461365"/>
                    </a:cubicBezTo>
                    <a:close/>
                    <a:moveTo>
                      <a:pt x="724258" y="461365"/>
                    </a:moveTo>
                    <a:cubicBezTo>
                      <a:pt x="749716" y="461365"/>
                      <a:pt x="770583" y="482227"/>
                      <a:pt x="770583" y="507933"/>
                    </a:cubicBezTo>
                    <a:cubicBezTo>
                      <a:pt x="770583" y="533371"/>
                      <a:pt x="749722" y="554259"/>
                      <a:pt x="724258" y="554259"/>
                    </a:cubicBezTo>
                    <a:cubicBezTo>
                      <a:pt x="698551" y="554259"/>
                      <a:pt x="677690" y="533398"/>
                      <a:pt x="677690" y="507933"/>
                    </a:cubicBezTo>
                    <a:cubicBezTo>
                      <a:pt x="677690" y="482231"/>
                      <a:pt x="698573" y="461365"/>
                      <a:pt x="724258" y="461365"/>
                    </a:cubicBezTo>
                    <a:close/>
                    <a:moveTo>
                      <a:pt x="861441" y="104832"/>
                    </a:moveTo>
                    <a:cubicBezTo>
                      <a:pt x="887395" y="104832"/>
                      <a:pt x="908009" y="125693"/>
                      <a:pt x="908009" y="151158"/>
                    </a:cubicBezTo>
                    <a:cubicBezTo>
                      <a:pt x="908009" y="176864"/>
                      <a:pt x="887390" y="197726"/>
                      <a:pt x="861441" y="197726"/>
                    </a:cubicBezTo>
                    <a:cubicBezTo>
                      <a:pt x="835983" y="197726"/>
                      <a:pt x="814873" y="176864"/>
                      <a:pt x="814873" y="151158"/>
                    </a:cubicBezTo>
                    <a:cubicBezTo>
                      <a:pt x="814873" y="125720"/>
                      <a:pt x="835983" y="104832"/>
                      <a:pt x="861441" y="104832"/>
                    </a:cubicBezTo>
                    <a:close/>
                    <a:moveTo>
                      <a:pt x="724258" y="104832"/>
                    </a:moveTo>
                    <a:cubicBezTo>
                      <a:pt x="749716" y="104832"/>
                      <a:pt x="770583" y="125693"/>
                      <a:pt x="770583" y="151158"/>
                    </a:cubicBezTo>
                    <a:cubicBezTo>
                      <a:pt x="770583" y="176864"/>
                      <a:pt x="749722" y="197726"/>
                      <a:pt x="724258" y="197726"/>
                    </a:cubicBezTo>
                    <a:cubicBezTo>
                      <a:pt x="698551" y="197726"/>
                      <a:pt x="677690" y="176864"/>
                      <a:pt x="677690" y="151158"/>
                    </a:cubicBezTo>
                    <a:cubicBezTo>
                      <a:pt x="677690" y="125720"/>
                      <a:pt x="698573" y="104832"/>
                      <a:pt x="724258" y="104832"/>
                    </a:cubicBezTo>
                    <a:close/>
                    <a:moveTo>
                      <a:pt x="178412" y="190854"/>
                    </a:moveTo>
                    <a:cubicBezTo>
                      <a:pt x="178412" y="205603"/>
                      <a:pt x="166206" y="217319"/>
                      <a:pt x="150921" y="217319"/>
                    </a:cubicBezTo>
                    <a:cubicBezTo>
                      <a:pt x="135902" y="217319"/>
                      <a:pt x="124190" y="205603"/>
                      <a:pt x="124190" y="190854"/>
                    </a:cubicBezTo>
                    <a:lnTo>
                      <a:pt x="124186" y="115276"/>
                    </a:lnTo>
                    <a:cubicBezTo>
                      <a:pt x="124186" y="100256"/>
                      <a:pt x="135902" y="88298"/>
                      <a:pt x="150917" y="88298"/>
                    </a:cubicBezTo>
                    <a:cubicBezTo>
                      <a:pt x="166179" y="88298"/>
                      <a:pt x="178407" y="100257"/>
                      <a:pt x="178407" y="115276"/>
                    </a:cubicBezTo>
                    <a:close/>
                    <a:moveTo>
                      <a:pt x="260084" y="190854"/>
                    </a:moveTo>
                    <a:cubicBezTo>
                      <a:pt x="260084" y="205603"/>
                      <a:pt x="247608" y="217319"/>
                      <a:pt x="233106" y="217319"/>
                    </a:cubicBezTo>
                    <a:cubicBezTo>
                      <a:pt x="218086" y="217319"/>
                      <a:pt x="205616" y="205603"/>
                      <a:pt x="205616" y="190854"/>
                    </a:cubicBezTo>
                    <a:lnTo>
                      <a:pt x="205616" y="115276"/>
                    </a:lnTo>
                    <a:cubicBezTo>
                      <a:pt x="205616" y="100256"/>
                      <a:pt x="218092" y="88298"/>
                      <a:pt x="233106" y="88298"/>
                    </a:cubicBezTo>
                    <a:cubicBezTo>
                      <a:pt x="247609" y="88298"/>
                      <a:pt x="260084" y="100257"/>
                      <a:pt x="260084" y="115276"/>
                    </a:cubicBezTo>
                    <a:close/>
                    <a:moveTo>
                      <a:pt x="341526" y="190854"/>
                    </a:moveTo>
                    <a:cubicBezTo>
                      <a:pt x="341526" y="205603"/>
                      <a:pt x="329320" y="217319"/>
                      <a:pt x="314795" y="217319"/>
                    </a:cubicBezTo>
                    <a:cubicBezTo>
                      <a:pt x="299776" y="217319"/>
                      <a:pt x="287305" y="205603"/>
                      <a:pt x="287305" y="190854"/>
                    </a:cubicBezTo>
                    <a:lnTo>
                      <a:pt x="287305" y="115276"/>
                    </a:lnTo>
                    <a:cubicBezTo>
                      <a:pt x="287305" y="100256"/>
                      <a:pt x="299781" y="88298"/>
                      <a:pt x="314795" y="88298"/>
                    </a:cubicBezTo>
                    <a:cubicBezTo>
                      <a:pt x="329298" y="88298"/>
                      <a:pt x="341526" y="100257"/>
                      <a:pt x="341526" y="115276"/>
                    </a:cubicBezTo>
                    <a:close/>
                    <a:moveTo>
                      <a:pt x="178406" y="547643"/>
                    </a:moveTo>
                    <a:cubicBezTo>
                      <a:pt x="178406" y="562146"/>
                      <a:pt x="166200" y="573862"/>
                      <a:pt x="150916" y="573862"/>
                    </a:cubicBezTo>
                    <a:cubicBezTo>
                      <a:pt x="135896" y="573862"/>
                      <a:pt x="124185" y="562146"/>
                      <a:pt x="124185" y="547643"/>
                    </a:cubicBezTo>
                    <a:lnTo>
                      <a:pt x="124185" y="471796"/>
                    </a:lnTo>
                    <a:cubicBezTo>
                      <a:pt x="124185" y="456798"/>
                      <a:pt x="135901" y="444818"/>
                      <a:pt x="150916" y="444818"/>
                    </a:cubicBezTo>
                    <a:cubicBezTo>
                      <a:pt x="166178" y="444818"/>
                      <a:pt x="178406" y="456777"/>
                      <a:pt x="178406" y="471796"/>
                    </a:cubicBezTo>
                    <a:close/>
                    <a:moveTo>
                      <a:pt x="260078" y="547643"/>
                    </a:moveTo>
                    <a:cubicBezTo>
                      <a:pt x="260078" y="562146"/>
                      <a:pt x="247602" y="573862"/>
                      <a:pt x="233101" y="573862"/>
                    </a:cubicBezTo>
                    <a:cubicBezTo>
                      <a:pt x="218081" y="573862"/>
                      <a:pt x="205610" y="562146"/>
                      <a:pt x="205610" y="547643"/>
                    </a:cubicBezTo>
                    <a:lnTo>
                      <a:pt x="205610" y="471796"/>
                    </a:lnTo>
                    <a:cubicBezTo>
                      <a:pt x="205610" y="456798"/>
                      <a:pt x="218086" y="444818"/>
                      <a:pt x="233101" y="444818"/>
                    </a:cubicBezTo>
                    <a:cubicBezTo>
                      <a:pt x="247604" y="444818"/>
                      <a:pt x="260078" y="456777"/>
                      <a:pt x="260078" y="471796"/>
                    </a:cubicBezTo>
                    <a:close/>
                    <a:moveTo>
                      <a:pt x="341521" y="547643"/>
                    </a:moveTo>
                    <a:cubicBezTo>
                      <a:pt x="341521" y="562146"/>
                      <a:pt x="329315" y="573862"/>
                      <a:pt x="314790" y="573862"/>
                    </a:cubicBezTo>
                    <a:cubicBezTo>
                      <a:pt x="299770" y="573862"/>
                      <a:pt x="287300" y="562146"/>
                      <a:pt x="287300" y="547643"/>
                    </a:cubicBezTo>
                    <a:lnTo>
                      <a:pt x="287300" y="471796"/>
                    </a:lnTo>
                    <a:cubicBezTo>
                      <a:pt x="287300" y="456798"/>
                      <a:pt x="299776" y="444818"/>
                      <a:pt x="314790" y="444818"/>
                    </a:cubicBezTo>
                    <a:cubicBezTo>
                      <a:pt x="329293" y="444818"/>
                      <a:pt x="341521" y="456777"/>
                      <a:pt x="341521" y="471796"/>
                    </a:cubicBezTo>
                    <a:close/>
                  </a:path>
                </a:pathLst>
              </a:custGeom>
              <a:grpFill/>
              <a:ln w="1111" cap="flat">
                <a:noFill/>
                <a:prstDash val="solid"/>
                <a:miter/>
              </a:ln>
            </p:spPr>
            <p:txBody>
              <a:bodyPr rtlCol="0" anchor="ctr"/>
              <a:lstStyle/>
              <a:p>
                <a:endParaRPr lang="en-US"/>
              </a:p>
            </p:txBody>
          </p:sp>
        </p:grpSp>
        <p:sp>
          <p:nvSpPr>
            <p:cNvPr id="270" name="Oval 269">
              <a:extLst>
                <a:ext uri="{FF2B5EF4-FFF2-40B4-BE49-F238E27FC236}">
                  <a16:creationId xmlns:a16="http://schemas.microsoft.com/office/drawing/2014/main" id="{66DB81FB-67C1-DD99-4467-AAC5350BB9D2}"/>
                </a:ext>
              </a:extLst>
            </p:cNvPr>
            <p:cNvSpPr/>
            <p:nvPr/>
          </p:nvSpPr>
          <p:spPr>
            <a:xfrm>
              <a:off x="9610151" y="2654890"/>
              <a:ext cx="1048748" cy="1048748"/>
            </a:xfrm>
            <a:prstGeom prst="ellipse">
              <a:avLst/>
            </a:prstGeom>
            <a:noFill/>
            <a:ln w="63500">
              <a:gradFill>
                <a:gsLst>
                  <a:gs pos="0">
                    <a:schemeClr val="accent2"/>
                  </a:gs>
                  <a:gs pos="100000">
                    <a:srgbClr val="A05EB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276" name="Straight Connector 275">
              <a:extLst>
                <a:ext uri="{FF2B5EF4-FFF2-40B4-BE49-F238E27FC236}">
                  <a16:creationId xmlns:a16="http://schemas.microsoft.com/office/drawing/2014/main" id="{FC98B1DA-ED1A-809E-A2A4-46FB1194C94A}"/>
                </a:ext>
              </a:extLst>
            </p:cNvPr>
            <p:cNvCxnSpPr/>
            <p:nvPr/>
          </p:nvCxnSpPr>
          <p:spPr>
            <a:xfrm>
              <a:off x="7595141" y="1960833"/>
              <a:ext cx="2846428" cy="0"/>
            </a:xfrm>
            <a:prstGeom prst="line">
              <a:avLst/>
            </a:prstGeom>
            <a:ln w="635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64DC71D0-D07B-ED05-8B80-74671EF95644}"/>
                </a:ext>
              </a:extLst>
            </p:cNvPr>
            <p:cNvCxnSpPr/>
            <p:nvPr/>
          </p:nvCxnSpPr>
          <p:spPr>
            <a:xfrm>
              <a:off x="7595141" y="2196507"/>
              <a:ext cx="2846428" cy="0"/>
            </a:xfrm>
            <a:prstGeom prst="line">
              <a:avLst/>
            </a:prstGeom>
            <a:ln w="635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1B20169C-F785-8134-0827-9CF12627BC18}"/>
                </a:ext>
              </a:extLst>
            </p:cNvPr>
            <p:cNvCxnSpPr/>
            <p:nvPr/>
          </p:nvCxnSpPr>
          <p:spPr>
            <a:xfrm>
              <a:off x="7595141" y="2455748"/>
              <a:ext cx="2846428" cy="0"/>
            </a:xfrm>
            <a:prstGeom prst="line">
              <a:avLst/>
            </a:prstGeom>
            <a:ln w="635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3851267"/>
      </p:ext>
    </p:extLst>
  </p:cSld>
  <p:clrMapOvr>
    <a:masterClrMapping/>
  </p:clrMapOvr>
  <p:transition/>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10</a:t>
            </a:fld>
            <a:endParaRPr lang="en-US"/>
          </a:p>
        </p:txBody>
      </p:sp>
      <p:sp>
        <p:nvSpPr>
          <p:cNvPr id="3" name="Title 2"/>
          <p:cNvSpPr>
            <a:spLocks noGrp="1"/>
          </p:cNvSpPr>
          <p:nvPr>
            <p:ph type="title"/>
          </p:nvPr>
        </p:nvSpPr>
        <p:spPr/>
        <p:txBody>
          <a:bodyPr/>
          <a:lstStyle/>
          <a:p>
            <a:r>
              <a:rPr lang="en-US"/>
              <a:t>Who Should Consider Shared Services?</a:t>
            </a:r>
          </a:p>
        </p:txBody>
      </p:sp>
      <p:sp>
        <p:nvSpPr>
          <p:cNvPr id="4" name="Text Placeholder 3"/>
          <p:cNvSpPr>
            <a:spLocks noGrp="1"/>
          </p:cNvSpPr>
          <p:nvPr>
            <p:ph type="body" sz="quarter" idx="10"/>
          </p:nvPr>
        </p:nvSpPr>
        <p:spPr/>
        <p:txBody>
          <a:bodyPr/>
          <a:lstStyle/>
          <a:p>
            <a:r>
              <a:rPr lang="en-US"/>
              <a:t>Shared Services Overview</a:t>
            </a:r>
          </a:p>
        </p:txBody>
      </p:sp>
      <p:grpSp>
        <p:nvGrpSpPr>
          <p:cNvPr id="27" name="Group 26">
            <a:extLst>
              <a:ext uri="{FF2B5EF4-FFF2-40B4-BE49-F238E27FC236}">
                <a16:creationId xmlns:a16="http://schemas.microsoft.com/office/drawing/2014/main" id="{25DB86BF-99E8-D84E-A527-827DB07D4F41}"/>
              </a:ext>
            </a:extLst>
          </p:cNvPr>
          <p:cNvGrpSpPr/>
          <p:nvPr/>
        </p:nvGrpSpPr>
        <p:grpSpPr>
          <a:xfrm>
            <a:off x="3116947" y="1716793"/>
            <a:ext cx="2614150" cy="4132397"/>
            <a:chOff x="3116947" y="1716793"/>
            <a:chExt cx="2614150" cy="4132397"/>
          </a:xfrm>
        </p:grpSpPr>
        <p:sp>
          <p:nvSpPr>
            <p:cNvPr id="7" name="TextBox 6"/>
            <p:cNvSpPr txBox="1"/>
            <p:nvPr/>
          </p:nvSpPr>
          <p:spPr>
            <a:xfrm>
              <a:off x="4138688" y="3611443"/>
              <a:ext cx="570669" cy="243656"/>
            </a:xfrm>
            <a:prstGeom prst="rect">
              <a:avLst/>
            </a:prstGeom>
            <a:noFill/>
          </p:spPr>
          <p:txBody>
            <a:bodyPr wrap="none" lIns="0" tIns="0" rIns="0" bIns="0" rtlCol="0">
              <a:spAutoFit/>
            </a:bodyPr>
            <a:lstStyle/>
            <a:p>
              <a:pPr lvl="0" algn="ctr">
                <a:lnSpc>
                  <a:spcPts val="1867"/>
                </a:lnSpc>
                <a:spcAft>
                  <a:spcPts val="1600"/>
                </a:spcAft>
              </a:pPr>
              <a:r>
                <a:rPr lang="en-US" sz="2000" b="1">
                  <a:solidFill>
                    <a:srgbClr val="A05EB5"/>
                  </a:solidFill>
                  <a:latin typeface="Arial" panose="020B0604020202020204" pitchFamily="34" charset="0"/>
                  <a:cs typeface="Arial" panose="020B0604020202020204" pitchFamily="34" charset="0"/>
                </a:rPr>
                <a:t>SIZE</a:t>
              </a:r>
            </a:p>
          </p:txBody>
        </p:sp>
        <p:sp>
          <p:nvSpPr>
            <p:cNvPr id="8" name="TextBox 7"/>
            <p:cNvSpPr txBox="1"/>
            <p:nvPr/>
          </p:nvSpPr>
          <p:spPr>
            <a:xfrm>
              <a:off x="3116947" y="4002531"/>
              <a:ext cx="2614150" cy="1846659"/>
            </a:xfrm>
            <a:prstGeom prst="rect">
              <a:avLst/>
            </a:prstGeom>
            <a:noFill/>
          </p:spPr>
          <p:txBody>
            <a:bodyPr wrap="square" lIns="0" tIns="0" rIns="0" bIns="0" rtlCol="0">
              <a:spAutoFit/>
            </a:bodyPr>
            <a:lstStyle/>
            <a:p>
              <a:pPr lvl="0" algn="ctr">
                <a:lnSpc>
                  <a:spcPts val="1800"/>
                </a:lnSpc>
              </a:pPr>
              <a:r>
                <a:rPr lang="en-US" sz="1600">
                  <a:solidFill>
                    <a:srgbClr val="5F6062"/>
                  </a:solidFill>
                  <a:latin typeface="Arial" panose="020B0604020202020204" pitchFamily="34" charset="0"/>
                  <a:ea typeface="Lato Light" charset="0"/>
                  <a:cs typeface="Arial" panose="020B0604020202020204" pitchFamily="34" charset="0"/>
                </a:rPr>
                <a:t>Typical…</a:t>
              </a:r>
            </a:p>
            <a:p>
              <a:pPr lvl="0" algn="ctr">
                <a:lnSpc>
                  <a:spcPts val="1800"/>
                </a:lnSpc>
              </a:pPr>
              <a:r>
                <a:rPr lang="en-US" sz="1600" b="1">
                  <a:solidFill>
                    <a:srgbClr val="A05EB5"/>
                  </a:solidFill>
                  <a:latin typeface="Arial" panose="020B0604020202020204" pitchFamily="34" charset="0"/>
                  <a:ea typeface="Lato Light" charset="0"/>
                  <a:cs typeface="Arial" panose="020B0604020202020204" pitchFamily="34" charset="0"/>
                </a:rPr>
                <a:t>&gt;$2.5 B in revenue</a:t>
              </a:r>
            </a:p>
            <a:p>
              <a:pPr lvl="0" algn="ctr">
                <a:lnSpc>
                  <a:spcPts val="1800"/>
                </a:lnSpc>
              </a:pPr>
              <a:r>
                <a:rPr lang="en-US" sz="1600" b="1">
                  <a:solidFill>
                    <a:srgbClr val="A05EB5"/>
                  </a:solidFill>
                  <a:latin typeface="Arial" panose="020B0604020202020204" pitchFamily="34" charset="0"/>
                  <a:ea typeface="Lato Light" charset="0"/>
                  <a:cs typeface="Arial" panose="020B0604020202020204" pitchFamily="34" charset="0"/>
                </a:rPr>
                <a:t>&gt;10K employees</a:t>
              </a:r>
            </a:p>
            <a:p>
              <a:pPr lvl="0" algn="ctr">
                <a:lnSpc>
                  <a:spcPts val="1800"/>
                </a:lnSpc>
              </a:pPr>
              <a:endParaRPr lang="en-US" sz="1600">
                <a:solidFill>
                  <a:srgbClr val="A05EB5"/>
                </a:solidFill>
                <a:latin typeface="Arial" panose="020B0604020202020204" pitchFamily="34" charset="0"/>
                <a:ea typeface="Lato Light" charset="0"/>
                <a:cs typeface="Arial" panose="020B0604020202020204" pitchFamily="34" charset="0"/>
              </a:endParaRPr>
            </a:p>
            <a:p>
              <a:pPr lvl="0" algn="ctr">
                <a:lnSpc>
                  <a:spcPts val="1800"/>
                </a:lnSpc>
              </a:pPr>
              <a:r>
                <a:rPr lang="en-US" sz="1600">
                  <a:solidFill>
                    <a:srgbClr val="A05EB5"/>
                  </a:solidFill>
                  <a:latin typeface="Arial" panose="020B0604020202020204" pitchFamily="34" charset="0"/>
                  <a:ea typeface="Lato Light" charset="0"/>
                  <a:cs typeface="Arial" panose="020B0604020202020204" pitchFamily="34" charset="0"/>
                </a:rPr>
                <a:t>…But works with others</a:t>
              </a:r>
            </a:p>
            <a:p>
              <a:pPr lvl="0" algn="ctr">
                <a:lnSpc>
                  <a:spcPts val="1800"/>
                </a:lnSpc>
              </a:pPr>
              <a:r>
                <a:rPr lang="en-US" sz="1600" b="1">
                  <a:solidFill>
                    <a:srgbClr val="A05EB5"/>
                  </a:solidFill>
                  <a:latin typeface="Arial" panose="020B0604020202020204" pitchFamily="34" charset="0"/>
                  <a:ea typeface="Lato Light" charset="0"/>
                  <a:cs typeface="Arial" panose="020B0604020202020204" pitchFamily="34" charset="0"/>
                </a:rPr>
                <a:t>$400M to $270B in revenue</a:t>
              </a:r>
            </a:p>
            <a:p>
              <a:pPr lvl="0" algn="ctr">
                <a:lnSpc>
                  <a:spcPts val="1800"/>
                </a:lnSpc>
              </a:pPr>
              <a:r>
                <a:rPr lang="en-US" sz="1600" b="1">
                  <a:solidFill>
                    <a:srgbClr val="A05EB5"/>
                  </a:solidFill>
                  <a:latin typeface="Arial" panose="020B0604020202020204" pitchFamily="34" charset="0"/>
                  <a:ea typeface="Lato Light" charset="0"/>
                  <a:cs typeface="Arial" panose="020B0604020202020204" pitchFamily="34" charset="0"/>
                </a:rPr>
                <a:t>1.2K to more than 600K employees</a:t>
              </a:r>
            </a:p>
          </p:txBody>
        </p:sp>
        <p:sp>
          <p:nvSpPr>
            <p:cNvPr id="12" name="Oval 11"/>
            <p:cNvSpPr/>
            <p:nvPr/>
          </p:nvSpPr>
          <p:spPr>
            <a:xfrm>
              <a:off x="3623372" y="1716793"/>
              <a:ext cx="1601300" cy="1601718"/>
            </a:xfrm>
            <a:prstGeom prst="ellipse">
              <a:avLst/>
            </a:prstGeom>
            <a:gradFill>
              <a:gsLst>
                <a:gs pos="20000">
                  <a:srgbClr val="76477D"/>
                </a:gs>
                <a:gs pos="86000">
                  <a:srgbClr val="A05EB5"/>
                </a:gs>
              </a:gsLst>
              <a:lin ang="54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Shape 2793">
              <a:extLst>
                <a:ext uri="{FF2B5EF4-FFF2-40B4-BE49-F238E27FC236}">
                  <a16:creationId xmlns:a16="http://schemas.microsoft.com/office/drawing/2014/main" id="{E4DBB96C-B91C-784E-9D4E-93AAF26F85E4}"/>
                </a:ext>
              </a:extLst>
            </p:cNvPr>
            <p:cNvSpPr>
              <a:spLocks noChangeAspect="1"/>
            </p:cNvSpPr>
            <p:nvPr/>
          </p:nvSpPr>
          <p:spPr>
            <a:xfrm>
              <a:off x="3908548" y="2002178"/>
              <a:ext cx="1030948" cy="1030948"/>
            </a:xfrm>
            <a:custGeom>
              <a:avLst/>
              <a:gdLst/>
              <a:ahLst/>
              <a:cxnLst>
                <a:cxn ang="0">
                  <a:pos x="wd2" y="hd2"/>
                </a:cxn>
                <a:cxn ang="5400000">
                  <a:pos x="wd2" y="hd2"/>
                </a:cxn>
                <a:cxn ang="10800000">
                  <a:pos x="wd2" y="hd2"/>
                </a:cxn>
                <a:cxn ang="16200000">
                  <a:pos x="wd2" y="hd2"/>
                </a:cxn>
              </a:cxnLst>
              <a:rect l="0" t="0" r="r" b="b"/>
              <a:pathLst>
                <a:path w="21600" h="21600" extrusionOk="0">
                  <a:moveTo>
                    <a:pt x="9686" y="14720"/>
                  </a:moveTo>
                  <a:cubicBezTo>
                    <a:pt x="9513" y="14863"/>
                    <a:pt x="9355" y="14945"/>
                    <a:pt x="9084" y="14965"/>
                  </a:cubicBezTo>
                  <a:lnTo>
                    <a:pt x="9084" y="13151"/>
                  </a:lnTo>
                  <a:cubicBezTo>
                    <a:pt x="9199" y="13182"/>
                    <a:pt x="9248" y="13219"/>
                    <a:pt x="9358" y="13260"/>
                  </a:cubicBezTo>
                  <a:cubicBezTo>
                    <a:pt x="9469" y="13302"/>
                    <a:pt x="9568" y="13357"/>
                    <a:pt x="9656" y="13424"/>
                  </a:cubicBezTo>
                  <a:cubicBezTo>
                    <a:pt x="9744" y="13491"/>
                    <a:pt x="9814" y="13575"/>
                    <a:pt x="9867" y="13673"/>
                  </a:cubicBezTo>
                  <a:cubicBezTo>
                    <a:pt x="9920" y="13772"/>
                    <a:pt x="9946" y="13894"/>
                    <a:pt x="9946" y="14039"/>
                  </a:cubicBezTo>
                  <a:cubicBezTo>
                    <a:pt x="9946" y="14350"/>
                    <a:pt x="9859" y="14577"/>
                    <a:pt x="9686" y="14720"/>
                  </a:cubicBezTo>
                  <a:moveTo>
                    <a:pt x="8631" y="12100"/>
                  </a:moveTo>
                  <a:cubicBezTo>
                    <a:pt x="8526" y="12074"/>
                    <a:pt x="8486" y="12041"/>
                    <a:pt x="8383" y="12003"/>
                  </a:cubicBezTo>
                  <a:cubicBezTo>
                    <a:pt x="8280" y="11964"/>
                    <a:pt x="8189" y="11913"/>
                    <a:pt x="8112" y="11851"/>
                  </a:cubicBezTo>
                  <a:cubicBezTo>
                    <a:pt x="8034" y="11789"/>
                    <a:pt x="7969" y="11714"/>
                    <a:pt x="7919" y="11625"/>
                  </a:cubicBezTo>
                  <a:cubicBezTo>
                    <a:pt x="7869" y="11537"/>
                    <a:pt x="7844" y="11431"/>
                    <a:pt x="7844" y="11306"/>
                  </a:cubicBezTo>
                  <a:cubicBezTo>
                    <a:pt x="7844" y="11031"/>
                    <a:pt x="7918" y="10835"/>
                    <a:pt x="8067" y="10718"/>
                  </a:cubicBezTo>
                  <a:cubicBezTo>
                    <a:pt x="8214" y="10601"/>
                    <a:pt x="8360" y="10543"/>
                    <a:pt x="8631" y="10543"/>
                  </a:cubicBezTo>
                  <a:cubicBezTo>
                    <a:pt x="8631" y="10543"/>
                    <a:pt x="8631" y="12100"/>
                    <a:pt x="8631" y="12100"/>
                  </a:cubicBezTo>
                  <a:close/>
                  <a:moveTo>
                    <a:pt x="10255" y="12723"/>
                  </a:moveTo>
                  <a:cubicBezTo>
                    <a:pt x="10089" y="12593"/>
                    <a:pt x="9898" y="12487"/>
                    <a:pt x="9683" y="12404"/>
                  </a:cubicBezTo>
                  <a:cubicBezTo>
                    <a:pt x="9466" y="12321"/>
                    <a:pt x="9310" y="12248"/>
                    <a:pt x="9084" y="12186"/>
                  </a:cubicBezTo>
                  <a:lnTo>
                    <a:pt x="9084" y="10543"/>
                  </a:lnTo>
                  <a:cubicBezTo>
                    <a:pt x="9355" y="10543"/>
                    <a:pt x="9488" y="10613"/>
                    <a:pt x="9611" y="10753"/>
                  </a:cubicBezTo>
                  <a:cubicBezTo>
                    <a:pt x="9734" y="10893"/>
                    <a:pt x="9800" y="11096"/>
                    <a:pt x="9810" y="11361"/>
                  </a:cubicBezTo>
                  <a:lnTo>
                    <a:pt x="10669" y="11361"/>
                  </a:lnTo>
                  <a:cubicBezTo>
                    <a:pt x="10669" y="11106"/>
                    <a:pt x="10625" y="10883"/>
                    <a:pt x="10537" y="10690"/>
                  </a:cubicBezTo>
                  <a:cubicBezTo>
                    <a:pt x="10450" y="10499"/>
                    <a:pt x="10331" y="10340"/>
                    <a:pt x="10183" y="10216"/>
                  </a:cubicBezTo>
                  <a:cubicBezTo>
                    <a:pt x="10035" y="10091"/>
                    <a:pt x="9860" y="9998"/>
                    <a:pt x="9659" y="9935"/>
                  </a:cubicBezTo>
                  <a:cubicBezTo>
                    <a:pt x="9459" y="9873"/>
                    <a:pt x="9310" y="9842"/>
                    <a:pt x="9084" y="9842"/>
                  </a:cubicBezTo>
                  <a:lnTo>
                    <a:pt x="9084" y="9331"/>
                  </a:lnTo>
                  <a:lnTo>
                    <a:pt x="8631" y="9331"/>
                  </a:lnTo>
                  <a:lnTo>
                    <a:pt x="8631" y="9842"/>
                  </a:lnTo>
                  <a:cubicBezTo>
                    <a:pt x="8405" y="9842"/>
                    <a:pt x="8253" y="9876"/>
                    <a:pt x="8048" y="9943"/>
                  </a:cubicBezTo>
                  <a:cubicBezTo>
                    <a:pt x="7842" y="10011"/>
                    <a:pt x="7660" y="10108"/>
                    <a:pt x="7501" y="10235"/>
                  </a:cubicBezTo>
                  <a:cubicBezTo>
                    <a:pt x="7343" y="10363"/>
                    <a:pt x="7218" y="10521"/>
                    <a:pt x="7125" y="10710"/>
                  </a:cubicBezTo>
                  <a:cubicBezTo>
                    <a:pt x="7032" y="10899"/>
                    <a:pt x="6985" y="11119"/>
                    <a:pt x="6985" y="11368"/>
                  </a:cubicBezTo>
                  <a:cubicBezTo>
                    <a:pt x="6985" y="11654"/>
                    <a:pt x="7035" y="11892"/>
                    <a:pt x="7136" y="12085"/>
                  </a:cubicBezTo>
                  <a:cubicBezTo>
                    <a:pt x="7237" y="12277"/>
                    <a:pt x="7368" y="12436"/>
                    <a:pt x="7531" y="12563"/>
                  </a:cubicBezTo>
                  <a:cubicBezTo>
                    <a:pt x="7694" y="12691"/>
                    <a:pt x="7878" y="12794"/>
                    <a:pt x="8081" y="12875"/>
                  </a:cubicBezTo>
                  <a:cubicBezTo>
                    <a:pt x="8285" y="12956"/>
                    <a:pt x="8426" y="13024"/>
                    <a:pt x="8631" y="13081"/>
                  </a:cubicBezTo>
                  <a:lnTo>
                    <a:pt x="8631" y="14965"/>
                  </a:lnTo>
                  <a:cubicBezTo>
                    <a:pt x="8285" y="14955"/>
                    <a:pt x="8100" y="14852"/>
                    <a:pt x="7950" y="14654"/>
                  </a:cubicBezTo>
                  <a:cubicBezTo>
                    <a:pt x="7799" y="14457"/>
                    <a:pt x="7726" y="14187"/>
                    <a:pt x="7731" y="13844"/>
                  </a:cubicBezTo>
                  <a:lnTo>
                    <a:pt x="6872" y="13844"/>
                  </a:lnTo>
                  <a:cubicBezTo>
                    <a:pt x="6867" y="14135"/>
                    <a:pt x="6908" y="14392"/>
                    <a:pt x="6996" y="14615"/>
                  </a:cubicBezTo>
                  <a:cubicBezTo>
                    <a:pt x="7085" y="14839"/>
                    <a:pt x="7209" y="15027"/>
                    <a:pt x="7369" y="15180"/>
                  </a:cubicBezTo>
                  <a:cubicBezTo>
                    <a:pt x="7530" y="15333"/>
                    <a:pt x="7723" y="15451"/>
                    <a:pt x="7950" y="15534"/>
                  </a:cubicBezTo>
                  <a:cubicBezTo>
                    <a:pt x="8176" y="15617"/>
                    <a:pt x="8360" y="15661"/>
                    <a:pt x="8631" y="15667"/>
                  </a:cubicBezTo>
                  <a:lnTo>
                    <a:pt x="8631" y="16199"/>
                  </a:lnTo>
                  <a:lnTo>
                    <a:pt x="9084" y="16199"/>
                  </a:lnTo>
                  <a:lnTo>
                    <a:pt x="9084" y="15667"/>
                  </a:lnTo>
                  <a:cubicBezTo>
                    <a:pt x="9335" y="15656"/>
                    <a:pt x="9504" y="15613"/>
                    <a:pt x="9720" y="15538"/>
                  </a:cubicBezTo>
                  <a:cubicBezTo>
                    <a:pt x="9936" y="15463"/>
                    <a:pt x="10124" y="15354"/>
                    <a:pt x="10285" y="15211"/>
                  </a:cubicBezTo>
                  <a:cubicBezTo>
                    <a:pt x="10445" y="15068"/>
                    <a:pt x="10573" y="14889"/>
                    <a:pt x="10666" y="14673"/>
                  </a:cubicBezTo>
                  <a:cubicBezTo>
                    <a:pt x="10758" y="14459"/>
                    <a:pt x="10805" y="14205"/>
                    <a:pt x="10805" y="13914"/>
                  </a:cubicBezTo>
                  <a:cubicBezTo>
                    <a:pt x="10805" y="13634"/>
                    <a:pt x="10755" y="13398"/>
                    <a:pt x="10654" y="13206"/>
                  </a:cubicBezTo>
                  <a:cubicBezTo>
                    <a:pt x="10554" y="13014"/>
                    <a:pt x="10421" y="12853"/>
                    <a:pt x="10255" y="12723"/>
                  </a:cubicBezTo>
                  <a:moveTo>
                    <a:pt x="12764" y="0"/>
                  </a:moveTo>
                  <a:cubicBezTo>
                    <a:pt x="9919" y="0"/>
                    <a:pt x="7396" y="1350"/>
                    <a:pt x="5779" y="3437"/>
                  </a:cubicBezTo>
                  <a:cubicBezTo>
                    <a:pt x="6324" y="3259"/>
                    <a:pt x="6890" y="3132"/>
                    <a:pt x="7472" y="3051"/>
                  </a:cubicBezTo>
                  <a:cubicBezTo>
                    <a:pt x="8868" y="1774"/>
                    <a:pt x="10722" y="987"/>
                    <a:pt x="12764" y="987"/>
                  </a:cubicBezTo>
                  <a:cubicBezTo>
                    <a:pt x="17099" y="987"/>
                    <a:pt x="20613" y="4502"/>
                    <a:pt x="20613" y="8836"/>
                  </a:cubicBezTo>
                  <a:cubicBezTo>
                    <a:pt x="20613"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8836" y="20613"/>
                  </a:moveTo>
                  <a:cubicBezTo>
                    <a:pt x="4501" y="20613"/>
                    <a:pt x="987" y="17098"/>
                    <a:pt x="987" y="12764"/>
                  </a:cubicBezTo>
                  <a:cubicBezTo>
                    <a:pt x="987" y="8429"/>
                    <a:pt x="4501" y="4915"/>
                    <a:pt x="8836" y="4915"/>
                  </a:cubicBezTo>
                  <a:cubicBezTo>
                    <a:pt x="13172" y="4915"/>
                    <a:pt x="16685" y="8429"/>
                    <a:pt x="16685" y="12764"/>
                  </a:cubicBezTo>
                  <a:cubicBezTo>
                    <a:pt x="16685" y="17098"/>
                    <a:pt x="13172" y="20613"/>
                    <a:pt x="8836" y="20613"/>
                  </a:cubicBezTo>
                  <a:moveTo>
                    <a:pt x="8836" y="3927"/>
                  </a:moveTo>
                  <a:cubicBezTo>
                    <a:pt x="3956" y="3927"/>
                    <a:pt x="0" y="7884"/>
                    <a:pt x="0" y="12764"/>
                  </a:cubicBezTo>
                  <a:cubicBezTo>
                    <a:pt x="0" y="17644"/>
                    <a:pt x="3956" y="21600"/>
                    <a:pt x="8836" y="21600"/>
                  </a:cubicBezTo>
                  <a:cubicBezTo>
                    <a:pt x="13716" y="21600"/>
                    <a:pt x="17673" y="17644"/>
                    <a:pt x="17673" y="12764"/>
                  </a:cubicBezTo>
                  <a:cubicBezTo>
                    <a:pt x="17673" y="7884"/>
                    <a:pt x="13716" y="3927"/>
                    <a:pt x="8836" y="3927"/>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p>
          </p:txBody>
        </p:sp>
      </p:grpSp>
      <p:grpSp>
        <p:nvGrpSpPr>
          <p:cNvPr id="29" name="Group 28">
            <a:extLst>
              <a:ext uri="{FF2B5EF4-FFF2-40B4-BE49-F238E27FC236}">
                <a16:creationId xmlns:a16="http://schemas.microsoft.com/office/drawing/2014/main" id="{B972944D-D0D1-C943-9317-2DDD26DD98ED}"/>
              </a:ext>
            </a:extLst>
          </p:cNvPr>
          <p:cNvGrpSpPr/>
          <p:nvPr/>
        </p:nvGrpSpPr>
        <p:grpSpPr>
          <a:xfrm>
            <a:off x="6122105" y="1716793"/>
            <a:ext cx="5627935" cy="4156883"/>
            <a:chOff x="6122105" y="1716793"/>
            <a:chExt cx="5627935" cy="4156883"/>
          </a:xfrm>
        </p:grpSpPr>
        <p:sp>
          <p:nvSpPr>
            <p:cNvPr id="21" name="Rectangle 20">
              <a:extLst>
                <a:ext uri="{FF2B5EF4-FFF2-40B4-BE49-F238E27FC236}">
                  <a16:creationId xmlns:a16="http://schemas.microsoft.com/office/drawing/2014/main" id="{E34A7C9F-2084-1343-B964-EC7C71565F51}"/>
                </a:ext>
              </a:extLst>
            </p:cNvPr>
            <p:cNvSpPr/>
            <p:nvPr/>
          </p:nvSpPr>
          <p:spPr>
            <a:xfrm>
              <a:off x="8710206" y="1951360"/>
              <a:ext cx="3018318" cy="39223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18" name="Straight Connector 17">
              <a:extLst>
                <a:ext uri="{FF2B5EF4-FFF2-40B4-BE49-F238E27FC236}">
                  <a16:creationId xmlns:a16="http://schemas.microsoft.com/office/drawing/2014/main" id="{22A71D7F-103A-D943-B80F-A09C3BC996E2}"/>
                </a:ext>
              </a:extLst>
            </p:cNvPr>
            <p:cNvCxnSpPr>
              <a:cxnSpLocks/>
            </p:cNvCxnSpPr>
            <p:nvPr/>
          </p:nvCxnSpPr>
          <p:spPr>
            <a:xfrm flipV="1">
              <a:off x="7493289" y="1951360"/>
              <a:ext cx="4094025" cy="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731722" y="1992762"/>
              <a:ext cx="3018318" cy="3839513"/>
            </a:xfrm>
            <a:prstGeom prst="rect">
              <a:avLst/>
            </a:prstGeom>
            <a:noFill/>
            <a:ln>
              <a:noFill/>
            </a:ln>
          </p:spPr>
          <p:txBody>
            <a:bodyPr wrap="square" rtlCol="0">
              <a:spAutoFit/>
            </a:bodyPr>
            <a:lstStyle/>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Manufacturing</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Industrial products</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Consumer projects/ packaged goods</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Financial services/banking</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Technology</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Healthcare/pharmaceuticals</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Insurance</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Retail and wholesale</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Energy</a:t>
              </a:r>
            </a:p>
            <a:p>
              <a:pPr marL="227013" indent="-227013">
                <a:spcAft>
                  <a:spcPts val="900"/>
                </a:spcAft>
                <a:buClr>
                  <a:schemeClr val="bg1"/>
                </a:buClr>
                <a:buSzPct val="100000"/>
                <a:buFont typeface="Wingdings" panose="05000000000000000000" pitchFamily="2" charset="2"/>
                <a:buChar char="n"/>
              </a:pPr>
              <a:r>
                <a:rPr lang="en-US" sz="1600">
                  <a:solidFill>
                    <a:schemeClr val="bg1"/>
                  </a:solidFill>
                  <a:latin typeface="Arial" panose="020B0604020202020204" pitchFamily="34" charset="0"/>
                  <a:ea typeface="Lato Light" charset="0"/>
                  <a:cs typeface="Arial" panose="020B0604020202020204" pitchFamily="34" charset="0"/>
                </a:rPr>
                <a:t>Higher education</a:t>
              </a:r>
            </a:p>
          </p:txBody>
        </p:sp>
        <p:sp>
          <p:nvSpPr>
            <p:cNvPr id="9" name="TextBox 8"/>
            <p:cNvSpPr txBox="1"/>
            <p:nvPr/>
          </p:nvSpPr>
          <p:spPr>
            <a:xfrm>
              <a:off x="6471770" y="3611443"/>
              <a:ext cx="1556515" cy="243656"/>
            </a:xfrm>
            <a:prstGeom prst="rect">
              <a:avLst/>
            </a:prstGeom>
            <a:noFill/>
          </p:spPr>
          <p:txBody>
            <a:bodyPr wrap="none" lIns="0" tIns="0" rIns="0" bIns="0" rtlCol="0">
              <a:spAutoFit/>
            </a:bodyPr>
            <a:lstStyle/>
            <a:p>
              <a:pPr lvl="0" algn="ctr">
                <a:lnSpc>
                  <a:spcPts val="1867"/>
                </a:lnSpc>
                <a:spcAft>
                  <a:spcPts val="1600"/>
                </a:spcAft>
              </a:pPr>
              <a:r>
                <a:rPr lang="en-US" sz="2000" b="1">
                  <a:solidFill>
                    <a:srgbClr val="62BB46"/>
                  </a:solidFill>
                  <a:latin typeface="Arial" panose="020B0604020202020204" pitchFamily="34" charset="0"/>
                  <a:cs typeface="Arial" panose="020B0604020202020204" pitchFamily="34" charset="0"/>
                </a:rPr>
                <a:t>INDUSTRIES</a:t>
              </a:r>
            </a:p>
          </p:txBody>
        </p:sp>
        <p:sp>
          <p:nvSpPr>
            <p:cNvPr id="10" name="TextBox 9"/>
            <p:cNvSpPr txBox="1"/>
            <p:nvPr/>
          </p:nvSpPr>
          <p:spPr>
            <a:xfrm>
              <a:off x="6122105" y="4002531"/>
              <a:ext cx="2255844" cy="923330"/>
            </a:xfrm>
            <a:prstGeom prst="rect">
              <a:avLst/>
            </a:prstGeom>
            <a:noFill/>
          </p:spPr>
          <p:txBody>
            <a:bodyPr wrap="square" lIns="0" tIns="0" rIns="0" bIns="0" rtlCol="0">
              <a:spAutoFit/>
            </a:bodyPr>
            <a:lstStyle/>
            <a:p>
              <a:pPr lvl="0" algn="ctr">
                <a:lnSpc>
                  <a:spcPts val="1800"/>
                </a:lnSpc>
              </a:pPr>
              <a:r>
                <a:rPr lang="en-US" sz="1600">
                  <a:solidFill>
                    <a:srgbClr val="5F6062"/>
                  </a:solidFill>
                  <a:latin typeface="Arial" panose="020B0604020202020204" pitchFamily="34" charset="0"/>
                  <a:ea typeface="Lato Light" charset="0"/>
                  <a:cs typeface="Arial" panose="020B0604020202020204" pitchFamily="34" charset="0"/>
                </a:rPr>
                <a:t>Shared services is industry agnostic and has been adopted across many industries</a:t>
              </a:r>
            </a:p>
          </p:txBody>
        </p:sp>
        <p:sp>
          <p:nvSpPr>
            <p:cNvPr id="13" name="Oval 12"/>
            <p:cNvSpPr/>
            <p:nvPr/>
          </p:nvSpPr>
          <p:spPr>
            <a:xfrm>
              <a:off x="6449377" y="1716793"/>
              <a:ext cx="1601300" cy="1601718"/>
            </a:xfrm>
            <a:prstGeom prst="ellipse">
              <a:avLst/>
            </a:prstGeom>
            <a:gradFill>
              <a:gsLst>
                <a:gs pos="20000">
                  <a:schemeClr val="accent4">
                    <a:lumMod val="75000"/>
                  </a:schemeClr>
                </a:gs>
                <a:gs pos="86000">
                  <a:schemeClr val="accent4"/>
                </a:gs>
              </a:gsLst>
              <a:lin ang="54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pic>
          <p:nvPicPr>
            <p:cNvPr id="19" name="Graphic 25">
              <a:extLst>
                <a:ext uri="{FF2B5EF4-FFF2-40B4-BE49-F238E27FC236}">
                  <a16:creationId xmlns:a16="http://schemas.microsoft.com/office/drawing/2014/main" id="{8007BAEE-687C-104D-A43C-4765E10CA1B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749301" y="2147886"/>
              <a:ext cx="1001453" cy="739533"/>
            </a:xfrm>
            <a:prstGeom prst="rect">
              <a:avLst/>
            </a:prstGeom>
            <a:noFill/>
          </p:spPr>
        </p:pic>
      </p:grpSp>
      <p:grpSp>
        <p:nvGrpSpPr>
          <p:cNvPr id="28" name="Group 27">
            <a:extLst>
              <a:ext uri="{FF2B5EF4-FFF2-40B4-BE49-F238E27FC236}">
                <a16:creationId xmlns:a16="http://schemas.microsoft.com/office/drawing/2014/main" id="{4A9F4CD2-5327-324D-A3A2-66FFDF8F3447}"/>
              </a:ext>
            </a:extLst>
          </p:cNvPr>
          <p:cNvGrpSpPr/>
          <p:nvPr/>
        </p:nvGrpSpPr>
        <p:grpSpPr>
          <a:xfrm>
            <a:off x="354830" y="1716793"/>
            <a:ext cx="2486377" cy="3024402"/>
            <a:chOff x="354830" y="1716793"/>
            <a:chExt cx="2486377" cy="3024402"/>
          </a:xfrm>
        </p:grpSpPr>
        <p:sp>
          <p:nvSpPr>
            <p:cNvPr id="5" name="TextBox 4"/>
            <p:cNvSpPr txBox="1"/>
            <p:nvPr/>
          </p:nvSpPr>
          <p:spPr>
            <a:xfrm>
              <a:off x="1284631" y="3611443"/>
              <a:ext cx="626775" cy="243656"/>
            </a:xfrm>
            <a:prstGeom prst="rect">
              <a:avLst/>
            </a:prstGeom>
            <a:noFill/>
          </p:spPr>
          <p:txBody>
            <a:bodyPr wrap="none" lIns="0" tIns="0" rIns="0" bIns="0" rtlCol="0">
              <a:spAutoFit/>
            </a:bodyPr>
            <a:lstStyle/>
            <a:p>
              <a:pPr lvl="0" algn="ctr">
                <a:lnSpc>
                  <a:spcPts val="1867"/>
                </a:lnSpc>
                <a:spcAft>
                  <a:spcPts val="1600"/>
                </a:spcAft>
              </a:pPr>
              <a:r>
                <a:rPr lang="en-US" sz="2000" b="1">
                  <a:solidFill>
                    <a:schemeClr val="accent2">
                      <a:lumMod val="75000"/>
                    </a:schemeClr>
                  </a:solidFill>
                  <a:latin typeface="Arial" panose="020B0604020202020204" pitchFamily="34" charset="0"/>
                  <a:cs typeface="Arial" panose="020B0604020202020204" pitchFamily="34" charset="0"/>
                </a:rPr>
                <a:t>WHO</a:t>
              </a:r>
            </a:p>
          </p:txBody>
        </p:sp>
        <p:sp>
          <p:nvSpPr>
            <p:cNvPr id="6" name="TextBox 5"/>
            <p:cNvSpPr txBox="1"/>
            <p:nvPr/>
          </p:nvSpPr>
          <p:spPr>
            <a:xfrm>
              <a:off x="354830" y="4002531"/>
              <a:ext cx="2486377" cy="738664"/>
            </a:xfrm>
            <a:prstGeom prst="rect">
              <a:avLst/>
            </a:prstGeom>
            <a:noFill/>
          </p:spPr>
          <p:txBody>
            <a:bodyPr wrap="square" lIns="0" tIns="0" rIns="0" bIns="0" rtlCol="0">
              <a:spAutoFit/>
            </a:bodyPr>
            <a:lstStyle/>
            <a:p>
              <a:pPr algn="ctr"/>
              <a:r>
                <a:rPr lang="en-US" sz="1600"/>
                <a:t>Normally large,</a:t>
              </a:r>
              <a:br>
                <a:rPr lang="en-US" sz="1600"/>
              </a:br>
              <a:r>
                <a:rPr lang="en-US" sz="1600"/>
                <a:t>distributed organizations with multiple business units</a:t>
              </a:r>
            </a:p>
          </p:txBody>
        </p:sp>
        <p:sp>
          <p:nvSpPr>
            <p:cNvPr id="11" name="Oval 10"/>
            <p:cNvSpPr/>
            <p:nvPr/>
          </p:nvSpPr>
          <p:spPr>
            <a:xfrm>
              <a:off x="797368" y="1716793"/>
              <a:ext cx="1601300" cy="1601718"/>
            </a:xfrm>
            <a:prstGeom prst="ellipse">
              <a:avLst/>
            </a:prstGeom>
            <a:gradFill>
              <a:gsLst>
                <a:gs pos="20000">
                  <a:schemeClr val="accent2">
                    <a:lumMod val="50000"/>
                  </a:schemeClr>
                </a:gs>
                <a:gs pos="86000">
                  <a:schemeClr val="accent2"/>
                </a:gs>
              </a:gsLst>
              <a:lin ang="54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2" name="Shape 2696">
              <a:extLst>
                <a:ext uri="{FF2B5EF4-FFF2-40B4-BE49-F238E27FC236}">
                  <a16:creationId xmlns:a16="http://schemas.microsoft.com/office/drawing/2014/main" id="{0289895F-7BCB-4747-9C6D-3A23546EDA15}"/>
                </a:ext>
              </a:extLst>
            </p:cNvPr>
            <p:cNvSpPr>
              <a:spLocks noChangeAspect="1"/>
            </p:cNvSpPr>
            <p:nvPr/>
          </p:nvSpPr>
          <p:spPr>
            <a:xfrm>
              <a:off x="1116240" y="2003600"/>
              <a:ext cx="963556" cy="963556"/>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Tree>
    <p:extLst>
      <p:ext uri="{BB962C8B-B14F-4D97-AF65-F5344CB8AC3E}">
        <p14:creationId xmlns:p14="http://schemas.microsoft.com/office/powerpoint/2010/main" val="218970849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4AA0-49D9-7481-6367-FB131E30602A}"/>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068D3CC9-3E24-49DB-46F1-E21311792CC0}"/>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1" name="Slide Number Placeholder 50">
            <a:extLst>
              <a:ext uri="{FF2B5EF4-FFF2-40B4-BE49-F238E27FC236}">
                <a16:creationId xmlns:a16="http://schemas.microsoft.com/office/drawing/2014/main" id="{CFE82D7E-F72E-2531-1A46-18C922DE065D}"/>
              </a:ext>
            </a:extLst>
          </p:cNvPr>
          <p:cNvSpPr>
            <a:spLocks noGrp="1"/>
          </p:cNvSpPr>
          <p:nvPr>
            <p:ph type="sldNum" sz="quarter" idx="4"/>
          </p:nvPr>
        </p:nvSpPr>
        <p:spPr/>
        <p:txBody>
          <a:bodyPr/>
          <a:lstStyle/>
          <a:p>
            <a:fld id="{9AA6D16A-0A68-8445-85DB-A0BE8CCB51C7}" type="slidenum">
              <a:rPr lang="en-US" smtClean="0"/>
              <a:pPr/>
              <a:t>11</a:t>
            </a:fld>
            <a:endParaRPr lang="en-US"/>
          </a:p>
        </p:txBody>
      </p:sp>
      <p:sp>
        <p:nvSpPr>
          <p:cNvPr id="3" name="Title 2">
            <a:extLst>
              <a:ext uri="{FF2B5EF4-FFF2-40B4-BE49-F238E27FC236}">
                <a16:creationId xmlns:a16="http://schemas.microsoft.com/office/drawing/2014/main" id="{650FDFD1-3B6C-DF2B-DDFA-DBED6FB7E8AA}"/>
              </a:ext>
            </a:extLst>
          </p:cNvPr>
          <p:cNvSpPr>
            <a:spLocks noGrp="1"/>
          </p:cNvSpPr>
          <p:nvPr>
            <p:ph type="title"/>
          </p:nvPr>
        </p:nvSpPr>
        <p:spPr/>
        <p:txBody>
          <a:bodyPr/>
          <a:lstStyle/>
          <a:p>
            <a:r>
              <a:rPr lang="en-US"/>
              <a:t>Benefits of a Shared Services Model</a:t>
            </a:r>
          </a:p>
        </p:txBody>
      </p:sp>
      <p:sp>
        <p:nvSpPr>
          <p:cNvPr id="6" name="Text Placeholder 5">
            <a:extLst>
              <a:ext uri="{FF2B5EF4-FFF2-40B4-BE49-F238E27FC236}">
                <a16:creationId xmlns:a16="http://schemas.microsoft.com/office/drawing/2014/main" id="{6631D6ED-C500-2120-AA2B-3213DE058EA8}"/>
              </a:ext>
            </a:extLst>
          </p:cNvPr>
          <p:cNvSpPr>
            <a:spLocks noGrp="1"/>
          </p:cNvSpPr>
          <p:nvPr>
            <p:ph type="body" sz="quarter" idx="10"/>
          </p:nvPr>
        </p:nvSpPr>
        <p:spPr/>
        <p:txBody>
          <a:bodyPr/>
          <a:lstStyle/>
          <a:p>
            <a:r>
              <a:rPr lang="en-US"/>
              <a:t>Shared Services Overview</a:t>
            </a:r>
          </a:p>
        </p:txBody>
      </p:sp>
      <p:sp>
        <p:nvSpPr>
          <p:cNvPr id="14" name="Shape 271">
            <a:extLst>
              <a:ext uri="{FF2B5EF4-FFF2-40B4-BE49-F238E27FC236}">
                <a16:creationId xmlns:a16="http://schemas.microsoft.com/office/drawing/2014/main" id="{D9780AC7-72F4-7193-3731-756BCBB771FB}"/>
              </a:ext>
            </a:extLst>
          </p:cNvPr>
          <p:cNvSpPr/>
          <p:nvPr/>
        </p:nvSpPr>
        <p:spPr>
          <a:xfrm>
            <a:off x="1187888" y="1635385"/>
            <a:ext cx="3169507" cy="16722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Improve Service Delivery and Transparency</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Better customer experience</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Standard processes</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Common model for expansion</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Performance metrics</a:t>
            </a:r>
          </a:p>
        </p:txBody>
      </p:sp>
      <p:sp>
        <p:nvSpPr>
          <p:cNvPr id="15" name="Shape 271">
            <a:extLst>
              <a:ext uri="{FF2B5EF4-FFF2-40B4-BE49-F238E27FC236}">
                <a16:creationId xmlns:a16="http://schemas.microsoft.com/office/drawing/2014/main" id="{641CF95B-B2CE-6928-CCF4-4A811FA9CD0F}"/>
              </a:ext>
            </a:extLst>
          </p:cNvPr>
          <p:cNvSpPr/>
          <p:nvPr/>
        </p:nvSpPr>
        <p:spPr>
          <a:xfrm>
            <a:off x="1187888" y="4194730"/>
            <a:ext cx="2712308" cy="14055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Gain Control and Leverage Data</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Improve reporting and analytics</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Improve compliance </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Better decision-making</a:t>
            </a:r>
            <a:endParaRPr lang="en-US" sz="1800" b="0">
              <a:solidFill>
                <a:schemeClr val="bg1"/>
              </a:solidFill>
              <a:cs typeface="Arial" panose="020B0604020202020204" pitchFamily="34" charset="0"/>
              <a:sym typeface="Helvetica Light"/>
            </a:endParaRPr>
          </a:p>
        </p:txBody>
      </p:sp>
      <p:sp>
        <p:nvSpPr>
          <p:cNvPr id="16" name="Shape 271">
            <a:extLst>
              <a:ext uri="{FF2B5EF4-FFF2-40B4-BE49-F238E27FC236}">
                <a16:creationId xmlns:a16="http://schemas.microsoft.com/office/drawing/2014/main" id="{51298A3C-A744-FFCD-A19F-C6448DBEC3FA}"/>
              </a:ext>
            </a:extLst>
          </p:cNvPr>
          <p:cNvSpPr/>
          <p:nvPr/>
        </p:nvSpPr>
        <p:spPr>
          <a:xfrm>
            <a:off x="7983089" y="1635385"/>
            <a:ext cx="3381597" cy="13952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Cost Control and Scalability</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Skillset and work alignment</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Economies of scale</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Automation of process</a:t>
            </a:r>
          </a:p>
          <a:p>
            <a:pPr marL="17145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rPr>
              <a:t>Elimination of redundant work</a:t>
            </a:r>
            <a:endParaRPr lang="en-US" sz="1800" b="0">
              <a:solidFill>
                <a:schemeClr val="bg1"/>
              </a:solidFill>
              <a:cs typeface="Arial" panose="020B0604020202020204" pitchFamily="34" charset="0"/>
            </a:endParaRPr>
          </a:p>
        </p:txBody>
      </p:sp>
      <p:sp>
        <p:nvSpPr>
          <p:cNvPr id="17" name="Shape 271">
            <a:extLst>
              <a:ext uri="{FF2B5EF4-FFF2-40B4-BE49-F238E27FC236}">
                <a16:creationId xmlns:a16="http://schemas.microsoft.com/office/drawing/2014/main" id="{AD50E616-321F-84A2-D797-5AFCC224A0BA}"/>
              </a:ext>
            </a:extLst>
          </p:cNvPr>
          <p:cNvSpPr/>
          <p:nvPr/>
        </p:nvSpPr>
        <p:spPr>
          <a:xfrm>
            <a:off x="7983089" y="4087008"/>
            <a:ext cx="2989711" cy="17748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spcBef>
                <a:spcPts val="2000"/>
              </a:spcBef>
              <a:defRPr sz="2000" b="1">
                <a:solidFill>
                  <a:srgbClr val="A6AAA9"/>
                </a:solidFill>
              </a:defRPr>
            </a:lvl1pPr>
          </a:lstStyle>
          <a:p>
            <a:pPr>
              <a:spcBef>
                <a:spcPts val="0"/>
              </a:spcBef>
              <a:spcAft>
                <a:spcPts val="400"/>
              </a:spcAft>
              <a:defRPr sz="3200">
                <a:solidFill>
                  <a:srgbClr val="FFFFFF"/>
                </a:solidFill>
                <a:latin typeface="+mn-lt"/>
                <a:ea typeface="+mn-ea"/>
                <a:cs typeface="+mn-cs"/>
                <a:sym typeface="Helvetica Light"/>
              </a:defRPr>
            </a:pPr>
            <a:r>
              <a:rPr lang="en-US" sz="1800">
                <a:solidFill>
                  <a:schemeClr val="bg1"/>
                </a:solidFill>
                <a:cs typeface="Arial" panose="020B0604020202020204" pitchFamily="34" charset="0"/>
              </a:rPr>
              <a:t>End-to-End Accountability</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Less rework caused by upstream process issues</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Improved end-to-end process coordination</a:t>
            </a:r>
          </a:p>
          <a:p>
            <a:pPr marL="171450" lvl="0" indent="-171450">
              <a:spcBef>
                <a:spcPts val="0"/>
              </a:spcBef>
              <a:spcAft>
                <a:spcPts val="400"/>
              </a:spcAft>
              <a:buFont typeface="Wingdings" panose="05000000000000000000" pitchFamily="2" charset="2"/>
              <a:buChar char="§"/>
              <a:defRPr sz="3200">
                <a:solidFill>
                  <a:srgbClr val="FFFFFF"/>
                </a:solidFill>
                <a:latin typeface="+mn-lt"/>
                <a:ea typeface="+mn-ea"/>
                <a:cs typeface="+mn-cs"/>
                <a:sym typeface="Helvetica Light"/>
              </a:defRPr>
            </a:pPr>
            <a:r>
              <a:rPr lang="en-US" sz="1400" b="0">
                <a:solidFill>
                  <a:schemeClr val="bg1"/>
                </a:solidFill>
                <a:cs typeface="Arial" panose="020B0604020202020204" pitchFamily="34" charset="0"/>
                <a:sym typeface="Helvetica Light"/>
              </a:rPr>
              <a:t>Focus on root-cause problem resolution</a:t>
            </a:r>
          </a:p>
        </p:txBody>
      </p:sp>
      <p:grpSp>
        <p:nvGrpSpPr>
          <p:cNvPr id="5" name="Group 4">
            <a:extLst>
              <a:ext uri="{FF2B5EF4-FFF2-40B4-BE49-F238E27FC236}">
                <a16:creationId xmlns:a16="http://schemas.microsoft.com/office/drawing/2014/main" id="{B4714BF0-26B3-2B67-22CE-48E3103961ED}"/>
              </a:ext>
            </a:extLst>
          </p:cNvPr>
          <p:cNvGrpSpPr/>
          <p:nvPr/>
        </p:nvGrpSpPr>
        <p:grpSpPr>
          <a:xfrm>
            <a:off x="4159899" y="1884784"/>
            <a:ext cx="3368351" cy="3509862"/>
            <a:chOff x="4159899" y="1884784"/>
            <a:chExt cx="3368351" cy="3509862"/>
          </a:xfrm>
        </p:grpSpPr>
        <p:grpSp>
          <p:nvGrpSpPr>
            <p:cNvPr id="31" name="Group 30">
              <a:extLst>
                <a:ext uri="{FF2B5EF4-FFF2-40B4-BE49-F238E27FC236}">
                  <a16:creationId xmlns:a16="http://schemas.microsoft.com/office/drawing/2014/main" id="{5A973805-4CBE-49C5-5118-8DCD24C8EA7F}"/>
                </a:ext>
              </a:extLst>
            </p:cNvPr>
            <p:cNvGrpSpPr/>
            <p:nvPr/>
          </p:nvGrpSpPr>
          <p:grpSpPr>
            <a:xfrm>
              <a:off x="4159899" y="1919623"/>
              <a:ext cx="3368351" cy="3368351"/>
              <a:chOff x="4411825" y="1900961"/>
              <a:chExt cx="3368351" cy="3368351"/>
            </a:xfrm>
          </p:grpSpPr>
          <p:pic>
            <p:nvPicPr>
              <p:cNvPr id="29" name="Picture 28" descr="A close-up of a network&#10;&#10;Description automatically generated">
                <a:extLst>
                  <a:ext uri="{FF2B5EF4-FFF2-40B4-BE49-F238E27FC236}">
                    <a16:creationId xmlns:a16="http://schemas.microsoft.com/office/drawing/2014/main" id="{2D05456E-51C9-EB4F-F625-7893417B8603}"/>
                  </a:ext>
                </a:extLst>
              </p:cNvPr>
              <p:cNvPicPr>
                <a:picLocks noChangeAspect="1"/>
              </p:cNvPicPr>
              <p:nvPr/>
            </p:nvPicPr>
            <p:blipFill rotWithShape="1">
              <a:blip r:embed="rId3"/>
              <a:srcRect l="20000" r="20000"/>
              <a:stretch/>
            </p:blipFill>
            <p:spPr>
              <a:xfrm rot="2700000">
                <a:off x="4413504" y="1902640"/>
                <a:ext cx="3364992" cy="3364992"/>
              </a:xfrm>
              <a:prstGeom prst="roundRect">
                <a:avLst>
                  <a:gd name="adj" fmla="val 9020"/>
                </a:avLst>
              </a:prstGeom>
            </p:spPr>
          </p:pic>
          <p:sp>
            <p:nvSpPr>
              <p:cNvPr id="2" name="Rounded Rectangle 1">
                <a:extLst>
                  <a:ext uri="{FF2B5EF4-FFF2-40B4-BE49-F238E27FC236}">
                    <a16:creationId xmlns:a16="http://schemas.microsoft.com/office/drawing/2014/main" id="{56271EE2-D69B-A264-D98E-9E7E57AFC185}"/>
                  </a:ext>
                </a:extLst>
              </p:cNvPr>
              <p:cNvSpPr/>
              <p:nvPr/>
            </p:nvSpPr>
            <p:spPr>
              <a:xfrm rot="2700000">
                <a:off x="4411825" y="1900961"/>
                <a:ext cx="3368351" cy="3368351"/>
              </a:xfrm>
              <a:prstGeom prst="roundRect">
                <a:avLst>
                  <a:gd name="adj" fmla="val 9188"/>
                </a:avLst>
              </a:prstGeom>
              <a:gradFill>
                <a:gsLst>
                  <a:gs pos="0">
                    <a:srgbClr val="22A8C1">
                      <a:alpha val="64910"/>
                    </a:srgbClr>
                  </a:gs>
                  <a:gs pos="100000">
                    <a:schemeClr val="accent4">
                      <a:alpha val="69667"/>
                    </a:schemeClr>
                  </a:gs>
                </a:gsLst>
                <a:lin ang="0" scaled="0"/>
              </a:gradFill>
              <a:ln>
                <a:noFill/>
              </a:ln>
              <a:effectLst>
                <a:outerShdw blurRad="635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sp>
          <p:nvSpPr>
            <p:cNvPr id="4" name="Oval 3">
              <a:extLst>
                <a:ext uri="{FF2B5EF4-FFF2-40B4-BE49-F238E27FC236}">
                  <a16:creationId xmlns:a16="http://schemas.microsoft.com/office/drawing/2014/main" id="{E302C8AF-B7C9-EAAE-2453-49B2B8F475A1}"/>
                </a:ext>
              </a:extLst>
            </p:cNvPr>
            <p:cNvSpPr>
              <a:spLocks noChangeAspect="1"/>
            </p:cNvSpPr>
            <p:nvPr/>
          </p:nvSpPr>
          <p:spPr>
            <a:xfrm>
              <a:off x="4273420" y="1884784"/>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7" name="Graphic 45">
              <a:extLst>
                <a:ext uri="{FF2B5EF4-FFF2-40B4-BE49-F238E27FC236}">
                  <a16:creationId xmlns:a16="http://schemas.microsoft.com/office/drawing/2014/main" id="{06ADCB27-64A1-A009-4B7A-C5D7D44DE566}"/>
                </a:ext>
              </a:extLst>
            </p:cNvPr>
            <p:cNvSpPr>
              <a:spLocks noChangeAspect="1"/>
            </p:cNvSpPr>
            <p:nvPr/>
          </p:nvSpPr>
          <p:spPr>
            <a:xfrm>
              <a:off x="4441084" y="2067664"/>
              <a:ext cx="579072" cy="548640"/>
            </a:xfrm>
            <a:custGeom>
              <a:avLst/>
              <a:gdLst>
                <a:gd name="connsiteX0" fmla="*/ 2064052 w 6368076"/>
                <a:gd name="connsiteY0" fmla="*/ 6033412 h 6033411"/>
                <a:gd name="connsiteX1" fmla="*/ 4303590 w 6368076"/>
                <a:gd name="connsiteY1" fmla="*/ 6033412 h 6033411"/>
                <a:gd name="connsiteX2" fmla="*/ 4362260 w 6368076"/>
                <a:gd name="connsiteY2" fmla="*/ 5974718 h 6033411"/>
                <a:gd name="connsiteX3" fmla="*/ 4362260 w 6368076"/>
                <a:gd name="connsiteY3" fmla="*/ 5468712 h 6033411"/>
                <a:gd name="connsiteX4" fmla="*/ 3765957 w 6368076"/>
                <a:gd name="connsiteY4" fmla="*/ 4552809 h 6033411"/>
                <a:gd name="connsiteX5" fmla="*/ 2602211 w 6368076"/>
                <a:gd name="connsiteY5" fmla="*/ 4552809 h 6033411"/>
                <a:gd name="connsiteX6" fmla="*/ 2005908 w 6368076"/>
                <a:gd name="connsiteY6" fmla="*/ 5468712 h 6033411"/>
                <a:gd name="connsiteX7" fmla="*/ 2005908 w 6368076"/>
                <a:gd name="connsiteY7" fmla="*/ 5974718 h 6033411"/>
                <a:gd name="connsiteX8" fmla="*/ 2064041 w 6368076"/>
                <a:gd name="connsiteY8" fmla="*/ 6033412 h 6033411"/>
                <a:gd name="connsiteX9" fmla="*/ 3630991 w 6368076"/>
                <a:gd name="connsiteY9" fmla="*/ 2351294 h 6033411"/>
                <a:gd name="connsiteX10" fmla="*/ 3183884 w 6368076"/>
                <a:gd name="connsiteY10" fmla="*/ 2086084 h 6033411"/>
                <a:gd name="connsiteX11" fmla="*/ 2736776 w 6368076"/>
                <a:gd name="connsiteY11" fmla="*/ 2351294 h 6033411"/>
                <a:gd name="connsiteX12" fmla="*/ 2850899 w 6368076"/>
                <a:gd name="connsiteY12" fmla="*/ 1843911 h 6033411"/>
                <a:gd name="connsiteX13" fmla="*/ 2460313 w 6368076"/>
                <a:gd name="connsiteY13" fmla="*/ 1500205 h 6033411"/>
                <a:gd name="connsiteX14" fmla="*/ 2978144 w 6368076"/>
                <a:gd name="connsiteY14" fmla="*/ 1451982 h 6033411"/>
                <a:gd name="connsiteX15" fmla="*/ 3183884 w 6368076"/>
                <a:gd name="connsiteY15" fmla="*/ 975402 h 6033411"/>
                <a:gd name="connsiteX16" fmla="*/ 3389624 w 6368076"/>
                <a:gd name="connsiteY16" fmla="*/ 1452787 h 6033411"/>
                <a:gd name="connsiteX17" fmla="*/ 3907454 w 6368076"/>
                <a:gd name="connsiteY17" fmla="*/ 1501005 h 6033411"/>
                <a:gd name="connsiteX18" fmla="*/ 3516868 w 6368076"/>
                <a:gd name="connsiteY18" fmla="*/ 1844711 h 6033411"/>
                <a:gd name="connsiteX19" fmla="*/ 3087443 w 6368076"/>
                <a:gd name="connsiteY19" fmla="*/ 96441 h 6033411"/>
                <a:gd name="connsiteX20" fmla="*/ 3183884 w 6368076"/>
                <a:gd name="connsiteY20" fmla="*/ 0 h 6033411"/>
                <a:gd name="connsiteX21" fmla="*/ 3280324 w 6368076"/>
                <a:gd name="connsiteY21" fmla="*/ 96441 h 6033411"/>
                <a:gd name="connsiteX22" fmla="*/ 3280324 w 6368076"/>
                <a:gd name="connsiteY22" fmla="*/ 472293 h 6033411"/>
                <a:gd name="connsiteX23" fmla="*/ 3183884 w 6368076"/>
                <a:gd name="connsiteY23" fmla="*/ 568734 h 6033411"/>
                <a:gd name="connsiteX24" fmla="*/ 3087443 w 6368076"/>
                <a:gd name="connsiteY24" fmla="*/ 472293 h 6033411"/>
                <a:gd name="connsiteX25" fmla="*/ 4835433 w 6368076"/>
                <a:gd name="connsiteY25" fmla="*/ 1651549 h 6033411"/>
                <a:gd name="connsiteX26" fmla="*/ 4931874 w 6368076"/>
                <a:gd name="connsiteY26" fmla="*/ 1747990 h 6033411"/>
                <a:gd name="connsiteX27" fmla="*/ 4835433 w 6368076"/>
                <a:gd name="connsiteY27" fmla="*/ 1844431 h 6033411"/>
                <a:gd name="connsiteX28" fmla="*/ 4459580 w 6368076"/>
                <a:gd name="connsiteY28" fmla="*/ 1844431 h 6033411"/>
                <a:gd name="connsiteX29" fmla="*/ 4363140 w 6368076"/>
                <a:gd name="connsiteY29" fmla="*/ 1747990 h 6033411"/>
                <a:gd name="connsiteX30" fmla="*/ 4459580 w 6368076"/>
                <a:gd name="connsiteY30" fmla="*/ 1651549 h 6033411"/>
                <a:gd name="connsiteX31" fmla="*/ 4283313 w 6368076"/>
                <a:gd name="connsiteY31" fmla="*/ 512207 h 6033411"/>
                <a:gd name="connsiteX32" fmla="*/ 4419667 w 6368076"/>
                <a:gd name="connsiteY32" fmla="*/ 512207 h 6033411"/>
                <a:gd name="connsiteX33" fmla="*/ 4419667 w 6368076"/>
                <a:gd name="connsiteY33" fmla="*/ 648561 h 6033411"/>
                <a:gd name="connsiteX34" fmla="*/ 4153651 w 6368076"/>
                <a:gd name="connsiteY34" fmla="*/ 914577 h 6033411"/>
                <a:gd name="connsiteX35" fmla="*/ 4017297 w 6368076"/>
                <a:gd name="connsiteY35" fmla="*/ 914577 h 6033411"/>
                <a:gd name="connsiteX36" fmla="*/ 4017297 w 6368076"/>
                <a:gd name="connsiteY36" fmla="*/ 778223 h 6033411"/>
                <a:gd name="connsiteX37" fmla="*/ 1532340 w 6368076"/>
                <a:gd name="connsiteY37" fmla="*/ 1844431 h 6033411"/>
                <a:gd name="connsiteX38" fmla="*/ 1435900 w 6368076"/>
                <a:gd name="connsiteY38" fmla="*/ 1747990 h 6033411"/>
                <a:gd name="connsiteX39" fmla="*/ 1532340 w 6368076"/>
                <a:gd name="connsiteY39" fmla="*/ 1651549 h 6033411"/>
                <a:gd name="connsiteX40" fmla="*/ 1908193 w 6368076"/>
                <a:gd name="connsiteY40" fmla="*/ 1651549 h 6033411"/>
                <a:gd name="connsiteX41" fmla="*/ 2004633 w 6368076"/>
                <a:gd name="connsiteY41" fmla="*/ 1747990 h 6033411"/>
                <a:gd name="connsiteX42" fmla="*/ 1908193 w 6368076"/>
                <a:gd name="connsiteY42" fmla="*/ 1844431 h 6033411"/>
                <a:gd name="connsiteX43" fmla="*/ 1948106 w 6368076"/>
                <a:gd name="connsiteY43" fmla="*/ 648510 h 6033411"/>
                <a:gd name="connsiteX44" fmla="*/ 1948106 w 6368076"/>
                <a:gd name="connsiteY44" fmla="*/ 512155 h 6033411"/>
                <a:gd name="connsiteX45" fmla="*/ 2084461 w 6368076"/>
                <a:gd name="connsiteY45" fmla="*/ 512155 h 6033411"/>
                <a:gd name="connsiteX46" fmla="*/ 2350477 w 6368076"/>
                <a:gd name="connsiteY46" fmla="*/ 778172 h 6033411"/>
                <a:gd name="connsiteX47" fmla="*/ 2350477 w 6368076"/>
                <a:gd name="connsiteY47" fmla="*/ 914526 h 6033411"/>
                <a:gd name="connsiteX48" fmla="*/ 2214123 w 6368076"/>
                <a:gd name="connsiteY48" fmla="*/ 914526 h 6033411"/>
                <a:gd name="connsiteX49" fmla="*/ 3183918 w 6368076"/>
                <a:gd name="connsiteY49" fmla="*/ 3169111 h 6033411"/>
                <a:gd name="connsiteX50" fmla="*/ 3893607 w 6368076"/>
                <a:gd name="connsiteY50" fmla="*/ 3869655 h 6033411"/>
                <a:gd name="connsiteX51" fmla="*/ 3183918 w 6368076"/>
                <a:gd name="connsiteY51" fmla="*/ 4570200 h 6033411"/>
                <a:gd name="connsiteX52" fmla="*/ 2474229 w 6368076"/>
                <a:gd name="connsiteY52" fmla="*/ 3869655 h 6033411"/>
                <a:gd name="connsiteX53" fmla="*/ 3183918 w 6368076"/>
                <a:gd name="connsiteY53" fmla="*/ 3169111 h 6033411"/>
                <a:gd name="connsiteX54" fmla="*/ 5189597 w 6368076"/>
                <a:gd name="connsiteY54" fmla="*/ 2615647 h 6033411"/>
                <a:gd name="connsiteX55" fmla="*/ 5899275 w 6368076"/>
                <a:gd name="connsiteY55" fmla="*/ 3316192 h 6033411"/>
                <a:gd name="connsiteX56" fmla="*/ 5189597 w 6368076"/>
                <a:gd name="connsiteY56" fmla="*/ 4016736 h 6033411"/>
                <a:gd name="connsiteX57" fmla="*/ 4479909 w 6368076"/>
                <a:gd name="connsiteY57" fmla="*/ 3316192 h 6033411"/>
                <a:gd name="connsiteX58" fmla="*/ 5189597 w 6368076"/>
                <a:gd name="connsiteY58" fmla="*/ 2615647 h 6033411"/>
                <a:gd name="connsiteX59" fmla="*/ 1178239 w 6368076"/>
                <a:gd name="connsiteY59" fmla="*/ 2615647 h 6033411"/>
                <a:gd name="connsiteX60" fmla="*/ 1887927 w 6368076"/>
                <a:gd name="connsiteY60" fmla="*/ 3316192 h 6033411"/>
                <a:gd name="connsiteX61" fmla="*/ 1178239 w 6368076"/>
                <a:gd name="connsiteY61" fmla="*/ 4016736 h 6033411"/>
                <a:gd name="connsiteX62" fmla="*/ 468550 w 6368076"/>
                <a:gd name="connsiteY62" fmla="*/ 3316192 h 6033411"/>
                <a:gd name="connsiteX63" fmla="*/ 1178239 w 6368076"/>
                <a:gd name="connsiteY63" fmla="*/ 2615647 h 6033411"/>
                <a:gd name="connsiteX64" fmla="*/ 4554718 w 6368076"/>
                <a:gd name="connsiteY64" fmla="*/ 5479171 h 6033411"/>
                <a:gd name="connsiteX65" fmla="*/ 4091534 w 6368076"/>
                <a:gd name="connsiteY65" fmla="*/ 4524629 h 6033411"/>
                <a:gd name="connsiteX66" fmla="*/ 4608028 w 6368076"/>
                <a:gd name="connsiteY66" fmla="*/ 3999026 h 6033411"/>
                <a:gd name="connsiteX67" fmla="*/ 5771773 w 6368076"/>
                <a:gd name="connsiteY67" fmla="*/ 3999026 h 6033411"/>
                <a:gd name="connsiteX68" fmla="*/ 6368076 w 6368076"/>
                <a:gd name="connsiteY68" fmla="*/ 4914912 h 6033411"/>
                <a:gd name="connsiteX69" fmla="*/ 6368076 w 6368076"/>
                <a:gd name="connsiteY69" fmla="*/ 5420935 h 6033411"/>
                <a:gd name="connsiteX70" fmla="*/ 6309383 w 6368076"/>
                <a:gd name="connsiteY70" fmla="*/ 5479628 h 6033411"/>
                <a:gd name="connsiteX71" fmla="*/ 4554730 w 6368076"/>
                <a:gd name="connsiteY71" fmla="*/ 5479914 h 6033411"/>
                <a:gd name="connsiteX72" fmla="*/ 58670 w 6368076"/>
                <a:gd name="connsiteY72" fmla="*/ 5479171 h 6033411"/>
                <a:gd name="connsiteX73" fmla="*/ 0 w 6368076"/>
                <a:gd name="connsiteY73" fmla="*/ 5420478 h 6033411"/>
                <a:gd name="connsiteX74" fmla="*/ 0 w 6368076"/>
                <a:gd name="connsiteY74" fmla="*/ 4914432 h 6033411"/>
                <a:gd name="connsiteX75" fmla="*/ 596303 w 6368076"/>
                <a:gd name="connsiteY75" fmla="*/ 3998546 h 6033411"/>
                <a:gd name="connsiteX76" fmla="*/ 1760049 w 6368076"/>
                <a:gd name="connsiteY76" fmla="*/ 3998546 h 6033411"/>
                <a:gd name="connsiteX77" fmla="*/ 2277079 w 6368076"/>
                <a:gd name="connsiteY77" fmla="*/ 4524149 h 6033411"/>
                <a:gd name="connsiteX78" fmla="*/ 1813895 w 6368076"/>
                <a:gd name="connsiteY78" fmla="*/ 5478656 h 6033411"/>
                <a:gd name="connsiteX79" fmla="*/ 58647 w 6368076"/>
                <a:gd name="connsiteY79" fmla="*/ 5478656 h 603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8076" h="6033411">
                  <a:moveTo>
                    <a:pt x="2064052" y="6033412"/>
                  </a:moveTo>
                  <a:lnTo>
                    <a:pt x="4303590" y="6033412"/>
                  </a:lnTo>
                  <a:cubicBezTo>
                    <a:pt x="4335736" y="6033412"/>
                    <a:pt x="4362260" y="6006894"/>
                    <a:pt x="4362260" y="5974718"/>
                  </a:cubicBezTo>
                  <a:lnTo>
                    <a:pt x="4362260" y="5468712"/>
                  </a:lnTo>
                  <a:cubicBezTo>
                    <a:pt x="4362260" y="5062039"/>
                    <a:pt x="4116606" y="4709515"/>
                    <a:pt x="3765957" y="4552809"/>
                  </a:cubicBezTo>
                  <a:cubicBezTo>
                    <a:pt x="3429486" y="4833559"/>
                    <a:pt x="2938768" y="4833559"/>
                    <a:pt x="2602211" y="4552809"/>
                  </a:cubicBezTo>
                  <a:cubicBezTo>
                    <a:pt x="2251544" y="4709526"/>
                    <a:pt x="2005908" y="5061536"/>
                    <a:pt x="2005908" y="5468712"/>
                  </a:cubicBezTo>
                  <a:lnTo>
                    <a:pt x="2005908" y="5974718"/>
                  </a:lnTo>
                  <a:cubicBezTo>
                    <a:pt x="2006177" y="6006894"/>
                    <a:pt x="2031894" y="6033412"/>
                    <a:pt x="2064041" y="6033412"/>
                  </a:cubicBezTo>
                  <a:close/>
                  <a:moveTo>
                    <a:pt x="3630991" y="2351294"/>
                  </a:moveTo>
                  <a:lnTo>
                    <a:pt x="3183884" y="2086084"/>
                  </a:lnTo>
                  <a:lnTo>
                    <a:pt x="2736776" y="2351294"/>
                  </a:lnTo>
                  <a:lnTo>
                    <a:pt x="2850899" y="1843911"/>
                  </a:lnTo>
                  <a:lnTo>
                    <a:pt x="2460313" y="1500205"/>
                  </a:lnTo>
                  <a:lnTo>
                    <a:pt x="2978144" y="1451982"/>
                  </a:lnTo>
                  <a:lnTo>
                    <a:pt x="3183884" y="975402"/>
                  </a:lnTo>
                  <a:lnTo>
                    <a:pt x="3389624" y="1452787"/>
                  </a:lnTo>
                  <a:lnTo>
                    <a:pt x="3907454" y="1501005"/>
                  </a:lnTo>
                  <a:lnTo>
                    <a:pt x="3516868" y="1844711"/>
                  </a:lnTo>
                  <a:close/>
                  <a:moveTo>
                    <a:pt x="3087443" y="96441"/>
                  </a:moveTo>
                  <a:cubicBezTo>
                    <a:pt x="3087443" y="43131"/>
                    <a:pt x="3130843" y="0"/>
                    <a:pt x="3183884" y="0"/>
                  </a:cubicBezTo>
                  <a:cubicBezTo>
                    <a:pt x="3237193" y="0"/>
                    <a:pt x="3280324" y="43399"/>
                    <a:pt x="3280324" y="96441"/>
                  </a:cubicBezTo>
                  <a:lnTo>
                    <a:pt x="3280324" y="472293"/>
                  </a:lnTo>
                  <a:cubicBezTo>
                    <a:pt x="3280324" y="525603"/>
                    <a:pt x="3236925" y="568734"/>
                    <a:pt x="3183884" y="568734"/>
                  </a:cubicBezTo>
                  <a:cubicBezTo>
                    <a:pt x="3130574" y="568734"/>
                    <a:pt x="3087443" y="525334"/>
                    <a:pt x="3087443" y="472293"/>
                  </a:cubicBezTo>
                  <a:close/>
                  <a:moveTo>
                    <a:pt x="4835433" y="1651549"/>
                  </a:moveTo>
                  <a:cubicBezTo>
                    <a:pt x="4888743" y="1651549"/>
                    <a:pt x="4931874" y="1694949"/>
                    <a:pt x="4931874" y="1747990"/>
                  </a:cubicBezTo>
                  <a:cubicBezTo>
                    <a:pt x="4931874" y="1801299"/>
                    <a:pt x="4888474" y="1844431"/>
                    <a:pt x="4835433" y="1844431"/>
                  </a:cubicBezTo>
                  <a:lnTo>
                    <a:pt x="4459580" y="1844431"/>
                  </a:lnTo>
                  <a:cubicBezTo>
                    <a:pt x="4406271" y="1844431"/>
                    <a:pt x="4363140" y="1801031"/>
                    <a:pt x="4363140" y="1747990"/>
                  </a:cubicBezTo>
                  <a:cubicBezTo>
                    <a:pt x="4363140" y="1694681"/>
                    <a:pt x="4406539" y="1651549"/>
                    <a:pt x="4459580" y="1651549"/>
                  </a:cubicBezTo>
                  <a:close/>
                  <a:moveTo>
                    <a:pt x="4283313" y="512207"/>
                  </a:moveTo>
                  <a:cubicBezTo>
                    <a:pt x="4321083" y="474436"/>
                    <a:pt x="4381897" y="474436"/>
                    <a:pt x="4419667" y="512207"/>
                  </a:cubicBezTo>
                  <a:cubicBezTo>
                    <a:pt x="4457437" y="549977"/>
                    <a:pt x="4457437" y="610791"/>
                    <a:pt x="4419667" y="648561"/>
                  </a:cubicBezTo>
                  <a:lnTo>
                    <a:pt x="4153651" y="914577"/>
                  </a:lnTo>
                  <a:cubicBezTo>
                    <a:pt x="4115880" y="952348"/>
                    <a:pt x="4055067" y="952348"/>
                    <a:pt x="4017297" y="914577"/>
                  </a:cubicBezTo>
                  <a:cubicBezTo>
                    <a:pt x="3979526" y="876807"/>
                    <a:pt x="3979526" y="815993"/>
                    <a:pt x="4017297" y="778223"/>
                  </a:cubicBezTo>
                  <a:close/>
                  <a:moveTo>
                    <a:pt x="1532340" y="1844431"/>
                  </a:moveTo>
                  <a:cubicBezTo>
                    <a:pt x="1479031" y="1844431"/>
                    <a:pt x="1435900" y="1801031"/>
                    <a:pt x="1435900" y="1747990"/>
                  </a:cubicBezTo>
                  <a:cubicBezTo>
                    <a:pt x="1435900" y="1694681"/>
                    <a:pt x="1479299" y="1651549"/>
                    <a:pt x="1532340" y="1651549"/>
                  </a:cubicBezTo>
                  <a:lnTo>
                    <a:pt x="1908193" y="1651549"/>
                  </a:lnTo>
                  <a:cubicBezTo>
                    <a:pt x="1961502" y="1651549"/>
                    <a:pt x="2004633" y="1694949"/>
                    <a:pt x="2004633" y="1747990"/>
                  </a:cubicBezTo>
                  <a:cubicBezTo>
                    <a:pt x="2004633" y="1801299"/>
                    <a:pt x="1961234" y="1844431"/>
                    <a:pt x="1908193" y="1844431"/>
                  </a:cubicBezTo>
                  <a:close/>
                  <a:moveTo>
                    <a:pt x="1948106" y="648510"/>
                  </a:moveTo>
                  <a:cubicBezTo>
                    <a:pt x="1910336" y="610739"/>
                    <a:pt x="1910336" y="549926"/>
                    <a:pt x="1948106" y="512155"/>
                  </a:cubicBezTo>
                  <a:cubicBezTo>
                    <a:pt x="1985877" y="474385"/>
                    <a:pt x="2046690" y="474385"/>
                    <a:pt x="2084461" y="512155"/>
                  </a:cubicBezTo>
                  <a:lnTo>
                    <a:pt x="2350477" y="778172"/>
                  </a:lnTo>
                  <a:cubicBezTo>
                    <a:pt x="2388247" y="815942"/>
                    <a:pt x="2388247" y="876755"/>
                    <a:pt x="2350477" y="914526"/>
                  </a:cubicBezTo>
                  <a:cubicBezTo>
                    <a:pt x="2312706" y="952296"/>
                    <a:pt x="2251893" y="952296"/>
                    <a:pt x="2214123" y="914526"/>
                  </a:cubicBezTo>
                  <a:close/>
                  <a:moveTo>
                    <a:pt x="3183918" y="3169111"/>
                  </a:moveTo>
                  <a:cubicBezTo>
                    <a:pt x="3575841" y="3169111"/>
                    <a:pt x="3893607" y="3482544"/>
                    <a:pt x="3893607" y="3869655"/>
                  </a:cubicBezTo>
                  <a:cubicBezTo>
                    <a:pt x="3893607" y="4256778"/>
                    <a:pt x="3575887" y="4570200"/>
                    <a:pt x="3183918" y="4570200"/>
                  </a:cubicBezTo>
                  <a:cubicBezTo>
                    <a:pt x="2791972" y="4570200"/>
                    <a:pt x="2474229" y="4256767"/>
                    <a:pt x="2474229" y="3869655"/>
                  </a:cubicBezTo>
                  <a:cubicBezTo>
                    <a:pt x="2474229" y="3482818"/>
                    <a:pt x="2791949" y="3169111"/>
                    <a:pt x="3183918" y="3169111"/>
                  </a:cubicBezTo>
                  <a:close/>
                  <a:moveTo>
                    <a:pt x="5189597" y="2615647"/>
                  </a:moveTo>
                  <a:cubicBezTo>
                    <a:pt x="5581521" y="2615647"/>
                    <a:pt x="5899275" y="2929081"/>
                    <a:pt x="5899275" y="3316192"/>
                  </a:cubicBezTo>
                  <a:cubicBezTo>
                    <a:pt x="5899275" y="3703303"/>
                    <a:pt x="5581578" y="4016736"/>
                    <a:pt x="5189597" y="4016736"/>
                  </a:cubicBezTo>
                  <a:cubicBezTo>
                    <a:pt x="4797651" y="4016736"/>
                    <a:pt x="4479909" y="3703303"/>
                    <a:pt x="4479909" y="3316192"/>
                  </a:cubicBezTo>
                  <a:cubicBezTo>
                    <a:pt x="4480446" y="2929092"/>
                    <a:pt x="4798165" y="2615647"/>
                    <a:pt x="5189597" y="2615647"/>
                  </a:cubicBezTo>
                  <a:close/>
                  <a:moveTo>
                    <a:pt x="1178239" y="2615647"/>
                  </a:moveTo>
                  <a:cubicBezTo>
                    <a:pt x="1570162" y="2615647"/>
                    <a:pt x="1887927" y="2929081"/>
                    <a:pt x="1887927" y="3316192"/>
                  </a:cubicBezTo>
                  <a:cubicBezTo>
                    <a:pt x="1887927" y="3703303"/>
                    <a:pt x="1570208" y="4016736"/>
                    <a:pt x="1178239" y="4016736"/>
                  </a:cubicBezTo>
                  <a:cubicBezTo>
                    <a:pt x="786293" y="4016736"/>
                    <a:pt x="468550" y="3703303"/>
                    <a:pt x="468550" y="3316192"/>
                  </a:cubicBezTo>
                  <a:cubicBezTo>
                    <a:pt x="468550" y="2929081"/>
                    <a:pt x="786270" y="2615647"/>
                    <a:pt x="1178239" y="2615647"/>
                  </a:cubicBezTo>
                  <a:close/>
                  <a:moveTo>
                    <a:pt x="4554718" y="5479171"/>
                  </a:moveTo>
                  <a:cubicBezTo>
                    <a:pt x="4554718" y="5088562"/>
                    <a:pt x="4378982" y="4748657"/>
                    <a:pt x="4091534" y="4524629"/>
                  </a:cubicBezTo>
                  <a:cubicBezTo>
                    <a:pt x="4190924" y="4291028"/>
                    <a:pt x="4377107" y="4101896"/>
                    <a:pt x="4608028" y="3999026"/>
                  </a:cubicBezTo>
                  <a:cubicBezTo>
                    <a:pt x="4944498" y="4280312"/>
                    <a:pt x="5435217" y="4280312"/>
                    <a:pt x="5771773" y="3999026"/>
                  </a:cubicBezTo>
                  <a:cubicBezTo>
                    <a:pt x="6122445" y="4155742"/>
                    <a:pt x="6368076" y="4507752"/>
                    <a:pt x="6368076" y="4914912"/>
                  </a:cubicBezTo>
                  <a:lnTo>
                    <a:pt x="6368076" y="5420935"/>
                  </a:lnTo>
                  <a:cubicBezTo>
                    <a:pt x="6368076" y="5453110"/>
                    <a:pt x="6341559" y="5479628"/>
                    <a:pt x="6309383" y="5479628"/>
                  </a:cubicBezTo>
                  <a:lnTo>
                    <a:pt x="4554730" y="5479914"/>
                  </a:lnTo>
                  <a:close/>
                  <a:moveTo>
                    <a:pt x="58670" y="5479171"/>
                  </a:moveTo>
                  <a:cubicBezTo>
                    <a:pt x="26523" y="5479171"/>
                    <a:pt x="0" y="5452653"/>
                    <a:pt x="0" y="5420478"/>
                  </a:cubicBezTo>
                  <a:lnTo>
                    <a:pt x="0" y="4914432"/>
                  </a:lnTo>
                  <a:cubicBezTo>
                    <a:pt x="0" y="4507775"/>
                    <a:pt x="245654" y="4155251"/>
                    <a:pt x="596303" y="3998546"/>
                  </a:cubicBezTo>
                  <a:cubicBezTo>
                    <a:pt x="932774" y="4279295"/>
                    <a:pt x="1423492" y="4279295"/>
                    <a:pt x="1760049" y="3998546"/>
                  </a:cubicBezTo>
                  <a:cubicBezTo>
                    <a:pt x="1991775" y="4102221"/>
                    <a:pt x="2177152" y="4291085"/>
                    <a:pt x="2277079" y="4524149"/>
                  </a:cubicBezTo>
                  <a:cubicBezTo>
                    <a:pt x="1988826" y="4748108"/>
                    <a:pt x="1813895" y="5088059"/>
                    <a:pt x="1813895" y="5478656"/>
                  </a:cubicBezTo>
                  <a:lnTo>
                    <a:pt x="58647" y="5478656"/>
                  </a:lnTo>
                  <a:close/>
                </a:path>
              </a:pathLst>
            </a:custGeom>
            <a:gradFill>
              <a:gsLst>
                <a:gs pos="0">
                  <a:srgbClr val="22A8C1"/>
                </a:gs>
                <a:gs pos="100000">
                  <a:srgbClr val="804B91"/>
                </a:gs>
              </a:gsLst>
              <a:lin ang="0" scaled="0"/>
            </a:gradFill>
            <a:ln w="5715" cap="flat">
              <a:noFill/>
              <a:prstDash val="solid"/>
              <a:miter/>
            </a:ln>
          </p:spPr>
          <p:txBody>
            <a:bodyPr rtlCol="0" anchor="ctr"/>
            <a:lstStyle/>
            <a:p>
              <a:endParaRPr lang="en-US"/>
            </a:p>
          </p:txBody>
        </p:sp>
        <p:sp>
          <p:nvSpPr>
            <p:cNvPr id="32" name="Oval 31">
              <a:extLst>
                <a:ext uri="{FF2B5EF4-FFF2-40B4-BE49-F238E27FC236}">
                  <a16:creationId xmlns:a16="http://schemas.microsoft.com/office/drawing/2014/main" id="{B1EE3ACB-9722-9B77-0A6A-0D2194D365E6}"/>
                </a:ext>
              </a:extLst>
            </p:cNvPr>
            <p:cNvSpPr>
              <a:spLocks noChangeAspect="1"/>
            </p:cNvSpPr>
            <p:nvPr/>
          </p:nvSpPr>
          <p:spPr>
            <a:xfrm>
              <a:off x="6498773" y="1884784"/>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2" name="Graphic 49">
              <a:extLst>
                <a:ext uri="{FF2B5EF4-FFF2-40B4-BE49-F238E27FC236}">
                  <a16:creationId xmlns:a16="http://schemas.microsoft.com/office/drawing/2014/main" id="{7E7E9CBF-9EE8-1451-370D-83EB84E46B66}"/>
                </a:ext>
              </a:extLst>
            </p:cNvPr>
            <p:cNvSpPr>
              <a:spLocks noChangeAspect="1"/>
            </p:cNvSpPr>
            <p:nvPr/>
          </p:nvSpPr>
          <p:spPr>
            <a:xfrm>
              <a:off x="6667141" y="2067664"/>
              <a:ext cx="577665" cy="548640"/>
            </a:xfrm>
            <a:custGeom>
              <a:avLst/>
              <a:gdLst>
                <a:gd name="connsiteX0" fmla="*/ 4501494 w 6167187"/>
                <a:gd name="connsiteY0" fmla="*/ 350927 h 5857314"/>
                <a:gd name="connsiteX1" fmla="*/ 4338685 w 6167187"/>
                <a:gd name="connsiteY1" fmla="*/ 513805 h 5857314"/>
                <a:gd name="connsiteX2" fmla="*/ 4193307 w 6167187"/>
                <a:gd name="connsiteY2" fmla="*/ 513805 h 5857314"/>
                <a:gd name="connsiteX3" fmla="*/ 4193307 w 6167187"/>
                <a:gd name="connsiteY3" fmla="*/ 368426 h 5857314"/>
                <a:gd name="connsiteX4" fmla="*/ 4531629 w 6167187"/>
                <a:gd name="connsiteY4" fmla="*/ 30104 h 5857314"/>
                <a:gd name="connsiteX5" fmla="*/ 4676939 w 6167187"/>
                <a:gd name="connsiteY5" fmla="*/ 30104 h 5857314"/>
                <a:gd name="connsiteX6" fmla="*/ 5015261 w 6167187"/>
                <a:gd name="connsiteY6" fmla="*/ 368426 h 5857314"/>
                <a:gd name="connsiteX7" fmla="*/ 5015261 w 6167187"/>
                <a:gd name="connsiteY7" fmla="*/ 513805 h 5857314"/>
                <a:gd name="connsiteX8" fmla="*/ 4869883 w 6167187"/>
                <a:gd name="connsiteY8" fmla="*/ 513805 h 5857314"/>
                <a:gd name="connsiteX9" fmla="*/ 4707074 w 6167187"/>
                <a:gd name="connsiteY9" fmla="*/ 350927 h 5857314"/>
                <a:gd name="connsiteX10" fmla="*/ 4707074 w 6167187"/>
                <a:gd name="connsiteY10" fmla="*/ 1404259 h 5857314"/>
                <a:gd name="connsiteX11" fmla="*/ 4604273 w 6167187"/>
                <a:gd name="connsiteY11" fmla="*/ 1507060 h 5857314"/>
                <a:gd name="connsiteX12" fmla="*/ 4501494 w 6167187"/>
                <a:gd name="connsiteY12" fmla="*/ 1404259 h 5857314"/>
                <a:gd name="connsiteX13" fmla="*/ 1191595 w 6167187"/>
                <a:gd name="connsiteY13" fmla="*/ 5506372 h 5857314"/>
                <a:gd name="connsiteX14" fmla="*/ 1354472 w 6167187"/>
                <a:gd name="connsiteY14" fmla="*/ 5343551 h 5857314"/>
                <a:gd name="connsiteX15" fmla="*/ 1499850 w 6167187"/>
                <a:gd name="connsiteY15" fmla="*/ 5343551 h 5857314"/>
                <a:gd name="connsiteX16" fmla="*/ 1499850 w 6167187"/>
                <a:gd name="connsiteY16" fmla="*/ 5488941 h 5857314"/>
                <a:gd name="connsiteX17" fmla="*/ 1161528 w 6167187"/>
                <a:gd name="connsiteY17" fmla="*/ 5827269 h 5857314"/>
                <a:gd name="connsiteX18" fmla="*/ 1016150 w 6167187"/>
                <a:gd name="connsiteY18" fmla="*/ 5827269 h 5857314"/>
                <a:gd name="connsiteX19" fmla="*/ 677828 w 6167187"/>
                <a:gd name="connsiteY19" fmla="*/ 5488941 h 5857314"/>
                <a:gd name="connsiteX20" fmla="*/ 677828 w 6167187"/>
                <a:gd name="connsiteY20" fmla="*/ 5343551 h 5857314"/>
                <a:gd name="connsiteX21" fmla="*/ 823206 w 6167187"/>
                <a:gd name="connsiteY21" fmla="*/ 5343551 h 5857314"/>
                <a:gd name="connsiteX22" fmla="*/ 986083 w 6167187"/>
                <a:gd name="connsiteY22" fmla="*/ 5506372 h 5857314"/>
                <a:gd name="connsiteX23" fmla="*/ 986083 w 6167187"/>
                <a:gd name="connsiteY23" fmla="*/ 4453040 h 5857314"/>
                <a:gd name="connsiteX24" fmla="*/ 1088862 w 6167187"/>
                <a:gd name="connsiteY24" fmla="*/ 4350239 h 5857314"/>
                <a:gd name="connsiteX25" fmla="*/ 1191600 w 6167187"/>
                <a:gd name="connsiteY25" fmla="*/ 4453040 h 5857314"/>
                <a:gd name="connsiteX26" fmla="*/ 5878466 w 6167187"/>
                <a:gd name="connsiteY26" fmla="*/ 3909258 h 5857314"/>
                <a:gd name="connsiteX27" fmla="*/ 5553683 w 6167187"/>
                <a:gd name="connsiteY27" fmla="*/ 3909258 h 5857314"/>
                <a:gd name="connsiteX28" fmla="*/ 5553683 w 6167187"/>
                <a:gd name="connsiteY28" fmla="*/ 3816835 h 5857314"/>
                <a:gd name="connsiteX29" fmla="*/ 5169161 w 6167187"/>
                <a:gd name="connsiteY29" fmla="*/ 3431918 h 5857314"/>
                <a:gd name="connsiteX30" fmla="*/ 4784604 w 6167187"/>
                <a:gd name="connsiteY30" fmla="*/ 3816835 h 5857314"/>
                <a:gd name="connsiteX31" fmla="*/ 4784604 w 6167187"/>
                <a:gd name="connsiteY31" fmla="*/ 3909258 h 5857314"/>
                <a:gd name="connsiteX32" fmla="*/ 4459495 w 6167187"/>
                <a:gd name="connsiteY32" fmla="*/ 3909258 h 5857314"/>
                <a:gd name="connsiteX33" fmla="*/ 4459495 w 6167187"/>
                <a:gd name="connsiteY33" fmla="*/ 3816835 h 5857314"/>
                <a:gd name="connsiteX34" fmla="*/ 5169184 w 6167187"/>
                <a:gd name="connsiteY34" fmla="*/ 3107146 h 5857314"/>
                <a:gd name="connsiteX35" fmla="*/ 5878466 w 6167187"/>
                <a:gd name="connsiteY35" fmla="*/ 3816835 h 5857314"/>
                <a:gd name="connsiteX36" fmla="*/ 4300612 w 6167187"/>
                <a:gd name="connsiteY36" fmla="*/ 4114798 h 5857314"/>
                <a:gd name="connsiteX37" fmla="*/ 6037686 w 6167187"/>
                <a:gd name="connsiteY37" fmla="*/ 4114798 h 5857314"/>
                <a:gd name="connsiteX38" fmla="*/ 6167188 w 6167187"/>
                <a:gd name="connsiteY38" fmla="*/ 4244300 h 5857314"/>
                <a:gd name="connsiteX39" fmla="*/ 6167188 w 6167187"/>
                <a:gd name="connsiteY39" fmla="*/ 5625072 h 5857314"/>
                <a:gd name="connsiteX40" fmla="*/ 6037686 w 6167187"/>
                <a:gd name="connsiteY40" fmla="*/ 5754574 h 5857314"/>
                <a:gd name="connsiteX41" fmla="*/ 4300612 w 6167187"/>
                <a:gd name="connsiteY41" fmla="*/ 5754574 h 5857314"/>
                <a:gd name="connsiteX42" fmla="*/ 4170819 w 6167187"/>
                <a:gd name="connsiteY42" fmla="*/ 5625072 h 5857314"/>
                <a:gd name="connsiteX43" fmla="*/ 4170819 w 6167187"/>
                <a:gd name="connsiteY43" fmla="*/ 4244300 h 5857314"/>
                <a:gd name="connsiteX44" fmla="*/ 4300612 w 6167187"/>
                <a:gd name="connsiteY44" fmla="*/ 4114798 h 5857314"/>
                <a:gd name="connsiteX45" fmla="*/ 5169178 w 6167187"/>
                <a:gd name="connsiteY45" fmla="*/ 4441981 h 5857314"/>
                <a:gd name="connsiteX46" fmla="*/ 4916489 w 6167187"/>
                <a:gd name="connsiteY46" fmla="*/ 4694647 h 5857314"/>
                <a:gd name="connsiteX47" fmla="*/ 5036658 w 6167187"/>
                <a:gd name="connsiteY47" fmla="*/ 4909743 h 5857314"/>
                <a:gd name="connsiteX48" fmla="*/ 5036658 w 6167187"/>
                <a:gd name="connsiteY48" fmla="*/ 5294917 h 5857314"/>
                <a:gd name="connsiteX49" fmla="*/ 5169178 w 6167187"/>
                <a:gd name="connsiteY49" fmla="*/ 5427390 h 5857314"/>
                <a:gd name="connsiteX50" fmla="*/ 5301629 w 6167187"/>
                <a:gd name="connsiteY50" fmla="*/ 5294917 h 5857314"/>
                <a:gd name="connsiteX51" fmla="*/ 5301629 w 6167187"/>
                <a:gd name="connsiteY51" fmla="*/ 4909743 h 5857314"/>
                <a:gd name="connsiteX52" fmla="*/ 5421495 w 6167187"/>
                <a:gd name="connsiteY52" fmla="*/ 4694647 h 5857314"/>
                <a:gd name="connsiteX53" fmla="*/ 5169184 w 6167187"/>
                <a:gd name="connsiteY53" fmla="*/ 4441981 h 5857314"/>
                <a:gd name="connsiteX54" fmla="*/ 3060000 w 6167187"/>
                <a:gd name="connsiteY54" fmla="*/ 1545162 h 5857314"/>
                <a:gd name="connsiteX55" fmla="*/ 3298087 w 6167187"/>
                <a:gd name="connsiteY55" fmla="*/ 1530006 h 5857314"/>
                <a:gd name="connsiteX56" fmla="*/ 5101798 w 6167187"/>
                <a:gd name="connsiteY56" fmla="*/ 2904063 h 5857314"/>
                <a:gd name="connsiteX57" fmla="*/ 4869426 w 6167187"/>
                <a:gd name="connsiteY57" fmla="*/ 2952281 h 5857314"/>
                <a:gd name="connsiteX58" fmla="*/ 3298087 w 6167187"/>
                <a:gd name="connsiteY58" fmla="*/ 1766761 h 5857314"/>
                <a:gd name="connsiteX59" fmla="*/ 3050353 w 6167187"/>
                <a:gd name="connsiteY59" fmla="*/ 1785626 h 5857314"/>
                <a:gd name="connsiteX60" fmla="*/ 3060000 w 6167187"/>
                <a:gd name="connsiteY60" fmla="*/ 1723344 h 5857314"/>
                <a:gd name="connsiteX61" fmla="*/ 1682742 w 6167187"/>
                <a:gd name="connsiteY61" fmla="*/ 3153134 h 5857314"/>
                <a:gd name="connsiteX62" fmla="*/ 1663877 w 6167187"/>
                <a:gd name="connsiteY62" fmla="*/ 3400931 h 5857314"/>
                <a:gd name="connsiteX63" fmla="*/ 3298081 w 6167187"/>
                <a:gd name="connsiteY63" fmla="*/ 5035136 h 5857314"/>
                <a:gd name="connsiteX64" fmla="*/ 3965250 w 6167187"/>
                <a:gd name="connsiteY64" fmla="*/ 4892261 h 5857314"/>
                <a:gd name="connsiteX65" fmla="*/ 3965250 w 6167187"/>
                <a:gd name="connsiteY65" fmla="*/ 5148567 h 5857314"/>
                <a:gd name="connsiteX66" fmla="*/ 3298081 w 6167187"/>
                <a:gd name="connsiteY66" fmla="*/ 5271885 h 5857314"/>
                <a:gd name="connsiteX67" fmla="*/ 1427104 w 6167187"/>
                <a:gd name="connsiteY67" fmla="*/ 3400885 h 5857314"/>
                <a:gd name="connsiteX68" fmla="*/ 1442266 w 6167187"/>
                <a:gd name="connsiteY68" fmla="*/ 3162799 h 5857314"/>
                <a:gd name="connsiteX69" fmla="*/ 1620437 w 6167187"/>
                <a:gd name="connsiteY69" fmla="*/ 3162799 h 5857314"/>
                <a:gd name="connsiteX70" fmla="*/ 1682713 w 6167187"/>
                <a:gd name="connsiteY70" fmla="*/ 3153089 h 5857314"/>
                <a:gd name="connsiteX71" fmla="*/ 4990184 w 6167187"/>
                <a:gd name="connsiteY71" fmla="*/ 3909229 h 5857314"/>
                <a:gd name="connsiteX72" fmla="*/ 4990184 w 6167187"/>
                <a:gd name="connsiteY72" fmla="*/ 3816806 h 5857314"/>
                <a:gd name="connsiteX73" fmla="*/ 5154044 w 6167187"/>
                <a:gd name="connsiteY73" fmla="*/ 3638121 h 5857314"/>
                <a:gd name="connsiteX74" fmla="*/ 5098677 w 6167187"/>
                <a:gd name="connsiteY74" fmla="*/ 3909229 h 5857314"/>
                <a:gd name="connsiteX75" fmla="*/ 1711488 w 6167187"/>
                <a:gd name="connsiteY75" fmla="*/ 339640 h 5857314"/>
                <a:gd name="connsiteX76" fmla="*/ 2068116 w 6167187"/>
                <a:gd name="connsiteY76" fmla="*/ 487361 h 5857314"/>
                <a:gd name="connsiteX77" fmla="*/ 2299865 w 6167187"/>
                <a:gd name="connsiteY77" fmla="*/ 384360 h 5857314"/>
                <a:gd name="connsiteX78" fmla="*/ 2572887 w 6167187"/>
                <a:gd name="connsiteY78" fmla="*/ 657320 h 5857314"/>
                <a:gd name="connsiteX79" fmla="*/ 2470240 w 6167187"/>
                <a:gd name="connsiteY79" fmla="*/ 889131 h 5857314"/>
                <a:gd name="connsiteX80" fmla="*/ 2617962 w 6167187"/>
                <a:gd name="connsiteY80" fmla="*/ 1246119 h 5857314"/>
                <a:gd name="connsiteX81" fmla="*/ 2854420 w 6167187"/>
                <a:gd name="connsiteY81" fmla="*/ 1337113 h 5857314"/>
                <a:gd name="connsiteX82" fmla="*/ 2854420 w 6167187"/>
                <a:gd name="connsiteY82" fmla="*/ 1723321 h 5857314"/>
                <a:gd name="connsiteX83" fmla="*/ 2617962 w 6167187"/>
                <a:gd name="connsiteY83" fmla="*/ 1814316 h 5857314"/>
                <a:gd name="connsiteX84" fmla="*/ 2470240 w 6167187"/>
                <a:gd name="connsiteY84" fmla="*/ 2170943 h 5857314"/>
                <a:gd name="connsiteX85" fmla="*/ 2572887 w 6167187"/>
                <a:gd name="connsiteY85" fmla="*/ 2402692 h 5857314"/>
                <a:gd name="connsiteX86" fmla="*/ 2299865 w 6167187"/>
                <a:gd name="connsiteY86" fmla="*/ 2675715 h 5857314"/>
                <a:gd name="connsiteX87" fmla="*/ 2068116 w 6167187"/>
                <a:gd name="connsiteY87" fmla="*/ 2572976 h 5857314"/>
                <a:gd name="connsiteX88" fmla="*/ 1711488 w 6167187"/>
                <a:gd name="connsiteY88" fmla="*/ 2720783 h 5857314"/>
                <a:gd name="connsiteX89" fmla="*/ 1620494 w 6167187"/>
                <a:gd name="connsiteY89" fmla="*/ 2957241 h 5857314"/>
                <a:gd name="connsiteX90" fmla="*/ 1234286 w 6167187"/>
                <a:gd name="connsiteY90" fmla="*/ 2957241 h 5857314"/>
                <a:gd name="connsiteX91" fmla="*/ 1143292 w 6167187"/>
                <a:gd name="connsiteY91" fmla="*/ 2720783 h 5857314"/>
                <a:gd name="connsiteX92" fmla="*/ 786304 w 6167187"/>
                <a:gd name="connsiteY92" fmla="*/ 2572976 h 5857314"/>
                <a:gd name="connsiteX93" fmla="*/ 554492 w 6167187"/>
                <a:gd name="connsiteY93" fmla="*/ 2675715 h 5857314"/>
                <a:gd name="connsiteX94" fmla="*/ 281532 w 6167187"/>
                <a:gd name="connsiteY94" fmla="*/ 2402692 h 5857314"/>
                <a:gd name="connsiteX95" fmla="*/ 384625 w 6167187"/>
                <a:gd name="connsiteY95" fmla="*/ 2170943 h 5857314"/>
                <a:gd name="connsiteX96" fmla="*/ 236390 w 6167187"/>
                <a:gd name="connsiteY96" fmla="*/ 1814316 h 5857314"/>
                <a:gd name="connsiteX97" fmla="*/ 0 w 6167187"/>
                <a:gd name="connsiteY97" fmla="*/ 1723321 h 5857314"/>
                <a:gd name="connsiteX98" fmla="*/ 0 w 6167187"/>
                <a:gd name="connsiteY98" fmla="*/ 1337113 h 5857314"/>
                <a:gd name="connsiteX99" fmla="*/ 236390 w 6167187"/>
                <a:gd name="connsiteY99" fmla="*/ 1246119 h 5857314"/>
                <a:gd name="connsiteX100" fmla="*/ 384625 w 6167187"/>
                <a:gd name="connsiteY100" fmla="*/ 889131 h 5857314"/>
                <a:gd name="connsiteX101" fmla="*/ 281532 w 6167187"/>
                <a:gd name="connsiteY101" fmla="*/ 657320 h 5857314"/>
                <a:gd name="connsiteX102" fmla="*/ 554492 w 6167187"/>
                <a:gd name="connsiteY102" fmla="*/ 384360 h 5857314"/>
                <a:gd name="connsiteX103" fmla="*/ 786304 w 6167187"/>
                <a:gd name="connsiteY103" fmla="*/ 487361 h 5857314"/>
                <a:gd name="connsiteX104" fmla="*/ 1142931 w 6167187"/>
                <a:gd name="connsiteY104" fmla="*/ 339640 h 5857314"/>
                <a:gd name="connsiteX105" fmla="*/ 1234280 w 6167187"/>
                <a:gd name="connsiteY105" fmla="*/ 102822 h 5857314"/>
                <a:gd name="connsiteX106" fmla="*/ 1620488 w 6167187"/>
                <a:gd name="connsiteY106" fmla="*/ 102822 h 5857314"/>
                <a:gd name="connsiteX107" fmla="*/ 1427167 w 6167187"/>
                <a:gd name="connsiteY107" fmla="*/ 856493 h 5857314"/>
                <a:gd name="connsiteX108" fmla="*/ 753654 w 6167187"/>
                <a:gd name="connsiteY108" fmla="*/ 1530006 h 5857314"/>
                <a:gd name="connsiteX109" fmla="*/ 1427167 w 6167187"/>
                <a:gd name="connsiteY109" fmla="*/ 2203976 h 5857314"/>
                <a:gd name="connsiteX110" fmla="*/ 2101137 w 6167187"/>
                <a:gd name="connsiteY110" fmla="*/ 1530006 h 5857314"/>
                <a:gd name="connsiteX111" fmla="*/ 1427167 w 6167187"/>
                <a:gd name="connsiteY111" fmla="*/ 856493 h 5857314"/>
                <a:gd name="connsiteX112" fmla="*/ 2745275 w 6167187"/>
                <a:gd name="connsiteY112" fmla="*/ 2084018 h 5857314"/>
                <a:gd name="connsiteX113" fmla="*/ 3298109 w 6167187"/>
                <a:gd name="connsiteY113" fmla="*/ 1972375 h 5857314"/>
                <a:gd name="connsiteX114" fmla="*/ 4681311 w 6167187"/>
                <a:gd name="connsiteY114" fmla="*/ 3043538 h 5857314"/>
                <a:gd name="connsiteX115" fmla="*/ 4254046 w 6167187"/>
                <a:gd name="connsiteY115" fmla="*/ 3816835 h 5857314"/>
                <a:gd name="connsiteX116" fmla="*/ 4254046 w 6167187"/>
                <a:gd name="connsiteY116" fmla="*/ 3912469 h 5857314"/>
                <a:gd name="connsiteX117" fmla="*/ 3965284 w 6167187"/>
                <a:gd name="connsiteY117" fmla="*/ 4244294 h 5857314"/>
                <a:gd name="connsiteX118" fmla="*/ 3965284 w 6167187"/>
                <a:gd name="connsiteY118" fmla="*/ 4663564 h 5857314"/>
                <a:gd name="connsiteX119" fmla="*/ 3298115 w 6167187"/>
                <a:gd name="connsiteY119" fmla="*/ 4829590 h 5857314"/>
                <a:gd name="connsiteX120" fmla="*/ 1869537 w 6167187"/>
                <a:gd name="connsiteY120" fmla="*/ 3400954 h 5857314"/>
                <a:gd name="connsiteX121" fmla="*/ 1981048 w 6167187"/>
                <a:gd name="connsiteY121" fmla="*/ 2848382 h 5857314"/>
                <a:gd name="connsiteX122" fmla="*/ 2079048 w 6167187"/>
                <a:gd name="connsiteY122" fmla="*/ 2802754 h 5857314"/>
                <a:gd name="connsiteX123" fmla="*/ 2216654 w 6167187"/>
                <a:gd name="connsiteY123" fmla="*/ 2863675 h 5857314"/>
                <a:gd name="connsiteX124" fmla="*/ 2445254 w 6167187"/>
                <a:gd name="connsiteY124" fmla="*/ 2821036 h 5857314"/>
                <a:gd name="connsiteX125" fmla="*/ 2718277 w 6167187"/>
                <a:gd name="connsiteY125" fmla="*/ 2548076 h 5857314"/>
                <a:gd name="connsiteX126" fmla="*/ 2760848 w 6167187"/>
                <a:gd name="connsiteY126" fmla="*/ 2319476 h 5857314"/>
                <a:gd name="connsiteX127" fmla="*/ 2699766 w 6167187"/>
                <a:gd name="connsiteY127" fmla="*/ 2181670 h 5857314"/>
                <a:gd name="connsiteX128" fmla="*/ 2745286 w 6167187"/>
                <a:gd name="connsiteY128" fmla="*/ 2084001 h 5857314"/>
                <a:gd name="connsiteX129" fmla="*/ 3195331 w 6167187"/>
                <a:gd name="connsiteY129" fmla="*/ 2605443 h 5857314"/>
                <a:gd name="connsiteX130" fmla="*/ 3082305 w 6167187"/>
                <a:gd name="connsiteY130" fmla="*/ 2637167 h 5857314"/>
                <a:gd name="connsiteX131" fmla="*/ 2784925 w 6167187"/>
                <a:gd name="connsiteY131" fmla="*/ 3069787 h 5857314"/>
                <a:gd name="connsiteX132" fmla="*/ 3282753 w 6167187"/>
                <a:gd name="connsiteY132" fmla="*/ 3497406 h 5857314"/>
                <a:gd name="connsiteX133" fmla="*/ 3282908 w 6167187"/>
                <a:gd name="connsiteY133" fmla="*/ 3497406 h 5857314"/>
                <a:gd name="connsiteX134" fmla="*/ 3536802 w 6167187"/>
                <a:gd name="connsiteY134" fmla="*/ 3577999 h 5857314"/>
                <a:gd name="connsiteX135" fmla="*/ 3652017 w 6167187"/>
                <a:gd name="connsiteY135" fmla="*/ 3747729 h 5857314"/>
                <a:gd name="connsiteX136" fmla="*/ 3567720 w 6167187"/>
                <a:gd name="connsiteY136" fmla="*/ 3926969 h 5857314"/>
                <a:gd name="connsiteX137" fmla="*/ 3314271 w 6167187"/>
                <a:gd name="connsiteY137" fmla="*/ 4000058 h 5857314"/>
                <a:gd name="connsiteX138" fmla="*/ 2939647 w 6167187"/>
                <a:gd name="connsiteY138" fmla="*/ 3760382 h 5857314"/>
                <a:gd name="connsiteX139" fmla="*/ 2815055 w 6167187"/>
                <a:gd name="connsiteY139" fmla="*/ 3685504 h 5857314"/>
                <a:gd name="connsiteX140" fmla="*/ 2740177 w 6167187"/>
                <a:gd name="connsiteY140" fmla="*/ 3810028 h 5857314"/>
                <a:gd name="connsiteX141" fmla="*/ 3195325 w 6167187"/>
                <a:gd name="connsiteY141" fmla="*/ 4197488 h 5857314"/>
                <a:gd name="connsiteX142" fmla="*/ 3195325 w 6167187"/>
                <a:gd name="connsiteY142" fmla="*/ 4305159 h 5857314"/>
                <a:gd name="connsiteX143" fmla="*/ 3298104 w 6167187"/>
                <a:gd name="connsiteY143" fmla="*/ 4407874 h 5857314"/>
                <a:gd name="connsiteX144" fmla="*/ 3400905 w 6167187"/>
                <a:gd name="connsiteY144" fmla="*/ 4305159 h 5857314"/>
                <a:gd name="connsiteX145" fmla="*/ 3400905 w 6167187"/>
                <a:gd name="connsiteY145" fmla="*/ 4199008 h 5857314"/>
                <a:gd name="connsiteX146" fmla="*/ 3856116 w 6167187"/>
                <a:gd name="connsiteY146" fmla="*/ 3723011 h 5857314"/>
                <a:gd name="connsiteX147" fmla="*/ 3856116 w 6167187"/>
                <a:gd name="connsiteY147" fmla="*/ 3722874 h 5857314"/>
                <a:gd name="connsiteX148" fmla="*/ 3316049 w 6167187"/>
                <a:gd name="connsiteY148" fmla="*/ 3294518 h 5857314"/>
                <a:gd name="connsiteX149" fmla="*/ 3121807 w 6167187"/>
                <a:gd name="connsiteY149" fmla="*/ 3237882 h 5857314"/>
                <a:gd name="connsiteX150" fmla="*/ 2990208 w 6167187"/>
                <a:gd name="connsiteY150" fmla="*/ 3059780 h 5857314"/>
                <a:gd name="connsiteX151" fmla="*/ 3157595 w 6167187"/>
                <a:gd name="connsiteY151" fmla="*/ 2828477 h 5857314"/>
                <a:gd name="connsiteX152" fmla="*/ 3623950 w 6167187"/>
                <a:gd name="connsiteY152" fmla="*/ 3006625 h 5857314"/>
                <a:gd name="connsiteX153" fmla="*/ 3758521 w 6167187"/>
                <a:gd name="connsiteY153" fmla="*/ 3061563 h 5857314"/>
                <a:gd name="connsiteX154" fmla="*/ 3813397 w 6167187"/>
                <a:gd name="connsiteY154" fmla="*/ 2926969 h 5857314"/>
                <a:gd name="connsiteX155" fmla="*/ 3400911 w 6167187"/>
                <a:gd name="connsiteY155" fmla="*/ 2604226 h 5857314"/>
                <a:gd name="connsiteX156" fmla="*/ 3400911 w 6167187"/>
                <a:gd name="connsiteY156" fmla="*/ 2496778 h 5857314"/>
                <a:gd name="connsiteX157" fmla="*/ 3298109 w 6167187"/>
                <a:gd name="connsiteY157" fmla="*/ 2393977 h 5857314"/>
                <a:gd name="connsiteX158" fmla="*/ 3195331 w 6167187"/>
                <a:gd name="connsiteY158" fmla="*/ 2496778 h 585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6167187" h="5857314">
                  <a:moveTo>
                    <a:pt x="4501494" y="350927"/>
                  </a:moveTo>
                  <a:lnTo>
                    <a:pt x="4338685" y="513805"/>
                  </a:lnTo>
                  <a:cubicBezTo>
                    <a:pt x="4298526" y="553901"/>
                    <a:pt x="4233381" y="553901"/>
                    <a:pt x="4193307" y="513805"/>
                  </a:cubicBezTo>
                  <a:cubicBezTo>
                    <a:pt x="4153148" y="473668"/>
                    <a:pt x="4153148" y="408523"/>
                    <a:pt x="4193307" y="368426"/>
                  </a:cubicBezTo>
                  <a:lnTo>
                    <a:pt x="4531629" y="30104"/>
                  </a:lnTo>
                  <a:cubicBezTo>
                    <a:pt x="4571703" y="-10035"/>
                    <a:pt x="4636774" y="-10035"/>
                    <a:pt x="4676939" y="30104"/>
                  </a:cubicBezTo>
                  <a:lnTo>
                    <a:pt x="5015261" y="368426"/>
                  </a:lnTo>
                  <a:cubicBezTo>
                    <a:pt x="5055398" y="408523"/>
                    <a:pt x="5055398" y="473662"/>
                    <a:pt x="5015261" y="513805"/>
                  </a:cubicBezTo>
                  <a:cubicBezTo>
                    <a:pt x="4975188" y="553901"/>
                    <a:pt x="4910025" y="553901"/>
                    <a:pt x="4869883" y="513805"/>
                  </a:cubicBezTo>
                  <a:cubicBezTo>
                    <a:pt x="4869883" y="513805"/>
                    <a:pt x="4781792" y="425668"/>
                    <a:pt x="4707074" y="350927"/>
                  </a:cubicBezTo>
                  <a:lnTo>
                    <a:pt x="4707074" y="1404259"/>
                  </a:lnTo>
                  <a:cubicBezTo>
                    <a:pt x="4707074" y="1461049"/>
                    <a:pt x="4661000" y="1507060"/>
                    <a:pt x="4604273" y="1507060"/>
                  </a:cubicBezTo>
                  <a:cubicBezTo>
                    <a:pt x="4547569" y="1507060"/>
                    <a:pt x="4501494" y="1461049"/>
                    <a:pt x="4501494" y="1404259"/>
                  </a:cubicBezTo>
                  <a:close/>
                  <a:moveTo>
                    <a:pt x="1191595" y="5506372"/>
                  </a:moveTo>
                  <a:lnTo>
                    <a:pt x="1354472" y="5343551"/>
                  </a:lnTo>
                  <a:cubicBezTo>
                    <a:pt x="1394546" y="5303432"/>
                    <a:pt x="1459708" y="5303432"/>
                    <a:pt x="1499850" y="5343551"/>
                  </a:cubicBezTo>
                  <a:cubicBezTo>
                    <a:pt x="1539924" y="5383613"/>
                    <a:pt x="1539924" y="5448821"/>
                    <a:pt x="1499850" y="5488941"/>
                  </a:cubicBezTo>
                  <a:lnTo>
                    <a:pt x="1161528" y="5827269"/>
                  </a:lnTo>
                  <a:cubicBezTo>
                    <a:pt x="1121369" y="5867331"/>
                    <a:pt x="1056292" y="5867331"/>
                    <a:pt x="1016150" y="5827269"/>
                  </a:cubicBezTo>
                  <a:lnTo>
                    <a:pt x="677828" y="5488941"/>
                  </a:lnTo>
                  <a:cubicBezTo>
                    <a:pt x="637731" y="5448821"/>
                    <a:pt x="637731" y="5383613"/>
                    <a:pt x="677828" y="5343551"/>
                  </a:cubicBezTo>
                  <a:cubicBezTo>
                    <a:pt x="717964" y="5303432"/>
                    <a:pt x="783109" y="5303432"/>
                    <a:pt x="823206" y="5343551"/>
                  </a:cubicBezTo>
                  <a:cubicBezTo>
                    <a:pt x="823206" y="5343551"/>
                    <a:pt x="911343" y="5431676"/>
                    <a:pt x="986083" y="5506372"/>
                  </a:cubicBezTo>
                  <a:lnTo>
                    <a:pt x="986083" y="4453040"/>
                  </a:lnTo>
                  <a:cubicBezTo>
                    <a:pt x="986083" y="4396313"/>
                    <a:pt x="1032072" y="4350239"/>
                    <a:pt x="1088862" y="4350239"/>
                  </a:cubicBezTo>
                  <a:cubicBezTo>
                    <a:pt x="1145589" y="4350239"/>
                    <a:pt x="1191600" y="4396319"/>
                    <a:pt x="1191600" y="4453040"/>
                  </a:cubicBezTo>
                  <a:close/>
                  <a:moveTo>
                    <a:pt x="5878466" y="3909258"/>
                  </a:moveTo>
                  <a:lnTo>
                    <a:pt x="5553683" y="3909258"/>
                  </a:lnTo>
                  <a:lnTo>
                    <a:pt x="5553683" y="3816835"/>
                  </a:lnTo>
                  <a:cubicBezTo>
                    <a:pt x="5553683" y="3605580"/>
                    <a:pt x="5380061" y="3431918"/>
                    <a:pt x="5169161" y="3431918"/>
                  </a:cubicBezTo>
                  <a:cubicBezTo>
                    <a:pt x="4958266" y="3431918"/>
                    <a:pt x="4784604" y="3605580"/>
                    <a:pt x="4784604" y="3816835"/>
                  </a:cubicBezTo>
                  <a:lnTo>
                    <a:pt x="4784604" y="3909258"/>
                  </a:lnTo>
                  <a:lnTo>
                    <a:pt x="4459495" y="3909258"/>
                  </a:lnTo>
                  <a:lnTo>
                    <a:pt x="4459495" y="3816835"/>
                  </a:lnTo>
                  <a:cubicBezTo>
                    <a:pt x="4459495" y="3426563"/>
                    <a:pt x="4778889" y="3107146"/>
                    <a:pt x="5169184" y="3107146"/>
                  </a:cubicBezTo>
                  <a:cubicBezTo>
                    <a:pt x="5559455" y="3107146"/>
                    <a:pt x="5878466" y="3426540"/>
                    <a:pt x="5878466" y="3816835"/>
                  </a:cubicBezTo>
                  <a:close/>
                  <a:moveTo>
                    <a:pt x="4300612" y="4114798"/>
                  </a:moveTo>
                  <a:lnTo>
                    <a:pt x="6037686" y="4114798"/>
                  </a:lnTo>
                  <a:cubicBezTo>
                    <a:pt x="6109238" y="4114798"/>
                    <a:pt x="6167188" y="4173085"/>
                    <a:pt x="6167188" y="4244300"/>
                  </a:cubicBezTo>
                  <a:lnTo>
                    <a:pt x="6167188" y="5625072"/>
                  </a:lnTo>
                  <a:cubicBezTo>
                    <a:pt x="6167188" y="5696509"/>
                    <a:pt x="6109238" y="5754574"/>
                    <a:pt x="6037686" y="5754574"/>
                  </a:cubicBezTo>
                  <a:lnTo>
                    <a:pt x="4300612" y="5754574"/>
                  </a:lnTo>
                  <a:cubicBezTo>
                    <a:pt x="4229106" y="5754574"/>
                    <a:pt x="4170819" y="5696509"/>
                    <a:pt x="4170819" y="5625072"/>
                  </a:cubicBezTo>
                  <a:lnTo>
                    <a:pt x="4170819" y="4244300"/>
                  </a:lnTo>
                  <a:cubicBezTo>
                    <a:pt x="4170819" y="4173085"/>
                    <a:pt x="4229106" y="4114798"/>
                    <a:pt x="4300612" y="4114798"/>
                  </a:cubicBezTo>
                  <a:close/>
                  <a:moveTo>
                    <a:pt x="5169178" y="4441981"/>
                  </a:moveTo>
                  <a:cubicBezTo>
                    <a:pt x="5029720" y="4441981"/>
                    <a:pt x="4916489" y="4555276"/>
                    <a:pt x="4916489" y="4694647"/>
                  </a:cubicBezTo>
                  <a:cubicBezTo>
                    <a:pt x="4916489" y="4785664"/>
                    <a:pt x="4964575" y="4865315"/>
                    <a:pt x="5036658" y="4909743"/>
                  </a:cubicBezTo>
                  <a:lnTo>
                    <a:pt x="5036658" y="5294917"/>
                  </a:lnTo>
                  <a:cubicBezTo>
                    <a:pt x="5036658" y="5367954"/>
                    <a:pt x="5096151" y="5427390"/>
                    <a:pt x="5169178" y="5427390"/>
                  </a:cubicBezTo>
                  <a:cubicBezTo>
                    <a:pt x="5241890" y="5427390"/>
                    <a:pt x="5301629" y="5367954"/>
                    <a:pt x="5301629" y="5294917"/>
                  </a:cubicBezTo>
                  <a:lnTo>
                    <a:pt x="5301629" y="4909743"/>
                  </a:lnTo>
                  <a:cubicBezTo>
                    <a:pt x="5373775" y="4865320"/>
                    <a:pt x="5421495" y="4785664"/>
                    <a:pt x="5421495" y="4694647"/>
                  </a:cubicBezTo>
                  <a:cubicBezTo>
                    <a:pt x="5421495" y="4555276"/>
                    <a:pt x="5308550" y="4441981"/>
                    <a:pt x="5169184" y="4441981"/>
                  </a:cubicBezTo>
                  <a:close/>
                  <a:moveTo>
                    <a:pt x="3060000" y="1545162"/>
                  </a:moveTo>
                  <a:cubicBezTo>
                    <a:pt x="3137998" y="1535161"/>
                    <a:pt x="3217454" y="1530006"/>
                    <a:pt x="3298087" y="1530006"/>
                  </a:cubicBezTo>
                  <a:cubicBezTo>
                    <a:pt x="4156423" y="1530006"/>
                    <a:pt x="4883142" y="2113507"/>
                    <a:pt x="5101798" y="2904063"/>
                  </a:cubicBezTo>
                  <a:cubicBezTo>
                    <a:pt x="5021074" y="2910001"/>
                    <a:pt x="4943138" y="2926563"/>
                    <a:pt x="4869426" y="2952281"/>
                  </a:cubicBezTo>
                  <a:cubicBezTo>
                    <a:pt x="4673533" y="2269281"/>
                    <a:pt x="4042466" y="1766761"/>
                    <a:pt x="3298087" y="1766761"/>
                  </a:cubicBezTo>
                  <a:cubicBezTo>
                    <a:pt x="3213882" y="1766761"/>
                    <a:pt x="3131146" y="1773191"/>
                    <a:pt x="3050353" y="1785626"/>
                  </a:cubicBezTo>
                  <a:cubicBezTo>
                    <a:pt x="3056628" y="1765847"/>
                    <a:pt x="3060000" y="1744839"/>
                    <a:pt x="3060000" y="1723344"/>
                  </a:cubicBezTo>
                  <a:close/>
                  <a:moveTo>
                    <a:pt x="1682742" y="3153134"/>
                  </a:moveTo>
                  <a:cubicBezTo>
                    <a:pt x="1670306" y="3233990"/>
                    <a:pt x="1663877" y="3316726"/>
                    <a:pt x="1663877" y="3400931"/>
                  </a:cubicBezTo>
                  <a:cubicBezTo>
                    <a:pt x="1663877" y="4300758"/>
                    <a:pt x="2398254" y="5035136"/>
                    <a:pt x="3298081" y="5035136"/>
                  </a:cubicBezTo>
                  <a:cubicBezTo>
                    <a:pt x="3535476" y="5035136"/>
                    <a:pt x="3761350" y="4983969"/>
                    <a:pt x="3965250" y="4892261"/>
                  </a:cubicBezTo>
                  <a:lnTo>
                    <a:pt x="3965250" y="5148567"/>
                  </a:lnTo>
                  <a:cubicBezTo>
                    <a:pt x="3757881" y="5228165"/>
                    <a:pt x="3532922" y="5271885"/>
                    <a:pt x="3298081" y="5271885"/>
                  </a:cubicBezTo>
                  <a:cubicBezTo>
                    <a:pt x="2267838" y="5271885"/>
                    <a:pt x="1427104" y="4431186"/>
                    <a:pt x="1427104" y="3400885"/>
                  </a:cubicBezTo>
                  <a:cubicBezTo>
                    <a:pt x="1427104" y="3320252"/>
                    <a:pt x="1432265" y="3240797"/>
                    <a:pt x="1442266" y="3162799"/>
                  </a:cubicBezTo>
                  <a:lnTo>
                    <a:pt x="1620437" y="3162799"/>
                  </a:lnTo>
                  <a:cubicBezTo>
                    <a:pt x="1641931" y="3162799"/>
                    <a:pt x="1662939" y="3159427"/>
                    <a:pt x="1682713" y="3153089"/>
                  </a:cubicBezTo>
                  <a:close/>
                  <a:moveTo>
                    <a:pt x="4990184" y="3909229"/>
                  </a:moveTo>
                  <a:lnTo>
                    <a:pt x="4990184" y="3816806"/>
                  </a:lnTo>
                  <a:cubicBezTo>
                    <a:pt x="4990184" y="3723583"/>
                    <a:pt x="5062827" y="3645916"/>
                    <a:pt x="5154044" y="3638121"/>
                  </a:cubicBezTo>
                  <a:cubicBezTo>
                    <a:pt x="5142192" y="3730721"/>
                    <a:pt x="5123549" y="3821292"/>
                    <a:pt x="5098677" y="3909229"/>
                  </a:cubicBezTo>
                  <a:close/>
                  <a:moveTo>
                    <a:pt x="1711488" y="339640"/>
                  </a:moveTo>
                  <a:cubicBezTo>
                    <a:pt x="1837510" y="369575"/>
                    <a:pt x="1957679" y="419358"/>
                    <a:pt x="2068116" y="487361"/>
                  </a:cubicBezTo>
                  <a:lnTo>
                    <a:pt x="2299865" y="384360"/>
                  </a:lnTo>
                  <a:lnTo>
                    <a:pt x="2572887" y="657320"/>
                  </a:lnTo>
                  <a:lnTo>
                    <a:pt x="2470240" y="889131"/>
                  </a:lnTo>
                  <a:cubicBezTo>
                    <a:pt x="2538237" y="999568"/>
                    <a:pt x="2588021" y="1119743"/>
                    <a:pt x="2617962" y="1246119"/>
                  </a:cubicBezTo>
                  <a:lnTo>
                    <a:pt x="2854420" y="1337113"/>
                  </a:lnTo>
                  <a:lnTo>
                    <a:pt x="2854420" y="1723321"/>
                  </a:lnTo>
                  <a:lnTo>
                    <a:pt x="2617962" y="1814316"/>
                  </a:lnTo>
                  <a:cubicBezTo>
                    <a:pt x="2588026" y="1940269"/>
                    <a:pt x="2537883" y="2060506"/>
                    <a:pt x="2470240" y="2170943"/>
                  </a:cubicBezTo>
                  <a:lnTo>
                    <a:pt x="2572887" y="2402692"/>
                  </a:lnTo>
                  <a:lnTo>
                    <a:pt x="2299865" y="2675715"/>
                  </a:lnTo>
                  <a:lnTo>
                    <a:pt x="2068116" y="2572976"/>
                  </a:lnTo>
                  <a:cubicBezTo>
                    <a:pt x="1958033" y="2641065"/>
                    <a:pt x="1837504" y="2690848"/>
                    <a:pt x="1711488" y="2720783"/>
                  </a:cubicBezTo>
                  <a:lnTo>
                    <a:pt x="1620494" y="2957241"/>
                  </a:lnTo>
                  <a:lnTo>
                    <a:pt x="1234286" y="2957241"/>
                  </a:lnTo>
                  <a:lnTo>
                    <a:pt x="1143292" y="2720783"/>
                  </a:lnTo>
                  <a:cubicBezTo>
                    <a:pt x="1016916" y="2690848"/>
                    <a:pt x="896741" y="2640705"/>
                    <a:pt x="786304" y="2572976"/>
                  </a:cubicBezTo>
                  <a:lnTo>
                    <a:pt x="554492" y="2675715"/>
                  </a:lnTo>
                  <a:lnTo>
                    <a:pt x="281532" y="2402692"/>
                  </a:lnTo>
                  <a:lnTo>
                    <a:pt x="384625" y="2170943"/>
                  </a:lnTo>
                  <a:cubicBezTo>
                    <a:pt x="316537" y="2060861"/>
                    <a:pt x="266753" y="1940269"/>
                    <a:pt x="236390" y="1814316"/>
                  </a:cubicBezTo>
                  <a:lnTo>
                    <a:pt x="0" y="1723321"/>
                  </a:lnTo>
                  <a:lnTo>
                    <a:pt x="0" y="1337113"/>
                  </a:lnTo>
                  <a:lnTo>
                    <a:pt x="236390" y="1246119"/>
                  </a:lnTo>
                  <a:cubicBezTo>
                    <a:pt x="266753" y="1119743"/>
                    <a:pt x="316531" y="999568"/>
                    <a:pt x="384625" y="889131"/>
                  </a:cubicBezTo>
                  <a:lnTo>
                    <a:pt x="281532" y="657320"/>
                  </a:lnTo>
                  <a:lnTo>
                    <a:pt x="554492" y="384360"/>
                  </a:lnTo>
                  <a:lnTo>
                    <a:pt x="786304" y="487361"/>
                  </a:lnTo>
                  <a:cubicBezTo>
                    <a:pt x="896741" y="419364"/>
                    <a:pt x="1016916" y="369581"/>
                    <a:pt x="1142931" y="339640"/>
                  </a:cubicBezTo>
                  <a:lnTo>
                    <a:pt x="1234280" y="102822"/>
                  </a:lnTo>
                  <a:lnTo>
                    <a:pt x="1620488" y="102822"/>
                  </a:lnTo>
                  <a:close/>
                  <a:moveTo>
                    <a:pt x="1427167" y="856493"/>
                  </a:moveTo>
                  <a:cubicBezTo>
                    <a:pt x="1055069" y="856493"/>
                    <a:pt x="753654" y="1157891"/>
                    <a:pt x="753654" y="1530006"/>
                  </a:cubicBezTo>
                  <a:cubicBezTo>
                    <a:pt x="753654" y="1902195"/>
                    <a:pt x="1055052" y="2203976"/>
                    <a:pt x="1427167" y="2203976"/>
                  </a:cubicBezTo>
                  <a:cubicBezTo>
                    <a:pt x="1799356" y="2203976"/>
                    <a:pt x="2101137" y="1902218"/>
                    <a:pt x="2101137" y="1530006"/>
                  </a:cubicBezTo>
                  <a:cubicBezTo>
                    <a:pt x="2101137" y="1157908"/>
                    <a:pt x="1799379" y="856493"/>
                    <a:pt x="1427167" y="856493"/>
                  </a:cubicBezTo>
                  <a:close/>
                  <a:moveTo>
                    <a:pt x="2745275" y="2084018"/>
                  </a:moveTo>
                  <a:cubicBezTo>
                    <a:pt x="2915496" y="2012158"/>
                    <a:pt x="3102308" y="1972375"/>
                    <a:pt x="3298109" y="1972375"/>
                  </a:cubicBezTo>
                  <a:cubicBezTo>
                    <a:pt x="3961392" y="1972375"/>
                    <a:pt x="4521805" y="2428793"/>
                    <a:pt x="4681311" y="3043538"/>
                  </a:cubicBezTo>
                  <a:cubicBezTo>
                    <a:pt x="4424982" y="3206192"/>
                    <a:pt x="4254046" y="3492520"/>
                    <a:pt x="4254046" y="3816835"/>
                  </a:cubicBezTo>
                  <a:lnTo>
                    <a:pt x="4254046" y="3912469"/>
                  </a:lnTo>
                  <a:cubicBezTo>
                    <a:pt x="4091077" y="3935329"/>
                    <a:pt x="3965284" y="4075930"/>
                    <a:pt x="3965284" y="4244294"/>
                  </a:cubicBezTo>
                  <a:lnTo>
                    <a:pt x="3965284" y="4663564"/>
                  </a:lnTo>
                  <a:cubicBezTo>
                    <a:pt x="3765974" y="4769514"/>
                    <a:pt x="3538803" y="4829590"/>
                    <a:pt x="3298115" y="4829590"/>
                  </a:cubicBezTo>
                  <a:cubicBezTo>
                    <a:pt x="2511445" y="4829590"/>
                    <a:pt x="1869537" y="4187681"/>
                    <a:pt x="1869537" y="3400954"/>
                  </a:cubicBezTo>
                  <a:cubicBezTo>
                    <a:pt x="1869537" y="3205215"/>
                    <a:pt x="1909250" y="3018495"/>
                    <a:pt x="1981048" y="2848382"/>
                  </a:cubicBezTo>
                  <a:cubicBezTo>
                    <a:pt x="2014332" y="2834386"/>
                    <a:pt x="2046993" y="2819184"/>
                    <a:pt x="2079048" y="2802754"/>
                  </a:cubicBezTo>
                  <a:lnTo>
                    <a:pt x="2216654" y="2863675"/>
                  </a:lnTo>
                  <a:cubicBezTo>
                    <a:pt x="2294298" y="2898028"/>
                    <a:pt x="2385155" y="2881175"/>
                    <a:pt x="2445254" y="2821036"/>
                  </a:cubicBezTo>
                  <a:lnTo>
                    <a:pt x="2718277" y="2548076"/>
                  </a:lnTo>
                  <a:cubicBezTo>
                    <a:pt x="2778353" y="2487977"/>
                    <a:pt x="2795298" y="2397120"/>
                    <a:pt x="2760848" y="2319476"/>
                  </a:cubicBezTo>
                  <a:lnTo>
                    <a:pt x="2699766" y="2181670"/>
                  </a:lnTo>
                  <a:cubicBezTo>
                    <a:pt x="2716197" y="2149655"/>
                    <a:pt x="2731353" y="2117085"/>
                    <a:pt x="2745286" y="2084001"/>
                  </a:cubicBezTo>
                  <a:close/>
                  <a:moveTo>
                    <a:pt x="3195331" y="2605443"/>
                  </a:moveTo>
                  <a:cubicBezTo>
                    <a:pt x="3156309" y="2612387"/>
                    <a:pt x="3118310" y="2622943"/>
                    <a:pt x="3082305" y="2637167"/>
                  </a:cubicBezTo>
                  <a:cubicBezTo>
                    <a:pt x="2904134" y="2707308"/>
                    <a:pt x="2774770" y="2860544"/>
                    <a:pt x="2784925" y="3069787"/>
                  </a:cubicBezTo>
                  <a:cubicBezTo>
                    <a:pt x="2798407" y="3346405"/>
                    <a:pt x="3050159" y="3459121"/>
                    <a:pt x="3282753" y="3497406"/>
                  </a:cubicBezTo>
                  <a:lnTo>
                    <a:pt x="3282908" y="3497406"/>
                  </a:lnTo>
                  <a:cubicBezTo>
                    <a:pt x="3368764" y="3511494"/>
                    <a:pt x="3462216" y="3532988"/>
                    <a:pt x="3536802" y="3577999"/>
                  </a:cubicBezTo>
                  <a:cubicBezTo>
                    <a:pt x="3596164" y="3613781"/>
                    <a:pt x="3642084" y="3666359"/>
                    <a:pt x="3652017" y="3747729"/>
                  </a:cubicBezTo>
                  <a:cubicBezTo>
                    <a:pt x="3661886" y="3829591"/>
                    <a:pt x="3624156" y="3888101"/>
                    <a:pt x="3567720" y="3926969"/>
                  </a:cubicBezTo>
                  <a:cubicBezTo>
                    <a:pt x="3496797" y="3975837"/>
                    <a:pt x="3400780" y="3997983"/>
                    <a:pt x="3314271" y="4000058"/>
                  </a:cubicBezTo>
                  <a:cubicBezTo>
                    <a:pt x="3149811" y="4003898"/>
                    <a:pt x="2981573" y="3928751"/>
                    <a:pt x="2939647" y="3760382"/>
                  </a:cubicBezTo>
                  <a:cubicBezTo>
                    <a:pt x="2925920" y="3705375"/>
                    <a:pt x="2870130" y="3671799"/>
                    <a:pt x="2815055" y="3685504"/>
                  </a:cubicBezTo>
                  <a:cubicBezTo>
                    <a:pt x="2760048" y="3699146"/>
                    <a:pt x="2726472" y="3755021"/>
                    <a:pt x="2740177" y="3810028"/>
                  </a:cubicBezTo>
                  <a:cubicBezTo>
                    <a:pt x="2795630" y="4032822"/>
                    <a:pt x="2983156" y="4164558"/>
                    <a:pt x="3195325" y="4197488"/>
                  </a:cubicBezTo>
                  <a:lnTo>
                    <a:pt x="3195325" y="4305159"/>
                  </a:lnTo>
                  <a:cubicBezTo>
                    <a:pt x="3195325" y="4361886"/>
                    <a:pt x="3241405" y="4407874"/>
                    <a:pt x="3298104" y="4407874"/>
                  </a:cubicBezTo>
                  <a:cubicBezTo>
                    <a:pt x="3354831" y="4407874"/>
                    <a:pt x="3400905" y="4361886"/>
                    <a:pt x="3400905" y="4305159"/>
                  </a:cubicBezTo>
                  <a:lnTo>
                    <a:pt x="3400905" y="4199008"/>
                  </a:lnTo>
                  <a:cubicBezTo>
                    <a:pt x="3645022" y="4165701"/>
                    <a:pt x="3890612" y="4009116"/>
                    <a:pt x="3856116" y="3723011"/>
                  </a:cubicBezTo>
                  <a:lnTo>
                    <a:pt x="3856116" y="3722874"/>
                  </a:lnTo>
                  <a:cubicBezTo>
                    <a:pt x="3821318" y="3438399"/>
                    <a:pt x="3555273" y="3333671"/>
                    <a:pt x="3316049" y="3294518"/>
                  </a:cubicBezTo>
                  <a:cubicBezTo>
                    <a:pt x="3250886" y="3283802"/>
                    <a:pt x="3181655" y="3267172"/>
                    <a:pt x="3121807" y="3237882"/>
                  </a:cubicBezTo>
                  <a:cubicBezTo>
                    <a:pt x="3051799" y="3203661"/>
                    <a:pt x="2994649" y="3150574"/>
                    <a:pt x="2990208" y="3059780"/>
                  </a:cubicBezTo>
                  <a:cubicBezTo>
                    <a:pt x="2984716" y="2945994"/>
                    <a:pt x="3060663" y="2866607"/>
                    <a:pt x="3157595" y="2828477"/>
                  </a:cubicBezTo>
                  <a:cubicBezTo>
                    <a:pt x="3317746" y="2765389"/>
                    <a:pt x="3540208" y="2807537"/>
                    <a:pt x="3623950" y="3006625"/>
                  </a:cubicBezTo>
                  <a:cubicBezTo>
                    <a:pt x="3645873" y="3058929"/>
                    <a:pt x="3706235" y="3083577"/>
                    <a:pt x="3758521" y="3061563"/>
                  </a:cubicBezTo>
                  <a:cubicBezTo>
                    <a:pt x="3810831" y="3039577"/>
                    <a:pt x="3835405" y="2979279"/>
                    <a:pt x="3813397" y="2926969"/>
                  </a:cubicBezTo>
                  <a:cubicBezTo>
                    <a:pt x="3732741" y="2735094"/>
                    <a:pt x="3571646" y="2632292"/>
                    <a:pt x="3400911" y="2604226"/>
                  </a:cubicBezTo>
                  <a:lnTo>
                    <a:pt x="3400911" y="2496778"/>
                  </a:lnTo>
                  <a:cubicBezTo>
                    <a:pt x="3400911" y="2440057"/>
                    <a:pt x="3354831" y="2393977"/>
                    <a:pt x="3298109" y="2393977"/>
                  </a:cubicBezTo>
                  <a:cubicBezTo>
                    <a:pt x="3241405" y="2393977"/>
                    <a:pt x="3195331" y="2440057"/>
                    <a:pt x="3195331" y="2496778"/>
                  </a:cubicBezTo>
                  <a:close/>
                </a:path>
              </a:pathLst>
            </a:custGeom>
            <a:gradFill>
              <a:gsLst>
                <a:gs pos="0">
                  <a:srgbClr val="22A8C1"/>
                </a:gs>
                <a:gs pos="100000">
                  <a:srgbClr val="804B91"/>
                </a:gs>
              </a:gsLst>
              <a:lin ang="0" scaled="0"/>
            </a:gradFill>
            <a:ln w="5715" cap="flat">
              <a:noFill/>
              <a:prstDash val="solid"/>
              <a:miter/>
            </a:ln>
          </p:spPr>
          <p:txBody>
            <a:bodyPr rtlCol="0" anchor="ctr"/>
            <a:lstStyle/>
            <a:p>
              <a:endParaRPr lang="en-US"/>
            </a:p>
          </p:txBody>
        </p:sp>
        <p:sp>
          <p:nvSpPr>
            <p:cNvPr id="42" name="Oval 41">
              <a:extLst>
                <a:ext uri="{FF2B5EF4-FFF2-40B4-BE49-F238E27FC236}">
                  <a16:creationId xmlns:a16="http://schemas.microsoft.com/office/drawing/2014/main" id="{909B1099-7104-CF5E-60BC-4CF8BAFB28C2}"/>
                </a:ext>
              </a:extLst>
            </p:cNvPr>
            <p:cNvSpPr>
              <a:spLocks noChangeAspect="1"/>
            </p:cNvSpPr>
            <p:nvPr/>
          </p:nvSpPr>
          <p:spPr>
            <a:xfrm>
              <a:off x="4348066" y="4480246"/>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62" name="Group 61">
              <a:extLst>
                <a:ext uri="{FF2B5EF4-FFF2-40B4-BE49-F238E27FC236}">
                  <a16:creationId xmlns:a16="http://schemas.microsoft.com/office/drawing/2014/main" id="{06DD3E22-5BF9-7C68-2733-E0ACD010F74C}"/>
                </a:ext>
              </a:extLst>
            </p:cNvPr>
            <p:cNvGrpSpPr>
              <a:grpSpLocks noChangeAspect="1"/>
            </p:cNvGrpSpPr>
            <p:nvPr/>
          </p:nvGrpSpPr>
          <p:grpSpPr>
            <a:xfrm>
              <a:off x="4530825" y="4663126"/>
              <a:ext cx="548883" cy="548640"/>
              <a:chOff x="2895600" y="228600"/>
              <a:chExt cx="6400600" cy="6397770"/>
            </a:xfrm>
            <a:gradFill>
              <a:gsLst>
                <a:gs pos="0">
                  <a:srgbClr val="22A8C1"/>
                </a:gs>
                <a:gs pos="100000">
                  <a:srgbClr val="804B91"/>
                </a:gs>
              </a:gsLst>
              <a:lin ang="0" scaled="0"/>
            </a:gradFill>
          </p:grpSpPr>
          <p:sp>
            <p:nvSpPr>
              <p:cNvPr id="58" name="Freeform 57">
                <a:extLst>
                  <a:ext uri="{FF2B5EF4-FFF2-40B4-BE49-F238E27FC236}">
                    <a16:creationId xmlns:a16="http://schemas.microsoft.com/office/drawing/2014/main" id="{1EB6B444-BD70-8ECC-0A23-A17AEA96D0C7}"/>
                  </a:ext>
                </a:extLst>
              </p:cNvPr>
              <p:cNvSpPr>
                <a:spLocks noChangeAspect="1"/>
              </p:cNvSpPr>
              <p:nvPr/>
            </p:nvSpPr>
            <p:spPr>
              <a:xfrm>
                <a:off x="2895600" y="228600"/>
                <a:ext cx="5486400" cy="5486400"/>
              </a:xfrm>
              <a:custGeom>
                <a:avLst/>
                <a:gdLst>
                  <a:gd name="connsiteX0" fmla="*/ 2743200 w 5486400"/>
                  <a:gd name="connsiteY0" fmla="*/ 0 h 5486400"/>
                  <a:gd name="connsiteX1" fmla="*/ 803472 w 5486400"/>
                  <a:gd name="connsiteY1" fmla="*/ 803472 h 5486400"/>
                  <a:gd name="connsiteX2" fmla="*/ 0 w 5486400"/>
                  <a:gd name="connsiteY2" fmla="*/ 2743200 h 5486400"/>
                  <a:gd name="connsiteX3" fmla="*/ 803472 w 5486400"/>
                  <a:gd name="connsiteY3" fmla="*/ 4682928 h 5486400"/>
                  <a:gd name="connsiteX4" fmla="*/ 2743200 w 5486400"/>
                  <a:gd name="connsiteY4" fmla="*/ 5486400 h 5486400"/>
                  <a:gd name="connsiteX5" fmla="*/ 4682928 w 5486400"/>
                  <a:gd name="connsiteY5" fmla="*/ 4682928 h 5486400"/>
                  <a:gd name="connsiteX6" fmla="*/ 5486400 w 5486400"/>
                  <a:gd name="connsiteY6" fmla="*/ 2743200 h 5486400"/>
                  <a:gd name="connsiteX7" fmla="*/ 4682014 w 5486400"/>
                  <a:gd name="connsiteY7" fmla="*/ 804386 h 5486400"/>
                  <a:gd name="connsiteX8" fmla="*/ 2743200 w 5486400"/>
                  <a:gd name="connsiteY8" fmla="*/ 0 h 5486400"/>
                  <a:gd name="connsiteX9" fmla="*/ 2743200 w 5486400"/>
                  <a:gd name="connsiteY9" fmla="*/ 5257800 h 5486400"/>
                  <a:gd name="connsiteX10" fmla="*/ 1105052 w 5486400"/>
                  <a:gd name="connsiteY10" fmla="*/ 4651725 h 5486400"/>
                  <a:gd name="connsiteX11" fmla="*/ 256889 w 5486400"/>
                  <a:gd name="connsiteY11" fmla="*/ 3124791 h 5486400"/>
                  <a:gd name="connsiteX12" fmla="*/ 607962 w 5486400"/>
                  <a:gd name="connsiteY12" fmla="*/ 1413777 h 5486400"/>
                  <a:gd name="connsiteX13" fmla="*/ 1988820 w 5486400"/>
                  <a:gd name="connsiteY13" fmla="*/ 344157 h 5486400"/>
                  <a:gd name="connsiteX14" fmla="*/ 2100394 w 5486400"/>
                  <a:gd name="connsiteY14" fmla="*/ 368983 h 5486400"/>
                  <a:gd name="connsiteX15" fmla="*/ 2134684 w 5486400"/>
                  <a:gd name="connsiteY15" fmla="*/ 478037 h 5486400"/>
                  <a:gd name="connsiteX16" fmla="*/ 2057400 w 5486400"/>
                  <a:gd name="connsiteY16" fmla="*/ 562242 h 5486400"/>
                  <a:gd name="connsiteX17" fmla="*/ 757238 w 5486400"/>
                  <a:gd name="connsiteY17" fmla="*/ 1609230 h 5486400"/>
                  <a:gd name="connsiteX18" fmla="*/ 515156 w 5486400"/>
                  <a:gd name="connsiteY18" fmla="*/ 3260865 h 5486400"/>
                  <a:gd name="connsiteX19" fmla="*/ 1460188 w 5486400"/>
                  <a:gd name="connsiteY19" fmla="*/ 4636923 h 5486400"/>
                  <a:gd name="connsiteX20" fmla="*/ 3088678 w 5486400"/>
                  <a:gd name="connsiteY20" fmla="*/ 5003934 h 5486400"/>
                  <a:gd name="connsiteX21" fmla="*/ 4532630 w 5486400"/>
                  <a:gd name="connsiteY21" fmla="*/ 4166344 h 5486400"/>
                  <a:gd name="connsiteX22" fmla="*/ 5022468 w 5486400"/>
                  <a:gd name="connsiteY22" fmla="*/ 2570544 h 5486400"/>
                  <a:gd name="connsiteX23" fmla="*/ 4297120 w 5486400"/>
                  <a:gd name="connsiteY23" fmla="*/ 1067042 h 5486400"/>
                  <a:gd name="connsiteX24" fmla="*/ 2743154 w 5486400"/>
                  <a:gd name="connsiteY24" fmla="*/ 457194 h 5486400"/>
                  <a:gd name="connsiteX25" fmla="*/ 2644171 w 5486400"/>
                  <a:gd name="connsiteY25" fmla="*/ 400044 h 5486400"/>
                  <a:gd name="connsiteX26" fmla="*/ 2644171 w 5486400"/>
                  <a:gd name="connsiteY26" fmla="*/ 285743 h 5486400"/>
                  <a:gd name="connsiteX27" fmla="*/ 2743154 w 5486400"/>
                  <a:gd name="connsiteY27" fmla="*/ 228593 h 5486400"/>
                  <a:gd name="connsiteX28" fmla="*/ 4521263 w 5486400"/>
                  <a:gd name="connsiteY28" fmla="*/ 965086 h 5486400"/>
                  <a:gd name="connsiteX29" fmla="*/ 5257755 w 5486400"/>
                  <a:gd name="connsiteY29" fmla="*/ 2743195 h 5486400"/>
                  <a:gd name="connsiteX30" fmla="*/ 4521263 w 5486400"/>
                  <a:gd name="connsiteY30" fmla="*/ 4521303 h 5486400"/>
                  <a:gd name="connsiteX31" fmla="*/ 2743154 w 5486400"/>
                  <a:gd name="connsiteY31" fmla="*/ 5257795 h 5486400"/>
                  <a:gd name="connsiteX32" fmla="*/ 3771900 w 5486400"/>
                  <a:gd name="connsiteY32" fmla="*/ 1257300 h 5486400"/>
                  <a:gd name="connsiteX33" fmla="*/ 4095198 w 5486400"/>
                  <a:gd name="connsiteY33" fmla="*/ 1391202 h 5486400"/>
                  <a:gd name="connsiteX34" fmla="*/ 4229100 w 5486400"/>
                  <a:gd name="connsiteY34" fmla="*/ 1714500 h 5486400"/>
                  <a:gd name="connsiteX35" fmla="*/ 4229100 w 5486400"/>
                  <a:gd name="connsiteY35" fmla="*/ 3771900 h 5486400"/>
                  <a:gd name="connsiteX36" fmla="*/ 4095198 w 5486400"/>
                  <a:gd name="connsiteY36" fmla="*/ 4095198 h 5486400"/>
                  <a:gd name="connsiteX37" fmla="*/ 3771900 w 5486400"/>
                  <a:gd name="connsiteY37" fmla="*/ 4229100 h 5486400"/>
                  <a:gd name="connsiteX38" fmla="*/ 1714500 w 5486400"/>
                  <a:gd name="connsiteY38" fmla="*/ 4229100 h 5486400"/>
                  <a:gd name="connsiteX39" fmla="*/ 1391202 w 5486400"/>
                  <a:gd name="connsiteY39" fmla="*/ 4095198 h 5486400"/>
                  <a:gd name="connsiteX40" fmla="*/ 1257300 w 5486400"/>
                  <a:gd name="connsiteY40" fmla="*/ 3771900 h 5486400"/>
                  <a:gd name="connsiteX41" fmla="*/ 1257300 w 5486400"/>
                  <a:gd name="connsiteY41" fmla="*/ 1714500 h 5486400"/>
                  <a:gd name="connsiteX42" fmla="*/ 1391202 w 5486400"/>
                  <a:gd name="connsiteY42" fmla="*/ 1391202 h 5486400"/>
                  <a:gd name="connsiteX43" fmla="*/ 1714500 w 5486400"/>
                  <a:gd name="connsiteY43" fmla="*/ 12573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86400" h="5486400">
                    <a:moveTo>
                      <a:pt x="2743200" y="0"/>
                    </a:moveTo>
                    <a:cubicBezTo>
                      <a:pt x="2015681" y="0"/>
                      <a:pt x="1317936" y="289008"/>
                      <a:pt x="803472" y="803472"/>
                    </a:cubicBezTo>
                    <a:cubicBezTo>
                      <a:pt x="289008" y="1317913"/>
                      <a:pt x="0" y="2015681"/>
                      <a:pt x="0" y="2743200"/>
                    </a:cubicBezTo>
                    <a:cubicBezTo>
                      <a:pt x="0" y="3470720"/>
                      <a:pt x="289008" y="4168464"/>
                      <a:pt x="803472" y="4682928"/>
                    </a:cubicBezTo>
                    <a:cubicBezTo>
                      <a:pt x="1317913" y="5197393"/>
                      <a:pt x="2015681" y="5486400"/>
                      <a:pt x="2743200" y="5486400"/>
                    </a:cubicBezTo>
                    <a:cubicBezTo>
                      <a:pt x="3470720" y="5486400"/>
                      <a:pt x="4168464" y="5197393"/>
                      <a:pt x="4682928" y="4682928"/>
                    </a:cubicBezTo>
                    <a:cubicBezTo>
                      <a:pt x="5197393" y="4168487"/>
                      <a:pt x="5486400" y="3470720"/>
                      <a:pt x="5486400" y="2743200"/>
                    </a:cubicBezTo>
                    <a:cubicBezTo>
                      <a:pt x="5485554" y="2015909"/>
                      <a:pt x="5196273" y="1318679"/>
                      <a:pt x="4682014" y="804386"/>
                    </a:cubicBezTo>
                    <a:cubicBezTo>
                      <a:pt x="4167755" y="290105"/>
                      <a:pt x="3470491" y="800"/>
                      <a:pt x="2743200" y="0"/>
                    </a:cubicBezTo>
                    <a:close/>
                    <a:moveTo>
                      <a:pt x="2743200" y="5257800"/>
                    </a:moveTo>
                    <a:cubicBezTo>
                      <a:pt x="2142268" y="5258000"/>
                      <a:pt x="1561109" y="5042996"/>
                      <a:pt x="1105052" y="4651725"/>
                    </a:cubicBezTo>
                    <a:cubicBezTo>
                      <a:pt x="648944" y="4260447"/>
                      <a:pt x="348044" y="3718751"/>
                      <a:pt x="256889" y="3124791"/>
                    </a:cubicBezTo>
                    <a:cubicBezTo>
                      <a:pt x="165718" y="2530831"/>
                      <a:pt x="290241" y="1923841"/>
                      <a:pt x="607962" y="1413777"/>
                    </a:cubicBezTo>
                    <a:cubicBezTo>
                      <a:pt x="925659" y="903690"/>
                      <a:pt x="1415548" y="524294"/>
                      <a:pt x="1988820" y="344157"/>
                    </a:cubicBezTo>
                    <a:cubicBezTo>
                      <a:pt x="2027774" y="331924"/>
                      <a:pt x="2070305" y="341367"/>
                      <a:pt x="2100394" y="368983"/>
                    </a:cubicBezTo>
                    <a:cubicBezTo>
                      <a:pt x="2130489" y="396598"/>
                      <a:pt x="2143548" y="438163"/>
                      <a:pt x="2134684" y="478037"/>
                    </a:cubicBezTo>
                    <a:cubicBezTo>
                      <a:pt x="2125820" y="517882"/>
                      <a:pt x="2096354" y="550012"/>
                      <a:pt x="2057400" y="562242"/>
                    </a:cubicBezTo>
                    <a:cubicBezTo>
                      <a:pt x="1507554" y="734920"/>
                      <a:pt x="1043216" y="1108853"/>
                      <a:pt x="757238" y="1609230"/>
                    </a:cubicBezTo>
                    <a:cubicBezTo>
                      <a:pt x="471265" y="2109607"/>
                      <a:pt x="384825" y="2699480"/>
                      <a:pt x="515156" y="3260865"/>
                    </a:cubicBezTo>
                    <a:cubicBezTo>
                      <a:pt x="645509" y="3822272"/>
                      <a:pt x="983026" y="4313739"/>
                      <a:pt x="1460188" y="4636923"/>
                    </a:cubicBezTo>
                    <a:cubicBezTo>
                      <a:pt x="1937345" y="4960112"/>
                      <a:pt x="2519006" y="5091197"/>
                      <a:pt x="3088678" y="5003934"/>
                    </a:cubicBezTo>
                    <a:cubicBezTo>
                      <a:pt x="3658372" y="4916689"/>
                      <a:pt x="4174070" y="4617526"/>
                      <a:pt x="4532630" y="4166344"/>
                    </a:cubicBezTo>
                    <a:cubicBezTo>
                      <a:pt x="4891177" y="3715127"/>
                      <a:pt x="5066136" y="3145187"/>
                      <a:pt x="5022468" y="2570544"/>
                    </a:cubicBezTo>
                    <a:cubicBezTo>
                      <a:pt x="4978800" y="1995901"/>
                      <a:pt x="4719750" y="1458862"/>
                      <a:pt x="4297120" y="1067042"/>
                    </a:cubicBezTo>
                    <a:cubicBezTo>
                      <a:pt x="3874502" y="675210"/>
                      <a:pt x="3319512" y="457366"/>
                      <a:pt x="2743154" y="457194"/>
                    </a:cubicBezTo>
                    <a:cubicBezTo>
                      <a:pt x="2702321" y="457194"/>
                      <a:pt x="2664596" y="435403"/>
                      <a:pt x="2644171" y="400044"/>
                    </a:cubicBezTo>
                    <a:cubicBezTo>
                      <a:pt x="2623745" y="364680"/>
                      <a:pt x="2623745" y="321108"/>
                      <a:pt x="2644171" y="285743"/>
                    </a:cubicBezTo>
                    <a:cubicBezTo>
                      <a:pt x="2664596" y="250382"/>
                      <a:pt x="2702327" y="228593"/>
                      <a:pt x="2743154" y="228593"/>
                    </a:cubicBezTo>
                    <a:cubicBezTo>
                      <a:pt x="3410095" y="228593"/>
                      <a:pt x="4049660" y="493513"/>
                      <a:pt x="4521263" y="965086"/>
                    </a:cubicBezTo>
                    <a:cubicBezTo>
                      <a:pt x="4992841" y="1436688"/>
                      <a:pt x="5257755" y="2076254"/>
                      <a:pt x="5257755" y="2743195"/>
                    </a:cubicBezTo>
                    <a:cubicBezTo>
                      <a:pt x="5257755" y="3410135"/>
                      <a:pt x="4992836" y="4049701"/>
                      <a:pt x="4521263" y="4521303"/>
                    </a:cubicBezTo>
                    <a:cubicBezTo>
                      <a:pt x="4049660" y="4992882"/>
                      <a:pt x="3410095" y="5257795"/>
                      <a:pt x="2743154" y="5257795"/>
                    </a:cubicBezTo>
                    <a:close/>
                    <a:moveTo>
                      <a:pt x="3771900" y="1257300"/>
                    </a:moveTo>
                    <a:cubicBezTo>
                      <a:pt x="3893167" y="1257300"/>
                      <a:pt x="4009450" y="1305477"/>
                      <a:pt x="4095198" y="1391202"/>
                    </a:cubicBezTo>
                    <a:cubicBezTo>
                      <a:pt x="4180923" y="1476950"/>
                      <a:pt x="4229100" y="1593239"/>
                      <a:pt x="4229100" y="1714500"/>
                    </a:cubicBezTo>
                    <a:lnTo>
                      <a:pt x="4229100" y="3771900"/>
                    </a:lnTo>
                    <a:cubicBezTo>
                      <a:pt x="4229100" y="3893167"/>
                      <a:pt x="4180923" y="4009450"/>
                      <a:pt x="4095198" y="4095198"/>
                    </a:cubicBezTo>
                    <a:cubicBezTo>
                      <a:pt x="4009450" y="4180923"/>
                      <a:pt x="3893161" y="4229100"/>
                      <a:pt x="3771900" y="4229100"/>
                    </a:cubicBezTo>
                    <a:lnTo>
                      <a:pt x="1714500" y="4229100"/>
                    </a:lnTo>
                    <a:cubicBezTo>
                      <a:pt x="1593234" y="4229100"/>
                      <a:pt x="1476950" y="4180923"/>
                      <a:pt x="1391202" y="4095198"/>
                    </a:cubicBezTo>
                    <a:cubicBezTo>
                      <a:pt x="1305477" y="4009450"/>
                      <a:pt x="1257300" y="3893161"/>
                      <a:pt x="1257300" y="3771900"/>
                    </a:cubicBezTo>
                    <a:lnTo>
                      <a:pt x="1257300" y="1714500"/>
                    </a:lnTo>
                    <a:cubicBezTo>
                      <a:pt x="1257300" y="1593234"/>
                      <a:pt x="1305477" y="1476950"/>
                      <a:pt x="1391202" y="1391202"/>
                    </a:cubicBezTo>
                    <a:cubicBezTo>
                      <a:pt x="1476950" y="1305477"/>
                      <a:pt x="1593239" y="1257300"/>
                      <a:pt x="1714500" y="1257300"/>
                    </a:cubicBezTo>
                    <a:close/>
                  </a:path>
                </a:pathLst>
              </a:custGeom>
              <a:grpFill/>
              <a:ln w="571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82E49324-B7D8-3B94-06FF-07DE375ECCE3}"/>
                  </a:ext>
                </a:extLst>
              </p:cNvPr>
              <p:cNvSpPr>
                <a:spLocks noChangeAspect="1"/>
              </p:cNvSpPr>
              <p:nvPr/>
            </p:nvSpPr>
            <p:spPr>
              <a:xfrm>
                <a:off x="4381500" y="1714500"/>
                <a:ext cx="2514600" cy="685800"/>
              </a:xfrm>
              <a:custGeom>
                <a:avLst/>
                <a:gdLst>
                  <a:gd name="connsiteX0" fmla="*/ 0 w 2514600"/>
                  <a:gd name="connsiteY0" fmla="*/ 228600 h 685800"/>
                  <a:gd name="connsiteX1" fmla="*/ 0 w 2514600"/>
                  <a:gd name="connsiteY1" fmla="*/ 685800 h 685800"/>
                  <a:gd name="connsiteX2" fmla="*/ 2514600 w 2514600"/>
                  <a:gd name="connsiteY2" fmla="*/ 685800 h 685800"/>
                  <a:gd name="connsiteX3" fmla="*/ 2514600 w 2514600"/>
                  <a:gd name="connsiteY3" fmla="*/ 228600 h 685800"/>
                  <a:gd name="connsiteX4" fmla="*/ 2447649 w 2514600"/>
                  <a:gd name="connsiteY4" fmla="*/ 66951 h 685800"/>
                  <a:gd name="connsiteX5" fmla="*/ 2286000 w 2514600"/>
                  <a:gd name="connsiteY5" fmla="*/ 0 h 685800"/>
                  <a:gd name="connsiteX6" fmla="*/ 228600 w 2514600"/>
                  <a:gd name="connsiteY6" fmla="*/ 0 h 685800"/>
                  <a:gd name="connsiteX7" fmla="*/ 66951 w 2514600"/>
                  <a:gd name="connsiteY7" fmla="*/ 66951 h 685800"/>
                  <a:gd name="connsiteX8" fmla="*/ 0 w 2514600"/>
                  <a:gd name="connsiteY8" fmla="*/ 228600 h 685800"/>
                  <a:gd name="connsiteX9" fmla="*/ 914400 w 2514600"/>
                  <a:gd name="connsiteY9" fmla="*/ 228600 h 685800"/>
                  <a:gd name="connsiteX10" fmla="*/ 1028700 w 2514600"/>
                  <a:gd name="connsiteY10" fmla="*/ 228600 h 685800"/>
                  <a:gd name="connsiteX11" fmla="*/ 1127684 w 2514600"/>
                  <a:gd name="connsiteY11" fmla="*/ 285750 h 685800"/>
                  <a:gd name="connsiteX12" fmla="*/ 1127684 w 2514600"/>
                  <a:gd name="connsiteY12" fmla="*/ 400050 h 685800"/>
                  <a:gd name="connsiteX13" fmla="*/ 1028700 w 2514600"/>
                  <a:gd name="connsiteY13" fmla="*/ 457200 h 685800"/>
                  <a:gd name="connsiteX14" fmla="*/ 914400 w 2514600"/>
                  <a:gd name="connsiteY14" fmla="*/ 457200 h 685800"/>
                  <a:gd name="connsiteX15" fmla="*/ 815416 w 2514600"/>
                  <a:gd name="connsiteY15" fmla="*/ 400050 h 685800"/>
                  <a:gd name="connsiteX16" fmla="*/ 815416 w 2514600"/>
                  <a:gd name="connsiteY16" fmla="*/ 285750 h 685800"/>
                  <a:gd name="connsiteX17" fmla="*/ 914400 w 2514600"/>
                  <a:gd name="connsiteY17" fmla="*/ 228600 h 685800"/>
                  <a:gd name="connsiteX18" fmla="*/ 342900 w 2514600"/>
                  <a:gd name="connsiteY18" fmla="*/ 228600 h 685800"/>
                  <a:gd name="connsiteX19" fmla="*/ 457200 w 2514600"/>
                  <a:gd name="connsiteY19" fmla="*/ 228600 h 685800"/>
                  <a:gd name="connsiteX20" fmla="*/ 556184 w 2514600"/>
                  <a:gd name="connsiteY20" fmla="*/ 285750 h 685800"/>
                  <a:gd name="connsiteX21" fmla="*/ 556184 w 2514600"/>
                  <a:gd name="connsiteY21" fmla="*/ 400050 h 685800"/>
                  <a:gd name="connsiteX22" fmla="*/ 457200 w 2514600"/>
                  <a:gd name="connsiteY22" fmla="*/ 457200 h 685800"/>
                  <a:gd name="connsiteX23" fmla="*/ 342900 w 2514600"/>
                  <a:gd name="connsiteY23" fmla="*/ 457200 h 685800"/>
                  <a:gd name="connsiteX24" fmla="*/ 243916 w 2514600"/>
                  <a:gd name="connsiteY24" fmla="*/ 400050 h 685800"/>
                  <a:gd name="connsiteX25" fmla="*/ 243916 w 2514600"/>
                  <a:gd name="connsiteY25" fmla="*/ 285750 h 685800"/>
                  <a:gd name="connsiteX26" fmla="*/ 342900 w 2514600"/>
                  <a:gd name="connsiteY26" fmla="*/ 2286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14600" h="685800">
                    <a:moveTo>
                      <a:pt x="0" y="228600"/>
                    </a:moveTo>
                    <a:lnTo>
                      <a:pt x="0" y="685800"/>
                    </a:lnTo>
                    <a:lnTo>
                      <a:pt x="2514600" y="685800"/>
                    </a:lnTo>
                    <a:lnTo>
                      <a:pt x="2514600" y="228600"/>
                    </a:lnTo>
                    <a:cubicBezTo>
                      <a:pt x="2514600" y="167970"/>
                      <a:pt x="2490511" y="109837"/>
                      <a:pt x="2447649" y="66951"/>
                    </a:cubicBezTo>
                    <a:cubicBezTo>
                      <a:pt x="2404764" y="24089"/>
                      <a:pt x="2346631" y="0"/>
                      <a:pt x="2286000" y="0"/>
                    </a:cubicBezTo>
                    <a:lnTo>
                      <a:pt x="228600" y="0"/>
                    </a:lnTo>
                    <a:cubicBezTo>
                      <a:pt x="167970" y="0"/>
                      <a:pt x="109837" y="24089"/>
                      <a:pt x="66951" y="66951"/>
                    </a:cubicBezTo>
                    <a:cubicBezTo>
                      <a:pt x="24089" y="109837"/>
                      <a:pt x="0" y="167970"/>
                      <a:pt x="0" y="228600"/>
                    </a:cubicBezTo>
                    <a:close/>
                    <a:moveTo>
                      <a:pt x="914400" y="228600"/>
                    </a:moveTo>
                    <a:lnTo>
                      <a:pt x="1028700" y="228600"/>
                    </a:lnTo>
                    <a:cubicBezTo>
                      <a:pt x="1069534" y="228600"/>
                      <a:pt x="1107258" y="250386"/>
                      <a:pt x="1127684" y="285750"/>
                    </a:cubicBezTo>
                    <a:cubicBezTo>
                      <a:pt x="1148109" y="321114"/>
                      <a:pt x="1148109" y="364686"/>
                      <a:pt x="1127684" y="400050"/>
                    </a:cubicBezTo>
                    <a:cubicBezTo>
                      <a:pt x="1107258" y="435414"/>
                      <a:pt x="1069528" y="457200"/>
                      <a:pt x="1028700" y="457200"/>
                    </a:cubicBezTo>
                    <a:lnTo>
                      <a:pt x="914400" y="457200"/>
                    </a:lnTo>
                    <a:cubicBezTo>
                      <a:pt x="873566" y="457200"/>
                      <a:pt x="835842" y="435414"/>
                      <a:pt x="815416" y="400050"/>
                    </a:cubicBezTo>
                    <a:cubicBezTo>
                      <a:pt x="794991" y="364686"/>
                      <a:pt x="794991" y="321114"/>
                      <a:pt x="815416" y="285750"/>
                    </a:cubicBezTo>
                    <a:cubicBezTo>
                      <a:pt x="835842" y="250386"/>
                      <a:pt x="873572" y="228600"/>
                      <a:pt x="914400" y="228600"/>
                    </a:cubicBezTo>
                    <a:close/>
                    <a:moveTo>
                      <a:pt x="342900" y="228600"/>
                    </a:moveTo>
                    <a:lnTo>
                      <a:pt x="457200" y="228600"/>
                    </a:lnTo>
                    <a:cubicBezTo>
                      <a:pt x="498034" y="228600"/>
                      <a:pt x="535758" y="250386"/>
                      <a:pt x="556184" y="285750"/>
                    </a:cubicBezTo>
                    <a:cubicBezTo>
                      <a:pt x="576609" y="321114"/>
                      <a:pt x="576609" y="364686"/>
                      <a:pt x="556184" y="400050"/>
                    </a:cubicBezTo>
                    <a:cubicBezTo>
                      <a:pt x="535758" y="435414"/>
                      <a:pt x="498028" y="457200"/>
                      <a:pt x="457200" y="457200"/>
                    </a:cubicBezTo>
                    <a:lnTo>
                      <a:pt x="342900" y="457200"/>
                    </a:lnTo>
                    <a:cubicBezTo>
                      <a:pt x="302066" y="457200"/>
                      <a:pt x="264342" y="435414"/>
                      <a:pt x="243916" y="400050"/>
                    </a:cubicBezTo>
                    <a:cubicBezTo>
                      <a:pt x="223491" y="364686"/>
                      <a:pt x="223491" y="321114"/>
                      <a:pt x="243916" y="285750"/>
                    </a:cubicBezTo>
                    <a:cubicBezTo>
                      <a:pt x="264342" y="250386"/>
                      <a:pt x="302072" y="228600"/>
                      <a:pt x="342900" y="228600"/>
                    </a:cubicBezTo>
                    <a:close/>
                  </a:path>
                </a:pathLst>
              </a:custGeom>
              <a:grpFill/>
              <a:ln w="571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1000329F-FA59-6936-2C1A-68D62B25C388}"/>
                  </a:ext>
                </a:extLst>
              </p:cNvPr>
              <p:cNvSpPr>
                <a:spLocks noChangeAspect="1"/>
              </p:cNvSpPr>
              <p:nvPr/>
            </p:nvSpPr>
            <p:spPr>
              <a:xfrm>
                <a:off x="4381500" y="2628900"/>
                <a:ext cx="2514600" cy="1600200"/>
              </a:xfrm>
              <a:custGeom>
                <a:avLst/>
                <a:gdLst>
                  <a:gd name="connsiteX0" fmla="*/ 0 w 2514600"/>
                  <a:gd name="connsiteY0" fmla="*/ 1371600 h 1600200"/>
                  <a:gd name="connsiteX1" fmla="*/ 66951 w 2514600"/>
                  <a:gd name="connsiteY1" fmla="*/ 1533249 h 1600200"/>
                  <a:gd name="connsiteX2" fmla="*/ 228600 w 2514600"/>
                  <a:gd name="connsiteY2" fmla="*/ 1600200 h 1600200"/>
                  <a:gd name="connsiteX3" fmla="*/ 2286000 w 2514600"/>
                  <a:gd name="connsiteY3" fmla="*/ 1600200 h 1600200"/>
                  <a:gd name="connsiteX4" fmla="*/ 2447649 w 2514600"/>
                  <a:gd name="connsiteY4" fmla="*/ 1533249 h 1600200"/>
                  <a:gd name="connsiteX5" fmla="*/ 2514600 w 2514600"/>
                  <a:gd name="connsiteY5" fmla="*/ 1371600 h 1600200"/>
                  <a:gd name="connsiteX6" fmla="*/ 2514600 w 2514600"/>
                  <a:gd name="connsiteY6" fmla="*/ 0 h 1600200"/>
                  <a:gd name="connsiteX7" fmla="*/ 0 w 2514600"/>
                  <a:gd name="connsiteY7" fmla="*/ 0 h 1600200"/>
                  <a:gd name="connsiteX8" fmla="*/ 342900 w 2514600"/>
                  <a:gd name="connsiteY8" fmla="*/ 342900 h 1600200"/>
                  <a:gd name="connsiteX9" fmla="*/ 400050 w 2514600"/>
                  <a:gd name="connsiteY9" fmla="*/ 243916 h 1600200"/>
                  <a:gd name="connsiteX10" fmla="*/ 514350 w 2514600"/>
                  <a:gd name="connsiteY10" fmla="*/ 243916 h 1600200"/>
                  <a:gd name="connsiteX11" fmla="*/ 571500 w 2514600"/>
                  <a:gd name="connsiteY11" fmla="*/ 342900 h 1600200"/>
                  <a:gd name="connsiteX12" fmla="*/ 571500 w 2514600"/>
                  <a:gd name="connsiteY12" fmla="*/ 1143000 h 1600200"/>
                  <a:gd name="connsiteX13" fmla="*/ 800100 w 2514600"/>
                  <a:gd name="connsiteY13" fmla="*/ 1143000 h 1600200"/>
                  <a:gd name="connsiteX14" fmla="*/ 800100 w 2514600"/>
                  <a:gd name="connsiteY14" fmla="*/ 800100 h 1600200"/>
                  <a:gd name="connsiteX15" fmla="*/ 857250 w 2514600"/>
                  <a:gd name="connsiteY15" fmla="*/ 701116 h 1600200"/>
                  <a:gd name="connsiteX16" fmla="*/ 971550 w 2514600"/>
                  <a:gd name="connsiteY16" fmla="*/ 701116 h 1600200"/>
                  <a:gd name="connsiteX17" fmla="*/ 1028700 w 2514600"/>
                  <a:gd name="connsiteY17" fmla="*/ 800100 h 1600200"/>
                  <a:gd name="connsiteX18" fmla="*/ 1028700 w 2514600"/>
                  <a:gd name="connsiteY18" fmla="*/ 1143000 h 1600200"/>
                  <a:gd name="connsiteX19" fmla="*/ 1257300 w 2514600"/>
                  <a:gd name="connsiteY19" fmla="*/ 1143000 h 1600200"/>
                  <a:gd name="connsiteX20" fmla="*/ 1257300 w 2514600"/>
                  <a:gd name="connsiteY20" fmla="*/ 457200 h 1600200"/>
                  <a:gd name="connsiteX21" fmla="*/ 1314450 w 2514600"/>
                  <a:gd name="connsiteY21" fmla="*/ 358216 h 1600200"/>
                  <a:gd name="connsiteX22" fmla="*/ 1428750 w 2514600"/>
                  <a:gd name="connsiteY22" fmla="*/ 358216 h 1600200"/>
                  <a:gd name="connsiteX23" fmla="*/ 1485900 w 2514600"/>
                  <a:gd name="connsiteY23" fmla="*/ 457200 h 1600200"/>
                  <a:gd name="connsiteX24" fmla="*/ 1485900 w 2514600"/>
                  <a:gd name="connsiteY24" fmla="*/ 1143000 h 1600200"/>
                  <a:gd name="connsiteX25" fmla="*/ 1714500 w 2514600"/>
                  <a:gd name="connsiteY25" fmla="*/ 1143000 h 1600200"/>
                  <a:gd name="connsiteX26" fmla="*/ 1714500 w 2514600"/>
                  <a:gd name="connsiteY26" fmla="*/ 685800 h 1600200"/>
                  <a:gd name="connsiteX27" fmla="*/ 1771650 w 2514600"/>
                  <a:gd name="connsiteY27" fmla="*/ 586816 h 1600200"/>
                  <a:gd name="connsiteX28" fmla="*/ 1885950 w 2514600"/>
                  <a:gd name="connsiteY28" fmla="*/ 586816 h 1600200"/>
                  <a:gd name="connsiteX29" fmla="*/ 1943100 w 2514600"/>
                  <a:gd name="connsiteY29" fmla="*/ 685800 h 1600200"/>
                  <a:gd name="connsiteX30" fmla="*/ 1943100 w 2514600"/>
                  <a:gd name="connsiteY30" fmla="*/ 1143000 h 1600200"/>
                  <a:gd name="connsiteX31" fmla="*/ 2057400 w 2514600"/>
                  <a:gd name="connsiteY31" fmla="*/ 1143000 h 1600200"/>
                  <a:gd name="connsiteX32" fmla="*/ 2156384 w 2514600"/>
                  <a:gd name="connsiteY32" fmla="*/ 1200150 h 1600200"/>
                  <a:gd name="connsiteX33" fmla="*/ 2156384 w 2514600"/>
                  <a:gd name="connsiteY33" fmla="*/ 1314450 h 1600200"/>
                  <a:gd name="connsiteX34" fmla="*/ 2057400 w 2514600"/>
                  <a:gd name="connsiteY34" fmla="*/ 1371600 h 1600200"/>
                  <a:gd name="connsiteX35" fmla="*/ 457200 w 2514600"/>
                  <a:gd name="connsiteY35" fmla="*/ 1371600 h 1600200"/>
                  <a:gd name="connsiteX36" fmla="*/ 376384 w 2514600"/>
                  <a:gd name="connsiteY36" fmla="*/ 1338116 h 1600200"/>
                  <a:gd name="connsiteX37" fmla="*/ 342900 w 2514600"/>
                  <a:gd name="connsiteY37" fmla="*/ 12573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14600" h="1600200">
                    <a:moveTo>
                      <a:pt x="0" y="1371600"/>
                    </a:moveTo>
                    <a:cubicBezTo>
                      <a:pt x="0" y="1432231"/>
                      <a:pt x="24089" y="1490364"/>
                      <a:pt x="66951" y="1533249"/>
                    </a:cubicBezTo>
                    <a:cubicBezTo>
                      <a:pt x="109837" y="1576111"/>
                      <a:pt x="167970" y="1600200"/>
                      <a:pt x="228600" y="1600200"/>
                    </a:cubicBezTo>
                    <a:lnTo>
                      <a:pt x="2286000" y="1600200"/>
                    </a:lnTo>
                    <a:cubicBezTo>
                      <a:pt x="2346631" y="1600200"/>
                      <a:pt x="2404764" y="1576111"/>
                      <a:pt x="2447649" y="1533249"/>
                    </a:cubicBezTo>
                    <a:cubicBezTo>
                      <a:pt x="2490511" y="1490364"/>
                      <a:pt x="2514600" y="1432231"/>
                      <a:pt x="2514600" y="1371600"/>
                    </a:cubicBezTo>
                    <a:lnTo>
                      <a:pt x="2514600" y="0"/>
                    </a:lnTo>
                    <a:lnTo>
                      <a:pt x="0" y="0"/>
                    </a:lnTo>
                    <a:close/>
                    <a:moveTo>
                      <a:pt x="342900" y="342900"/>
                    </a:moveTo>
                    <a:cubicBezTo>
                      <a:pt x="342900" y="302072"/>
                      <a:pt x="364686" y="264342"/>
                      <a:pt x="400050" y="243916"/>
                    </a:cubicBezTo>
                    <a:cubicBezTo>
                      <a:pt x="435414" y="223491"/>
                      <a:pt x="478986" y="223491"/>
                      <a:pt x="514350" y="243916"/>
                    </a:cubicBezTo>
                    <a:cubicBezTo>
                      <a:pt x="549714" y="264342"/>
                      <a:pt x="571500" y="302072"/>
                      <a:pt x="571500" y="342900"/>
                    </a:cubicBezTo>
                    <a:lnTo>
                      <a:pt x="571500" y="1143000"/>
                    </a:lnTo>
                    <a:lnTo>
                      <a:pt x="800100" y="1143000"/>
                    </a:lnTo>
                    <a:lnTo>
                      <a:pt x="800100" y="800100"/>
                    </a:lnTo>
                    <a:cubicBezTo>
                      <a:pt x="800100" y="759272"/>
                      <a:pt x="821886" y="721542"/>
                      <a:pt x="857250" y="701116"/>
                    </a:cubicBezTo>
                    <a:cubicBezTo>
                      <a:pt x="892614" y="680691"/>
                      <a:pt x="936186" y="680691"/>
                      <a:pt x="971550" y="701116"/>
                    </a:cubicBezTo>
                    <a:cubicBezTo>
                      <a:pt x="1006914" y="721542"/>
                      <a:pt x="1028700" y="759272"/>
                      <a:pt x="1028700" y="800100"/>
                    </a:cubicBezTo>
                    <a:lnTo>
                      <a:pt x="1028700" y="1143000"/>
                    </a:lnTo>
                    <a:lnTo>
                      <a:pt x="1257300" y="1143000"/>
                    </a:lnTo>
                    <a:lnTo>
                      <a:pt x="1257300" y="457200"/>
                    </a:lnTo>
                    <a:cubicBezTo>
                      <a:pt x="1257300" y="416372"/>
                      <a:pt x="1279086" y="378642"/>
                      <a:pt x="1314450" y="358216"/>
                    </a:cubicBezTo>
                    <a:cubicBezTo>
                      <a:pt x="1349814" y="337791"/>
                      <a:pt x="1393386" y="337791"/>
                      <a:pt x="1428750" y="358216"/>
                    </a:cubicBezTo>
                    <a:cubicBezTo>
                      <a:pt x="1464114" y="378642"/>
                      <a:pt x="1485900" y="416372"/>
                      <a:pt x="1485900" y="457200"/>
                    </a:cubicBezTo>
                    <a:lnTo>
                      <a:pt x="1485900" y="1143000"/>
                    </a:lnTo>
                    <a:lnTo>
                      <a:pt x="1714500" y="1143000"/>
                    </a:lnTo>
                    <a:lnTo>
                      <a:pt x="1714500" y="685800"/>
                    </a:lnTo>
                    <a:cubicBezTo>
                      <a:pt x="1714500" y="644972"/>
                      <a:pt x="1736286" y="607242"/>
                      <a:pt x="1771650" y="586816"/>
                    </a:cubicBezTo>
                    <a:cubicBezTo>
                      <a:pt x="1807014" y="566391"/>
                      <a:pt x="1850586" y="566391"/>
                      <a:pt x="1885950" y="586816"/>
                    </a:cubicBezTo>
                    <a:cubicBezTo>
                      <a:pt x="1921314" y="607242"/>
                      <a:pt x="1943100" y="644972"/>
                      <a:pt x="1943100" y="685800"/>
                    </a:cubicBezTo>
                    <a:lnTo>
                      <a:pt x="1943100" y="1143000"/>
                    </a:lnTo>
                    <a:lnTo>
                      <a:pt x="2057400" y="1143000"/>
                    </a:lnTo>
                    <a:cubicBezTo>
                      <a:pt x="2098228" y="1143000"/>
                      <a:pt x="2135958" y="1164786"/>
                      <a:pt x="2156384" y="1200150"/>
                    </a:cubicBezTo>
                    <a:cubicBezTo>
                      <a:pt x="2176809" y="1235514"/>
                      <a:pt x="2176809" y="1279086"/>
                      <a:pt x="2156384" y="1314450"/>
                    </a:cubicBezTo>
                    <a:cubicBezTo>
                      <a:pt x="2135958" y="1349814"/>
                      <a:pt x="2098228" y="1371600"/>
                      <a:pt x="2057400" y="1371600"/>
                    </a:cubicBezTo>
                    <a:lnTo>
                      <a:pt x="457200" y="1371600"/>
                    </a:lnTo>
                    <a:cubicBezTo>
                      <a:pt x="426882" y="1371600"/>
                      <a:pt x="397816" y="1359564"/>
                      <a:pt x="376384" y="1338116"/>
                    </a:cubicBezTo>
                    <a:cubicBezTo>
                      <a:pt x="354930" y="1316685"/>
                      <a:pt x="342900" y="1287618"/>
                      <a:pt x="342900" y="1257300"/>
                    </a:cubicBezTo>
                    <a:close/>
                  </a:path>
                </a:pathLst>
              </a:custGeom>
              <a:grpFill/>
              <a:ln w="571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8E84E45C-E72B-11C9-9A2B-F20DD08E06E2}"/>
                  </a:ext>
                </a:extLst>
              </p:cNvPr>
              <p:cNvSpPr>
                <a:spLocks noChangeAspect="1"/>
              </p:cNvSpPr>
              <p:nvPr/>
            </p:nvSpPr>
            <p:spPr>
              <a:xfrm>
                <a:off x="7484630" y="5017998"/>
                <a:ext cx="1811570" cy="1608372"/>
              </a:xfrm>
              <a:custGeom>
                <a:avLst/>
                <a:gdLst>
                  <a:gd name="connsiteX0" fmla="*/ 1713472 w 1811570"/>
                  <a:gd name="connsiteY0" fmla="*/ 1513675 h 1608372"/>
                  <a:gd name="connsiteX1" fmla="*/ 1810627 w 1811570"/>
                  <a:gd name="connsiteY1" fmla="*/ 1252557 h 1608372"/>
                  <a:gd name="connsiteX2" fmla="*/ 1675410 w 1811570"/>
                  <a:gd name="connsiteY2" fmla="*/ 1008926 h 1608372"/>
                  <a:gd name="connsiteX3" fmla="*/ 306781 w 1811570"/>
                  <a:gd name="connsiteY3" fmla="*/ 0 h 1608372"/>
                  <a:gd name="connsiteX4" fmla="*/ 0 w 1811570"/>
                  <a:gd name="connsiteY4" fmla="*/ 280841 h 1608372"/>
                  <a:gd name="connsiteX5" fmla="*/ 1237412 w 1811570"/>
                  <a:gd name="connsiteY5" fmla="*/ 1513561 h 1608372"/>
                  <a:gd name="connsiteX6" fmla="*/ 1475442 w 1811570"/>
                  <a:gd name="connsiteY6" fmla="*/ 1608372 h 1608372"/>
                  <a:gd name="connsiteX7" fmla="*/ 1713472 w 1811570"/>
                  <a:gd name="connsiteY7" fmla="*/ 1513675 h 160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1570" h="1608372">
                    <a:moveTo>
                      <a:pt x="1713472" y="1513675"/>
                    </a:moveTo>
                    <a:cubicBezTo>
                      <a:pt x="1782451" y="1444981"/>
                      <a:pt x="1817941" y="1349597"/>
                      <a:pt x="1810627" y="1252557"/>
                    </a:cubicBezTo>
                    <a:cubicBezTo>
                      <a:pt x="1803369" y="1155459"/>
                      <a:pt x="1753934" y="1066476"/>
                      <a:pt x="1675410" y="1008926"/>
                    </a:cubicBezTo>
                    <a:lnTo>
                      <a:pt x="306781" y="0"/>
                    </a:lnTo>
                    <a:cubicBezTo>
                      <a:pt x="211078" y="100550"/>
                      <a:pt x="108585" y="194379"/>
                      <a:pt x="0" y="280841"/>
                    </a:cubicBezTo>
                    <a:lnTo>
                      <a:pt x="1237412" y="1513561"/>
                    </a:lnTo>
                    <a:cubicBezTo>
                      <a:pt x="1301706" y="1574426"/>
                      <a:pt x="1386917" y="1608315"/>
                      <a:pt x="1475442" y="1608372"/>
                    </a:cubicBezTo>
                    <a:cubicBezTo>
                      <a:pt x="1563967" y="1608372"/>
                      <a:pt x="1649121" y="1574483"/>
                      <a:pt x="1713472" y="1513675"/>
                    </a:cubicBezTo>
                    <a:close/>
                  </a:path>
                </a:pathLst>
              </a:custGeom>
              <a:grpFill/>
              <a:ln w="5715" cap="flat">
                <a:noFill/>
                <a:prstDash val="solid"/>
                <a:miter/>
              </a:ln>
            </p:spPr>
            <p:txBody>
              <a:bodyPr rtlCol="0" anchor="ctr"/>
              <a:lstStyle/>
              <a:p>
                <a:endParaRPr lang="en-US"/>
              </a:p>
            </p:txBody>
          </p:sp>
        </p:grpSp>
        <p:sp>
          <p:nvSpPr>
            <p:cNvPr id="43" name="Oval 42">
              <a:extLst>
                <a:ext uri="{FF2B5EF4-FFF2-40B4-BE49-F238E27FC236}">
                  <a16:creationId xmlns:a16="http://schemas.microsoft.com/office/drawing/2014/main" id="{26041517-0550-F5BD-E454-1E1A51290E9F}"/>
                </a:ext>
              </a:extLst>
            </p:cNvPr>
            <p:cNvSpPr>
              <a:spLocks noChangeAspect="1"/>
            </p:cNvSpPr>
            <p:nvPr/>
          </p:nvSpPr>
          <p:spPr>
            <a:xfrm>
              <a:off x="6442787" y="4480246"/>
              <a:ext cx="914400" cy="914400"/>
            </a:xfrm>
            <a:prstGeom prst="ellipse">
              <a:avLst/>
            </a:prstGeom>
            <a:solidFill>
              <a:schemeClr val="bg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65" name="Graphic 63">
              <a:extLst>
                <a:ext uri="{FF2B5EF4-FFF2-40B4-BE49-F238E27FC236}">
                  <a16:creationId xmlns:a16="http://schemas.microsoft.com/office/drawing/2014/main" id="{8E212D43-DC24-7A12-2276-258C32FCC565}"/>
                </a:ext>
              </a:extLst>
            </p:cNvPr>
            <p:cNvGrpSpPr>
              <a:grpSpLocks noChangeAspect="1"/>
            </p:cNvGrpSpPr>
            <p:nvPr/>
          </p:nvGrpSpPr>
          <p:grpSpPr>
            <a:xfrm>
              <a:off x="6624983" y="4663126"/>
              <a:ext cx="550006" cy="548638"/>
              <a:chOff x="2757588" y="107156"/>
              <a:chExt cx="6660255" cy="6643687"/>
            </a:xfrm>
            <a:gradFill>
              <a:gsLst>
                <a:gs pos="0">
                  <a:srgbClr val="22A8C1"/>
                </a:gs>
                <a:gs pos="100000">
                  <a:srgbClr val="804B91"/>
                </a:gs>
              </a:gsLst>
              <a:lin ang="0" scaled="0"/>
            </a:gradFill>
          </p:grpSpPr>
          <p:sp>
            <p:nvSpPr>
              <p:cNvPr id="66" name="Freeform 65">
                <a:extLst>
                  <a:ext uri="{FF2B5EF4-FFF2-40B4-BE49-F238E27FC236}">
                    <a16:creationId xmlns:a16="http://schemas.microsoft.com/office/drawing/2014/main" id="{75B8A1AA-6BC5-0C4B-9C5D-0D4EC1AF9E5C}"/>
                  </a:ext>
                </a:extLst>
              </p:cNvPr>
              <p:cNvSpPr/>
              <p:nvPr/>
            </p:nvSpPr>
            <p:spPr>
              <a:xfrm>
                <a:off x="7810500" y="1821656"/>
                <a:ext cx="1500187" cy="1500187"/>
              </a:xfrm>
              <a:custGeom>
                <a:avLst/>
                <a:gdLst>
                  <a:gd name="connsiteX0" fmla="*/ 0 w 1500187"/>
                  <a:gd name="connsiteY0" fmla="*/ 0 h 1500187"/>
                  <a:gd name="connsiteX1" fmla="*/ 1500188 w 1500187"/>
                  <a:gd name="connsiteY1" fmla="*/ 0 h 1500187"/>
                  <a:gd name="connsiteX2" fmla="*/ 1500188 w 1500187"/>
                  <a:gd name="connsiteY2" fmla="*/ 1500188 h 1500187"/>
                  <a:gd name="connsiteX3" fmla="*/ 0 w 1500187"/>
                  <a:gd name="connsiteY3" fmla="*/ 1500188 h 1500187"/>
                </a:gdLst>
                <a:ahLst/>
                <a:cxnLst>
                  <a:cxn ang="0">
                    <a:pos x="connsiteX0" y="connsiteY0"/>
                  </a:cxn>
                  <a:cxn ang="0">
                    <a:pos x="connsiteX1" y="connsiteY1"/>
                  </a:cxn>
                  <a:cxn ang="0">
                    <a:pos x="connsiteX2" y="connsiteY2"/>
                  </a:cxn>
                  <a:cxn ang="0">
                    <a:pos x="connsiteX3" y="connsiteY3"/>
                  </a:cxn>
                </a:cxnLst>
                <a:rect l="l" t="t" r="r" b="b"/>
                <a:pathLst>
                  <a:path w="1500187" h="1500187">
                    <a:moveTo>
                      <a:pt x="0" y="0"/>
                    </a:moveTo>
                    <a:lnTo>
                      <a:pt x="1500188" y="0"/>
                    </a:lnTo>
                    <a:lnTo>
                      <a:pt x="1500188" y="1500188"/>
                    </a:lnTo>
                    <a:lnTo>
                      <a:pt x="0" y="1500188"/>
                    </a:lnTo>
                    <a:close/>
                  </a:path>
                </a:pathLst>
              </a:custGeom>
              <a:grpFill/>
              <a:ln w="571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42C9F979-0CD3-6873-10A0-105A87E6E667}"/>
                  </a:ext>
                </a:extLst>
              </p:cNvPr>
              <p:cNvSpPr/>
              <p:nvPr/>
            </p:nvSpPr>
            <p:spPr>
              <a:xfrm>
                <a:off x="2774156" y="107156"/>
                <a:ext cx="1500187" cy="1500187"/>
              </a:xfrm>
              <a:custGeom>
                <a:avLst/>
                <a:gdLst>
                  <a:gd name="connsiteX0" fmla="*/ 750094 w 1500187"/>
                  <a:gd name="connsiteY0" fmla="*/ 0 h 1500187"/>
                  <a:gd name="connsiteX1" fmla="*/ 0 w 1500187"/>
                  <a:gd name="connsiteY1" fmla="*/ 1500188 h 1500187"/>
                  <a:gd name="connsiteX2" fmla="*/ 1500188 w 1500187"/>
                  <a:gd name="connsiteY2" fmla="*/ 1500188 h 1500187"/>
                </a:gdLst>
                <a:ahLst/>
                <a:cxnLst>
                  <a:cxn ang="0">
                    <a:pos x="connsiteX0" y="connsiteY0"/>
                  </a:cxn>
                  <a:cxn ang="0">
                    <a:pos x="connsiteX1" y="connsiteY1"/>
                  </a:cxn>
                  <a:cxn ang="0">
                    <a:pos x="connsiteX2" y="connsiteY2"/>
                  </a:cxn>
                </a:cxnLst>
                <a:rect l="l" t="t" r="r" b="b"/>
                <a:pathLst>
                  <a:path w="1500187" h="1500187">
                    <a:moveTo>
                      <a:pt x="750094" y="0"/>
                    </a:moveTo>
                    <a:lnTo>
                      <a:pt x="0" y="1500188"/>
                    </a:lnTo>
                    <a:lnTo>
                      <a:pt x="1500188" y="1500188"/>
                    </a:lnTo>
                    <a:close/>
                  </a:path>
                </a:pathLst>
              </a:custGeom>
              <a:grpFill/>
              <a:ln w="57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6C5424DD-83D7-7E7B-1701-BB9E42827572}"/>
                  </a:ext>
                </a:extLst>
              </p:cNvPr>
              <p:cNvSpPr/>
              <p:nvPr/>
            </p:nvSpPr>
            <p:spPr>
              <a:xfrm>
                <a:off x="2757588" y="3536156"/>
                <a:ext cx="1732267" cy="1500187"/>
              </a:xfrm>
              <a:custGeom>
                <a:avLst/>
                <a:gdLst>
                  <a:gd name="connsiteX0" fmla="*/ 1299242 w 1732267"/>
                  <a:gd name="connsiteY0" fmla="*/ 1500188 h 1500187"/>
                  <a:gd name="connsiteX1" fmla="*/ 1732268 w 1732267"/>
                  <a:gd name="connsiteY1" fmla="*/ 750094 h 1500187"/>
                  <a:gd name="connsiteX2" fmla="*/ 1299242 w 1732267"/>
                  <a:gd name="connsiteY2" fmla="*/ 0 h 1500187"/>
                  <a:gd name="connsiteX3" fmla="*/ 433134 w 1732267"/>
                  <a:gd name="connsiteY3" fmla="*/ 0 h 1500187"/>
                  <a:gd name="connsiteX4" fmla="*/ 0 w 1732267"/>
                  <a:gd name="connsiteY4" fmla="*/ 750094 h 1500187"/>
                  <a:gd name="connsiteX5" fmla="*/ 433134 w 1732267"/>
                  <a:gd name="connsiteY5" fmla="*/ 1500188 h 150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267" h="1500187">
                    <a:moveTo>
                      <a:pt x="1299242" y="1500188"/>
                    </a:moveTo>
                    <a:lnTo>
                      <a:pt x="1732268" y="750094"/>
                    </a:lnTo>
                    <a:lnTo>
                      <a:pt x="1299242" y="0"/>
                    </a:lnTo>
                    <a:lnTo>
                      <a:pt x="433134" y="0"/>
                    </a:lnTo>
                    <a:lnTo>
                      <a:pt x="0" y="750094"/>
                    </a:lnTo>
                    <a:lnTo>
                      <a:pt x="433134" y="1500188"/>
                    </a:lnTo>
                    <a:close/>
                  </a:path>
                </a:pathLst>
              </a:custGeom>
              <a:grpFill/>
              <a:ln w="57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616E2527-5E75-326E-D543-3E5C05C17D34}"/>
                  </a:ext>
                </a:extLst>
              </p:cNvPr>
              <p:cNvSpPr/>
              <p:nvPr/>
            </p:nvSpPr>
            <p:spPr>
              <a:xfrm>
                <a:off x="7274730" y="4607707"/>
                <a:ext cx="2143113" cy="2143136"/>
              </a:xfrm>
              <a:custGeom>
                <a:avLst/>
                <a:gdLst>
                  <a:gd name="connsiteX0" fmla="*/ 1071551 w 2143113"/>
                  <a:gd name="connsiteY0" fmla="*/ 12 h 2143136"/>
                  <a:gd name="connsiteX1" fmla="*/ 313856 w 2143113"/>
                  <a:gd name="connsiteY1" fmla="*/ 313868 h 2143136"/>
                  <a:gd name="connsiteX2" fmla="*/ 0 w 2143113"/>
                  <a:gd name="connsiteY2" fmla="*/ 1071563 h 2143136"/>
                  <a:gd name="connsiteX3" fmla="*/ 313856 w 2143113"/>
                  <a:gd name="connsiteY3" fmla="*/ 1829269 h 2143136"/>
                  <a:gd name="connsiteX4" fmla="*/ 1071551 w 2143113"/>
                  <a:gd name="connsiteY4" fmla="*/ 2143137 h 2143136"/>
                  <a:gd name="connsiteX5" fmla="*/ 1829246 w 2143113"/>
                  <a:gd name="connsiteY5" fmla="*/ 1829269 h 2143136"/>
                  <a:gd name="connsiteX6" fmla="*/ 2143114 w 2143113"/>
                  <a:gd name="connsiteY6" fmla="*/ 1071563 h 2143136"/>
                  <a:gd name="connsiteX7" fmla="*/ 1999553 w 2143113"/>
                  <a:gd name="connsiteY7" fmla="*/ 535781 h 2143136"/>
                  <a:gd name="connsiteX8" fmla="*/ 1607332 w 2143113"/>
                  <a:gd name="connsiteY8" fmla="*/ 143567 h 2143136"/>
                  <a:gd name="connsiteX9" fmla="*/ 1071540 w 2143113"/>
                  <a:gd name="connsiteY9" fmla="*/ 0 h 2143136"/>
                  <a:gd name="connsiteX10" fmla="*/ 991187 w 2143113"/>
                  <a:gd name="connsiteY10" fmla="*/ 964418 h 2143136"/>
                  <a:gd name="connsiteX11" fmla="*/ 1151904 w 2143113"/>
                  <a:gd name="connsiteY11" fmla="*/ 964418 h 2143136"/>
                  <a:gd name="connsiteX12" fmla="*/ 1392391 w 2143113"/>
                  <a:gd name="connsiteY12" fmla="*/ 1053292 h 2143136"/>
                  <a:gd name="connsiteX13" fmla="*/ 1500176 w 2143113"/>
                  <a:gd name="connsiteY13" fmla="*/ 1285887 h 2143136"/>
                  <a:gd name="connsiteX14" fmla="*/ 1402221 w 2143113"/>
                  <a:gd name="connsiteY14" fmla="*/ 1508657 h 2143136"/>
                  <a:gd name="connsiteX15" fmla="*/ 1178707 w 2143113"/>
                  <a:gd name="connsiteY15" fmla="*/ 1604898 h 2143136"/>
                  <a:gd name="connsiteX16" fmla="*/ 1178707 w 2143113"/>
                  <a:gd name="connsiteY16" fmla="*/ 1714512 h 2143136"/>
                  <a:gd name="connsiteX17" fmla="*/ 964395 w 2143113"/>
                  <a:gd name="connsiteY17" fmla="*/ 1714512 h 2143136"/>
                  <a:gd name="connsiteX18" fmla="*/ 964395 w 2143113"/>
                  <a:gd name="connsiteY18" fmla="*/ 1604898 h 2143136"/>
                  <a:gd name="connsiteX19" fmla="*/ 740864 w 2143113"/>
                  <a:gd name="connsiteY19" fmla="*/ 1508657 h 2143136"/>
                  <a:gd name="connsiteX20" fmla="*/ 642926 w 2143113"/>
                  <a:gd name="connsiteY20" fmla="*/ 1285887 h 2143136"/>
                  <a:gd name="connsiteX21" fmla="*/ 857239 w 2143113"/>
                  <a:gd name="connsiteY21" fmla="*/ 1285887 h 2143136"/>
                  <a:gd name="connsiteX22" fmla="*/ 902444 w 2143113"/>
                  <a:gd name="connsiteY22" fmla="*/ 1366640 h 2143136"/>
                  <a:gd name="connsiteX23" fmla="*/ 991181 w 2143113"/>
                  <a:gd name="connsiteY23" fmla="*/ 1393043 h 2143136"/>
                  <a:gd name="connsiteX24" fmla="*/ 1151904 w 2143113"/>
                  <a:gd name="connsiteY24" fmla="*/ 1393043 h 2143136"/>
                  <a:gd name="connsiteX25" fmla="*/ 1244659 w 2143113"/>
                  <a:gd name="connsiteY25" fmla="*/ 1371669 h 2143136"/>
                  <a:gd name="connsiteX26" fmla="*/ 1285864 w 2143113"/>
                  <a:gd name="connsiteY26" fmla="*/ 1285887 h 2143136"/>
                  <a:gd name="connsiteX27" fmla="*/ 1244659 w 2143113"/>
                  <a:gd name="connsiteY27" fmla="*/ 1200104 h 2143136"/>
                  <a:gd name="connsiteX28" fmla="*/ 1151904 w 2143113"/>
                  <a:gd name="connsiteY28" fmla="*/ 1178730 h 2143136"/>
                  <a:gd name="connsiteX29" fmla="*/ 991181 w 2143113"/>
                  <a:gd name="connsiteY29" fmla="*/ 1178730 h 2143136"/>
                  <a:gd name="connsiteX30" fmla="*/ 750728 w 2143113"/>
                  <a:gd name="connsiteY30" fmla="*/ 1089856 h 2143136"/>
                  <a:gd name="connsiteX31" fmla="*/ 642926 w 2143113"/>
                  <a:gd name="connsiteY31" fmla="*/ 857262 h 2143136"/>
                  <a:gd name="connsiteX32" fmla="*/ 740864 w 2143113"/>
                  <a:gd name="connsiteY32" fmla="*/ 634491 h 2143136"/>
                  <a:gd name="connsiteX33" fmla="*/ 964395 w 2143113"/>
                  <a:gd name="connsiteY33" fmla="*/ 538250 h 2143136"/>
                  <a:gd name="connsiteX34" fmla="*/ 964395 w 2143113"/>
                  <a:gd name="connsiteY34" fmla="*/ 428637 h 2143136"/>
                  <a:gd name="connsiteX35" fmla="*/ 1178707 w 2143113"/>
                  <a:gd name="connsiteY35" fmla="*/ 428637 h 2143136"/>
                  <a:gd name="connsiteX36" fmla="*/ 1178707 w 2143113"/>
                  <a:gd name="connsiteY36" fmla="*/ 538250 h 2143136"/>
                  <a:gd name="connsiteX37" fmla="*/ 1402221 w 2143113"/>
                  <a:gd name="connsiteY37" fmla="*/ 634491 h 2143136"/>
                  <a:gd name="connsiteX38" fmla="*/ 1500176 w 2143113"/>
                  <a:gd name="connsiteY38" fmla="*/ 857262 h 2143136"/>
                  <a:gd name="connsiteX39" fmla="*/ 1285864 w 2143113"/>
                  <a:gd name="connsiteY39" fmla="*/ 857262 h 2143136"/>
                  <a:gd name="connsiteX40" fmla="*/ 1240658 w 2143113"/>
                  <a:gd name="connsiteY40" fmla="*/ 776491 h 2143136"/>
                  <a:gd name="connsiteX41" fmla="*/ 1151904 w 2143113"/>
                  <a:gd name="connsiteY41" fmla="*/ 750105 h 2143136"/>
                  <a:gd name="connsiteX42" fmla="*/ 991187 w 2143113"/>
                  <a:gd name="connsiteY42" fmla="*/ 750105 h 2143136"/>
                  <a:gd name="connsiteX43" fmla="*/ 898472 w 2143113"/>
                  <a:gd name="connsiteY43" fmla="*/ 771491 h 2143136"/>
                  <a:gd name="connsiteX44" fmla="*/ 857239 w 2143113"/>
                  <a:gd name="connsiteY44" fmla="*/ 857262 h 2143136"/>
                  <a:gd name="connsiteX45" fmla="*/ 898472 w 2143113"/>
                  <a:gd name="connsiteY45" fmla="*/ 943032 h 2143136"/>
                  <a:gd name="connsiteX46" fmla="*/ 991187 w 2143113"/>
                  <a:gd name="connsiteY46" fmla="*/ 964418 h 214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143113" h="2143136">
                    <a:moveTo>
                      <a:pt x="1071551" y="12"/>
                    </a:moveTo>
                    <a:cubicBezTo>
                      <a:pt x="787361" y="12"/>
                      <a:pt x="514807" y="112906"/>
                      <a:pt x="313856" y="313868"/>
                    </a:cubicBezTo>
                    <a:cubicBezTo>
                      <a:pt x="112894" y="514830"/>
                      <a:pt x="0" y="787384"/>
                      <a:pt x="0" y="1071563"/>
                    </a:cubicBezTo>
                    <a:cubicBezTo>
                      <a:pt x="0" y="1355724"/>
                      <a:pt x="112894" y="1628330"/>
                      <a:pt x="313856" y="1829269"/>
                    </a:cubicBezTo>
                    <a:cubicBezTo>
                      <a:pt x="514818" y="2030208"/>
                      <a:pt x="787373" y="2143137"/>
                      <a:pt x="1071551" y="2143137"/>
                    </a:cubicBezTo>
                    <a:cubicBezTo>
                      <a:pt x="1355701" y="2143137"/>
                      <a:pt x="1628307" y="2030208"/>
                      <a:pt x="1829246" y="1829269"/>
                    </a:cubicBezTo>
                    <a:cubicBezTo>
                      <a:pt x="2030185" y="1628272"/>
                      <a:pt x="2143114" y="1355724"/>
                      <a:pt x="2143114" y="1071563"/>
                    </a:cubicBezTo>
                    <a:cubicBezTo>
                      <a:pt x="2143114" y="883459"/>
                      <a:pt x="2093564" y="698682"/>
                      <a:pt x="1999553" y="535781"/>
                    </a:cubicBezTo>
                    <a:cubicBezTo>
                      <a:pt x="1905484" y="372881"/>
                      <a:pt x="1770210" y="237618"/>
                      <a:pt x="1607332" y="143567"/>
                    </a:cubicBezTo>
                    <a:cubicBezTo>
                      <a:pt x="1444398" y="49515"/>
                      <a:pt x="1259632" y="0"/>
                      <a:pt x="1071540" y="0"/>
                    </a:cubicBezTo>
                    <a:close/>
                    <a:moveTo>
                      <a:pt x="991187" y="964418"/>
                    </a:moveTo>
                    <a:lnTo>
                      <a:pt x="1151904" y="964418"/>
                    </a:lnTo>
                    <a:cubicBezTo>
                      <a:pt x="1240658" y="961115"/>
                      <a:pt x="1327126" y="993062"/>
                      <a:pt x="1392391" y="1053292"/>
                    </a:cubicBezTo>
                    <a:cubicBezTo>
                      <a:pt x="1457657" y="1113522"/>
                      <a:pt x="1496404" y="1197132"/>
                      <a:pt x="1500176" y="1285887"/>
                    </a:cubicBezTo>
                    <a:cubicBezTo>
                      <a:pt x="1496919" y="1369840"/>
                      <a:pt x="1461886" y="1449507"/>
                      <a:pt x="1402221" y="1508657"/>
                    </a:cubicBezTo>
                    <a:cubicBezTo>
                      <a:pt x="1342557" y="1567864"/>
                      <a:pt x="1262718" y="1602212"/>
                      <a:pt x="1178707" y="1604898"/>
                    </a:cubicBezTo>
                    <a:lnTo>
                      <a:pt x="1178707" y="1714512"/>
                    </a:lnTo>
                    <a:lnTo>
                      <a:pt x="964395" y="1714512"/>
                    </a:lnTo>
                    <a:lnTo>
                      <a:pt x="964395" y="1604898"/>
                    </a:lnTo>
                    <a:cubicBezTo>
                      <a:pt x="880390" y="1602269"/>
                      <a:pt x="800534" y="1567864"/>
                      <a:pt x="740864" y="1508657"/>
                    </a:cubicBezTo>
                    <a:cubicBezTo>
                      <a:pt x="681211" y="1449507"/>
                      <a:pt x="646212" y="1369840"/>
                      <a:pt x="642926" y="1285887"/>
                    </a:cubicBezTo>
                    <a:lnTo>
                      <a:pt x="857239" y="1285887"/>
                    </a:lnTo>
                    <a:cubicBezTo>
                      <a:pt x="861210" y="1317662"/>
                      <a:pt x="877441" y="1346637"/>
                      <a:pt x="902444" y="1366640"/>
                    </a:cubicBezTo>
                    <a:cubicBezTo>
                      <a:pt x="927470" y="1386699"/>
                      <a:pt x="959303" y="1396129"/>
                      <a:pt x="991181" y="1393043"/>
                    </a:cubicBezTo>
                    <a:lnTo>
                      <a:pt x="1151904" y="1393043"/>
                    </a:lnTo>
                    <a:cubicBezTo>
                      <a:pt x="1184480" y="1400358"/>
                      <a:pt x="1218598" y="1392529"/>
                      <a:pt x="1244659" y="1371669"/>
                    </a:cubicBezTo>
                    <a:cubicBezTo>
                      <a:pt x="1270719" y="1350809"/>
                      <a:pt x="1285864" y="1319262"/>
                      <a:pt x="1285864" y="1285887"/>
                    </a:cubicBezTo>
                    <a:cubicBezTo>
                      <a:pt x="1285864" y="1252511"/>
                      <a:pt x="1270719" y="1220964"/>
                      <a:pt x="1244659" y="1200104"/>
                    </a:cubicBezTo>
                    <a:cubicBezTo>
                      <a:pt x="1218598" y="1179245"/>
                      <a:pt x="1184480" y="1171415"/>
                      <a:pt x="1151904" y="1178730"/>
                    </a:cubicBezTo>
                    <a:lnTo>
                      <a:pt x="991181" y="1178730"/>
                    </a:lnTo>
                    <a:cubicBezTo>
                      <a:pt x="902444" y="1182045"/>
                      <a:pt x="815982" y="1150098"/>
                      <a:pt x="750728" y="1089856"/>
                    </a:cubicBezTo>
                    <a:cubicBezTo>
                      <a:pt x="685474" y="1029603"/>
                      <a:pt x="646721" y="945998"/>
                      <a:pt x="642926" y="857262"/>
                    </a:cubicBezTo>
                    <a:cubicBezTo>
                      <a:pt x="646206" y="773280"/>
                      <a:pt x="681211" y="693670"/>
                      <a:pt x="740864" y="634491"/>
                    </a:cubicBezTo>
                    <a:cubicBezTo>
                      <a:pt x="800534" y="575289"/>
                      <a:pt x="880390" y="540908"/>
                      <a:pt x="964395" y="538250"/>
                    </a:cubicBezTo>
                    <a:lnTo>
                      <a:pt x="964395" y="428637"/>
                    </a:lnTo>
                    <a:lnTo>
                      <a:pt x="1178707" y="428637"/>
                    </a:lnTo>
                    <a:lnTo>
                      <a:pt x="1178707" y="538250"/>
                    </a:lnTo>
                    <a:cubicBezTo>
                      <a:pt x="1262718" y="540908"/>
                      <a:pt x="1342557" y="575283"/>
                      <a:pt x="1402221" y="634491"/>
                    </a:cubicBezTo>
                    <a:cubicBezTo>
                      <a:pt x="1461886" y="693670"/>
                      <a:pt x="1496919" y="773280"/>
                      <a:pt x="1500176" y="857262"/>
                    </a:cubicBezTo>
                    <a:lnTo>
                      <a:pt x="1285864" y="857262"/>
                    </a:lnTo>
                    <a:cubicBezTo>
                      <a:pt x="1281863" y="825469"/>
                      <a:pt x="1265632" y="796494"/>
                      <a:pt x="1240658" y="776491"/>
                    </a:cubicBezTo>
                    <a:cubicBezTo>
                      <a:pt x="1215626" y="756466"/>
                      <a:pt x="1183794" y="747002"/>
                      <a:pt x="1151904" y="750105"/>
                    </a:cubicBezTo>
                    <a:lnTo>
                      <a:pt x="991187" y="750105"/>
                    </a:lnTo>
                    <a:cubicBezTo>
                      <a:pt x="958640" y="742779"/>
                      <a:pt x="924527" y="750637"/>
                      <a:pt x="898472" y="771491"/>
                    </a:cubicBezTo>
                    <a:cubicBezTo>
                      <a:pt x="872401" y="792339"/>
                      <a:pt x="857239" y="823886"/>
                      <a:pt x="857239" y="857262"/>
                    </a:cubicBezTo>
                    <a:cubicBezTo>
                      <a:pt x="857239" y="890637"/>
                      <a:pt x="872401" y="922178"/>
                      <a:pt x="898472" y="943032"/>
                    </a:cubicBezTo>
                    <a:cubicBezTo>
                      <a:pt x="924527" y="963881"/>
                      <a:pt x="958634" y="971739"/>
                      <a:pt x="991187" y="964418"/>
                    </a:cubicBezTo>
                    <a:close/>
                  </a:path>
                </a:pathLst>
              </a:custGeom>
              <a:grpFill/>
              <a:ln w="57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FC25AC6-70DA-D709-8D9D-AF1378885BFC}"/>
                  </a:ext>
                </a:extLst>
              </p:cNvPr>
              <p:cNvSpPr/>
              <p:nvPr/>
            </p:nvSpPr>
            <p:spPr>
              <a:xfrm>
                <a:off x="4096995" y="5201364"/>
                <a:ext cx="2842537" cy="955862"/>
              </a:xfrm>
              <a:custGeom>
                <a:avLst/>
                <a:gdLst>
                  <a:gd name="connsiteX0" fmla="*/ 2842538 w 2842537"/>
                  <a:gd name="connsiteY0" fmla="*/ 477917 h 955862"/>
                  <a:gd name="connsiteX1" fmla="*/ 2159710 w 2842537"/>
                  <a:gd name="connsiteY1" fmla="*/ 0 h 955862"/>
                  <a:gd name="connsiteX2" fmla="*/ 2159710 w 2842537"/>
                  <a:gd name="connsiteY2" fmla="*/ 370761 h 955862"/>
                  <a:gd name="connsiteX3" fmla="*/ 1088147 w 2842537"/>
                  <a:gd name="connsiteY3" fmla="*/ 370761 h 955862"/>
                  <a:gd name="connsiteX4" fmla="*/ 140372 w 2842537"/>
                  <a:gd name="connsiteY4" fmla="*/ 17145 h 955862"/>
                  <a:gd name="connsiteX5" fmla="*/ 0 w 2842537"/>
                  <a:gd name="connsiteY5" fmla="*/ 179062 h 955862"/>
                  <a:gd name="connsiteX6" fmla="*/ 1088193 w 2842537"/>
                  <a:gd name="connsiteY6" fmla="*/ 585073 h 955862"/>
                  <a:gd name="connsiteX7" fmla="*/ 2159756 w 2842537"/>
                  <a:gd name="connsiteY7" fmla="*/ 585073 h 955862"/>
                  <a:gd name="connsiteX8" fmla="*/ 2159756 w 2842537"/>
                  <a:gd name="connsiteY8" fmla="*/ 955862 h 95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537" h="955862">
                    <a:moveTo>
                      <a:pt x="2842538" y="477917"/>
                    </a:moveTo>
                    <a:lnTo>
                      <a:pt x="2159710" y="0"/>
                    </a:lnTo>
                    <a:lnTo>
                      <a:pt x="2159710" y="370761"/>
                    </a:lnTo>
                    <a:lnTo>
                      <a:pt x="1088147" y="370761"/>
                    </a:lnTo>
                    <a:cubicBezTo>
                      <a:pt x="739933" y="370852"/>
                      <a:pt x="403376" y="245299"/>
                      <a:pt x="140372" y="17145"/>
                    </a:cubicBezTo>
                    <a:lnTo>
                      <a:pt x="0" y="179062"/>
                    </a:lnTo>
                    <a:cubicBezTo>
                      <a:pt x="302004" y="441015"/>
                      <a:pt x="688372" y="585188"/>
                      <a:pt x="1088193" y="585073"/>
                    </a:cubicBezTo>
                    <a:lnTo>
                      <a:pt x="2159756" y="585073"/>
                    </a:lnTo>
                    <a:lnTo>
                      <a:pt x="2159756" y="955862"/>
                    </a:lnTo>
                    <a:close/>
                  </a:path>
                </a:pathLst>
              </a:custGeom>
              <a:grpFill/>
              <a:ln w="571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BAAE63B2-3D44-1D07-F369-2090CF42CA9B}"/>
                  </a:ext>
                </a:extLst>
              </p:cNvPr>
              <p:cNvSpPr/>
              <p:nvPr/>
            </p:nvSpPr>
            <p:spPr>
              <a:xfrm>
                <a:off x="3839546" y="2464593"/>
                <a:ext cx="3649513" cy="813004"/>
              </a:xfrm>
              <a:custGeom>
                <a:avLst/>
                <a:gdLst>
                  <a:gd name="connsiteX0" fmla="*/ 3649485 w 3649513"/>
                  <a:gd name="connsiteY0" fmla="*/ 0 h 813004"/>
                  <a:gd name="connsiteX1" fmla="*/ 1345654 w 3649513"/>
                  <a:gd name="connsiteY1" fmla="*/ 0 h 813004"/>
                  <a:gd name="connsiteX2" fmla="*/ 590474 w 3649513"/>
                  <a:gd name="connsiteY2" fmla="*/ 182343 h 813004"/>
                  <a:gd name="connsiteX3" fmla="*/ 0 w 3649513"/>
                  <a:gd name="connsiteY3" fmla="*/ 687183 h 813004"/>
                  <a:gd name="connsiteX4" fmla="*/ 173479 w 3649513"/>
                  <a:gd name="connsiteY4" fmla="*/ 812982 h 813004"/>
                  <a:gd name="connsiteX5" fmla="*/ 173479 w 3649513"/>
                  <a:gd name="connsiteY5" fmla="*/ 813004 h 813004"/>
                  <a:gd name="connsiteX6" fmla="*/ 687829 w 3649513"/>
                  <a:gd name="connsiteY6" fmla="*/ 373195 h 813004"/>
                  <a:gd name="connsiteX7" fmla="*/ 1345683 w 3649513"/>
                  <a:gd name="connsiteY7" fmla="*/ 214313 h 813004"/>
                  <a:gd name="connsiteX8" fmla="*/ 3649513 w 3649513"/>
                  <a:gd name="connsiteY8" fmla="*/ 214313 h 81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9513" h="813004">
                    <a:moveTo>
                      <a:pt x="3649485" y="0"/>
                    </a:moveTo>
                    <a:lnTo>
                      <a:pt x="1345654" y="0"/>
                    </a:lnTo>
                    <a:cubicBezTo>
                      <a:pt x="1083078" y="446"/>
                      <a:pt x="824315" y="62934"/>
                      <a:pt x="590474" y="182343"/>
                    </a:cubicBezTo>
                    <a:cubicBezTo>
                      <a:pt x="356633" y="301752"/>
                      <a:pt x="154305" y="474745"/>
                      <a:pt x="0" y="687183"/>
                    </a:cubicBezTo>
                    <a:lnTo>
                      <a:pt x="173479" y="812982"/>
                    </a:lnTo>
                    <a:lnTo>
                      <a:pt x="173479" y="813004"/>
                    </a:lnTo>
                    <a:cubicBezTo>
                      <a:pt x="307896" y="627936"/>
                      <a:pt x="484141" y="477248"/>
                      <a:pt x="687829" y="373195"/>
                    </a:cubicBezTo>
                    <a:cubicBezTo>
                      <a:pt x="891540" y="269165"/>
                      <a:pt x="1116922" y="214718"/>
                      <a:pt x="1345683" y="214313"/>
                    </a:cubicBezTo>
                    <a:lnTo>
                      <a:pt x="3649513" y="214313"/>
                    </a:lnTo>
                    <a:close/>
                  </a:path>
                </a:pathLst>
              </a:custGeom>
              <a:grpFill/>
              <a:ln w="571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ED66EB73-3E0F-5AA9-C461-D90FCF682974}"/>
                  </a:ext>
                </a:extLst>
              </p:cNvPr>
              <p:cNvSpPr/>
              <p:nvPr/>
            </p:nvSpPr>
            <p:spPr>
              <a:xfrm>
                <a:off x="4488770" y="750110"/>
                <a:ext cx="4148689" cy="776885"/>
              </a:xfrm>
              <a:custGeom>
                <a:avLst/>
                <a:gdLst>
                  <a:gd name="connsiteX0" fmla="*/ 3941236 w 4148689"/>
                  <a:gd name="connsiteY0" fmla="*/ 776880 h 776885"/>
                  <a:gd name="connsiteX1" fmla="*/ 4148690 w 4148689"/>
                  <a:gd name="connsiteY1" fmla="*/ 723302 h 776885"/>
                  <a:gd name="connsiteX2" fmla="*/ 3805505 w 4148689"/>
                  <a:gd name="connsiteY2" fmla="*/ 201808 h 776885"/>
                  <a:gd name="connsiteX3" fmla="*/ 3214688 w 4148689"/>
                  <a:gd name="connsiteY3" fmla="*/ 0 h 776885"/>
                  <a:gd name="connsiteX4" fmla="*/ 0 w 4148689"/>
                  <a:gd name="connsiteY4" fmla="*/ 0 h 776885"/>
                  <a:gd name="connsiteX5" fmla="*/ 0 w 4148689"/>
                  <a:gd name="connsiteY5" fmla="*/ 214313 h 776885"/>
                  <a:gd name="connsiteX6" fmla="*/ 3214688 w 4148689"/>
                  <a:gd name="connsiteY6" fmla="*/ 214313 h 776885"/>
                  <a:gd name="connsiteX7" fmla="*/ 3674162 w 4148689"/>
                  <a:gd name="connsiteY7" fmla="*/ 371344 h 776885"/>
                  <a:gd name="connsiteX8" fmla="*/ 3941236 w 4148689"/>
                  <a:gd name="connsiteY8" fmla="*/ 776886 h 77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8689" h="776885">
                    <a:moveTo>
                      <a:pt x="3941236" y="776880"/>
                    </a:moveTo>
                    <a:lnTo>
                      <a:pt x="4148690" y="723302"/>
                    </a:lnTo>
                    <a:cubicBezTo>
                      <a:pt x="4095312" y="516202"/>
                      <a:pt x="3974611" y="332739"/>
                      <a:pt x="3805505" y="201808"/>
                    </a:cubicBezTo>
                    <a:cubicBezTo>
                      <a:pt x="3636421" y="70855"/>
                      <a:pt x="3428583" y="-137"/>
                      <a:pt x="3214688" y="0"/>
                    </a:cubicBezTo>
                    <a:lnTo>
                      <a:pt x="0" y="0"/>
                    </a:lnTo>
                    <a:lnTo>
                      <a:pt x="0" y="214313"/>
                    </a:lnTo>
                    <a:lnTo>
                      <a:pt x="3214688" y="214313"/>
                    </a:lnTo>
                    <a:cubicBezTo>
                      <a:pt x="3381023" y="214267"/>
                      <a:pt x="3542654" y="269497"/>
                      <a:pt x="3674162" y="371344"/>
                    </a:cubicBezTo>
                    <a:cubicBezTo>
                      <a:pt x="3805676" y="473162"/>
                      <a:pt x="3899630" y="615837"/>
                      <a:pt x="3941236" y="776886"/>
                    </a:cubicBezTo>
                    <a:close/>
                  </a:path>
                </a:pathLst>
              </a:custGeom>
              <a:grpFill/>
              <a:ln w="571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4437824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A5F6C-2E70-6BB0-F28F-4CF9F13B53E8}"/>
            </a:ext>
          </a:extLst>
        </p:cNvPr>
        <p:cNvGrpSpPr/>
        <p:nvPr/>
      </p:nvGrpSpPr>
      <p:grpSpPr>
        <a:xfrm>
          <a:off x="0" y="0"/>
          <a:ext cx="0" cy="0"/>
          <a:chOff x="0" y="0"/>
          <a:chExt cx="0" cy="0"/>
        </a:xfrm>
      </p:grpSpPr>
      <p:grpSp>
        <p:nvGrpSpPr>
          <p:cNvPr id="77" name="Group 76">
            <a:extLst>
              <a:ext uri="{FF2B5EF4-FFF2-40B4-BE49-F238E27FC236}">
                <a16:creationId xmlns:a16="http://schemas.microsoft.com/office/drawing/2014/main" id="{1A3A5B2B-CF4A-990B-7BEF-1F943D3658A1}"/>
              </a:ext>
            </a:extLst>
          </p:cNvPr>
          <p:cNvGrpSpPr/>
          <p:nvPr/>
        </p:nvGrpSpPr>
        <p:grpSpPr>
          <a:xfrm>
            <a:off x="2010479" y="2554874"/>
            <a:ext cx="3509298" cy="2177620"/>
            <a:chOff x="1284084" y="2011723"/>
            <a:chExt cx="3509298" cy="2177620"/>
          </a:xfrm>
        </p:grpSpPr>
        <p:graphicFrame>
          <p:nvGraphicFramePr>
            <p:cNvPr id="78" name="Chart 77">
              <a:extLst>
                <a:ext uri="{FF2B5EF4-FFF2-40B4-BE49-F238E27FC236}">
                  <a16:creationId xmlns:a16="http://schemas.microsoft.com/office/drawing/2014/main" id="{8BAC4DFC-0B58-8F34-23F9-20F3C10A12F0}"/>
                </a:ext>
              </a:extLst>
            </p:cNvPr>
            <p:cNvGraphicFramePr/>
            <p:nvPr>
              <p:extLst>
                <p:ext uri="{D42A27DB-BD31-4B8C-83A1-F6EECF244321}">
                  <p14:modId xmlns:p14="http://schemas.microsoft.com/office/powerpoint/2010/main" val="1992227868"/>
                </p:ext>
              </p:extLst>
            </p:nvPr>
          </p:nvGraphicFramePr>
          <p:xfrm>
            <a:off x="1284084" y="2011723"/>
            <a:ext cx="3509298" cy="1681985"/>
          </p:xfrm>
          <a:graphic>
            <a:graphicData uri="http://schemas.openxmlformats.org/drawingml/2006/chart">
              <c:chart xmlns:c="http://schemas.openxmlformats.org/drawingml/2006/chart" xmlns:r="http://schemas.openxmlformats.org/officeDocument/2006/relationships" r:id="rId3"/>
            </a:graphicData>
          </a:graphic>
        </p:graphicFrame>
        <p:sp>
          <p:nvSpPr>
            <p:cNvPr id="79" name="TextBox 78">
              <a:extLst>
                <a:ext uri="{FF2B5EF4-FFF2-40B4-BE49-F238E27FC236}">
                  <a16:creationId xmlns:a16="http://schemas.microsoft.com/office/drawing/2014/main" id="{8E6603F4-4102-3465-63FE-EE5D9F7DDED3}"/>
                </a:ext>
              </a:extLst>
            </p:cNvPr>
            <p:cNvSpPr txBox="1"/>
            <p:nvPr/>
          </p:nvSpPr>
          <p:spPr>
            <a:xfrm>
              <a:off x="1856419" y="3543012"/>
              <a:ext cx="1248751" cy="646331"/>
            </a:xfrm>
            <a:prstGeom prst="rect">
              <a:avLst/>
            </a:prstGeom>
            <a:noFill/>
            <a:ln>
              <a:noFill/>
            </a:ln>
          </p:spPr>
          <p:txBody>
            <a:bodyPr wrap="square" rtlCol="0">
              <a:spAutoFit/>
            </a:bodyPr>
            <a:lstStyle/>
            <a:p>
              <a:pPr algn="ctr"/>
              <a:r>
                <a:rPr lang="en-US" sz="1200"/>
                <a:t>Shared Services Organizations</a:t>
              </a:r>
            </a:p>
          </p:txBody>
        </p:sp>
        <p:sp>
          <p:nvSpPr>
            <p:cNvPr id="80" name="TextBox 79">
              <a:extLst>
                <a:ext uri="{FF2B5EF4-FFF2-40B4-BE49-F238E27FC236}">
                  <a16:creationId xmlns:a16="http://schemas.microsoft.com/office/drawing/2014/main" id="{0FB13EA3-1B6A-46F2-3DED-9F6250C00A21}"/>
                </a:ext>
              </a:extLst>
            </p:cNvPr>
            <p:cNvSpPr txBox="1"/>
            <p:nvPr/>
          </p:nvSpPr>
          <p:spPr>
            <a:xfrm>
              <a:off x="2975875" y="3543011"/>
              <a:ext cx="1248751" cy="461665"/>
            </a:xfrm>
            <a:prstGeom prst="rect">
              <a:avLst/>
            </a:prstGeom>
            <a:noFill/>
            <a:ln>
              <a:noFill/>
            </a:ln>
          </p:spPr>
          <p:txBody>
            <a:bodyPr wrap="square" rtlCol="0">
              <a:spAutoFit/>
            </a:bodyPr>
            <a:lstStyle/>
            <a:p>
              <a:pPr algn="ctr"/>
              <a:r>
                <a:rPr lang="en-US" sz="1200"/>
                <a:t>All Delivery Models</a:t>
              </a:r>
            </a:p>
          </p:txBody>
        </p:sp>
      </p:grpSp>
      <p:sp>
        <p:nvSpPr>
          <p:cNvPr id="6" name="Title 5">
            <a:extLst>
              <a:ext uri="{FF2B5EF4-FFF2-40B4-BE49-F238E27FC236}">
                <a16:creationId xmlns:a16="http://schemas.microsoft.com/office/drawing/2014/main" id="{A25329D8-98D8-61AD-1A09-28A9EDFEDDEB}"/>
              </a:ext>
            </a:extLst>
          </p:cNvPr>
          <p:cNvSpPr>
            <a:spLocks noGrp="1"/>
          </p:cNvSpPr>
          <p:nvPr>
            <p:ph type="title"/>
          </p:nvPr>
        </p:nvSpPr>
        <p:spPr/>
        <p:txBody>
          <a:bodyPr/>
          <a:lstStyle/>
          <a:p>
            <a:r>
              <a:rPr lang="en-US"/>
              <a:t>Benefits of Shared Services – HR Benchmarks</a:t>
            </a:r>
          </a:p>
        </p:txBody>
      </p:sp>
      <p:sp>
        <p:nvSpPr>
          <p:cNvPr id="7" name="Text Placeholder 6">
            <a:extLst>
              <a:ext uri="{FF2B5EF4-FFF2-40B4-BE49-F238E27FC236}">
                <a16:creationId xmlns:a16="http://schemas.microsoft.com/office/drawing/2014/main" id="{F0BB8807-7F06-FD71-D699-F892ED0688F3}"/>
              </a:ext>
            </a:extLst>
          </p:cNvPr>
          <p:cNvSpPr>
            <a:spLocks noGrp="1"/>
          </p:cNvSpPr>
          <p:nvPr>
            <p:ph type="body" sz="quarter" idx="10"/>
          </p:nvPr>
        </p:nvSpPr>
        <p:spPr/>
        <p:txBody>
          <a:bodyPr/>
          <a:lstStyle/>
          <a:p>
            <a:r>
              <a:rPr lang="en-US"/>
              <a:t>Shared Services Overview</a:t>
            </a:r>
          </a:p>
          <a:p>
            <a:endParaRPr lang="en-US"/>
          </a:p>
        </p:txBody>
      </p:sp>
      <p:sp>
        <p:nvSpPr>
          <p:cNvPr id="8" name="Content Placeholder 7">
            <a:extLst>
              <a:ext uri="{FF2B5EF4-FFF2-40B4-BE49-F238E27FC236}">
                <a16:creationId xmlns:a16="http://schemas.microsoft.com/office/drawing/2014/main" id="{FA1ED05E-9ECB-3789-C499-C6ECA62B0B58}"/>
              </a:ext>
            </a:extLst>
          </p:cNvPr>
          <p:cNvSpPr>
            <a:spLocks noGrp="1"/>
          </p:cNvSpPr>
          <p:nvPr>
            <p:ph sz="quarter" idx="11"/>
          </p:nvPr>
        </p:nvSpPr>
        <p:spPr/>
        <p:txBody>
          <a:bodyPr>
            <a:normAutofit/>
          </a:bodyPr>
          <a:lstStyle/>
          <a:p>
            <a:r>
              <a:rPr lang="en-US" sz="1800"/>
              <a:t>HR shared services organizations operate at cost and staffing advantages, according to benchmarks from APQC and ScottMadden.</a:t>
            </a:r>
          </a:p>
        </p:txBody>
      </p:sp>
      <p:sp>
        <p:nvSpPr>
          <p:cNvPr id="44" name="TextBox 43">
            <a:extLst>
              <a:ext uri="{FF2B5EF4-FFF2-40B4-BE49-F238E27FC236}">
                <a16:creationId xmlns:a16="http://schemas.microsoft.com/office/drawing/2014/main" id="{F658101B-C17A-A97D-81BB-78D97BEC9EEC}"/>
              </a:ext>
            </a:extLst>
          </p:cNvPr>
          <p:cNvSpPr txBox="1"/>
          <p:nvPr/>
        </p:nvSpPr>
        <p:spPr>
          <a:xfrm>
            <a:off x="2010479" y="2332278"/>
            <a:ext cx="3222142" cy="338554"/>
          </a:xfrm>
          <a:prstGeom prst="rect">
            <a:avLst/>
          </a:prstGeom>
          <a:noFill/>
          <a:ln>
            <a:noFill/>
          </a:ln>
        </p:spPr>
        <p:txBody>
          <a:bodyPr wrap="square" rtlCol="0">
            <a:spAutoFit/>
          </a:bodyPr>
          <a:lstStyle/>
          <a:p>
            <a:r>
              <a:rPr lang="en-US" sz="1600" b="1">
                <a:solidFill>
                  <a:srgbClr val="5E5F62"/>
                </a:solidFill>
                <a:latin typeface="Arial" panose="020B0604020202020204" pitchFamily="34" charset="0"/>
                <a:cs typeface="Arial" panose="020B0604020202020204" pitchFamily="34" charset="0"/>
              </a:rPr>
              <a:t>HR Cost per $1,000 Revenue</a:t>
            </a:r>
          </a:p>
        </p:txBody>
      </p:sp>
      <p:grpSp>
        <p:nvGrpSpPr>
          <p:cNvPr id="5" name="Group 4">
            <a:extLst>
              <a:ext uri="{FF2B5EF4-FFF2-40B4-BE49-F238E27FC236}">
                <a16:creationId xmlns:a16="http://schemas.microsoft.com/office/drawing/2014/main" id="{1591AC64-5C93-1188-474B-41146D2B5635}"/>
              </a:ext>
            </a:extLst>
          </p:cNvPr>
          <p:cNvGrpSpPr/>
          <p:nvPr/>
        </p:nvGrpSpPr>
        <p:grpSpPr>
          <a:xfrm>
            <a:off x="1226717" y="2153301"/>
            <a:ext cx="696108" cy="696509"/>
            <a:chOff x="500322" y="3999194"/>
            <a:chExt cx="696108" cy="696509"/>
          </a:xfrm>
        </p:grpSpPr>
        <p:sp>
          <p:nvSpPr>
            <p:cNvPr id="41" name="Freeform 40">
              <a:extLst>
                <a:ext uri="{FF2B5EF4-FFF2-40B4-BE49-F238E27FC236}">
                  <a16:creationId xmlns:a16="http://schemas.microsoft.com/office/drawing/2014/main" id="{CA026FF6-0045-17E8-4302-A9038B9C7121}"/>
                </a:ext>
              </a:extLst>
            </p:cNvPr>
            <p:cNvSpPr/>
            <p:nvPr/>
          </p:nvSpPr>
          <p:spPr>
            <a:xfrm>
              <a:off x="510880" y="4009573"/>
              <a:ext cx="675362" cy="675751"/>
            </a:xfrm>
            <a:custGeom>
              <a:avLst/>
              <a:gdLst>
                <a:gd name="connsiteX0" fmla="*/ 347082 w 347081"/>
                <a:gd name="connsiteY0" fmla="*/ 173641 h 347281"/>
                <a:gd name="connsiteX1" fmla="*/ 173541 w 347081"/>
                <a:gd name="connsiteY1" fmla="*/ 347282 h 347281"/>
                <a:gd name="connsiteX2" fmla="*/ 0 w 347081"/>
                <a:gd name="connsiteY2" fmla="*/ 173641 h 347281"/>
                <a:gd name="connsiteX3" fmla="*/ 173541 w 347081"/>
                <a:gd name="connsiteY3" fmla="*/ 0 h 347281"/>
                <a:gd name="connsiteX4" fmla="*/ 347082 w 347081"/>
                <a:gd name="connsiteY4" fmla="*/ 173641 h 347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081" h="347281">
                  <a:moveTo>
                    <a:pt x="347082" y="173641"/>
                  </a:moveTo>
                  <a:cubicBezTo>
                    <a:pt x="347082" y="269540"/>
                    <a:pt x="269385" y="347282"/>
                    <a:pt x="173541" y="347282"/>
                  </a:cubicBezTo>
                  <a:cubicBezTo>
                    <a:pt x="77697" y="347282"/>
                    <a:pt x="0" y="269540"/>
                    <a:pt x="0" y="173641"/>
                  </a:cubicBezTo>
                  <a:cubicBezTo>
                    <a:pt x="0" y="77742"/>
                    <a:pt x="77697" y="0"/>
                    <a:pt x="173541" y="0"/>
                  </a:cubicBezTo>
                  <a:cubicBezTo>
                    <a:pt x="269385" y="0"/>
                    <a:pt x="347082" y="77742"/>
                    <a:pt x="347082" y="173641"/>
                  </a:cubicBezTo>
                  <a:close/>
                </a:path>
              </a:pathLst>
            </a:custGeom>
            <a:solidFill>
              <a:srgbClr val="FFFFFF"/>
            </a:solidFill>
            <a:ln w="9509"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6D0BDDE2-7AE8-3C6E-76DF-3A693B4C8B22}"/>
                </a:ext>
              </a:extLst>
            </p:cNvPr>
            <p:cNvSpPr/>
            <p:nvPr/>
          </p:nvSpPr>
          <p:spPr>
            <a:xfrm>
              <a:off x="553669" y="4052387"/>
              <a:ext cx="589784" cy="590125"/>
            </a:xfrm>
            <a:custGeom>
              <a:avLst/>
              <a:gdLst>
                <a:gd name="connsiteX0" fmla="*/ 303101 w 303101"/>
                <a:gd name="connsiteY0" fmla="*/ 151638 h 303276"/>
                <a:gd name="connsiteX1" fmla="*/ 151551 w 303101"/>
                <a:gd name="connsiteY1" fmla="*/ 303276 h 303276"/>
                <a:gd name="connsiteX2" fmla="*/ 0 w 303101"/>
                <a:gd name="connsiteY2" fmla="*/ 151638 h 303276"/>
                <a:gd name="connsiteX3" fmla="*/ 151551 w 303101"/>
                <a:gd name="connsiteY3" fmla="*/ 0 h 303276"/>
                <a:gd name="connsiteX4" fmla="*/ 303101 w 303101"/>
                <a:gd name="connsiteY4" fmla="*/ 151638 h 303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101" h="303276">
                  <a:moveTo>
                    <a:pt x="303101" y="151638"/>
                  </a:moveTo>
                  <a:cubicBezTo>
                    <a:pt x="303101" y="235385"/>
                    <a:pt x="235250" y="303276"/>
                    <a:pt x="151551" y="303276"/>
                  </a:cubicBezTo>
                  <a:cubicBezTo>
                    <a:pt x="67852" y="303276"/>
                    <a:pt x="0" y="235385"/>
                    <a:pt x="0" y="151638"/>
                  </a:cubicBezTo>
                  <a:cubicBezTo>
                    <a:pt x="0" y="67891"/>
                    <a:pt x="67852" y="0"/>
                    <a:pt x="151551" y="0"/>
                  </a:cubicBezTo>
                  <a:cubicBezTo>
                    <a:pt x="235250" y="0"/>
                    <a:pt x="303101" y="67891"/>
                    <a:pt x="303101" y="151638"/>
                  </a:cubicBezTo>
                  <a:close/>
                </a:path>
              </a:pathLst>
            </a:custGeom>
            <a:solidFill>
              <a:srgbClr val="B3B4B3">
                <a:alpha val="24000"/>
              </a:srgbClr>
            </a:solidFill>
            <a:ln w="9509"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177BC41D-06D0-F74A-972A-4091A709F7ED}"/>
                </a:ext>
              </a:extLst>
            </p:cNvPr>
            <p:cNvSpPr/>
            <p:nvPr/>
          </p:nvSpPr>
          <p:spPr>
            <a:xfrm>
              <a:off x="500322" y="3999194"/>
              <a:ext cx="696108" cy="696509"/>
            </a:xfrm>
            <a:custGeom>
              <a:avLst/>
              <a:gdLst>
                <a:gd name="connsiteX0" fmla="*/ 178967 w 357743"/>
                <a:gd name="connsiteY0" fmla="*/ 357950 h 357949"/>
                <a:gd name="connsiteX1" fmla="*/ 0 w 357743"/>
                <a:gd name="connsiteY1" fmla="*/ 179070 h 357949"/>
                <a:gd name="connsiteX2" fmla="*/ 178777 w 357743"/>
                <a:gd name="connsiteY2" fmla="*/ 0 h 357949"/>
                <a:gd name="connsiteX3" fmla="*/ 357743 w 357743"/>
                <a:gd name="connsiteY3" fmla="*/ 178880 h 357949"/>
                <a:gd name="connsiteX4" fmla="*/ 357743 w 357743"/>
                <a:gd name="connsiteY4" fmla="*/ 178975 h 357949"/>
                <a:gd name="connsiteX5" fmla="*/ 178967 w 357743"/>
                <a:gd name="connsiteY5" fmla="*/ 357950 h 357949"/>
                <a:gd name="connsiteX6" fmla="*/ 178967 w 357743"/>
                <a:gd name="connsiteY6" fmla="*/ 10668 h 357949"/>
                <a:gd name="connsiteX7" fmla="*/ 10757 w 357743"/>
                <a:gd name="connsiteY7" fmla="*/ 178975 h 357949"/>
                <a:gd name="connsiteX8" fmla="*/ 178967 w 357743"/>
                <a:gd name="connsiteY8" fmla="*/ 347282 h 357949"/>
                <a:gd name="connsiteX9" fmla="*/ 347177 w 357743"/>
                <a:gd name="connsiteY9" fmla="*/ 178975 h 357949"/>
                <a:gd name="connsiteX10" fmla="*/ 178967 w 357743"/>
                <a:gd name="connsiteY10" fmla="*/ 10668 h 357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743" h="357949">
                  <a:moveTo>
                    <a:pt x="178967" y="357950"/>
                  </a:moveTo>
                  <a:cubicBezTo>
                    <a:pt x="80179" y="358002"/>
                    <a:pt x="52" y="277915"/>
                    <a:pt x="0" y="179070"/>
                  </a:cubicBezTo>
                  <a:cubicBezTo>
                    <a:pt x="-52" y="80225"/>
                    <a:pt x="79989" y="52"/>
                    <a:pt x="178777" y="0"/>
                  </a:cubicBezTo>
                  <a:cubicBezTo>
                    <a:pt x="277564" y="-52"/>
                    <a:pt x="357691" y="80035"/>
                    <a:pt x="357743" y="178880"/>
                  </a:cubicBezTo>
                  <a:cubicBezTo>
                    <a:pt x="357743" y="178911"/>
                    <a:pt x="357743" y="178943"/>
                    <a:pt x="357743" y="178975"/>
                  </a:cubicBezTo>
                  <a:cubicBezTo>
                    <a:pt x="357639" y="277740"/>
                    <a:pt x="277675" y="357792"/>
                    <a:pt x="178967" y="357950"/>
                  </a:cubicBezTo>
                  <a:close/>
                  <a:moveTo>
                    <a:pt x="178967" y="10668"/>
                  </a:moveTo>
                  <a:cubicBezTo>
                    <a:pt x="86067" y="10668"/>
                    <a:pt x="10757" y="86021"/>
                    <a:pt x="10757" y="178975"/>
                  </a:cubicBezTo>
                  <a:cubicBezTo>
                    <a:pt x="10757" y="271928"/>
                    <a:pt x="86067" y="347282"/>
                    <a:pt x="178967" y="347282"/>
                  </a:cubicBezTo>
                  <a:cubicBezTo>
                    <a:pt x="271867" y="347282"/>
                    <a:pt x="347177" y="271928"/>
                    <a:pt x="347177" y="178975"/>
                  </a:cubicBezTo>
                  <a:cubicBezTo>
                    <a:pt x="347072" y="86065"/>
                    <a:pt x="271823" y="10773"/>
                    <a:pt x="178967" y="10668"/>
                  </a:cubicBezTo>
                  <a:close/>
                </a:path>
              </a:pathLst>
            </a:custGeom>
            <a:solidFill>
              <a:srgbClr val="5F6163"/>
            </a:solidFill>
            <a:ln w="9509" cap="flat">
              <a:noFill/>
              <a:prstDash val="solid"/>
              <a:miter/>
            </a:ln>
          </p:spPr>
          <p:txBody>
            <a:bodyPr rtlCol="0" anchor="ctr"/>
            <a:lstStyle/>
            <a:p>
              <a:endParaRPr lang="en-US"/>
            </a:p>
          </p:txBody>
        </p:sp>
        <p:grpSp>
          <p:nvGrpSpPr>
            <p:cNvPr id="45" name="Graphic 48">
              <a:extLst>
                <a:ext uri="{FF2B5EF4-FFF2-40B4-BE49-F238E27FC236}">
                  <a16:creationId xmlns:a16="http://schemas.microsoft.com/office/drawing/2014/main" id="{33FE9BDD-0EF3-BE97-C18E-8FABEC10A210}"/>
                </a:ext>
              </a:extLst>
            </p:cNvPr>
            <p:cNvGrpSpPr>
              <a:grpSpLocks noChangeAspect="1"/>
            </p:cNvGrpSpPr>
            <p:nvPr/>
          </p:nvGrpSpPr>
          <p:grpSpPr>
            <a:xfrm>
              <a:off x="650277" y="4142685"/>
              <a:ext cx="419948" cy="420478"/>
              <a:chOff x="1663047" y="2691068"/>
              <a:chExt cx="261072" cy="261402"/>
            </a:xfrm>
            <a:gradFill>
              <a:gsLst>
                <a:gs pos="20000">
                  <a:schemeClr val="accent4"/>
                </a:gs>
                <a:gs pos="86000">
                  <a:schemeClr val="accent2"/>
                </a:gs>
              </a:gsLst>
              <a:lin ang="5400000" scaled="0"/>
            </a:gradFill>
          </p:grpSpPr>
          <p:sp>
            <p:nvSpPr>
              <p:cNvPr id="46" name="Freeform 45">
                <a:extLst>
                  <a:ext uri="{FF2B5EF4-FFF2-40B4-BE49-F238E27FC236}">
                    <a16:creationId xmlns:a16="http://schemas.microsoft.com/office/drawing/2014/main" id="{09A7592A-9420-8319-9F1D-A4C956188019}"/>
                  </a:ext>
                </a:extLst>
              </p:cNvPr>
              <p:cNvSpPr/>
              <p:nvPr/>
            </p:nvSpPr>
            <p:spPr>
              <a:xfrm>
                <a:off x="1663047" y="2691068"/>
                <a:ext cx="88880" cy="88880"/>
              </a:xfrm>
              <a:custGeom>
                <a:avLst/>
                <a:gdLst>
                  <a:gd name="connsiteX0" fmla="*/ 28402 w 88879"/>
                  <a:gd name="connsiteY0" fmla="*/ 66587 h 88879"/>
                  <a:gd name="connsiteX1" fmla="*/ 7334 w 88879"/>
                  <a:gd name="connsiteY1" fmla="*/ 35315 h 88879"/>
                  <a:gd name="connsiteX2" fmla="*/ 13918 w 88879"/>
                  <a:gd name="connsiteY2" fmla="*/ 13918 h 88879"/>
                  <a:gd name="connsiteX3" fmla="*/ 35315 w 88879"/>
                  <a:gd name="connsiteY3" fmla="*/ 7334 h 88879"/>
                  <a:gd name="connsiteX4" fmla="*/ 66587 w 88879"/>
                  <a:gd name="connsiteY4" fmla="*/ 28402 h 88879"/>
                  <a:gd name="connsiteX5" fmla="*/ 82388 w 88879"/>
                  <a:gd name="connsiteY5" fmla="*/ 61979 h 88879"/>
                  <a:gd name="connsiteX6" fmla="*/ 80742 w 88879"/>
                  <a:gd name="connsiteY6" fmla="*/ 80742 h 88879"/>
                  <a:gd name="connsiteX7" fmla="*/ 80742 w 88879"/>
                  <a:gd name="connsiteY7" fmla="*/ 80742 h 88879"/>
                  <a:gd name="connsiteX8" fmla="*/ 75475 w 88879"/>
                  <a:gd name="connsiteY8" fmla="*/ 83376 h 88879"/>
                  <a:gd name="connsiteX9" fmla="*/ 77450 w 88879"/>
                  <a:gd name="connsiteY9" fmla="*/ 87655 h 88879"/>
                  <a:gd name="connsiteX10" fmla="*/ 80084 w 88879"/>
                  <a:gd name="connsiteY10" fmla="*/ 89301 h 88879"/>
                  <a:gd name="connsiteX11" fmla="*/ 85680 w 88879"/>
                  <a:gd name="connsiteY11" fmla="*/ 85680 h 88879"/>
                  <a:gd name="connsiteX12" fmla="*/ 72513 w 88879"/>
                  <a:gd name="connsiteY12" fmla="*/ 24452 h 88879"/>
                  <a:gd name="connsiteX13" fmla="*/ 8980 w 88879"/>
                  <a:gd name="connsiteY13" fmla="*/ 8980 h 88879"/>
                  <a:gd name="connsiteX14" fmla="*/ 24452 w 88879"/>
                  <a:gd name="connsiteY14" fmla="*/ 72513 h 88879"/>
                  <a:gd name="connsiteX15" fmla="*/ 44203 w 88879"/>
                  <a:gd name="connsiteY15" fmla="*/ 83376 h 88879"/>
                  <a:gd name="connsiteX16" fmla="*/ 44861 w 88879"/>
                  <a:gd name="connsiteY16" fmla="*/ 75805 h 88879"/>
                  <a:gd name="connsiteX17" fmla="*/ 28402 w 88879"/>
                  <a:gd name="connsiteY17" fmla="*/ 66587 h 88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8879" h="88879">
                    <a:moveTo>
                      <a:pt x="28402" y="66587"/>
                    </a:moveTo>
                    <a:cubicBezTo>
                      <a:pt x="16551" y="59016"/>
                      <a:pt x="8980" y="47495"/>
                      <a:pt x="7334" y="35315"/>
                    </a:cubicBezTo>
                    <a:cubicBezTo>
                      <a:pt x="6676" y="29390"/>
                      <a:pt x="7334" y="21160"/>
                      <a:pt x="13918" y="13918"/>
                    </a:cubicBezTo>
                    <a:cubicBezTo>
                      <a:pt x="21160" y="7005"/>
                      <a:pt x="29719" y="6676"/>
                      <a:pt x="35315" y="7334"/>
                    </a:cubicBezTo>
                    <a:cubicBezTo>
                      <a:pt x="47166" y="8651"/>
                      <a:pt x="59016" y="16551"/>
                      <a:pt x="66587" y="28402"/>
                    </a:cubicBezTo>
                    <a:cubicBezTo>
                      <a:pt x="74488" y="40582"/>
                      <a:pt x="80084" y="52432"/>
                      <a:pt x="82388" y="61979"/>
                    </a:cubicBezTo>
                    <a:cubicBezTo>
                      <a:pt x="84034" y="68233"/>
                      <a:pt x="85022" y="76792"/>
                      <a:pt x="80742" y="80742"/>
                    </a:cubicBezTo>
                    <a:lnTo>
                      <a:pt x="80742" y="80742"/>
                    </a:lnTo>
                    <a:cubicBezTo>
                      <a:pt x="79426" y="82059"/>
                      <a:pt x="77450" y="82717"/>
                      <a:pt x="75475" y="83376"/>
                    </a:cubicBezTo>
                    <a:cubicBezTo>
                      <a:pt x="75475" y="85022"/>
                      <a:pt x="76134" y="86338"/>
                      <a:pt x="77450" y="87655"/>
                    </a:cubicBezTo>
                    <a:cubicBezTo>
                      <a:pt x="78109" y="88314"/>
                      <a:pt x="79096" y="88972"/>
                      <a:pt x="80084" y="89301"/>
                    </a:cubicBezTo>
                    <a:cubicBezTo>
                      <a:pt x="82059" y="88314"/>
                      <a:pt x="84034" y="87326"/>
                      <a:pt x="85680" y="85680"/>
                    </a:cubicBezTo>
                    <a:cubicBezTo>
                      <a:pt x="96872" y="74488"/>
                      <a:pt x="88643" y="49141"/>
                      <a:pt x="72513" y="24452"/>
                    </a:cubicBezTo>
                    <a:cubicBezTo>
                      <a:pt x="57041" y="421"/>
                      <a:pt x="26756" y="-8137"/>
                      <a:pt x="8980" y="8980"/>
                    </a:cubicBezTo>
                    <a:cubicBezTo>
                      <a:pt x="-8137" y="27085"/>
                      <a:pt x="421" y="57041"/>
                      <a:pt x="24452" y="72513"/>
                    </a:cubicBezTo>
                    <a:cubicBezTo>
                      <a:pt x="31036" y="76792"/>
                      <a:pt x="37619" y="80413"/>
                      <a:pt x="44203" y="83376"/>
                    </a:cubicBezTo>
                    <a:lnTo>
                      <a:pt x="44861" y="75805"/>
                    </a:lnTo>
                    <a:cubicBezTo>
                      <a:pt x="39594" y="73500"/>
                      <a:pt x="33998" y="70538"/>
                      <a:pt x="28402" y="66587"/>
                    </a:cubicBezTo>
                    <a:close/>
                  </a:path>
                </a:pathLst>
              </a:custGeom>
              <a:grpFill/>
              <a:ln w="3239"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87CCCA62-9901-45E9-944F-EB4ADB0AD44F}"/>
                  </a:ext>
                </a:extLst>
              </p:cNvPr>
              <p:cNvSpPr/>
              <p:nvPr/>
            </p:nvSpPr>
            <p:spPr>
              <a:xfrm>
                <a:off x="1706858" y="2735209"/>
                <a:ext cx="217261" cy="217261"/>
              </a:xfrm>
              <a:custGeom>
                <a:avLst/>
                <a:gdLst>
                  <a:gd name="connsiteX0" fmla="*/ 216995 w 217261"/>
                  <a:gd name="connsiteY0" fmla="*/ 123177 h 217261"/>
                  <a:gd name="connsiteX1" fmla="*/ 96842 w 217261"/>
                  <a:gd name="connsiteY1" fmla="*/ 2696 h 217261"/>
                  <a:gd name="connsiteX2" fmla="*/ 89600 w 217261"/>
                  <a:gd name="connsiteY2" fmla="*/ 62 h 217261"/>
                  <a:gd name="connsiteX3" fmla="*/ 46477 w 217261"/>
                  <a:gd name="connsiteY3" fmla="*/ 4013 h 217261"/>
                  <a:gd name="connsiteX4" fmla="*/ 49769 w 217261"/>
                  <a:gd name="connsiteY4" fmla="*/ 14876 h 217261"/>
                  <a:gd name="connsiteX5" fmla="*/ 50098 w 217261"/>
                  <a:gd name="connsiteY5" fmla="*/ 35943 h 217261"/>
                  <a:gd name="connsiteX6" fmla="*/ 46807 w 217261"/>
                  <a:gd name="connsiteY6" fmla="*/ 46477 h 217261"/>
                  <a:gd name="connsiteX7" fmla="*/ 30018 w 217261"/>
                  <a:gd name="connsiteY7" fmla="*/ 46477 h 217261"/>
                  <a:gd name="connsiteX8" fmla="*/ 30018 w 217261"/>
                  <a:gd name="connsiteY8" fmla="*/ 29689 h 217261"/>
                  <a:gd name="connsiteX9" fmla="*/ 34627 w 217261"/>
                  <a:gd name="connsiteY9" fmla="*/ 26726 h 217261"/>
                  <a:gd name="connsiteX10" fmla="*/ 33310 w 217261"/>
                  <a:gd name="connsiteY10" fmla="*/ 18497 h 217261"/>
                  <a:gd name="connsiteX11" fmla="*/ 28701 w 217261"/>
                  <a:gd name="connsiteY11" fmla="*/ 5329 h 217261"/>
                  <a:gd name="connsiteX12" fmla="*/ 13888 w 217261"/>
                  <a:gd name="connsiteY12" fmla="*/ 6646 h 217261"/>
                  <a:gd name="connsiteX13" fmla="*/ 6975 w 217261"/>
                  <a:gd name="connsiteY13" fmla="*/ 13559 h 217261"/>
                  <a:gd name="connsiteX14" fmla="*/ 62 w 217261"/>
                  <a:gd name="connsiteY14" fmla="*/ 88613 h 217261"/>
                  <a:gd name="connsiteX15" fmla="*/ 2696 w 217261"/>
                  <a:gd name="connsiteY15" fmla="*/ 95855 h 217261"/>
                  <a:gd name="connsiteX16" fmla="*/ 122848 w 217261"/>
                  <a:gd name="connsiteY16" fmla="*/ 216007 h 217261"/>
                  <a:gd name="connsiteX17" fmla="*/ 134699 w 217261"/>
                  <a:gd name="connsiteY17" fmla="*/ 216336 h 217261"/>
                  <a:gd name="connsiteX18" fmla="*/ 216665 w 217261"/>
                  <a:gd name="connsiteY18" fmla="*/ 134369 h 217261"/>
                  <a:gd name="connsiteX19" fmla="*/ 216995 w 217261"/>
                  <a:gd name="connsiteY19" fmla="*/ 123177 h 217261"/>
                  <a:gd name="connsiteX20" fmla="*/ 150499 w 217261"/>
                  <a:gd name="connsiteY20" fmla="*/ 164325 h 217261"/>
                  <a:gd name="connsiteX21" fmla="*/ 139966 w 217261"/>
                  <a:gd name="connsiteY21" fmla="*/ 153791 h 217261"/>
                  <a:gd name="connsiteX22" fmla="*/ 119227 w 217261"/>
                  <a:gd name="connsiteY22" fmla="*/ 162350 h 217261"/>
                  <a:gd name="connsiteX23" fmla="*/ 115606 w 217261"/>
                  <a:gd name="connsiteY23" fmla="*/ 162679 h 217261"/>
                  <a:gd name="connsiteX24" fmla="*/ 110010 w 217261"/>
                  <a:gd name="connsiteY24" fmla="*/ 143587 h 217261"/>
                  <a:gd name="connsiteX25" fmla="*/ 115277 w 217261"/>
                  <a:gd name="connsiteY25" fmla="*/ 142928 h 217261"/>
                  <a:gd name="connsiteX26" fmla="*/ 132724 w 217261"/>
                  <a:gd name="connsiteY26" fmla="*/ 134040 h 217261"/>
                  <a:gd name="connsiteX27" fmla="*/ 137990 w 217261"/>
                  <a:gd name="connsiteY27" fmla="*/ 124823 h 217261"/>
                  <a:gd name="connsiteX28" fmla="*/ 135686 w 217261"/>
                  <a:gd name="connsiteY28" fmla="*/ 117910 h 217261"/>
                  <a:gd name="connsiteX29" fmla="*/ 117252 w 217261"/>
                  <a:gd name="connsiteY29" fmla="*/ 118898 h 217261"/>
                  <a:gd name="connsiteX30" fmla="*/ 75775 w 217261"/>
                  <a:gd name="connsiteY30" fmla="*/ 117910 h 217261"/>
                  <a:gd name="connsiteX31" fmla="*/ 67874 w 217261"/>
                  <a:gd name="connsiteY31" fmla="*/ 100134 h 217261"/>
                  <a:gd name="connsiteX32" fmla="*/ 72154 w 217261"/>
                  <a:gd name="connsiteY32" fmla="*/ 83346 h 217261"/>
                  <a:gd name="connsiteX33" fmla="*/ 60961 w 217261"/>
                  <a:gd name="connsiteY33" fmla="*/ 72154 h 217261"/>
                  <a:gd name="connsiteX34" fmla="*/ 75446 w 217261"/>
                  <a:gd name="connsiteY34" fmla="*/ 57670 h 217261"/>
                  <a:gd name="connsiteX35" fmla="*/ 86309 w 217261"/>
                  <a:gd name="connsiteY35" fmla="*/ 68533 h 217261"/>
                  <a:gd name="connsiteX36" fmla="*/ 103097 w 217261"/>
                  <a:gd name="connsiteY36" fmla="*/ 60961 h 217261"/>
                  <a:gd name="connsiteX37" fmla="*/ 107706 w 217261"/>
                  <a:gd name="connsiteY37" fmla="*/ 59645 h 217261"/>
                  <a:gd name="connsiteX38" fmla="*/ 112643 w 217261"/>
                  <a:gd name="connsiteY38" fmla="*/ 80383 h 217261"/>
                  <a:gd name="connsiteX39" fmla="*/ 107706 w 217261"/>
                  <a:gd name="connsiteY39" fmla="*/ 81042 h 217261"/>
                  <a:gd name="connsiteX40" fmla="*/ 92892 w 217261"/>
                  <a:gd name="connsiteY40" fmla="*/ 88942 h 217261"/>
                  <a:gd name="connsiteX41" fmla="*/ 88284 w 217261"/>
                  <a:gd name="connsiteY41" fmla="*/ 96842 h 217261"/>
                  <a:gd name="connsiteX42" fmla="*/ 89930 w 217261"/>
                  <a:gd name="connsiteY42" fmla="*/ 102439 h 217261"/>
                  <a:gd name="connsiteX43" fmla="*/ 109022 w 217261"/>
                  <a:gd name="connsiteY43" fmla="*/ 99805 h 217261"/>
                  <a:gd name="connsiteX44" fmla="*/ 132724 w 217261"/>
                  <a:gd name="connsiteY44" fmla="*/ 94538 h 217261"/>
                  <a:gd name="connsiteX45" fmla="*/ 150170 w 217261"/>
                  <a:gd name="connsiteY45" fmla="*/ 102768 h 217261"/>
                  <a:gd name="connsiteX46" fmla="*/ 158071 w 217261"/>
                  <a:gd name="connsiteY46" fmla="*/ 120873 h 217261"/>
                  <a:gd name="connsiteX47" fmla="*/ 154120 w 217261"/>
                  <a:gd name="connsiteY47" fmla="*/ 138649 h 217261"/>
                  <a:gd name="connsiteX48" fmla="*/ 165313 w 217261"/>
                  <a:gd name="connsiteY48" fmla="*/ 149841 h 217261"/>
                  <a:gd name="connsiteX49" fmla="*/ 150499 w 217261"/>
                  <a:gd name="connsiteY49" fmla="*/ 164325 h 21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17261" h="217261">
                    <a:moveTo>
                      <a:pt x="216995" y="123177"/>
                    </a:moveTo>
                    <a:lnTo>
                      <a:pt x="96842" y="2696"/>
                    </a:lnTo>
                    <a:cubicBezTo>
                      <a:pt x="94867" y="721"/>
                      <a:pt x="92234" y="-267"/>
                      <a:pt x="89600" y="62"/>
                    </a:cubicBezTo>
                    <a:lnTo>
                      <a:pt x="46477" y="4013"/>
                    </a:lnTo>
                    <a:cubicBezTo>
                      <a:pt x="47794" y="7634"/>
                      <a:pt x="49111" y="11255"/>
                      <a:pt x="49769" y="14876"/>
                    </a:cubicBezTo>
                    <a:cubicBezTo>
                      <a:pt x="52073" y="24093"/>
                      <a:pt x="51744" y="31006"/>
                      <a:pt x="50098" y="35943"/>
                    </a:cubicBezTo>
                    <a:cubicBezTo>
                      <a:pt x="50757" y="39564"/>
                      <a:pt x="49769" y="43515"/>
                      <a:pt x="46807" y="46477"/>
                    </a:cubicBezTo>
                    <a:cubicBezTo>
                      <a:pt x="42198" y="51086"/>
                      <a:pt x="34627" y="51086"/>
                      <a:pt x="30018" y="46477"/>
                    </a:cubicBezTo>
                    <a:cubicBezTo>
                      <a:pt x="25410" y="41869"/>
                      <a:pt x="25410" y="34298"/>
                      <a:pt x="30018" y="29689"/>
                    </a:cubicBezTo>
                    <a:cubicBezTo>
                      <a:pt x="31335" y="28372"/>
                      <a:pt x="32981" y="27385"/>
                      <a:pt x="34627" y="26726"/>
                    </a:cubicBezTo>
                    <a:cubicBezTo>
                      <a:pt x="34627" y="24422"/>
                      <a:pt x="34298" y="21459"/>
                      <a:pt x="33310" y="18497"/>
                    </a:cubicBezTo>
                    <a:cubicBezTo>
                      <a:pt x="32322" y="14546"/>
                      <a:pt x="30676" y="9938"/>
                      <a:pt x="28701" y="5329"/>
                    </a:cubicBezTo>
                    <a:lnTo>
                      <a:pt x="13888" y="6646"/>
                    </a:lnTo>
                    <a:cubicBezTo>
                      <a:pt x="10267" y="6975"/>
                      <a:pt x="7304" y="9938"/>
                      <a:pt x="6975" y="13559"/>
                    </a:cubicBezTo>
                    <a:lnTo>
                      <a:pt x="62" y="88613"/>
                    </a:lnTo>
                    <a:cubicBezTo>
                      <a:pt x="-267" y="91246"/>
                      <a:pt x="721" y="93880"/>
                      <a:pt x="2696" y="95855"/>
                    </a:cubicBezTo>
                    <a:lnTo>
                      <a:pt x="122848" y="216007"/>
                    </a:lnTo>
                    <a:cubicBezTo>
                      <a:pt x="126140" y="219299"/>
                      <a:pt x="131407" y="219299"/>
                      <a:pt x="134699" y="216336"/>
                    </a:cubicBezTo>
                    <a:lnTo>
                      <a:pt x="216665" y="134369"/>
                    </a:lnTo>
                    <a:cubicBezTo>
                      <a:pt x="220286" y="131736"/>
                      <a:pt x="220616" y="126469"/>
                      <a:pt x="216995" y="123177"/>
                    </a:cubicBezTo>
                    <a:close/>
                    <a:moveTo>
                      <a:pt x="150499" y="164325"/>
                    </a:moveTo>
                    <a:lnTo>
                      <a:pt x="139966" y="153791"/>
                    </a:lnTo>
                    <a:cubicBezTo>
                      <a:pt x="133382" y="158400"/>
                      <a:pt x="126469" y="161363"/>
                      <a:pt x="119227" y="162350"/>
                    </a:cubicBezTo>
                    <a:lnTo>
                      <a:pt x="115606" y="162679"/>
                    </a:lnTo>
                    <a:lnTo>
                      <a:pt x="110010" y="143587"/>
                    </a:lnTo>
                    <a:lnTo>
                      <a:pt x="115277" y="142928"/>
                    </a:lnTo>
                    <a:cubicBezTo>
                      <a:pt x="121860" y="142270"/>
                      <a:pt x="127786" y="139307"/>
                      <a:pt x="132724" y="134040"/>
                    </a:cubicBezTo>
                    <a:cubicBezTo>
                      <a:pt x="135686" y="131078"/>
                      <a:pt x="137661" y="127786"/>
                      <a:pt x="137990" y="124823"/>
                    </a:cubicBezTo>
                    <a:cubicBezTo>
                      <a:pt x="138320" y="122190"/>
                      <a:pt x="137661" y="119885"/>
                      <a:pt x="135686" y="117910"/>
                    </a:cubicBezTo>
                    <a:cubicBezTo>
                      <a:pt x="131736" y="113960"/>
                      <a:pt x="123506" y="116264"/>
                      <a:pt x="117252" y="118898"/>
                    </a:cubicBezTo>
                    <a:cubicBezTo>
                      <a:pt x="98159" y="126469"/>
                      <a:pt x="84333" y="126140"/>
                      <a:pt x="75775" y="117910"/>
                    </a:cubicBezTo>
                    <a:cubicBezTo>
                      <a:pt x="70837" y="112973"/>
                      <a:pt x="68203" y="107047"/>
                      <a:pt x="67874" y="100134"/>
                    </a:cubicBezTo>
                    <a:cubicBezTo>
                      <a:pt x="67545" y="94538"/>
                      <a:pt x="68862" y="88942"/>
                      <a:pt x="72154" y="83346"/>
                    </a:cubicBezTo>
                    <a:lnTo>
                      <a:pt x="60961" y="72154"/>
                    </a:lnTo>
                    <a:lnTo>
                      <a:pt x="75446" y="57670"/>
                    </a:lnTo>
                    <a:lnTo>
                      <a:pt x="86309" y="68533"/>
                    </a:lnTo>
                    <a:cubicBezTo>
                      <a:pt x="91246" y="65241"/>
                      <a:pt x="96842" y="62607"/>
                      <a:pt x="103097" y="60961"/>
                    </a:cubicBezTo>
                    <a:lnTo>
                      <a:pt x="107706" y="59645"/>
                    </a:lnTo>
                    <a:lnTo>
                      <a:pt x="112643" y="80383"/>
                    </a:lnTo>
                    <a:lnTo>
                      <a:pt x="107706" y="81042"/>
                    </a:lnTo>
                    <a:cubicBezTo>
                      <a:pt x="102768" y="81371"/>
                      <a:pt x="97830" y="84004"/>
                      <a:pt x="92892" y="88942"/>
                    </a:cubicBezTo>
                    <a:cubicBezTo>
                      <a:pt x="90259" y="91576"/>
                      <a:pt x="88942" y="93880"/>
                      <a:pt x="88284" y="96842"/>
                    </a:cubicBezTo>
                    <a:cubicBezTo>
                      <a:pt x="87955" y="99147"/>
                      <a:pt x="88284" y="100793"/>
                      <a:pt x="89930" y="102439"/>
                    </a:cubicBezTo>
                    <a:cubicBezTo>
                      <a:pt x="90588" y="103097"/>
                      <a:pt x="94538" y="105401"/>
                      <a:pt x="109022" y="99805"/>
                    </a:cubicBezTo>
                    <a:cubicBezTo>
                      <a:pt x="118898" y="95855"/>
                      <a:pt x="126469" y="94209"/>
                      <a:pt x="132724" y="94538"/>
                    </a:cubicBezTo>
                    <a:cubicBezTo>
                      <a:pt x="139307" y="94867"/>
                      <a:pt x="145233" y="97501"/>
                      <a:pt x="150170" y="102768"/>
                    </a:cubicBezTo>
                    <a:cubicBezTo>
                      <a:pt x="155108" y="107706"/>
                      <a:pt x="157742" y="113631"/>
                      <a:pt x="158071" y="120873"/>
                    </a:cubicBezTo>
                    <a:cubicBezTo>
                      <a:pt x="158400" y="126798"/>
                      <a:pt x="157083" y="133053"/>
                      <a:pt x="154120" y="138649"/>
                    </a:cubicBezTo>
                    <a:lnTo>
                      <a:pt x="165313" y="149841"/>
                    </a:lnTo>
                    <a:lnTo>
                      <a:pt x="150499" y="164325"/>
                    </a:lnTo>
                    <a:close/>
                  </a:path>
                </a:pathLst>
              </a:custGeom>
              <a:grpFill/>
              <a:ln w="3239" cap="flat">
                <a:noFill/>
                <a:prstDash val="solid"/>
                <a:miter/>
              </a:ln>
            </p:spPr>
            <p:txBody>
              <a:bodyPr rtlCol="0" anchor="ctr"/>
              <a:lstStyle/>
              <a:p>
                <a:endParaRPr lang="en-US"/>
              </a:p>
            </p:txBody>
          </p:sp>
        </p:grpSp>
      </p:grpSp>
      <p:sp>
        <p:nvSpPr>
          <p:cNvPr id="48" name="TextBox 47">
            <a:extLst>
              <a:ext uri="{FF2B5EF4-FFF2-40B4-BE49-F238E27FC236}">
                <a16:creationId xmlns:a16="http://schemas.microsoft.com/office/drawing/2014/main" id="{0398EAFD-459F-1267-C079-D05091F920F7}"/>
              </a:ext>
            </a:extLst>
          </p:cNvPr>
          <p:cNvSpPr txBox="1"/>
          <p:nvPr/>
        </p:nvSpPr>
        <p:spPr>
          <a:xfrm>
            <a:off x="7198728" y="2332278"/>
            <a:ext cx="3136853" cy="338554"/>
          </a:xfrm>
          <a:prstGeom prst="rect">
            <a:avLst/>
          </a:prstGeom>
          <a:noFill/>
          <a:ln>
            <a:noFill/>
          </a:ln>
        </p:spPr>
        <p:txBody>
          <a:bodyPr wrap="square" rtlCol="0">
            <a:spAutoFit/>
          </a:bodyPr>
          <a:lstStyle/>
          <a:p>
            <a:r>
              <a:rPr lang="en-US" sz="1600" b="1">
                <a:solidFill>
                  <a:srgbClr val="5E5F62"/>
                </a:solidFill>
                <a:latin typeface="Arial" panose="020B0604020202020204" pitchFamily="34" charset="0"/>
                <a:cs typeface="Arial" panose="020B0604020202020204" pitchFamily="34" charset="0"/>
              </a:rPr>
              <a:t>HR FTEs per $1B Revenue</a:t>
            </a:r>
          </a:p>
        </p:txBody>
      </p:sp>
      <p:sp>
        <p:nvSpPr>
          <p:cNvPr id="49" name="Freeform 48">
            <a:extLst>
              <a:ext uri="{FF2B5EF4-FFF2-40B4-BE49-F238E27FC236}">
                <a16:creationId xmlns:a16="http://schemas.microsoft.com/office/drawing/2014/main" id="{B807D26D-053E-B3B5-404F-82C203808CD6}"/>
              </a:ext>
            </a:extLst>
          </p:cNvPr>
          <p:cNvSpPr/>
          <p:nvPr/>
        </p:nvSpPr>
        <p:spPr>
          <a:xfrm>
            <a:off x="6546951" y="2121918"/>
            <a:ext cx="675362" cy="675751"/>
          </a:xfrm>
          <a:custGeom>
            <a:avLst/>
            <a:gdLst>
              <a:gd name="connsiteX0" fmla="*/ 347081 w 347081"/>
              <a:gd name="connsiteY0" fmla="*/ 173641 h 347281"/>
              <a:gd name="connsiteX1" fmla="*/ 173541 w 347081"/>
              <a:gd name="connsiteY1" fmla="*/ 347281 h 347281"/>
              <a:gd name="connsiteX2" fmla="*/ 0 w 347081"/>
              <a:gd name="connsiteY2" fmla="*/ 173641 h 347281"/>
              <a:gd name="connsiteX3" fmla="*/ 173541 w 347081"/>
              <a:gd name="connsiteY3" fmla="*/ 0 h 347281"/>
              <a:gd name="connsiteX4" fmla="*/ 347081 w 347081"/>
              <a:gd name="connsiteY4" fmla="*/ 173641 h 347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081" h="347281">
                <a:moveTo>
                  <a:pt x="347081" y="173641"/>
                </a:moveTo>
                <a:cubicBezTo>
                  <a:pt x="347081" y="269540"/>
                  <a:pt x="269385" y="347281"/>
                  <a:pt x="173541" y="347281"/>
                </a:cubicBezTo>
                <a:cubicBezTo>
                  <a:pt x="77697" y="347281"/>
                  <a:pt x="0" y="269540"/>
                  <a:pt x="0" y="173641"/>
                </a:cubicBezTo>
                <a:cubicBezTo>
                  <a:pt x="0" y="77742"/>
                  <a:pt x="77696" y="0"/>
                  <a:pt x="173541" y="0"/>
                </a:cubicBezTo>
                <a:cubicBezTo>
                  <a:pt x="269384" y="0"/>
                  <a:pt x="347081" y="77742"/>
                  <a:pt x="347081" y="173641"/>
                </a:cubicBezTo>
                <a:close/>
              </a:path>
            </a:pathLst>
          </a:custGeom>
          <a:solidFill>
            <a:srgbClr val="FFFFFF"/>
          </a:solidFill>
          <a:ln w="9509"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90FB5CD8-2080-9199-7140-61C3C3FBEB7B}"/>
              </a:ext>
            </a:extLst>
          </p:cNvPr>
          <p:cNvGrpSpPr/>
          <p:nvPr/>
        </p:nvGrpSpPr>
        <p:grpSpPr>
          <a:xfrm>
            <a:off x="6414966" y="2184684"/>
            <a:ext cx="696108" cy="696509"/>
            <a:chOff x="6414966" y="4030577"/>
            <a:chExt cx="696108" cy="696509"/>
          </a:xfrm>
        </p:grpSpPr>
        <p:sp>
          <p:nvSpPr>
            <p:cNvPr id="60" name="Freeform 59">
              <a:extLst>
                <a:ext uri="{FF2B5EF4-FFF2-40B4-BE49-F238E27FC236}">
                  <a16:creationId xmlns:a16="http://schemas.microsoft.com/office/drawing/2014/main" id="{EDA352DE-EBA9-3949-4B08-7B00F12277BB}"/>
                </a:ext>
              </a:extLst>
            </p:cNvPr>
            <p:cNvSpPr/>
            <p:nvPr/>
          </p:nvSpPr>
          <p:spPr>
            <a:xfrm>
              <a:off x="6425524" y="4040956"/>
              <a:ext cx="675362" cy="675751"/>
            </a:xfrm>
            <a:custGeom>
              <a:avLst/>
              <a:gdLst>
                <a:gd name="connsiteX0" fmla="*/ 347082 w 347081"/>
                <a:gd name="connsiteY0" fmla="*/ 173641 h 347281"/>
                <a:gd name="connsiteX1" fmla="*/ 173541 w 347081"/>
                <a:gd name="connsiteY1" fmla="*/ 347282 h 347281"/>
                <a:gd name="connsiteX2" fmla="*/ 0 w 347081"/>
                <a:gd name="connsiteY2" fmla="*/ 173641 h 347281"/>
                <a:gd name="connsiteX3" fmla="*/ 173541 w 347081"/>
                <a:gd name="connsiteY3" fmla="*/ 0 h 347281"/>
                <a:gd name="connsiteX4" fmla="*/ 347082 w 347081"/>
                <a:gd name="connsiteY4" fmla="*/ 173641 h 347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081" h="347281">
                  <a:moveTo>
                    <a:pt x="347082" y="173641"/>
                  </a:moveTo>
                  <a:cubicBezTo>
                    <a:pt x="347082" y="269540"/>
                    <a:pt x="269385" y="347282"/>
                    <a:pt x="173541" y="347282"/>
                  </a:cubicBezTo>
                  <a:cubicBezTo>
                    <a:pt x="77697" y="347282"/>
                    <a:pt x="0" y="269540"/>
                    <a:pt x="0" y="173641"/>
                  </a:cubicBezTo>
                  <a:cubicBezTo>
                    <a:pt x="0" y="77742"/>
                    <a:pt x="77697" y="0"/>
                    <a:pt x="173541" y="0"/>
                  </a:cubicBezTo>
                  <a:cubicBezTo>
                    <a:pt x="269385" y="0"/>
                    <a:pt x="347082" y="77742"/>
                    <a:pt x="347082" y="173641"/>
                  </a:cubicBezTo>
                  <a:close/>
                </a:path>
              </a:pathLst>
            </a:custGeom>
            <a:solidFill>
              <a:srgbClr val="FFFFFF"/>
            </a:solidFill>
            <a:ln w="9509"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EDB5A388-F12B-DD7F-F9F1-9592D2C764A8}"/>
                </a:ext>
              </a:extLst>
            </p:cNvPr>
            <p:cNvSpPr/>
            <p:nvPr/>
          </p:nvSpPr>
          <p:spPr>
            <a:xfrm>
              <a:off x="6468313" y="4083770"/>
              <a:ext cx="589784" cy="590125"/>
            </a:xfrm>
            <a:custGeom>
              <a:avLst/>
              <a:gdLst>
                <a:gd name="connsiteX0" fmla="*/ 303101 w 303101"/>
                <a:gd name="connsiteY0" fmla="*/ 151638 h 303276"/>
                <a:gd name="connsiteX1" fmla="*/ 151551 w 303101"/>
                <a:gd name="connsiteY1" fmla="*/ 303276 h 303276"/>
                <a:gd name="connsiteX2" fmla="*/ 0 w 303101"/>
                <a:gd name="connsiteY2" fmla="*/ 151638 h 303276"/>
                <a:gd name="connsiteX3" fmla="*/ 151551 w 303101"/>
                <a:gd name="connsiteY3" fmla="*/ 0 h 303276"/>
                <a:gd name="connsiteX4" fmla="*/ 303101 w 303101"/>
                <a:gd name="connsiteY4" fmla="*/ 151638 h 303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101" h="303276">
                  <a:moveTo>
                    <a:pt x="303101" y="151638"/>
                  </a:moveTo>
                  <a:cubicBezTo>
                    <a:pt x="303101" y="235385"/>
                    <a:pt x="235250" y="303276"/>
                    <a:pt x="151551" y="303276"/>
                  </a:cubicBezTo>
                  <a:cubicBezTo>
                    <a:pt x="67852" y="303276"/>
                    <a:pt x="0" y="235385"/>
                    <a:pt x="0" y="151638"/>
                  </a:cubicBezTo>
                  <a:cubicBezTo>
                    <a:pt x="0" y="67891"/>
                    <a:pt x="67852" y="0"/>
                    <a:pt x="151551" y="0"/>
                  </a:cubicBezTo>
                  <a:cubicBezTo>
                    <a:pt x="235250" y="0"/>
                    <a:pt x="303101" y="67891"/>
                    <a:pt x="303101" y="151638"/>
                  </a:cubicBezTo>
                  <a:close/>
                </a:path>
              </a:pathLst>
            </a:custGeom>
            <a:solidFill>
              <a:srgbClr val="B3B4B3">
                <a:alpha val="24000"/>
              </a:srgbClr>
            </a:solidFill>
            <a:ln w="9509"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213A9A0C-C7BA-68E7-D780-962E842286C1}"/>
                </a:ext>
              </a:extLst>
            </p:cNvPr>
            <p:cNvSpPr/>
            <p:nvPr/>
          </p:nvSpPr>
          <p:spPr>
            <a:xfrm>
              <a:off x="6414966" y="4030577"/>
              <a:ext cx="696108" cy="696509"/>
            </a:xfrm>
            <a:custGeom>
              <a:avLst/>
              <a:gdLst>
                <a:gd name="connsiteX0" fmla="*/ 178967 w 357743"/>
                <a:gd name="connsiteY0" fmla="*/ 357950 h 357949"/>
                <a:gd name="connsiteX1" fmla="*/ 0 w 357743"/>
                <a:gd name="connsiteY1" fmla="*/ 179070 h 357949"/>
                <a:gd name="connsiteX2" fmla="*/ 178777 w 357743"/>
                <a:gd name="connsiteY2" fmla="*/ 0 h 357949"/>
                <a:gd name="connsiteX3" fmla="*/ 357743 w 357743"/>
                <a:gd name="connsiteY3" fmla="*/ 178880 h 357949"/>
                <a:gd name="connsiteX4" fmla="*/ 357743 w 357743"/>
                <a:gd name="connsiteY4" fmla="*/ 178975 h 357949"/>
                <a:gd name="connsiteX5" fmla="*/ 178967 w 357743"/>
                <a:gd name="connsiteY5" fmla="*/ 357950 h 357949"/>
                <a:gd name="connsiteX6" fmla="*/ 178967 w 357743"/>
                <a:gd name="connsiteY6" fmla="*/ 10668 h 357949"/>
                <a:gd name="connsiteX7" fmla="*/ 10757 w 357743"/>
                <a:gd name="connsiteY7" fmla="*/ 178975 h 357949"/>
                <a:gd name="connsiteX8" fmla="*/ 178967 w 357743"/>
                <a:gd name="connsiteY8" fmla="*/ 347282 h 357949"/>
                <a:gd name="connsiteX9" fmla="*/ 347177 w 357743"/>
                <a:gd name="connsiteY9" fmla="*/ 178975 h 357949"/>
                <a:gd name="connsiteX10" fmla="*/ 178967 w 357743"/>
                <a:gd name="connsiteY10" fmla="*/ 10668 h 357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743" h="357949">
                  <a:moveTo>
                    <a:pt x="178967" y="357950"/>
                  </a:moveTo>
                  <a:cubicBezTo>
                    <a:pt x="80179" y="358002"/>
                    <a:pt x="52" y="277915"/>
                    <a:pt x="0" y="179070"/>
                  </a:cubicBezTo>
                  <a:cubicBezTo>
                    <a:pt x="-52" y="80225"/>
                    <a:pt x="79989" y="52"/>
                    <a:pt x="178777" y="0"/>
                  </a:cubicBezTo>
                  <a:cubicBezTo>
                    <a:pt x="277564" y="-52"/>
                    <a:pt x="357691" y="80035"/>
                    <a:pt x="357743" y="178880"/>
                  </a:cubicBezTo>
                  <a:cubicBezTo>
                    <a:pt x="357743" y="178911"/>
                    <a:pt x="357743" y="178943"/>
                    <a:pt x="357743" y="178975"/>
                  </a:cubicBezTo>
                  <a:cubicBezTo>
                    <a:pt x="357639" y="277740"/>
                    <a:pt x="277675" y="357792"/>
                    <a:pt x="178967" y="357950"/>
                  </a:cubicBezTo>
                  <a:close/>
                  <a:moveTo>
                    <a:pt x="178967" y="10668"/>
                  </a:moveTo>
                  <a:cubicBezTo>
                    <a:pt x="86067" y="10668"/>
                    <a:pt x="10757" y="86021"/>
                    <a:pt x="10757" y="178975"/>
                  </a:cubicBezTo>
                  <a:cubicBezTo>
                    <a:pt x="10757" y="271928"/>
                    <a:pt x="86067" y="347282"/>
                    <a:pt x="178967" y="347282"/>
                  </a:cubicBezTo>
                  <a:cubicBezTo>
                    <a:pt x="271867" y="347282"/>
                    <a:pt x="347177" y="271928"/>
                    <a:pt x="347177" y="178975"/>
                  </a:cubicBezTo>
                  <a:cubicBezTo>
                    <a:pt x="347072" y="86065"/>
                    <a:pt x="271823" y="10773"/>
                    <a:pt x="178967" y="10668"/>
                  </a:cubicBezTo>
                  <a:close/>
                </a:path>
              </a:pathLst>
            </a:custGeom>
            <a:solidFill>
              <a:srgbClr val="5F6163"/>
            </a:solidFill>
            <a:ln w="9509" cap="flat">
              <a:noFill/>
              <a:prstDash val="solid"/>
              <a:miter/>
            </a:ln>
          </p:spPr>
          <p:txBody>
            <a:bodyPr rtlCol="0" anchor="ctr"/>
            <a:lstStyle/>
            <a:p>
              <a:endParaRPr lang="en-US"/>
            </a:p>
          </p:txBody>
        </p:sp>
        <p:sp>
          <p:nvSpPr>
            <p:cNvPr id="63" name="Graphic 95">
              <a:extLst>
                <a:ext uri="{FF2B5EF4-FFF2-40B4-BE49-F238E27FC236}">
                  <a16:creationId xmlns:a16="http://schemas.microsoft.com/office/drawing/2014/main" id="{F2D2E1E1-E186-8174-77A1-2D02461B18D7}"/>
                </a:ext>
              </a:extLst>
            </p:cNvPr>
            <p:cNvSpPr>
              <a:spLocks noChangeAspect="1"/>
            </p:cNvSpPr>
            <p:nvPr/>
          </p:nvSpPr>
          <p:spPr>
            <a:xfrm>
              <a:off x="6530068" y="4191571"/>
              <a:ext cx="472189" cy="364457"/>
            </a:xfrm>
            <a:custGeom>
              <a:avLst/>
              <a:gdLst>
                <a:gd name="connsiteX0" fmla="*/ 435454 w 904973"/>
                <a:gd name="connsiteY0" fmla="*/ 264300 h 698500"/>
                <a:gd name="connsiteX1" fmla="*/ 404062 w 904973"/>
                <a:gd name="connsiteY1" fmla="*/ 307343 h 698500"/>
                <a:gd name="connsiteX2" fmla="*/ 284625 w 904973"/>
                <a:gd name="connsiteY2" fmla="*/ 422312 h 698500"/>
                <a:gd name="connsiteX3" fmla="*/ 163962 w 904973"/>
                <a:gd name="connsiteY3" fmla="*/ 301774 h 698500"/>
                <a:gd name="connsiteX4" fmla="*/ 138321 w 904973"/>
                <a:gd name="connsiteY4" fmla="*/ 257032 h 698500"/>
                <a:gd name="connsiteX5" fmla="*/ 151141 w 904973"/>
                <a:gd name="connsiteY5" fmla="*/ 204078 h 698500"/>
                <a:gd name="connsiteX6" fmla="*/ 148030 w 904973"/>
                <a:gd name="connsiteY6" fmla="*/ 132151 h 698500"/>
                <a:gd name="connsiteX7" fmla="*/ 184606 w 904973"/>
                <a:gd name="connsiteY7" fmla="*/ 67776 h 698500"/>
                <a:gd name="connsiteX8" fmla="*/ 218543 w 904973"/>
                <a:gd name="connsiteY8" fmla="*/ 39459 h 698500"/>
                <a:gd name="connsiteX9" fmla="*/ 251442 w 904973"/>
                <a:gd name="connsiteY9" fmla="*/ 22657 h 698500"/>
                <a:gd name="connsiteX10" fmla="*/ 251442 w 904973"/>
                <a:gd name="connsiteY10" fmla="*/ 22657 h 698500"/>
                <a:gd name="connsiteX11" fmla="*/ 281325 w 904973"/>
                <a:gd name="connsiteY11" fmla="*/ 16993 h 698500"/>
                <a:gd name="connsiteX12" fmla="*/ 356740 w 904973"/>
                <a:gd name="connsiteY12" fmla="*/ 32851 h 698500"/>
                <a:gd name="connsiteX13" fmla="*/ 393033 w 904973"/>
                <a:gd name="connsiteY13" fmla="*/ 67021 h 698500"/>
                <a:gd name="connsiteX14" fmla="*/ 430740 w 904973"/>
                <a:gd name="connsiteY14" fmla="*/ 211818 h 698500"/>
                <a:gd name="connsiteX15" fmla="*/ 430740 w 904973"/>
                <a:gd name="connsiteY15" fmla="*/ 211818 h 698500"/>
                <a:gd name="connsiteX16" fmla="*/ 435454 w 904973"/>
                <a:gd name="connsiteY16" fmla="*/ 264300 h 698500"/>
                <a:gd name="connsiteX17" fmla="*/ 754174 w 904973"/>
                <a:gd name="connsiteY17" fmla="*/ 308098 h 698500"/>
                <a:gd name="connsiteX18" fmla="*/ 855418 w 904973"/>
                <a:gd name="connsiteY18" fmla="*/ 276854 h 698500"/>
                <a:gd name="connsiteX19" fmla="*/ 816579 w 904973"/>
                <a:gd name="connsiteY19" fmla="*/ 176893 h 698500"/>
                <a:gd name="connsiteX20" fmla="*/ 736263 w 904973"/>
                <a:gd name="connsiteY20" fmla="*/ 20958 h 698500"/>
                <a:gd name="connsiteX21" fmla="*/ 646331 w 904973"/>
                <a:gd name="connsiteY21" fmla="*/ 7554 h 698500"/>
                <a:gd name="connsiteX22" fmla="*/ 573368 w 904973"/>
                <a:gd name="connsiteY22" fmla="*/ 154900 h 698500"/>
                <a:gd name="connsiteX23" fmla="*/ 530853 w 904973"/>
                <a:gd name="connsiteY23" fmla="*/ 275438 h 698500"/>
                <a:gd name="connsiteX24" fmla="*/ 633605 w 904973"/>
                <a:gd name="connsiteY24" fmla="*/ 308759 h 698500"/>
                <a:gd name="connsiteX25" fmla="*/ 633605 w 904973"/>
                <a:gd name="connsiteY25" fmla="*/ 344533 h 698500"/>
                <a:gd name="connsiteX26" fmla="*/ 691486 w 904973"/>
                <a:gd name="connsiteY26" fmla="*/ 546249 h 698500"/>
                <a:gd name="connsiteX27" fmla="*/ 754174 w 904973"/>
                <a:gd name="connsiteY27" fmla="*/ 344533 h 698500"/>
                <a:gd name="connsiteX28" fmla="*/ 754174 w 904973"/>
                <a:gd name="connsiteY28" fmla="*/ 308098 h 698500"/>
                <a:gd name="connsiteX29" fmla="*/ 881059 w 904973"/>
                <a:gd name="connsiteY29" fmla="*/ 383611 h 698500"/>
                <a:gd name="connsiteX30" fmla="*/ 833925 w 904973"/>
                <a:gd name="connsiteY30" fmla="*/ 365866 h 698500"/>
                <a:gd name="connsiteX31" fmla="*/ 778589 w 904973"/>
                <a:gd name="connsiteY31" fmla="*/ 341701 h 698500"/>
                <a:gd name="connsiteX32" fmla="*/ 815260 w 904973"/>
                <a:gd name="connsiteY32" fmla="*/ 434206 h 698500"/>
                <a:gd name="connsiteX33" fmla="*/ 772462 w 904973"/>
                <a:gd name="connsiteY33" fmla="*/ 427881 h 698500"/>
                <a:gd name="connsiteX34" fmla="*/ 718823 w 904973"/>
                <a:gd name="connsiteY34" fmla="*/ 506604 h 698500"/>
                <a:gd name="connsiteX35" fmla="*/ 691486 w 904973"/>
                <a:gd name="connsiteY35" fmla="*/ 546626 h 698500"/>
                <a:gd name="connsiteX36" fmla="*/ 912827 w 904973"/>
                <a:gd name="connsiteY36" fmla="*/ 480552 h 698500"/>
                <a:gd name="connsiteX37" fmla="*/ 912827 w 904973"/>
                <a:gd name="connsiteY37" fmla="*/ 429297 h 698500"/>
                <a:gd name="connsiteX38" fmla="*/ 880776 w 904973"/>
                <a:gd name="connsiteY38" fmla="*/ 383706 h 698500"/>
                <a:gd name="connsiteX39" fmla="*/ 527931 w 904973"/>
                <a:gd name="connsiteY39" fmla="*/ 440530 h 698500"/>
                <a:gd name="connsiteX40" fmla="*/ 592976 w 904973"/>
                <a:gd name="connsiteY40" fmla="*/ 503112 h 698500"/>
                <a:gd name="connsiteX41" fmla="*/ 599763 w 904973"/>
                <a:gd name="connsiteY41" fmla="*/ 535205 h 698500"/>
                <a:gd name="connsiteX42" fmla="*/ 691580 w 904973"/>
                <a:gd name="connsiteY42" fmla="*/ 546249 h 698500"/>
                <a:gd name="connsiteX43" fmla="*/ 663300 w 904973"/>
                <a:gd name="connsiteY43" fmla="*/ 504527 h 698500"/>
                <a:gd name="connsiteX44" fmla="*/ 610698 w 904973"/>
                <a:gd name="connsiteY44" fmla="*/ 427504 h 698500"/>
                <a:gd name="connsiteX45" fmla="*/ 567806 w 904973"/>
                <a:gd name="connsiteY45" fmla="*/ 434206 h 698500"/>
                <a:gd name="connsiteX46" fmla="*/ 604665 w 904973"/>
                <a:gd name="connsiteY46" fmla="*/ 342173 h 698500"/>
                <a:gd name="connsiteX47" fmla="*/ 549235 w 904973"/>
                <a:gd name="connsiteY47" fmla="*/ 366338 h 698500"/>
                <a:gd name="connsiteX48" fmla="*/ 502101 w 904973"/>
                <a:gd name="connsiteY48" fmla="*/ 384083 h 698500"/>
                <a:gd name="connsiteX49" fmla="*/ 471370 w 904973"/>
                <a:gd name="connsiteY49" fmla="*/ 420896 h 698500"/>
                <a:gd name="connsiteX50" fmla="*/ 527931 w 904973"/>
                <a:gd name="connsiteY50" fmla="*/ 440530 h 698500"/>
                <a:gd name="connsiteX51" fmla="*/ 30 w 904973"/>
                <a:gd name="connsiteY51" fmla="*/ 570602 h 698500"/>
                <a:gd name="connsiteX52" fmla="*/ 6534 w 904973"/>
                <a:gd name="connsiteY52" fmla="*/ 630824 h 698500"/>
                <a:gd name="connsiteX53" fmla="*/ 288113 w 904973"/>
                <a:gd name="connsiteY53" fmla="*/ 699352 h 698500"/>
                <a:gd name="connsiteX54" fmla="*/ 288113 w 904973"/>
                <a:gd name="connsiteY54" fmla="*/ 695388 h 698500"/>
                <a:gd name="connsiteX55" fmla="*/ 288113 w 904973"/>
                <a:gd name="connsiteY55" fmla="*/ 699352 h 698500"/>
                <a:gd name="connsiteX56" fmla="*/ 569691 w 904973"/>
                <a:gd name="connsiteY56" fmla="*/ 630824 h 698500"/>
                <a:gd name="connsiteX57" fmla="*/ 575913 w 904973"/>
                <a:gd name="connsiteY57" fmla="*/ 570602 h 698500"/>
                <a:gd name="connsiteX58" fmla="*/ 521615 w 904973"/>
                <a:gd name="connsiteY58" fmla="*/ 463845 h 698500"/>
                <a:gd name="connsiteX59" fmla="*/ 390582 w 904973"/>
                <a:gd name="connsiteY59" fmla="*/ 404000 h 698500"/>
                <a:gd name="connsiteX60" fmla="*/ 345051 w 904973"/>
                <a:gd name="connsiteY60" fmla="*/ 549175 h 698500"/>
                <a:gd name="connsiteX61" fmla="*/ 345051 w 904973"/>
                <a:gd name="connsiteY61" fmla="*/ 549175 h 698500"/>
                <a:gd name="connsiteX62" fmla="*/ 336378 w 904973"/>
                <a:gd name="connsiteY62" fmla="*/ 576454 h 698500"/>
                <a:gd name="connsiteX63" fmla="*/ 336378 w 904973"/>
                <a:gd name="connsiteY63" fmla="*/ 576454 h 698500"/>
                <a:gd name="connsiteX64" fmla="*/ 328837 w 904973"/>
                <a:gd name="connsiteY64" fmla="*/ 599580 h 698500"/>
                <a:gd name="connsiteX65" fmla="*/ 304704 w 904973"/>
                <a:gd name="connsiteY65" fmla="*/ 530957 h 698500"/>
                <a:gd name="connsiteX66" fmla="*/ 288490 w 904973"/>
                <a:gd name="connsiteY66" fmla="*/ 448931 h 698500"/>
                <a:gd name="connsiteX67" fmla="*/ 272276 w 904973"/>
                <a:gd name="connsiteY67" fmla="*/ 530957 h 698500"/>
                <a:gd name="connsiteX68" fmla="*/ 247860 w 904973"/>
                <a:gd name="connsiteY68" fmla="*/ 600146 h 698500"/>
                <a:gd name="connsiteX69" fmla="*/ 240413 w 904973"/>
                <a:gd name="connsiteY69" fmla="*/ 576737 h 698500"/>
                <a:gd name="connsiteX70" fmla="*/ 185926 w 904973"/>
                <a:gd name="connsiteY70" fmla="*/ 404000 h 698500"/>
                <a:gd name="connsiteX71" fmla="*/ 54894 w 904973"/>
                <a:gd name="connsiteY71" fmla="*/ 463845 h 698500"/>
                <a:gd name="connsiteX72" fmla="*/ 501 w 904973"/>
                <a:gd name="connsiteY72" fmla="*/ 570696 h 69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04973" h="698500">
                  <a:moveTo>
                    <a:pt x="435454" y="264300"/>
                  </a:moveTo>
                  <a:cubicBezTo>
                    <a:pt x="422728" y="309608"/>
                    <a:pt x="411038" y="312062"/>
                    <a:pt x="404062" y="307343"/>
                  </a:cubicBezTo>
                  <a:cubicBezTo>
                    <a:pt x="395390" y="356143"/>
                    <a:pt x="369183" y="419008"/>
                    <a:pt x="284625" y="422312"/>
                  </a:cubicBezTo>
                  <a:cubicBezTo>
                    <a:pt x="198841" y="415705"/>
                    <a:pt x="171503" y="351329"/>
                    <a:pt x="163962" y="301774"/>
                  </a:cubicBezTo>
                  <a:cubicBezTo>
                    <a:pt x="157080" y="301207"/>
                    <a:pt x="148030" y="291579"/>
                    <a:pt x="138321" y="257032"/>
                  </a:cubicBezTo>
                  <a:cubicBezTo>
                    <a:pt x="124935" y="209836"/>
                    <a:pt x="139075" y="202945"/>
                    <a:pt x="151141" y="204078"/>
                  </a:cubicBezTo>
                  <a:cubicBezTo>
                    <a:pt x="142745" y="180993"/>
                    <a:pt x="141659" y="155877"/>
                    <a:pt x="148030" y="132151"/>
                  </a:cubicBezTo>
                  <a:cubicBezTo>
                    <a:pt x="154114" y="107748"/>
                    <a:pt x="166765" y="85482"/>
                    <a:pt x="184606" y="67776"/>
                  </a:cubicBezTo>
                  <a:cubicBezTo>
                    <a:pt x="194723" y="56986"/>
                    <a:pt x="206120" y="47476"/>
                    <a:pt x="218543" y="39459"/>
                  </a:cubicBezTo>
                  <a:cubicBezTo>
                    <a:pt x="228669" y="32342"/>
                    <a:pt x="239744" y="26686"/>
                    <a:pt x="251442" y="22657"/>
                  </a:cubicBezTo>
                  <a:lnTo>
                    <a:pt x="251442" y="22657"/>
                  </a:lnTo>
                  <a:cubicBezTo>
                    <a:pt x="261093" y="19390"/>
                    <a:pt x="271150" y="17484"/>
                    <a:pt x="281325" y="16993"/>
                  </a:cubicBezTo>
                  <a:cubicBezTo>
                    <a:pt x="307509" y="14089"/>
                    <a:pt x="333934" y="19646"/>
                    <a:pt x="356740" y="32851"/>
                  </a:cubicBezTo>
                  <a:cubicBezTo>
                    <a:pt x="371712" y="40730"/>
                    <a:pt x="384258" y="52543"/>
                    <a:pt x="393033" y="67021"/>
                  </a:cubicBezTo>
                  <a:cubicBezTo>
                    <a:pt x="393033" y="67021"/>
                    <a:pt x="459775" y="71741"/>
                    <a:pt x="430740" y="211818"/>
                  </a:cubicBezTo>
                  <a:lnTo>
                    <a:pt x="430740" y="211818"/>
                  </a:lnTo>
                  <a:cubicBezTo>
                    <a:pt x="439602" y="214839"/>
                    <a:pt x="445917" y="227204"/>
                    <a:pt x="435454" y="264300"/>
                  </a:cubicBezTo>
                  <a:close/>
                  <a:moveTo>
                    <a:pt x="754174" y="308098"/>
                  </a:moveTo>
                  <a:cubicBezTo>
                    <a:pt x="754174" y="308098"/>
                    <a:pt x="822895" y="310175"/>
                    <a:pt x="855418" y="276854"/>
                  </a:cubicBezTo>
                  <a:cubicBezTo>
                    <a:pt x="855418" y="276854"/>
                    <a:pt x="808284" y="263356"/>
                    <a:pt x="816579" y="176893"/>
                  </a:cubicBezTo>
                  <a:cubicBezTo>
                    <a:pt x="824875" y="90430"/>
                    <a:pt x="805644" y="14539"/>
                    <a:pt x="736263" y="20958"/>
                  </a:cubicBezTo>
                  <a:cubicBezTo>
                    <a:pt x="736263" y="20958"/>
                    <a:pt x="706192" y="-15289"/>
                    <a:pt x="646331" y="7554"/>
                  </a:cubicBezTo>
                  <a:cubicBezTo>
                    <a:pt x="625781" y="15389"/>
                    <a:pt x="570917" y="35117"/>
                    <a:pt x="573368" y="154900"/>
                  </a:cubicBezTo>
                  <a:cubicBezTo>
                    <a:pt x="575819" y="274683"/>
                    <a:pt x="530853" y="275438"/>
                    <a:pt x="530853" y="275438"/>
                  </a:cubicBezTo>
                  <a:cubicBezTo>
                    <a:pt x="530853" y="275438"/>
                    <a:pt x="554231" y="309514"/>
                    <a:pt x="633605" y="308759"/>
                  </a:cubicBezTo>
                  <a:lnTo>
                    <a:pt x="633605" y="344533"/>
                  </a:lnTo>
                  <a:lnTo>
                    <a:pt x="691486" y="546249"/>
                  </a:lnTo>
                  <a:lnTo>
                    <a:pt x="754174" y="344533"/>
                  </a:lnTo>
                  <a:lnTo>
                    <a:pt x="754174" y="308098"/>
                  </a:lnTo>
                  <a:close/>
                  <a:moveTo>
                    <a:pt x="881059" y="383611"/>
                  </a:moveTo>
                  <a:cubicBezTo>
                    <a:pt x="865970" y="376154"/>
                    <a:pt x="850182" y="370210"/>
                    <a:pt x="833925" y="365866"/>
                  </a:cubicBezTo>
                  <a:cubicBezTo>
                    <a:pt x="832888" y="365299"/>
                    <a:pt x="792824" y="355860"/>
                    <a:pt x="778589" y="341701"/>
                  </a:cubicBezTo>
                  <a:lnTo>
                    <a:pt x="815260" y="434206"/>
                  </a:lnTo>
                  <a:lnTo>
                    <a:pt x="772462" y="427881"/>
                  </a:lnTo>
                  <a:lnTo>
                    <a:pt x="718823" y="506604"/>
                  </a:lnTo>
                  <a:lnTo>
                    <a:pt x="691486" y="546626"/>
                  </a:lnTo>
                  <a:cubicBezTo>
                    <a:pt x="691486" y="546626"/>
                    <a:pt x="861168" y="539830"/>
                    <a:pt x="912827" y="480552"/>
                  </a:cubicBezTo>
                  <a:lnTo>
                    <a:pt x="912827" y="429297"/>
                  </a:lnTo>
                  <a:cubicBezTo>
                    <a:pt x="910871" y="409522"/>
                    <a:pt x="898708" y="392220"/>
                    <a:pt x="880776" y="383706"/>
                  </a:cubicBezTo>
                  <a:close/>
                  <a:moveTo>
                    <a:pt x="527931" y="440530"/>
                  </a:moveTo>
                  <a:cubicBezTo>
                    <a:pt x="559161" y="448365"/>
                    <a:pt x="583911" y="472177"/>
                    <a:pt x="592976" y="503112"/>
                  </a:cubicBezTo>
                  <a:cubicBezTo>
                    <a:pt x="596386" y="513533"/>
                    <a:pt x="598661" y="524294"/>
                    <a:pt x="599763" y="535205"/>
                  </a:cubicBezTo>
                  <a:cubicBezTo>
                    <a:pt x="630092" y="540907"/>
                    <a:pt x="660765" y="544597"/>
                    <a:pt x="691580" y="546249"/>
                  </a:cubicBezTo>
                  <a:lnTo>
                    <a:pt x="663300" y="504527"/>
                  </a:lnTo>
                  <a:lnTo>
                    <a:pt x="610698" y="427504"/>
                  </a:lnTo>
                  <a:lnTo>
                    <a:pt x="567806" y="434206"/>
                  </a:lnTo>
                  <a:lnTo>
                    <a:pt x="604665" y="342173"/>
                  </a:lnTo>
                  <a:cubicBezTo>
                    <a:pt x="590430" y="356332"/>
                    <a:pt x="550366" y="365771"/>
                    <a:pt x="549235" y="366338"/>
                  </a:cubicBezTo>
                  <a:cubicBezTo>
                    <a:pt x="532989" y="370718"/>
                    <a:pt x="517205" y="376661"/>
                    <a:pt x="502101" y="384083"/>
                  </a:cubicBezTo>
                  <a:cubicBezTo>
                    <a:pt x="486858" y="391113"/>
                    <a:pt x="475576" y="404628"/>
                    <a:pt x="471370" y="420896"/>
                  </a:cubicBezTo>
                  <a:cubicBezTo>
                    <a:pt x="489663" y="428959"/>
                    <a:pt x="508579" y="435525"/>
                    <a:pt x="527931" y="440530"/>
                  </a:cubicBezTo>
                  <a:close/>
                  <a:moveTo>
                    <a:pt x="30" y="570602"/>
                  </a:moveTo>
                  <a:cubicBezTo>
                    <a:pt x="30" y="570602"/>
                    <a:pt x="30" y="613550"/>
                    <a:pt x="6534" y="630824"/>
                  </a:cubicBezTo>
                  <a:cubicBezTo>
                    <a:pt x="6534" y="630824"/>
                    <a:pt x="111831" y="699352"/>
                    <a:pt x="288113" y="699352"/>
                  </a:cubicBezTo>
                  <a:lnTo>
                    <a:pt x="288113" y="695388"/>
                  </a:lnTo>
                  <a:lnTo>
                    <a:pt x="288113" y="699352"/>
                  </a:lnTo>
                  <a:cubicBezTo>
                    <a:pt x="464394" y="699352"/>
                    <a:pt x="569691" y="630824"/>
                    <a:pt x="569691" y="630824"/>
                  </a:cubicBezTo>
                  <a:cubicBezTo>
                    <a:pt x="576573" y="613456"/>
                    <a:pt x="575913" y="570602"/>
                    <a:pt x="575913" y="570602"/>
                  </a:cubicBezTo>
                  <a:cubicBezTo>
                    <a:pt x="578081" y="539830"/>
                    <a:pt x="575913" y="477531"/>
                    <a:pt x="521615" y="463845"/>
                  </a:cubicBezTo>
                  <a:cubicBezTo>
                    <a:pt x="474999" y="451105"/>
                    <a:pt x="430750" y="430896"/>
                    <a:pt x="390582" y="404000"/>
                  </a:cubicBezTo>
                  <a:lnTo>
                    <a:pt x="345051" y="549175"/>
                  </a:lnTo>
                  <a:lnTo>
                    <a:pt x="345051" y="549175"/>
                  </a:lnTo>
                  <a:lnTo>
                    <a:pt x="336378" y="576454"/>
                  </a:lnTo>
                  <a:lnTo>
                    <a:pt x="336378" y="576454"/>
                  </a:lnTo>
                  <a:lnTo>
                    <a:pt x="328837" y="599580"/>
                  </a:lnTo>
                  <a:lnTo>
                    <a:pt x="304704" y="530957"/>
                  </a:lnTo>
                  <a:cubicBezTo>
                    <a:pt x="365790" y="446005"/>
                    <a:pt x="288490" y="448931"/>
                    <a:pt x="288490" y="448931"/>
                  </a:cubicBezTo>
                  <a:cubicBezTo>
                    <a:pt x="288490" y="448931"/>
                    <a:pt x="211190" y="445533"/>
                    <a:pt x="272276" y="530957"/>
                  </a:cubicBezTo>
                  <a:lnTo>
                    <a:pt x="247860" y="600146"/>
                  </a:lnTo>
                  <a:lnTo>
                    <a:pt x="240413" y="576737"/>
                  </a:lnTo>
                  <a:lnTo>
                    <a:pt x="185926" y="404000"/>
                  </a:lnTo>
                  <a:cubicBezTo>
                    <a:pt x="145759" y="430896"/>
                    <a:pt x="101509" y="451105"/>
                    <a:pt x="54894" y="463845"/>
                  </a:cubicBezTo>
                  <a:cubicBezTo>
                    <a:pt x="972" y="477531"/>
                    <a:pt x="-1667" y="539924"/>
                    <a:pt x="501" y="570696"/>
                  </a:cubicBezTo>
                  <a:close/>
                </a:path>
              </a:pathLst>
            </a:custGeom>
            <a:gradFill>
              <a:gsLst>
                <a:gs pos="20000">
                  <a:schemeClr val="accent4"/>
                </a:gs>
                <a:gs pos="86000">
                  <a:schemeClr val="accent2"/>
                </a:gs>
              </a:gsLst>
              <a:lin ang="5400000" scaled="0"/>
            </a:gradFill>
            <a:ln w="9427" cap="flat">
              <a:noFill/>
              <a:prstDash val="solid"/>
              <a:miter/>
            </a:ln>
          </p:spPr>
          <p:txBody>
            <a:bodyPr rtlCol="0" anchor="ctr"/>
            <a:lstStyle/>
            <a:p>
              <a:endParaRPr lang="en-US"/>
            </a:p>
          </p:txBody>
        </p:sp>
      </p:grpSp>
      <p:grpSp>
        <p:nvGrpSpPr>
          <p:cNvPr id="82" name="Group 81">
            <a:extLst>
              <a:ext uri="{FF2B5EF4-FFF2-40B4-BE49-F238E27FC236}">
                <a16:creationId xmlns:a16="http://schemas.microsoft.com/office/drawing/2014/main" id="{5A0F8948-1F6D-9AAE-8F24-F62374910B6D}"/>
              </a:ext>
            </a:extLst>
          </p:cNvPr>
          <p:cNvGrpSpPr/>
          <p:nvPr/>
        </p:nvGrpSpPr>
        <p:grpSpPr>
          <a:xfrm>
            <a:off x="7147850" y="2554874"/>
            <a:ext cx="3509298" cy="2177620"/>
            <a:chOff x="1284084" y="2011723"/>
            <a:chExt cx="3509298" cy="2177620"/>
          </a:xfrm>
        </p:grpSpPr>
        <p:graphicFrame>
          <p:nvGraphicFramePr>
            <p:cNvPr id="83" name="Chart 82">
              <a:extLst>
                <a:ext uri="{FF2B5EF4-FFF2-40B4-BE49-F238E27FC236}">
                  <a16:creationId xmlns:a16="http://schemas.microsoft.com/office/drawing/2014/main" id="{43E302D7-6A90-78CC-FBF9-B4E59183FA51}"/>
                </a:ext>
              </a:extLst>
            </p:cNvPr>
            <p:cNvGraphicFramePr/>
            <p:nvPr>
              <p:extLst>
                <p:ext uri="{D42A27DB-BD31-4B8C-83A1-F6EECF244321}">
                  <p14:modId xmlns:p14="http://schemas.microsoft.com/office/powerpoint/2010/main" val="3001744227"/>
                </p:ext>
              </p:extLst>
            </p:nvPr>
          </p:nvGraphicFramePr>
          <p:xfrm>
            <a:off x="1284084" y="2011723"/>
            <a:ext cx="3509298" cy="1681985"/>
          </p:xfrm>
          <a:graphic>
            <a:graphicData uri="http://schemas.openxmlformats.org/drawingml/2006/chart">
              <c:chart xmlns:c="http://schemas.openxmlformats.org/drawingml/2006/chart" xmlns:r="http://schemas.openxmlformats.org/officeDocument/2006/relationships" r:id="rId4"/>
            </a:graphicData>
          </a:graphic>
        </p:graphicFrame>
        <p:sp>
          <p:nvSpPr>
            <p:cNvPr id="84" name="TextBox 83">
              <a:extLst>
                <a:ext uri="{FF2B5EF4-FFF2-40B4-BE49-F238E27FC236}">
                  <a16:creationId xmlns:a16="http://schemas.microsoft.com/office/drawing/2014/main" id="{2949EB2B-9503-171C-F1C0-F45FDD18647D}"/>
                </a:ext>
              </a:extLst>
            </p:cNvPr>
            <p:cNvSpPr txBox="1"/>
            <p:nvPr/>
          </p:nvSpPr>
          <p:spPr>
            <a:xfrm>
              <a:off x="1856419" y="3543012"/>
              <a:ext cx="1248751" cy="646331"/>
            </a:xfrm>
            <a:prstGeom prst="rect">
              <a:avLst/>
            </a:prstGeom>
            <a:noFill/>
            <a:ln>
              <a:noFill/>
            </a:ln>
          </p:spPr>
          <p:txBody>
            <a:bodyPr wrap="square" rtlCol="0">
              <a:spAutoFit/>
            </a:bodyPr>
            <a:lstStyle/>
            <a:p>
              <a:pPr algn="ctr"/>
              <a:r>
                <a:rPr lang="en-US" sz="1200"/>
                <a:t>Shared Services Organizations</a:t>
              </a:r>
            </a:p>
          </p:txBody>
        </p:sp>
        <p:sp>
          <p:nvSpPr>
            <p:cNvPr id="85" name="TextBox 84">
              <a:extLst>
                <a:ext uri="{FF2B5EF4-FFF2-40B4-BE49-F238E27FC236}">
                  <a16:creationId xmlns:a16="http://schemas.microsoft.com/office/drawing/2014/main" id="{8439A18A-C724-0323-511C-981AD6FF87EE}"/>
                </a:ext>
              </a:extLst>
            </p:cNvPr>
            <p:cNvSpPr txBox="1"/>
            <p:nvPr/>
          </p:nvSpPr>
          <p:spPr>
            <a:xfrm>
              <a:off x="2975875" y="3543011"/>
              <a:ext cx="1248751" cy="461665"/>
            </a:xfrm>
            <a:prstGeom prst="rect">
              <a:avLst/>
            </a:prstGeom>
            <a:noFill/>
            <a:ln>
              <a:noFill/>
            </a:ln>
          </p:spPr>
          <p:txBody>
            <a:bodyPr wrap="square" rtlCol="0">
              <a:spAutoFit/>
            </a:bodyPr>
            <a:lstStyle/>
            <a:p>
              <a:pPr algn="ctr"/>
              <a:r>
                <a:rPr lang="en-US" sz="1200"/>
                <a:t>All Delivery Models</a:t>
              </a:r>
            </a:p>
          </p:txBody>
        </p:sp>
      </p:grpSp>
      <p:sp>
        <p:nvSpPr>
          <p:cNvPr id="4" name="Slide Number Placeholder 5">
            <a:extLst>
              <a:ext uri="{FF2B5EF4-FFF2-40B4-BE49-F238E27FC236}">
                <a16:creationId xmlns:a16="http://schemas.microsoft.com/office/drawing/2014/main" id="{FC4228F8-1C3E-F9FB-F264-F506D81DB54E}"/>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12</a:t>
            </a:fld>
            <a:endParaRPr lang="en-US"/>
          </a:p>
        </p:txBody>
      </p:sp>
    </p:spTree>
    <p:extLst>
      <p:ext uri="{BB962C8B-B14F-4D97-AF65-F5344CB8AC3E}">
        <p14:creationId xmlns:p14="http://schemas.microsoft.com/office/powerpoint/2010/main" val="1431041672"/>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A6E5C3-300B-EF48-8D7F-02D6A968A85E}"/>
              </a:ext>
            </a:extLst>
          </p:cNvPr>
          <p:cNvSpPr>
            <a:spLocks noGrp="1"/>
          </p:cNvSpPr>
          <p:nvPr>
            <p:ph type="sldNum" sz="quarter" idx="4"/>
          </p:nvPr>
        </p:nvSpPr>
        <p:spPr/>
        <p:txBody>
          <a:bodyPr/>
          <a:lstStyle/>
          <a:p>
            <a:fld id="{9AA6D16A-0A68-8445-85DB-A0BE8CCB51C7}" type="slidenum">
              <a:rPr lang="en-US" smtClean="0"/>
              <a:pPr/>
              <a:t>13</a:t>
            </a:fld>
            <a:endParaRPr lang="en-US"/>
          </a:p>
        </p:txBody>
      </p:sp>
      <p:sp>
        <p:nvSpPr>
          <p:cNvPr id="8" name="Title 7">
            <a:extLst>
              <a:ext uri="{FF2B5EF4-FFF2-40B4-BE49-F238E27FC236}">
                <a16:creationId xmlns:a16="http://schemas.microsoft.com/office/drawing/2014/main" id="{9AB80E7E-C475-754F-9FE6-FA5712A04728}"/>
              </a:ext>
            </a:extLst>
          </p:cNvPr>
          <p:cNvSpPr>
            <a:spLocks noGrp="1"/>
          </p:cNvSpPr>
          <p:nvPr>
            <p:ph type="title"/>
          </p:nvPr>
        </p:nvSpPr>
        <p:spPr/>
        <p:txBody>
          <a:bodyPr/>
          <a:lstStyle/>
          <a:p>
            <a:r>
              <a:rPr lang="en-US"/>
              <a:t>Benefits of Shared Services </a:t>
            </a:r>
            <a:r>
              <a:rPr lang="mr-IN"/>
              <a:t>–</a:t>
            </a:r>
            <a:r>
              <a:rPr lang="en-US"/>
              <a:t> HR Benchmarks </a:t>
            </a:r>
          </a:p>
        </p:txBody>
      </p:sp>
      <p:sp>
        <p:nvSpPr>
          <p:cNvPr id="3" name="Text Placeholder 2"/>
          <p:cNvSpPr>
            <a:spLocks noGrp="1"/>
          </p:cNvSpPr>
          <p:nvPr>
            <p:ph type="body" sz="quarter" idx="10"/>
          </p:nvPr>
        </p:nvSpPr>
        <p:spPr/>
        <p:txBody>
          <a:bodyPr/>
          <a:lstStyle/>
          <a:p>
            <a:r>
              <a:rPr lang="en-US"/>
              <a:t>Shared Services Overview</a:t>
            </a:r>
          </a:p>
        </p:txBody>
      </p:sp>
      <p:sp>
        <p:nvSpPr>
          <p:cNvPr id="14" name="Content Placeholder 13"/>
          <p:cNvSpPr>
            <a:spLocks noGrp="1"/>
          </p:cNvSpPr>
          <p:nvPr>
            <p:ph sz="quarter" idx="11"/>
          </p:nvPr>
        </p:nvSpPr>
        <p:spPr>
          <a:xfrm>
            <a:off x="438912" y="1280160"/>
            <a:ext cx="11312525" cy="4663440"/>
          </a:xfrm>
        </p:spPr>
        <p:txBody>
          <a:bodyPr>
            <a:normAutofit/>
          </a:bodyPr>
          <a:lstStyle/>
          <a:p>
            <a:r>
              <a:rPr lang="en-US" sz="1800"/>
              <a:t>Top-performing HR shared services organizations have significantly better staffing ratios, including their employee service centers.</a:t>
            </a:r>
          </a:p>
        </p:txBody>
      </p:sp>
      <p:sp>
        <p:nvSpPr>
          <p:cNvPr id="5" name="Slide Number Placeholder 5">
            <a:extLst>
              <a:ext uri="{FF2B5EF4-FFF2-40B4-BE49-F238E27FC236}">
                <a16:creationId xmlns:a16="http://schemas.microsoft.com/office/drawing/2014/main" id="{1AF6714D-BBCA-0B41-069D-3C89746653BB}"/>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13</a:t>
            </a:fld>
            <a:endParaRPr lang="en-US"/>
          </a:p>
        </p:txBody>
      </p:sp>
      <p:graphicFrame>
        <p:nvGraphicFramePr>
          <p:cNvPr id="7" name="Chart 6">
            <a:extLst>
              <a:ext uri="{FF2B5EF4-FFF2-40B4-BE49-F238E27FC236}">
                <a16:creationId xmlns:a16="http://schemas.microsoft.com/office/drawing/2014/main" id="{7BFC3C6C-7F5B-0D87-4883-6BC164C03CD4}"/>
              </a:ext>
            </a:extLst>
          </p:cNvPr>
          <p:cNvGraphicFramePr/>
          <p:nvPr>
            <p:extLst>
              <p:ext uri="{D42A27DB-BD31-4B8C-83A1-F6EECF244321}">
                <p14:modId xmlns:p14="http://schemas.microsoft.com/office/powerpoint/2010/main" val="2362065614"/>
              </p:ext>
            </p:extLst>
          </p:nvPr>
        </p:nvGraphicFramePr>
        <p:xfrm>
          <a:off x="518342" y="1892808"/>
          <a:ext cx="11152268" cy="4586082"/>
        </p:xfrm>
        <a:graphic>
          <a:graphicData uri="http://schemas.openxmlformats.org/drawingml/2006/chart">
            <c:chart xmlns:c="http://schemas.openxmlformats.org/drawingml/2006/chart" xmlns:r="http://schemas.openxmlformats.org/officeDocument/2006/relationships" r:id="rId4"/>
          </a:graphicData>
        </a:graphic>
      </p:graphicFrame>
      <p:grpSp>
        <p:nvGrpSpPr>
          <p:cNvPr id="26" name="Group 25">
            <a:extLst>
              <a:ext uri="{FF2B5EF4-FFF2-40B4-BE49-F238E27FC236}">
                <a16:creationId xmlns:a16="http://schemas.microsoft.com/office/drawing/2014/main" id="{460031C7-BEB3-017D-5A06-1475BDB6C558}"/>
              </a:ext>
            </a:extLst>
          </p:cNvPr>
          <p:cNvGrpSpPr/>
          <p:nvPr/>
        </p:nvGrpSpPr>
        <p:grpSpPr>
          <a:xfrm>
            <a:off x="8252886" y="2721876"/>
            <a:ext cx="2219706" cy="630936"/>
            <a:chOff x="8252886" y="2721876"/>
            <a:chExt cx="2219706" cy="630936"/>
          </a:xfrm>
        </p:grpSpPr>
        <p:cxnSp>
          <p:nvCxnSpPr>
            <p:cNvPr id="10" name="Straight Connector 9">
              <a:extLst>
                <a:ext uri="{FF2B5EF4-FFF2-40B4-BE49-F238E27FC236}">
                  <a16:creationId xmlns:a16="http://schemas.microsoft.com/office/drawing/2014/main" id="{75A70A91-6882-C189-AEDF-53416A4AC78B}"/>
                </a:ext>
              </a:extLst>
            </p:cNvPr>
            <p:cNvCxnSpPr>
              <a:cxnSpLocks/>
            </p:cNvCxnSpPr>
            <p:nvPr/>
          </p:nvCxnSpPr>
          <p:spPr>
            <a:xfrm>
              <a:off x="8552352" y="2721876"/>
              <a:ext cx="1920240" cy="0"/>
            </a:xfrm>
            <a:prstGeom prst="line">
              <a:avLst/>
            </a:prstGeom>
            <a:ln w="28575">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0C5820B-A943-16E3-7851-A1413D76A98F}"/>
                </a:ext>
              </a:extLst>
            </p:cNvPr>
            <p:cNvCxnSpPr>
              <a:cxnSpLocks/>
            </p:cNvCxnSpPr>
            <p:nvPr/>
          </p:nvCxnSpPr>
          <p:spPr>
            <a:xfrm>
              <a:off x="8552352" y="3352812"/>
              <a:ext cx="1920240" cy="0"/>
            </a:xfrm>
            <a:prstGeom prst="line">
              <a:avLst/>
            </a:prstGeom>
            <a:ln w="28575">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A202F08-5BDC-22B6-7B82-41F7E03BF96B}"/>
                </a:ext>
              </a:extLst>
            </p:cNvPr>
            <p:cNvCxnSpPr>
              <a:cxnSpLocks/>
            </p:cNvCxnSpPr>
            <p:nvPr/>
          </p:nvCxnSpPr>
          <p:spPr>
            <a:xfrm flipV="1">
              <a:off x="8710086" y="2734679"/>
              <a:ext cx="0" cy="182880"/>
            </a:xfrm>
            <a:prstGeom prst="straightConnector1">
              <a:avLst/>
            </a:prstGeom>
            <a:ln w="28575">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3C758C25-2FA6-F03A-DEB7-4A54F59409D4}"/>
                </a:ext>
              </a:extLst>
            </p:cNvPr>
            <p:cNvCxnSpPr>
              <a:cxnSpLocks/>
            </p:cNvCxnSpPr>
            <p:nvPr/>
          </p:nvCxnSpPr>
          <p:spPr>
            <a:xfrm>
              <a:off x="8710086" y="3156216"/>
              <a:ext cx="0" cy="182880"/>
            </a:xfrm>
            <a:prstGeom prst="straightConnector1">
              <a:avLst/>
            </a:prstGeom>
            <a:ln w="28575">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28D801D-F011-339C-D996-592E0166F864}"/>
                </a:ext>
              </a:extLst>
            </p:cNvPr>
            <p:cNvSpPr txBox="1"/>
            <p:nvPr/>
          </p:nvSpPr>
          <p:spPr>
            <a:xfrm>
              <a:off x="8252886" y="2868067"/>
              <a:ext cx="914400" cy="338554"/>
            </a:xfrm>
            <a:prstGeom prst="rect">
              <a:avLst/>
            </a:prstGeom>
            <a:noFill/>
          </p:spPr>
          <p:txBody>
            <a:bodyPr wrap="square" rtlCol="0">
              <a:spAutoFit/>
            </a:bodyPr>
            <a:lstStyle/>
            <a:p>
              <a:pPr algn="ctr"/>
              <a:r>
                <a:rPr lang="en-US" sz="1600" b="1">
                  <a:solidFill>
                    <a:schemeClr val="accent1"/>
                  </a:solidFill>
                </a:rPr>
                <a:t>1.3x</a:t>
              </a:r>
            </a:p>
          </p:txBody>
        </p:sp>
      </p:grpSp>
      <p:grpSp>
        <p:nvGrpSpPr>
          <p:cNvPr id="25" name="Group 24">
            <a:extLst>
              <a:ext uri="{FF2B5EF4-FFF2-40B4-BE49-F238E27FC236}">
                <a16:creationId xmlns:a16="http://schemas.microsoft.com/office/drawing/2014/main" id="{E7F2D252-D6DD-46E7-8801-C0747921AD8B}"/>
              </a:ext>
            </a:extLst>
          </p:cNvPr>
          <p:cNvGrpSpPr/>
          <p:nvPr/>
        </p:nvGrpSpPr>
        <p:grpSpPr>
          <a:xfrm>
            <a:off x="4637490" y="3392032"/>
            <a:ext cx="2219706" cy="787563"/>
            <a:chOff x="4637490" y="3392032"/>
            <a:chExt cx="2219706" cy="787563"/>
          </a:xfrm>
        </p:grpSpPr>
        <p:cxnSp>
          <p:nvCxnSpPr>
            <p:cNvPr id="17" name="Straight Connector 16">
              <a:extLst>
                <a:ext uri="{FF2B5EF4-FFF2-40B4-BE49-F238E27FC236}">
                  <a16:creationId xmlns:a16="http://schemas.microsoft.com/office/drawing/2014/main" id="{1706A7F0-FA5B-888A-9AFC-B7DACB4B2570}"/>
                </a:ext>
              </a:extLst>
            </p:cNvPr>
            <p:cNvCxnSpPr>
              <a:cxnSpLocks/>
            </p:cNvCxnSpPr>
            <p:nvPr/>
          </p:nvCxnSpPr>
          <p:spPr>
            <a:xfrm>
              <a:off x="4936956" y="3392032"/>
              <a:ext cx="1920240" cy="0"/>
            </a:xfrm>
            <a:prstGeom prst="line">
              <a:avLst/>
            </a:prstGeom>
            <a:ln w="28575">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CB76C0D-ECC2-2615-082E-C3CBDC2BBF69}"/>
                </a:ext>
              </a:extLst>
            </p:cNvPr>
            <p:cNvCxnSpPr>
              <a:cxnSpLocks/>
            </p:cNvCxnSpPr>
            <p:nvPr/>
          </p:nvCxnSpPr>
          <p:spPr>
            <a:xfrm>
              <a:off x="4936956" y="4179595"/>
              <a:ext cx="1920240" cy="0"/>
            </a:xfrm>
            <a:prstGeom prst="line">
              <a:avLst/>
            </a:prstGeom>
            <a:ln w="28575">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A9CF6A4-E13E-9045-95A4-FA6002AE72B1}"/>
                </a:ext>
              </a:extLst>
            </p:cNvPr>
            <p:cNvCxnSpPr>
              <a:cxnSpLocks/>
            </p:cNvCxnSpPr>
            <p:nvPr/>
          </p:nvCxnSpPr>
          <p:spPr>
            <a:xfrm flipV="1">
              <a:off x="5094690" y="3403864"/>
              <a:ext cx="0" cy="274320"/>
            </a:xfrm>
            <a:prstGeom prst="straightConnector1">
              <a:avLst/>
            </a:prstGeom>
            <a:ln w="28575">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B11D58A-1736-47F5-FB12-9A4A6A41E524}"/>
                </a:ext>
              </a:extLst>
            </p:cNvPr>
            <p:cNvCxnSpPr>
              <a:cxnSpLocks/>
            </p:cNvCxnSpPr>
            <p:nvPr/>
          </p:nvCxnSpPr>
          <p:spPr>
            <a:xfrm>
              <a:off x="5094690" y="3899395"/>
              <a:ext cx="0" cy="274320"/>
            </a:xfrm>
            <a:prstGeom prst="straightConnector1">
              <a:avLst/>
            </a:prstGeom>
            <a:ln w="28575">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063B40E0-728C-9022-3DA0-CC0221B1BCB0}"/>
                </a:ext>
              </a:extLst>
            </p:cNvPr>
            <p:cNvSpPr txBox="1"/>
            <p:nvPr/>
          </p:nvSpPr>
          <p:spPr>
            <a:xfrm>
              <a:off x="4637490" y="3619178"/>
              <a:ext cx="914400" cy="338554"/>
            </a:xfrm>
            <a:prstGeom prst="rect">
              <a:avLst/>
            </a:prstGeom>
            <a:noFill/>
          </p:spPr>
          <p:txBody>
            <a:bodyPr wrap="square" rtlCol="0">
              <a:spAutoFit/>
            </a:bodyPr>
            <a:lstStyle/>
            <a:p>
              <a:pPr algn="ctr"/>
              <a:r>
                <a:rPr lang="en-US" sz="1600" b="1">
                  <a:solidFill>
                    <a:schemeClr val="accent1"/>
                  </a:solidFill>
                </a:rPr>
                <a:t>1.5x</a:t>
              </a:r>
            </a:p>
          </p:txBody>
        </p:sp>
      </p:grpSp>
      <p:grpSp>
        <p:nvGrpSpPr>
          <p:cNvPr id="24" name="Group 23">
            <a:extLst>
              <a:ext uri="{FF2B5EF4-FFF2-40B4-BE49-F238E27FC236}">
                <a16:creationId xmlns:a16="http://schemas.microsoft.com/office/drawing/2014/main" id="{DC00A1DD-0CF2-FECA-5761-F55EDADEB976}"/>
              </a:ext>
            </a:extLst>
          </p:cNvPr>
          <p:cNvGrpSpPr/>
          <p:nvPr/>
        </p:nvGrpSpPr>
        <p:grpSpPr>
          <a:xfrm>
            <a:off x="1045538" y="4833198"/>
            <a:ext cx="2191571" cy="338554"/>
            <a:chOff x="1045538" y="4833198"/>
            <a:chExt cx="2191571" cy="338554"/>
          </a:xfrm>
        </p:grpSpPr>
        <p:cxnSp>
          <p:nvCxnSpPr>
            <p:cNvPr id="27" name="Straight Connector 26">
              <a:extLst>
                <a:ext uri="{FF2B5EF4-FFF2-40B4-BE49-F238E27FC236}">
                  <a16:creationId xmlns:a16="http://schemas.microsoft.com/office/drawing/2014/main" id="{7C0CCB20-2CC6-7BB9-1605-1266A40E4204}"/>
                </a:ext>
              </a:extLst>
            </p:cNvPr>
            <p:cNvCxnSpPr>
              <a:cxnSpLocks/>
            </p:cNvCxnSpPr>
            <p:nvPr/>
          </p:nvCxnSpPr>
          <p:spPr>
            <a:xfrm>
              <a:off x="1316869" y="4879620"/>
              <a:ext cx="1920240" cy="0"/>
            </a:xfrm>
            <a:prstGeom prst="line">
              <a:avLst/>
            </a:prstGeom>
            <a:ln w="28575">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A3AD7CC-CE28-BA42-1778-B1E36B674F5B}"/>
                </a:ext>
              </a:extLst>
            </p:cNvPr>
            <p:cNvCxnSpPr>
              <a:cxnSpLocks/>
            </p:cNvCxnSpPr>
            <p:nvPr/>
          </p:nvCxnSpPr>
          <p:spPr>
            <a:xfrm>
              <a:off x="1316869" y="5121350"/>
              <a:ext cx="1920240" cy="0"/>
            </a:xfrm>
            <a:prstGeom prst="line">
              <a:avLst/>
            </a:prstGeom>
            <a:ln w="28575">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23F53560-C892-6250-A51F-80CF13EE4543}"/>
                </a:ext>
              </a:extLst>
            </p:cNvPr>
            <p:cNvSpPr txBox="1"/>
            <p:nvPr/>
          </p:nvSpPr>
          <p:spPr>
            <a:xfrm>
              <a:off x="1045538" y="4833198"/>
              <a:ext cx="914400" cy="338554"/>
            </a:xfrm>
            <a:prstGeom prst="rect">
              <a:avLst/>
            </a:prstGeom>
            <a:noFill/>
          </p:spPr>
          <p:txBody>
            <a:bodyPr wrap="square" rtlCol="0">
              <a:spAutoFit/>
            </a:bodyPr>
            <a:lstStyle/>
            <a:p>
              <a:pPr algn="ctr"/>
              <a:r>
                <a:rPr lang="en-US" sz="1600" b="1">
                  <a:solidFill>
                    <a:schemeClr val="accent1"/>
                  </a:solidFill>
                </a:rPr>
                <a:t>1.4x</a:t>
              </a:r>
            </a:p>
          </p:txBody>
        </p:sp>
      </p:grpSp>
    </p:spTree>
    <p:extLst>
      <p:ext uri="{BB962C8B-B14F-4D97-AF65-F5344CB8AC3E}">
        <p14:creationId xmlns:p14="http://schemas.microsoft.com/office/powerpoint/2010/main" val="17921863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298344ED-02D6-895C-B2C1-C99246315090}"/>
              </a:ext>
            </a:extLst>
          </p:cNvPr>
          <p:cNvSpPr/>
          <p:nvPr/>
        </p:nvSpPr>
        <p:spPr>
          <a:xfrm>
            <a:off x="5550267" y="2625444"/>
            <a:ext cx="2459064" cy="2459064"/>
          </a:xfrm>
          <a:prstGeom prst="ellipse">
            <a:avLst/>
          </a:prstGeom>
          <a:solidFill>
            <a:schemeClr val="accent3">
              <a:lumMod val="20000"/>
              <a:lumOff val="80000"/>
            </a:schemeClr>
          </a:solidFill>
          <a:ln>
            <a:noFill/>
          </a:ln>
          <a:effectLst>
            <a:outerShdw blurRad="496049" dist="50800" dir="5400000" sx="91000" sy="91000" algn="ctr" rotWithShape="0">
              <a:srgbClr val="000000">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p:cNvSpPr>
            <a:spLocks noGrp="1"/>
          </p:cNvSpPr>
          <p:nvPr>
            <p:ph type="sldNum" sz="quarter" idx="4"/>
          </p:nvPr>
        </p:nvSpPr>
        <p:spPr/>
        <p:txBody>
          <a:bodyPr/>
          <a:lstStyle/>
          <a:p>
            <a:fld id="{9AA6D16A-0A68-8445-85DB-A0BE8CCB51C7}" type="slidenum">
              <a:rPr lang="en-US" smtClean="0"/>
              <a:pPr/>
              <a:t>14</a:t>
            </a:fld>
            <a:endParaRPr lang="en-US"/>
          </a:p>
        </p:txBody>
      </p:sp>
      <p:sp>
        <p:nvSpPr>
          <p:cNvPr id="3" name="Title 2"/>
          <p:cNvSpPr>
            <a:spLocks noGrp="1"/>
          </p:cNvSpPr>
          <p:nvPr>
            <p:ph type="title"/>
          </p:nvPr>
        </p:nvSpPr>
        <p:spPr/>
        <p:txBody>
          <a:bodyPr/>
          <a:lstStyle/>
          <a:p>
            <a:r>
              <a:rPr lang="en-US"/>
              <a:t>Benefits of Shared Services – HR Benchmarks (Cont’d)</a:t>
            </a:r>
          </a:p>
        </p:txBody>
      </p:sp>
      <p:sp>
        <p:nvSpPr>
          <p:cNvPr id="5" name="Text Placeholder 4"/>
          <p:cNvSpPr>
            <a:spLocks noGrp="1"/>
          </p:cNvSpPr>
          <p:nvPr>
            <p:ph type="body" sz="quarter" idx="10"/>
          </p:nvPr>
        </p:nvSpPr>
        <p:spPr/>
        <p:txBody>
          <a:bodyPr/>
          <a:lstStyle/>
          <a:p>
            <a:r>
              <a:rPr lang="en-US"/>
              <a:t>Shared Services Overview</a:t>
            </a:r>
          </a:p>
        </p:txBody>
      </p:sp>
      <p:sp>
        <p:nvSpPr>
          <p:cNvPr id="6" name="Content Placeholder 5"/>
          <p:cNvSpPr>
            <a:spLocks noGrp="1"/>
          </p:cNvSpPr>
          <p:nvPr>
            <p:ph sz="quarter" idx="19"/>
          </p:nvPr>
        </p:nvSpPr>
        <p:spPr>
          <a:xfrm>
            <a:off x="438911" y="1280160"/>
            <a:ext cx="7019053" cy="4660900"/>
          </a:xfrm>
        </p:spPr>
        <p:txBody>
          <a:bodyPr>
            <a:normAutofit/>
          </a:bodyPr>
          <a:lstStyle/>
          <a:p>
            <a:r>
              <a:rPr lang="en-US" sz="1800"/>
              <a:t>Top-performing service centers operate at a large cost advantage and show better operational performance.</a:t>
            </a:r>
          </a:p>
        </p:txBody>
      </p:sp>
      <p:grpSp>
        <p:nvGrpSpPr>
          <p:cNvPr id="8" name="Group 7">
            <a:extLst>
              <a:ext uri="{FF2B5EF4-FFF2-40B4-BE49-F238E27FC236}">
                <a16:creationId xmlns:a16="http://schemas.microsoft.com/office/drawing/2014/main" id="{98E55E5A-1752-3840-A31F-C9DC67829FD9}"/>
              </a:ext>
            </a:extLst>
          </p:cNvPr>
          <p:cNvGrpSpPr/>
          <p:nvPr/>
        </p:nvGrpSpPr>
        <p:grpSpPr>
          <a:xfrm>
            <a:off x="8133506" y="1266948"/>
            <a:ext cx="3038146" cy="1532543"/>
            <a:chOff x="7371219" y="1146385"/>
            <a:chExt cx="3038146" cy="1532543"/>
          </a:xfrm>
        </p:grpSpPr>
        <p:sp>
          <p:nvSpPr>
            <p:cNvPr id="15" name="TextBox 14">
              <a:extLst>
                <a:ext uri="{FF2B5EF4-FFF2-40B4-BE49-F238E27FC236}">
                  <a16:creationId xmlns:a16="http://schemas.microsoft.com/office/drawing/2014/main" id="{5FC93073-4808-4B8C-B8D3-3CF7918883AA}"/>
                </a:ext>
              </a:extLst>
            </p:cNvPr>
            <p:cNvSpPr txBox="1"/>
            <p:nvPr/>
          </p:nvSpPr>
          <p:spPr>
            <a:xfrm>
              <a:off x="7371219" y="1606622"/>
              <a:ext cx="1457729" cy="584775"/>
            </a:xfrm>
            <a:prstGeom prst="rect">
              <a:avLst/>
            </a:prstGeom>
            <a:noFill/>
          </p:spPr>
          <p:txBody>
            <a:bodyPr wrap="square" rtlCol="0">
              <a:spAutoFit/>
            </a:bodyPr>
            <a:lstStyle/>
            <a:p>
              <a:pPr algn="r"/>
              <a:r>
                <a:rPr lang="en-US" sz="1600" b="1"/>
                <a:t>First-Contact Resolution</a:t>
              </a:r>
            </a:p>
          </p:txBody>
        </p:sp>
        <p:sp>
          <p:nvSpPr>
            <p:cNvPr id="35" name="Oval 34"/>
            <p:cNvSpPr/>
            <p:nvPr/>
          </p:nvSpPr>
          <p:spPr>
            <a:xfrm>
              <a:off x="8876821" y="1146385"/>
              <a:ext cx="1532544" cy="1532543"/>
            </a:xfrm>
            <a:prstGeom prst="ellipse">
              <a:avLst/>
            </a:prstGeom>
            <a:gradFill>
              <a:gsLst>
                <a:gs pos="0">
                  <a:schemeClr val="accent4">
                    <a:lumMod val="75000"/>
                  </a:schemeClr>
                </a:gs>
                <a:gs pos="85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b="1">
                  <a:solidFill>
                    <a:schemeClr val="bg1"/>
                  </a:solidFill>
                  <a:latin typeface="Arial" panose="020B0604020202020204" pitchFamily="34" charset="0"/>
                  <a:cs typeface="Arial" panose="020B0604020202020204" pitchFamily="34" charset="0"/>
                </a:rPr>
                <a:t>82%</a:t>
              </a:r>
            </a:p>
          </p:txBody>
        </p:sp>
      </p:grpSp>
      <p:grpSp>
        <p:nvGrpSpPr>
          <p:cNvPr id="7" name="Group 6">
            <a:extLst>
              <a:ext uri="{FF2B5EF4-FFF2-40B4-BE49-F238E27FC236}">
                <a16:creationId xmlns:a16="http://schemas.microsoft.com/office/drawing/2014/main" id="{40F8D044-10E2-3943-8137-D8303F1B9E08}"/>
              </a:ext>
            </a:extLst>
          </p:cNvPr>
          <p:cNvGrpSpPr/>
          <p:nvPr/>
        </p:nvGrpSpPr>
        <p:grpSpPr>
          <a:xfrm>
            <a:off x="7500332" y="4767307"/>
            <a:ext cx="3671320" cy="1532543"/>
            <a:chOff x="6738045" y="4767307"/>
            <a:chExt cx="3671320" cy="1532543"/>
          </a:xfrm>
        </p:grpSpPr>
        <p:sp>
          <p:nvSpPr>
            <p:cNvPr id="29" name="TextBox 28">
              <a:extLst>
                <a:ext uri="{FF2B5EF4-FFF2-40B4-BE49-F238E27FC236}">
                  <a16:creationId xmlns:a16="http://schemas.microsoft.com/office/drawing/2014/main" id="{40662685-835F-4593-9CB6-B172BD5DE5DE}"/>
                </a:ext>
              </a:extLst>
            </p:cNvPr>
            <p:cNvSpPr txBox="1"/>
            <p:nvPr/>
          </p:nvSpPr>
          <p:spPr>
            <a:xfrm>
              <a:off x="6738045" y="5018276"/>
              <a:ext cx="2090903" cy="1077218"/>
            </a:xfrm>
            <a:prstGeom prst="rect">
              <a:avLst/>
            </a:prstGeom>
            <a:noFill/>
          </p:spPr>
          <p:txBody>
            <a:bodyPr wrap="square" rtlCol="0">
              <a:spAutoFit/>
            </a:bodyPr>
            <a:lstStyle/>
            <a:p>
              <a:pPr algn="r"/>
              <a:r>
                <a:rPr lang="en-US" sz="1600" b="1"/>
                <a:t>Service</a:t>
              </a:r>
              <a:br>
                <a:rPr lang="en-US" sz="1600" b="1"/>
              </a:br>
              <a:r>
                <a:rPr lang="en-US" sz="1600" b="1"/>
                <a:t>Center</a:t>
              </a:r>
              <a:br>
                <a:rPr lang="en-US" sz="1600" b="1"/>
              </a:br>
              <a:r>
                <a:rPr lang="en-US" sz="1600" b="1"/>
                <a:t>Employee</a:t>
              </a:r>
              <a:br>
                <a:rPr lang="en-US" sz="1600" b="1"/>
              </a:br>
              <a:r>
                <a:rPr lang="en-US" sz="1600" b="1"/>
                <a:t>Turnover</a:t>
              </a:r>
            </a:p>
          </p:txBody>
        </p:sp>
        <p:sp>
          <p:nvSpPr>
            <p:cNvPr id="39" name="Oval 38"/>
            <p:cNvSpPr/>
            <p:nvPr/>
          </p:nvSpPr>
          <p:spPr>
            <a:xfrm>
              <a:off x="8876822" y="4767307"/>
              <a:ext cx="1532543" cy="1532543"/>
            </a:xfrm>
            <a:prstGeom prst="ellipse">
              <a:avLst/>
            </a:prstGeom>
            <a:gradFill>
              <a:gsLst>
                <a:gs pos="0">
                  <a:schemeClr val="accent4">
                    <a:lumMod val="75000"/>
                  </a:schemeClr>
                </a:gs>
                <a:gs pos="85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b="1">
                  <a:solidFill>
                    <a:schemeClr val="bg1"/>
                  </a:solidFill>
                  <a:latin typeface="Arial" panose="020B0604020202020204" pitchFamily="34" charset="0"/>
                  <a:cs typeface="Arial" panose="020B0604020202020204" pitchFamily="34" charset="0"/>
                </a:rPr>
                <a:t>6%</a:t>
              </a:r>
            </a:p>
          </p:txBody>
        </p:sp>
      </p:grpSp>
      <p:grpSp>
        <p:nvGrpSpPr>
          <p:cNvPr id="4" name="Group 3">
            <a:extLst>
              <a:ext uri="{FF2B5EF4-FFF2-40B4-BE49-F238E27FC236}">
                <a16:creationId xmlns:a16="http://schemas.microsoft.com/office/drawing/2014/main" id="{40A5572F-E1C0-ED49-B2E6-39091366080E}"/>
              </a:ext>
            </a:extLst>
          </p:cNvPr>
          <p:cNvGrpSpPr/>
          <p:nvPr/>
        </p:nvGrpSpPr>
        <p:grpSpPr>
          <a:xfrm>
            <a:off x="7907827" y="3024910"/>
            <a:ext cx="3258847" cy="1522587"/>
            <a:chOff x="7145540" y="3024910"/>
            <a:chExt cx="3258847" cy="1522587"/>
          </a:xfrm>
        </p:grpSpPr>
        <p:sp>
          <p:nvSpPr>
            <p:cNvPr id="22" name="TextBox 21">
              <a:extLst>
                <a:ext uri="{FF2B5EF4-FFF2-40B4-BE49-F238E27FC236}">
                  <a16:creationId xmlns:a16="http://schemas.microsoft.com/office/drawing/2014/main" id="{908CDA25-DE90-4E61-9FFC-E76267D00367}"/>
                </a:ext>
              </a:extLst>
            </p:cNvPr>
            <p:cNvSpPr txBox="1"/>
            <p:nvPr/>
          </p:nvSpPr>
          <p:spPr>
            <a:xfrm>
              <a:off x="7145540" y="3371875"/>
              <a:ext cx="1683408" cy="879600"/>
            </a:xfrm>
            <a:prstGeom prst="rect">
              <a:avLst/>
            </a:prstGeom>
            <a:noFill/>
          </p:spPr>
          <p:txBody>
            <a:bodyPr wrap="square" rtlCol="0">
              <a:spAutoFit/>
            </a:bodyPr>
            <a:lstStyle/>
            <a:p>
              <a:pPr algn="r">
                <a:lnSpc>
                  <a:spcPts val="2100"/>
                </a:lnSpc>
              </a:pPr>
              <a:r>
                <a:rPr lang="en-US" sz="1600" b="1"/>
                <a:t>Average</a:t>
              </a:r>
              <a:br>
                <a:rPr lang="en-US" sz="1600" b="1"/>
              </a:br>
              <a:r>
                <a:rPr lang="en-US" sz="1600" b="1"/>
                <a:t>Speed To Answer</a:t>
              </a:r>
            </a:p>
          </p:txBody>
        </p:sp>
        <p:sp>
          <p:nvSpPr>
            <p:cNvPr id="37" name="Oval 36"/>
            <p:cNvSpPr/>
            <p:nvPr/>
          </p:nvSpPr>
          <p:spPr>
            <a:xfrm>
              <a:off x="8881800" y="3024910"/>
              <a:ext cx="1522587" cy="1522587"/>
            </a:xfrm>
            <a:prstGeom prst="ellipse">
              <a:avLst/>
            </a:prstGeom>
            <a:gradFill>
              <a:gsLst>
                <a:gs pos="0">
                  <a:schemeClr val="accent4">
                    <a:lumMod val="75000"/>
                  </a:schemeClr>
                </a:gs>
                <a:gs pos="85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4400" b="1">
                  <a:solidFill>
                    <a:schemeClr val="bg1"/>
                  </a:solidFill>
                  <a:latin typeface="Arial" panose="020B0604020202020204" pitchFamily="34" charset="0"/>
                  <a:cs typeface="Arial" panose="020B0604020202020204" pitchFamily="34" charset="0"/>
                </a:rPr>
                <a:t>31</a:t>
              </a:r>
            </a:p>
            <a:p>
              <a:pPr lvl="0" algn="ctr"/>
              <a:r>
                <a:rPr lang="en-US" sz="1600">
                  <a:solidFill>
                    <a:srgbClr val="FFFFFF"/>
                  </a:solidFill>
                </a:rPr>
                <a:t>seconds</a:t>
              </a:r>
            </a:p>
          </p:txBody>
        </p:sp>
      </p:grpSp>
      <p:graphicFrame>
        <p:nvGraphicFramePr>
          <p:cNvPr id="10" name="Chart 9">
            <a:extLst>
              <a:ext uri="{FF2B5EF4-FFF2-40B4-BE49-F238E27FC236}">
                <a16:creationId xmlns:a16="http://schemas.microsoft.com/office/drawing/2014/main" id="{C895B35C-2D90-5279-AD72-65B1C1C947FB}"/>
              </a:ext>
            </a:extLst>
          </p:cNvPr>
          <p:cNvGraphicFramePr/>
          <p:nvPr>
            <p:extLst>
              <p:ext uri="{D42A27DB-BD31-4B8C-83A1-F6EECF244321}">
                <p14:modId xmlns:p14="http://schemas.microsoft.com/office/powerpoint/2010/main" val="1723533203"/>
              </p:ext>
            </p:extLst>
          </p:nvPr>
        </p:nvGraphicFramePr>
        <p:xfrm>
          <a:off x="571500" y="2663292"/>
          <a:ext cx="4932601" cy="371922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C77C45A2-6040-95A6-C2B9-6310BCA86849}"/>
              </a:ext>
            </a:extLst>
          </p:cNvPr>
          <p:cNvSpPr txBox="1"/>
          <p:nvPr/>
        </p:nvSpPr>
        <p:spPr>
          <a:xfrm>
            <a:off x="3260227" y="3429000"/>
            <a:ext cx="965869" cy="338554"/>
          </a:xfrm>
          <a:prstGeom prst="rect">
            <a:avLst/>
          </a:prstGeom>
          <a:noFill/>
          <a:ln>
            <a:noFill/>
          </a:ln>
        </p:spPr>
        <p:txBody>
          <a:bodyPr wrap="square" rtlCol="0">
            <a:spAutoFit/>
          </a:bodyPr>
          <a:lstStyle/>
          <a:p>
            <a:pPr algn="ctr"/>
            <a:r>
              <a:rPr lang="en-US" sz="1600" b="1">
                <a:solidFill>
                  <a:schemeClr val="accent1"/>
                </a:solidFill>
              </a:rPr>
              <a:t>1.3x</a:t>
            </a:r>
          </a:p>
        </p:txBody>
      </p:sp>
      <p:cxnSp>
        <p:nvCxnSpPr>
          <p:cNvPr id="12" name="Straight Arrow Connector 11">
            <a:extLst>
              <a:ext uri="{FF2B5EF4-FFF2-40B4-BE49-F238E27FC236}">
                <a16:creationId xmlns:a16="http://schemas.microsoft.com/office/drawing/2014/main" id="{FAA879DC-41B6-D746-2A4B-46062D5C16A8}"/>
              </a:ext>
            </a:extLst>
          </p:cNvPr>
          <p:cNvCxnSpPr>
            <a:cxnSpLocks/>
          </p:cNvCxnSpPr>
          <p:nvPr/>
        </p:nvCxnSpPr>
        <p:spPr>
          <a:xfrm flipV="1">
            <a:off x="3343739" y="3371875"/>
            <a:ext cx="256074" cy="302920"/>
          </a:xfrm>
          <a:prstGeom prst="straightConnector1">
            <a:avLst/>
          </a:prstGeom>
          <a:ln w="28575">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4E1D02A9-C4DE-4476-05F4-B281E959401D}"/>
              </a:ext>
            </a:extLst>
          </p:cNvPr>
          <p:cNvCxnSpPr>
            <a:cxnSpLocks/>
          </p:cNvCxnSpPr>
          <p:nvPr/>
        </p:nvCxnSpPr>
        <p:spPr>
          <a:xfrm flipV="1">
            <a:off x="4348722" y="5670429"/>
            <a:ext cx="612648" cy="301752"/>
          </a:xfrm>
          <a:prstGeom prst="straightConnector1">
            <a:avLst/>
          </a:prstGeom>
          <a:ln w="28575">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9F15067-0A25-5FA3-6E67-69B863328CB4}"/>
              </a:ext>
            </a:extLst>
          </p:cNvPr>
          <p:cNvSpPr txBox="1"/>
          <p:nvPr/>
        </p:nvSpPr>
        <p:spPr>
          <a:xfrm>
            <a:off x="3260227" y="4598030"/>
            <a:ext cx="892713" cy="338554"/>
          </a:xfrm>
          <a:prstGeom prst="rect">
            <a:avLst/>
          </a:prstGeom>
          <a:noFill/>
          <a:ln>
            <a:noFill/>
          </a:ln>
        </p:spPr>
        <p:txBody>
          <a:bodyPr wrap="square" rtlCol="0">
            <a:spAutoFit/>
          </a:bodyPr>
          <a:lstStyle/>
          <a:p>
            <a:pPr algn="ctr"/>
            <a:r>
              <a:rPr lang="en-US" sz="1600" b="1">
                <a:solidFill>
                  <a:schemeClr val="accent1"/>
                </a:solidFill>
              </a:rPr>
              <a:t>1.3x</a:t>
            </a:r>
          </a:p>
        </p:txBody>
      </p:sp>
      <p:sp>
        <p:nvSpPr>
          <p:cNvPr id="16" name="TextBox 15">
            <a:extLst>
              <a:ext uri="{FF2B5EF4-FFF2-40B4-BE49-F238E27FC236}">
                <a16:creationId xmlns:a16="http://schemas.microsoft.com/office/drawing/2014/main" id="{06794B0F-EBA3-A4AD-9906-40FD7D5249A5}"/>
              </a:ext>
            </a:extLst>
          </p:cNvPr>
          <p:cNvSpPr txBox="1"/>
          <p:nvPr/>
        </p:nvSpPr>
        <p:spPr>
          <a:xfrm>
            <a:off x="4387851" y="5769818"/>
            <a:ext cx="965869" cy="338554"/>
          </a:xfrm>
          <a:prstGeom prst="rect">
            <a:avLst/>
          </a:prstGeom>
          <a:noFill/>
          <a:ln>
            <a:noFill/>
          </a:ln>
        </p:spPr>
        <p:txBody>
          <a:bodyPr wrap="square" rtlCol="0">
            <a:spAutoFit/>
          </a:bodyPr>
          <a:lstStyle/>
          <a:p>
            <a:pPr algn="ctr"/>
            <a:r>
              <a:rPr lang="en-US" sz="1600" b="1">
                <a:solidFill>
                  <a:schemeClr val="accent1"/>
                </a:solidFill>
              </a:rPr>
              <a:t>1.3x</a:t>
            </a:r>
          </a:p>
        </p:txBody>
      </p:sp>
      <p:sp>
        <p:nvSpPr>
          <p:cNvPr id="17" name="Rectangle 16">
            <a:extLst>
              <a:ext uri="{FF2B5EF4-FFF2-40B4-BE49-F238E27FC236}">
                <a16:creationId xmlns:a16="http://schemas.microsoft.com/office/drawing/2014/main" id="{96A830E0-F5BD-7AC3-ACC4-059D2EDDBF7E}"/>
              </a:ext>
            </a:extLst>
          </p:cNvPr>
          <p:cNvSpPr/>
          <p:nvPr/>
        </p:nvSpPr>
        <p:spPr>
          <a:xfrm>
            <a:off x="3352802" y="2415764"/>
            <a:ext cx="2070098" cy="3077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Rectangle 17">
            <a:extLst>
              <a:ext uri="{FF2B5EF4-FFF2-40B4-BE49-F238E27FC236}">
                <a16:creationId xmlns:a16="http://schemas.microsoft.com/office/drawing/2014/main" id="{68E5F465-9666-AF05-92B0-CA9D5533ECA3}"/>
              </a:ext>
            </a:extLst>
          </p:cNvPr>
          <p:cNvSpPr/>
          <p:nvPr/>
        </p:nvSpPr>
        <p:spPr>
          <a:xfrm>
            <a:off x="673101" y="2415764"/>
            <a:ext cx="2281427" cy="307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 name="TextBox 18">
            <a:extLst>
              <a:ext uri="{FF2B5EF4-FFF2-40B4-BE49-F238E27FC236}">
                <a16:creationId xmlns:a16="http://schemas.microsoft.com/office/drawing/2014/main" id="{7C46A187-41AF-092B-B88C-5330A3B7C377}"/>
              </a:ext>
            </a:extLst>
          </p:cNvPr>
          <p:cNvSpPr txBox="1"/>
          <p:nvPr/>
        </p:nvSpPr>
        <p:spPr>
          <a:xfrm>
            <a:off x="571500" y="2032499"/>
            <a:ext cx="4946521" cy="700192"/>
          </a:xfrm>
          <a:prstGeom prst="rect">
            <a:avLst/>
          </a:prstGeom>
          <a:noFill/>
          <a:ln>
            <a:noFill/>
          </a:ln>
        </p:spPr>
        <p:txBody>
          <a:bodyPr wrap="square" rtlCol="0">
            <a:spAutoFit/>
          </a:bodyPr>
          <a:lstStyle/>
          <a:p>
            <a:pPr algn="ctr">
              <a:spcAft>
                <a:spcPts val="900"/>
              </a:spcAft>
              <a:defRPr sz="1600" b="0" i="0" u="none" strike="noStrike" kern="1200" spc="0" baseline="0">
                <a:solidFill>
                  <a:srgbClr val="26BCD7"/>
                </a:solidFill>
                <a:latin typeface="+mn-lt"/>
                <a:ea typeface="+mn-ea"/>
                <a:cs typeface="+mn-cs"/>
              </a:defRPr>
            </a:pPr>
            <a:r>
              <a:rPr lang="en-US" sz="1600" b="1">
                <a:solidFill>
                  <a:schemeClr val="tx2"/>
                </a:solidFill>
              </a:rPr>
              <a:t>Service Center Cost Comparison</a:t>
            </a:r>
          </a:p>
          <a:p>
            <a:pPr algn="ctr">
              <a:spcAft>
                <a:spcPts val="600"/>
              </a:spcAft>
              <a:defRPr sz="1600" b="0" i="0" u="none" strike="noStrike" kern="1200" spc="0" baseline="0">
                <a:solidFill>
                  <a:srgbClr val="26BCD7"/>
                </a:solidFill>
                <a:latin typeface="+mn-lt"/>
                <a:ea typeface="+mn-ea"/>
                <a:cs typeface="+mn-cs"/>
              </a:defRPr>
            </a:pPr>
            <a:r>
              <a:rPr lang="en-US" sz="1600" b="1">
                <a:solidFill>
                  <a:schemeClr val="bg1"/>
                </a:solidFill>
              </a:rPr>
              <a:t>Top-Performer Group   </a:t>
            </a:r>
            <a:r>
              <a:rPr lang="en-US" sz="1600" b="1">
                <a:solidFill>
                  <a:schemeClr val="tx2"/>
                </a:solidFill>
              </a:rPr>
              <a:t>vs.</a:t>
            </a:r>
            <a:r>
              <a:rPr lang="en-US" sz="1600" b="1">
                <a:solidFill>
                  <a:schemeClr val="bg1"/>
                </a:solidFill>
              </a:rPr>
              <a:t>.  Comparison Group</a:t>
            </a:r>
          </a:p>
        </p:txBody>
      </p:sp>
      <p:cxnSp>
        <p:nvCxnSpPr>
          <p:cNvPr id="20" name="Straight Arrow Connector 19">
            <a:extLst>
              <a:ext uri="{FF2B5EF4-FFF2-40B4-BE49-F238E27FC236}">
                <a16:creationId xmlns:a16="http://schemas.microsoft.com/office/drawing/2014/main" id="{7CEADA5C-C354-3867-C05C-C977C8431CA6}"/>
              </a:ext>
            </a:extLst>
          </p:cNvPr>
          <p:cNvCxnSpPr>
            <a:cxnSpLocks/>
          </p:cNvCxnSpPr>
          <p:nvPr/>
        </p:nvCxnSpPr>
        <p:spPr>
          <a:xfrm flipV="1">
            <a:off x="3266686" y="4522902"/>
            <a:ext cx="251544" cy="292608"/>
          </a:xfrm>
          <a:prstGeom prst="straightConnector1">
            <a:avLst/>
          </a:prstGeom>
          <a:ln w="28575">
            <a:solidFill>
              <a:schemeClr val="accent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1" name="Graphic 53">
            <a:extLst>
              <a:ext uri="{FF2B5EF4-FFF2-40B4-BE49-F238E27FC236}">
                <a16:creationId xmlns:a16="http://schemas.microsoft.com/office/drawing/2014/main" id="{3C5FF3FA-5137-804D-B006-BF439DF66ADD}"/>
              </a:ext>
            </a:extLst>
          </p:cNvPr>
          <p:cNvSpPr/>
          <p:nvPr/>
        </p:nvSpPr>
        <p:spPr>
          <a:xfrm>
            <a:off x="6070939" y="3060424"/>
            <a:ext cx="1437046" cy="1534853"/>
          </a:xfrm>
          <a:custGeom>
            <a:avLst/>
            <a:gdLst>
              <a:gd name="connsiteX0" fmla="*/ 0 w 1437046"/>
              <a:gd name="connsiteY0" fmla="*/ 964617 h 1534853"/>
              <a:gd name="connsiteX1" fmla="*/ 0 w 1437046"/>
              <a:gd name="connsiteY1" fmla="*/ 780257 h 1534853"/>
              <a:gd name="connsiteX2" fmla="*/ 45156 w 1437046"/>
              <a:gd name="connsiteY2" fmla="*/ 691395 h 1534853"/>
              <a:gd name="connsiteX3" fmla="*/ 221231 w 1437046"/>
              <a:gd name="connsiteY3" fmla="*/ 218437 h 1534853"/>
              <a:gd name="connsiteX4" fmla="*/ 578579 w 1437046"/>
              <a:gd name="connsiteY4" fmla="*/ 14816 h 1534853"/>
              <a:gd name="connsiteX5" fmla="*/ 1231715 w 1437046"/>
              <a:gd name="connsiteY5" fmla="*/ 237213 h 1534853"/>
              <a:gd name="connsiteX6" fmla="*/ 1391547 w 1437046"/>
              <a:gd name="connsiteY6" fmla="*/ 692367 h 1534853"/>
              <a:gd name="connsiteX7" fmla="*/ 1437027 w 1437046"/>
              <a:gd name="connsiteY7" fmla="*/ 786893 h 1534853"/>
              <a:gd name="connsiteX8" fmla="*/ 1437027 w 1437046"/>
              <a:gd name="connsiteY8" fmla="*/ 958142 h 1534853"/>
              <a:gd name="connsiteX9" fmla="*/ 1377415 w 1437046"/>
              <a:gd name="connsiteY9" fmla="*/ 1061086 h 1534853"/>
              <a:gd name="connsiteX10" fmla="*/ 1277845 w 1437046"/>
              <a:gd name="connsiteY10" fmla="*/ 1092002 h 1534853"/>
              <a:gd name="connsiteX11" fmla="*/ 1269236 w 1437046"/>
              <a:gd name="connsiteY11" fmla="*/ 1092002 h 1534853"/>
              <a:gd name="connsiteX12" fmla="*/ 1173077 w 1437046"/>
              <a:gd name="connsiteY12" fmla="*/ 1028552 h 1534853"/>
              <a:gd name="connsiteX13" fmla="*/ 1156834 w 1437046"/>
              <a:gd name="connsiteY13" fmla="*/ 963808 h 1534853"/>
              <a:gd name="connsiteX14" fmla="*/ 1156834 w 1437046"/>
              <a:gd name="connsiteY14" fmla="*/ 962836 h 1534853"/>
              <a:gd name="connsiteX15" fmla="*/ 1160245 w 1437046"/>
              <a:gd name="connsiteY15" fmla="*/ 752417 h 1534853"/>
              <a:gd name="connsiteX16" fmla="*/ 1237237 w 1437046"/>
              <a:gd name="connsiteY16" fmla="*/ 657243 h 1534853"/>
              <a:gd name="connsiteX17" fmla="*/ 1185747 w 1437046"/>
              <a:gd name="connsiteY17" fmla="*/ 443262 h 1534853"/>
              <a:gd name="connsiteX18" fmla="*/ 790877 w 1437046"/>
              <a:gd name="connsiteY18" fmla="*/ 157578 h 1534853"/>
              <a:gd name="connsiteX19" fmla="*/ 206125 w 1437046"/>
              <a:gd name="connsiteY19" fmla="*/ 581168 h 1534853"/>
              <a:gd name="connsiteX20" fmla="*/ 199628 w 1437046"/>
              <a:gd name="connsiteY20" fmla="*/ 647369 h 1534853"/>
              <a:gd name="connsiteX21" fmla="*/ 199628 w 1437046"/>
              <a:gd name="connsiteY21" fmla="*/ 656919 h 1534853"/>
              <a:gd name="connsiteX22" fmla="*/ 271747 w 1437046"/>
              <a:gd name="connsiteY22" fmla="*/ 731375 h 1534853"/>
              <a:gd name="connsiteX23" fmla="*/ 279706 w 1437046"/>
              <a:gd name="connsiteY23" fmla="*/ 783494 h 1534853"/>
              <a:gd name="connsiteX24" fmla="*/ 279706 w 1437046"/>
              <a:gd name="connsiteY24" fmla="*/ 958466 h 1534853"/>
              <a:gd name="connsiteX25" fmla="*/ 270285 w 1437046"/>
              <a:gd name="connsiteY25" fmla="*/ 1013337 h 1534853"/>
              <a:gd name="connsiteX26" fmla="*/ 230977 w 1437046"/>
              <a:gd name="connsiteY26" fmla="*/ 1069827 h 1534853"/>
              <a:gd name="connsiteX27" fmla="*/ 524815 w 1437046"/>
              <a:gd name="connsiteY27" fmla="*/ 1339649 h 1534853"/>
              <a:gd name="connsiteX28" fmla="*/ 563311 w 1437046"/>
              <a:gd name="connsiteY28" fmla="*/ 1339649 h 1534853"/>
              <a:gd name="connsiteX29" fmla="*/ 629908 w 1437046"/>
              <a:gd name="connsiteY29" fmla="*/ 1301126 h 1534853"/>
              <a:gd name="connsiteX30" fmla="*/ 776095 w 1437046"/>
              <a:gd name="connsiteY30" fmla="*/ 1301126 h 1534853"/>
              <a:gd name="connsiteX31" fmla="*/ 852925 w 1437046"/>
              <a:gd name="connsiteY31" fmla="*/ 1377362 h 1534853"/>
              <a:gd name="connsiteX32" fmla="*/ 852925 w 1437046"/>
              <a:gd name="connsiteY32" fmla="*/ 1377524 h 1534853"/>
              <a:gd name="connsiteX33" fmla="*/ 852925 w 1437046"/>
              <a:gd name="connsiteY33" fmla="*/ 1377524 h 1534853"/>
              <a:gd name="connsiteX34" fmla="*/ 852925 w 1437046"/>
              <a:gd name="connsiteY34" fmla="*/ 1458455 h 1534853"/>
              <a:gd name="connsiteX35" fmla="*/ 776258 w 1437046"/>
              <a:gd name="connsiteY35" fmla="*/ 1534853 h 1534853"/>
              <a:gd name="connsiteX36" fmla="*/ 629908 w 1437046"/>
              <a:gd name="connsiteY36" fmla="*/ 1534853 h 1534853"/>
              <a:gd name="connsiteX37" fmla="*/ 563473 w 1437046"/>
              <a:gd name="connsiteY37" fmla="*/ 1495359 h 1534853"/>
              <a:gd name="connsiteX38" fmla="*/ 525140 w 1437046"/>
              <a:gd name="connsiteY38" fmla="*/ 1495359 h 1534853"/>
              <a:gd name="connsiteX39" fmla="*/ 75368 w 1437046"/>
              <a:gd name="connsiteY39" fmla="*/ 1071122 h 1534853"/>
              <a:gd name="connsiteX40" fmla="*/ 52303 w 1437046"/>
              <a:gd name="connsiteY40" fmla="*/ 1057040 h 1534853"/>
              <a:gd name="connsiteX41" fmla="*/ 0 w 1437046"/>
              <a:gd name="connsiteY41" fmla="*/ 964617 h 1534853"/>
              <a:gd name="connsiteX42" fmla="*/ 392758 w 1437046"/>
              <a:gd name="connsiteY42" fmla="*/ 738011 h 1534853"/>
              <a:gd name="connsiteX43" fmla="*/ 443924 w 1437046"/>
              <a:gd name="connsiteY43" fmla="*/ 712114 h 1534853"/>
              <a:gd name="connsiteX44" fmla="*/ 494440 w 1437046"/>
              <a:gd name="connsiteY44" fmla="*/ 738497 h 1534853"/>
              <a:gd name="connsiteX45" fmla="*/ 509384 w 1437046"/>
              <a:gd name="connsiteY45" fmla="*/ 734127 h 1534853"/>
              <a:gd name="connsiteX46" fmla="*/ 510683 w 1437046"/>
              <a:gd name="connsiteY46" fmla="*/ 726843 h 1534853"/>
              <a:gd name="connsiteX47" fmla="*/ 500288 w 1437046"/>
              <a:gd name="connsiteY47" fmla="*/ 670192 h 1534853"/>
              <a:gd name="connsiteX48" fmla="*/ 541058 w 1437046"/>
              <a:gd name="connsiteY48" fmla="*/ 630536 h 1534853"/>
              <a:gd name="connsiteX49" fmla="*/ 541222 w 1437046"/>
              <a:gd name="connsiteY49" fmla="*/ 614513 h 1534853"/>
              <a:gd name="connsiteX50" fmla="*/ 541058 w 1437046"/>
              <a:gd name="connsiteY50" fmla="*/ 614350 h 1534853"/>
              <a:gd name="connsiteX51" fmla="*/ 534561 w 1437046"/>
              <a:gd name="connsiteY51" fmla="*/ 611274 h 1534853"/>
              <a:gd name="connsiteX52" fmla="*/ 478197 w 1437046"/>
              <a:gd name="connsiteY52" fmla="*/ 603181 h 1534853"/>
              <a:gd name="connsiteX53" fmla="*/ 453183 w 1437046"/>
              <a:gd name="connsiteY53" fmla="*/ 552357 h 1534853"/>
              <a:gd name="connsiteX54" fmla="*/ 438393 w 1437046"/>
              <a:gd name="connsiteY54" fmla="*/ 547347 h 1534853"/>
              <a:gd name="connsiteX55" fmla="*/ 433366 w 1437046"/>
              <a:gd name="connsiteY55" fmla="*/ 552357 h 1534853"/>
              <a:gd name="connsiteX56" fmla="*/ 408189 w 1437046"/>
              <a:gd name="connsiteY56" fmla="*/ 603343 h 1534853"/>
              <a:gd name="connsiteX57" fmla="*/ 351826 w 1437046"/>
              <a:gd name="connsiteY57" fmla="*/ 611436 h 1534853"/>
              <a:gd name="connsiteX58" fmla="*/ 342513 w 1437046"/>
              <a:gd name="connsiteY58" fmla="*/ 623358 h 1534853"/>
              <a:gd name="connsiteX59" fmla="*/ 342567 w 1437046"/>
              <a:gd name="connsiteY59" fmla="*/ 623738 h 1534853"/>
              <a:gd name="connsiteX60" fmla="*/ 345653 w 1437046"/>
              <a:gd name="connsiteY60" fmla="*/ 630212 h 1534853"/>
              <a:gd name="connsiteX61" fmla="*/ 386261 w 1437046"/>
              <a:gd name="connsiteY61" fmla="*/ 669868 h 1534853"/>
              <a:gd name="connsiteX62" fmla="*/ 377165 w 1437046"/>
              <a:gd name="connsiteY62" fmla="*/ 726519 h 1534853"/>
              <a:gd name="connsiteX63" fmla="*/ 385936 w 1437046"/>
              <a:gd name="connsiteY63" fmla="*/ 739306 h 1534853"/>
              <a:gd name="connsiteX64" fmla="*/ 393408 w 1437046"/>
              <a:gd name="connsiteY64" fmla="*/ 738173 h 1534853"/>
              <a:gd name="connsiteX65" fmla="*/ 768461 w 1437046"/>
              <a:gd name="connsiteY65" fmla="*/ 738011 h 1534853"/>
              <a:gd name="connsiteX66" fmla="*/ 783567 w 1437046"/>
              <a:gd name="connsiteY66" fmla="*/ 733641 h 1534853"/>
              <a:gd name="connsiteX67" fmla="*/ 784704 w 1437046"/>
              <a:gd name="connsiteY67" fmla="*/ 726357 h 1534853"/>
              <a:gd name="connsiteX68" fmla="*/ 774471 w 1437046"/>
              <a:gd name="connsiteY68" fmla="*/ 669706 h 1534853"/>
              <a:gd name="connsiteX69" fmla="*/ 815729 w 1437046"/>
              <a:gd name="connsiteY69" fmla="*/ 631183 h 1534853"/>
              <a:gd name="connsiteX70" fmla="*/ 815893 w 1437046"/>
              <a:gd name="connsiteY70" fmla="*/ 615161 h 1534853"/>
              <a:gd name="connsiteX71" fmla="*/ 815729 w 1437046"/>
              <a:gd name="connsiteY71" fmla="*/ 614997 h 1534853"/>
              <a:gd name="connsiteX72" fmla="*/ 809231 w 1437046"/>
              <a:gd name="connsiteY72" fmla="*/ 611922 h 1534853"/>
              <a:gd name="connsiteX73" fmla="*/ 752868 w 1437046"/>
              <a:gd name="connsiteY73" fmla="*/ 603829 h 1534853"/>
              <a:gd name="connsiteX74" fmla="*/ 727691 w 1437046"/>
              <a:gd name="connsiteY74" fmla="*/ 552842 h 1534853"/>
              <a:gd name="connsiteX75" fmla="*/ 712902 w 1437046"/>
              <a:gd name="connsiteY75" fmla="*/ 547833 h 1534853"/>
              <a:gd name="connsiteX76" fmla="*/ 707874 w 1437046"/>
              <a:gd name="connsiteY76" fmla="*/ 552842 h 1534853"/>
              <a:gd name="connsiteX77" fmla="*/ 682210 w 1437046"/>
              <a:gd name="connsiteY77" fmla="*/ 603990 h 1534853"/>
              <a:gd name="connsiteX78" fmla="*/ 625847 w 1437046"/>
              <a:gd name="connsiteY78" fmla="*/ 612084 h 1534853"/>
              <a:gd name="connsiteX79" fmla="*/ 616886 w 1437046"/>
              <a:gd name="connsiteY79" fmla="*/ 624553 h 1534853"/>
              <a:gd name="connsiteX80" fmla="*/ 616913 w 1437046"/>
              <a:gd name="connsiteY80" fmla="*/ 624709 h 1534853"/>
              <a:gd name="connsiteX81" fmla="*/ 620162 w 1437046"/>
              <a:gd name="connsiteY81" fmla="*/ 630859 h 1534853"/>
              <a:gd name="connsiteX82" fmla="*/ 660769 w 1437046"/>
              <a:gd name="connsiteY82" fmla="*/ 669868 h 1534853"/>
              <a:gd name="connsiteX83" fmla="*/ 651024 w 1437046"/>
              <a:gd name="connsiteY83" fmla="*/ 726519 h 1534853"/>
              <a:gd name="connsiteX84" fmla="*/ 659795 w 1437046"/>
              <a:gd name="connsiteY84" fmla="*/ 739306 h 1534853"/>
              <a:gd name="connsiteX85" fmla="*/ 667267 w 1437046"/>
              <a:gd name="connsiteY85" fmla="*/ 738173 h 1534853"/>
              <a:gd name="connsiteX86" fmla="*/ 718270 w 1437046"/>
              <a:gd name="connsiteY86" fmla="*/ 712114 h 1534853"/>
              <a:gd name="connsiteX87" fmla="*/ 1084552 w 1437046"/>
              <a:gd name="connsiteY87" fmla="*/ 611922 h 1534853"/>
              <a:gd name="connsiteX88" fmla="*/ 1028188 w 1437046"/>
              <a:gd name="connsiteY88" fmla="*/ 603829 h 1534853"/>
              <a:gd name="connsiteX89" fmla="*/ 1003012 w 1437046"/>
              <a:gd name="connsiteY89" fmla="*/ 552842 h 1534853"/>
              <a:gd name="connsiteX90" fmla="*/ 988222 w 1437046"/>
              <a:gd name="connsiteY90" fmla="*/ 547833 h 1534853"/>
              <a:gd name="connsiteX91" fmla="*/ 983195 w 1437046"/>
              <a:gd name="connsiteY91" fmla="*/ 552842 h 1534853"/>
              <a:gd name="connsiteX92" fmla="*/ 958343 w 1437046"/>
              <a:gd name="connsiteY92" fmla="*/ 603990 h 1534853"/>
              <a:gd name="connsiteX93" fmla="*/ 901979 w 1437046"/>
              <a:gd name="connsiteY93" fmla="*/ 612084 h 1534853"/>
              <a:gd name="connsiteX94" fmla="*/ 892666 w 1437046"/>
              <a:gd name="connsiteY94" fmla="*/ 624005 h 1534853"/>
              <a:gd name="connsiteX95" fmla="*/ 892721 w 1437046"/>
              <a:gd name="connsiteY95" fmla="*/ 624385 h 1534853"/>
              <a:gd name="connsiteX96" fmla="*/ 895807 w 1437046"/>
              <a:gd name="connsiteY96" fmla="*/ 630859 h 1534853"/>
              <a:gd name="connsiteX97" fmla="*/ 935765 w 1437046"/>
              <a:gd name="connsiteY97" fmla="*/ 669868 h 1534853"/>
              <a:gd name="connsiteX98" fmla="*/ 925857 w 1437046"/>
              <a:gd name="connsiteY98" fmla="*/ 725872 h 1534853"/>
              <a:gd name="connsiteX99" fmla="*/ 935174 w 1437046"/>
              <a:gd name="connsiteY99" fmla="*/ 738649 h 1534853"/>
              <a:gd name="connsiteX100" fmla="*/ 942100 w 1437046"/>
              <a:gd name="connsiteY100" fmla="*/ 737526 h 1534853"/>
              <a:gd name="connsiteX101" fmla="*/ 992616 w 1437046"/>
              <a:gd name="connsiteY101" fmla="*/ 711142 h 1534853"/>
              <a:gd name="connsiteX102" fmla="*/ 1042482 w 1437046"/>
              <a:gd name="connsiteY102" fmla="*/ 738173 h 1534853"/>
              <a:gd name="connsiteX103" fmla="*/ 1057426 w 1437046"/>
              <a:gd name="connsiteY103" fmla="*/ 733803 h 1534853"/>
              <a:gd name="connsiteX104" fmla="*/ 1058725 w 1437046"/>
              <a:gd name="connsiteY104" fmla="*/ 726519 h 1534853"/>
              <a:gd name="connsiteX105" fmla="*/ 1049467 w 1437046"/>
              <a:gd name="connsiteY105" fmla="*/ 669868 h 1534853"/>
              <a:gd name="connsiteX106" fmla="*/ 1090237 w 1437046"/>
              <a:gd name="connsiteY106" fmla="*/ 630212 h 1534853"/>
              <a:gd name="connsiteX107" fmla="*/ 1090401 w 1437046"/>
              <a:gd name="connsiteY107" fmla="*/ 614189 h 1534853"/>
              <a:gd name="connsiteX108" fmla="*/ 1090237 w 1437046"/>
              <a:gd name="connsiteY108" fmla="*/ 614026 h 1534853"/>
              <a:gd name="connsiteX109" fmla="*/ 1084552 w 1437046"/>
              <a:gd name="connsiteY109" fmla="*/ 611436 h 1534853"/>
              <a:gd name="connsiteX110" fmla="*/ 672464 w 1437046"/>
              <a:gd name="connsiteY110" fmla="*/ 869604 h 1534853"/>
              <a:gd name="connsiteX111" fmla="*/ 615938 w 1437046"/>
              <a:gd name="connsiteY111" fmla="*/ 861511 h 1534853"/>
              <a:gd name="connsiteX112" fmla="*/ 590762 w 1437046"/>
              <a:gd name="connsiteY112" fmla="*/ 810525 h 1534853"/>
              <a:gd name="connsiteX113" fmla="*/ 575972 w 1437046"/>
              <a:gd name="connsiteY113" fmla="*/ 805516 h 1534853"/>
              <a:gd name="connsiteX114" fmla="*/ 570945 w 1437046"/>
              <a:gd name="connsiteY114" fmla="*/ 810525 h 1534853"/>
              <a:gd name="connsiteX115" fmla="*/ 545768 w 1437046"/>
              <a:gd name="connsiteY115" fmla="*/ 861511 h 1534853"/>
              <a:gd name="connsiteX116" fmla="*/ 489405 w 1437046"/>
              <a:gd name="connsiteY116" fmla="*/ 869604 h 1534853"/>
              <a:gd name="connsiteX117" fmla="*/ 480092 w 1437046"/>
              <a:gd name="connsiteY117" fmla="*/ 881526 h 1534853"/>
              <a:gd name="connsiteX118" fmla="*/ 480146 w 1437046"/>
              <a:gd name="connsiteY118" fmla="*/ 881906 h 1534853"/>
              <a:gd name="connsiteX119" fmla="*/ 483232 w 1437046"/>
              <a:gd name="connsiteY119" fmla="*/ 888380 h 1534853"/>
              <a:gd name="connsiteX120" fmla="*/ 523353 w 1437046"/>
              <a:gd name="connsiteY120" fmla="*/ 928846 h 1534853"/>
              <a:gd name="connsiteX121" fmla="*/ 513607 w 1437046"/>
              <a:gd name="connsiteY121" fmla="*/ 984850 h 1534853"/>
              <a:gd name="connsiteX122" fmla="*/ 522924 w 1437046"/>
              <a:gd name="connsiteY122" fmla="*/ 997627 h 1534853"/>
              <a:gd name="connsiteX123" fmla="*/ 529850 w 1437046"/>
              <a:gd name="connsiteY123" fmla="*/ 996504 h 1534853"/>
              <a:gd name="connsiteX124" fmla="*/ 580529 w 1437046"/>
              <a:gd name="connsiteY124" fmla="*/ 970120 h 1534853"/>
              <a:gd name="connsiteX125" fmla="*/ 631045 w 1437046"/>
              <a:gd name="connsiteY125" fmla="*/ 996504 h 1534853"/>
              <a:gd name="connsiteX126" fmla="*/ 645988 w 1437046"/>
              <a:gd name="connsiteY126" fmla="*/ 992133 h 1534853"/>
              <a:gd name="connsiteX127" fmla="*/ 647288 w 1437046"/>
              <a:gd name="connsiteY127" fmla="*/ 984850 h 1534853"/>
              <a:gd name="connsiteX128" fmla="*/ 637055 w 1437046"/>
              <a:gd name="connsiteY128" fmla="*/ 928846 h 1534853"/>
              <a:gd name="connsiteX129" fmla="*/ 677662 w 1437046"/>
              <a:gd name="connsiteY129" fmla="*/ 889190 h 1534853"/>
              <a:gd name="connsiteX130" fmla="*/ 680273 w 1437046"/>
              <a:gd name="connsiteY130" fmla="*/ 873843 h 1534853"/>
              <a:gd name="connsiteX131" fmla="*/ 679611 w 1437046"/>
              <a:gd name="connsiteY131" fmla="*/ 873004 h 1534853"/>
              <a:gd name="connsiteX132" fmla="*/ 672464 w 1437046"/>
              <a:gd name="connsiteY132" fmla="*/ 869604 h 1534853"/>
              <a:gd name="connsiteX133" fmla="*/ 805333 w 1437046"/>
              <a:gd name="connsiteY133" fmla="*/ 995694 h 1534853"/>
              <a:gd name="connsiteX134" fmla="*/ 855849 w 1437046"/>
              <a:gd name="connsiteY134" fmla="*/ 969311 h 1534853"/>
              <a:gd name="connsiteX135" fmla="*/ 906365 w 1437046"/>
              <a:gd name="connsiteY135" fmla="*/ 995694 h 1534853"/>
              <a:gd name="connsiteX136" fmla="*/ 921309 w 1437046"/>
              <a:gd name="connsiteY136" fmla="*/ 991324 h 1534853"/>
              <a:gd name="connsiteX137" fmla="*/ 922608 w 1437046"/>
              <a:gd name="connsiteY137" fmla="*/ 984040 h 1534853"/>
              <a:gd name="connsiteX138" fmla="*/ 913187 w 1437046"/>
              <a:gd name="connsiteY138" fmla="*/ 928846 h 1534853"/>
              <a:gd name="connsiteX139" fmla="*/ 953957 w 1437046"/>
              <a:gd name="connsiteY139" fmla="*/ 889190 h 1534853"/>
              <a:gd name="connsiteX140" fmla="*/ 954121 w 1437046"/>
              <a:gd name="connsiteY140" fmla="*/ 873167 h 1534853"/>
              <a:gd name="connsiteX141" fmla="*/ 953957 w 1437046"/>
              <a:gd name="connsiteY141" fmla="*/ 873004 h 1534853"/>
              <a:gd name="connsiteX142" fmla="*/ 947623 w 1437046"/>
              <a:gd name="connsiteY142" fmla="*/ 869928 h 1534853"/>
              <a:gd name="connsiteX143" fmla="*/ 891259 w 1437046"/>
              <a:gd name="connsiteY143" fmla="*/ 861835 h 1534853"/>
              <a:gd name="connsiteX144" fmla="*/ 866082 w 1437046"/>
              <a:gd name="connsiteY144" fmla="*/ 810849 h 1534853"/>
              <a:gd name="connsiteX145" fmla="*/ 851139 w 1437046"/>
              <a:gd name="connsiteY145" fmla="*/ 805831 h 1534853"/>
              <a:gd name="connsiteX146" fmla="*/ 846266 w 1437046"/>
              <a:gd name="connsiteY146" fmla="*/ 810849 h 1534853"/>
              <a:gd name="connsiteX147" fmla="*/ 820277 w 1437046"/>
              <a:gd name="connsiteY147" fmla="*/ 860864 h 1534853"/>
              <a:gd name="connsiteX148" fmla="*/ 763913 w 1437046"/>
              <a:gd name="connsiteY148" fmla="*/ 868957 h 1534853"/>
              <a:gd name="connsiteX149" fmla="*/ 754600 w 1437046"/>
              <a:gd name="connsiteY149" fmla="*/ 880878 h 1534853"/>
              <a:gd name="connsiteX150" fmla="*/ 754655 w 1437046"/>
              <a:gd name="connsiteY150" fmla="*/ 881258 h 1534853"/>
              <a:gd name="connsiteX151" fmla="*/ 757741 w 1437046"/>
              <a:gd name="connsiteY151" fmla="*/ 887733 h 1534853"/>
              <a:gd name="connsiteX152" fmla="*/ 799323 w 1437046"/>
              <a:gd name="connsiteY152" fmla="*/ 928360 h 1534853"/>
              <a:gd name="connsiteX153" fmla="*/ 789577 w 1437046"/>
              <a:gd name="connsiteY153" fmla="*/ 984364 h 1534853"/>
              <a:gd name="connsiteX154" fmla="*/ 799973 w 1437046"/>
              <a:gd name="connsiteY154" fmla="*/ 996018 h 1534853"/>
              <a:gd name="connsiteX155" fmla="*/ 805333 w 1437046"/>
              <a:gd name="connsiteY155" fmla="*/ 995694 h 153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437046" h="1534853">
                <a:moveTo>
                  <a:pt x="0" y="964617"/>
                </a:moveTo>
                <a:cubicBezTo>
                  <a:pt x="0" y="906347"/>
                  <a:pt x="0" y="843869"/>
                  <a:pt x="0" y="780257"/>
                </a:cubicBezTo>
                <a:cubicBezTo>
                  <a:pt x="479" y="745278"/>
                  <a:pt x="17145" y="712481"/>
                  <a:pt x="45156" y="691395"/>
                </a:cubicBezTo>
                <a:cubicBezTo>
                  <a:pt x="38979" y="516776"/>
                  <a:pt x="102261" y="346793"/>
                  <a:pt x="221231" y="218437"/>
                </a:cubicBezTo>
                <a:cubicBezTo>
                  <a:pt x="314061" y="112551"/>
                  <a:pt x="439919" y="40836"/>
                  <a:pt x="578579" y="14816"/>
                </a:cubicBezTo>
                <a:cubicBezTo>
                  <a:pt x="838469" y="-34713"/>
                  <a:pt x="1058401" y="40067"/>
                  <a:pt x="1231715" y="237213"/>
                </a:cubicBezTo>
                <a:cubicBezTo>
                  <a:pt x="1342655" y="363303"/>
                  <a:pt x="1396907" y="516424"/>
                  <a:pt x="1391547" y="692367"/>
                </a:cubicBezTo>
                <a:cubicBezTo>
                  <a:pt x="1420834" y="714952"/>
                  <a:pt x="1437695" y="749996"/>
                  <a:pt x="1437027" y="786893"/>
                </a:cubicBezTo>
                <a:lnTo>
                  <a:pt x="1437027" y="958142"/>
                </a:lnTo>
                <a:cubicBezTo>
                  <a:pt x="1437182" y="1000643"/>
                  <a:pt x="1414419" y="1039952"/>
                  <a:pt x="1377415" y="1061086"/>
                </a:cubicBezTo>
                <a:cubicBezTo>
                  <a:pt x="1347359" y="1079563"/>
                  <a:pt x="1313114" y="1090196"/>
                  <a:pt x="1277845" y="1092002"/>
                </a:cubicBezTo>
                <a:lnTo>
                  <a:pt x="1269236" y="1092002"/>
                </a:lnTo>
                <a:cubicBezTo>
                  <a:pt x="1227069" y="1092809"/>
                  <a:pt x="1188792" y="1067553"/>
                  <a:pt x="1173077" y="1028552"/>
                </a:cubicBezTo>
                <a:cubicBezTo>
                  <a:pt x="1163898" y="1008086"/>
                  <a:pt x="1158400" y="986171"/>
                  <a:pt x="1156834" y="963808"/>
                </a:cubicBezTo>
                <a:lnTo>
                  <a:pt x="1156834" y="962836"/>
                </a:lnTo>
                <a:lnTo>
                  <a:pt x="1160245" y="752417"/>
                </a:lnTo>
                <a:cubicBezTo>
                  <a:pt x="1164660" y="708270"/>
                  <a:pt x="1194881" y="670913"/>
                  <a:pt x="1237237" y="657243"/>
                </a:cubicBezTo>
                <a:cubicBezTo>
                  <a:pt x="1236691" y="582934"/>
                  <a:pt x="1219078" y="509737"/>
                  <a:pt x="1185747" y="443262"/>
                </a:cubicBezTo>
                <a:cubicBezTo>
                  <a:pt x="1102257" y="279945"/>
                  <a:pt x="969388" y="184285"/>
                  <a:pt x="790877" y="157578"/>
                </a:cubicBezTo>
                <a:cubicBezTo>
                  <a:pt x="512670" y="116312"/>
                  <a:pt x="252566" y="304730"/>
                  <a:pt x="206125" y="581168"/>
                </a:cubicBezTo>
                <a:cubicBezTo>
                  <a:pt x="202596" y="603081"/>
                  <a:pt x="200426" y="625190"/>
                  <a:pt x="199628" y="647369"/>
                </a:cubicBezTo>
                <a:lnTo>
                  <a:pt x="199628" y="656919"/>
                </a:lnTo>
                <a:cubicBezTo>
                  <a:pt x="234865" y="667812"/>
                  <a:pt x="262069" y="695898"/>
                  <a:pt x="271747" y="731375"/>
                </a:cubicBezTo>
                <a:cubicBezTo>
                  <a:pt x="276919" y="748273"/>
                  <a:pt x="279600" y="765829"/>
                  <a:pt x="279706" y="783494"/>
                </a:cubicBezTo>
                <a:lnTo>
                  <a:pt x="279706" y="958466"/>
                </a:lnTo>
                <a:cubicBezTo>
                  <a:pt x="279253" y="977115"/>
                  <a:pt x="276080" y="995599"/>
                  <a:pt x="270285" y="1013337"/>
                </a:cubicBezTo>
                <a:cubicBezTo>
                  <a:pt x="263245" y="1035709"/>
                  <a:pt x="249534" y="1055413"/>
                  <a:pt x="230977" y="1069827"/>
                </a:cubicBezTo>
                <a:cubicBezTo>
                  <a:pt x="243793" y="1222135"/>
                  <a:pt x="371434" y="1339343"/>
                  <a:pt x="524815" y="1339649"/>
                </a:cubicBezTo>
                <a:lnTo>
                  <a:pt x="563311" y="1339649"/>
                </a:lnTo>
                <a:cubicBezTo>
                  <a:pt x="576884" y="1315750"/>
                  <a:pt x="602350" y="1301019"/>
                  <a:pt x="629908" y="1301126"/>
                </a:cubicBezTo>
                <a:lnTo>
                  <a:pt x="776095" y="1301126"/>
                </a:lnTo>
                <a:cubicBezTo>
                  <a:pt x="818438" y="1301037"/>
                  <a:pt x="852835" y="1335169"/>
                  <a:pt x="852925" y="1377362"/>
                </a:cubicBezTo>
                <a:cubicBezTo>
                  <a:pt x="852925" y="1377416"/>
                  <a:pt x="852925" y="1377471"/>
                  <a:pt x="852925" y="1377524"/>
                </a:cubicBezTo>
                <a:lnTo>
                  <a:pt x="852925" y="1377524"/>
                </a:lnTo>
                <a:lnTo>
                  <a:pt x="852925" y="1458455"/>
                </a:lnTo>
                <a:cubicBezTo>
                  <a:pt x="852836" y="1500612"/>
                  <a:pt x="818563" y="1534764"/>
                  <a:pt x="776258" y="1534853"/>
                </a:cubicBezTo>
                <a:lnTo>
                  <a:pt x="629908" y="1534853"/>
                </a:lnTo>
                <a:cubicBezTo>
                  <a:pt x="602242" y="1534569"/>
                  <a:pt x="576867" y="1519484"/>
                  <a:pt x="563473" y="1495359"/>
                </a:cubicBezTo>
                <a:lnTo>
                  <a:pt x="525140" y="1495359"/>
                </a:lnTo>
                <a:cubicBezTo>
                  <a:pt x="286123" y="1494968"/>
                  <a:pt x="88876" y="1308919"/>
                  <a:pt x="75368" y="1071122"/>
                </a:cubicBezTo>
                <a:cubicBezTo>
                  <a:pt x="67340" y="1067003"/>
                  <a:pt x="59631" y="1062296"/>
                  <a:pt x="52303" y="1057040"/>
                </a:cubicBezTo>
                <a:cubicBezTo>
                  <a:pt x="20806" y="1036557"/>
                  <a:pt x="1292" y="1002073"/>
                  <a:pt x="0" y="964617"/>
                </a:cubicBezTo>
                <a:close/>
                <a:moveTo>
                  <a:pt x="392758" y="738011"/>
                </a:moveTo>
                <a:lnTo>
                  <a:pt x="443924" y="712114"/>
                </a:lnTo>
                <a:lnTo>
                  <a:pt x="494440" y="738497"/>
                </a:lnTo>
                <a:cubicBezTo>
                  <a:pt x="499780" y="741383"/>
                  <a:pt x="506456" y="739430"/>
                  <a:pt x="509384" y="734127"/>
                </a:cubicBezTo>
                <a:cubicBezTo>
                  <a:pt x="510611" y="731908"/>
                  <a:pt x="511068" y="729347"/>
                  <a:pt x="510683" y="726843"/>
                </a:cubicBezTo>
                <a:lnTo>
                  <a:pt x="500288" y="670192"/>
                </a:lnTo>
                <a:lnTo>
                  <a:pt x="541058" y="630536"/>
                </a:lnTo>
                <a:cubicBezTo>
                  <a:pt x="545543" y="626156"/>
                  <a:pt x="545617" y="618983"/>
                  <a:pt x="541222" y="614513"/>
                </a:cubicBezTo>
                <a:cubicBezTo>
                  <a:pt x="541168" y="614458"/>
                  <a:pt x="541113" y="614404"/>
                  <a:pt x="541058" y="614350"/>
                </a:cubicBezTo>
                <a:cubicBezTo>
                  <a:pt x="539252" y="612696"/>
                  <a:pt x="536988" y="611624"/>
                  <a:pt x="534561" y="611274"/>
                </a:cubicBezTo>
                <a:lnTo>
                  <a:pt x="478197" y="603181"/>
                </a:lnTo>
                <a:lnTo>
                  <a:pt x="453183" y="552357"/>
                </a:lnTo>
                <a:cubicBezTo>
                  <a:pt x="450487" y="546904"/>
                  <a:pt x="443865" y="544661"/>
                  <a:pt x="438393" y="547347"/>
                </a:cubicBezTo>
                <a:cubicBezTo>
                  <a:pt x="436209" y="548419"/>
                  <a:pt x="434442" y="550180"/>
                  <a:pt x="433366" y="552357"/>
                </a:cubicBezTo>
                <a:lnTo>
                  <a:pt x="408189" y="603343"/>
                </a:lnTo>
                <a:lnTo>
                  <a:pt x="351826" y="611436"/>
                </a:lnTo>
                <a:cubicBezTo>
                  <a:pt x="345950" y="612165"/>
                  <a:pt x="341781" y="617503"/>
                  <a:pt x="342513" y="623358"/>
                </a:cubicBezTo>
                <a:cubicBezTo>
                  <a:pt x="342528" y="623485"/>
                  <a:pt x="342547" y="623611"/>
                  <a:pt x="342567" y="623738"/>
                </a:cubicBezTo>
                <a:cubicBezTo>
                  <a:pt x="342918" y="626156"/>
                  <a:pt x="343994" y="628413"/>
                  <a:pt x="345653" y="630212"/>
                </a:cubicBezTo>
                <a:lnTo>
                  <a:pt x="386261" y="669868"/>
                </a:lnTo>
                <a:lnTo>
                  <a:pt x="377165" y="726519"/>
                </a:lnTo>
                <a:cubicBezTo>
                  <a:pt x="376075" y="732457"/>
                  <a:pt x="379988" y="738162"/>
                  <a:pt x="385936" y="739306"/>
                </a:cubicBezTo>
                <a:cubicBezTo>
                  <a:pt x="388484" y="739739"/>
                  <a:pt x="391104" y="739342"/>
                  <a:pt x="393408" y="738173"/>
                </a:cubicBezTo>
                <a:close/>
                <a:moveTo>
                  <a:pt x="768461" y="738011"/>
                </a:moveTo>
                <a:cubicBezTo>
                  <a:pt x="773849" y="740912"/>
                  <a:pt x="780576" y="738966"/>
                  <a:pt x="783567" y="733641"/>
                </a:cubicBezTo>
                <a:cubicBezTo>
                  <a:pt x="784815" y="731429"/>
                  <a:pt x="785219" y="728843"/>
                  <a:pt x="784704" y="726357"/>
                </a:cubicBezTo>
                <a:lnTo>
                  <a:pt x="774471" y="669706"/>
                </a:lnTo>
                <a:lnTo>
                  <a:pt x="815729" y="631183"/>
                </a:lnTo>
                <a:cubicBezTo>
                  <a:pt x="820214" y="626804"/>
                  <a:pt x="820288" y="619630"/>
                  <a:pt x="815893" y="615161"/>
                </a:cubicBezTo>
                <a:cubicBezTo>
                  <a:pt x="815839" y="615105"/>
                  <a:pt x="815784" y="615051"/>
                  <a:pt x="815729" y="614997"/>
                </a:cubicBezTo>
                <a:cubicBezTo>
                  <a:pt x="813923" y="613344"/>
                  <a:pt x="811658" y="612272"/>
                  <a:pt x="809231" y="611922"/>
                </a:cubicBezTo>
                <a:lnTo>
                  <a:pt x="752868" y="603829"/>
                </a:lnTo>
                <a:lnTo>
                  <a:pt x="727691" y="552842"/>
                </a:lnTo>
                <a:cubicBezTo>
                  <a:pt x="724995" y="547389"/>
                  <a:pt x="718374" y="545147"/>
                  <a:pt x="712902" y="547833"/>
                </a:cubicBezTo>
                <a:cubicBezTo>
                  <a:pt x="710718" y="548905"/>
                  <a:pt x="708950" y="550666"/>
                  <a:pt x="707874" y="552842"/>
                </a:cubicBezTo>
                <a:lnTo>
                  <a:pt x="682210" y="603990"/>
                </a:lnTo>
                <a:lnTo>
                  <a:pt x="625847" y="612084"/>
                </a:lnTo>
                <a:cubicBezTo>
                  <a:pt x="619917" y="613061"/>
                  <a:pt x="615905" y="618644"/>
                  <a:pt x="616886" y="624553"/>
                </a:cubicBezTo>
                <a:cubicBezTo>
                  <a:pt x="616895" y="624605"/>
                  <a:pt x="616904" y="624657"/>
                  <a:pt x="616913" y="624709"/>
                </a:cubicBezTo>
                <a:cubicBezTo>
                  <a:pt x="617289" y="627059"/>
                  <a:pt x="618431" y="629220"/>
                  <a:pt x="620162" y="630859"/>
                </a:cubicBezTo>
                <a:lnTo>
                  <a:pt x="660769" y="669868"/>
                </a:lnTo>
                <a:lnTo>
                  <a:pt x="651024" y="726519"/>
                </a:lnTo>
                <a:cubicBezTo>
                  <a:pt x="649934" y="732457"/>
                  <a:pt x="653847" y="738162"/>
                  <a:pt x="659795" y="739306"/>
                </a:cubicBezTo>
                <a:cubicBezTo>
                  <a:pt x="662343" y="739739"/>
                  <a:pt x="664963" y="739342"/>
                  <a:pt x="667267" y="738173"/>
                </a:cubicBezTo>
                <a:lnTo>
                  <a:pt x="718270" y="712114"/>
                </a:lnTo>
                <a:close/>
                <a:moveTo>
                  <a:pt x="1084552" y="611922"/>
                </a:moveTo>
                <a:lnTo>
                  <a:pt x="1028188" y="603829"/>
                </a:lnTo>
                <a:lnTo>
                  <a:pt x="1003012" y="552842"/>
                </a:lnTo>
                <a:cubicBezTo>
                  <a:pt x="1000316" y="547389"/>
                  <a:pt x="993694" y="545147"/>
                  <a:pt x="988222" y="547833"/>
                </a:cubicBezTo>
                <a:cubicBezTo>
                  <a:pt x="986038" y="548905"/>
                  <a:pt x="984271" y="550666"/>
                  <a:pt x="983195" y="552842"/>
                </a:cubicBezTo>
                <a:lnTo>
                  <a:pt x="958343" y="603990"/>
                </a:lnTo>
                <a:lnTo>
                  <a:pt x="901979" y="612084"/>
                </a:lnTo>
                <a:cubicBezTo>
                  <a:pt x="896104" y="612813"/>
                  <a:pt x="891935" y="618150"/>
                  <a:pt x="892666" y="624005"/>
                </a:cubicBezTo>
                <a:cubicBezTo>
                  <a:pt x="892682" y="624132"/>
                  <a:pt x="892700" y="624259"/>
                  <a:pt x="892721" y="624385"/>
                </a:cubicBezTo>
                <a:cubicBezTo>
                  <a:pt x="893072" y="626803"/>
                  <a:pt x="894148" y="629060"/>
                  <a:pt x="895807" y="630859"/>
                </a:cubicBezTo>
                <a:lnTo>
                  <a:pt x="935765" y="669868"/>
                </a:lnTo>
                <a:lnTo>
                  <a:pt x="925857" y="725872"/>
                </a:lnTo>
                <a:cubicBezTo>
                  <a:pt x="924889" y="731964"/>
                  <a:pt x="929060" y="737685"/>
                  <a:pt x="935174" y="738649"/>
                </a:cubicBezTo>
                <a:cubicBezTo>
                  <a:pt x="937544" y="739023"/>
                  <a:pt x="939971" y="738629"/>
                  <a:pt x="942100" y="737526"/>
                </a:cubicBezTo>
                <a:lnTo>
                  <a:pt x="992616" y="711142"/>
                </a:lnTo>
                <a:lnTo>
                  <a:pt x="1042482" y="738173"/>
                </a:lnTo>
                <a:cubicBezTo>
                  <a:pt x="1047822" y="741059"/>
                  <a:pt x="1054498" y="739107"/>
                  <a:pt x="1057426" y="733803"/>
                </a:cubicBezTo>
                <a:cubicBezTo>
                  <a:pt x="1058653" y="731584"/>
                  <a:pt x="1059110" y="729024"/>
                  <a:pt x="1058725" y="726519"/>
                </a:cubicBezTo>
                <a:lnTo>
                  <a:pt x="1049467" y="669868"/>
                </a:lnTo>
                <a:lnTo>
                  <a:pt x="1090237" y="630212"/>
                </a:lnTo>
                <a:cubicBezTo>
                  <a:pt x="1094723" y="625833"/>
                  <a:pt x="1094796" y="618659"/>
                  <a:pt x="1090401" y="614189"/>
                </a:cubicBezTo>
                <a:cubicBezTo>
                  <a:pt x="1090347" y="614134"/>
                  <a:pt x="1090292" y="614080"/>
                  <a:pt x="1090237" y="614026"/>
                </a:cubicBezTo>
                <a:cubicBezTo>
                  <a:pt x="1088600" y="612685"/>
                  <a:pt x="1086641" y="611792"/>
                  <a:pt x="1084552" y="611436"/>
                </a:cubicBezTo>
                <a:close/>
                <a:moveTo>
                  <a:pt x="672464" y="869604"/>
                </a:moveTo>
                <a:lnTo>
                  <a:pt x="615938" y="861511"/>
                </a:lnTo>
                <a:lnTo>
                  <a:pt x="590762" y="810525"/>
                </a:lnTo>
                <a:cubicBezTo>
                  <a:pt x="588066" y="805072"/>
                  <a:pt x="581445" y="802829"/>
                  <a:pt x="575972" y="805516"/>
                </a:cubicBezTo>
                <a:cubicBezTo>
                  <a:pt x="573788" y="806588"/>
                  <a:pt x="572021" y="808349"/>
                  <a:pt x="570945" y="810525"/>
                </a:cubicBezTo>
                <a:lnTo>
                  <a:pt x="545768" y="861511"/>
                </a:lnTo>
                <a:lnTo>
                  <a:pt x="489405" y="869604"/>
                </a:lnTo>
                <a:cubicBezTo>
                  <a:pt x="483529" y="870334"/>
                  <a:pt x="479360" y="875671"/>
                  <a:pt x="480092" y="881526"/>
                </a:cubicBezTo>
                <a:cubicBezTo>
                  <a:pt x="480107" y="881653"/>
                  <a:pt x="480126" y="881780"/>
                  <a:pt x="480146" y="881906"/>
                </a:cubicBezTo>
                <a:cubicBezTo>
                  <a:pt x="480497" y="884324"/>
                  <a:pt x="481573" y="886581"/>
                  <a:pt x="483232" y="888380"/>
                </a:cubicBezTo>
                <a:lnTo>
                  <a:pt x="523353" y="928846"/>
                </a:lnTo>
                <a:lnTo>
                  <a:pt x="513607" y="984850"/>
                </a:lnTo>
                <a:cubicBezTo>
                  <a:pt x="512639" y="990942"/>
                  <a:pt x="516810" y="996662"/>
                  <a:pt x="522924" y="997627"/>
                </a:cubicBezTo>
                <a:cubicBezTo>
                  <a:pt x="525294" y="998001"/>
                  <a:pt x="527722" y="997607"/>
                  <a:pt x="529850" y="996504"/>
                </a:cubicBezTo>
                <a:lnTo>
                  <a:pt x="580529" y="970120"/>
                </a:lnTo>
                <a:lnTo>
                  <a:pt x="631045" y="996504"/>
                </a:lnTo>
                <a:cubicBezTo>
                  <a:pt x="636384" y="999389"/>
                  <a:pt x="643060" y="997437"/>
                  <a:pt x="645988" y="992133"/>
                </a:cubicBezTo>
                <a:cubicBezTo>
                  <a:pt x="647215" y="989914"/>
                  <a:pt x="647672" y="987354"/>
                  <a:pt x="647288" y="984850"/>
                </a:cubicBezTo>
                <a:lnTo>
                  <a:pt x="637055" y="928846"/>
                </a:lnTo>
                <a:lnTo>
                  <a:pt x="677662" y="889190"/>
                </a:lnTo>
                <a:cubicBezTo>
                  <a:pt x="682636" y="885670"/>
                  <a:pt x="683805" y="878799"/>
                  <a:pt x="680273" y="873843"/>
                </a:cubicBezTo>
                <a:cubicBezTo>
                  <a:pt x="680066" y="873553"/>
                  <a:pt x="679846" y="873272"/>
                  <a:pt x="679611" y="873004"/>
                </a:cubicBezTo>
                <a:cubicBezTo>
                  <a:pt x="677752" y="871003"/>
                  <a:pt x="675195" y="869787"/>
                  <a:pt x="672464" y="869604"/>
                </a:cubicBezTo>
                <a:close/>
                <a:moveTo>
                  <a:pt x="805333" y="995694"/>
                </a:moveTo>
                <a:lnTo>
                  <a:pt x="855849" y="969311"/>
                </a:lnTo>
                <a:lnTo>
                  <a:pt x="906365" y="995694"/>
                </a:lnTo>
                <a:cubicBezTo>
                  <a:pt x="911705" y="998580"/>
                  <a:pt x="918381" y="996628"/>
                  <a:pt x="921309" y="991324"/>
                </a:cubicBezTo>
                <a:cubicBezTo>
                  <a:pt x="922536" y="989105"/>
                  <a:pt x="922993" y="986544"/>
                  <a:pt x="922608" y="984040"/>
                </a:cubicBezTo>
                <a:lnTo>
                  <a:pt x="913187" y="928846"/>
                </a:lnTo>
                <a:lnTo>
                  <a:pt x="953957" y="889190"/>
                </a:lnTo>
                <a:cubicBezTo>
                  <a:pt x="958443" y="884810"/>
                  <a:pt x="958516" y="877637"/>
                  <a:pt x="954121" y="873167"/>
                </a:cubicBezTo>
                <a:cubicBezTo>
                  <a:pt x="954067" y="873112"/>
                  <a:pt x="954013" y="873057"/>
                  <a:pt x="953957" y="873004"/>
                </a:cubicBezTo>
                <a:cubicBezTo>
                  <a:pt x="952196" y="871379"/>
                  <a:pt x="949992" y="870309"/>
                  <a:pt x="947623" y="869928"/>
                </a:cubicBezTo>
                <a:lnTo>
                  <a:pt x="891259" y="861835"/>
                </a:lnTo>
                <a:lnTo>
                  <a:pt x="866082" y="810849"/>
                </a:lnTo>
                <a:cubicBezTo>
                  <a:pt x="863324" y="805377"/>
                  <a:pt x="856658" y="803138"/>
                  <a:pt x="851139" y="805831"/>
                </a:cubicBezTo>
                <a:cubicBezTo>
                  <a:pt x="848955" y="806856"/>
                  <a:pt x="847222" y="808641"/>
                  <a:pt x="846266" y="810849"/>
                </a:cubicBezTo>
                <a:lnTo>
                  <a:pt x="820277" y="860864"/>
                </a:lnTo>
                <a:lnTo>
                  <a:pt x="763913" y="868957"/>
                </a:lnTo>
                <a:cubicBezTo>
                  <a:pt x="758038" y="869686"/>
                  <a:pt x="753868" y="875024"/>
                  <a:pt x="754600" y="880878"/>
                </a:cubicBezTo>
                <a:cubicBezTo>
                  <a:pt x="754616" y="881005"/>
                  <a:pt x="754634" y="881132"/>
                  <a:pt x="754655" y="881258"/>
                </a:cubicBezTo>
                <a:cubicBezTo>
                  <a:pt x="755006" y="883677"/>
                  <a:pt x="756081" y="885934"/>
                  <a:pt x="757741" y="887733"/>
                </a:cubicBezTo>
                <a:lnTo>
                  <a:pt x="799323" y="928360"/>
                </a:lnTo>
                <a:lnTo>
                  <a:pt x="789577" y="984364"/>
                </a:lnTo>
                <a:cubicBezTo>
                  <a:pt x="789297" y="990415"/>
                  <a:pt x="793909" y="995585"/>
                  <a:pt x="799973" y="996018"/>
                </a:cubicBezTo>
                <a:cubicBezTo>
                  <a:pt x="801761" y="996326"/>
                  <a:pt x="803596" y="996215"/>
                  <a:pt x="805333" y="995694"/>
                </a:cubicBezTo>
                <a:close/>
              </a:path>
            </a:pathLst>
          </a:custGeom>
          <a:gradFill>
            <a:gsLst>
              <a:gs pos="0">
                <a:schemeClr val="accent4">
                  <a:lumMod val="75000"/>
                </a:schemeClr>
              </a:gs>
              <a:gs pos="85000">
                <a:schemeClr val="accent2"/>
              </a:gs>
            </a:gsLst>
            <a:lin ang="5400000" scaled="0"/>
          </a:gradFill>
          <a:ln w="16236" cap="flat">
            <a:noFill/>
            <a:prstDash val="solid"/>
            <a:miter/>
          </a:ln>
        </p:spPr>
        <p:txBody>
          <a:bodyPr rtlCol="0" anchor="ctr"/>
          <a:lstStyle/>
          <a:p>
            <a:endParaRPr lang="en-US"/>
          </a:p>
        </p:txBody>
      </p:sp>
    </p:spTree>
    <p:extLst>
      <p:ext uri="{BB962C8B-B14F-4D97-AF65-F5344CB8AC3E}">
        <p14:creationId xmlns:p14="http://schemas.microsoft.com/office/powerpoint/2010/main" val="1701337514"/>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5A5045-4B4B-F64D-E8A9-9C871B53C96D}"/>
              </a:ext>
            </a:extLst>
          </p:cNvPr>
          <p:cNvSpPr>
            <a:spLocks noGrp="1"/>
          </p:cNvSpPr>
          <p:nvPr>
            <p:ph type="title"/>
          </p:nvPr>
        </p:nvSpPr>
        <p:spPr/>
        <p:txBody>
          <a:bodyPr/>
          <a:lstStyle/>
          <a:p>
            <a:r>
              <a:rPr lang="en-US"/>
              <a:t>Benefits of Shared Services – Finance Benchmarks</a:t>
            </a:r>
          </a:p>
        </p:txBody>
      </p:sp>
      <p:sp>
        <p:nvSpPr>
          <p:cNvPr id="7" name="Text Placeholder 6">
            <a:extLst>
              <a:ext uri="{FF2B5EF4-FFF2-40B4-BE49-F238E27FC236}">
                <a16:creationId xmlns:a16="http://schemas.microsoft.com/office/drawing/2014/main" id="{418EC0D0-BD83-1DB5-A12E-B071892F14BC}"/>
              </a:ext>
            </a:extLst>
          </p:cNvPr>
          <p:cNvSpPr>
            <a:spLocks noGrp="1"/>
          </p:cNvSpPr>
          <p:nvPr>
            <p:ph type="body" sz="quarter" idx="10"/>
          </p:nvPr>
        </p:nvSpPr>
        <p:spPr/>
        <p:txBody>
          <a:bodyPr/>
          <a:lstStyle/>
          <a:p>
            <a:r>
              <a:rPr lang="en-US"/>
              <a:t>Shared Services Overview</a:t>
            </a:r>
          </a:p>
          <a:p>
            <a:endParaRPr lang="en-US"/>
          </a:p>
        </p:txBody>
      </p:sp>
      <p:sp>
        <p:nvSpPr>
          <p:cNvPr id="8" name="Content Placeholder 7">
            <a:extLst>
              <a:ext uri="{FF2B5EF4-FFF2-40B4-BE49-F238E27FC236}">
                <a16:creationId xmlns:a16="http://schemas.microsoft.com/office/drawing/2014/main" id="{9C6EA549-4D05-70F7-52D1-39FAB4CAF51F}"/>
              </a:ext>
            </a:extLst>
          </p:cNvPr>
          <p:cNvSpPr>
            <a:spLocks noGrp="1"/>
          </p:cNvSpPr>
          <p:nvPr>
            <p:ph sz="quarter" idx="11"/>
          </p:nvPr>
        </p:nvSpPr>
        <p:spPr/>
        <p:txBody>
          <a:bodyPr>
            <a:normAutofit/>
          </a:bodyPr>
          <a:lstStyle/>
          <a:p>
            <a:r>
              <a:rPr lang="en-US" sz="1800"/>
              <a:t>Finance shared services organizations demonstrate greater efficiency, according to benchmarks from APQC</a:t>
            </a:r>
            <a:r>
              <a:rPr lang="en-US" sz="1800">
                <a:solidFill>
                  <a:schemeClr val="tx1"/>
                </a:solidFill>
              </a:rPr>
              <a:t> and</a:t>
            </a:r>
            <a:r>
              <a:rPr lang="en-US" sz="1800">
                <a:solidFill>
                  <a:schemeClr val="accent5"/>
                </a:solidFill>
              </a:rPr>
              <a:t> </a:t>
            </a:r>
            <a:r>
              <a:rPr lang="en-US" sz="1800"/>
              <a:t>ScottMadden.</a:t>
            </a:r>
          </a:p>
        </p:txBody>
      </p:sp>
      <p:sp>
        <p:nvSpPr>
          <p:cNvPr id="9" name="Content Placeholder 8">
            <a:extLst>
              <a:ext uri="{FF2B5EF4-FFF2-40B4-BE49-F238E27FC236}">
                <a16:creationId xmlns:a16="http://schemas.microsoft.com/office/drawing/2014/main" id="{E4DFF2F5-ACE1-F23D-6D0D-42AB221850B2}"/>
              </a:ext>
            </a:extLst>
          </p:cNvPr>
          <p:cNvSpPr>
            <a:spLocks noGrp="1"/>
          </p:cNvSpPr>
          <p:nvPr>
            <p:ph sz="quarter" idx="12"/>
          </p:nvPr>
        </p:nvSpPr>
        <p:spPr/>
        <p:txBody>
          <a:bodyPr/>
          <a:lstStyle/>
          <a:p>
            <a:endParaRPr lang="en-US"/>
          </a:p>
        </p:txBody>
      </p:sp>
      <p:grpSp>
        <p:nvGrpSpPr>
          <p:cNvPr id="13" name="Group 12">
            <a:extLst>
              <a:ext uri="{FF2B5EF4-FFF2-40B4-BE49-F238E27FC236}">
                <a16:creationId xmlns:a16="http://schemas.microsoft.com/office/drawing/2014/main" id="{623600F4-AC3D-DD62-90E6-46C63147C4E6}"/>
              </a:ext>
            </a:extLst>
          </p:cNvPr>
          <p:cNvGrpSpPr/>
          <p:nvPr/>
        </p:nvGrpSpPr>
        <p:grpSpPr>
          <a:xfrm>
            <a:off x="1496456" y="1892808"/>
            <a:ext cx="9199088" cy="3880573"/>
            <a:chOff x="881578" y="1892808"/>
            <a:chExt cx="9199088" cy="3880573"/>
          </a:xfrm>
        </p:grpSpPr>
        <p:graphicFrame>
          <p:nvGraphicFramePr>
            <p:cNvPr id="10" name="Chart 9">
              <a:extLst>
                <a:ext uri="{FF2B5EF4-FFF2-40B4-BE49-F238E27FC236}">
                  <a16:creationId xmlns:a16="http://schemas.microsoft.com/office/drawing/2014/main" id="{393B97AC-9C60-AD31-E4BF-0B64966BD4CE}"/>
                </a:ext>
              </a:extLst>
            </p:cNvPr>
            <p:cNvGraphicFramePr/>
            <p:nvPr>
              <p:extLst>
                <p:ext uri="{D42A27DB-BD31-4B8C-83A1-F6EECF244321}">
                  <p14:modId xmlns:p14="http://schemas.microsoft.com/office/powerpoint/2010/main" val="1281169423"/>
                </p:ext>
              </p:extLst>
            </p:nvPr>
          </p:nvGraphicFramePr>
          <p:xfrm>
            <a:off x="881578" y="1892808"/>
            <a:ext cx="4599544" cy="38496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31644B3-D793-A5B2-F23F-68EBCE79A1D1}"/>
                </a:ext>
              </a:extLst>
            </p:cNvPr>
            <p:cNvGraphicFramePr/>
            <p:nvPr>
              <p:extLst>
                <p:ext uri="{D42A27DB-BD31-4B8C-83A1-F6EECF244321}">
                  <p14:modId xmlns:p14="http://schemas.microsoft.com/office/powerpoint/2010/main" val="1690115677"/>
                </p:ext>
              </p:extLst>
            </p:nvPr>
          </p:nvGraphicFramePr>
          <p:xfrm>
            <a:off x="5481122" y="1923757"/>
            <a:ext cx="4599544" cy="3849624"/>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954248538"/>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2BD73A-0B25-4C42-A64B-D228E42968FB}"/>
              </a:ext>
            </a:extLst>
          </p:cNvPr>
          <p:cNvSpPr>
            <a:spLocks noGrp="1"/>
          </p:cNvSpPr>
          <p:nvPr>
            <p:ph type="sldNum" sz="quarter" idx="4"/>
          </p:nvPr>
        </p:nvSpPr>
        <p:spPr/>
        <p:txBody>
          <a:bodyPr/>
          <a:lstStyle/>
          <a:p>
            <a:pPr lvl="0"/>
            <a:fld id="{9AA6D16A-0A68-8445-85DB-A0BE8CCB51C7}" type="slidenum">
              <a:rPr lang="en-US" noProof="0" smtClean="0"/>
              <a:pPr lvl="0"/>
              <a:t>16</a:t>
            </a:fld>
            <a:endParaRPr lang="en-US" noProof="0"/>
          </a:p>
        </p:txBody>
      </p:sp>
      <p:sp>
        <p:nvSpPr>
          <p:cNvPr id="3" name="Title 2">
            <a:extLst>
              <a:ext uri="{FF2B5EF4-FFF2-40B4-BE49-F238E27FC236}">
                <a16:creationId xmlns:a16="http://schemas.microsoft.com/office/drawing/2014/main" id="{32FD297A-37E9-4632-BF62-EF922DDC094C}"/>
              </a:ext>
            </a:extLst>
          </p:cNvPr>
          <p:cNvSpPr>
            <a:spLocks noGrp="1"/>
          </p:cNvSpPr>
          <p:nvPr>
            <p:ph type="title"/>
          </p:nvPr>
        </p:nvSpPr>
        <p:spPr/>
        <p:txBody>
          <a:bodyPr/>
          <a:lstStyle/>
          <a:p>
            <a:r>
              <a:rPr lang="en-US"/>
              <a:t>Benefits of Shared Services – Finance Benchmarks (Cont’d)</a:t>
            </a:r>
          </a:p>
        </p:txBody>
      </p:sp>
      <p:sp>
        <p:nvSpPr>
          <p:cNvPr id="4" name="Text Placeholder 3">
            <a:extLst>
              <a:ext uri="{FF2B5EF4-FFF2-40B4-BE49-F238E27FC236}">
                <a16:creationId xmlns:a16="http://schemas.microsoft.com/office/drawing/2014/main" id="{324E3BCA-EAF0-4209-96B9-FE1006884C80}"/>
              </a:ext>
            </a:extLst>
          </p:cNvPr>
          <p:cNvSpPr>
            <a:spLocks noGrp="1"/>
          </p:cNvSpPr>
          <p:nvPr>
            <p:ph type="body" sz="quarter" idx="10"/>
          </p:nvPr>
        </p:nvSpPr>
        <p:spPr/>
        <p:txBody>
          <a:bodyPr/>
          <a:lstStyle/>
          <a:p>
            <a:r>
              <a:rPr lang="en-US"/>
              <a:t>Shared Services Overview</a:t>
            </a:r>
          </a:p>
        </p:txBody>
      </p:sp>
      <p:sp>
        <p:nvSpPr>
          <p:cNvPr id="38" name="Content Placeholder 18">
            <a:extLst>
              <a:ext uri="{FF2B5EF4-FFF2-40B4-BE49-F238E27FC236}">
                <a16:creationId xmlns:a16="http://schemas.microsoft.com/office/drawing/2014/main" id="{EF8B442A-8F5C-6BE0-C2EA-805477417FAB}"/>
              </a:ext>
            </a:extLst>
          </p:cNvPr>
          <p:cNvSpPr>
            <a:spLocks noGrp="1"/>
          </p:cNvSpPr>
          <p:nvPr>
            <p:ph sz="quarter" idx="11"/>
          </p:nvPr>
        </p:nvSpPr>
        <p:spPr>
          <a:xfrm>
            <a:off x="438150" y="1115568"/>
            <a:ext cx="11312525" cy="5084064"/>
          </a:xfrm>
        </p:spPr>
        <p:txBody>
          <a:bodyPr>
            <a:normAutofit/>
          </a:bodyPr>
          <a:lstStyle/>
          <a:p>
            <a:r>
              <a:rPr lang="en-US" sz="1800"/>
              <a:t>Top performing organizations operate at a larger cost advantage for finance overall as well as in their finance shared services organizations at the median.</a:t>
            </a:r>
          </a:p>
          <a:p>
            <a:pPr marL="228600" lvl="1" indent="-228600">
              <a:spcBef>
                <a:spcPts val="250"/>
              </a:spcBef>
              <a:spcAft>
                <a:spcPts val="250"/>
              </a:spcAft>
              <a:buClr>
                <a:schemeClr val="accent2"/>
              </a:buClr>
              <a:buFont typeface="Wingdings" panose="05000000000000000000" pitchFamily="2" charset="2"/>
              <a:buChar char=""/>
            </a:pPr>
            <a:r>
              <a:rPr lang="en-US" sz="1400"/>
              <a:t>Top performers invest more in their service center per service center employee, which may enable their greater efficiency.</a:t>
            </a:r>
          </a:p>
          <a:p>
            <a:endParaRPr lang="en-US" sz="1600"/>
          </a:p>
        </p:txBody>
      </p:sp>
      <p:graphicFrame>
        <p:nvGraphicFramePr>
          <p:cNvPr id="44" name="Chart 43">
            <a:extLst>
              <a:ext uri="{FF2B5EF4-FFF2-40B4-BE49-F238E27FC236}">
                <a16:creationId xmlns:a16="http://schemas.microsoft.com/office/drawing/2014/main" id="{1B52ECC7-F93C-353B-F86B-85AE2B13994F}"/>
              </a:ext>
            </a:extLst>
          </p:cNvPr>
          <p:cNvGraphicFramePr/>
          <p:nvPr>
            <p:extLst>
              <p:ext uri="{D42A27DB-BD31-4B8C-83A1-F6EECF244321}">
                <p14:modId xmlns:p14="http://schemas.microsoft.com/office/powerpoint/2010/main" val="2810260923"/>
              </p:ext>
            </p:extLst>
          </p:nvPr>
        </p:nvGraphicFramePr>
        <p:xfrm>
          <a:off x="321890" y="2259402"/>
          <a:ext cx="4298025" cy="38496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5" name="Chart 44">
            <a:extLst>
              <a:ext uri="{FF2B5EF4-FFF2-40B4-BE49-F238E27FC236}">
                <a16:creationId xmlns:a16="http://schemas.microsoft.com/office/drawing/2014/main" id="{2EF713D0-88D3-81C8-25B1-649A54AF58D5}"/>
              </a:ext>
            </a:extLst>
          </p:cNvPr>
          <p:cNvGraphicFramePr/>
          <p:nvPr>
            <p:extLst>
              <p:ext uri="{D42A27DB-BD31-4B8C-83A1-F6EECF244321}">
                <p14:modId xmlns:p14="http://schemas.microsoft.com/office/powerpoint/2010/main" val="3066714154"/>
              </p:ext>
            </p:extLst>
          </p:nvPr>
        </p:nvGraphicFramePr>
        <p:xfrm>
          <a:off x="3941352" y="2259402"/>
          <a:ext cx="4298025" cy="38496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6" name="Chart 45">
            <a:extLst>
              <a:ext uri="{FF2B5EF4-FFF2-40B4-BE49-F238E27FC236}">
                <a16:creationId xmlns:a16="http://schemas.microsoft.com/office/drawing/2014/main" id="{D21DEB74-6DDF-DF33-E3B1-D5377100EED9}"/>
              </a:ext>
            </a:extLst>
          </p:cNvPr>
          <p:cNvGraphicFramePr/>
          <p:nvPr>
            <p:extLst>
              <p:ext uri="{D42A27DB-BD31-4B8C-83A1-F6EECF244321}">
                <p14:modId xmlns:p14="http://schemas.microsoft.com/office/powerpoint/2010/main" val="1050716740"/>
              </p:ext>
            </p:extLst>
          </p:nvPr>
        </p:nvGraphicFramePr>
        <p:xfrm>
          <a:off x="7452015" y="2259402"/>
          <a:ext cx="4298025" cy="384962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943807377"/>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82B6-8F44-77CC-B85D-42B25FF10A80}"/>
            </a:ext>
          </a:extLst>
        </p:cNvPr>
        <p:cNvGrpSpPr/>
        <p:nvPr/>
      </p:nvGrpSpPr>
      <p:grpSpPr>
        <a:xfrm>
          <a:off x="0" y="0"/>
          <a:ext cx="0" cy="0"/>
          <a:chOff x="0" y="0"/>
          <a:chExt cx="0" cy="0"/>
        </a:xfrm>
      </p:grpSpPr>
      <p:graphicFrame>
        <p:nvGraphicFramePr>
          <p:cNvPr id="26" name="Table 25">
            <a:extLst>
              <a:ext uri="{FF2B5EF4-FFF2-40B4-BE49-F238E27FC236}">
                <a16:creationId xmlns:a16="http://schemas.microsoft.com/office/drawing/2014/main" id="{BA30E7B3-73AE-A56D-81E3-3533FA995561}"/>
              </a:ext>
            </a:extLst>
          </p:cNvPr>
          <p:cNvGraphicFramePr>
            <a:graphicFrameLocks noGrp="1"/>
          </p:cNvGraphicFramePr>
          <p:nvPr>
            <p:extLst>
              <p:ext uri="{D42A27DB-BD31-4B8C-83A1-F6EECF244321}">
                <p14:modId xmlns:p14="http://schemas.microsoft.com/office/powerpoint/2010/main" val="1459171775"/>
              </p:ext>
            </p:extLst>
          </p:nvPr>
        </p:nvGraphicFramePr>
        <p:xfrm>
          <a:off x="5832154" y="1726529"/>
          <a:ext cx="5815046" cy="4353163"/>
        </p:xfrm>
        <a:graphic>
          <a:graphicData uri="http://schemas.openxmlformats.org/drawingml/2006/table">
            <a:tbl>
              <a:tblPr>
                <a:tableStyleId>{5C22544A-7EE6-4342-B048-85BDC9FD1C3A}</a:tableStyleId>
              </a:tblPr>
              <a:tblGrid>
                <a:gridCol w="2654295">
                  <a:extLst>
                    <a:ext uri="{9D8B030D-6E8A-4147-A177-3AD203B41FA5}">
                      <a16:colId xmlns:a16="http://schemas.microsoft.com/office/drawing/2014/main" val="3546049290"/>
                    </a:ext>
                  </a:extLst>
                </a:gridCol>
                <a:gridCol w="3160751">
                  <a:extLst>
                    <a:ext uri="{9D8B030D-6E8A-4147-A177-3AD203B41FA5}">
                      <a16:colId xmlns:a16="http://schemas.microsoft.com/office/drawing/2014/main" val="3274475129"/>
                    </a:ext>
                  </a:extLst>
                </a:gridCol>
              </a:tblGrid>
              <a:tr h="628840">
                <a:tc>
                  <a:txBody>
                    <a:bodyPr/>
                    <a:lstStyle/>
                    <a:p>
                      <a:pPr algn="r" fontAlgn="b"/>
                      <a:r>
                        <a:rPr lang="en-US" sz="1200" b="0" i="0" u="none" strike="noStrike">
                          <a:effectLst/>
                          <a:latin typeface="+mn-lt"/>
                        </a:rPr>
                        <a:t>Perform planning/budgeting/forecasting</a:t>
                      </a:r>
                    </a:p>
                  </a:txBody>
                  <a:tcPr marL="0" marR="0" marT="0" marB="0" anchor="ctr">
                    <a:lnL w="12700" cmpd="sng">
                      <a:noFill/>
                    </a:lnL>
                    <a:lnR w="12700" cmpd="sng">
                      <a:noFill/>
                    </a:lnR>
                    <a:lnT w="12700" cmpd="sng">
                      <a:noFill/>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mpd="sng">
                      <a:noFill/>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4626297"/>
                  </a:ext>
                </a:extLst>
              </a:tr>
              <a:tr h="536028">
                <a:tc>
                  <a:txBody>
                    <a:bodyPr/>
                    <a:lstStyle/>
                    <a:p>
                      <a:pPr algn="r" fontAlgn="b"/>
                      <a:r>
                        <a:rPr lang="en-US" sz="1200" b="0" i="0" u="none" strike="noStrike">
                          <a:effectLst/>
                          <a:latin typeface="+mn-lt"/>
                        </a:rPr>
                        <a:t>Perform general accounting</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4580549"/>
                  </a:ext>
                </a:extLst>
              </a:tr>
              <a:tr h="533400">
                <a:tc>
                  <a:txBody>
                    <a:bodyPr/>
                    <a:lstStyle/>
                    <a:p>
                      <a:pPr algn="r" fontAlgn="b"/>
                      <a:r>
                        <a:rPr lang="en-US" sz="1200" b="0" i="0" u="none" strike="noStrike">
                          <a:effectLst/>
                          <a:latin typeface="+mn-lt"/>
                        </a:rPr>
                        <a:t>Manage taxes</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73688"/>
                  </a:ext>
                </a:extLst>
              </a:tr>
              <a:tr h="528145">
                <a:tc>
                  <a:txBody>
                    <a:bodyPr/>
                    <a:lstStyle/>
                    <a:p>
                      <a:pPr algn="r" fontAlgn="b"/>
                      <a:r>
                        <a:rPr lang="en-US" sz="1200" b="0" i="0" u="none" strike="noStrike">
                          <a:effectLst/>
                          <a:latin typeface="+mn-lt"/>
                        </a:rPr>
                        <a:t>Manage internal controls</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0813102"/>
                  </a:ext>
                </a:extLst>
              </a:tr>
              <a:tr h="524934">
                <a:tc>
                  <a:txBody>
                    <a:bodyPr/>
                    <a:lstStyle/>
                    <a:p>
                      <a:pPr algn="r" fontAlgn="b"/>
                      <a:r>
                        <a:rPr lang="en-US" sz="1200" b="0" i="0" u="none" strike="noStrike">
                          <a:effectLst/>
                          <a:latin typeface="+mn-lt"/>
                        </a:rPr>
                        <a:t>Process accounts payable (AP)</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6855720"/>
                  </a:ext>
                </a:extLst>
              </a:tr>
              <a:tr h="546223">
                <a:tc>
                  <a:txBody>
                    <a:bodyPr/>
                    <a:lstStyle/>
                    <a:p>
                      <a:pPr algn="r" fontAlgn="b"/>
                      <a:r>
                        <a:rPr lang="en-US" sz="1200" b="0" i="0" u="none" strike="noStrike">
                          <a:effectLst/>
                          <a:latin typeface="+mn-lt"/>
                        </a:rPr>
                        <a:t>Invoice customer</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374092"/>
                  </a:ext>
                </a:extLst>
              </a:tr>
              <a:tr h="522576">
                <a:tc>
                  <a:txBody>
                    <a:bodyPr/>
                    <a:lstStyle/>
                    <a:p>
                      <a:pPr algn="r" fontAlgn="b"/>
                      <a:r>
                        <a:rPr lang="en-US" sz="1200" b="0" i="0" u="none" strike="noStrike">
                          <a:effectLst/>
                          <a:latin typeface="+mn-lt"/>
                        </a:rPr>
                        <a:t>Manage treasury operations</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ap="flat" cmpd="sng" algn="ctr">
                      <a:solidFill>
                        <a:schemeClr val="bg1">
                          <a:lumMod val="7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0037828"/>
                  </a:ext>
                </a:extLst>
              </a:tr>
              <a:tr h="533017">
                <a:tc>
                  <a:txBody>
                    <a:bodyPr/>
                    <a:lstStyle/>
                    <a:p>
                      <a:pPr algn="r" fontAlgn="b"/>
                      <a:r>
                        <a:rPr lang="en-US" sz="1200" b="0" i="0" u="none" strike="noStrike">
                          <a:effectLst/>
                          <a:latin typeface="+mn-lt"/>
                        </a:rPr>
                        <a:t>Process accounts receivable (AR)</a:t>
                      </a: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1200" b="0" i="0" u="none" strike="noStrike">
                        <a:effectLst/>
                        <a:latin typeface="Arial Narrow" panose="020B0606020202030204" pitchFamily="34" charset="0"/>
                      </a:endParaRPr>
                    </a:p>
                  </a:txBody>
                  <a:tcPr marL="0" marR="0" marT="0" marB="0" anchor="ctr">
                    <a:lnL w="12700" cmpd="sng">
                      <a:noFill/>
                    </a:lnL>
                    <a:lnR w="12700" cmpd="sng">
                      <a:noFill/>
                    </a:lnR>
                    <a:lnT w="12700" cap="flat" cmpd="sng" algn="ctr">
                      <a:solidFill>
                        <a:schemeClr val="bg1">
                          <a:lumMod val="75000"/>
                        </a:schemeClr>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27424150"/>
                  </a:ext>
                </a:extLst>
              </a:tr>
            </a:tbl>
          </a:graphicData>
        </a:graphic>
      </p:graphicFrame>
      <p:sp>
        <p:nvSpPr>
          <p:cNvPr id="2" name="Slide Number Placeholder 1">
            <a:extLst>
              <a:ext uri="{FF2B5EF4-FFF2-40B4-BE49-F238E27FC236}">
                <a16:creationId xmlns:a16="http://schemas.microsoft.com/office/drawing/2014/main" id="{049D6FB3-3DFB-4315-EE4A-936AA63C9904}"/>
              </a:ext>
            </a:extLst>
          </p:cNvPr>
          <p:cNvSpPr>
            <a:spLocks noGrp="1"/>
          </p:cNvSpPr>
          <p:nvPr>
            <p:ph type="sldNum" sz="quarter" idx="4"/>
          </p:nvPr>
        </p:nvSpPr>
        <p:spPr/>
        <p:txBody>
          <a:bodyPr/>
          <a:lstStyle/>
          <a:p>
            <a:pPr lvl="0"/>
            <a:fld id="{9AA6D16A-0A68-8445-85DB-A0BE8CCB51C7}" type="slidenum">
              <a:rPr lang="en-US" noProof="0" smtClean="0"/>
              <a:pPr lvl="0"/>
              <a:t>17</a:t>
            </a:fld>
            <a:endParaRPr lang="en-US" noProof="0"/>
          </a:p>
        </p:txBody>
      </p:sp>
      <p:sp>
        <p:nvSpPr>
          <p:cNvPr id="3" name="Title 2">
            <a:extLst>
              <a:ext uri="{FF2B5EF4-FFF2-40B4-BE49-F238E27FC236}">
                <a16:creationId xmlns:a16="http://schemas.microsoft.com/office/drawing/2014/main" id="{0436E98E-E961-738C-5372-68E92AEB08E6}"/>
              </a:ext>
            </a:extLst>
          </p:cNvPr>
          <p:cNvSpPr>
            <a:spLocks noGrp="1"/>
          </p:cNvSpPr>
          <p:nvPr>
            <p:ph type="title"/>
          </p:nvPr>
        </p:nvSpPr>
        <p:spPr/>
        <p:txBody>
          <a:bodyPr/>
          <a:lstStyle/>
          <a:p>
            <a:r>
              <a:rPr lang="en-US"/>
              <a:t>Benefits of Shared Services – Finance Benchmarks</a:t>
            </a:r>
          </a:p>
        </p:txBody>
      </p:sp>
      <p:sp>
        <p:nvSpPr>
          <p:cNvPr id="4" name="Text Placeholder 3">
            <a:extLst>
              <a:ext uri="{FF2B5EF4-FFF2-40B4-BE49-F238E27FC236}">
                <a16:creationId xmlns:a16="http://schemas.microsoft.com/office/drawing/2014/main" id="{ED3380D9-122E-9141-F142-75C3F07F35D9}"/>
              </a:ext>
            </a:extLst>
          </p:cNvPr>
          <p:cNvSpPr>
            <a:spLocks noGrp="1"/>
          </p:cNvSpPr>
          <p:nvPr>
            <p:ph type="body" sz="quarter" idx="10"/>
          </p:nvPr>
        </p:nvSpPr>
        <p:spPr/>
        <p:txBody>
          <a:bodyPr/>
          <a:lstStyle/>
          <a:p>
            <a:r>
              <a:rPr lang="en-US"/>
              <a:t>Shared Services Overview</a:t>
            </a:r>
          </a:p>
        </p:txBody>
      </p:sp>
      <p:sp>
        <p:nvSpPr>
          <p:cNvPr id="7" name="TextBox 6">
            <a:extLst>
              <a:ext uri="{FF2B5EF4-FFF2-40B4-BE49-F238E27FC236}">
                <a16:creationId xmlns:a16="http://schemas.microsoft.com/office/drawing/2014/main" id="{F79AB614-72B6-011A-8C74-FBBECA69101B}"/>
              </a:ext>
            </a:extLst>
          </p:cNvPr>
          <p:cNvSpPr txBox="1"/>
          <p:nvPr/>
        </p:nvSpPr>
        <p:spPr>
          <a:xfrm>
            <a:off x="6468453" y="1290325"/>
            <a:ext cx="5091269"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E5F62"/>
                </a:solidFill>
                <a:effectLst/>
                <a:uLnTx/>
                <a:uFillTx/>
                <a:latin typeface="Arial" panose="020B0604020202020204"/>
                <a:ea typeface="+mn-ea"/>
                <a:cs typeface="+mn-cs"/>
              </a:rPr>
              <a:t>Median number of FTEs that perform the following processes per $1 billion revenue</a:t>
            </a:r>
          </a:p>
        </p:txBody>
      </p:sp>
      <p:sp>
        <p:nvSpPr>
          <p:cNvPr id="11" name="Rectangle 10">
            <a:extLst>
              <a:ext uri="{FF2B5EF4-FFF2-40B4-BE49-F238E27FC236}">
                <a16:creationId xmlns:a16="http://schemas.microsoft.com/office/drawing/2014/main" id="{2784C270-F1FB-23B9-7A21-AA04ADB7B474}"/>
              </a:ext>
            </a:extLst>
          </p:cNvPr>
          <p:cNvSpPr/>
          <p:nvPr/>
        </p:nvSpPr>
        <p:spPr>
          <a:xfrm>
            <a:off x="9051539" y="1940758"/>
            <a:ext cx="2487167" cy="261501"/>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 name="Oval 8">
            <a:extLst>
              <a:ext uri="{FF2B5EF4-FFF2-40B4-BE49-F238E27FC236}">
                <a16:creationId xmlns:a16="http://schemas.microsoft.com/office/drawing/2014/main" id="{37412A81-D0F1-6DA2-0F04-F290F23D26EB}"/>
              </a:ext>
            </a:extLst>
          </p:cNvPr>
          <p:cNvSpPr/>
          <p:nvPr/>
        </p:nvSpPr>
        <p:spPr>
          <a:xfrm>
            <a:off x="8794807" y="1874323"/>
            <a:ext cx="394267"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3" name="TextBox 42">
            <a:extLst>
              <a:ext uri="{FF2B5EF4-FFF2-40B4-BE49-F238E27FC236}">
                <a16:creationId xmlns:a16="http://schemas.microsoft.com/office/drawing/2014/main" id="{F241D4F4-330D-8C47-F975-3F653D06E764}"/>
              </a:ext>
            </a:extLst>
          </p:cNvPr>
          <p:cNvSpPr txBox="1"/>
          <p:nvPr/>
        </p:nvSpPr>
        <p:spPr>
          <a:xfrm>
            <a:off x="10012908" y="1913326"/>
            <a:ext cx="564429" cy="307777"/>
          </a:xfrm>
          <a:prstGeom prst="rect">
            <a:avLst/>
          </a:prstGeom>
          <a:noFill/>
          <a:ln>
            <a:noFill/>
          </a:ln>
        </p:spPr>
        <p:txBody>
          <a:bodyPr wrap="square" rtlCol="0">
            <a:spAutoFit/>
          </a:bodyPr>
          <a:lstStyle/>
          <a:p>
            <a:r>
              <a:rPr lang="en-US" sz="1400" b="1">
                <a:solidFill>
                  <a:schemeClr val="accent1"/>
                </a:solidFill>
              </a:rPr>
              <a:t>3.9x</a:t>
            </a:r>
          </a:p>
        </p:txBody>
      </p:sp>
      <p:sp>
        <p:nvSpPr>
          <p:cNvPr id="10" name="Oval 9">
            <a:extLst>
              <a:ext uri="{FF2B5EF4-FFF2-40B4-BE49-F238E27FC236}">
                <a16:creationId xmlns:a16="http://schemas.microsoft.com/office/drawing/2014/main" id="{FF3096BA-0E20-628B-3B3D-EA708EB6FADA}"/>
              </a:ext>
            </a:extLst>
          </p:cNvPr>
          <p:cNvSpPr/>
          <p:nvPr/>
        </p:nvSpPr>
        <p:spPr>
          <a:xfrm>
            <a:off x="11327816" y="1897438"/>
            <a:ext cx="394267"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5" name="Rectangle 34">
            <a:extLst>
              <a:ext uri="{FF2B5EF4-FFF2-40B4-BE49-F238E27FC236}">
                <a16:creationId xmlns:a16="http://schemas.microsoft.com/office/drawing/2014/main" id="{EF2D5E84-8E7C-E983-AAAA-34380B1B504F}"/>
              </a:ext>
            </a:extLst>
          </p:cNvPr>
          <p:cNvSpPr/>
          <p:nvPr/>
        </p:nvSpPr>
        <p:spPr>
          <a:xfrm>
            <a:off x="9032553" y="2504092"/>
            <a:ext cx="2414016" cy="261501"/>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 name="Oval 11">
            <a:extLst>
              <a:ext uri="{FF2B5EF4-FFF2-40B4-BE49-F238E27FC236}">
                <a16:creationId xmlns:a16="http://schemas.microsoft.com/office/drawing/2014/main" id="{288BD81B-6582-F2F5-01FE-5B4BBDC395A7}"/>
              </a:ext>
            </a:extLst>
          </p:cNvPr>
          <p:cNvSpPr/>
          <p:nvPr/>
        </p:nvSpPr>
        <p:spPr>
          <a:xfrm>
            <a:off x="8794809" y="2428651"/>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7" name="Oval 26">
            <a:extLst>
              <a:ext uri="{FF2B5EF4-FFF2-40B4-BE49-F238E27FC236}">
                <a16:creationId xmlns:a16="http://schemas.microsoft.com/office/drawing/2014/main" id="{AEA2F6F5-C749-AEDB-8FCF-23D92159ABF3}"/>
              </a:ext>
            </a:extLst>
          </p:cNvPr>
          <p:cNvSpPr/>
          <p:nvPr/>
        </p:nvSpPr>
        <p:spPr>
          <a:xfrm>
            <a:off x="11249973" y="2437632"/>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4" name="TextBox 43">
            <a:extLst>
              <a:ext uri="{FF2B5EF4-FFF2-40B4-BE49-F238E27FC236}">
                <a16:creationId xmlns:a16="http://schemas.microsoft.com/office/drawing/2014/main" id="{D6657139-CB8A-B6C7-B61B-00140EC2550C}"/>
              </a:ext>
            </a:extLst>
          </p:cNvPr>
          <p:cNvSpPr txBox="1"/>
          <p:nvPr/>
        </p:nvSpPr>
        <p:spPr>
          <a:xfrm>
            <a:off x="9958116" y="2481163"/>
            <a:ext cx="562890" cy="307777"/>
          </a:xfrm>
          <a:prstGeom prst="rect">
            <a:avLst/>
          </a:prstGeom>
          <a:noFill/>
          <a:ln>
            <a:noFill/>
          </a:ln>
        </p:spPr>
        <p:txBody>
          <a:bodyPr wrap="square" rtlCol="0">
            <a:spAutoFit/>
          </a:bodyPr>
          <a:lstStyle/>
          <a:p>
            <a:r>
              <a:rPr lang="en-US" sz="1400" b="1">
                <a:solidFill>
                  <a:schemeClr val="accent1"/>
                </a:solidFill>
              </a:rPr>
              <a:t>3.7x</a:t>
            </a:r>
          </a:p>
        </p:txBody>
      </p:sp>
      <p:sp>
        <p:nvSpPr>
          <p:cNvPr id="36" name="Rectangle 35">
            <a:extLst>
              <a:ext uri="{FF2B5EF4-FFF2-40B4-BE49-F238E27FC236}">
                <a16:creationId xmlns:a16="http://schemas.microsoft.com/office/drawing/2014/main" id="{43AB73E6-F3D3-48DD-363E-7C2EF9F86FEF}"/>
              </a:ext>
            </a:extLst>
          </p:cNvPr>
          <p:cNvSpPr/>
          <p:nvPr/>
        </p:nvSpPr>
        <p:spPr>
          <a:xfrm>
            <a:off x="9029785" y="3030423"/>
            <a:ext cx="2322576" cy="261501"/>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 name="Oval 12">
            <a:extLst>
              <a:ext uri="{FF2B5EF4-FFF2-40B4-BE49-F238E27FC236}">
                <a16:creationId xmlns:a16="http://schemas.microsoft.com/office/drawing/2014/main" id="{F0D83D13-B731-F687-AE6A-0C62AEA04250}"/>
              </a:ext>
            </a:extLst>
          </p:cNvPr>
          <p:cNvSpPr/>
          <p:nvPr/>
        </p:nvSpPr>
        <p:spPr>
          <a:xfrm>
            <a:off x="8797857" y="2956023"/>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Oval 28">
            <a:extLst>
              <a:ext uri="{FF2B5EF4-FFF2-40B4-BE49-F238E27FC236}">
                <a16:creationId xmlns:a16="http://schemas.microsoft.com/office/drawing/2014/main" id="{4D5FC6E6-C280-AD88-9B17-53546CBEF1DA}"/>
              </a:ext>
            </a:extLst>
          </p:cNvPr>
          <p:cNvSpPr/>
          <p:nvPr/>
        </p:nvSpPr>
        <p:spPr>
          <a:xfrm>
            <a:off x="11160538" y="2956023"/>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5" name="TextBox 44">
            <a:extLst>
              <a:ext uri="{FF2B5EF4-FFF2-40B4-BE49-F238E27FC236}">
                <a16:creationId xmlns:a16="http://schemas.microsoft.com/office/drawing/2014/main" id="{A3BD6EEE-76EA-9BF4-D9EB-1BEEEAEED0E7}"/>
              </a:ext>
            </a:extLst>
          </p:cNvPr>
          <p:cNvSpPr txBox="1"/>
          <p:nvPr/>
        </p:nvSpPr>
        <p:spPr>
          <a:xfrm>
            <a:off x="9909628" y="3015583"/>
            <a:ext cx="562890" cy="307777"/>
          </a:xfrm>
          <a:prstGeom prst="rect">
            <a:avLst/>
          </a:prstGeom>
          <a:noFill/>
          <a:ln>
            <a:noFill/>
          </a:ln>
        </p:spPr>
        <p:txBody>
          <a:bodyPr wrap="square" rtlCol="0">
            <a:spAutoFit/>
          </a:bodyPr>
          <a:lstStyle/>
          <a:p>
            <a:r>
              <a:rPr lang="en-US" sz="1400" b="1">
                <a:solidFill>
                  <a:schemeClr val="accent1"/>
                </a:solidFill>
              </a:rPr>
              <a:t>3.6x</a:t>
            </a:r>
          </a:p>
        </p:txBody>
      </p:sp>
      <p:sp>
        <p:nvSpPr>
          <p:cNvPr id="38" name="Rectangle 37">
            <a:extLst>
              <a:ext uri="{FF2B5EF4-FFF2-40B4-BE49-F238E27FC236}">
                <a16:creationId xmlns:a16="http://schemas.microsoft.com/office/drawing/2014/main" id="{F66E4201-1E33-9642-9050-D4B429A6E14C}"/>
              </a:ext>
            </a:extLst>
          </p:cNvPr>
          <p:cNvSpPr/>
          <p:nvPr/>
        </p:nvSpPr>
        <p:spPr>
          <a:xfrm>
            <a:off x="9011217" y="3562015"/>
            <a:ext cx="2212848" cy="261501"/>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 name="Oval 13">
            <a:extLst>
              <a:ext uri="{FF2B5EF4-FFF2-40B4-BE49-F238E27FC236}">
                <a16:creationId xmlns:a16="http://schemas.microsoft.com/office/drawing/2014/main" id="{0ACA0CD5-6C9D-B7E3-DE18-4CE26F76DCDD}"/>
              </a:ext>
            </a:extLst>
          </p:cNvPr>
          <p:cNvSpPr/>
          <p:nvPr/>
        </p:nvSpPr>
        <p:spPr>
          <a:xfrm>
            <a:off x="8797857" y="3485392"/>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0" name="Oval 29">
            <a:extLst>
              <a:ext uri="{FF2B5EF4-FFF2-40B4-BE49-F238E27FC236}">
                <a16:creationId xmlns:a16="http://schemas.microsoft.com/office/drawing/2014/main" id="{AE3D2D02-50DF-F547-85F6-00397EDA343C}"/>
              </a:ext>
            </a:extLst>
          </p:cNvPr>
          <p:cNvSpPr/>
          <p:nvPr/>
        </p:nvSpPr>
        <p:spPr>
          <a:xfrm>
            <a:off x="10990488" y="3495733"/>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6" name="TextBox 45">
            <a:extLst>
              <a:ext uri="{FF2B5EF4-FFF2-40B4-BE49-F238E27FC236}">
                <a16:creationId xmlns:a16="http://schemas.microsoft.com/office/drawing/2014/main" id="{D060CB0B-4817-6202-F3CA-5941F3E4EEBF}"/>
              </a:ext>
            </a:extLst>
          </p:cNvPr>
          <p:cNvSpPr txBox="1"/>
          <p:nvPr/>
        </p:nvSpPr>
        <p:spPr>
          <a:xfrm>
            <a:off x="9836196" y="3542501"/>
            <a:ext cx="562890" cy="307777"/>
          </a:xfrm>
          <a:prstGeom prst="rect">
            <a:avLst/>
          </a:prstGeom>
          <a:noFill/>
          <a:ln>
            <a:noFill/>
          </a:ln>
        </p:spPr>
        <p:txBody>
          <a:bodyPr wrap="square" rtlCol="0">
            <a:spAutoFit/>
          </a:bodyPr>
          <a:lstStyle/>
          <a:p>
            <a:r>
              <a:rPr lang="en-US" sz="1400" b="1">
                <a:solidFill>
                  <a:schemeClr val="accent1"/>
                </a:solidFill>
              </a:rPr>
              <a:t>3.4x</a:t>
            </a:r>
          </a:p>
        </p:txBody>
      </p:sp>
      <p:sp>
        <p:nvSpPr>
          <p:cNvPr id="39" name="Rectangle 38">
            <a:extLst>
              <a:ext uri="{FF2B5EF4-FFF2-40B4-BE49-F238E27FC236}">
                <a16:creationId xmlns:a16="http://schemas.microsoft.com/office/drawing/2014/main" id="{AC4DBE18-1E90-E67A-504D-BBB266F9EF9D}"/>
              </a:ext>
            </a:extLst>
          </p:cNvPr>
          <p:cNvSpPr/>
          <p:nvPr/>
        </p:nvSpPr>
        <p:spPr>
          <a:xfrm>
            <a:off x="9041337" y="4088992"/>
            <a:ext cx="2139696" cy="261501"/>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 name="Oval 14">
            <a:extLst>
              <a:ext uri="{FF2B5EF4-FFF2-40B4-BE49-F238E27FC236}">
                <a16:creationId xmlns:a16="http://schemas.microsoft.com/office/drawing/2014/main" id="{83C3209A-6F0C-64D5-869B-BF88E385A0E0}"/>
              </a:ext>
            </a:extLst>
          </p:cNvPr>
          <p:cNvSpPr/>
          <p:nvPr/>
        </p:nvSpPr>
        <p:spPr>
          <a:xfrm>
            <a:off x="8795990" y="4018149"/>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7" name="TextBox 46">
            <a:extLst>
              <a:ext uri="{FF2B5EF4-FFF2-40B4-BE49-F238E27FC236}">
                <a16:creationId xmlns:a16="http://schemas.microsoft.com/office/drawing/2014/main" id="{4F28C732-FEEF-46FA-1DE4-2021267719EB}"/>
              </a:ext>
            </a:extLst>
          </p:cNvPr>
          <p:cNvSpPr txBox="1"/>
          <p:nvPr/>
        </p:nvSpPr>
        <p:spPr>
          <a:xfrm>
            <a:off x="9829740" y="4065381"/>
            <a:ext cx="562890" cy="307777"/>
          </a:xfrm>
          <a:prstGeom prst="rect">
            <a:avLst/>
          </a:prstGeom>
          <a:noFill/>
          <a:ln>
            <a:noFill/>
          </a:ln>
        </p:spPr>
        <p:txBody>
          <a:bodyPr wrap="square" rtlCol="0">
            <a:spAutoFit/>
          </a:bodyPr>
          <a:lstStyle/>
          <a:p>
            <a:r>
              <a:rPr lang="en-US" sz="1400" b="1">
                <a:solidFill>
                  <a:schemeClr val="accent1"/>
                </a:solidFill>
              </a:rPr>
              <a:t>3.3x</a:t>
            </a:r>
          </a:p>
        </p:txBody>
      </p:sp>
      <p:sp>
        <p:nvSpPr>
          <p:cNvPr id="32" name="Oval 31">
            <a:extLst>
              <a:ext uri="{FF2B5EF4-FFF2-40B4-BE49-F238E27FC236}">
                <a16:creationId xmlns:a16="http://schemas.microsoft.com/office/drawing/2014/main" id="{CA570607-FEDE-9137-4A2A-D1F89798A52C}"/>
              </a:ext>
            </a:extLst>
          </p:cNvPr>
          <p:cNvSpPr/>
          <p:nvPr/>
        </p:nvSpPr>
        <p:spPr>
          <a:xfrm>
            <a:off x="10979974" y="4027279"/>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1" name="Rectangle 40">
            <a:extLst>
              <a:ext uri="{FF2B5EF4-FFF2-40B4-BE49-F238E27FC236}">
                <a16:creationId xmlns:a16="http://schemas.microsoft.com/office/drawing/2014/main" id="{BC7C705D-878E-5E5D-6169-288E10740C28}"/>
              </a:ext>
            </a:extLst>
          </p:cNvPr>
          <p:cNvSpPr/>
          <p:nvPr/>
        </p:nvSpPr>
        <p:spPr>
          <a:xfrm>
            <a:off x="8977659" y="5158538"/>
            <a:ext cx="1865376" cy="261502"/>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7" name="Oval 16">
            <a:extLst>
              <a:ext uri="{FF2B5EF4-FFF2-40B4-BE49-F238E27FC236}">
                <a16:creationId xmlns:a16="http://schemas.microsoft.com/office/drawing/2014/main" id="{7360BF2B-A476-7392-C4B6-83130E5F61EA}"/>
              </a:ext>
            </a:extLst>
          </p:cNvPr>
          <p:cNvSpPr/>
          <p:nvPr/>
        </p:nvSpPr>
        <p:spPr>
          <a:xfrm>
            <a:off x="8794809" y="5085864"/>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9" name="TextBox 48">
            <a:extLst>
              <a:ext uri="{FF2B5EF4-FFF2-40B4-BE49-F238E27FC236}">
                <a16:creationId xmlns:a16="http://schemas.microsoft.com/office/drawing/2014/main" id="{493FD686-B96F-2E42-6F6C-C5BF9103894F}"/>
              </a:ext>
            </a:extLst>
          </p:cNvPr>
          <p:cNvSpPr txBox="1"/>
          <p:nvPr/>
        </p:nvSpPr>
        <p:spPr>
          <a:xfrm>
            <a:off x="9628902" y="5134226"/>
            <a:ext cx="562890" cy="307777"/>
          </a:xfrm>
          <a:prstGeom prst="rect">
            <a:avLst/>
          </a:prstGeom>
          <a:noFill/>
          <a:ln>
            <a:noFill/>
          </a:ln>
        </p:spPr>
        <p:txBody>
          <a:bodyPr wrap="square" rtlCol="0">
            <a:spAutoFit/>
          </a:bodyPr>
          <a:lstStyle/>
          <a:p>
            <a:r>
              <a:rPr lang="en-US" sz="1400" b="1">
                <a:solidFill>
                  <a:schemeClr val="accent1"/>
                </a:solidFill>
              </a:rPr>
              <a:t>2.9x</a:t>
            </a:r>
          </a:p>
        </p:txBody>
      </p:sp>
      <p:sp>
        <p:nvSpPr>
          <p:cNvPr id="33" name="Oval 32">
            <a:extLst>
              <a:ext uri="{FF2B5EF4-FFF2-40B4-BE49-F238E27FC236}">
                <a16:creationId xmlns:a16="http://schemas.microsoft.com/office/drawing/2014/main" id="{8165C1CF-B3C0-B92F-EE21-82D6613A2722}"/>
              </a:ext>
            </a:extLst>
          </p:cNvPr>
          <p:cNvSpPr/>
          <p:nvPr/>
        </p:nvSpPr>
        <p:spPr>
          <a:xfrm>
            <a:off x="10628197" y="5101732"/>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0" name="Rectangle 39">
            <a:extLst>
              <a:ext uri="{FF2B5EF4-FFF2-40B4-BE49-F238E27FC236}">
                <a16:creationId xmlns:a16="http://schemas.microsoft.com/office/drawing/2014/main" id="{503DC942-DC40-054A-520E-383F202E6E5C}"/>
              </a:ext>
            </a:extLst>
          </p:cNvPr>
          <p:cNvSpPr/>
          <p:nvPr/>
        </p:nvSpPr>
        <p:spPr>
          <a:xfrm>
            <a:off x="8890805" y="4625576"/>
            <a:ext cx="1956816" cy="261501"/>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Oval 15">
            <a:extLst>
              <a:ext uri="{FF2B5EF4-FFF2-40B4-BE49-F238E27FC236}">
                <a16:creationId xmlns:a16="http://schemas.microsoft.com/office/drawing/2014/main" id="{663BB97F-BA8E-B3F1-124C-A5D00C96CFCE}"/>
              </a:ext>
            </a:extLst>
          </p:cNvPr>
          <p:cNvSpPr/>
          <p:nvPr/>
        </p:nvSpPr>
        <p:spPr>
          <a:xfrm>
            <a:off x="8794809" y="4556291"/>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8" name="TextBox 47">
            <a:extLst>
              <a:ext uri="{FF2B5EF4-FFF2-40B4-BE49-F238E27FC236}">
                <a16:creationId xmlns:a16="http://schemas.microsoft.com/office/drawing/2014/main" id="{0910A0AB-0E1F-9CA0-B3FB-3CFE9774A1C6}"/>
              </a:ext>
            </a:extLst>
          </p:cNvPr>
          <p:cNvSpPr txBox="1"/>
          <p:nvPr/>
        </p:nvSpPr>
        <p:spPr>
          <a:xfrm>
            <a:off x="9587768" y="4602556"/>
            <a:ext cx="562890" cy="307777"/>
          </a:xfrm>
          <a:prstGeom prst="rect">
            <a:avLst/>
          </a:prstGeom>
          <a:noFill/>
          <a:ln>
            <a:noFill/>
          </a:ln>
        </p:spPr>
        <p:txBody>
          <a:bodyPr wrap="square" rtlCol="0">
            <a:spAutoFit/>
          </a:bodyPr>
          <a:lstStyle/>
          <a:p>
            <a:r>
              <a:rPr lang="en-US" sz="1400" b="1">
                <a:solidFill>
                  <a:schemeClr val="accent1"/>
                </a:solidFill>
              </a:rPr>
              <a:t>3.0x</a:t>
            </a:r>
          </a:p>
        </p:txBody>
      </p:sp>
      <p:sp>
        <p:nvSpPr>
          <p:cNvPr id="31" name="Oval 30">
            <a:extLst>
              <a:ext uri="{FF2B5EF4-FFF2-40B4-BE49-F238E27FC236}">
                <a16:creationId xmlns:a16="http://schemas.microsoft.com/office/drawing/2014/main" id="{2423C715-54CB-E450-51E7-9929FB9137C2}"/>
              </a:ext>
            </a:extLst>
          </p:cNvPr>
          <p:cNvSpPr/>
          <p:nvPr/>
        </p:nvSpPr>
        <p:spPr>
          <a:xfrm>
            <a:off x="10646439" y="4563603"/>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Rectangle 41">
            <a:extLst>
              <a:ext uri="{FF2B5EF4-FFF2-40B4-BE49-F238E27FC236}">
                <a16:creationId xmlns:a16="http://schemas.microsoft.com/office/drawing/2014/main" id="{4FE65BE8-4085-A9A8-7030-A3EC124AA36C}"/>
              </a:ext>
            </a:extLst>
          </p:cNvPr>
          <p:cNvSpPr/>
          <p:nvPr/>
        </p:nvSpPr>
        <p:spPr>
          <a:xfrm>
            <a:off x="8919777" y="5677459"/>
            <a:ext cx="1618488" cy="261502"/>
          </a:xfrm>
          <a:prstGeom prst="rect">
            <a:avLst/>
          </a:prstGeom>
          <a:gradFill>
            <a:gsLst>
              <a:gs pos="0">
                <a:schemeClr val="bg1">
                  <a:lumMod val="85000"/>
                </a:schemeClr>
              </a:gs>
              <a:gs pos="85000">
                <a:schemeClr val="accent3">
                  <a:lumMod val="20000"/>
                  <a:lumOff val="8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Oval 17">
            <a:extLst>
              <a:ext uri="{FF2B5EF4-FFF2-40B4-BE49-F238E27FC236}">
                <a16:creationId xmlns:a16="http://schemas.microsoft.com/office/drawing/2014/main" id="{4047B358-54BF-56AB-3C58-3CBA5C740A67}"/>
              </a:ext>
            </a:extLst>
          </p:cNvPr>
          <p:cNvSpPr/>
          <p:nvPr/>
        </p:nvSpPr>
        <p:spPr>
          <a:xfrm>
            <a:off x="8794809" y="5613168"/>
            <a:ext cx="393192" cy="3931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4" name="Oval 33">
            <a:extLst>
              <a:ext uri="{FF2B5EF4-FFF2-40B4-BE49-F238E27FC236}">
                <a16:creationId xmlns:a16="http://schemas.microsoft.com/office/drawing/2014/main" id="{BD5D07CD-5F49-D906-C3B9-221CFA6CBB5D}"/>
              </a:ext>
            </a:extLst>
          </p:cNvPr>
          <p:cNvSpPr/>
          <p:nvPr/>
        </p:nvSpPr>
        <p:spPr>
          <a:xfrm>
            <a:off x="10341669" y="5613168"/>
            <a:ext cx="393192" cy="393192"/>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0" name="TextBox 49">
            <a:extLst>
              <a:ext uri="{FF2B5EF4-FFF2-40B4-BE49-F238E27FC236}">
                <a16:creationId xmlns:a16="http://schemas.microsoft.com/office/drawing/2014/main" id="{4725B624-140E-C361-9B42-A54CD17DCA57}"/>
              </a:ext>
            </a:extLst>
          </p:cNvPr>
          <p:cNvSpPr txBox="1"/>
          <p:nvPr/>
        </p:nvSpPr>
        <p:spPr>
          <a:xfrm>
            <a:off x="9447576" y="5661634"/>
            <a:ext cx="562890" cy="307777"/>
          </a:xfrm>
          <a:prstGeom prst="rect">
            <a:avLst/>
          </a:prstGeom>
          <a:noFill/>
          <a:ln>
            <a:noFill/>
          </a:ln>
        </p:spPr>
        <p:txBody>
          <a:bodyPr wrap="square" rtlCol="0">
            <a:spAutoFit/>
          </a:bodyPr>
          <a:lstStyle/>
          <a:p>
            <a:r>
              <a:rPr lang="en-US" sz="1400" b="1">
                <a:solidFill>
                  <a:schemeClr val="accent1"/>
                </a:solidFill>
              </a:rPr>
              <a:t>2.5x</a:t>
            </a:r>
          </a:p>
        </p:txBody>
      </p:sp>
      <p:grpSp>
        <p:nvGrpSpPr>
          <p:cNvPr id="60" name="Group 59">
            <a:extLst>
              <a:ext uri="{FF2B5EF4-FFF2-40B4-BE49-F238E27FC236}">
                <a16:creationId xmlns:a16="http://schemas.microsoft.com/office/drawing/2014/main" id="{1A5FAF1C-B042-5E72-2783-64C5EE08C3B2}"/>
              </a:ext>
            </a:extLst>
          </p:cNvPr>
          <p:cNvGrpSpPr/>
          <p:nvPr/>
        </p:nvGrpSpPr>
        <p:grpSpPr>
          <a:xfrm>
            <a:off x="6106190" y="6130433"/>
            <a:ext cx="1607074" cy="504158"/>
            <a:chOff x="10310606" y="5860415"/>
            <a:chExt cx="1607074" cy="504158"/>
          </a:xfrm>
        </p:grpSpPr>
        <p:sp>
          <p:nvSpPr>
            <p:cNvPr id="51" name="Rectangle 50">
              <a:extLst>
                <a:ext uri="{FF2B5EF4-FFF2-40B4-BE49-F238E27FC236}">
                  <a16:creationId xmlns:a16="http://schemas.microsoft.com/office/drawing/2014/main" id="{A121ECD5-213A-C331-A335-BE909912910E}"/>
                </a:ext>
              </a:extLst>
            </p:cNvPr>
            <p:cNvSpPr/>
            <p:nvPr/>
          </p:nvSpPr>
          <p:spPr>
            <a:xfrm>
              <a:off x="10310606" y="5892534"/>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2" name="Rectangle 51">
              <a:extLst>
                <a:ext uri="{FF2B5EF4-FFF2-40B4-BE49-F238E27FC236}">
                  <a16:creationId xmlns:a16="http://schemas.microsoft.com/office/drawing/2014/main" id="{530680C2-5E89-0A12-069D-C988392F834A}"/>
                </a:ext>
              </a:extLst>
            </p:cNvPr>
            <p:cNvSpPr/>
            <p:nvPr/>
          </p:nvSpPr>
          <p:spPr>
            <a:xfrm>
              <a:off x="10310606" y="6132486"/>
              <a:ext cx="182880" cy="182880"/>
            </a:xfrm>
            <a:prstGeom prst="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4" name="TextBox 53">
              <a:extLst>
                <a:ext uri="{FF2B5EF4-FFF2-40B4-BE49-F238E27FC236}">
                  <a16:creationId xmlns:a16="http://schemas.microsoft.com/office/drawing/2014/main" id="{5D45098D-1509-D085-7353-7E05E0C5355E}"/>
                </a:ext>
              </a:extLst>
            </p:cNvPr>
            <p:cNvSpPr txBox="1"/>
            <p:nvPr/>
          </p:nvSpPr>
          <p:spPr>
            <a:xfrm>
              <a:off x="10474437" y="5860415"/>
              <a:ext cx="1443243" cy="246221"/>
            </a:xfrm>
            <a:prstGeom prst="rect">
              <a:avLst/>
            </a:prstGeom>
            <a:noFill/>
            <a:ln>
              <a:noFill/>
            </a:ln>
          </p:spPr>
          <p:txBody>
            <a:bodyPr wrap="square" rtlCol="0">
              <a:spAutoFit/>
            </a:bodyPr>
            <a:lstStyle/>
            <a:p>
              <a:r>
                <a:rPr lang="en-US" sz="1000"/>
                <a:t>Top-Performer Group</a:t>
              </a:r>
            </a:p>
          </p:txBody>
        </p:sp>
        <p:sp>
          <p:nvSpPr>
            <p:cNvPr id="55" name="TextBox 54">
              <a:extLst>
                <a:ext uri="{FF2B5EF4-FFF2-40B4-BE49-F238E27FC236}">
                  <a16:creationId xmlns:a16="http://schemas.microsoft.com/office/drawing/2014/main" id="{89F868FE-4CB3-5366-C231-98E551DD89B5}"/>
                </a:ext>
              </a:extLst>
            </p:cNvPr>
            <p:cNvSpPr txBox="1"/>
            <p:nvPr/>
          </p:nvSpPr>
          <p:spPr>
            <a:xfrm>
              <a:off x="10474437" y="6118352"/>
              <a:ext cx="1443243" cy="246221"/>
            </a:xfrm>
            <a:prstGeom prst="rect">
              <a:avLst/>
            </a:prstGeom>
            <a:noFill/>
            <a:ln>
              <a:noFill/>
            </a:ln>
          </p:spPr>
          <p:txBody>
            <a:bodyPr wrap="square" rtlCol="0">
              <a:spAutoFit/>
            </a:bodyPr>
            <a:lstStyle/>
            <a:p>
              <a:r>
                <a:rPr lang="en-US" sz="1000"/>
                <a:t>Comparison Group</a:t>
              </a:r>
            </a:p>
          </p:txBody>
        </p:sp>
      </p:grpSp>
      <p:sp>
        <p:nvSpPr>
          <p:cNvPr id="64" name="Content Placeholder 4">
            <a:extLst>
              <a:ext uri="{FF2B5EF4-FFF2-40B4-BE49-F238E27FC236}">
                <a16:creationId xmlns:a16="http://schemas.microsoft.com/office/drawing/2014/main" id="{90AF6FEE-8D8E-12A1-D9D4-B1290A979F82}"/>
              </a:ext>
            </a:extLst>
          </p:cNvPr>
          <p:cNvSpPr>
            <a:spLocks noGrp="1"/>
          </p:cNvSpPr>
          <p:nvPr>
            <p:ph sz="quarter" idx="11"/>
          </p:nvPr>
        </p:nvSpPr>
        <p:spPr>
          <a:xfrm>
            <a:off x="438150" y="1115568"/>
            <a:ext cx="4980020" cy="2176356"/>
          </a:xfrm>
        </p:spPr>
        <p:txBody>
          <a:bodyPr/>
          <a:lstStyle/>
          <a:p>
            <a:r>
              <a:rPr lang="en-US" sz="1800"/>
              <a:t>Top-performing finance shared services organizations have significantly better staffing ratios.</a:t>
            </a:r>
          </a:p>
          <a:p>
            <a:pPr marL="228600" lvl="1" indent="-228600">
              <a:spcBef>
                <a:spcPts val="250"/>
              </a:spcBef>
              <a:spcAft>
                <a:spcPts val="250"/>
              </a:spcAft>
              <a:buClr>
                <a:schemeClr val="accent2"/>
              </a:buClr>
              <a:buFont typeface="Wingdings" panose="05000000000000000000" pitchFamily="2" charset="2"/>
              <a:buChar char=""/>
            </a:pPr>
            <a:r>
              <a:rPr lang="en-US" sz="1400"/>
              <a:t>Top performers are three times more efficient overall in staffing</a:t>
            </a:r>
          </a:p>
          <a:p>
            <a:pPr marL="228600" lvl="1" indent="-228600">
              <a:spcBef>
                <a:spcPts val="250"/>
              </a:spcBef>
              <a:spcAft>
                <a:spcPts val="250"/>
              </a:spcAft>
              <a:buClr>
                <a:schemeClr val="accent2"/>
              </a:buClr>
              <a:buFont typeface="Wingdings" panose="05000000000000000000" pitchFamily="2" charset="2"/>
              <a:buChar char=""/>
            </a:pPr>
            <a:r>
              <a:rPr lang="en-US" sz="1400"/>
              <a:t>Top performers are 2.5x-3.9x more efficient in staffing major finance processes</a:t>
            </a:r>
          </a:p>
          <a:p>
            <a:endParaRPr lang="en-US"/>
          </a:p>
        </p:txBody>
      </p:sp>
      <p:graphicFrame>
        <p:nvGraphicFramePr>
          <p:cNvPr id="65" name="Chart 64">
            <a:extLst>
              <a:ext uri="{FF2B5EF4-FFF2-40B4-BE49-F238E27FC236}">
                <a16:creationId xmlns:a16="http://schemas.microsoft.com/office/drawing/2014/main" id="{9A6B1A7A-904E-5E70-DEE7-CC3178727D33}"/>
              </a:ext>
            </a:extLst>
          </p:cNvPr>
          <p:cNvGraphicFramePr/>
          <p:nvPr>
            <p:extLst>
              <p:ext uri="{D42A27DB-BD31-4B8C-83A1-F6EECF244321}">
                <p14:modId xmlns:p14="http://schemas.microsoft.com/office/powerpoint/2010/main" val="1949827535"/>
              </p:ext>
            </p:extLst>
          </p:nvPr>
        </p:nvGraphicFramePr>
        <p:xfrm>
          <a:off x="877823" y="2964693"/>
          <a:ext cx="4298025" cy="38496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21319087"/>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18</a:t>
            </a:fld>
            <a:endParaRPr lang="en-US"/>
          </a:p>
        </p:txBody>
      </p:sp>
      <p:sp>
        <p:nvSpPr>
          <p:cNvPr id="3" name="Title 2"/>
          <p:cNvSpPr>
            <a:spLocks noGrp="1"/>
          </p:cNvSpPr>
          <p:nvPr>
            <p:ph type="title"/>
          </p:nvPr>
        </p:nvSpPr>
        <p:spPr/>
        <p:txBody>
          <a:bodyPr/>
          <a:lstStyle/>
          <a:p>
            <a:r>
              <a:rPr lang="en-US"/>
              <a:t>Benefits of Shared Services – Non-Labor Savings</a:t>
            </a:r>
          </a:p>
        </p:txBody>
      </p:sp>
      <p:sp>
        <p:nvSpPr>
          <p:cNvPr id="12" name="Oval 11">
            <a:extLst>
              <a:ext uri="{FF2B5EF4-FFF2-40B4-BE49-F238E27FC236}">
                <a16:creationId xmlns:a16="http://schemas.microsoft.com/office/drawing/2014/main" id="{3334CF81-11AF-AD2B-67D5-7576CFF19B0E}"/>
              </a:ext>
            </a:extLst>
          </p:cNvPr>
          <p:cNvSpPr/>
          <p:nvPr/>
        </p:nvSpPr>
        <p:spPr>
          <a:xfrm>
            <a:off x="472072" y="1970804"/>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 name="Text Placeholder 3"/>
          <p:cNvSpPr>
            <a:spLocks noGrp="1"/>
          </p:cNvSpPr>
          <p:nvPr>
            <p:ph type="body" sz="quarter" idx="10"/>
          </p:nvPr>
        </p:nvSpPr>
        <p:spPr/>
        <p:txBody>
          <a:bodyPr/>
          <a:lstStyle/>
          <a:p>
            <a:r>
              <a:rPr lang="en-US"/>
              <a:t>Shared Services Overview</a:t>
            </a:r>
          </a:p>
        </p:txBody>
      </p:sp>
      <p:graphicFrame>
        <p:nvGraphicFramePr>
          <p:cNvPr id="6" name="Content Placeholder 5"/>
          <p:cNvGraphicFramePr>
            <a:graphicFrameLocks noGrp="1"/>
          </p:cNvGraphicFramePr>
          <p:nvPr>
            <p:ph sz="quarter" idx="11"/>
            <p:extLst>
              <p:ext uri="{D42A27DB-BD31-4B8C-83A1-F6EECF244321}">
                <p14:modId xmlns:p14="http://schemas.microsoft.com/office/powerpoint/2010/main" val="2441980126"/>
              </p:ext>
            </p:extLst>
          </p:nvPr>
        </p:nvGraphicFramePr>
        <p:xfrm>
          <a:off x="438912" y="1252728"/>
          <a:ext cx="7404934" cy="4590016"/>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3642352621"/>
                    </a:ext>
                  </a:extLst>
                </a:gridCol>
                <a:gridCol w="1667840">
                  <a:extLst>
                    <a:ext uri="{9D8B030D-6E8A-4147-A177-3AD203B41FA5}">
                      <a16:colId xmlns:a16="http://schemas.microsoft.com/office/drawing/2014/main" val="20000"/>
                    </a:ext>
                  </a:extLst>
                </a:gridCol>
                <a:gridCol w="3085334">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370840">
                <a:tc>
                  <a:txBody>
                    <a:bodyPr/>
                    <a:lstStyle/>
                    <a:p>
                      <a:pPr algn="l"/>
                      <a:endParaRPr lang="en-US" sz="1600">
                        <a:solidFill>
                          <a:srgbClr val="A05EB5"/>
                        </a:solidFill>
                      </a:endParaRPr>
                    </a:p>
                  </a:txBody>
                  <a:tcPr>
                    <a:lnR w="6350" cap="flat" cmpd="sng" algn="ctr">
                      <a:solidFill>
                        <a:schemeClr val="accent3"/>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algn="l"/>
                      <a:r>
                        <a:rPr lang="en-US" sz="1600">
                          <a:solidFill>
                            <a:schemeClr val="tx1"/>
                          </a:solidFill>
                        </a:rPr>
                        <a:t>Category</a:t>
                      </a:r>
                    </a:p>
                  </a:txBody>
                  <a:tcPr anchor="b">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algn="l"/>
                      <a:r>
                        <a:rPr lang="en-US" sz="1600">
                          <a:solidFill>
                            <a:srgbClr val="62BB46"/>
                          </a:solidFill>
                        </a:rPr>
                        <a:t>Savings Type</a:t>
                      </a:r>
                    </a:p>
                  </a:txBody>
                  <a:tcPr anchor="b">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B w="6350" cap="flat" cmpd="sng" algn="ctr">
                      <a:solidFill>
                        <a:schemeClr val="accent3"/>
                      </a:solidFill>
                      <a:prstDash val="solid"/>
                      <a:round/>
                      <a:headEnd type="none" w="med" len="med"/>
                      <a:tailEnd type="none" w="med" len="med"/>
                    </a:lnB>
                    <a:noFill/>
                  </a:tcPr>
                </a:tc>
                <a:tc>
                  <a:txBody>
                    <a:bodyPr/>
                    <a:lstStyle/>
                    <a:p>
                      <a:pPr algn="l"/>
                      <a:r>
                        <a:rPr lang="en-US" sz="1600">
                          <a:solidFill>
                            <a:schemeClr val="accent2">
                              <a:lumMod val="75000"/>
                            </a:schemeClr>
                          </a:solidFill>
                        </a:rPr>
                        <a:t>Example Range</a:t>
                      </a:r>
                      <a:r>
                        <a:rPr lang="en-US" sz="1600" baseline="0">
                          <a:solidFill>
                            <a:schemeClr val="accent2">
                              <a:lumMod val="75000"/>
                            </a:schemeClr>
                          </a:solidFill>
                        </a:rPr>
                        <a:t> of Benefits</a:t>
                      </a:r>
                      <a:endParaRPr lang="en-US" sz="1600">
                        <a:solidFill>
                          <a:schemeClr val="accent2">
                            <a:lumMod val="75000"/>
                          </a:schemeClr>
                        </a:solidFill>
                      </a:endParaRPr>
                    </a:p>
                  </a:txBody>
                  <a:tcPr anchor="b">
                    <a:lnL w="6350" cap="flat" cmpd="sng" algn="ctr">
                      <a:solidFill>
                        <a:schemeClr val="accent3"/>
                      </a:solidFill>
                      <a:prstDash val="solid"/>
                      <a:round/>
                      <a:headEnd type="none" w="med" len="med"/>
                      <a:tailEnd type="none" w="med" len="med"/>
                    </a:lnL>
                    <a:lnB w="635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endParaRPr lang="en-US" sz="1600" b="1"/>
                    </a:p>
                  </a:txBody>
                  <a:tcPr marL="88322" marR="88322" marT="44162" marB="44162" anchor="ctr">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r>
                        <a:rPr lang="en-US" sz="1600" b="1"/>
                        <a:t>Finance</a:t>
                      </a:r>
                    </a:p>
                  </a:txBody>
                  <a:tcPr marL="88322" marR="88322" marT="44162" marB="44162"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Audit fee reduction</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T&amp;E expense savings</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Dynamic discounting savings</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Working capital improvement</a:t>
                      </a:r>
                    </a:p>
                  </a:txBody>
                  <a:tcPr marL="88322" marR="88322" marT="44162" marB="44162">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pPr algn="l">
                        <a:lnSpc>
                          <a:spcPct val="90000"/>
                        </a:lnSpc>
                        <a:spcBef>
                          <a:spcPts val="300"/>
                        </a:spcBef>
                        <a:buClr>
                          <a:srgbClr val="F6BF69"/>
                        </a:buClr>
                        <a:buSzPct val="100000"/>
                        <a:buFont typeface="Monotype Sorts" charset="2"/>
                        <a:buNone/>
                      </a:pPr>
                      <a:r>
                        <a:rPr lang="en-US" sz="1600" b="1">
                          <a:solidFill>
                            <a:schemeClr val="accent2">
                              <a:lumMod val="75000"/>
                            </a:schemeClr>
                          </a:solidFill>
                        </a:rPr>
                        <a:t>$100K </a:t>
                      </a:r>
                      <a:r>
                        <a:rPr lang="en-US" sz="1600" b="1" baseline="0">
                          <a:solidFill>
                            <a:schemeClr val="accent2">
                              <a:lumMod val="75000"/>
                            </a:schemeClr>
                          </a:solidFill>
                        </a:rPr>
                        <a:t>– $3M</a:t>
                      </a:r>
                      <a:endParaRPr lang="en-US" sz="1600" b="1">
                        <a:solidFill>
                          <a:schemeClr val="accent2">
                            <a:lumMod val="75000"/>
                          </a:schemeClr>
                        </a:solidFill>
                      </a:endParaRPr>
                    </a:p>
                  </a:txBody>
                  <a:tcPr marL="88322" marR="88322" marT="44162" marB="44162" anchor="ctr">
                    <a:lnL w="6350" cap="flat" cmpd="sng" algn="ctr">
                      <a:solidFill>
                        <a:schemeClr val="accent3"/>
                      </a:solidFill>
                      <a:prstDash val="solid"/>
                      <a:round/>
                      <a:headEnd type="none" w="med" len="med"/>
                      <a:tailEnd type="none" w="med" len="med"/>
                    </a:lnL>
                    <a:lnT w="6350" cap="flat" cmpd="sng" algn="ctr">
                      <a:solidFill>
                        <a:schemeClr val="accent3"/>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endParaRPr lang="en-US" sz="1600" b="1"/>
                    </a:p>
                  </a:txBody>
                  <a:tcPr marL="88322" marR="88322" marT="44162" marB="44162" anchor="ctr">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accent3">
                        <a:lumMod val="20000"/>
                        <a:lumOff val="80000"/>
                      </a:schemeClr>
                    </a:solidFill>
                  </a:tcPr>
                </a:tc>
                <a:tc>
                  <a:txBody>
                    <a:bodyPr/>
                    <a:lstStyle/>
                    <a:p>
                      <a:r>
                        <a:rPr lang="en-US" sz="1600" b="1"/>
                        <a:t>HR</a:t>
                      </a:r>
                    </a:p>
                  </a:txBody>
                  <a:tcPr marL="88322" marR="88322" marT="44162" marB="44162"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accent3">
                        <a:lumMod val="20000"/>
                        <a:lumOff val="80000"/>
                      </a:schemeClr>
                    </a:solidFill>
                  </a:tcPr>
                </a:tc>
                <a:tc>
                  <a:txBody>
                    <a:bodyPr/>
                    <a:lstStyle/>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Recruiting cost avoidance</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Training cost reduction</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Unemployment insurance liability avoidance</a:t>
                      </a:r>
                    </a:p>
                  </a:txBody>
                  <a:tcPr marL="88322" marR="88322" marT="44162" marB="44162">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600" b="1">
                          <a:solidFill>
                            <a:schemeClr val="accent2">
                              <a:lumMod val="75000"/>
                            </a:schemeClr>
                          </a:solidFill>
                          <a:sym typeface="Wingdings" charset="2"/>
                        </a:rPr>
                        <a:t>$50K </a:t>
                      </a:r>
                      <a:r>
                        <a:rPr lang="en-US" sz="1600" b="1" baseline="0">
                          <a:solidFill>
                            <a:schemeClr val="accent2">
                              <a:lumMod val="75000"/>
                            </a:schemeClr>
                          </a:solidFill>
                        </a:rPr>
                        <a:t>– </a:t>
                      </a:r>
                      <a:r>
                        <a:rPr lang="en-US" sz="1600" b="1">
                          <a:solidFill>
                            <a:schemeClr val="accent2">
                              <a:lumMod val="75000"/>
                            </a:schemeClr>
                          </a:solidFill>
                          <a:sym typeface="Wingdings" charset="2"/>
                        </a:rPr>
                        <a:t>$2M</a:t>
                      </a:r>
                      <a:endParaRPr lang="en-US" sz="1600" b="1">
                        <a:solidFill>
                          <a:schemeClr val="accent2">
                            <a:lumMod val="75000"/>
                          </a:schemeClr>
                        </a:solidFill>
                      </a:endParaRPr>
                    </a:p>
                  </a:txBody>
                  <a:tcPr marL="88322" marR="88322" marT="44162" marB="44162" anchor="ctr">
                    <a:lnL w="6350" cap="flat" cmpd="sng" algn="ctr">
                      <a:solidFill>
                        <a:schemeClr val="accent3"/>
                      </a:solidFill>
                      <a:prstDash val="solid"/>
                      <a:round/>
                      <a:headEnd type="none" w="med" len="med"/>
                      <a:tailEnd type="none" w="med" len="med"/>
                    </a:lnL>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2"/>
                  </a:ext>
                </a:extLst>
              </a:tr>
              <a:tr h="370840">
                <a:tc>
                  <a:txBody>
                    <a:bodyPr/>
                    <a:lstStyle/>
                    <a:p>
                      <a:pPr marL="0" marR="0" indent="0" algn="l" defTabSz="1005840" rtl="0" eaLnBrk="1" fontAlgn="auto" latinLnBrk="0" hangingPunct="1">
                        <a:lnSpc>
                          <a:spcPct val="100000"/>
                        </a:lnSpc>
                        <a:spcBef>
                          <a:spcPts val="0"/>
                        </a:spcBef>
                        <a:spcAft>
                          <a:spcPts val="0"/>
                        </a:spcAft>
                        <a:buClrTx/>
                        <a:buSzTx/>
                        <a:buFontTx/>
                        <a:buNone/>
                        <a:tabLst/>
                        <a:defRPr/>
                      </a:pPr>
                      <a:endParaRPr lang="en-US" sz="1600" b="1"/>
                    </a:p>
                  </a:txBody>
                  <a:tcPr marL="88322" marR="88322" marT="44162" marB="44162" anchor="ctr">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pPr marL="0" marR="0" indent="0" algn="l" defTabSz="1005840" rtl="0" eaLnBrk="1" fontAlgn="auto" latinLnBrk="0" hangingPunct="1">
                        <a:lnSpc>
                          <a:spcPct val="100000"/>
                        </a:lnSpc>
                        <a:spcBef>
                          <a:spcPts val="0"/>
                        </a:spcBef>
                        <a:spcAft>
                          <a:spcPts val="0"/>
                        </a:spcAft>
                        <a:buClrTx/>
                        <a:buSzTx/>
                        <a:buFontTx/>
                        <a:buNone/>
                        <a:tabLst/>
                        <a:defRPr/>
                      </a:pPr>
                      <a:r>
                        <a:rPr lang="en-US" sz="1600" b="1"/>
                        <a:t>Administrative</a:t>
                      </a:r>
                    </a:p>
                  </a:txBody>
                  <a:tcPr marL="88322" marR="88322" marT="44162" marB="44162"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Facility and utility cost reduction</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Office supply/mailing cost reduction</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Commuter services reduction</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Travel expense reduction</a:t>
                      </a:r>
                    </a:p>
                  </a:txBody>
                  <a:tcPr marL="88322" marR="88322" marT="44162" marB="44162">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pPr marL="0" marR="0" indent="0" algn="l" defTabSz="100584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a:solidFill>
                            <a:schemeClr val="accent2">
                              <a:lumMod val="75000"/>
                            </a:schemeClr>
                          </a:solidFill>
                          <a:sym typeface="Wingdings" charset="2"/>
                        </a:rPr>
                        <a:t>$40K </a:t>
                      </a:r>
                      <a:r>
                        <a:rPr lang="en-US" sz="1600" b="1" baseline="0">
                          <a:solidFill>
                            <a:schemeClr val="accent2">
                              <a:lumMod val="75000"/>
                            </a:schemeClr>
                          </a:solidFill>
                        </a:rPr>
                        <a:t>– </a:t>
                      </a:r>
                      <a:r>
                        <a:rPr lang="en-US" sz="1600" b="1">
                          <a:solidFill>
                            <a:schemeClr val="accent2">
                              <a:lumMod val="75000"/>
                            </a:schemeClr>
                          </a:solidFill>
                          <a:sym typeface="Wingdings" charset="2"/>
                        </a:rPr>
                        <a:t>$3M</a:t>
                      </a:r>
                      <a:endParaRPr lang="en-US" sz="1600" b="1">
                        <a:solidFill>
                          <a:schemeClr val="accent2">
                            <a:lumMod val="75000"/>
                          </a:schemeClr>
                        </a:solidFill>
                      </a:endParaRPr>
                    </a:p>
                  </a:txBody>
                  <a:tcPr marL="88322" marR="88322" marT="44162" marB="44162" anchor="ctr">
                    <a:lnL w="6350" cap="flat" cmpd="sng" algn="ctr">
                      <a:solidFill>
                        <a:schemeClr val="accent3"/>
                      </a:solidFill>
                      <a:prstDash val="solid"/>
                      <a:round/>
                      <a:headEnd type="none" w="med" len="med"/>
                      <a:tailEnd type="none" w="med" len="med"/>
                    </a:lnL>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endParaRPr lang="en-US" sz="1600" b="1"/>
                    </a:p>
                  </a:txBody>
                  <a:tcPr marL="88322" marR="88322" marT="44162" marB="44162" anchor="ctr">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solidFill>
                      <a:schemeClr val="accent3">
                        <a:lumMod val="20000"/>
                        <a:lumOff val="80000"/>
                      </a:schemeClr>
                    </a:solidFill>
                  </a:tcPr>
                </a:tc>
                <a:tc>
                  <a:txBody>
                    <a:bodyPr/>
                    <a:lstStyle/>
                    <a:p>
                      <a:r>
                        <a:rPr lang="en-US" sz="1600" b="1"/>
                        <a:t>Other</a:t>
                      </a:r>
                    </a:p>
                  </a:txBody>
                  <a:tcPr marL="88322" marR="88322" marT="44162" marB="44162"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solidFill>
                      <a:schemeClr val="accent3">
                        <a:lumMod val="20000"/>
                        <a:lumOff val="80000"/>
                      </a:schemeClr>
                    </a:solidFill>
                  </a:tcPr>
                </a:tc>
                <a:tc>
                  <a:txBody>
                    <a:bodyPr/>
                    <a:lstStyle/>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Legal fee reduction</a:t>
                      </a:r>
                    </a:p>
                    <a:p>
                      <a:pPr marL="227013" marR="0" lvl="1" indent="-227013" algn="l" defTabSz="914400" rtl="0" eaLnBrk="1" fontAlgn="auto" latinLnBrk="0" hangingPunct="1">
                        <a:lnSpc>
                          <a:spcPct val="100000"/>
                        </a:lnSpc>
                        <a:spcBef>
                          <a:spcPts val="200"/>
                        </a:spcBef>
                        <a:spcAft>
                          <a:spcPts val="200"/>
                        </a:spcAft>
                        <a:buClr>
                          <a:srgbClr val="62BB46"/>
                        </a:buClr>
                        <a:buSzPct val="100000"/>
                        <a:buFont typeface="Wingdings" panose="05000000000000000000" pitchFamily="2" charset="2"/>
                        <a:buChar char="n"/>
                        <a:tabLst/>
                        <a:defRPr/>
                      </a:pPr>
                      <a:r>
                        <a:rPr lang="en-US" sz="1400" kern="1200">
                          <a:solidFill>
                            <a:schemeClr val="tx1"/>
                          </a:solidFill>
                          <a:latin typeface="Arial" panose="020B0604020202020204" pitchFamily="34" charset="0"/>
                          <a:ea typeface="+mn-ea"/>
                          <a:cs typeface="Arial" panose="020B0604020202020204" pitchFamily="34" charset="0"/>
                        </a:rPr>
                        <a:t>Contract consolidation</a:t>
                      </a:r>
                    </a:p>
                  </a:txBody>
                  <a:tcPr marL="88322" marR="88322" marT="44162" marB="44162">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solidFill>
                      <a:schemeClr val="accent3">
                        <a:lumMod val="20000"/>
                        <a:lumOff val="80000"/>
                      </a:schemeClr>
                    </a:solidFill>
                  </a:tcPr>
                </a:tc>
                <a:tc>
                  <a:txBody>
                    <a:bodyPr/>
                    <a:lstStyle/>
                    <a:p>
                      <a:pPr marL="0" marR="0" indent="0" algn="l" defTabSz="100584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a:solidFill>
                            <a:schemeClr val="accent2">
                              <a:lumMod val="75000"/>
                            </a:schemeClr>
                          </a:solidFill>
                          <a:sym typeface="Wingdings" charset="2"/>
                        </a:rPr>
                        <a:t>$60K </a:t>
                      </a:r>
                      <a:r>
                        <a:rPr lang="en-US" sz="1600" b="1" baseline="0">
                          <a:solidFill>
                            <a:schemeClr val="accent2">
                              <a:lumMod val="75000"/>
                            </a:schemeClr>
                          </a:solidFill>
                        </a:rPr>
                        <a:t>– </a:t>
                      </a:r>
                      <a:r>
                        <a:rPr lang="en-US" sz="1600" b="1">
                          <a:solidFill>
                            <a:schemeClr val="accent2">
                              <a:lumMod val="75000"/>
                            </a:schemeClr>
                          </a:solidFill>
                          <a:sym typeface="Wingdings" charset="2"/>
                        </a:rPr>
                        <a:t>$600K</a:t>
                      </a:r>
                      <a:endParaRPr lang="en-US" sz="1600" b="1">
                        <a:solidFill>
                          <a:schemeClr val="accent2">
                            <a:lumMod val="75000"/>
                          </a:schemeClr>
                        </a:solidFill>
                      </a:endParaRPr>
                    </a:p>
                  </a:txBody>
                  <a:tcPr marL="88322" marR="88322" marT="44162" marB="44162" anchor="ctr">
                    <a:lnL w="6350" cap="flat" cmpd="sng" algn="ctr">
                      <a:solidFill>
                        <a:schemeClr val="accent3"/>
                      </a:solidFill>
                      <a:prstDash val="solid"/>
                      <a:round/>
                      <a:headEnd type="none" w="med" len="med"/>
                      <a:tailEnd type="none" w="med" len="med"/>
                    </a:lnL>
                    <a:lnT w="9525" cap="flat" cmpd="sng" algn="ctr">
                      <a:no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10004"/>
                  </a:ext>
                </a:extLst>
              </a:tr>
            </a:tbl>
          </a:graphicData>
        </a:graphic>
      </p:graphicFrame>
      <p:sp>
        <p:nvSpPr>
          <p:cNvPr id="14" name="Oval 13">
            <a:extLst>
              <a:ext uri="{FF2B5EF4-FFF2-40B4-BE49-F238E27FC236}">
                <a16:creationId xmlns:a16="http://schemas.microsoft.com/office/drawing/2014/main" id="{6EC6458E-343A-6B62-ADB9-36E0B173BB4C}"/>
              </a:ext>
            </a:extLst>
          </p:cNvPr>
          <p:cNvSpPr/>
          <p:nvPr/>
        </p:nvSpPr>
        <p:spPr>
          <a:xfrm>
            <a:off x="481916" y="3042421"/>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Oval 17">
            <a:extLst>
              <a:ext uri="{FF2B5EF4-FFF2-40B4-BE49-F238E27FC236}">
                <a16:creationId xmlns:a16="http://schemas.microsoft.com/office/drawing/2014/main" id="{ECCB3513-4DCE-6DB2-9F1F-3FCD7760AACB}"/>
              </a:ext>
            </a:extLst>
          </p:cNvPr>
          <p:cNvSpPr/>
          <p:nvPr/>
        </p:nvSpPr>
        <p:spPr>
          <a:xfrm>
            <a:off x="481916" y="4190285"/>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9" name="Graphic 10">
            <a:extLst>
              <a:ext uri="{FF2B5EF4-FFF2-40B4-BE49-F238E27FC236}">
                <a16:creationId xmlns:a16="http://schemas.microsoft.com/office/drawing/2014/main" id="{AE136406-9E54-A579-4BB5-ABB402838D6C}"/>
              </a:ext>
            </a:extLst>
          </p:cNvPr>
          <p:cNvGrpSpPr/>
          <p:nvPr/>
        </p:nvGrpSpPr>
        <p:grpSpPr>
          <a:xfrm>
            <a:off x="648407" y="4426177"/>
            <a:ext cx="474181" cy="422725"/>
            <a:chOff x="535404" y="4572093"/>
            <a:chExt cx="474181" cy="422725"/>
          </a:xfrm>
          <a:gradFill>
            <a:gsLst>
              <a:gs pos="0">
                <a:schemeClr val="accent2"/>
              </a:gs>
              <a:gs pos="85000">
                <a:schemeClr val="accent4"/>
              </a:gs>
            </a:gsLst>
            <a:lin ang="7200000" scaled="0"/>
          </a:gradFill>
        </p:grpSpPr>
        <p:sp>
          <p:nvSpPr>
            <p:cNvPr id="20" name="Freeform 19">
              <a:extLst>
                <a:ext uri="{FF2B5EF4-FFF2-40B4-BE49-F238E27FC236}">
                  <a16:creationId xmlns:a16="http://schemas.microsoft.com/office/drawing/2014/main" id="{26B8BF0F-4644-BA0D-8C20-12136EDA38A2}"/>
                </a:ext>
              </a:extLst>
            </p:cNvPr>
            <p:cNvSpPr/>
            <p:nvPr/>
          </p:nvSpPr>
          <p:spPr>
            <a:xfrm>
              <a:off x="535404" y="4572093"/>
              <a:ext cx="474181" cy="335429"/>
            </a:xfrm>
            <a:custGeom>
              <a:avLst/>
              <a:gdLst>
                <a:gd name="connsiteX0" fmla="*/ 464522 w 474181"/>
                <a:gd name="connsiteY0" fmla="*/ 0 h 335429"/>
                <a:gd name="connsiteX1" fmla="*/ 10581 w 474181"/>
                <a:gd name="connsiteY1" fmla="*/ 0 h 335429"/>
                <a:gd name="connsiteX2" fmla="*/ 0 w 474181"/>
                <a:gd name="connsiteY2" fmla="*/ 10581 h 335429"/>
                <a:gd name="connsiteX3" fmla="*/ 0 w 474181"/>
                <a:gd name="connsiteY3" fmla="*/ 324848 h 335429"/>
                <a:gd name="connsiteX4" fmla="*/ 10581 w 474181"/>
                <a:gd name="connsiteY4" fmla="*/ 335429 h 335429"/>
                <a:gd name="connsiteX5" fmla="*/ 314266 w 474181"/>
                <a:gd name="connsiteY5" fmla="*/ 335429 h 335429"/>
                <a:gd name="connsiteX6" fmla="*/ 311092 w 474181"/>
                <a:gd name="connsiteY6" fmla="*/ 325906 h 335429"/>
                <a:gd name="connsiteX7" fmla="*/ 296278 w 474181"/>
                <a:gd name="connsiteY7" fmla="*/ 315325 h 335429"/>
                <a:gd name="connsiteX8" fmla="*/ 292046 w 474181"/>
                <a:gd name="connsiteY8" fmla="*/ 303685 h 335429"/>
                <a:gd name="connsiteX9" fmla="*/ 297336 w 474181"/>
                <a:gd name="connsiteY9" fmla="*/ 285697 h 335429"/>
                <a:gd name="connsiteX10" fmla="*/ 292046 w 474181"/>
                <a:gd name="connsiteY10" fmla="*/ 267708 h 335429"/>
                <a:gd name="connsiteX11" fmla="*/ 296278 w 474181"/>
                <a:gd name="connsiteY11" fmla="*/ 256069 h 335429"/>
                <a:gd name="connsiteX12" fmla="*/ 311092 w 474181"/>
                <a:gd name="connsiteY12" fmla="*/ 245488 h 335429"/>
                <a:gd name="connsiteX13" fmla="*/ 316383 w 474181"/>
                <a:gd name="connsiteY13" fmla="*/ 227499 h 335429"/>
                <a:gd name="connsiteX14" fmla="*/ 325906 w 474181"/>
                <a:gd name="connsiteY14" fmla="*/ 220092 h 335429"/>
                <a:gd name="connsiteX15" fmla="*/ 344952 w 474181"/>
                <a:gd name="connsiteY15" fmla="*/ 220092 h 335429"/>
                <a:gd name="connsiteX16" fmla="*/ 359766 w 474181"/>
                <a:gd name="connsiteY16" fmla="*/ 209511 h 335429"/>
                <a:gd name="connsiteX17" fmla="*/ 371406 w 474181"/>
                <a:gd name="connsiteY17" fmla="*/ 209511 h 335429"/>
                <a:gd name="connsiteX18" fmla="*/ 386220 w 474181"/>
                <a:gd name="connsiteY18" fmla="*/ 220092 h 335429"/>
                <a:gd name="connsiteX19" fmla="*/ 404208 w 474181"/>
                <a:gd name="connsiteY19" fmla="*/ 220092 h 335429"/>
                <a:gd name="connsiteX20" fmla="*/ 413731 w 474181"/>
                <a:gd name="connsiteY20" fmla="*/ 227499 h 335429"/>
                <a:gd name="connsiteX21" fmla="*/ 419022 w 474181"/>
                <a:gd name="connsiteY21" fmla="*/ 245488 h 335429"/>
                <a:gd name="connsiteX22" fmla="*/ 433836 w 474181"/>
                <a:gd name="connsiteY22" fmla="*/ 256069 h 335429"/>
                <a:gd name="connsiteX23" fmla="*/ 438068 w 474181"/>
                <a:gd name="connsiteY23" fmla="*/ 267708 h 335429"/>
                <a:gd name="connsiteX24" fmla="*/ 433836 w 474181"/>
                <a:gd name="connsiteY24" fmla="*/ 285697 h 335429"/>
                <a:gd name="connsiteX25" fmla="*/ 439126 w 474181"/>
                <a:gd name="connsiteY25" fmla="*/ 303685 h 335429"/>
                <a:gd name="connsiteX26" fmla="*/ 434894 w 474181"/>
                <a:gd name="connsiteY26" fmla="*/ 315325 h 335429"/>
                <a:gd name="connsiteX27" fmla="*/ 420080 w 474181"/>
                <a:gd name="connsiteY27" fmla="*/ 325906 h 335429"/>
                <a:gd name="connsiteX28" fmla="*/ 416906 w 474181"/>
                <a:gd name="connsiteY28" fmla="*/ 335429 h 335429"/>
                <a:gd name="connsiteX29" fmla="*/ 463464 w 474181"/>
                <a:gd name="connsiteY29" fmla="*/ 335429 h 335429"/>
                <a:gd name="connsiteX30" fmla="*/ 474045 w 474181"/>
                <a:gd name="connsiteY30" fmla="*/ 324848 h 335429"/>
                <a:gd name="connsiteX31" fmla="*/ 474045 w 474181"/>
                <a:gd name="connsiteY31" fmla="*/ 10581 h 335429"/>
                <a:gd name="connsiteX32" fmla="*/ 464522 w 474181"/>
                <a:gd name="connsiteY32" fmla="*/ 0 h 335429"/>
                <a:gd name="connsiteX33" fmla="*/ 150255 w 474181"/>
                <a:gd name="connsiteY33" fmla="*/ 51849 h 335429"/>
                <a:gd name="connsiteX34" fmla="*/ 330138 w 474181"/>
                <a:gd name="connsiteY34" fmla="*/ 51849 h 335429"/>
                <a:gd name="connsiteX35" fmla="*/ 340720 w 474181"/>
                <a:gd name="connsiteY35" fmla="*/ 62430 h 335429"/>
                <a:gd name="connsiteX36" fmla="*/ 330138 w 474181"/>
                <a:gd name="connsiteY36" fmla="*/ 73011 h 335429"/>
                <a:gd name="connsiteX37" fmla="*/ 150255 w 474181"/>
                <a:gd name="connsiteY37" fmla="*/ 73011 h 335429"/>
                <a:gd name="connsiteX38" fmla="*/ 139674 w 474181"/>
                <a:gd name="connsiteY38" fmla="*/ 62430 h 335429"/>
                <a:gd name="connsiteX39" fmla="*/ 150255 w 474181"/>
                <a:gd name="connsiteY39" fmla="*/ 51849 h 335429"/>
                <a:gd name="connsiteX40" fmla="*/ 232790 w 474181"/>
                <a:gd name="connsiteY40" fmla="*/ 237022 h 335429"/>
                <a:gd name="connsiteX41" fmla="*/ 82535 w 474181"/>
                <a:gd name="connsiteY41" fmla="*/ 237022 h 335429"/>
                <a:gd name="connsiteX42" fmla="*/ 71953 w 474181"/>
                <a:gd name="connsiteY42" fmla="*/ 226441 h 335429"/>
                <a:gd name="connsiteX43" fmla="*/ 82535 w 474181"/>
                <a:gd name="connsiteY43" fmla="*/ 215860 h 335429"/>
                <a:gd name="connsiteX44" fmla="*/ 231732 w 474181"/>
                <a:gd name="connsiteY44" fmla="*/ 215860 h 335429"/>
                <a:gd name="connsiteX45" fmla="*/ 242313 w 474181"/>
                <a:gd name="connsiteY45" fmla="*/ 226441 h 335429"/>
                <a:gd name="connsiteX46" fmla="*/ 232790 w 474181"/>
                <a:gd name="connsiteY46" fmla="*/ 237022 h 335429"/>
                <a:gd name="connsiteX47" fmla="*/ 392568 w 474181"/>
                <a:gd name="connsiteY47" fmla="*/ 180941 h 335429"/>
                <a:gd name="connsiteX48" fmla="*/ 82535 w 474181"/>
                <a:gd name="connsiteY48" fmla="*/ 180941 h 335429"/>
                <a:gd name="connsiteX49" fmla="*/ 71953 w 474181"/>
                <a:gd name="connsiteY49" fmla="*/ 170360 h 335429"/>
                <a:gd name="connsiteX50" fmla="*/ 82535 w 474181"/>
                <a:gd name="connsiteY50" fmla="*/ 159779 h 335429"/>
                <a:gd name="connsiteX51" fmla="*/ 391510 w 474181"/>
                <a:gd name="connsiteY51" fmla="*/ 159779 h 335429"/>
                <a:gd name="connsiteX52" fmla="*/ 402092 w 474181"/>
                <a:gd name="connsiteY52" fmla="*/ 170360 h 335429"/>
                <a:gd name="connsiteX53" fmla="*/ 392568 w 474181"/>
                <a:gd name="connsiteY53" fmla="*/ 180941 h 335429"/>
                <a:gd name="connsiteX54" fmla="*/ 392568 w 474181"/>
                <a:gd name="connsiteY54" fmla="*/ 129093 h 335429"/>
                <a:gd name="connsiteX55" fmla="*/ 82535 w 474181"/>
                <a:gd name="connsiteY55" fmla="*/ 129093 h 335429"/>
                <a:gd name="connsiteX56" fmla="*/ 71953 w 474181"/>
                <a:gd name="connsiteY56" fmla="*/ 118511 h 335429"/>
                <a:gd name="connsiteX57" fmla="*/ 82535 w 474181"/>
                <a:gd name="connsiteY57" fmla="*/ 107930 h 335429"/>
                <a:gd name="connsiteX58" fmla="*/ 391510 w 474181"/>
                <a:gd name="connsiteY58" fmla="*/ 107930 h 335429"/>
                <a:gd name="connsiteX59" fmla="*/ 402092 w 474181"/>
                <a:gd name="connsiteY59" fmla="*/ 118511 h 335429"/>
                <a:gd name="connsiteX60" fmla="*/ 392568 w 474181"/>
                <a:gd name="connsiteY60" fmla="*/ 129093 h 335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74181" h="335429">
                  <a:moveTo>
                    <a:pt x="464522" y="0"/>
                  </a:moveTo>
                  <a:lnTo>
                    <a:pt x="10581" y="0"/>
                  </a:lnTo>
                  <a:cubicBezTo>
                    <a:pt x="5291" y="0"/>
                    <a:pt x="0" y="4233"/>
                    <a:pt x="0" y="10581"/>
                  </a:cubicBezTo>
                  <a:lnTo>
                    <a:pt x="0" y="324848"/>
                  </a:lnTo>
                  <a:cubicBezTo>
                    <a:pt x="0" y="330138"/>
                    <a:pt x="4233" y="335429"/>
                    <a:pt x="10581" y="335429"/>
                  </a:cubicBezTo>
                  <a:lnTo>
                    <a:pt x="314266" y="335429"/>
                  </a:lnTo>
                  <a:lnTo>
                    <a:pt x="311092" y="325906"/>
                  </a:lnTo>
                  <a:lnTo>
                    <a:pt x="296278" y="315325"/>
                  </a:lnTo>
                  <a:cubicBezTo>
                    <a:pt x="293104" y="313208"/>
                    <a:pt x="290987" y="307918"/>
                    <a:pt x="292046" y="303685"/>
                  </a:cubicBezTo>
                  <a:lnTo>
                    <a:pt x="297336" y="285697"/>
                  </a:lnTo>
                  <a:lnTo>
                    <a:pt x="292046" y="267708"/>
                  </a:lnTo>
                  <a:cubicBezTo>
                    <a:pt x="290987" y="263476"/>
                    <a:pt x="292046" y="259243"/>
                    <a:pt x="296278" y="256069"/>
                  </a:cubicBezTo>
                  <a:lnTo>
                    <a:pt x="311092" y="245488"/>
                  </a:lnTo>
                  <a:lnTo>
                    <a:pt x="316383" y="227499"/>
                  </a:lnTo>
                  <a:cubicBezTo>
                    <a:pt x="317441" y="223267"/>
                    <a:pt x="321673" y="220092"/>
                    <a:pt x="325906" y="220092"/>
                  </a:cubicBezTo>
                  <a:lnTo>
                    <a:pt x="344952" y="220092"/>
                  </a:lnTo>
                  <a:lnTo>
                    <a:pt x="359766" y="209511"/>
                  </a:lnTo>
                  <a:cubicBezTo>
                    <a:pt x="362941" y="207395"/>
                    <a:pt x="368231" y="207395"/>
                    <a:pt x="371406" y="209511"/>
                  </a:cubicBezTo>
                  <a:lnTo>
                    <a:pt x="386220" y="220092"/>
                  </a:lnTo>
                  <a:lnTo>
                    <a:pt x="404208" y="220092"/>
                  </a:lnTo>
                  <a:cubicBezTo>
                    <a:pt x="408441" y="220092"/>
                    <a:pt x="412673" y="223267"/>
                    <a:pt x="413731" y="227499"/>
                  </a:cubicBezTo>
                  <a:lnTo>
                    <a:pt x="419022" y="245488"/>
                  </a:lnTo>
                  <a:lnTo>
                    <a:pt x="433836" y="256069"/>
                  </a:lnTo>
                  <a:cubicBezTo>
                    <a:pt x="437010" y="258185"/>
                    <a:pt x="439126" y="263476"/>
                    <a:pt x="438068" y="267708"/>
                  </a:cubicBezTo>
                  <a:lnTo>
                    <a:pt x="433836" y="285697"/>
                  </a:lnTo>
                  <a:lnTo>
                    <a:pt x="439126" y="303685"/>
                  </a:lnTo>
                  <a:cubicBezTo>
                    <a:pt x="440185" y="307918"/>
                    <a:pt x="439126" y="312150"/>
                    <a:pt x="434894" y="315325"/>
                  </a:cubicBezTo>
                  <a:lnTo>
                    <a:pt x="420080" y="325906"/>
                  </a:lnTo>
                  <a:lnTo>
                    <a:pt x="416906" y="335429"/>
                  </a:lnTo>
                  <a:lnTo>
                    <a:pt x="463464" y="335429"/>
                  </a:lnTo>
                  <a:cubicBezTo>
                    <a:pt x="468754" y="335429"/>
                    <a:pt x="474045" y="331197"/>
                    <a:pt x="474045" y="324848"/>
                  </a:cubicBezTo>
                  <a:lnTo>
                    <a:pt x="474045" y="10581"/>
                  </a:lnTo>
                  <a:cubicBezTo>
                    <a:pt x="475103" y="5291"/>
                    <a:pt x="469812" y="0"/>
                    <a:pt x="464522" y="0"/>
                  </a:cubicBezTo>
                  <a:close/>
                  <a:moveTo>
                    <a:pt x="150255" y="51849"/>
                  </a:moveTo>
                  <a:lnTo>
                    <a:pt x="330138" y="51849"/>
                  </a:lnTo>
                  <a:cubicBezTo>
                    <a:pt x="335429" y="51849"/>
                    <a:pt x="340720" y="56081"/>
                    <a:pt x="340720" y="62430"/>
                  </a:cubicBezTo>
                  <a:cubicBezTo>
                    <a:pt x="340720" y="67721"/>
                    <a:pt x="336487" y="73011"/>
                    <a:pt x="330138" y="73011"/>
                  </a:cubicBezTo>
                  <a:lnTo>
                    <a:pt x="150255" y="73011"/>
                  </a:lnTo>
                  <a:cubicBezTo>
                    <a:pt x="144965" y="73011"/>
                    <a:pt x="139674" y="68779"/>
                    <a:pt x="139674" y="62430"/>
                  </a:cubicBezTo>
                  <a:cubicBezTo>
                    <a:pt x="139674" y="56081"/>
                    <a:pt x="143907" y="51849"/>
                    <a:pt x="150255" y="51849"/>
                  </a:cubicBezTo>
                  <a:close/>
                  <a:moveTo>
                    <a:pt x="232790" y="237022"/>
                  </a:moveTo>
                  <a:lnTo>
                    <a:pt x="82535" y="237022"/>
                  </a:lnTo>
                  <a:cubicBezTo>
                    <a:pt x="77244" y="237022"/>
                    <a:pt x="71953" y="232790"/>
                    <a:pt x="71953" y="226441"/>
                  </a:cubicBezTo>
                  <a:cubicBezTo>
                    <a:pt x="71953" y="221150"/>
                    <a:pt x="76186" y="215860"/>
                    <a:pt x="82535" y="215860"/>
                  </a:cubicBezTo>
                  <a:lnTo>
                    <a:pt x="231732" y="215860"/>
                  </a:lnTo>
                  <a:cubicBezTo>
                    <a:pt x="237022" y="215860"/>
                    <a:pt x="242313" y="220092"/>
                    <a:pt x="242313" y="226441"/>
                  </a:cubicBezTo>
                  <a:cubicBezTo>
                    <a:pt x="242313" y="232790"/>
                    <a:pt x="238081" y="237022"/>
                    <a:pt x="232790" y="237022"/>
                  </a:cubicBezTo>
                  <a:close/>
                  <a:moveTo>
                    <a:pt x="392568" y="180941"/>
                  </a:moveTo>
                  <a:lnTo>
                    <a:pt x="82535" y="180941"/>
                  </a:lnTo>
                  <a:cubicBezTo>
                    <a:pt x="77244" y="180941"/>
                    <a:pt x="71953" y="176709"/>
                    <a:pt x="71953" y="170360"/>
                  </a:cubicBezTo>
                  <a:cubicBezTo>
                    <a:pt x="71953" y="165069"/>
                    <a:pt x="76186" y="159779"/>
                    <a:pt x="82535" y="159779"/>
                  </a:cubicBezTo>
                  <a:lnTo>
                    <a:pt x="391510" y="159779"/>
                  </a:lnTo>
                  <a:cubicBezTo>
                    <a:pt x="396801" y="159779"/>
                    <a:pt x="402092" y="164011"/>
                    <a:pt x="402092" y="170360"/>
                  </a:cubicBezTo>
                  <a:cubicBezTo>
                    <a:pt x="402092" y="175651"/>
                    <a:pt x="397859" y="180941"/>
                    <a:pt x="392568" y="180941"/>
                  </a:cubicBezTo>
                  <a:close/>
                  <a:moveTo>
                    <a:pt x="392568" y="129093"/>
                  </a:moveTo>
                  <a:lnTo>
                    <a:pt x="82535" y="129093"/>
                  </a:lnTo>
                  <a:cubicBezTo>
                    <a:pt x="77244" y="129093"/>
                    <a:pt x="71953" y="124860"/>
                    <a:pt x="71953" y="118511"/>
                  </a:cubicBezTo>
                  <a:cubicBezTo>
                    <a:pt x="71953" y="113221"/>
                    <a:pt x="76186" y="107930"/>
                    <a:pt x="82535" y="107930"/>
                  </a:cubicBezTo>
                  <a:lnTo>
                    <a:pt x="391510" y="107930"/>
                  </a:lnTo>
                  <a:cubicBezTo>
                    <a:pt x="396801" y="107930"/>
                    <a:pt x="402092" y="112162"/>
                    <a:pt x="402092" y="118511"/>
                  </a:cubicBezTo>
                  <a:cubicBezTo>
                    <a:pt x="402092" y="124860"/>
                    <a:pt x="397859" y="129093"/>
                    <a:pt x="392568" y="129093"/>
                  </a:cubicBezTo>
                  <a:close/>
                </a:path>
              </a:pathLst>
            </a:custGeom>
            <a:grpFill/>
            <a:ln w="10478"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5BCB605-0CE3-569D-DDFF-50884993531A}"/>
                </a:ext>
              </a:extLst>
            </p:cNvPr>
            <p:cNvSpPr/>
            <p:nvPr/>
          </p:nvSpPr>
          <p:spPr>
            <a:xfrm>
              <a:off x="901519" y="4912813"/>
              <a:ext cx="10581" cy="10581"/>
            </a:xfrm>
            <a:custGeom>
              <a:avLst/>
              <a:gdLst>
                <a:gd name="connsiteX0" fmla="*/ 0 w 10581"/>
                <a:gd name="connsiteY0" fmla="*/ 0 h 10581"/>
                <a:gd name="connsiteX1" fmla="*/ 0 w 10581"/>
                <a:gd name="connsiteY1" fmla="*/ 0 h 10581"/>
                <a:gd name="connsiteX2" fmla="*/ 0 w 10581"/>
                <a:gd name="connsiteY2" fmla="*/ 0 h 10581"/>
              </a:gdLst>
              <a:ahLst/>
              <a:cxnLst>
                <a:cxn ang="0">
                  <a:pos x="connsiteX0" y="connsiteY0"/>
                </a:cxn>
                <a:cxn ang="0">
                  <a:pos x="connsiteX1" y="connsiteY1"/>
                </a:cxn>
                <a:cxn ang="0">
                  <a:pos x="connsiteX2" y="connsiteY2"/>
                </a:cxn>
              </a:cxnLst>
              <a:rect l="l" t="t" r="r" b="b"/>
              <a:pathLst>
                <a:path w="10581" h="10581">
                  <a:moveTo>
                    <a:pt x="0" y="0"/>
                  </a:moveTo>
                  <a:lnTo>
                    <a:pt x="0" y="0"/>
                  </a:lnTo>
                  <a:lnTo>
                    <a:pt x="0" y="0"/>
                  </a:lnTo>
                  <a:close/>
                </a:path>
              </a:pathLst>
            </a:custGeom>
            <a:grpFill/>
            <a:ln w="10478"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C3480911-2C9B-51AD-7C38-301EC67E5095}"/>
                </a:ext>
              </a:extLst>
            </p:cNvPr>
            <p:cNvSpPr/>
            <p:nvPr/>
          </p:nvSpPr>
          <p:spPr>
            <a:xfrm>
              <a:off x="860251" y="4922336"/>
              <a:ext cx="82534" cy="72482"/>
            </a:xfrm>
            <a:custGeom>
              <a:avLst/>
              <a:gdLst>
                <a:gd name="connsiteX0" fmla="*/ 82535 w 82534"/>
                <a:gd name="connsiteY0" fmla="*/ 0 h 72482"/>
                <a:gd name="connsiteX1" fmla="*/ 82535 w 82534"/>
                <a:gd name="connsiteY1" fmla="*/ 62430 h 72482"/>
                <a:gd name="connsiteX2" fmla="*/ 77244 w 82534"/>
                <a:gd name="connsiteY2" fmla="*/ 70895 h 72482"/>
                <a:gd name="connsiteX3" fmla="*/ 67721 w 82534"/>
                <a:gd name="connsiteY3" fmla="*/ 70895 h 72482"/>
                <a:gd name="connsiteX4" fmla="*/ 41267 w 82534"/>
                <a:gd name="connsiteY4" fmla="*/ 58197 h 72482"/>
                <a:gd name="connsiteX5" fmla="*/ 14814 w 82534"/>
                <a:gd name="connsiteY5" fmla="*/ 70895 h 72482"/>
                <a:gd name="connsiteX6" fmla="*/ 5291 w 82534"/>
                <a:gd name="connsiteY6" fmla="*/ 70895 h 72482"/>
                <a:gd name="connsiteX7" fmla="*/ 0 w 82534"/>
                <a:gd name="connsiteY7" fmla="*/ 62430 h 72482"/>
                <a:gd name="connsiteX8" fmla="*/ 0 w 82534"/>
                <a:gd name="connsiteY8" fmla="*/ 0 h 72482"/>
                <a:gd name="connsiteX9" fmla="*/ 2116 w 82534"/>
                <a:gd name="connsiteY9" fmla="*/ 0 h 72482"/>
                <a:gd name="connsiteX10" fmla="*/ 20105 w 82534"/>
                <a:gd name="connsiteY10" fmla="*/ 0 h 72482"/>
                <a:gd name="connsiteX11" fmla="*/ 34919 w 82534"/>
                <a:gd name="connsiteY11" fmla="*/ 10581 h 72482"/>
                <a:gd name="connsiteX12" fmla="*/ 46558 w 82534"/>
                <a:gd name="connsiteY12" fmla="*/ 10581 h 72482"/>
                <a:gd name="connsiteX13" fmla="*/ 61372 w 82534"/>
                <a:gd name="connsiteY13" fmla="*/ 0 h 72482"/>
                <a:gd name="connsiteX14" fmla="*/ 79360 w 82534"/>
                <a:gd name="connsiteY14" fmla="*/ 0 h 72482"/>
                <a:gd name="connsiteX15" fmla="*/ 82535 w 82534"/>
                <a:gd name="connsiteY15" fmla="*/ 0 h 7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534" h="72482">
                  <a:moveTo>
                    <a:pt x="82535" y="0"/>
                  </a:moveTo>
                  <a:lnTo>
                    <a:pt x="82535" y="62430"/>
                  </a:lnTo>
                  <a:cubicBezTo>
                    <a:pt x="82535" y="65604"/>
                    <a:pt x="80418" y="69837"/>
                    <a:pt x="77244" y="70895"/>
                  </a:cubicBezTo>
                  <a:cubicBezTo>
                    <a:pt x="74070" y="73011"/>
                    <a:pt x="70895" y="73011"/>
                    <a:pt x="67721" y="70895"/>
                  </a:cubicBezTo>
                  <a:lnTo>
                    <a:pt x="41267" y="58197"/>
                  </a:lnTo>
                  <a:lnTo>
                    <a:pt x="14814" y="70895"/>
                  </a:lnTo>
                  <a:cubicBezTo>
                    <a:pt x="11640" y="73011"/>
                    <a:pt x="7407" y="71953"/>
                    <a:pt x="5291" y="70895"/>
                  </a:cubicBezTo>
                  <a:cubicBezTo>
                    <a:pt x="2116" y="68779"/>
                    <a:pt x="0" y="65604"/>
                    <a:pt x="0" y="62430"/>
                  </a:cubicBezTo>
                  <a:lnTo>
                    <a:pt x="0" y="0"/>
                  </a:lnTo>
                  <a:cubicBezTo>
                    <a:pt x="1058" y="0"/>
                    <a:pt x="1058" y="0"/>
                    <a:pt x="2116" y="0"/>
                  </a:cubicBezTo>
                  <a:lnTo>
                    <a:pt x="20105" y="0"/>
                  </a:lnTo>
                  <a:lnTo>
                    <a:pt x="34919" y="10581"/>
                  </a:lnTo>
                  <a:cubicBezTo>
                    <a:pt x="38093" y="12698"/>
                    <a:pt x="43384" y="12698"/>
                    <a:pt x="46558" y="10581"/>
                  </a:cubicBezTo>
                  <a:lnTo>
                    <a:pt x="61372" y="0"/>
                  </a:lnTo>
                  <a:lnTo>
                    <a:pt x="79360" y="0"/>
                  </a:lnTo>
                  <a:cubicBezTo>
                    <a:pt x="81476" y="0"/>
                    <a:pt x="82535" y="0"/>
                    <a:pt x="82535" y="0"/>
                  </a:cubicBezTo>
                  <a:close/>
                </a:path>
              </a:pathLst>
            </a:custGeom>
            <a:grpFill/>
            <a:ln w="10478"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0B5953AF-48E7-9AC0-6E8D-8DE46FAA56EE}"/>
                </a:ext>
              </a:extLst>
            </p:cNvPr>
            <p:cNvSpPr/>
            <p:nvPr/>
          </p:nvSpPr>
          <p:spPr>
            <a:xfrm>
              <a:off x="848612" y="4802767"/>
              <a:ext cx="104755" cy="110046"/>
            </a:xfrm>
            <a:custGeom>
              <a:avLst/>
              <a:gdLst>
                <a:gd name="connsiteX0" fmla="*/ 100523 w 104755"/>
                <a:gd name="connsiteY0" fmla="*/ 58197 h 110046"/>
                <a:gd name="connsiteX1" fmla="*/ 104755 w 104755"/>
                <a:gd name="connsiteY1" fmla="*/ 71953 h 110046"/>
                <a:gd name="connsiteX2" fmla="*/ 93116 w 104755"/>
                <a:gd name="connsiteY2" fmla="*/ 80418 h 110046"/>
                <a:gd name="connsiteX3" fmla="*/ 88883 w 104755"/>
                <a:gd name="connsiteY3" fmla="*/ 85709 h 110046"/>
                <a:gd name="connsiteX4" fmla="*/ 85709 w 104755"/>
                <a:gd name="connsiteY4" fmla="*/ 94174 h 110046"/>
                <a:gd name="connsiteX5" fmla="*/ 84651 w 104755"/>
                <a:gd name="connsiteY5" fmla="*/ 99465 h 110046"/>
                <a:gd name="connsiteX6" fmla="*/ 70895 w 104755"/>
                <a:gd name="connsiteY6" fmla="*/ 99465 h 110046"/>
                <a:gd name="connsiteX7" fmla="*/ 64546 w 104755"/>
                <a:gd name="connsiteY7" fmla="*/ 101581 h 110046"/>
                <a:gd name="connsiteX8" fmla="*/ 52907 w 104755"/>
                <a:gd name="connsiteY8" fmla="*/ 110046 h 110046"/>
                <a:gd name="connsiteX9" fmla="*/ 52907 w 104755"/>
                <a:gd name="connsiteY9" fmla="*/ 110046 h 110046"/>
                <a:gd name="connsiteX10" fmla="*/ 41267 w 104755"/>
                <a:gd name="connsiteY10" fmla="*/ 101581 h 110046"/>
                <a:gd name="connsiteX11" fmla="*/ 34918 w 104755"/>
                <a:gd name="connsiteY11" fmla="*/ 99465 h 110046"/>
                <a:gd name="connsiteX12" fmla="*/ 21163 w 104755"/>
                <a:gd name="connsiteY12" fmla="*/ 99465 h 110046"/>
                <a:gd name="connsiteX13" fmla="*/ 19046 w 104755"/>
                <a:gd name="connsiteY13" fmla="*/ 94174 h 110046"/>
                <a:gd name="connsiteX14" fmla="*/ 15872 w 104755"/>
                <a:gd name="connsiteY14" fmla="*/ 85709 h 110046"/>
                <a:gd name="connsiteX15" fmla="*/ 11639 w 104755"/>
                <a:gd name="connsiteY15" fmla="*/ 80418 h 110046"/>
                <a:gd name="connsiteX16" fmla="*/ 0 w 104755"/>
                <a:gd name="connsiteY16" fmla="*/ 71953 h 110046"/>
                <a:gd name="connsiteX17" fmla="*/ 4233 w 104755"/>
                <a:gd name="connsiteY17" fmla="*/ 58197 h 110046"/>
                <a:gd name="connsiteX18" fmla="*/ 4233 w 104755"/>
                <a:gd name="connsiteY18" fmla="*/ 51849 h 110046"/>
                <a:gd name="connsiteX19" fmla="*/ 0 w 104755"/>
                <a:gd name="connsiteY19" fmla="*/ 38093 h 110046"/>
                <a:gd name="connsiteX20" fmla="*/ 11639 w 104755"/>
                <a:gd name="connsiteY20" fmla="*/ 29628 h 110046"/>
                <a:gd name="connsiteX21" fmla="*/ 15872 w 104755"/>
                <a:gd name="connsiteY21" fmla="*/ 24337 h 110046"/>
                <a:gd name="connsiteX22" fmla="*/ 20105 w 104755"/>
                <a:gd name="connsiteY22" fmla="*/ 10581 h 110046"/>
                <a:gd name="connsiteX23" fmla="*/ 33860 w 104755"/>
                <a:gd name="connsiteY23" fmla="*/ 10581 h 110046"/>
                <a:gd name="connsiteX24" fmla="*/ 40209 w 104755"/>
                <a:gd name="connsiteY24" fmla="*/ 8465 h 110046"/>
                <a:gd name="connsiteX25" fmla="*/ 51849 w 104755"/>
                <a:gd name="connsiteY25" fmla="*/ 0 h 110046"/>
                <a:gd name="connsiteX26" fmla="*/ 63488 w 104755"/>
                <a:gd name="connsiteY26" fmla="*/ 8465 h 110046"/>
                <a:gd name="connsiteX27" fmla="*/ 69837 w 104755"/>
                <a:gd name="connsiteY27" fmla="*/ 10581 h 110046"/>
                <a:gd name="connsiteX28" fmla="*/ 84651 w 104755"/>
                <a:gd name="connsiteY28" fmla="*/ 10581 h 110046"/>
                <a:gd name="connsiteX29" fmla="*/ 88883 w 104755"/>
                <a:gd name="connsiteY29" fmla="*/ 24337 h 110046"/>
                <a:gd name="connsiteX30" fmla="*/ 93116 w 104755"/>
                <a:gd name="connsiteY30" fmla="*/ 29628 h 110046"/>
                <a:gd name="connsiteX31" fmla="*/ 104755 w 104755"/>
                <a:gd name="connsiteY31" fmla="*/ 38093 h 110046"/>
                <a:gd name="connsiteX32" fmla="*/ 100523 w 104755"/>
                <a:gd name="connsiteY32" fmla="*/ 51849 h 110046"/>
                <a:gd name="connsiteX33" fmla="*/ 100523 w 104755"/>
                <a:gd name="connsiteY33" fmla="*/ 58197 h 110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4755" h="110046">
                  <a:moveTo>
                    <a:pt x="100523" y="58197"/>
                  </a:moveTo>
                  <a:lnTo>
                    <a:pt x="104755" y="71953"/>
                  </a:lnTo>
                  <a:lnTo>
                    <a:pt x="93116" y="80418"/>
                  </a:lnTo>
                  <a:cubicBezTo>
                    <a:pt x="91000" y="81476"/>
                    <a:pt x="89942" y="83593"/>
                    <a:pt x="88883" y="85709"/>
                  </a:cubicBezTo>
                  <a:lnTo>
                    <a:pt x="85709" y="94174"/>
                  </a:lnTo>
                  <a:lnTo>
                    <a:pt x="84651" y="99465"/>
                  </a:lnTo>
                  <a:lnTo>
                    <a:pt x="70895" y="99465"/>
                  </a:lnTo>
                  <a:cubicBezTo>
                    <a:pt x="68779" y="99465"/>
                    <a:pt x="66663" y="100523"/>
                    <a:pt x="64546" y="101581"/>
                  </a:cubicBezTo>
                  <a:lnTo>
                    <a:pt x="52907" y="110046"/>
                  </a:lnTo>
                  <a:lnTo>
                    <a:pt x="52907" y="110046"/>
                  </a:lnTo>
                  <a:lnTo>
                    <a:pt x="41267" y="101581"/>
                  </a:lnTo>
                  <a:cubicBezTo>
                    <a:pt x="39151" y="100523"/>
                    <a:pt x="37035" y="99465"/>
                    <a:pt x="34918" y="99465"/>
                  </a:cubicBezTo>
                  <a:lnTo>
                    <a:pt x="21163" y="99465"/>
                  </a:lnTo>
                  <a:lnTo>
                    <a:pt x="19046" y="94174"/>
                  </a:lnTo>
                  <a:lnTo>
                    <a:pt x="15872" y="85709"/>
                  </a:lnTo>
                  <a:cubicBezTo>
                    <a:pt x="14814" y="83593"/>
                    <a:pt x="13756" y="81476"/>
                    <a:pt x="11639" y="80418"/>
                  </a:cubicBezTo>
                  <a:lnTo>
                    <a:pt x="0" y="71953"/>
                  </a:lnTo>
                  <a:lnTo>
                    <a:pt x="4233" y="58197"/>
                  </a:lnTo>
                  <a:cubicBezTo>
                    <a:pt x="5291" y="56081"/>
                    <a:pt x="5291" y="53965"/>
                    <a:pt x="4233" y="51849"/>
                  </a:cubicBezTo>
                  <a:lnTo>
                    <a:pt x="0" y="38093"/>
                  </a:lnTo>
                  <a:lnTo>
                    <a:pt x="11639" y="29628"/>
                  </a:lnTo>
                  <a:cubicBezTo>
                    <a:pt x="13756" y="28570"/>
                    <a:pt x="14814" y="26453"/>
                    <a:pt x="15872" y="24337"/>
                  </a:cubicBezTo>
                  <a:lnTo>
                    <a:pt x="20105" y="10581"/>
                  </a:lnTo>
                  <a:lnTo>
                    <a:pt x="33860" y="10581"/>
                  </a:lnTo>
                  <a:cubicBezTo>
                    <a:pt x="35977" y="10581"/>
                    <a:pt x="38093" y="9523"/>
                    <a:pt x="40209" y="8465"/>
                  </a:cubicBezTo>
                  <a:lnTo>
                    <a:pt x="51849" y="0"/>
                  </a:lnTo>
                  <a:lnTo>
                    <a:pt x="63488" y="8465"/>
                  </a:lnTo>
                  <a:cubicBezTo>
                    <a:pt x="65604" y="9523"/>
                    <a:pt x="67721" y="10581"/>
                    <a:pt x="69837" y="10581"/>
                  </a:cubicBezTo>
                  <a:lnTo>
                    <a:pt x="84651" y="10581"/>
                  </a:lnTo>
                  <a:lnTo>
                    <a:pt x="88883" y="24337"/>
                  </a:lnTo>
                  <a:cubicBezTo>
                    <a:pt x="89942" y="26453"/>
                    <a:pt x="91000" y="28570"/>
                    <a:pt x="93116" y="29628"/>
                  </a:cubicBezTo>
                  <a:lnTo>
                    <a:pt x="104755" y="38093"/>
                  </a:lnTo>
                  <a:lnTo>
                    <a:pt x="100523" y="51849"/>
                  </a:lnTo>
                  <a:cubicBezTo>
                    <a:pt x="99465" y="53965"/>
                    <a:pt x="99465" y="57139"/>
                    <a:pt x="100523" y="58197"/>
                  </a:cubicBezTo>
                  <a:close/>
                </a:path>
              </a:pathLst>
            </a:custGeom>
            <a:grpFill/>
            <a:ln w="10478"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FF81FFA1-1DDF-6BF2-1D97-8F472BD830BD}"/>
                </a:ext>
              </a:extLst>
            </p:cNvPr>
            <p:cNvSpPr/>
            <p:nvPr/>
          </p:nvSpPr>
          <p:spPr>
            <a:xfrm>
              <a:off x="901519" y="4912813"/>
              <a:ext cx="10581" cy="10581"/>
            </a:xfrm>
            <a:custGeom>
              <a:avLst/>
              <a:gdLst>
                <a:gd name="connsiteX0" fmla="*/ 0 w 10581"/>
                <a:gd name="connsiteY0" fmla="*/ 0 h 10581"/>
                <a:gd name="connsiteX1" fmla="*/ 0 w 10581"/>
                <a:gd name="connsiteY1" fmla="*/ 0 h 10581"/>
                <a:gd name="connsiteX2" fmla="*/ 0 w 10581"/>
                <a:gd name="connsiteY2" fmla="*/ 0 h 10581"/>
              </a:gdLst>
              <a:ahLst/>
              <a:cxnLst>
                <a:cxn ang="0">
                  <a:pos x="connsiteX0" y="connsiteY0"/>
                </a:cxn>
                <a:cxn ang="0">
                  <a:pos x="connsiteX1" y="connsiteY1"/>
                </a:cxn>
                <a:cxn ang="0">
                  <a:pos x="connsiteX2" y="connsiteY2"/>
                </a:cxn>
              </a:cxnLst>
              <a:rect l="l" t="t" r="r" b="b"/>
              <a:pathLst>
                <a:path w="10581" h="10581">
                  <a:moveTo>
                    <a:pt x="0" y="0"/>
                  </a:moveTo>
                  <a:lnTo>
                    <a:pt x="0" y="0"/>
                  </a:lnTo>
                  <a:lnTo>
                    <a:pt x="0" y="0"/>
                  </a:lnTo>
                  <a:close/>
                </a:path>
              </a:pathLst>
            </a:custGeom>
            <a:grpFill/>
            <a:ln w="10478"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767ACE1F-E818-9647-8523-5A1C5A4D6C73}"/>
              </a:ext>
            </a:extLst>
          </p:cNvPr>
          <p:cNvSpPr txBox="1"/>
          <p:nvPr/>
        </p:nvSpPr>
        <p:spPr>
          <a:xfrm>
            <a:off x="8182212" y="1313610"/>
            <a:ext cx="3134018" cy="4047262"/>
          </a:xfrm>
          <a:prstGeom prst="rect">
            <a:avLst/>
          </a:prstGeom>
          <a:noFill/>
          <a:ln>
            <a:noFill/>
          </a:ln>
        </p:spPr>
        <p:txBody>
          <a:bodyPr wrap="square" rtlCol="0">
            <a:spAutoFit/>
          </a:bodyPr>
          <a:lstStyle/>
          <a:p>
            <a:pPr marL="0" lvl="1" defTabSz="509412">
              <a:spcAft>
                <a:spcPts val="600"/>
              </a:spcAft>
              <a:buClr>
                <a:srgbClr val="26BCD7"/>
              </a:buClr>
              <a:buSzPct val="100000"/>
              <a:defRPr/>
            </a:pPr>
            <a:r>
              <a:rPr lang="en-US" sz="1600" b="1">
                <a:solidFill>
                  <a:srgbClr val="5E5F62"/>
                </a:solidFill>
              </a:rPr>
              <a:t>Additional soft-dollar savings and qualitative benefits include these items:</a:t>
            </a:r>
            <a:endParaRPr lang="en-US" sz="1600"/>
          </a:p>
          <a:p>
            <a:pPr marL="285750" indent="-285750">
              <a:spcAft>
                <a:spcPts val="600"/>
              </a:spcAft>
              <a:buClr>
                <a:schemeClr val="accent2"/>
              </a:buClr>
              <a:buSzPct val="100000"/>
              <a:buFont typeface="Wingdings" panose="05000000000000000000" pitchFamily="2" charset="2"/>
              <a:buChar char="n"/>
            </a:pPr>
            <a:r>
              <a:rPr lang="en-US" sz="1400"/>
              <a:t>Reduced turnover</a:t>
            </a:r>
          </a:p>
          <a:p>
            <a:pPr marL="285750" indent="-285750">
              <a:spcAft>
                <a:spcPts val="600"/>
              </a:spcAft>
              <a:buClr>
                <a:schemeClr val="accent2"/>
              </a:buClr>
              <a:buSzPct val="100000"/>
              <a:buFont typeface="Wingdings" panose="05000000000000000000" pitchFamily="2" charset="2"/>
              <a:buChar char="n"/>
            </a:pPr>
            <a:r>
              <a:rPr lang="en-US" sz="1400"/>
              <a:t>Reduced cycle times </a:t>
            </a:r>
          </a:p>
          <a:p>
            <a:pPr marL="285750" indent="-285750">
              <a:spcAft>
                <a:spcPts val="600"/>
              </a:spcAft>
              <a:buClr>
                <a:schemeClr val="accent2"/>
              </a:buClr>
              <a:buSzPct val="100000"/>
              <a:buFont typeface="Wingdings" panose="05000000000000000000" pitchFamily="2" charset="2"/>
              <a:buChar char="n"/>
            </a:pPr>
            <a:r>
              <a:rPr lang="en-US" sz="1400"/>
              <a:t>Improved customer satisfaction</a:t>
            </a:r>
          </a:p>
          <a:p>
            <a:pPr marL="285750" indent="-285750">
              <a:spcAft>
                <a:spcPts val="600"/>
              </a:spcAft>
              <a:buClr>
                <a:schemeClr val="accent2"/>
              </a:buClr>
              <a:buSzPct val="100000"/>
              <a:buFont typeface="Wingdings" panose="05000000000000000000" pitchFamily="2" charset="2"/>
              <a:buChar char="n"/>
            </a:pPr>
            <a:r>
              <a:rPr lang="en-US" sz="1400"/>
              <a:t>Reduced risk</a:t>
            </a:r>
          </a:p>
          <a:p>
            <a:pPr marL="285750" indent="-285750">
              <a:spcAft>
                <a:spcPts val="600"/>
              </a:spcAft>
              <a:buClr>
                <a:schemeClr val="accent2"/>
              </a:buClr>
              <a:buSzPct val="100000"/>
              <a:buFont typeface="Wingdings" panose="05000000000000000000" pitchFamily="2" charset="2"/>
              <a:buChar char="n"/>
            </a:pPr>
            <a:r>
              <a:rPr lang="en-US" sz="1400"/>
              <a:t>Better compliance</a:t>
            </a:r>
          </a:p>
          <a:p>
            <a:pPr marL="285750" indent="-285750">
              <a:spcAft>
                <a:spcPts val="600"/>
              </a:spcAft>
              <a:buClr>
                <a:schemeClr val="accent2"/>
              </a:buClr>
              <a:buSzPct val="100000"/>
              <a:buFont typeface="Wingdings" panose="05000000000000000000" pitchFamily="2" charset="2"/>
              <a:buChar char="n"/>
            </a:pPr>
            <a:r>
              <a:rPr lang="en-US" sz="1400"/>
              <a:t>Improved scalability </a:t>
            </a:r>
          </a:p>
          <a:p>
            <a:pPr marL="285750" indent="-285750">
              <a:spcAft>
                <a:spcPts val="600"/>
              </a:spcAft>
              <a:buClr>
                <a:schemeClr val="accent2"/>
              </a:buClr>
              <a:buSzPct val="100000"/>
              <a:buFont typeface="Wingdings" panose="05000000000000000000" pitchFamily="2" charset="2"/>
              <a:buChar char="n"/>
            </a:pPr>
            <a:r>
              <a:rPr lang="en-US" sz="1400"/>
              <a:t>More flexibility</a:t>
            </a:r>
          </a:p>
          <a:p>
            <a:pPr marL="285750" indent="-285750">
              <a:spcAft>
                <a:spcPts val="600"/>
              </a:spcAft>
              <a:buClr>
                <a:schemeClr val="accent2"/>
              </a:buClr>
              <a:buSzPct val="100000"/>
              <a:buFont typeface="Wingdings" panose="05000000000000000000" pitchFamily="2" charset="2"/>
              <a:buChar char="n"/>
            </a:pPr>
            <a:r>
              <a:rPr lang="en-US" sz="1400"/>
              <a:t>Faster decisions</a:t>
            </a:r>
          </a:p>
          <a:p>
            <a:pPr marL="285750" indent="-285750">
              <a:spcAft>
                <a:spcPts val="600"/>
              </a:spcAft>
              <a:buClr>
                <a:schemeClr val="accent2"/>
              </a:buClr>
              <a:buSzPct val="100000"/>
              <a:buFont typeface="Wingdings" panose="05000000000000000000" pitchFamily="2" charset="2"/>
              <a:buChar char="n"/>
            </a:pPr>
            <a:r>
              <a:rPr lang="en-US" sz="1400"/>
              <a:t>Improved internal controls</a:t>
            </a:r>
          </a:p>
          <a:p>
            <a:pPr marL="285750" indent="-285750">
              <a:spcAft>
                <a:spcPts val="600"/>
              </a:spcAft>
              <a:buClr>
                <a:schemeClr val="accent2"/>
              </a:buClr>
              <a:buSzPct val="100000"/>
              <a:buFont typeface="Wingdings" panose="05000000000000000000" pitchFamily="2" charset="2"/>
              <a:buChar char="n"/>
            </a:pPr>
            <a:r>
              <a:rPr lang="en-US" sz="1400"/>
              <a:t>Reduced time to fill jobs</a:t>
            </a:r>
          </a:p>
          <a:p>
            <a:pPr marL="285750" indent="-285750">
              <a:spcAft>
                <a:spcPts val="600"/>
              </a:spcAft>
              <a:buClr>
                <a:schemeClr val="accent2"/>
              </a:buClr>
              <a:buSzPct val="100000"/>
              <a:buFont typeface="Wingdings" panose="05000000000000000000" pitchFamily="2" charset="2"/>
              <a:buChar char="n"/>
            </a:pPr>
            <a:r>
              <a:rPr lang="en-US" sz="1400"/>
              <a:t>Transaction error reduction</a:t>
            </a:r>
          </a:p>
        </p:txBody>
      </p:sp>
      <p:sp>
        <p:nvSpPr>
          <p:cNvPr id="7" name="TextBox 6">
            <a:extLst>
              <a:ext uri="{FF2B5EF4-FFF2-40B4-BE49-F238E27FC236}">
                <a16:creationId xmlns:a16="http://schemas.microsoft.com/office/drawing/2014/main" id="{4EF83164-405D-60CD-2DE5-F23DD24B273F}"/>
              </a:ext>
            </a:extLst>
          </p:cNvPr>
          <p:cNvSpPr txBox="1"/>
          <p:nvPr/>
        </p:nvSpPr>
        <p:spPr>
          <a:xfrm>
            <a:off x="4581099" y="6478890"/>
            <a:ext cx="6726033" cy="215444"/>
          </a:xfrm>
          <a:prstGeom prst="rect">
            <a:avLst/>
          </a:prstGeom>
          <a:noFill/>
        </p:spPr>
        <p:txBody>
          <a:bodyPr wrap="square" rtlCol="0">
            <a:spAutoFit/>
          </a:bodyPr>
          <a:lstStyle/>
          <a:p>
            <a:pPr algn="r"/>
            <a:r>
              <a:rPr lang="en-US" sz="800"/>
              <a:t>Source: ScottMadden clients</a:t>
            </a:r>
            <a:endParaRPr lang="en-US" sz="800">
              <a:solidFill>
                <a:srgbClr val="5F6062"/>
              </a:solidFill>
            </a:endParaRPr>
          </a:p>
        </p:txBody>
      </p:sp>
      <p:sp>
        <p:nvSpPr>
          <p:cNvPr id="13" name="Graphic 8">
            <a:extLst>
              <a:ext uri="{FF2B5EF4-FFF2-40B4-BE49-F238E27FC236}">
                <a16:creationId xmlns:a16="http://schemas.microsoft.com/office/drawing/2014/main" id="{7EA11864-4A4D-7340-9563-1750CF3CFEDE}"/>
              </a:ext>
            </a:extLst>
          </p:cNvPr>
          <p:cNvSpPr/>
          <p:nvPr/>
        </p:nvSpPr>
        <p:spPr>
          <a:xfrm>
            <a:off x="626319" y="2127223"/>
            <a:ext cx="498902" cy="445582"/>
          </a:xfrm>
          <a:custGeom>
            <a:avLst/>
            <a:gdLst>
              <a:gd name="connsiteX0" fmla="*/ 643532 w 669124"/>
              <a:gd name="connsiteY0" fmla="*/ 405099 h 597611"/>
              <a:gd name="connsiteX1" fmla="*/ 596947 w 669124"/>
              <a:gd name="connsiteY1" fmla="*/ 422035 h 597611"/>
              <a:gd name="connsiteX2" fmla="*/ 511879 w 669124"/>
              <a:gd name="connsiteY2" fmla="*/ 471487 h 597611"/>
              <a:gd name="connsiteX3" fmla="*/ 506478 w 669124"/>
              <a:gd name="connsiteY3" fmla="*/ 474874 h 597611"/>
              <a:gd name="connsiteX4" fmla="*/ 472045 w 669124"/>
              <a:gd name="connsiteY4" fmla="*/ 489100 h 597611"/>
              <a:gd name="connsiteX5" fmla="*/ 303867 w 669124"/>
              <a:gd name="connsiteY5" fmla="*/ 505358 h 597611"/>
              <a:gd name="connsiteX6" fmla="*/ 297791 w 669124"/>
              <a:gd name="connsiteY6" fmla="*/ 505358 h 597611"/>
              <a:gd name="connsiteX7" fmla="*/ 289014 w 669124"/>
              <a:gd name="connsiteY7" fmla="*/ 498584 h 597611"/>
              <a:gd name="connsiteX8" fmla="*/ 296184 w 669124"/>
              <a:gd name="connsiteY8" fmla="*/ 489131 h 597611"/>
              <a:gd name="connsiteX9" fmla="*/ 296440 w 669124"/>
              <a:gd name="connsiteY9" fmla="*/ 489100 h 597611"/>
              <a:gd name="connsiteX10" fmla="*/ 444972 w 669124"/>
              <a:gd name="connsiteY10" fmla="*/ 474874 h 597611"/>
              <a:gd name="connsiteX11" fmla="*/ 472653 w 669124"/>
              <a:gd name="connsiteY11" fmla="*/ 440326 h 597611"/>
              <a:gd name="connsiteX12" fmla="*/ 438896 w 669124"/>
              <a:gd name="connsiteY12" fmla="*/ 412551 h 597611"/>
              <a:gd name="connsiteX13" fmla="*/ 307243 w 669124"/>
              <a:gd name="connsiteY13" fmla="*/ 411196 h 597611"/>
              <a:gd name="connsiteX14" fmla="*/ 275511 w 669124"/>
              <a:gd name="connsiteY14" fmla="*/ 406454 h 597611"/>
              <a:gd name="connsiteX15" fmla="*/ 116852 w 669124"/>
              <a:gd name="connsiteY15" fmla="*/ 415938 h 597611"/>
              <a:gd name="connsiteX16" fmla="*/ 88496 w 669124"/>
              <a:gd name="connsiteY16" fmla="*/ 401035 h 597611"/>
              <a:gd name="connsiteX17" fmla="*/ 31784 w 669124"/>
              <a:gd name="connsiteY17" fmla="*/ 405099 h 597611"/>
              <a:gd name="connsiteX18" fmla="*/ 34 w 669124"/>
              <a:gd name="connsiteY18" fmla="*/ 439969 h 597611"/>
              <a:gd name="connsiteX19" fmla="*/ 52 w 669124"/>
              <a:gd name="connsiteY19" fmla="*/ 440325 h 597611"/>
              <a:gd name="connsiteX20" fmla="*/ 8829 w 669124"/>
              <a:gd name="connsiteY20" fmla="*/ 567004 h 597611"/>
              <a:gd name="connsiteX21" fmla="*/ 45287 w 669124"/>
              <a:gd name="connsiteY21" fmla="*/ 597488 h 597611"/>
              <a:gd name="connsiteX22" fmla="*/ 101999 w 669124"/>
              <a:gd name="connsiteY22" fmla="*/ 593423 h 597611"/>
              <a:gd name="connsiteX23" fmla="*/ 128330 w 669124"/>
              <a:gd name="connsiteY23" fmla="*/ 575133 h 597611"/>
              <a:gd name="connsiteX24" fmla="*/ 378133 w 669124"/>
              <a:gd name="connsiteY24" fmla="*/ 585972 h 597611"/>
              <a:gd name="connsiteX25" fmla="*/ 456449 w 669124"/>
              <a:gd name="connsiteY25" fmla="*/ 572423 h 597611"/>
              <a:gd name="connsiteX26" fmla="*/ 463876 w 669124"/>
              <a:gd name="connsiteY26" fmla="*/ 568359 h 597611"/>
              <a:gd name="connsiteX27" fmla="*/ 652916 w 669124"/>
              <a:gd name="connsiteY27" fmla="*/ 457261 h 597611"/>
              <a:gd name="connsiteX28" fmla="*/ 669120 w 669124"/>
              <a:gd name="connsiteY28" fmla="*/ 432196 h 597611"/>
              <a:gd name="connsiteX29" fmla="*/ 643532 w 669124"/>
              <a:gd name="connsiteY29" fmla="*/ 405099 h 597611"/>
              <a:gd name="connsiteX30" fmla="*/ 66284 w 669124"/>
              <a:gd name="connsiteY30" fmla="*/ 567681 h 597611"/>
              <a:gd name="connsiteX31" fmla="*/ 46712 w 669124"/>
              <a:gd name="connsiteY31" fmla="*/ 549128 h 597611"/>
              <a:gd name="connsiteX32" fmla="*/ 46705 w 669124"/>
              <a:gd name="connsiteY32" fmla="*/ 548713 h 597611"/>
              <a:gd name="connsiteX33" fmla="*/ 66284 w 669124"/>
              <a:gd name="connsiteY33" fmla="*/ 529745 h 597611"/>
              <a:gd name="connsiteX34" fmla="*/ 85188 w 669124"/>
              <a:gd name="connsiteY34" fmla="*/ 548713 h 597611"/>
              <a:gd name="connsiteX35" fmla="*/ 66284 w 669124"/>
              <a:gd name="connsiteY35" fmla="*/ 567681 h 597611"/>
              <a:gd name="connsiteX36" fmla="*/ 503777 w 669124"/>
              <a:gd name="connsiteY36" fmla="*/ 449132 h 597611"/>
              <a:gd name="connsiteX37" fmla="*/ 503777 w 669124"/>
              <a:gd name="connsiteY37" fmla="*/ 438293 h 597611"/>
              <a:gd name="connsiteX38" fmla="*/ 501076 w 669124"/>
              <a:gd name="connsiteY38" fmla="*/ 425422 h 597611"/>
              <a:gd name="connsiteX39" fmla="*/ 501076 w 669124"/>
              <a:gd name="connsiteY39" fmla="*/ 424745 h 597611"/>
              <a:gd name="connsiteX40" fmla="*/ 581419 w 669124"/>
              <a:gd name="connsiteY40" fmla="*/ 386809 h 597611"/>
              <a:gd name="connsiteX41" fmla="*/ 612475 w 669124"/>
              <a:gd name="connsiteY41" fmla="*/ 389519 h 597611"/>
              <a:gd name="connsiteX42" fmla="*/ 590871 w 669124"/>
              <a:gd name="connsiteY42" fmla="*/ 399003 h 597611"/>
              <a:gd name="connsiteX43" fmla="*/ 509853 w 669124"/>
              <a:gd name="connsiteY43" fmla="*/ 445067 h 597611"/>
              <a:gd name="connsiteX44" fmla="*/ 503777 w 669124"/>
              <a:gd name="connsiteY44" fmla="*/ 449132 h 597611"/>
              <a:gd name="connsiteX45" fmla="*/ 474746 w 669124"/>
              <a:gd name="connsiteY45" fmla="*/ 392906 h 597611"/>
              <a:gd name="connsiteX46" fmla="*/ 530108 w 669124"/>
              <a:gd name="connsiteY46" fmla="*/ 371228 h 597611"/>
              <a:gd name="connsiteX47" fmla="*/ 560489 w 669124"/>
              <a:gd name="connsiteY47" fmla="*/ 373938 h 597611"/>
              <a:gd name="connsiteX48" fmla="*/ 501752 w 669124"/>
              <a:gd name="connsiteY48" fmla="*/ 399003 h 597611"/>
              <a:gd name="connsiteX49" fmla="*/ 492300 w 669124"/>
              <a:gd name="connsiteY49" fmla="*/ 404422 h 597611"/>
              <a:gd name="connsiteX50" fmla="*/ 489599 w 669124"/>
              <a:gd name="connsiteY50" fmla="*/ 406454 h 597611"/>
              <a:gd name="connsiteX51" fmla="*/ 474746 w 669124"/>
              <a:gd name="connsiteY51" fmla="*/ 392906 h 597611"/>
              <a:gd name="connsiteX52" fmla="*/ 174307 w 669124"/>
              <a:gd name="connsiteY52" fmla="*/ 187646 h 597611"/>
              <a:gd name="connsiteX53" fmla="*/ 361322 w 669124"/>
              <a:gd name="connsiteY53" fmla="*/ 375293 h 597611"/>
              <a:gd name="connsiteX54" fmla="*/ 548336 w 669124"/>
              <a:gd name="connsiteY54" fmla="*/ 187646 h 597611"/>
              <a:gd name="connsiteX55" fmla="*/ 361322 w 669124"/>
              <a:gd name="connsiteY55" fmla="*/ 0 h 597611"/>
              <a:gd name="connsiteX56" fmla="*/ 174307 w 669124"/>
              <a:gd name="connsiteY56" fmla="*/ 187646 h 597611"/>
              <a:gd name="connsiteX57" fmla="*/ 361322 w 669124"/>
              <a:gd name="connsiteY57" fmla="*/ 38613 h 597611"/>
              <a:gd name="connsiteX58" fmla="*/ 509853 w 669124"/>
              <a:gd name="connsiteY58" fmla="*/ 187646 h 597611"/>
              <a:gd name="connsiteX59" fmla="*/ 361322 w 669124"/>
              <a:gd name="connsiteY59" fmla="*/ 336680 h 597611"/>
              <a:gd name="connsiteX60" fmla="*/ 212790 w 669124"/>
              <a:gd name="connsiteY60" fmla="*/ 187646 h 597611"/>
              <a:gd name="connsiteX61" fmla="*/ 361322 w 669124"/>
              <a:gd name="connsiteY61" fmla="*/ 38613 h 597611"/>
              <a:gd name="connsiteX62" fmla="*/ 347819 w 669124"/>
              <a:gd name="connsiteY62" fmla="*/ 304163 h 597611"/>
              <a:gd name="connsiteX63" fmla="*/ 347819 w 669124"/>
              <a:gd name="connsiteY63" fmla="*/ 279166 h 597611"/>
              <a:gd name="connsiteX64" fmla="*/ 297116 w 669124"/>
              <a:gd name="connsiteY64" fmla="*/ 227750 h 597611"/>
              <a:gd name="connsiteX65" fmla="*/ 297116 w 669124"/>
              <a:gd name="connsiteY65" fmla="*/ 220569 h 597611"/>
              <a:gd name="connsiteX66" fmla="*/ 344376 w 669124"/>
              <a:gd name="connsiteY66" fmla="*/ 220569 h 597611"/>
              <a:gd name="connsiteX67" fmla="*/ 344376 w 669124"/>
              <a:gd name="connsiteY67" fmla="*/ 225718 h 597611"/>
              <a:gd name="connsiteX68" fmla="*/ 361457 w 669124"/>
              <a:gd name="connsiteY68" fmla="*/ 246447 h 597611"/>
              <a:gd name="connsiteX69" fmla="*/ 377390 w 669124"/>
              <a:gd name="connsiteY69" fmla="*/ 230934 h 597611"/>
              <a:gd name="connsiteX70" fmla="*/ 377390 w 669124"/>
              <a:gd name="connsiteY70" fmla="*/ 229308 h 597611"/>
              <a:gd name="connsiteX71" fmla="*/ 300559 w 669124"/>
              <a:gd name="connsiteY71" fmla="*/ 145917 h 597611"/>
              <a:gd name="connsiteX72" fmla="*/ 345388 w 669124"/>
              <a:gd name="connsiteY72" fmla="*/ 88810 h 597611"/>
              <a:gd name="connsiteX73" fmla="*/ 348697 w 669124"/>
              <a:gd name="connsiteY73" fmla="*/ 88810 h 597611"/>
              <a:gd name="connsiteX74" fmla="*/ 348697 w 669124"/>
              <a:gd name="connsiteY74" fmla="*/ 72417 h 597611"/>
              <a:gd name="connsiteX75" fmla="*/ 372934 w 669124"/>
              <a:gd name="connsiteY75" fmla="*/ 72417 h 597611"/>
              <a:gd name="connsiteX76" fmla="*/ 372934 w 669124"/>
              <a:gd name="connsiteY76" fmla="*/ 87659 h 597611"/>
              <a:gd name="connsiteX77" fmla="*/ 422760 w 669124"/>
              <a:gd name="connsiteY77" fmla="*/ 144224 h 597611"/>
              <a:gd name="connsiteX78" fmla="*/ 376377 w 669124"/>
              <a:gd name="connsiteY78" fmla="*/ 144224 h 597611"/>
              <a:gd name="connsiteX79" fmla="*/ 376377 w 669124"/>
              <a:gd name="connsiteY79" fmla="*/ 140972 h 597611"/>
              <a:gd name="connsiteX80" fmla="*/ 362402 w 669124"/>
              <a:gd name="connsiteY80" fmla="*/ 121056 h 597611"/>
              <a:gd name="connsiteX81" fmla="*/ 347076 w 669124"/>
              <a:gd name="connsiteY81" fmla="*/ 135823 h 597611"/>
              <a:gd name="connsiteX82" fmla="*/ 347076 w 669124"/>
              <a:gd name="connsiteY82" fmla="*/ 138194 h 597611"/>
              <a:gd name="connsiteX83" fmla="*/ 427148 w 669124"/>
              <a:gd name="connsiteY83" fmla="*/ 223821 h 597611"/>
              <a:gd name="connsiteX84" fmla="*/ 372192 w 669124"/>
              <a:gd name="connsiteY84" fmla="*/ 280521 h 597611"/>
              <a:gd name="connsiteX85" fmla="*/ 372192 w 669124"/>
              <a:gd name="connsiteY85" fmla="*/ 304163 h 59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69124" h="597611">
                <a:moveTo>
                  <a:pt x="643532" y="405099"/>
                </a:moveTo>
                <a:cubicBezTo>
                  <a:pt x="630704" y="404422"/>
                  <a:pt x="604373" y="418648"/>
                  <a:pt x="596947" y="422035"/>
                </a:cubicBezTo>
                <a:cubicBezTo>
                  <a:pt x="567630" y="436795"/>
                  <a:pt x="539223" y="453309"/>
                  <a:pt x="511879" y="471487"/>
                </a:cubicBezTo>
                <a:cubicBezTo>
                  <a:pt x="510238" y="472855"/>
                  <a:pt x="508422" y="473994"/>
                  <a:pt x="506478" y="474874"/>
                </a:cubicBezTo>
                <a:cubicBezTo>
                  <a:pt x="495955" y="481672"/>
                  <a:pt x="484288" y="486493"/>
                  <a:pt x="472045" y="489100"/>
                </a:cubicBezTo>
                <a:cubicBezTo>
                  <a:pt x="403856" y="504003"/>
                  <a:pt x="303867" y="505358"/>
                  <a:pt x="303867" y="505358"/>
                </a:cubicBezTo>
                <a:lnTo>
                  <a:pt x="297791" y="505358"/>
                </a:lnTo>
                <a:cubicBezTo>
                  <a:pt x="293563" y="505704"/>
                  <a:pt x="289765" y="502773"/>
                  <a:pt x="289014" y="498584"/>
                </a:cubicBezTo>
                <a:cubicBezTo>
                  <a:pt x="288392" y="493987"/>
                  <a:pt x="291603" y="489755"/>
                  <a:pt x="296184" y="489131"/>
                </a:cubicBezTo>
                <a:cubicBezTo>
                  <a:pt x="296269" y="489119"/>
                  <a:pt x="296355" y="489109"/>
                  <a:pt x="296440" y="489100"/>
                </a:cubicBezTo>
                <a:lnTo>
                  <a:pt x="444972" y="474874"/>
                </a:lnTo>
                <a:cubicBezTo>
                  <a:pt x="461858" y="472524"/>
                  <a:pt x="473994" y="457378"/>
                  <a:pt x="472653" y="440326"/>
                </a:cubicBezTo>
                <a:cubicBezTo>
                  <a:pt x="470740" y="423430"/>
                  <a:pt x="455783" y="411123"/>
                  <a:pt x="438896" y="412551"/>
                </a:cubicBezTo>
                <a:lnTo>
                  <a:pt x="307243" y="411196"/>
                </a:lnTo>
                <a:cubicBezTo>
                  <a:pt x="296506" y="410997"/>
                  <a:pt x="285840" y="409403"/>
                  <a:pt x="275511" y="406454"/>
                </a:cubicBezTo>
                <a:cubicBezTo>
                  <a:pt x="190443" y="381390"/>
                  <a:pt x="142508" y="405099"/>
                  <a:pt x="116852" y="415938"/>
                </a:cubicBezTo>
                <a:cubicBezTo>
                  <a:pt x="110975" y="405984"/>
                  <a:pt x="99998" y="400215"/>
                  <a:pt x="88496" y="401035"/>
                </a:cubicBezTo>
                <a:lnTo>
                  <a:pt x="31784" y="405099"/>
                </a:lnTo>
                <a:cubicBezTo>
                  <a:pt x="13420" y="405931"/>
                  <a:pt x="-794" y="421543"/>
                  <a:pt x="34" y="439969"/>
                </a:cubicBezTo>
                <a:cubicBezTo>
                  <a:pt x="40" y="440088"/>
                  <a:pt x="46" y="440207"/>
                  <a:pt x="52" y="440325"/>
                </a:cubicBezTo>
                <a:lnTo>
                  <a:pt x="8829" y="567004"/>
                </a:lnTo>
                <a:cubicBezTo>
                  <a:pt x="10612" y="585468"/>
                  <a:pt x="26865" y="599058"/>
                  <a:pt x="45287" y="597488"/>
                </a:cubicBezTo>
                <a:lnTo>
                  <a:pt x="101999" y="593423"/>
                </a:lnTo>
                <a:cubicBezTo>
                  <a:pt x="113500" y="592762"/>
                  <a:pt x="123665" y="585701"/>
                  <a:pt x="128330" y="575133"/>
                </a:cubicBezTo>
                <a:lnTo>
                  <a:pt x="378133" y="585972"/>
                </a:lnTo>
                <a:cubicBezTo>
                  <a:pt x="405001" y="589407"/>
                  <a:pt x="432279" y="584688"/>
                  <a:pt x="456449" y="572423"/>
                </a:cubicBezTo>
                <a:lnTo>
                  <a:pt x="463876" y="568359"/>
                </a:lnTo>
                <a:lnTo>
                  <a:pt x="652916" y="457261"/>
                </a:lnTo>
                <a:cubicBezTo>
                  <a:pt x="662344" y="452358"/>
                  <a:pt x="668501" y="442834"/>
                  <a:pt x="669120" y="432196"/>
                </a:cubicBezTo>
                <a:cubicBezTo>
                  <a:pt x="669387" y="417672"/>
                  <a:pt x="658000" y="405614"/>
                  <a:pt x="643532" y="405099"/>
                </a:cubicBezTo>
                <a:close/>
                <a:moveTo>
                  <a:pt x="66284" y="567681"/>
                </a:moveTo>
                <a:cubicBezTo>
                  <a:pt x="55773" y="567981"/>
                  <a:pt x="47011" y="559674"/>
                  <a:pt x="46712" y="549128"/>
                </a:cubicBezTo>
                <a:cubicBezTo>
                  <a:pt x="46708" y="548990"/>
                  <a:pt x="46706" y="548852"/>
                  <a:pt x="46705" y="548713"/>
                </a:cubicBezTo>
                <a:cubicBezTo>
                  <a:pt x="46999" y="538098"/>
                  <a:pt x="55700" y="529668"/>
                  <a:pt x="66284" y="529745"/>
                </a:cubicBezTo>
                <a:cubicBezTo>
                  <a:pt x="76724" y="529745"/>
                  <a:pt x="85188" y="538238"/>
                  <a:pt x="85188" y="548713"/>
                </a:cubicBezTo>
                <a:cubicBezTo>
                  <a:pt x="85188" y="559189"/>
                  <a:pt x="76724" y="567681"/>
                  <a:pt x="66284" y="567681"/>
                </a:cubicBezTo>
                <a:close/>
                <a:moveTo>
                  <a:pt x="503777" y="449132"/>
                </a:moveTo>
                <a:lnTo>
                  <a:pt x="503777" y="438293"/>
                </a:lnTo>
                <a:cubicBezTo>
                  <a:pt x="503270" y="433929"/>
                  <a:pt x="502366" y="429621"/>
                  <a:pt x="501076" y="425422"/>
                </a:cubicBezTo>
                <a:lnTo>
                  <a:pt x="501076" y="424745"/>
                </a:lnTo>
                <a:cubicBezTo>
                  <a:pt x="527132" y="410609"/>
                  <a:pt x="553955" y="397944"/>
                  <a:pt x="581419" y="386809"/>
                </a:cubicBezTo>
                <a:cubicBezTo>
                  <a:pt x="591537" y="382237"/>
                  <a:pt x="603295" y="383263"/>
                  <a:pt x="612475" y="389519"/>
                </a:cubicBezTo>
                <a:cubicBezTo>
                  <a:pt x="605101" y="392269"/>
                  <a:pt x="597888" y="395435"/>
                  <a:pt x="590871" y="399003"/>
                </a:cubicBezTo>
                <a:cubicBezTo>
                  <a:pt x="568591" y="410519"/>
                  <a:pt x="529432" y="431519"/>
                  <a:pt x="509853" y="445067"/>
                </a:cubicBezTo>
                <a:cubicBezTo>
                  <a:pt x="507384" y="445592"/>
                  <a:pt x="505209" y="447047"/>
                  <a:pt x="503777" y="449132"/>
                </a:cubicBezTo>
                <a:close/>
                <a:moveTo>
                  <a:pt x="474746" y="392906"/>
                </a:moveTo>
                <a:cubicBezTo>
                  <a:pt x="487574" y="386132"/>
                  <a:pt x="517280" y="376648"/>
                  <a:pt x="530108" y="371228"/>
                </a:cubicBezTo>
                <a:cubicBezTo>
                  <a:pt x="539991" y="366624"/>
                  <a:pt x="551570" y="367657"/>
                  <a:pt x="560489" y="373938"/>
                </a:cubicBezTo>
                <a:cubicBezTo>
                  <a:pt x="544961" y="380712"/>
                  <a:pt x="515254" y="391551"/>
                  <a:pt x="501752" y="399003"/>
                </a:cubicBezTo>
                <a:lnTo>
                  <a:pt x="492300" y="404422"/>
                </a:lnTo>
                <a:cubicBezTo>
                  <a:pt x="491624" y="405099"/>
                  <a:pt x="490274" y="405777"/>
                  <a:pt x="489599" y="406454"/>
                </a:cubicBezTo>
                <a:cubicBezTo>
                  <a:pt x="485517" y="401064"/>
                  <a:pt x="480482" y="396471"/>
                  <a:pt x="474746" y="392906"/>
                </a:cubicBezTo>
                <a:close/>
                <a:moveTo>
                  <a:pt x="174307" y="187646"/>
                </a:moveTo>
                <a:cubicBezTo>
                  <a:pt x="174307" y="291281"/>
                  <a:pt x="258036" y="375293"/>
                  <a:pt x="361322" y="375293"/>
                </a:cubicBezTo>
                <a:cubicBezTo>
                  <a:pt x="464607" y="375293"/>
                  <a:pt x="548336" y="291281"/>
                  <a:pt x="548336" y="187646"/>
                </a:cubicBezTo>
                <a:cubicBezTo>
                  <a:pt x="548336" y="84012"/>
                  <a:pt x="464607" y="0"/>
                  <a:pt x="361322" y="0"/>
                </a:cubicBezTo>
                <a:cubicBezTo>
                  <a:pt x="258036" y="0"/>
                  <a:pt x="174307" y="84012"/>
                  <a:pt x="174307" y="187646"/>
                </a:cubicBezTo>
                <a:close/>
                <a:moveTo>
                  <a:pt x="361322" y="38613"/>
                </a:moveTo>
                <a:cubicBezTo>
                  <a:pt x="443353" y="38613"/>
                  <a:pt x="509853" y="105338"/>
                  <a:pt x="509853" y="187646"/>
                </a:cubicBezTo>
                <a:cubicBezTo>
                  <a:pt x="509853" y="269955"/>
                  <a:pt x="443353" y="336680"/>
                  <a:pt x="361322" y="336680"/>
                </a:cubicBezTo>
                <a:cubicBezTo>
                  <a:pt x="279290" y="336680"/>
                  <a:pt x="212790" y="269955"/>
                  <a:pt x="212790" y="187646"/>
                </a:cubicBezTo>
                <a:cubicBezTo>
                  <a:pt x="213013" y="105430"/>
                  <a:pt x="279382" y="38836"/>
                  <a:pt x="361322" y="38613"/>
                </a:cubicBezTo>
                <a:close/>
                <a:moveTo>
                  <a:pt x="347819" y="304163"/>
                </a:moveTo>
                <a:lnTo>
                  <a:pt x="347819" y="279166"/>
                </a:lnTo>
                <a:cubicBezTo>
                  <a:pt x="313927" y="275373"/>
                  <a:pt x="297116" y="261147"/>
                  <a:pt x="297116" y="227750"/>
                </a:cubicBezTo>
                <a:lnTo>
                  <a:pt x="297116" y="220569"/>
                </a:lnTo>
                <a:lnTo>
                  <a:pt x="344376" y="220569"/>
                </a:lnTo>
                <a:lnTo>
                  <a:pt x="344376" y="225718"/>
                </a:lnTo>
                <a:cubicBezTo>
                  <a:pt x="344376" y="240960"/>
                  <a:pt x="351127" y="246447"/>
                  <a:pt x="361457" y="246447"/>
                </a:cubicBezTo>
                <a:cubicBezTo>
                  <a:pt x="370119" y="246560"/>
                  <a:pt x="377242" y="239625"/>
                  <a:pt x="377390" y="230934"/>
                </a:cubicBezTo>
                <a:cubicBezTo>
                  <a:pt x="377424" y="230392"/>
                  <a:pt x="377424" y="229849"/>
                  <a:pt x="377390" y="229308"/>
                </a:cubicBezTo>
                <a:cubicBezTo>
                  <a:pt x="377390" y="192863"/>
                  <a:pt x="300559" y="210814"/>
                  <a:pt x="300559" y="145917"/>
                </a:cubicBezTo>
                <a:cubicBezTo>
                  <a:pt x="297268" y="117740"/>
                  <a:pt x="317316" y="92201"/>
                  <a:pt x="345388" y="88810"/>
                </a:cubicBezTo>
                <a:lnTo>
                  <a:pt x="348697" y="88810"/>
                </a:lnTo>
                <a:lnTo>
                  <a:pt x="348697" y="72417"/>
                </a:lnTo>
                <a:lnTo>
                  <a:pt x="372934" y="72417"/>
                </a:lnTo>
                <a:lnTo>
                  <a:pt x="372934" y="87659"/>
                </a:lnTo>
                <a:cubicBezTo>
                  <a:pt x="407974" y="91114"/>
                  <a:pt x="422760" y="108388"/>
                  <a:pt x="422760" y="144224"/>
                </a:cubicBezTo>
                <a:lnTo>
                  <a:pt x="376377" y="144224"/>
                </a:lnTo>
                <a:lnTo>
                  <a:pt x="376377" y="140972"/>
                </a:lnTo>
                <a:cubicBezTo>
                  <a:pt x="376377" y="130336"/>
                  <a:pt x="371989" y="121056"/>
                  <a:pt x="362402" y="121056"/>
                </a:cubicBezTo>
                <a:cubicBezTo>
                  <a:pt x="354112" y="120904"/>
                  <a:pt x="347261" y="127506"/>
                  <a:pt x="347076" y="135823"/>
                </a:cubicBezTo>
                <a:cubicBezTo>
                  <a:pt x="347007" y="136612"/>
                  <a:pt x="347007" y="137406"/>
                  <a:pt x="347076" y="138194"/>
                </a:cubicBezTo>
                <a:cubicBezTo>
                  <a:pt x="347076" y="175724"/>
                  <a:pt x="427148" y="155333"/>
                  <a:pt x="427148" y="223821"/>
                </a:cubicBezTo>
                <a:cubicBezTo>
                  <a:pt x="427148" y="259657"/>
                  <a:pt x="407839" y="276728"/>
                  <a:pt x="372192" y="280521"/>
                </a:cubicBezTo>
                <a:lnTo>
                  <a:pt x="372192" y="304163"/>
                </a:lnTo>
                <a:close/>
              </a:path>
            </a:pathLst>
          </a:custGeom>
          <a:gradFill>
            <a:gsLst>
              <a:gs pos="0">
                <a:schemeClr val="accent2"/>
              </a:gs>
              <a:gs pos="85000">
                <a:schemeClr val="accent4"/>
              </a:gs>
            </a:gsLst>
            <a:lin ang="7200000" scaled="0"/>
          </a:gradFill>
          <a:ln w="6735" cap="flat">
            <a:noFill/>
            <a:prstDash val="solid"/>
            <a:miter/>
          </a:ln>
        </p:spPr>
        <p:txBody>
          <a:bodyPr rtlCol="0" anchor="ctr"/>
          <a:lstStyle/>
          <a:p>
            <a:endParaRPr lang="en-US"/>
          </a:p>
        </p:txBody>
      </p:sp>
      <p:grpSp>
        <p:nvGrpSpPr>
          <p:cNvPr id="15" name="Graphic 9">
            <a:extLst>
              <a:ext uri="{FF2B5EF4-FFF2-40B4-BE49-F238E27FC236}">
                <a16:creationId xmlns:a16="http://schemas.microsoft.com/office/drawing/2014/main" id="{C2BA0BFC-F6FA-4828-0903-58099BF92C70}"/>
              </a:ext>
            </a:extLst>
          </p:cNvPr>
          <p:cNvGrpSpPr/>
          <p:nvPr/>
        </p:nvGrpSpPr>
        <p:grpSpPr>
          <a:xfrm>
            <a:off x="626319" y="3156408"/>
            <a:ext cx="515334" cy="545184"/>
            <a:chOff x="571194" y="3227325"/>
            <a:chExt cx="551454" cy="583396"/>
          </a:xfrm>
          <a:gradFill>
            <a:gsLst>
              <a:gs pos="0">
                <a:schemeClr val="accent2"/>
              </a:gs>
              <a:gs pos="85000">
                <a:schemeClr val="accent4"/>
              </a:gs>
            </a:gsLst>
            <a:lin ang="7200000" scaled="0"/>
          </a:gradFill>
        </p:grpSpPr>
        <p:sp>
          <p:nvSpPr>
            <p:cNvPr id="16" name="Freeform 15">
              <a:extLst>
                <a:ext uri="{FF2B5EF4-FFF2-40B4-BE49-F238E27FC236}">
                  <a16:creationId xmlns:a16="http://schemas.microsoft.com/office/drawing/2014/main" id="{E9EE5AFB-DC79-C800-B5F8-1AE1E28E57CA}"/>
                </a:ext>
              </a:extLst>
            </p:cNvPr>
            <p:cNvSpPr/>
            <p:nvPr/>
          </p:nvSpPr>
          <p:spPr>
            <a:xfrm>
              <a:off x="571194" y="3227325"/>
              <a:ext cx="551454" cy="583396"/>
            </a:xfrm>
            <a:custGeom>
              <a:avLst/>
              <a:gdLst>
                <a:gd name="connsiteX0" fmla="*/ 11198 w 551454"/>
                <a:gd name="connsiteY0" fmla="*/ 435776 h 583396"/>
                <a:gd name="connsiteX1" fmla="*/ 28291 w 551454"/>
                <a:gd name="connsiteY1" fmla="*/ 435776 h 583396"/>
                <a:gd name="connsiteX2" fmla="*/ 43615 w 551454"/>
                <a:gd name="connsiteY2" fmla="*/ 473165 h 583396"/>
                <a:gd name="connsiteX3" fmla="*/ 31827 w 551454"/>
                <a:gd name="connsiteY3" fmla="*/ 484997 h 583396"/>
                <a:gd name="connsiteX4" fmla="*/ 31827 w 551454"/>
                <a:gd name="connsiteY4" fmla="*/ 500378 h 583396"/>
                <a:gd name="connsiteX5" fmla="*/ 44794 w 551454"/>
                <a:gd name="connsiteY5" fmla="*/ 513394 h 583396"/>
                <a:gd name="connsiteX6" fmla="*/ 60118 w 551454"/>
                <a:gd name="connsiteY6" fmla="*/ 513394 h 583396"/>
                <a:gd name="connsiteX7" fmla="*/ 71906 w 551454"/>
                <a:gd name="connsiteY7" fmla="*/ 501562 h 583396"/>
                <a:gd name="connsiteX8" fmla="*/ 109037 w 551454"/>
                <a:gd name="connsiteY8" fmla="*/ 516943 h 583396"/>
                <a:gd name="connsiteX9" fmla="*/ 109037 w 551454"/>
                <a:gd name="connsiteY9" fmla="*/ 534100 h 583396"/>
                <a:gd name="connsiteX10" fmla="*/ 120236 w 551454"/>
                <a:gd name="connsiteY10" fmla="*/ 545340 h 583396"/>
                <a:gd name="connsiteX11" fmla="*/ 138507 w 551454"/>
                <a:gd name="connsiteY11" fmla="*/ 545340 h 583396"/>
                <a:gd name="connsiteX12" fmla="*/ 149705 w 551454"/>
                <a:gd name="connsiteY12" fmla="*/ 534099 h 583396"/>
                <a:gd name="connsiteX13" fmla="*/ 149705 w 551454"/>
                <a:gd name="connsiteY13" fmla="*/ 516943 h 583396"/>
                <a:gd name="connsiteX14" fmla="*/ 186837 w 551454"/>
                <a:gd name="connsiteY14" fmla="*/ 501562 h 583396"/>
                <a:gd name="connsiteX15" fmla="*/ 198625 w 551454"/>
                <a:gd name="connsiteY15" fmla="*/ 513394 h 583396"/>
                <a:gd name="connsiteX16" fmla="*/ 213949 w 551454"/>
                <a:gd name="connsiteY16" fmla="*/ 513394 h 583396"/>
                <a:gd name="connsiteX17" fmla="*/ 226915 w 551454"/>
                <a:gd name="connsiteY17" fmla="*/ 500378 h 583396"/>
                <a:gd name="connsiteX18" fmla="*/ 226915 w 551454"/>
                <a:gd name="connsiteY18" fmla="*/ 484997 h 583396"/>
                <a:gd name="connsiteX19" fmla="*/ 215128 w 551454"/>
                <a:gd name="connsiteY19" fmla="*/ 473165 h 583396"/>
                <a:gd name="connsiteX20" fmla="*/ 230452 w 551454"/>
                <a:gd name="connsiteY20" fmla="*/ 435894 h 583396"/>
                <a:gd name="connsiteX21" fmla="*/ 247544 w 551454"/>
                <a:gd name="connsiteY21" fmla="*/ 435894 h 583396"/>
                <a:gd name="connsiteX22" fmla="*/ 258742 w 551454"/>
                <a:gd name="connsiteY22" fmla="*/ 424654 h 583396"/>
                <a:gd name="connsiteX23" fmla="*/ 258742 w 551454"/>
                <a:gd name="connsiteY23" fmla="*/ 406314 h 583396"/>
                <a:gd name="connsiteX24" fmla="*/ 247544 w 551454"/>
                <a:gd name="connsiteY24" fmla="*/ 395074 h 583396"/>
                <a:gd name="connsiteX25" fmla="*/ 230452 w 551454"/>
                <a:gd name="connsiteY25" fmla="*/ 395074 h 583396"/>
                <a:gd name="connsiteX26" fmla="*/ 215128 w 551454"/>
                <a:gd name="connsiteY26" fmla="*/ 357803 h 583396"/>
                <a:gd name="connsiteX27" fmla="*/ 226915 w 551454"/>
                <a:gd name="connsiteY27" fmla="*/ 345971 h 583396"/>
                <a:gd name="connsiteX28" fmla="*/ 226915 w 551454"/>
                <a:gd name="connsiteY28" fmla="*/ 330589 h 583396"/>
                <a:gd name="connsiteX29" fmla="*/ 213949 w 551454"/>
                <a:gd name="connsiteY29" fmla="*/ 317574 h 583396"/>
                <a:gd name="connsiteX30" fmla="*/ 198625 w 551454"/>
                <a:gd name="connsiteY30" fmla="*/ 317574 h 583396"/>
                <a:gd name="connsiteX31" fmla="*/ 186837 w 551454"/>
                <a:gd name="connsiteY31" fmla="*/ 329406 h 583396"/>
                <a:gd name="connsiteX32" fmla="*/ 149705 w 551454"/>
                <a:gd name="connsiteY32" fmla="*/ 314025 h 583396"/>
                <a:gd name="connsiteX33" fmla="*/ 149705 w 551454"/>
                <a:gd name="connsiteY33" fmla="*/ 296868 h 583396"/>
                <a:gd name="connsiteX34" fmla="*/ 138507 w 551454"/>
                <a:gd name="connsiteY34" fmla="*/ 285628 h 583396"/>
                <a:gd name="connsiteX35" fmla="*/ 120236 w 551454"/>
                <a:gd name="connsiteY35" fmla="*/ 285628 h 583396"/>
                <a:gd name="connsiteX36" fmla="*/ 109037 w 551454"/>
                <a:gd name="connsiteY36" fmla="*/ 296868 h 583396"/>
                <a:gd name="connsiteX37" fmla="*/ 109037 w 551454"/>
                <a:gd name="connsiteY37" fmla="*/ 314025 h 583396"/>
                <a:gd name="connsiteX38" fmla="*/ 71906 w 551454"/>
                <a:gd name="connsiteY38" fmla="*/ 329406 h 583396"/>
                <a:gd name="connsiteX39" fmla="*/ 60118 w 551454"/>
                <a:gd name="connsiteY39" fmla="*/ 317574 h 583396"/>
                <a:gd name="connsiteX40" fmla="*/ 44794 w 551454"/>
                <a:gd name="connsiteY40" fmla="*/ 317574 h 583396"/>
                <a:gd name="connsiteX41" fmla="*/ 31827 w 551454"/>
                <a:gd name="connsiteY41" fmla="*/ 330589 h 583396"/>
                <a:gd name="connsiteX42" fmla="*/ 31827 w 551454"/>
                <a:gd name="connsiteY42" fmla="*/ 345971 h 583396"/>
                <a:gd name="connsiteX43" fmla="*/ 43615 w 551454"/>
                <a:gd name="connsiteY43" fmla="*/ 357803 h 583396"/>
                <a:gd name="connsiteX44" fmla="*/ 28291 w 551454"/>
                <a:gd name="connsiteY44" fmla="*/ 395074 h 583396"/>
                <a:gd name="connsiteX45" fmla="*/ 11198 w 551454"/>
                <a:gd name="connsiteY45" fmla="*/ 395074 h 583396"/>
                <a:gd name="connsiteX46" fmla="*/ 0 w 551454"/>
                <a:gd name="connsiteY46" fmla="*/ 406196 h 583396"/>
                <a:gd name="connsiteX47" fmla="*/ 0 w 551454"/>
                <a:gd name="connsiteY47" fmla="*/ 424535 h 583396"/>
                <a:gd name="connsiteX48" fmla="*/ 11198 w 551454"/>
                <a:gd name="connsiteY48" fmla="*/ 435776 h 583396"/>
                <a:gd name="connsiteX49" fmla="*/ 94892 w 551454"/>
                <a:gd name="connsiteY49" fmla="*/ 381349 h 583396"/>
                <a:gd name="connsiteX50" fmla="*/ 164405 w 551454"/>
                <a:gd name="connsiteY50" fmla="*/ 381975 h 583396"/>
                <a:gd name="connsiteX51" fmla="*/ 163781 w 551454"/>
                <a:gd name="connsiteY51" fmla="*/ 451748 h 583396"/>
                <a:gd name="connsiteX52" fmla="*/ 94302 w 551454"/>
                <a:gd name="connsiteY52" fmla="*/ 451157 h 583396"/>
                <a:gd name="connsiteX53" fmla="*/ 94892 w 551454"/>
                <a:gd name="connsiteY53" fmla="*/ 381349 h 583396"/>
                <a:gd name="connsiteX54" fmla="*/ 286444 w 551454"/>
                <a:gd name="connsiteY54" fmla="*/ 461806 h 583396"/>
                <a:gd name="connsiteX55" fmla="*/ 275245 w 551454"/>
                <a:gd name="connsiteY55" fmla="*/ 458848 h 583396"/>
                <a:gd name="connsiteX56" fmla="*/ 265873 w 551454"/>
                <a:gd name="connsiteY56" fmla="*/ 463965 h 583396"/>
                <a:gd name="connsiteX57" fmla="*/ 265815 w 551454"/>
                <a:gd name="connsiteY57" fmla="*/ 464173 h 583396"/>
                <a:gd name="connsiteX58" fmla="*/ 262279 w 551454"/>
                <a:gd name="connsiteY58" fmla="*/ 476596 h 583396"/>
                <a:gd name="connsiteX59" fmla="*/ 267377 w 551454"/>
                <a:gd name="connsiteY59" fmla="*/ 486004 h 583396"/>
                <a:gd name="connsiteX60" fmla="*/ 267583 w 551454"/>
                <a:gd name="connsiteY60" fmla="*/ 486062 h 583396"/>
                <a:gd name="connsiteX61" fmla="*/ 278782 w 551454"/>
                <a:gd name="connsiteY61" fmla="*/ 489020 h 583396"/>
                <a:gd name="connsiteX62" fmla="*/ 282318 w 551454"/>
                <a:gd name="connsiteY62" fmla="*/ 516825 h 583396"/>
                <a:gd name="connsiteX63" fmla="*/ 272298 w 551454"/>
                <a:gd name="connsiteY63" fmla="*/ 522741 h 583396"/>
                <a:gd name="connsiteX64" fmla="*/ 269351 w 551454"/>
                <a:gd name="connsiteY64" fmla="*/ 533390 h 583396"/>
                <a:gd name="connsiteX65" fmla="*/ 275835 w 551454"/>
                <a:gd name="connsiteY65" fmla="*/ 544630 h 583396"/>
                <a:gd name="connsiteX66" fmla="*/ 286444 w 551454"/>
                <a:gd name="connsiteY66" fmla="*/ 547588 h 583396"/>
                <a:gd name="connsiteX67" fmla="*/ 296463 w 551454"/>
                <a:gd name="connsiteY67" fmla="*/ 541672 h 583396"/>
                <a:gd name="connsiteX68" fmla="*/ 318860 w 551454"/>
                <a:gd name="connsiteY68" fmla="*/ 558828 h 583396"/>
                <a:gd name="connsiteX69" fmla="*/ 315913 w 551454"/>
                <a:gd name="connsiteY69" fmla="*/ 570069 h 583396"/>
                <a:gd name="connsiteX70" fmla="*/ 321011 w 551454"/>
                <a:gd name="connsiteY70" fmla="*/ 579476 h 583396"/>
                <a:gd name="connsiteX71" fmla="*/ 321218 w 551454"/>
                <a:gd name="connsiteY71" fmla="*/ 579534 h 583396"/>
                <a:gd name="connsiteX72" fmla="*/ 333595 w 551454"/>
                <a:gd name="connsiteY72" fmla="*/ 583084 h 583396"/>
                <a:gd name="connsiteX73" fmla="*/ 342967 w 551454"/>
                <a:gd name="connsiteY73" fmla="*/ 577967 h 583396"/>
                <a:gd name="connsiteX74" fmla="*/ 343025 w 551454"/>
                <a:gd name="connsiteY74" fmla="*/ 577760 h 583396"/>
                <a:gd name="connsiteX75" fmla="*/ 345972 w 551454"/>
                <a:gd name="connsiteY75" fmla="*/ 566519 h 583396"/>
                <a:gd name="connsiteX76" fmla="*/ 373674 w 551454"/>
                <a:gd name="connsiteY76" fmla="*/ 562970 h 583396"/>
                <a:gd name="connsiteX77" fmla="*/ 379567 w 551454"/>
                <a:gd name="connsiteY77" fmla="*/ 573027 h 583396"/>
                <a:gd name="connsiteX78" fmla="*/ 390177 w 551454"/>
                <a:gd name="connsiteY78" fmla="*/ 575985 h 583396"/>
                <a:gd name="connsiteX79" fmla="*/ 401375 w 551454"/>
                <a:gd name="connsiteY79" fmla="*/ 569477 h 583396"/>
                <a:gd name="connsiteX80" fmla="*/ 404322 w 551454"/>
                <a:gd name="connsiteY80" fmla="*/ 558828 h 583396"/>
                <a:gd name="connsiteX81" fmla="*/ 398428 w 551454"/>
                <a:gd name="connsiteY81" fmla="*/ 548771 h 583396"/>
                <a:gd name="connsiteX82" fmla="*/ 415520 w 551454"/>
                <a:gd name="connsiteY82" fmla="*/ 526409 h 583396"/>
                <a:gd name="connsiteX83" fmla="*/ 426719 w 551454"/>
                <a:gd name="connsiteY83" fmla="*/ 529367 h 583396"/>
                <a:gd name="connsiteX84" fmla="*/ 436091 w 551454"/>
                <a:gd name="connsiteY84" fmla="*/ 524250 h 583396"/>
                <a:gd name="connsiteX85" fmla="*/ 436149 w 551454"/>
                <a:gd name="connsiteY85" fmla="*/ 524042 h 583396"/>
                <a:gd name="connsiteX86" fmla="*/ 439685 w 551454"/>
                <a:gd name="connsiteY86" fmla="*/ 511619 h 583396"/>
                <a:gd name="connsiteX87" fmla="*/ 434587 w 551454"/>
                <a:gd name="connsiteY87" fmla="*/ 502211 h 583396"/>
                <a:gd name="connsiteX88" fmla="*/ 434381 w 551454"/>
                <a:gd name="connsiteY88" fmla="*/ 502153 h 583396"/>
                <a:gd name="connsiteX89" fmla="*/ 422593 w 551454"/>
                <a:gd name="connsiteY89" fmla="*/ 498604 h 583396"/>
                <a:gd name="connsiteX90" fmla="*/ 419057 w 551454"/>
                <a:gd name="connsiteY90" fmla="*/ 470798 h 583396"/>
                <a:gd name="connsiteX91" fmla="*/ 429076 w 551454"/>
                <a:gd name="connsiteY91" fmla="*/ 464882 h 583396"/>
                <a:gd name="connsiteX92" fmla="*/ 432023 w 551454"/>
                <a:gd name="connsiteY92" fmla="*/ 454234 h 583396"/>
                <a:gd name="connsiteX93" fmla="*/ 425540 w 551454"/>
                <a:gd name="connsiteY93" fmla="*/ 442993 h 583396"/>
                <a:gd name="connsiteX94" fmla="*/ 414931 w 551454"/>
                <a:gd name="connsiteY94" fmla="*/ 440035 h 583396"/>
                <a:gd name="connsiteX95" fmla="*/ 404911 w 551454"/>
                <a:gd name="connsiteY95" fmla="*/ 445951 h 583396"/>
                <a:gd name="connsiteX96" fmla="*/ 382514 w 551454"/>
                <a:gd name="connsiteY96" fmla="*/ 428795 h 583396"/>
                <a:gd name="connsiteX97" fmla="*/ 385461 w 551454"/>
                <a:gd name="connsiteY97" fmla="*/ 417554 h 583396"/>
                <a:gd name="connsiteX98" fmla="*/ 380364 w 551454"/>
                <a:gd name="connsiteY98" fmla="*/ 408147 h 583396"/>
                <a:gd name="connsiteX99" fmla="*/ 380157 w 551454"/>
                <a:gd name="connsiteY99" fmla="*/ 408089 h 583396"/>
                <a:gd name="connsiteX100" fmla="*/ 367780 w 551454"/>
                <a:gd name="connsiteY100" fmla="*/ 404539 h 583396"/>
                <a:gd name="connsiteX101" fmla="*/ 358407 w 551454"/>
                <a:gd name="connsiteY101" fmla="*/ 409656 h 583396"/>
                <a:gd name="connsiteX102" fmla="*/ 358349 w 551454"/>
                <a:gd name="connsiteY102" fmla="*/ 409864 h 583396"/>
                <a:gd name="connsiteX103" fmla="*/ 355402 w 551454"/>
                <a:gd name="connsiteY103" fmla="*/ 421104 h 583396"/>
                <a:gd name="connsiteX104" fmla="*/ 327701 w 551454"/>
                <a:gd name="connsiteY104" fmla="*/ 424654 h 583396"/>
                <a:gd name="connsiteX105" fmla="*/ 321807 w 551454"/>
                <a:gd name="connsiteY105" fmla="*/ 414596 h 583396"/>
                <a:gd name="connsiteX106" fmla="*/ 311198 w 551454"/>
                <a:gd name="connsiteY106" fmla="*/ 411638 h 583396"/>
                <a:gd name="connsiteX107" fmla="*/ 300000 w 551454"/>
                <a:gd name="connsiteY107" fmla="*/ 418146 h 583396"/>
                <a:gd name="connsiteX108" fmla="*/ 297053 w 551454"/>
                <a:gd name="connsiteY108" fmla="*/ 428795 h 583396"/>
                <a:gd name="connsiteX109" fmla="*/ 302947 w 551454"/>
                <a:gd name="connsiteY109" fmla="*/ 438852 h 583396"/>
                <a:gd name="connsiteX110" fmla="*/ 286444 w 551454"/>
                <a:gd name="connsiteY110" fmla="*/ 461806 h 583396"/>
                <a:gd name="connsiteX111" fmla="*/ 317681 w 551454"/>
                <a:gd name="connsiteY111" fmla="*/ 484997 h 583396"/>
                <a:gd name="connsiteX112" fmla="*/ 359536 w 551454"/>
                <a:gd name="connsiteY112" fmla="*/ 460712 h 583396"/>
                <a:gd name="connsiteX113" fmla="*/ 383731 w 551454"/>
                <a:gd name="connsiteY113" fmla="*/ 502723 h 583396"/>
                <a:gd name="connsiteX114" fmla="*/ 341876 w 551454"/>
                <a:gd name="connsiteY114" fmla="*/ 527008 h 583396"/>
                <a:gd name="connsiteX115" fmla="*/ 341846 w 551454"/>
                <a:gd name="connsiteY115" fmla="*/ 527000 h 583396"/>
                <a:gd name="connsiteX116" fmla="*/ 317681 w 551454"/>
                <a:gd name="connsiteY116" fmla="*/ 484997 h 583396"/>
                <a:gd name="connsiteX117" fmla="*/ 178585 w 551454"/>
                <a:gd name="connsiteY117" fmla="*/ 148850 h 583396"/>
                <a:gd name="connsiteX118" fmla="*/ 205697 w 551454"/>
                <a:gd name="connsiteY118" fmla="*/ 160091 h 583396"/>
                <a:gd name="connsiteX119" fmla="*/ 205697 w 551454"/>
                <a:gd name="connsiteY119" fmla="*/ 222209 h 583396"/>
                <a:gd name="connsiteX120" fmla="*/ 178585 w 551454"/>
                <a:gd name="connsiteY120" fmla="*/ 233449 h 583396"/>
                <a:gd name="connsiteX121" fmla="*/ 171513 w 551454"/>
                <a:gd name="connsiteY121" fmla="*/ 250605 h 583396"/>
                <a:gd name="connsiteX122" fmla="*/ 185069 w 551454"/>
                <a:gd name="connsiteY122" fmla="*/ 283853 h 583396"/>
                <a:gd name="connsiteX123" fmla="*/ 202161 w 551454"/>
                <a:gd name="connsiteY123" fmla="*/ 290952 h 583396"/>
                <a:gd name="connsiteX124" fmla="*/ 229273 w 551454"/>
                <a:gd name="connsiteY124" fmla="*/ 279712 h 583396"/>
                <a:gd name="connsiteX125" fmla="*/ 272888 w 551454"/>
                <a:gd name="connsiteY125" fmla="*/ 323490 h 583396"/>
                <a:gd name="connsiteX126" fmla="*/ 261689 w 551454"/>
                <a:gd name="connsiteY126" fmla="*/ 350704 h 583396"/>
                <a:gd name="connsiteX127" fmla="*/ 268762 w 551454"/>
                <a:gd name="connsiteY127" fmla="*/ 367860 h 583396"/>
                <a:gd name="connsiteX128" fmla="*/ 301768 w 551454"/>
                <a:gd name="connsiteY128" fmla="*/ 381467 h 583396"/>
                <a:gd name="connsiteX129" fmla="*/ 318860 w 551454"/>
                <a:gd name="connsiteY129" fmla="*/ 374368 h 583396"/>
                <a:gd name="connsiteX130" fmla="*/ 330059 w 551454"/>
                <a:gd name="connsiteY130" fmla="*/ 347154 h 583396"/>
                <a:gd name="connsiteX131" fmla="*/ 391945 w 551454"/>
                <a:gd name="connsiteY131" fmla="*/ 347154 h 583396"/>
                <a:gd name="connsiteX132" fmla="*/ 403143 w 551454"/>
                <a:gd name="connsiteY132" fmla="*/ 374368 h 583396"/>
                <a:gd name="connsiteX133" fmla="*/ 420235 w 551454"/>
                <a:gd name="connsiteY133" fmla="*/ 381467 h 583396"/>
                <a:gd name="connsiteX134" fmla="*/ 453241 w 551454"/>
                <a:gd name="connsiteY134" fmla="*/ 367860 h 583396"/>
                <a:gd name="connsiteX135" fmla="*/ 460314 w 551454"/>
                <a:gd name="connsiteY135" fmla="*/ 350704 h 583396"/>
                <a:gd name="connsiteX136" fmla="*/ 449116 w 551454"/>
                <a:gd name="connsiteY136" fmla="*/ 323490 h 583396"/>
                <a:gd name="connsiteX137" fmla="*/ 492730 w 551454"/>
                <a:gd name="connsiteY137" fmla="*/ 279712 h 583396"/>
                <a:gd name="connsiteX138" fmla="*/ 519842 w 551454"/>
                <a:gd name="connsiteY138" fmla="*/ 290952 h 583396"/>
                <a:gd name="connsiteX139" fmla="*/ 536935 w 551454"/>
                <a:gd name="connsiteY139" fmla="*/ 283853 h 583396"/>
                <a:gd name="connsiteX140" fmla="*/ 550491 w 551454"/>
                <a:gd name="connsiteY140" fmla="*/ 250724 h 583396"/>
                <a:gd name="connsiteX141" fmla="*/ 543418 w 551454"/>
                <a:gd name="connsiteY141" fmla="*/ 233567 h 583396"/>
                <a:gd name="connsiteX142" fmla="*/ 516306 w 551454"/>
                <a:gd name="connsiteY142" fmla="*/ 222327 h 583396"/>
                <a:gd name="connsiteX143" fmla="*/ 516306 w 551454"/>
                <a:gd name="connsiteY143" fmla="*/ 160209 h 583396"/>
                <a:gd name="connsiteX144" fmla="*/ 543418 w 551454"/>
                <a:gd name="connsiteY144" fmla="*/ 148969 h 583396"/>
                <a:gd name="connsiteX145" fmla="*/ 550491 w 551454"/>
                <a:gd name="connsiteY145" fmla="*/ 131812 h 583396"/>
                <a:gd name="connsiteX146" fmla="*/ 536935 w 551454"/>
                <a:gd name="connsiteY146" fmla="*/ 98683 h 583396"/>
                <a:gd name="connsiteX147" fmla="*/ 519842 w 551454"/>
                <a:gd name="connsiteY147" fmla="*/ 91583 h 583396"/>
                <a:gd name="connsiteX148" fmla="*/ 492730 w 551454"/>
                <a:gd name="connsiteY148" fmla="*/ 102824 h 583396"/>
                <a:gd name="connsiteX149" fmla="*/ 449116 w 551454"/>
                <a:gd name="connsiteY149" fmla="*/ 59045 h 583396"/>
                <a:gd name="connsiteX150" fmla="*/ 460314 w 551454"/>
                <a:gd name="connsiteY150" fmla="*/ 31832 h 583396"/>
                <a:gd name="connsiteX151" fmla="*/ 452652 w 551454"/>
                <a:gd name="connsiteY151" fmla="*/ 14676 h 583396"/>
                <a:gd name="connsiteX152" fmla="*/ 419646 w 551454"/>
                <a:gd name="connsiteY152" fmla="*/ 950 h 583396"/>
                <a:gd name="connsiteX153" fmla="*/ 403143 w 551454"/>
                <a:gd name="connsiteY153" fmla="*/ 8050 h 583396"/>
                <a:gd name="connsiteX154" fmla="*/ 391945 w 551454"/>
                <a:gd name="connsiteY154" fmla="*/ 35382 h 583396"/>
                <a:gd name="connsiteX155" fmla="*/ 330059 w 551454"/>
                <a:gd name="connsiteY155" fmla="*/ 35382 h 583396"/>
                <a:gd name="connsiteX156" fmla="*/ 318860 w 551454"/>
                <a:gd name="connsiteY156" fmla="*/ 8168 h 583396"/>
                <a:gd name="connsiteX157" fmla="*/ 301768 w 551454"/>
                <a:gd name="connsiteY157" fmla="*/ 950 h 583396"/>
                <a:gd name="connsiteX158" fmla="*/ 268762 w 551454"/>
                <a:gd name="connsiteY158" fmla="*/ 14557 h 583396"/>
                <a:gd name="connsiteX159" fmla="*/ 261689 w 551454"/>
                <a:gd name="connsiteY159" fmla="*/ 31714 h 583396"/>
                <a:gd name="connsiteX160" fmla="*/ 272888 w 551454"/>
                <a:gd name="connsiteY160" fmla="*/ 59045 h 583396"/>
                <a:gd name="connsiteX161" fmla="*/ 229273 w 551454"/>
                <a:gd name="connsiteY161" fmla="*/ 102824 h 583396"/>
                <a:gd name="connsiteX162" fmla="*/ 202161 w 551454"/>
                <a:gd name="connsiteY162" fmla="*/ 91583 h 583396"/>
                <a:gd name="connsiteX163" fmla="*/ 185069 w 551454"/>
                <a:gd name="connsiteY163" fmla="*/ 98683 h 583396"/>
                <a:gd name="connsiteX164" fmla="*/ 171513 w 551454"/>
                <a:gd name="connsiteY164" fmla="*/ 131812 h 583396"/>
                <a:gd name="connsiteX165" fmla="*/ 178188 w 551454"/>
                <a:gd name="connsiteY165" fmla="*/ 148686 h 583396"/>
                <a:gd name="connsiteX166" fmla="*/ 178585 w 551454"/>
                <a:gd name="connsiteY166" fmla="*/ 148850 h 583396"/>
                <a:gd name="connsiteX167" fmla="*/ 317092 w 551454"/>
                <a:gd name="connsiteY167" fmla="*/ 85549 h 583396"/>
                <a:gd name="connsiteX168" fmla="*/ 465684 w 551454"/>
                <a:gd name="connsiteY168" fmla="*/ 148934 h 583396"/>
                <a:gd name="connsiteX169" fmla="*/ 404322 w 551454"/>
                <a:gd name="connsiteY169" fmla="*/ 297342 h 583396"/>
                <a:gd name="connsiteX170" fmla="*/ 254682 w 551454"/>
                <a:gd name="connsiteY170" fmla="*/ 236491 h 583396"/>
                <a:gd name="connsiteX171" fmla="*/ 315305 w 551454"/>
                <a:gd name="connsiteY171" fmla="*/ 86291 h 583396"/>
                <a:gd name="connsiteX172" fmla="*/ 317092 w 551454"/>
                <a:gd name="connsiteY172" fmla="*/ 85549 h 58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551454" h="583396">
                  <a:moveTo>
                    <a:pt x="11198" y="435776"/>
                  </a:moveTo>
                  <a:lnTo>
                    <a:pt x="28291" y="435776"/>
                  </a:lnTo>
                  <a:cubicBezTo>
                    <a:pt x="30750" y="449174"/>
                    <a:pt x="35969" y="461908"/>
                    <a:pt x="43615" y="473165"/>
                  </a:cubicBezTo>
                  <a:lnTo>
                    <a:pt x="31827" y="484997"/>
                  </a:lnTo>
                  <a:cubicBezTo>
                    <a:pt x="27695" y="489285"/>
                    <a:pt x="27695" y="496090"/>
                    <a:pt x="31827" y="500378"/>
                  </a:cubicBezTo>
                  <a:lnTo>
                    <a:pt x="44794" y="513394"/>
                  </a:lnTo>
                  <a:cubicBezTo>
                    <a:pt x="49066" y="517541"/>
                    <a:pt x="55845" y="517541"/>
                    <a:pt x="60118" y="513394"/>
                  </a:cubicBezTo>
                  <a:lnTo>
                    <a:pt x="71906" y="501562"/>
                  </a:lnTo>
                  <a:cubicBezTo>
                    <a:pt x="83085" y="509221"/>
                    <a:pt x="95730" y="514459"/>
                    <a:pt x="109037" y="516943"/>
                  </a:cubicBezTo>
                  <a:lnTo>
                    <a:pt x="109037" y="534100"/>
                  </a:lnTo>
                  <a:cubicBezTo>
                    <a:pt x="109037" y="540307"/>
                    <a:pt x="114051" y="545340"/>
                    <a:pt x="120236" y="545340"/>
                  </a:cubicBezTo>
                  <a:lnTo>
                    <a:pt x="138507" y="545340"/>
                  </a:lnTo>
                  <a:cubicBezTo>
                    <a:pt x="144691" y="545340"/>
                    <a:pt x="149705" y="540307"/>
                    <a:pt x="149705" y="534099"/>
                  </a:cubicBezTo>
                  <a:lnTo>
                    <a:pt x="149705" y="516943"/>
                  </a:lnTo>
                  <a:cubicBezTo>
                    <a:pt x="163012" y="514459"/>
                    <a:pt x="175658" y="509221"/>
                    <a:pt x="186837" y="501562"/>
                  </a:cubicBezTo>
                  <a:lnTo>
                    <a:pt x="198625" y="513394"/>
                  </a:lnTo>
                  <a:cubicBezTo>
                    <a:pt x="202897" y="517541"/>
                    <a:pt x="209676" y="517541"/>
                    <a:pt x="213949" y="513394"/>
                  </a:cubicBezTo>
                  <a:lnTo>
                    <a:pt x="226915" y="500378"/>
                  </a:lnTo>
                  <a:cubicBezTo>
                    <a:pt x="231047" y="496090"/>
                    <a:pt x="231047" y="489285"/>
                    <a:pt x="226915" y="484997"/>
                  </a:cubicBezTo>
                  <a:lnTo>
                    <a:pt x="215128" y="473165"/>
                  </a:lnTo>
                  <a:cubicBezTo>
                    <a:pt x="222758" y="461944"/>
                    <a:pt x="227977" y="449251"/>
                    <a:pt x="230452" y="435894"/>
                  </a:cubicBezTo>
                  <a:lnTo>
                    <a:pt x="247544" y="435894"/>
                  </a:lnTo>
                  <a:cubicBezTo>
                    <a:pt x="253729" y="435894"/>
                    <a:pt x="258742" y="430862"/>
                    <a:pt x="258742" y="424654"/>
                  </a:cubicBezTo>
                  <a:lnTo>
                    <a:pt x="258742" y="406314"/>
                  </a:lnTo>
                  <a:cubicBezTo>
                    <a:pt x="258742" y="400106"/>
                    <a:pt x="253729" y="395074"/>
                    <a:pt x="247544" y="395074"/>
                  </a:cubicBezTo>
                  <a:lnTo>
                    <a:pt x="230452" y="395074"/>
                  </a:lnTo>
                  <a:cubicBezTo>
                    <a:pt x="227977" y="381717"/>
                    <a:pt x="222758" y="369024"/>
                    <a:pt x="215128" y="357803"/>
                  </a:cubicBezTo>
                  <a:lnTo>
                    <a:pt x="226915" y="345971"/>
                  </a:lnTo>
                  <a:cubicBezTo>
                    <a:pt x="231047" y="341683"/>
                    <a:pt x="231047" y="334878"/>
                    <a:pt x="226915" y="330589"/>
                  </a:cubicBezTo>
                  <a:lnTo>
                    <a:pt x="213949" y="317574"/>
                  </a:lnTo>
                  <a:cubicBezTo>
                    <a:pt x="209676" y="313427"/>
                    <a:pt x="202897" y="313427"/>
                    <a:pt x="198625" y="317574"/>
                  </a:cubicBezTo>
                  <a:lnTo>
                    <a:pt x="186837" y="329406"/>
                  </a:lnTo>
                  <a:cubicBezTo>
                    <a:pt x="175658" y="321747"/>
                    <a:pt x="163012" y="316509"/>
                    <a:pt x="149705" y="314025"/>
                  </a:cubicBezTo>
                  <a:lnTo>
                    <a:pt x="149705" y="296868"/>
                  </a:lnTo>
                  <a:cubicBezTo>
                    <a:pt x="149705" y="290660"/>
                    <a:pt x="144691" y="285628"/>
                    <a:pt x="138507" y="285628"/>
                  </a:cubicBezTo>
                  <a:lnTo>
                    <a:pt x="120236" y="285628"/>
                  </a:lnTo>
                  <a:cubicBezTo>
                    <a:pt x="114051" y="285628"/>
                    <a:pt x="109037" y="290660"/>
                    <a:pt x="109037" y="296868"/>
                  </a:cubicBezTo>
                  <a:lnTo>
                    <a:pt x="109037" y="314025"/>
                  </a:lnTo>
                  <a:cubicBezTo>
                    <a:pt x="95730" y="316509"/>
                    <a:pt x="83085" y="321747"/>
                    <a:pt x="71906" y="329406"/>
                  </a:cubicBezTo>
                  <a:lnTo>
                    <a:pt x="60118" y="317574"/>
                  </a:lnTo>
                  <a:cubicBezTo>
                    <a:pt x="55845" y="313427"/>
                    <a:pt x="49066" y="313427"/>
                    <a:pt x="44794" y="317574"/>
                  </a:cubicBezTo>
                  <a:lnTo>
                    <a:pt x="31827" y="330589"/>
                  </a:lnTo>
                  <a:cubicBezTo>
                    <a:pt x="27695" y="334878"/>
                    <a:pt x="27695" y="341683"/>
                    <a:pt x="31827" y="345971"/>
                  </a:cubicBezTo>
                  <a:lnTo>
                    <a:pt x="43615" y="357803"/>
                  </a:lnTo>
                  <a:cubicBezTo>
                    <a:pt x="35985" y="369024"/>
                    <a:pt x="30766" y="381717"/>
                    <a:pt x="28291" y="395074"/>
                  </a:cubicBezTo>
                  <a:lnTo>
                    <a:pt x="11198" y="395074"/>
                  </a:lnTo>
                  <a:cubicBezTo>
                    <a:pt x="5059" y="395073"/>
                    <a:pt x="65" y="400034"/>
                    <a:pt x="0" y="406196"/>
                  </a:cubicBezTo>
                  <a:lnTo>
                    <a:pt x="0" y="424535"/>
                  </a:lnTo>
                  <a:cubicBezTo>
                    <a:pt x="296" y="430616"/>
                    <a:pt x="5141" y="435479"/>
                    <a:pt x="11198" y="435776"/>
                  </a:cubicBezTo>
                  <a:close/>
                  <a:moveTo>
                    <a:pt x="94892" y="381349"/>
                  </a:moveTo>
                  <a:cubicBezTo>
                    <a:pt x="114260" y="362254"/>
                    <a:pt x="145382" y="362534"/>
                    <a:pt x="164405" y="381975"/>
                  </a:cubicBezTo>
                  <a:cubicBezTo>
                    <a:pt x="183428" y="401415"/>
                    <a:pt x="183149" y="432654"/>
                    <a:pt x="163781" y="451748"/>
                  </a:cubicBezTo>
                  <a:cubicBezTo>
                    <a:pt x="144427" y="470829"/>
                    <a:pt x="113332" y="470565"/>
                    <a:pt x="94302" y="451157"/>
                  </a:cubicBezTo>
                  <a:cubicBezTo>
                    <a:pt x="75312" y="431696"/>
                    <a:pt x="75575" y="400484"/>
                    <a:pt x="94892" y="381349"/>
                  </a:cubicBezTo>
                  <a:close/>
                  <a:moveTo>
                    <a:pt x="286444" y="461806"/>
                  </a:moveTo>
                  <a:lnTo>
                    <a:pt x="275245" y="458848"/>
                  </a:lnTo>
                  <a:cubicBezTo>
                    <a:pt x="271249" y="457663"/>
                    <a:pt x="267053" y="459954"/>
                    <a:pt x="265873" y="463965"/>
                  </a:cubicBezTo>
                  <a:cubicBezTo>
                    <a:pt x="265853" y="464034"/>
                    <a:pt x="265833" y="464103"/>
                    <a:pt x="265815" y="464173"/>
                  </a:cubicBezTo>
                  <a:lnTo>
                    <a:pt x="262279" y="476596"/>
                  </a:lnTo>
                  <a:cubicBezTo>
                    <a:pt x="261098" y="480607"/>
                    <a:pt x="263381" y="484819"/>
                    <a:pt x="267377" y="486004"/>
                  </a:cubicBezTo>
                  <a:cubicBezTo>
                    <a:pt x="267445" y="486024"/>
                    <a:pt x="267514" y="486043"/>
                    <a:pt x="267583" y="486062"/>
                  </a:cubicBezTo>
                  <a:lnTo>
                    <a:pt x="278782" y="489020"/>
                  </a:lnTo>
                  <a:cubicBezTo>
                    <a:pt x="278173" y="498430"/>
                    <a:pt x="279374" y="507870"/>
                    <a:pt x="282318" y="516825"/>
                  </a:cubicBezTo>
                  <a:lnTo>
                    <a:pt x="272298" y="522741"/>
                  </a:lnTo>
                  <a:cubicBezTo>
                    <a:pt x="268778" y="525034"/>
                    <a:pt x="267514" y="529602"/>
                    <a:pt x="269351" y="533390"/>
                  </a:cubicBezTo>
                  <a:lnTo>
                    <a:pt x="275835" y="544630"/>
                  </a:lnTo>
                  <a:cubicBezTo>
                    <a:pt x="278120" y="548163"/>
                    <a:pt x="282671" y="549432"/>
                    <a:pt x="286444" y="547588"/>
                  </a:cubicBezTo>
                  <a:lnTo>
                    <a:pt x="296463" y="541672"/>
                  </a:lnTo>
                  <a:cubicBezTo>
                    <a:pt x="302586" y="548970"/>
                    <a:pt x="310232" y="554827"/>
                    <a:pt x="318860" y="558828"/>
                  </a:cubicBezTo>
                  <a:lnTo>
                    <a:pt x="315913" y="570069"/>
                  </a:lnTo>
                  <a:cubicBezTo>
                    <a:pt x="314733" y="574080"/>
                    <a:pt x="317015" y="578291"/>
                    <a:pt x="321011" y="579476"/>
                  </a:cubicBezTo>
                  <a:cubicBezTo>
                    <a:pt x="321080" y="579497"/>
                    <a:pt x="321149" y="579516"/>
                    <a:pt x="321218" y="579534"/>
                  </a:cubicBezTo>
                  <a:lnTo>
                    <a:pt x="333595" y="583084"/>
                  </a:lnTo>
                  <a:cubicBezTo>
                    <a:pt x="337591" y="584269"/>
                    <a:pt x="341787" y="581978"/>
                    <a:pt x="342967" y="577967"/>
                  </a:cubicBezTo>
                  <a:cubicBezTo>
                    <a:pt x="342988" y="577898"/>
                    <a:pt x="343007" y="577829"/>
                    <a:pt x="343025" y="577760"/>
                  </a:cubicBezTo>
                  <a:lnTo>
                    <a:pt x="345972" y="566519"/>
                  </a:lnTo>
                  <a:cubicBezTo>
                    <a:pt x="355347" y="567130"/>
                    <a:pt x="364752" y="565925"/>
                    <a:pt x="373674" y="562970"/>
                  </a:cubicBezTo>
                  <a:lnTo>
                    <a:pt x="379567" y="573027"/>
                  </a:lnTo>
                  <a:cubicBezTo>
                    <a:pt x="381852" y="576560"/>
                    <a:pt x="386403" y="577829"/>
                    <a:pt x="390177" y="575985"/>
                  </a:cubicBezTo>
                  <a:lnTo>
                    <a:pt x="401375" y="569477"/>
                  </a:lnTo>
                  <a:cubicBezTo>
                    <a:pt x="404895" y="567184"/>
                    <a:pt x="406159" y="562616"/>
                    <a:pt x="404322" y="558828"/>
                  </a:cubicBezTo>
                  <a:lnTo>
                    <a:pt x="398428" y="548771"/>
                  </a:lnTo>
                  <a:cubicBezTo>
                    <a:pt x="405685" y="542660"/>
                    <a:pt x="411519" y="535027"/>
                    <a:pt x="415520" y="526409"/>
                  </a:cubicBezTo>
                  <a:lnTo>
                    <a:pt x="426719" y="529367"/>
                  </a:lnTo>
                  <a:cubicBezTo>
                    <a:pt x="430715" y="530552"/>
                    <a:pt x="434911" y="528261"/>
                    <a:pt x="436091" y="524250"/>
                  </a:cubicBezTo>
                  <a:cubicBezTo>
                    <a:pt x="436111" y="524181"/>
                    <a:pt x="436131" y="524112"/>
                    <a:pt x="436149" y="524042"/>
                  </a:cubicBezTo>
                  <a:lnTo>
                    <a:pt x="439685" y="511619"/>
                  </a:lnTo>
                  <a:cubicBezTo>
                    <a:pt x="440866" y="507608"/>
                    <a:pt x="438583" y="503396"/>
                    <a:pt x="434587" y="502211"/>
                  </a:cubicBezTo>
                  <a:cubicBezTo>
                    <a:pt x="434519" y="502191"/>
                    <a:pt x="434450" y="502172"/>
                    <a:pt x="434381" y="502153"/>
                  </a:cubicBezTo>
                  <a:lnTo>
                    <a:pt x="422593" y="498604"/>
                  </a:lnTo>
                  <a:cubicBezTo>
                    <a:pt x="423201" y="489193"/>
                    <a:pt x="422001" y="479753"/>
                    <a:pt x="419057" y="470798"/>
                  </a:cubicBezTo>
                  <a:lnTo>
                    <a:pt x="429076" y="464882"/>
                  </a:lnTo>
                  <a:cubicBezTo>
                    <a:pt x="432596" y="462589"/>
                    <a:pt x="433861" y="458021"/>
                    <a:pt x="432023" y="454234"/>
                  </a:cubicBezTo>
                  <a:lnTo>
                    <a:pt x="425540" y="442993"/>
                  </a:lnTo>
                  <a:cubicBezTo>
                    <a:pt x="423255" y="439460"/>
                    <a:pt x="418704" y="438191"/>
                    <a:pt x="414931" y="440035"/>
                  </a:cubicBezTo>
                  <a:lnTo>
                    <a:pt x="404911" y="445951"/>
                  </a:lnTo>
                  <a:cubicBezTo>
                    <a:pt x="398789" y="438654"/>
                    <a:pt x="391143" y="432797"/>
                    <a:pt x="382514" y="428795"/>
                  </a:cubicBezTo>
                  <a:lnTo>
                    <a:pt x="385461" y="417554"/>
                  </a:lnTo>
                  <a:cubicBezTo>
                    <a:pt x="386642" y="413544"/>
                    <a:pt x="384359" y="409332"/>
                    <a:pt x="380364" y="408147"/>
                  </a:cubicBezTo>
                  <a:cubicBezTo>
                    <a:pt x="380295" y="408127"/>
                    <a:pt x="380226" y="408107"/>
                    <a:pt x="380157" y="408089"/>
                  </a:cubicBezTo>
                  <a:lnTo>
                    <a:pt x="367780" y="404539"/>
                  </a:lnTo>
                  <a:cubicBezTo>
                    <a:pt x="363784" y="403355"/>
                    <a:pt x="359588" y="405645"/>
                    <a:pt x="358407" y="409656"/>
                  </a:cubicBezTo>
                  <a:cubicBezTo>
                    <a:pt x="358387" y="409725"/>
                    <a:pt x="358368" y="409794"/>
                    <a:pt x="358349" y="409864"/>
                  </a:cubicBezTo>
                  <a:lnTo>
                    <a:pt x="355402" y="421104"/>
                  </a:lnTo>
                  <a:cubicBezTo>
                    <a:pt x="346027" y="420493"/>
                    <a:pt x="336623" y="421699"/>
                    <a:pt x="327701" y="424654"/>
                  </a:cubicBezTo>
                  <a:lnTo>
                    <a:pt x="321807" y="414596"/>
                  </a:lnTo>
                  <a:cubicBezTo>
                    <a:pt x="319522" y="411063"/>
                    <a:pt x="314971" y="409794"/>
                    <a:pt x="311198" y="411638"/>
                  </a:cubicBezTo>
                  <a:lnTo>
                    <a:pt x="300000" y="418146"/>
                  </a:lnTo>
                  <a:cubicBezTo>
                    <a:pt x="296480" y="420440"/>
                    <a:pt x="295215" y="425008"/>
                    <a:pt x="297053" y="428795"/>
                  </a:cubicBezTo>
                  <a:lnTo>
                    <a:pt x="302947" y="438852"/>
                  </a:lnTo>
                  <a:cubicBezTo>
                    <a:pt x="296424" y="445708"/>
                    <a:pt x="290871" y="453432"/>
                    <a:pt x="286444" y="461806"/>
                  </a:cubicBezTo>
                  <a:close/>
                  <a:moveTo>
                    <a:pt x="317681" y="484997"/>
                  </a:moveTo>
                  <a:cubicBezTo>
                    <a:pt x="322558" y="466689"/>
                    <a:pt x="341297" y="455817"/>
                    <a:pt x="359536" y="460712"/>
                  </a:cubicBezTo>
                  <a:cubicBezTo>
                    <a:pt x="377775" y="465607"/>
                    <a:pt x="388607" y="484416"/>
                    <a:pt x="383731" y="502723"/>
                  </a:cubicBezTo>
                  <a:cubicBezTo>
                    <a:pt x="378854" y="521030"/>
                    <a:pt x="360115" y="531903"/>
                    <a:pt x="341876" y="527008"/>
                  </a:cubicBezTo>
                  <a:cubicBezTo>
                    <a:pt x="341866" y="527006"/>
                    <a:pt x="341856" y="527003"/>
                    <a:pt x="341846" y="527000"/>
                  </a:cubicBezTo>
                  <a:cubicBezTo>
                    <a:pt x="323623" y="522092"/>
                    <a:pt x="312808" y="503293"/>
                    <a:pt x="317681" y="484997"/>
                  </a:cubicBezTo>
                  <a:close/>
                  <a:moveTo>
                    <a:pt x="178585" y="148850"/>
                  </a:moveTo>
                  <a:lnTo>
                    <a:pt x="205697" y="160091"/>
                  </a:lnTo>
                  <a:cubicBezTo>
                    <a:pt x="201571" y="180589"/>
                    <a:pt x="201571" y="201710"/>
                    <a:pt x="205697" y="222209"/>
                  </a:cubicBezTo>
                  <a:lnTo>
                    <a:pt x="178585" y="233449"/>
                  </a:lnTo>
                  <a:cubicBezTo>
                    <a:pt x="171963" y="236277"/>
                    <a:pt x="168818" y="243907"/>
                    <a:pt x="171513" y="250605"/>
                  </a:cubicBezTo>
                  <a:lnTo>
                    <a:pt x="185069" y="283853"/>
                  </a:lnTo>
                  <a:cubicBezTo>
                    <a:pt x="187886" y="290500"/>
                    <a:pt x="195488" y="293657"/>
                    <a:pt x="202161" y="290952"/>
                  </a:cubicBezTo>
                  <a:lnTo>
                    <a:pt x="229273" y="279712"/>
                  </a:lnTo>
                  <a:cubicBezTo>
                    <a:pt x="240715" y="297113"/>
                    <a:pt x="255552" y="312005"/>
                    <a:pt x="272888" y="323490"/>
                  </a:cubicBezTo>
                  <a:lnTo>
                    <a:pt x="261689" y="350704"/>
                  </a:lnTo>
                  <a:cubicBezTo>
                    <a:pt x="258994" y="357402"/>
                    <a:pt x="262140" y="365032"/>
                    <a:pt x="268762" y="367860"/>
                  </a:cubicBezTo>
                  <a:lnTo>
                    <a:pt x="301768" y="381467"/>
                  </a:lnTo>
                  <a:cubicBezTo>
                    <a:pt x="308441" y="384172"/>
                    <a:pt x="316043" y="381015"/>
                    <a:pt x="318860" y="374368"/>
                  </a:cubicBezTo>
                  <a:lnTo>
                    <a:pt x="330059" y="347154"/>
                  </a:lnTo>
                  <a:cubicBezTo>
                    <a:pt x="350481" y="351296"/>
                    <a:pt x="371522" y="351296"/>
                    <a:pt x="391945" y="347154"/>
                  </a:cubicBezTo>
                  <a:lnTo>
                    <a:pt x="403143" y="374368"/>
                  </a:lnTo>
                  <a:cubicBezTo>
                    <a:pt x="405961" y="381015"/>
                    <a:pt x="413563" y="384172"/>
                    <a:pt x="420235" y="381467"/>
                  </a:cubicBezTo>
                  <a:lnTo>
                    <a:pt x="453241" y="367860"/>
                  </a:lnTo>
                  <a:cubicBezTo>
                    <a:pt x="459863" y="365032"/>
                    <a:pt x="463009" y="357402"/>
                    <a:pt x="460314" y="350704"/>
                  </a:cubicBezTo>
                  <a:lnTo>
                    <a:pt x="449116" y="323490"/>
                  </a:lnTo>
                  <a:cubicBezTo>
                    <a:pt x="466451" y="312005"/>
                    <a:pt x="481288" y="297113"/>
                    <a:pt x="492730" y="279712"/>
                  </a:cubicBezTo>
                  <a:lnTo>
                    <a:pt x="519842" y="290952"/>
                  </a:lnTo>
                  <a:cubicBezTo>
                    <a:pt x="526515" y="293657"/>
                    <a:pt x="534117" y="290500"/>
                    <a:pt x="536935" y="283853"/>
                  </a:cubicBezTo>
                  <a:lnTo>
                    <a:pt x="550491" y="250724"/>
                  </a:lnTo>
                  <a:cubicBezTo>
                    <a:pt x="553186" y="244026"/>
                    <a:pt x="550040" y="236395"/>
                    <a:pt x="543418" y="233567"/>
                  </a:cubicBezTo>
                  <a:lnTo>
                    <a:pt x="516306" y="222327"/>
                  </a:lnTo>
                  <a:cubicBezTo>
                    <a:pt x="520432" y="201828"/>
                    <a:pt x="520432" y="180708"/>
                    <a:pt x="516306" y="160209"/>
                  </a:cubicBezTo>
                  <a:lnTo>
                    <a:pt x="543418" y="148969"/>
                  </a:lnTo>
                  <a:cubicBezTo>
                    <a:pt x="550040" y="146140"/>
                    <a:pt x="553186" y="138510"/>
                    <a:pt x="550491" y="131812"/>
                  </a:cubicBezTo>
                  <a:lnTo>
                    <a:pt x="536935" y="98683"/>
                  </a:lnTo>
                  <a:cubicBezTo>
                    <a:pt x="534117" y="92036"/>
                    <a:pt x="526515" y="88878"/>
                    <a:pt x="519842" y="91583"/>
                  </a:cubicBezTo>
                  <a:lnTo>
                    <a:pt x="492730" y="102824"/>
                  </a:lnTo>
                  <a:cubicBezTo>
                    <a:pt x="481288" y="85423"/>
                    <a:pt x="466451" y="70530"/>
                    <a:pt x="449116" y="59045"/>
                  </a:cubicBezTo>
                  <a:lnTo>
                    <a:pt x="460314" y="31832"/>
                  </a:lnTo>
                  <a:cubicBezTo>
                    <a:pt x="462772" y="24975"/>
                    <a:pt x="459387" y="17395"/>
                    <a:pt x="452652" y="14676"/>
                  </a:cubicBezTo>
                  <a:lnTo>
                    <a:pt x="419646" y="950"/>
                  </a:lnTo>
                  <a:cubicBezTo>
                    <a:pt x="413137" y="-1574"/>
                    <a:pt x="405811" y="1578"/>
                    <a:pt x="403143" y="8050"/>
                  </a:cubicBezTo>
                  <a:lnTo>
                    <a:pt x="391945" y="35382"/>
                  </a:lnTo>
                  <a:cubicBezTo>
                    <a:pt x="371522" y="31240"/>
                    <a:pt x="350481" y="31240"/>
                    <a:pt x="330059" y="35382"/>
                  </a:cubicBezTo>
                  <a:lnTo>
                    <a:pt x="318860" y="8168"/>
                  </a:lnTo>
                  <a:cubicBezTo>
                    <a:pt x="316088" y="1475"/>
                    <a:pt x="308473" y="-1741"/>
                    <a:pt x="301768" y="950"/>
                  </a:cubicBezTo>
                  <a:lnTo>
                    <a:pt x="268762" y="14557"/>
                  </a:lnTo>
                  <a:cubicBezTo>
                    <a:pt x="262140" y="17385"/>
                    <a:pt x="258994" y="25016"/>
                    <a:pt x="261689" y="31714"/>
                  </a:cubicBezTo>
                  <a:lnTo>
                    <a:pt x="272888" y="59045"/>
                  </a:lnTo>
                  <a:cubicBezTo>
                    <a:pt x="255552" y="70530"/>
                    <a:pt x="240715" y="85423"/>
                    <a:pt x="229273" y="102824"/>
                  </a:cubicBezTo>
                  <a:lnTo>
                    <a:pt x="202161" y="91583"/>
                  </a:lnTo>
                  <a:cubicBezTo>
                    <a:pt x="195488" y="88878"/>
                    <a:pt x="187886" y="92036"/>
                    <a:pt x="185069" y="98683"/>
                  </a:cubicBezTo>
                  <a:lnTo>
                    <a:pt x="171513" y="131812"/>
                  </a:lnTo>
                  <a:cubicBezTo>
                    <a:pt x="168714" y="138322"/>
                    <a:pt x="171702" y="145876"/>
                    <a:pt x="178188" y="148686"/>
                  </a:cubicBezTo>
                  <a:cubicBezTo>
                    <a:pt x="178319" y="148743"/>
                    <a:pt x="178452" y="148798"/>
                    <a:pt x="178585" y="148850"/>
                  </a:cubicBezTo>
                  <a:close/>
                  <a:moveTo>
                    <a:pt x="317092" y="85549"/>
                  </a:moveTo>
                  <a:cubicBezTo>
                    <a:pt x="375563" y="61866"/>
                    <a:pt x="442089" y="90245"/>
                    <a:pt x="465684" y="148934"/>
                  </a:cubicBezTo>
                  <a:cubicBezTo>
                    <a:pt x="488996" y="206922"/>
                    <a:pt x="461690" y="272963"/>
                    <a:pt x="404322" y="297342"/>
                  </a:cubicBezTo>
                  <a:cubicBezTo>
                    <a:pt x="346259" y="322015"/>
                    <a:pt x="279263" y="294771"/>
                    <a:pt x="254682" y="236491"/>
                  </a:cubicBezTo>
                  <a:cubicBezTo>
                    <a:pt x="230101" y="178211"/>
                    <a:pt x="257243" y="110964"/>
                    <a:pt x="315305" y="86291"/>
                  </a:cubicBezTo>
                  <a:cubicBezTo>
                    <a:pt x="315899" y="86038"/>
                    <a:pt x="316494" y="85791"/>
                    <a:pt x="317092" y="85549"/>
                  </a:cubicBezTo>
                  <a:close/>
                </a:path>
              </a:pathLst>
            </a:custGeom>
            <a:grpFill/>
            <a:ln w="587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332E06-5DF9-9D20-4AF6-0FDF18452A73}"/>
                </a:ext>
              </a:extLst>
            </p:cNvPr>
            <p:cNvSpPr/>
            <p:nvPr/>
          </p:nvSpPr>
          <p:spPr>
            <a:xfrm>
              <a:off x="851331" y="3328847"/>
              <a:ext cx="161551" cy="181239"/>
            </a:xfrm>
            <a:custGeom>
              <a:avLst/>
              <a:gdLst>
                <a:gd name="connsiteX0" fmla="*/ 135088 w 161551"/>
                <a:gd name="connsiteY0" fmla="*/ 125892 h 181239"/>
                <a:gd name="connsiteX1" fmla="*/ 120295 w 161551"/>
                <a:gd name="connsiteY1" fmla="*/ 119562 h 181239"/>
                <a:gd name="connsiteX2" fmla="*/ 105501 w 161551"/>
                <a:gd name="connsiteY2" fmla="*/ 105423 h 181239"/>
                <a:gd name="connsiteX3" fmla="*/ 113045 w 161551"/>
                <a:gd name="connsiteY3" fmla="*/ 84658 h 181239"/>
                <a:gd name="connsiteX4" fmla="*/ 120295 w 161551"/>
                <a:gd name="connsiteY4" fmla="*/ 60402 h 181239"/>
                <a:gd name="connsiteX5" fmla="*/ 121414 w 161551"/>
                <a:gd name="connsiteY5" fmla="*/ 24906 h 181239"/>
                <a:gd name="connsiteX6" fmla="*/ 80629 w 161551"/>
                <a:gd name="connsiteY6" fmla="*/ 0 h 181239"/>
                <a:gd name="connsiteX7" fmla="*/ 39371 w 161551"/>
                <a:gd name="connsiteY7" fmla="*/ 26977 h 181239"/>
                <a:gd name="connsiteX8" fmla="*/ 40963 w 161551"/>
                <a:gd name="connsiteY8" fmla="*/ 60757 h 181239"/>
                <a:gd name="connsiteX9" fmla="*/ 48330 w 161551"/>
                <a:gd name="connsiteY9" fmla="*/ 85013 h 181239"/>
                <a:gd name="connsiteX10" fmla="*/ 55815 w 161551"/>
                <a:gd name="connsiteY10" fmla="*/ 105423 h 181239"/>
                <a:gd name="connsiteX11" fmla="*/ 41081 w 161551"/>
                <a:gd name="connsiteY11" fmla="*/ 119562 h 181239"/>
                <a:gd name="connsiteX12" fmla="*/ 26346 w 161551"/>
                <a:gd name="connsiteY12" fmla="*/ 125951 h 181239"/>
                <a:gd name="connsiteX13" fmla="*/ 0 w 161551"/>
                <a:gd name="connsiteY13" fmla="*/ 137783 h 181239"/>
                <a:gd name="connsiteX14" fmla="*/ 134506 w 161551"/>
                <a:gd name="connsiteY14" fmla="*/ 164931 h 181239"/>
                <a:gd name="connsiteX15" fmla="*/ 161552 w 161551"/>
                <a:gd name="connsiteY15" fmla="*/ 137783 h 181239"/>
                <a:gd name="connsiteX16" fmla="*/ 135088 w 161551"/>
                <a:gd name="connsiteY16" fmla="*/ 125892 h 181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551" h="181239">
                  <a:moveTo>
                    <a:pt x="135088" y="125892"/>
                  </a:moveTo>
                  <a:cubicBezTo>
                    <a:pt x="130000" y="124173"/>
                    <a:pt x="125054" y="122056"/>
                    <a:pt x="120295" y="119562"/>
                  </a:cubicBezTo>
                  <a:lnTo>
                    <a:pt x="105501" y="105423"/>
                  </a:lnTo>
                  <a:lnTo>
                    <a:pt x="113045" y="84658"/>
                  </a:lnTo>
                  <a:cubicBezTo>
                    <a:pt x="122063" y="81996"/>
                    <a:pt x="126130" y="60994"/>
                    <a:pt x="120295" y="60402"/>
                  </a:cubicBezTo>
                  <a:cubicBezTo>
                    <a:pt x="123036" y="48765"/>
                    <a:pt x="123416" y="36694"/>
                    <a:pt x="121414" y="24906"/>
                  </a:cubicBezTo>
                  <a:cubicBezTo>
                    <a:pt x="118055" y="10767"/>
                    <a:pt x="101080" y="0"/>
                    <a:pt x="80629" y="0"/>
                  </a:cubicBezTo>
                  <a:cubicBezTo>
                    <a:pt x="60177" y="0"/>
                    <a:pt x="41729" y="11832"/>
                    <a:pt x="39371" y="26977"/>
                  </a:cubicBezTo>
                  <a:cubicBezTo>
                    <a:pt x="37905" y="38243"/>
                    <a:pt x="38444" y="49680"/>
                    <a:pt x="40963" y="60757"/>
                  </a:cubicBezTo>
                  <a:cubicBezTo>
                    <a:pt x="35069" y="61290"/>
                    <a:pt x="39312" y="82587"/>
                    <a:pt x="48330" y="85013"/>
                  </a:cubicBezTo>
                  <a:lnTo>
                    <a:pt x="55815" y="105423"/>
                  </a:lnTo>
                  <a:lnTo>
                    <a:pt x="41081" y="119562"/>
                  </a:lnTo>
                  <a:cubicBezTo>
                    <a:pt x="36360" y="122111"/>
                    <a:pt x="31430" y="124248"/>
                    <a:pt x="26346" y="125951"/>
                  </a:cubicBezTo>
                  <a:cubicBezTo>
                    <a:pt x="17371" y="129447"/>
                    <a:pt x="8577" y="133396"/>
                    <a:pt x="0" y="137783"/>
                  </a:cubicBezTo>
                  <a:cubicBezTo>
                    <a:pt x="29674" y="182562"/>
                    <a:pt x="89894" y="194716"/>
                    <a:pt x="134506" y="164931"/>
                  </a:cubicBezTo>
                  <a:cubicBezTo>
                    <a:pt x="145227" y="157773"/>
                    <a:pt x="154421" y="148544"/>
                    <a:pt x="161552" y="137783"/>
                  </a:cubicBezTo>
                  <a:cubicBezTo>
                    <a:pt x="152942" y="133362"/>
                    <a:pt x="144109" y="129393"/>
                    <a:pt x="135088" y="125892"/>
                  </a:cubicBezTo>
                  <a:close/>
                </a:path>
              </a:pathLst>
            </a:custGeom>
            <a:grpFill/>
            <a:ln w="5877" cap="flat">
              <a:noFill/>
              <a:prstDash val="solid"/>
              <a:miter/>
            </a:ln>
          </p:spPr>
          <p:txBody>
            <a:bodyPr rtlCol="0" anchor="ctr"/>
            <a:lstStyle/>
            <a:p>
              <a:endParaRPr lang="en-US"/>
            </a:p>
          </p:txBody>
        </p:sp>
      </p:grpSp>
    </p:spTree>
    <p:extLst>
      <p:ext uri="{BB962C8B-B14F-4D97-AF65-F5344CB8AC3E}">
        <p14:creationId xmlns:p14="http://schemas.microsoft.com/office/powerpoint/2010/main" val="840937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BBDF0-3241-C9D7-187F-E33C812694AE}"/>
            </a:ext>
          </a:extLst>
        </p:cNvPr>
        <p:cNvGrpSpPr/>
        <p:nvPr/>
      </p:nvGrpSpPr>
      <p:grpSpPr>
        <a:xfrm>
          <a:off x="0" y="0"/>
          <a:ext cx="0" cy="0"/>
          <a:chOff x="0" y="0"/>
          <a:chExt cx="0" cy="0"/>
        </a:xfrm>
      </p:grpSpPr>
      <p:sp>
        <p:nvSpPr>
          <p:cNvPr id="135" name="Rounded Rectangle 134">
            <a:extLst>
              <a:ext uri="{FF2B5EF4-FFF2-40B4-BE49-F238E27FC236}">
                <a16:creationId xmlns:a16="http://schemas.microsoft.com/office/drawing/2014/main" id="{89675EC0-5321-58A3-288F-4976B1D6DC33}"/>
              </a:ext>
            </a:extLst>
          </p:cNvPr>
          <p:cNvSpPr/>
          <p:nvPr/>
        </p:nvSpPr>
        <p:spPr>
          <a:xfrm>
            <a:off x="10381796" y="4219324"/>
            <a:ext cx="1247409" cy="1504151"/>
          </a:xfrm>
          <a:prstGeom prst="roundRect">
            <a:avLst>
              <a:gd name="adj" fmla="val 2957"/>
            </a:avLst>
          </a:prstGeom>
          <a:solidFill>
            <a:schemeClr val="bg1"/>
          </a:solidFill>
          <a:ln w="38100">
            <a:solidFill>
              <a:schemeClr val="accent3"/>
            </a:solidFill>
          </a:ln>
          <a:effectLst>
            <a:outerShdw blurRad="181556"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2" name="Rounded Rectangle 81">
            <a:extLst>
              <a:ext uri="{FF2B5EF4-FFF2-40B4-BE49-F238E27FC236}">
                <a16:creationId xmlns:a16="http://schemas.microsoft.com/office/drawing/2014/main" id="{FDB86FE7-57BE-C0BB-AE5F-67E14D5E5CBF}"/>
              </a:ext>
            </a:extLst>
          </p:cNvPr>
          <p:cNvSpPr/>
          <p:nvPr/>
        </p:nvSpPr>
        <p:spPr>
          <a:xfrm>
            <a:off x="10381796" y="1476124"/>
            <a:ext cx="1247409" cy="1504151"/>
          </a:xfrm>
          <a:prstGeom prst="roundRect">
            <a:avLst>
              <a:gd name="adj" fmla="val 2957"/>
            </a:avLst>
          </a:prstGeom>
          <a:solidFill>
            <a:schemeClr val="bg1"/>
          </a:solidFill>
          <a:ln w="38100">
            <a:solidFill>
              <a:schemeClr val="accent3"/>
            </a:solidFill>
          </a:ln>
          <a:effectLst>
            <a:outerShdw blurRad="181556"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5" name="Rounded Rectangle 44">
            <a:extLst>
              <a:ext uri="{FF2B5EF4-FFF2-40B4-BE49-F238E27FC236}">
                <a16:creationId xmlns:a16="http://schemas.microsoft.com/office/drawing/2014/main" id="{870A3BA2-2D33-B363-33BD-2A8FAD89B066}"/>
              </a:ext>
            </a:extLst>
          </p:cNvPr>
          <p:cNvSpPr/>
          <p:nvPr/>
        </p:nvSpPr>
        <p:spPr>
          <a:xfrm>
            <a:off x="4518801" y="1647001"/>
            <a:ext cx="5213922" cy="4020040"/>
          </a:xfrm>
          <a:prstGeom prst="roundRect">
            <a:avLst>
              <a:gd name="adj" fmla="val 2957"/>
            </a:avLst>
          </a:prstGeom>
          <a:solidFill>
            <a:schemeClr val="bg1"/>
          </a:solidFill>
          <a:ln w="38100">
            <a:solidFill>
              <a:schemeClr val="accent3"/>
            </a:solidFill>
          </a:ln>
          <a:effectLst>
            <a:outerShdw blurRad="181556"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0" name="Rounded Rectangle 29">
            <a:extLst>
              <a:ext uri="{FF2B5EF4-FFF2-40B4-BE49-F238E27FC236}">
                <a16:creationId xmlns:a16="http://schemas.microsoft.com/office/drawing/2014/main" id="{C643A97E-C810-E45C-92AF-491158D607B3}"/>
              </a:ext>
            </a:extLst>
          </p:cNvPr>
          <p:cNvSpPr/>
          <p:nvPr/>
        </p:nvSpPr>
        <p:spPr>
          <a:xfrm>
            <a:off x="2063097" y="1506479"/>
            <a:ext cx="2270317" cy="41605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 name="Rounded Rectangle 14">
            <a:extLst>
              <a:ext uri="{FF2B5EF4-FFF2-40B4-BE49-F238E27FC236}">
                <a16:creationId xmlns:a16="http://schemas.microsoft.com/office/drawing/2014/main" id="{8FAA808B-2D4D-7229-F005-B02AB96E25D6}"/>
              </a:ext>
            </a:extLst>
          </p:cNvPr>
          <p:cNvSpPr/>
          <p:nvPr/>
        </p:nvSpPr>
        <p:spPr>
          <a:xfrm>
            <a:off x="184194" y="1506479"/>
            <a:ext cx="1650838" cy="41605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1" name="Oval 60">
            <a:extLst>
              <a:ext uri="{FF2B5EF4-FFF2-40B4-BE49-F238E27FC236}">
                <a16:creationId xmlns:a16="http://schemas.microsoft.com/office/drawing/2014/main" id="{6654BD2F-AB0D-34F8-9B8A-ABE8E58BCC62}"/>
              </a:ext>
            </a:extLst>
          </p:cNvPr>
          <p:cNvSpPr/>
          <p:nvPr/>
        </p:nvSpPr>
        <p:spPr>
          <a:xfrm>
            <a:off x="3264864" y="3141009"/>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93553EC9-1260-DA64-4081-61E4041D1718}"/>
              </a:ext>
            </a:extLst>
          </p:cNvPr>
          <p:cNvSpPr>
            <a:spLocks noGrp="1"/>
          </p:cNvSpPr>
          <p:nvPr>
            <p:ph type="sldNum" sz="quarter" idx="4"/>
          </p:nvPr>
        </p:nvSpPr>
        <p:spPr/>
        <p:txBody>
          <a:bodyPr/>
          <a:lstStyle/>
          <a:p>
            <a:fld id="{9AA6D16A-0A68-8445-85DB-A0BE8CCB51C7}" type="slidenum">
              <a:rPr lang="en-US" smtClean="0"/>
              <a:pPr/>
              <a:t>19</a:t>
            </a:fld>
            <a:endParaRPr lang="en-US"/>
          </a:p>
        </p:txBody>
      </p:sp>
      <p:sp>
        <p:nvSpPr>
          <p:cNvPr id="3" name="Title 2">
            <a:extLst>
              <a:ext uri="{FF2B5EF4-FFF2-40B4-BE49-F238E27FC236}">
                <a16:creationId xmlns:a16="http://schemas.microsoft.com/office/drawing/2014/main" id="{30321F38-2EF0-0075-DEC3-199A821EDCFC}"/>
              </a:ext>
            </a:extLst>
          </p:cNvPr>
          <p:cNvSpPr>
            <a:spLocks noGrp="1"/>
          </p:cNvSpPr>
          <p:nvPr>
            <p:ph type="title"/>
          </p:nvPr>
        </p:nvSpPr>
        <p:spPr/>
        <p:txBody>
          <a:bodyPr/>
          <a:lstStyle/>
          <a:p>
            <a:r>
              <a:rPr lang="en-US"/>
              <a:t>Leading Practice Tiered Delivery Model</a:t>
            </a:r>
          </a:p>
        </p:txBody>
      </p:sp>
      <p:sp>
        <p:nvSpPr>
          <p:cNvPr id="4" name="Text Placeholder 3">
            <a:extLst>
              <a:ext uri="{FF2B5EF4-FFF2-40B4-BE49-F238E27FC236}">
                <a16:creationId xmlns:a16="http://schemas.microsoft.com/office/drawing/2014/main" id="{65E35B89-1678-B700-CE8A-4879E76F4629}"/>
              </a:ext>
            </a:extLst>
          </p:cNvPr>
          <p:cNvSpPr>
            <a:spLocks noGrp="1"/>
          </p:cNvSpPr>
          <p:nvPr>
            <p:ph type="body" sz="quarter" idx="10"/>
          </p:nvPr>
        </p:nvSpPr>
        <p:spPr/>
        <p:txBody>
          <a:bodyPr/>
          <a:lstStyle/>
          <a:p>
            <a:r>
              <a:rPr lang="en-US"/>
              <a:t>Shared Services Overview</a:t>
            </a:r>
          </a:p>
        </p:txBody>
      </p:sp>
      <p:sp>
        <p:nvSpPr>
          <p:cNvPr id="47" name="Rounded Rectangle 46">
            <a:extLst>
              <a:ext uri="{FF2B5EF4-FFF2-40B4-BE49-F238E27FC236}">
                <a16:creationId xmlns:a16="http://schemas.microsoft.com/office/drawing/2014/main" id="{73BDAE76-D4F2-B640-8681-23A4F074DF25}"/>
              </a:ext>
            </a:extLst>
          </p:cNvPr>
          <p:cNvSpPr/>
          <p:nvPr/>
        </p:nvSpPr>
        <p:spPr>
          <a:xfrm>
            <a:off x="5520281" y="5314391"/>
            <a:ext cx="3711395" cy="116449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87" name="Straight Arrow Connector 86">
            <a:extLst>
              <a:ext uri="{FF2B5EF4-FFF2-40B4-BE49-F238E27FC236}">
                <a16:creationId xmlns:a16="http://schemas.microsoft.com/office/drawing/2014/main" id="{17740482-AB70-7325-A920-8A653291F33D}"/>
              </a:ext>
            </a:extLst>
          </p:cNvPr>
          <p:cNvCxnSpPr>
            <a:cxnSpLocks/>
          </p:cNvCxnSpPr>
          <p:nvPr/>
        </p:nvCxnSpPr>
        <p:spPr>
          <a:xfrm>
            <a:off x="6291072" y="2813624"/>
            <a:ext cx="1355780" cy="561546"/>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C7A18CA5-6E8A-052B-0A65-49B1385F288E}"/>
              </a:ext>
            </a:extLst>
          </p:cNvPr>
          <p:cNvCxnSpPr>
            <a:cxnSpLocks/>
          </p:cNvCxnSpPr>
          <p:nvPr/>
        </p:nvCxnSpPr>
        <p:spPr>
          <a:xfrm flipV="1">
            <a:off x="8870617" y="2138167"/>
            <a:ext cx="982108" cy="1142951"/>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30F860EB-E074-0176-6361-D76261B5AD77}"/>
              </a:ext>
            </a:extLst>
          </p:cNvPr>
          <p:cNvCxnSpPr>
            <a:cxnSpLocks/>
          </p:cNvCxnSpPr>
          <p:nvPr/>
        </p:nvCxnSpPr>
        <p:spPr>
          <a:xfrm flipV="1">
            <a:off x="10990379" y="3154356"/>
            <a:ext cx="0" cy="462886"/>
          </a:xfrm>
          <a:prstGeom prst="straightConnector1">
            <a:avLst/>
          </a:prstGeom>
          <a:ln w="38100">
            <a:gradFill>
              <a:gsLst>
                <a:gs pos="0">
                  <a:schemeClr val="accent2"/>
                </a:gs>
                <a:gs pos="100000">
                  <a:schemeClr val="accent4"/>
                </a:gs>
              </a:gsLst>
              <a:lin ang="5400000" scaled="1"/>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3" name="TextBox 16">
            <a:extLst>
              <a:ext uri="{FF2B5EF4-FFF2-40B4-BE49-F238E27FC236}">
                <a16:creationId xmlns:a16="http://schemas.microsoft.com/office/drawing/2014/main" id="{26A1E111-6C04-5873-14C8-47DF592D4E7E}"/>
              </a:ext>
            </a:extLst>
          </p:cNvPr>
          <p:cNvSpPr txBox="1">
            <a:spLocks noChangeArrowheads="1"/>
          </p:cNvSpPr>
          <p:nvPr/>
        </p:nvSpPr>
        <p:spPr bwMode="auto">
          <a:xfrm>
            <a:off x="374628" y="1246435"/>
            <a:ext cx="1269970" cy="438355"/>
          </a:xfrm>
          <a:prstGeom prst="roundRect">
            <a:avLst>
              <a:gd name="adj" fmla="val 48899"/>
            </a:avLst>
          </a:prstGeom>
          <a:gradFill>
            <a:gsLst>
              <a:gs pos="0">
                <a:schemeClr val="accent2"/>
              </a:gs>
              <a:gs pos="100000">
                <a:srgbClr val="4E9638"/>
              </a:gs>
            </a:gsLst>
            <a:lin ang="0" scaled="0"/>
          </a:gradFill>
          <a:ln>
            <a:noFill/>
          </a:ln>
        </p:spPr>
        <p:txBody>
          <a:bodyPr vert="horz" lIns="101882" tIns="50941" rIns="101882" bIns="50941" rtlCol="0">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i="0">
                <a:solidFill>
                  <a:schemeClr val="bg1"/>
                </a:solidFill>
              </a:rPr>
              <a:t>Customers</a:t>
            </a:r>
          </a:p>
        </p:txBody>
      </p:sp>
      <p:sp>
        <p:nvSpPr>
          <p:cNvPr id="106" name="TextBox 105">
            <a:extLst>
              <a:ext uri="{FF2B5EF4-FFF2-40B4-BE49-F238E27FC236}">
                <a16:creationId xmlns:a16="http://schemas.microsoft.com/office/drawing/2014/main" id="{21C3916F-6414-8EAA-6711-9F53A344E0A2}"/>
              </a:ext>
            </a:extLst>
          </p:cNvPr>
          <p:cNvSpPr txBox="1"/>
          <p:nvPr/>
        </p:nvSpPr>
        <p:spPr>
          <a:xfrm>
            <a:off x="4750071" y="1712441"/>
            <a:ext cx="1874301" cy="523220"/>
          </a:xfrm>
          <a:prstGeom prst="rect">
            <a:avLst/>
          </a:prstGeom>
        </p:spPr>
        <p:txBody>
          <a:bodyPr wrap="square" rtlCol="0">
            <a:spAutoFit/>
          </a:bodyPr>
          <a:lstStyle/>
          <a:p>
            <a:pPr algn="ctr">
              <a:spcBef>
                <a:spcPts val="250"/>
              </a:spcBef>
              <a:spcAft>
                <a:spcPts val="250"/>
              </a:spcAft>
              <a:buClr>
                <a:srgbClr val="26BCD7"/>
              </a:buClr>
              <a:buSzPct val="135000"/>
            </a:pPr>
            <a:r>
              <a:rPr lang="en-US" sz="1400" b="1">
                <a:solidFill>
                  <a:schemeClr val="accent1"/>
                </a:solidFill>
                <a:latin typeface="Arial" panose="020B0604020202020204" pitchFamily="34" charset="0"/>
                <a:cs typeface="Arial" panose="020B0604020202020204" pitchFamily="34" charset="0"/>
              </a:rPr>
              <a:t>TIER 1</a:t>
            </a:r>
            <a:br>
              <a:rPr lang="en-US" sz="1400" b="1">
                <a:solidFill>
                  <a:schemeClr val="accent1"/>
                </a:solidFill>
                <a:latin typeface="Arial" panose="020B0604020202020204" pitchFamily="34" charset="0"/>
                <a:cs typeface="Arial" panose="020B0604020202020204" pitchFamily="34" charset="0"/>
              </a:rPr>
            </a:br>
            <a:r>
              <a:rPr lang="en-US" sz="1400" b="1">
                <a:solidFill>
                  <a:schemeClr val="accent1"/>
                </a:solidFill>
                <a:latin typeface="Arial" panose="020B0604020202020204" pitchFamily="34" charset="0"/>
                <a:cs typeface="Arial" panose="020B0604020202020204" pitchFamily="34" charset="0"/>
              </a:rPr>
              <a:t>Problem Resolution</a:t>
            </a:r>
          </a:p>
        </p:txBody>
      </p:sp>
      <p:sp>
        <p:nvSpPr>
          <p:cNvPr id="109" name="TextBox 108">
            <a:extLst>
              <a:ext uri="{FF2B5EF4-FFF2-40B4-BE49-F238E27FC236}">
                <a16:creationId xmlns:a16="http://schemas.microsoft.com/office/drawing/2014/main" id="{5613148A-D28A-0A25-A9AD-471705763D4A}"/>
              </a:ext>
            </a:extLst>
          </p:cNvPr>
          <p:cNvSpPr txBox="1"/>
          <p:nvPr/>
        </p:nvSpPr>
        <p:spPr>
          <a:xfrm>
            <a:off x="4860484" y="3399719"/>
            <a:ext cx="1648619" cy="523220"/>
          </a:xfrm>
          <a:prstGeom prst="rect">
            <a:avLst/>
          </a:prstGeom>
        </p:spPr>
        <p:txBody>
          <a:bodyPr wrap="square" rtlCol="0">
            <a:spAutoFit/>
          </a:bodyPr>
          <a:lstStyle/>
          <a:p>
            <a:pPr algn="ctr">
              <a:spcBef>
                <a:spcPts val="250"/>
              </a:spcBef>
              <a:spcAft>
                <a:spcPts val="250"/>
              </a:spcAft>
              <a:buClr>
                <a:srgbClr val="26BCD7"/>
              </a:buClr>
              <a:buSzPct val="135000"/>
            </a:pPr>
            <a:r>
              <a:rPr lang="en-US" sz="1400" b="1">
                <a:solidFill>
                  <a:schemeClr val="accent1"/>
                </a:solidFill>
                <a:latin typeface="Arial" panose="020B0604020202020204" pitchFamily="34" charset="0"/>
                <a:cs typeface="Arial" panose="020B0604020202020204" pitchFamily="34" charset="0"/>
              </a:rPr>
              <a:t>TIER 1</a:t>
            </a:r>
            <a:br>
              <a:rPr lang="en-US" sz="1400" b="1">
                <a:solidFill>
                  <a:schemeClr val="accent1"/>
                </a:solidFill>
                <a:latin typeface="Arial" panose="020B0604020202020204" pitchFamily="34" charset="0"/>
                <a:cs typeface="Arial" panose="020B0604020202020204" pitchFamily="34" charset="0"/>
              </a:rPr>
            </a:br>
            <a:r>
              <a:rPr lang="en-US" sz="1400" b="1">
                <a:solidFill>
                  <a:schemeClr val="accent1"/>
                </a:solidFill>
                <a:latin typeface="Arial" panose="020B0604020202020204" pitchFamily="34" charset="0"/>
                <a:cs typeface="Arial" panose="020B0604020202020204" pitchFamily="34" charset="0"/>
              </a:rPr>
              <a:t>Processing</a:t>
            </a:r>
          </a:p>
        </p:txBody>
      </p:sp>
      <p:sp>
        <p:nvSpPr>
          <p:cNvPr id="112" name="TextBox 111">
            <a:extLst>
              <a:ext uri="{FF2B5EF4-FFF2-40B4-BE49-F238E27FC236}">
                <a16:creationId xmlns:a16="http://schemas.microsoft.com/office/drawing/2014/main" id="{5F26A2A7-C5AD-C4CD-A32D-07C49D976D53}"/>
              </a:ext>
            </a:extLst>
          </p:cNvPr>
          <p:cNvSpPr txBox="1"/>
          <p:nvPr/>
        </p:nvSpPr>
        <p:spPr>
          <a:xfrm>
            <a:off x="6982210" y="2032785"/>
            <a:ext cx="2619021" cy="954107"/>
          </a:xfrm>
          <a:prstGeom prst="rect">
            <a:avLst/>
          </a:prstGeom>
        </p:spPr>
        <p:txBody>
          <a:bodyPr wrap="square" rtlCol="0">
            <a:spAutoFit/>
          </a:bodyPr>
          <a:lstStyle/>
          <a:p>
            <a:pPr algn="ctr">
              <a:spcBef>
                <a:spcPts val="250"/>
              </a:spcBef>
              <a:spcAft>
                <a:spcPts val="250"/>
              </a:spcAft>
              <a:buClr>
                <a:srgbClr val="26BCD7"/>
              </a:buClr>
              <a:buSzPct val="135000"/>
            </a:pPr>
            <a:r>
              <a:rPr lang="en-US" sz="1400" b="1">
                <a:solidFill>
                  <a:schemeClr val="accent1"/>
                </a:solidFill>
                <a:latin typeface="Arial" panose="020B0604020202020204" pitchFamily="34" charset="0"/>
                <a:cs typeface="Arial" panose="020B0604020202020204" pitchFamily="34" charset="0"/>
              </a:rPr>
              <a:t>TIER 2</a:t>
            </a:r>
            <a:br>
              <a:rPr lang="en-US" sz="1400" b="1">
                <a:solidFill>
                  <a:schemeClr val="accent1"/>
                </a:solidFill>
                <a:latin typeface="Arial" panose="020B0604020202020204" pitchFamily="34" charset="0"/>
                <a:cs typeface="Arial" panose="020B0604020202020204" pitchFamily="34" charset="0"/>
              </a:rPr>
            </a:br>
            <a:r>
              <a:rPr lang="en-US" sz="1400" b="1">
                <a:solidFill>
                  <a:schemeClr val="accent1"/>
                </a:solidFill>
                <a:latin typeface="Arial" panose="020B0604020202020204" pitchFamily="34" charset="0"/>
                <a:cs typeface="Arial" panose="020B0604020202020204" pitchFamily="34" charset="0"/>
              </a:rPr>
              <a:t>Advanced Issue Resolution/Complex Transactions</a:t>
            </a:r>
          </a:p>
        </p:txBody>
      </p:sp>
      <p:sp>
        <p:nvSpPr>
          <p:cNvPr id="116" name="TextBox 115">
            <a:extLst>
              <a:ext uri="{FF2B5EF4-FFF2-40B4-BE49-F238E27FC236}">
                <a16:creationId xmlns:a16="http://schemas.microsoft.com/office/drawing/2014/main" id="{A419D564-7605-5EDE-CB62-2843CE0B8E49}"/>
              </a:ext>
            </a:extLst>
          </p:cNvPr>
          <p:cNvSpPr txBox="1"/>
          <p:nvPr/>
        </p:nvSpPr>
        <p:spPr>
          <a:xfrm>
            <a:off x="2814660" y="5172742"/>
            <a:ext cx="1741532" cy="400110"/>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Integrated</a:t>
            </a:r>
            <a:br>
              <a:rPr lang="en-US" sz="1000" b="1">
                <a:solidFill>
                  <a:schemeClr val="bg1"/>
                </a:solidFill>
                <a:latin typeface="Arial" panose="020B0604020202020204" pitchFamily="34" charset="0"/>
                <a:cs typeface="Arial" panose="020B0604020202020204" pitchFamily="34" charset="0"/>
              </a:rPr>
            </a:br>
            <a:r>
              <a:rPr lang="en-US" sz="1000" b="1">
                <a:solidFill>
                  <a:schemeClr val="bg1"/>
                </a:solidFill>
                <a:latin typeface="Arial" panose="020B0604020202020204" pitchFamily="34" charset="0"/>
                <a:cs typeface="Arial" panose="020B0604020202020204" pitchFamily="34" charset="0"/>
              </a:rPr>
              <a:t>Systems</a:t>
            </a:r>
          </a:p>
        </p:txBody>
      </p:sp>
      <p:sp>
        <p:nvSpPr>
          <p:cNvPr id="119" name="TextBox 118">
            <a:extLst>
              <a:ext uri="{FF2B5EF4-FFF2-40B4-BE49-F238E27FC236}">
                <a16:creationId xmlns:a16="http://schemas.microsoft.com/office/drawing/2014/main" id="{768D558F-76B8-FE5F-C295-91371DC710A9}"/>
              </a:ext>
            </a:extLst>
          </p:cNvPr>
          <p:cNvSpPr txBox="1"/>
          <p:nvPr/>
        </p:nvSpPr>
        <p:spPr>
          <a:xfrm>
            <a:off x="1968123" y="3934519"/>
            <a:ext cx="1531445"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Email</a:t>
            </a:r>
          </a:p>
        </p:txBody>
      </p:sp>
      <p:sp>
        <p:nvSpPr>
          <p:cNvPr id="122" name="TextBox 121">
            <a:extLst>
              <a:ext uri="{FF2B5EF4-FFF2-40B4-BE49-F238E27FC236}">
                <a16:creationId xmlns:a16="http://schemas.microsoft.com/office/drawing/2014/main" id="{1A379ED8-F3F3-B751-3C14-CA70C8F96DCD}"/>
              </a:ext>
            </a:extLst>
          </p:cNvPr>
          <p:cNvSpPr txBox="1"/>
          <p:nvPr/>
        </p:nvSpPr>
        <p:spPr>
          <a:xfrm>
            <a:off x="1762264" y="5164283"/>
            <a:ext cx="1971375" cy="400110"/>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Virtual </a:t>
            </a:r>
            <a:br>
              <a:rPr lang="en-US" sz="1000" b="1">
                <a:solidFill>
                  <a:schemeClr val="bg1"/>
                </a:solidFill>
                <a:latin typeface="Arial" panose="020B0604020202020204" pitchFamily="34" charset="0"/>
                <a:cs typeface="Arial" panose="020B0604020202020204" pitchFamily="34" charset="0"/>
              </a:rPr>
            </a:br>
            <a:r>
              <a:rPr lang="en-US" sz="1000" b="1">
                <a:solidFill>
                  <a:schemeClr val="bg1"/>
                </a:solidFill>
                <a:latin typeface="Arial" panose="020B0604020202020204" pitchFamily="34" charset="0"/>
                <a:cs typeface="Arial" panose="020B0604020202020204" pitchFamily="34" charset="0"/>
              </a:rPr>
              <a:t>Agent/Chatbot</a:t>
            </a:r>
          </a:p>
        </p:txBody>
      </p:sp>
      <p:sp>
        <p:nvSpPr>
          <p:cNvPr id="124" name="TextBox 16">
            <a:extLst>
              <a:ext uri="{FF2B5EF4-FFF2-40B4-BE49-F238E27FC236}">
                <a16:creationId xmlns:a16="http://schemas.microsoft.com/office/drawing/2014/main" id="{E408F2B7-5115-4036-18B2-8193D574EBFA}"/>
              </a:ext>
            </a:extLst>
          </p:cNvPr>
          <p:cNvSpPr txBox="1">
            <a:spLocks noChangeArrowheads="1"/>
          </p:cNvSpPr>
          <p:nvPr/>
        </p:nvSpPr>
        <p:spPr bwMode="auto">
          <a:xfrm>
            <a:off x="2300377" y="1107557"/>
            <a:ext cx="1807550" cy="680044"/>
          </a:xfrm>
          <a:prstGeom prst="roundRect">
            <a:avLst>
              <a:gd name="adj" fmla="val 50000"/>
            </a:avLst>
          </a:prstGeom>
          <a:gradFill>
            <a:gsLst>
              <a:gs pos="0">
                <a:schemeClr val="accent2"/>
              </a:gs>
              <a:gs pos="100000">
                <a:srgbClr val="4E9638"/>
              </a:gs>
            </a:gsLst>
            <a:lin ang="0" scaled="0"/>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sz="1400" b="1" i="0">
                <a:solidFill>
                  <a:schemeClr val="bg1"/>
                </a:solidFill>
                <a:latin typeface="Arial" panose="020B0604020202020204" pitchFamily="34" charset="0"/>
                <a:cs typeface="Arial" panose="020B0604020202020204" pitchFamily="34" charset="0"/>
              </a:rPr>
              <a:t>TIER 0</a:t>
            </a:r>
            <a:br>
              <a:rPr lang="en-US" sz="1400" b="1" i="0">
                <a:solidFill>
                  <a:schemeClr val="bg1"/>
                </a:solidFill>
                <a:latin typeface="Arial" panose="020B0604020202020204" pitchFamily="34" charset="0"/>
                <a:cs typeface="Arial" panose="020B0604020202020204" pitchFamily="34" charset="0"/>
              </a:rPr>
            </a:br>
            <a:r>
              <a:rPr lang="en-US" sz="1400" b="1" i="0">
                <a:solidFill>
                  <a:schemeClr val="bg1"/>
                </a:solidFill>
                <a:latin typeface="Arial" panose="020B0604020202020204" pitchFamily="34" charset="0"/>
                <a:cs typeface="Arial" panose="020B0604020202020204" pitchFamily="34" charset="0"/>
              </a:rPr>
              <a:t>Direct Access</a:t>
            </a:r>
            <a:endParaRPr lang="en-US" i="0">
              <a:solidFill>
                <a:schemeClr val="bg1"/>
              </a:solidFill>
            </a:endParaRPr>
          </a:p>
        </p:txBody>
      </p:sp>
      <p:sp>
        <p:nvSpPr>
          <p:cNvPr id="127" name="TextBox 16">
            <a:extLst>
              <a:ext uri="{FF2B5EF4-FFF2-40B4-BE49-F238E27FC236}">
                <a16:creationId xmlns:a16="http://schemas.microsoft.com/office/drawing/2014/main" id="{640B538F-4EC2-19F2-8842-52025A976772}"/>
              </a:ext>
            </a:extLst>
          </p:cNvPr>
          <p:cNvSpPr txBox="1">
            <a:spLocks noChangeArrowheads="1"/>
          </p:cNvSpPr>
          <p:nvPr/>
        </p:nvSpPr>
        <p:spPr bwMode="auto">
          <a:xfrm>
            <a:off x="10128904" y="3675432"/>
            <a:ext cx="1647814" cy="827285"/>
          </a:xfrm>
          <a:prstGeom prst="roundRect">
            <a:avLst>
              <a:gd name="adj" fmla="val 50000"/>
            </a:avLst>
          </a:prstGeom>
          <a:gradFill>
            <a:gsLst>
              <a:gs pos="0">
                <a:schemeClr val="accent2"/>
              </a:gs>
              <a:gs pos="100000">
                <a:schemeClr val="accent4"/>
              </a:gs>
            </a:gsLst>
            <a:lin ang="5400000" scaled="1"/>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pPr algn="ctr">
              <a:spcBef>
                <a:spcPts val="250"/>
              </a:spcBef>
              <a:spcAft>
                <a:spcPts val="250"/>
              </a:spcAft>
              <a:buClr>
                <a:srgbClr val="26BCD7"/>
              </a:buClr>
              <a:buSzPct val="135000"/>
            </a:pPr>
            <a:r>
              <a:rPr lang="en-US" sz="1400" b="1" i="0">
                <a:solidFill>
                  <a:schemeClr val="bg1"/>
                </a:solidFill>
                <a:latin typeface="Arial" panose="020B0604020202020204" pitchFamily="34" charset="0"/>
                <a:cs typeface="Arial" panose="020B0604020202020204" pitchFamily="34" charset="0"/>
              </a:rPr>
              <a:t>TIER 3</a:t>
            </a:r>
            <a:br>
              <a:rPr lang="en-US" sz="1400" b="1" i="0">
                <a:solidFill>
                  <a:schemeClr val="bg1"/>
                </a:solidFill>
                <a:latin typeface="Arial" panose="020B0604020202020204" pitchFamily="34" charset="0"/>
                <a:cs typeface="Arial" panose="020B0604020202020204" pitchFamily="34" charset="0"/>
              </a:rPr>
            </a:br>
            <a:r>
              <a:rPr lang="en-US" sz="1400" b="1" i="0">
                <a:solidFill>
                  <a:schemeClr val="bg1"/>
                </a:solidFill>
                <a:latin typeface="Arial" panose="020B0604020202020204" pitchFamily="34" charset="0"/>
                <a:cs typeface="Arial" panose="020B0604020202020204" pitchFamily="34" charset="0"/>
              </a:rPr>
              <a:t>Centers of Expertise</a:t>
            </a:r>
          </a:p>
        </p:txBody>
      </p:sp>
      <p:cxnSp>
        <p:nvCxnSpPr>
          <p:cNvPr id="129" name="Straight Arrow Connector 128">
            <a:extLst>
              <a:ext uri="{FF2B5EF4-FFF2-40B4-BE49-F238E27FC236}">
                <a16:creationId xmlns:a16="http://schemas.microsoft.com/office/drawing/2014/main" id="{05C9FF98-3CAF-715B-4AE4-8347E2062E97}"/>
              </a:ext>
            </a:extLst>
          </p:cNvPr>
          <p:cNvCxnSpPr>
            <a:cxnSpLocks/>
          </p:cNvCxnSpPr>
          <p:nvPr/>
        </p:nvCxnSpPr>
        <p:spPr>
          <a:xfrm>
            <a:off x="8870617" y="3770372"/>
            <a:ext cx="982108" cy="827285"/>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133" name="TextBox 16">
            <a:extLst>
              <a:ext uri="{FF2B5EF4-FFF2-40B4-BE49-F238E27FC236}">
                <a16:creationId xmlns:a16="http://schemas.microsoft.com/office/drawing/2014/main" id="{5FAD59B2-99CE-3A26-18F2-9AC9F1DC66E9}"/>
              </a:ext>
            </a:extLst>
          </p:cNvPr>
          <p:cNvSpPr txBox="1">
            <a:spLocks noChangeArrowheads="1"/>
          </p:cNvSpPr>
          <p:nvPr/>
        </p:nvSpPr>
        <p:spPr bwMode="auto">
          <a:xfrm>
            <a:off x="5821783" y="5620822"/>
            <a:ext cx="2194560" cy="596060"/>
          </a:xfrm>
          <a:prstGeom prst="roundRect">
            <a:avLst>
              <a:gd name="adj" fmla="val 50000"/>
            </a:avLst>
          </a:prstGeom>
          <a:gradFill>
            <a:gsLst>
              <a:gs pos="0">
                <a:schemeClr val="accent2"/>
              </a:gs>
              <a:gs pos="100000">
                <a:schemeClr val="accent4"/>
              </a:gs>
            </a:gsLst>
            <a:lin ang="5400000" scaled="1"/>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i="0">
                <a:solidFill>
                  <a:schemeClr val="bg1"/>
                </a:solidFill>
              </a:rPr>
              <a:t>Business Unit Support/Advisement</a:t>
            </a:r>
          </a:p>
        </p:txBody>
      </p:sp>
      <p:cxnSp>
        <p:nvCxnSpPr>
          <p:cNvPr id="134" name="Straight Arrow Connector 133">
            <a:extLst>
              <a:ext uri="{FF2B5EF4-FFF2-40B4-BE49-F238E27FC236}">
                <a16:creationId xmlns:a16="http://schemas.microsoft.com/office/drawing/2014/main" id="{44302563-7533-BAFE-D4C0-D0572D34C65C}"/>
              </a:ext>
            </a:extLst>
          </p:cNvPr>
          <p:cNvCxnSpPr>
            <a:cxnSpLocks/>
          </p:cNvCxnSpPr>
          <p:nvPr/>
        </p:nvCxnSpPr>
        <p:spPr>
          <a:xfrm>
            <a:off x="7151369" y="4828056"/>
            <a:ext cx="0" cy="500993"/>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A035474F-5A77-044B-F58D-F1E0ED2420FE}"/>
              </a:ext>
            </a:extLst>
          </p:cNvPr>
          <p:cNvSpPr txBox="1"/>
          <p:nvPr/>
        </p:nvSpPr>
        <p:spPr>
          <a:xfrm>
            <a:off x="1970370" y="2684763"/>
            <a:ext cx="1531445"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Portal</a:t>
            </a:r>
          </a:p>
        </p:txBody>
      </p:sp>
      <p:sp>
        <p:nvSpPr>
          <p:cNvPr id="143" name="TextBox 142">
            <a:extLst>
              <a:ext uri="{FF2B5EF4-FFF2-40B4-BE49-F238E27FC236}">
                <a16:creationId xmlns:a16="http://schemas.microsoft.com/office/drawing/2014/main" id="{47FFE0FC-5B84-6257-5300-A0647226D824}"/>
              </a:ext>
            </a:extLst>
          </p:cNvPr>
          <p:cNvSpPr txBox="1"/>
          <p:nvPr/>
        </p:nvSpPr>
        <p:spPr>
          <a:xfrm>
            <a:off x="2876162" y="2687072"/>
            <a:ext cx="1531445"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IVR</a:t>
            </a:r>
          </a:p>
        </p:txBody>
      </p:sp>
      <p:sp>
        <p:nvSpPr>
          <p:cNvPr id="6" name="TextBox 16">
            <a:extLst>
              <a:ext uri="{FF2B5EF4-FFF2-40B4-BE49-F238E27FC236}">
                <a16:creationId xmlns:a16="http://schemas.microsoft.com/office/drawing/2014/main" id="{2DF290F8-767C-F483-2809-4023C4094D6D}"/>
              </a:ext>
            </a:extLst>
          </p:cNvPr>
          <p:cNvSpPr txBox="1">
            <a:spLocks noChangeArrowheads="1"/>
          </p:cNvSpPr>
          <p:nvPr/>
        </p:nvSpPr>
        <p:spPr bwMode="auto">
          <a:xfrm>
            <a:off x="10234277" y="1188933"/>
            <a:ext cx="1542446" cy="438912"/>
          </a:xfrm>
          <a:prstGeom prst="roundRect">
            <a:avLst>
              <a:gd name="adj" fmla="val 50000"/>
            </a:avLst>
          </a:prstGeom>
          <a:gradFill>
            <a:gsLst>
              <a:gs pos="0">
                <a:schemeClr val="accent2"/>
              </a:gs>
              <a:gs pos="100000">
                <a:schemeClr val="accent4"/>
              </a:gs>
            </a:gsLst>
            <a:lin ang="5400000" scaled="1"/>
          </a:gradFill>
          <a:ln>
            <a:noFill/>
          </a:ln>
        </p:spPr>
        <p:txBody>
          <a:bodyPr vert="horz" lIns="101882" tIns="50941" rIns="101882" bIns="50941" rtlCol="0">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pPr algn="ctr">
              <a:spcBef>
                <a:spcPts val="250"/>
              </a:spcBef>
              <a:spcAft>
                <a:spcPts val="250"/>
              </a:spcAft>
              <a:buClr>
                <a:srgbClr val="26BCD7"/>
              </a:buClr>
              <a:buSzPct val="135000"/>
            </a:pPr>
            <a:r>
              <a:rPr lang="en-US" sz="1400" b="1" i="0">
                <a:solidFill>
                  <a:schemeClr val="bg1"/>
                </a:solidFill>
                <a:latin typeface="Arial" panose="020B0604020202020204" pitchFamily="34" charset="0"/>
                <a:cs typeface="Arial" panose="020B0604020202020204" pitchFamily="34" charset="0"/>
              </a:rPr>
              <a:t>CORPORATE</a:t>
            </a:r>
          </a:p>
        </p:txBody>
      </p:sp>
      <p:sp>
        <p:nvSpPr>
          <p:cNvPr id="7" name="Right Arrow 6">
            <a:extLst>
              <a:ext uri="{FF2B5EF4-FFF2-40B4-BE49-F238E27FC236}">
                <a16:creationId xmlns:a16="http://schemas.microsoft.com/office/drawing/2014/main" id="{4D738FA8-17D8-7721-A7A5-9F45F8997561}"/>
              </a:ext>
            </a:extLst>
          </p:cNvPr>
          <p:cNvSpPr/>
          <p:nvPr/>
        </p:nvSpPr>
        <p:spPr>
          <a:xfrm>
            <a:off x="4144555" y="2397174"/>
            <a:ext cx="748492" cy="624935"/>
          </a:xfrm>
          <a:prstGeom prst="rightArrow">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Right Arrow 7">
            <a:extLst>
              <a:ext uri="{FF2B5EF4-FFF2-40B4-BE49-F238E27FC236}">
                <a16:creationId xmlns:a16="http://schemas.microsoft.com/office/drawing/2014/main" id="{FC3661A3-18EF-2EF5-BE1D-DE8C13B6D9ED}"/>
              </a:ext>
            </a:extLst>
          </p:cNvPr>
          <p:cNvSpPr/>
          <p:nvPr/>
        </p:nvSpPr>
        <p:spPr>
          <a:xfrm>
            <a:off x="4144555" y="4100975"/>
            <a:ext cx="748492" cy="624935"/>
          </a:xfrm>
          <a:prstGeom prst="rightArrow">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2" name="Graphic 9" descr="Artificial Intelligence with solid fill">
            <a:extLst>
              <a:ext uri="{FF2B5EF4-FFF2-40B4-BE49-F238E27FC236}">
                <a16:creationId xmlns:a16="http://schemas.microsoft.com/office/drawing/2014/main" id="{77681491-5B9E-2562-5861-F200D586C8A1}"/>
              </a:ext>
            </a:extLst>
          </p:cNvPr>
          <p:cNvSpPr/>
          <p:nvPr/>
        </p:nvSpPr>
        <p:spPr>
          <a:xfrm>
            <a:off x="3461345" y="3274271"/>
            <a:ext cx="422994" cy="501425"/>
          </a:xfrm>
          <a:custGeom>
            <a:avLst/>
            <a:gdLst>
              <a:gd name="connsiteX0" fmla="*/ 416713 w 422994"/>
              <a:gd name="connsiteY0" fmla="*/ 271300 h 501425"/>
              <a:gd name="connsiteX1" fmla="*/ 373798 w 422994"/>
              <a:gd name="connsiteY1" fmla="*/ 196665 h 501425"/>
              <a:gd name="connsiteX2" fmla="*/ 373798 w 422994"/>
              <a:gd name="connsiteY2" fmla="*/ 193555 h 501425"/>
              <a:gd name="connsiteX3" fmla="*/ 193430 w 422994"/>
              <a:gd name="connsiteY3" fmla="*/ 125 h 501425"/>
              <a:gd name="connsiteX4" fmla="*/ 0 w 422994"/>
              <a:gd name="connsiteY4" fmla="*/ 179872 h 501425"/>
              <a:gd name="connsiteX5" fmla="*/ 0 w 422994"/>
              <a:gd name="connsiteY5" fmla="*/ 193555 h 501425"/>
              <a:gd name="connsiteX6" fmla="*/ 73391 w 422994"/>
              <a:gd name="connsiteY6" fmla="*/ 344069 h 501425"/>
              <a:gd name="connsiteX7" fmla="*/ 73391 w 422994"/>
              <a:gd name="connsiteY7" fmla="*/ 501425 h 501425"/>
              <a:gd name="connsiteX8" fmla="*/ 269931 w 422994"/>
              <a:gd name="connsiteY8" fmla="*/ 501425 h 501425"/>
              <a:gd name="connsiteX9" fmla="*/ 269931 w 422994"/>
              <a:gd name="connsiteY9" fmla="*/ 426790 h 501425"/>
              <a:gd name="connsiteX10" fmla="*/ 300407 w 422994"/>
              <a:gd name="connsiteY10" fmla="*/ 426790 h 501425"/>
              <a:gd name="connsiteX11" fmla="*/ 373798 w 422994"/>
              <a:gd name="connsiteY11" fmla="*/ 353399 h 501425"/>
              <a:gd name="connsiteX12" fmla="*/ 373798 w 422994"/>
              <a:gd name="connsiteY12" fmla="*/ 352155 h 501425"/>
              <a:gd name="connsiteX13" fmla="*/ 373798 w 422994"/>
              <a:gd name="connsiteY13" fmla="*/ 314837 h 501425"/>
              <a:gd name="connsiteX14" fmla="*/ 401164 w 422994"/>
              <a:gd name="connsiteY14" fmla="*/ 314837 h 501425"/>
              <a:gd name="connsiteX15" fmla="*/ 416713 w 422994"/>
              <a:gd name="connsiteY15" fmla="*/ 271300 h 501425"/>
              <a:gd name="connsiteX16" fmla="*/ 27988 w 422994"/>
              <a:gd name="connsiteY16" fmla="*/ 131359 h 501425"/>
              <a:gd name="connsiteX17" fmla="*/ 62196 w 422994"/>
              <a:gd name="connsiteY17" fmla="*/ 131359 h 501425"/>
              <a:gd name="connsiteX18" fmla="*/ 62196 w 422994"/>
              <a:gd name="connsiteY18" fmla="*/ 106480 h 501425"/>
              <a:gd name="connsiteX19" fmla="*/ 59086 w 422994"/>
              <a:gd name="connsiteY19" fmla="*/ 84712 h 501425"/>
              <a:gd name="connsiteX20" fmla="*/ 80855 w 422994"/>
              <a:gd name="connsiteY20" fmla="*/ 81602 h 501425"/>
              <a:gd name="connsiteX21" fmla="*/ 83965 w 422994"/>
              <a:gd name="connsiteY21" fmla="*/ 103371 h 501425"/>
              <a:gd name="connsiteX22" fmla="*/ 80855 w 422994"/>
              <a:gd name="connsiteY22" fmla="*/ 106480 h 501425"/>
              <a:gd name="connsiteX23" fmla="*/ 80855 w 422994"/>
              <a:gd name="connsiteY23" fmla="*/ 131359 h 501425"/>
              <a:gd name="connsiteX24" fmla="*/ 105733 w 422994"/>
              <a:gd name="connsiteY24" fmla="*/ 131359 h 501425"/>
              <a:gd name="connsiteX25" fmla="*/ 105733 w 422994"/>
              <a:gd name="connsiteY25" fmla="*/ 174896 h 501425"/>
              <a:gd name="connsiteX26" fmla="*/ 108843 w 422994"/>
              <a:gd name="connsiteY26" fmla="*/ 196665 h 501425"/>
              <a:gd name="connsiteX27" fmla="*/ 87074 w 422994"/>
              <a:gd name="connsiteY27" fmla="*/ 199774 h 501425"/>
              <a:gd name="connsiteX28" fmla="*/ 83965 w 422994"/>
              <a:gd name="connsiteY28" fmla="*/ 178006 h 501425"/>
              <a:gd name="connsiteX29" fmla="*/ 87074 w 422994"/>
              <a:gd name="connsiteY29" fmla="*/ 174896 h 501425"/>
              <a:gd name="connsiteX30" fmla="*/ 87074 w 422994"/>
              <a:gd name="connsiteY30" fmla="*/ 150018 h 501425"/>
              <a:gd name="connsiteX31" fmla="*/ 22391 w 422994"/>
              <a:gd name="connsiteY31" fmla="*/ 150018 h 501425"/>
              <a:gd name="connsiteX32" fmla="*/ 27988 w 422994"/>
              <a:gd name="connsiteY32" fmla="*/ 131359 h 501425"/>
              <a:gd name="connsiteX33" fmla="*/ 200893 w 422994"/>
              <a:gd name="connsiteY33" fmla="*/ 236470 h 501425"/>
              <a:gd name="connsiteX34" fmla="*/ 185344 w 422994"/>
              <a:gd name="connsiteY34" fmla="*/ 220921 h 501425"/>
              <a:gd name="connsiteX35" fmla="*/ 185344 w 422994"/>
              <a:gd name="connsiteY35" fmla="*/ 218433 h 501425"/>
              <a:gd name="connsiteX36" fmla="*/ 169173 w 422994"/>
              <a:gd name="connsiteY36" fmla="*/ 202262 h 501425"/>
              <a:gd name="connsiteX37" fmla="*/ 143051 w 422994"/>
              <a:gd name="connsiteY37" fmla="*/ 228385 h 501425"/>
              <a:gd name="connsiteX38" fmla="*/ 143051 w 422994"/>
              <a:gd name="connsiteY38" fmla="*/ 274410 h 501425"/>
              <a:gd name="connsiteX39" fmla="*/ 146161 w 422994"/>
              <a:gd name="connsiteY39" fmla="*/ 296178 h 501425"/>
              <a:gd name="connsiteX40" fmla="*/ 124392 w 422994"/>
              <a:gd name="connsiteY40" fmla="*/ 299288 h 501425"/>
              <a:gd name="connsiteX41" fmla="*/ 121282 w 422994"/>
              <a:gd name="connsiteY41" fmla="*/ 277519 h 501425"/>
              <a:gd name="connsiteX42" fmla="*/ 124392 w 422994"/>
              <a:gd name="connsiteY42" fmla="*/ 274410 h 501425"/>
              <a:gd name="connsiteX43" fmla="*/ 124392 w 422994"/>
              <a:gd name="connsiteY43" fmla="*/ 268190 h 501425"/>
              <a:gd name="connsiteX44" fmla="*/ 82721 w 422994"/>
              <a:gd name="connsiteY44" fmla="*/ 268190 h 501425"/>
              <a:gd name="connsiteX45" fmla="*/ 53489 w 422994"/>
              <a:gd name="connsiteY45" fmla="*/ 233982 h 501425"/>
              <a:gd name="connsiteX46" fmla="*/ 36696 w 422994"/>
              <a:gd name="connsiteY46" fmla="*/ 219677 h 501425"/>
              <a:gd name="connsiteX47" fmla="*/ 51001 w 422994"/>
              <a:gd name="connsiteY47" fmla="*/ 202884 h 501425"/>
              <a:gd name="connsiteX48" fmla="*/ 67794 w 422994"/>
              <a:gd name="connsiteY48" fmla="*/ 217189 h 501425"/>
              <a:gd name="connsiteX49" fmla="*/ 67794 w 422994"/>
              <a:gd name="connsiteY49" fmla="*/ 221543 h 501425"/>
              <a:gd name="connsiteX50" fmla="*/ 91428 w 422994"/>
              <a:gd name="connsiteY50" fmla="*/ 249531 h 501425"/>
              <a:gd name="connsiteX51" fmla="*/ 124392 w 422994"/>
              <a:gd name="connsiteY51" fmla="*/ 249531 h 501425"/>
              <a:gd name="connsiteX52" fmla="*/ 124392 w 422994"/>
              <a:gd name="connsiteY52" fmla="*/ 220921 h 501425"/>
              <a:gd name="connsiteX53" fmla="*/ 156112 w 422994"/>
              <a:gd name="connsiteY53" fmla="*/ 189201 h 501425"/>
              <a:gd name="connsiteX54" fmla="*/ 136831 w 422994"/>
              <a:gd name="connsiteY54" fmla="*/ 169298 h 501425"/>
              <a:gd name="connsiteX55" fmla="*/ 136831 w 422994"/>
              <a:gd name="connsiteY55" fmla="*/ 56723 h 501425"/>
              <a:gd name="connsiteX56" fmla="*/ 133721 w 422994"/>
              <a:gd name="connsiteY56" fmla="*/ 34955 h 501425"/>
              <a:gd name="connsiteX57" fmla="*/ 155490 w 422994"/>
              <a:gd name="connsiteY57" fmla="*/ 31845 h 501425"/>
              <a:gd name="connsiteX58" fmla="*/ 158600 w 422994"/>
              <a:gd name="connsiteY58" fmla="*/ 53614 h 501425"/>
              <a:gd name="connsiteX59" fmla="*/ 155490 w 422994"/>
              <a:gd name="connsiteY59" fmla="*/ 56723 h 501425"/>
              <a:gd name="connsiteX60" fmla="*/ 155490 w 422994"/>
              <a:gd name="connsiteY60" fmla="*/ 75382 h 501425"/>
              <a:gd name="connsiteX61" fmla="*/ 205247 w 422994"/>
              <a:gd name="connsiteY61" fmla="*/ 75382 h 501425"/>
              <a:gd name="connsiteX62" fmla="*/ 205247 w 422994"/>
              <a:gd name="connsiteY62" fmla="*/ 118920 h 501425"/>
              <a:gd name="connsiteX63" fmla="*/ 208357 w 422994"/>
              <a:gd name="connsiteY63" fmla="*/ 140688 h 501425"/>
              <a:gd name="connsiteX64" fmla="*/ 186588 w 422994"/>
              <a:gd name="connsiteY64" fmla="*/ 143798 h 501425"/>
              <a:gd name="connsiteX65" fmla="*/ 183478 w 422994"/>
              <a:gd name="connsiteY65" fmla="*/ 122029 h 501425"/>
              <a:gd name="connsiteX66" fmla="*/ 186588 w 422994"/>
              <a:gd name="connsiteY66" fmla="*/ 118920 h 501425"/>
              <a:gd name="connsiteX67" fmla="*/ 186588 w 422994"/>
              <a:gd name="connsiteY67" fmla="*/ 94041 h 501425"/>
              <a:gd name="connsiteX68" fmla="*/ 155490 w 422994"/>
              <a:gd name="connsiteY68" fmla="*/ 94041 h 501425"/>
              <a:gd name="connsiteX69" fmla="*/ 155490 w 422994"/>
              <a:gd name="connsiteY69" fmla="*/ 161835 h 501425"/>
              <a:gd name="connsiteX70" fmla="*/ 199027 w 422994"/>
              <a:gd name="connsiteY70" fmla="*/ 205372 h 501425"/>
              <a:gd name="connsiteX71" fmla="*/ 200893 w 422994"/>
              <a:gd name="connsiteY71" fmla="*/ 205372 h 501425"/>
              <a:gd name="connsiteX72" fmla="*/ 216442 w 422994"/>
              <a:gd name="connsiteY72" fmla="*/ 220921 h 501425"/>
              <a:gd name="connsiteX73" fmla="*/ 200893 w 422994"/>
              <a:gd name="connsiteY73" fmla="*/ 236470 h 501425"/>
              <a:gd name="connsiteX74" fmla="*/ 200893 w 422994"/>
              <a:gd name="connsiteY74" fmla="*/ 236470 h 501425"/>
              <a:gd name="connsiteX75" fmla="*/ 276772 w 422994"/>
              <a:gd name="connsiteY75" fmla="*/ 110834 h 501425"/>
              <a:gd name="connsiteX76" fmla="*/ 261223 w 422994"/>
              <a:gd name="connsiteY76" fmla="*/ 95285 h 501425"/>
              <a:gd name="connsiteX77" fmla="*/ 261223 w 422994"/>
              <a:gd name="connsiteY77" fmla="*/ 94041 h 501425"/>
              <a:gd name="connsiteX78" fmla="*/ 236345 w 422994"/>
              <a:gd name="connsiteY78" fmla="*/ 71651 h 501425"/>
              <a:gd name="connsiteX79" fmla="*/ 236345 w 422994"/>
              <a:gd name="connsiteY79" fmla="*/ 26247 h 501425"/>
              <a:gd name="connsiteX80" fmla="*/ 255004 w 422994"/>
              <a:gd name="connsiteY80" fmla="*/ 33089 h 501425"/>
              <a:gd name="connsiteX81" fmla="*/ 255004 w 422994"/>
              <a:gd name="connsiteY81" fmla="*/ 63565 h 501425"/>
              <a:gd name="connsiteX82" fmla="*/ 273663 w 422994"/>
              <a:gd name="connsiteY82" fmla="*/ 80358 h 501425"/>
              <a:gd name="connsiteX83" fmla="*/ 276772 w 422994"/>
              <a:gd name="connsiteY83" fmla="*/ 80358 h 501425"/>
              <a:gd name="connsiteX84" fmla="*/ 292321 w 422994"/>
              <a:gd name="connsiteY84" fmla="*/ 95907 h 501425"/>
              <a:gd name="connsiteX85" fmla="*/ 276772 w 422994"/>
              <a:gd name="connsiteY85" fmla="*/ 110834 h 501425"/>
              <a:gd name="connsiteX86" fmla="*/ 276772 w 422994"/>
              <a:gd name="connsiteY86" fmla="*/ 110834 h 50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22994" h="501425">
                <a:moveTo>
                  <a:pt x="416713" y="271300"/>
                </a:moveTo>
                <a:lnTo>
                  <a:pt x="373798" y="196665"/>
                </a:lnTo>
                <a:lnTo>
                  <a:pt x="373798" y="193555"/>
                </a:lnTo>
                <a:cubicBezTo>
                  <a:pt x="377530" y="90309"/>
                  <a:pt x="296675" y="3857"/>
                  <a:pt x="193430" y="125"/>
                </a:cubicBezTo>
                <a:cubicBezTo>
                  <a:pt x="90184" y="-3607"/>
                  <a:pt x="3732" y="76626"/>
                  <a:pt x="0" y="179872"/>
                </a:cubicBezTo>
                <a:cubicBezTo>
                  <a:pt x="0" y="184225"/>
                  <a:pt x="0" y="189201"/>
                  <a:pt x="0" y="193555"/>
                </a:cubicBezTo>
                <a:cubicBezTo>
                  <a:pt x="0" y="252641"/>
                  <a:pt x="26744" y="307995"/>
                  <a:pt x="73391" y="344069"/>
                </a:cubicBezTo>
                <a:lnTo>
                  <a:pt x="73391" y="501425"/>
                </a:lnTo>
                <a:lnTo>
                  <a:pt x="269931" y="501425"/>
                </a:lnTo>
                <a:lnTo>
                  <a:pt x="269931" y="426790"/>
                </a:lnTo>
                <a:lnTo>
                  <a:pt x="300407" y="426790"/>
                </a:lnTo>
                <a:cubicBezTo>
                  <a:pt x="340834" y="426790"/>
                  <a:pt x="373798" y="393826"/>
                  <a:pt x="373798" y="353399"/>
                </a:cubicBezTo>
                <a:cubicBezTo>
                  <a:pt x="373798" y="352777"/>
                  <a:pt x="373798" y="352777"/>
                  <a:pt x="373798" y="352155"/>
                </a:cubicBezTo>
                <a:lnTo>
                  <a:pt x="373798" y="314837"/>
                </a:lnTo>
                <a:lnTo>
                  <a:pt x="401164" y="314837"/>
                </a:lnTo>
                <a:cubicBezTo>
                  <a:pt x="417335" y="312971"/>
                  <a:pt x="431641" y="294312"/>
                  <a:pt x="416713" y="271300"/>
                </a:cubicBezTo>
                <a:close/>
                <a:moveTo>
                  <a:pt x="27988" y="131359"/>
                </a:moveTo>
                <a:lnTo>
                  <a:pt x="62196" y="131359"/>
                </a:lnTo>
                <a:lnTo>
                  <a:pt x="62196" y="106480"/>
                </a:lnTo>
                <a:cubicBezTo>
                  <a:pt x="55354" y="101505"/>
                  <a:pt x="54111" y="91553"/>
                  <a:pt x="59086" y="84712"/>
                </a:cubicBezTo>
                <a:cubicBezTo>
                  <a:pt x="64062" y="77870"/>
                  <a:pt x="74013" y="76626"/>
                  <a:pt x="80855" y="81602"/>
                </a:cubicBezTo>
                <a:cubicBezTo>
                  <a:pt x="87696" y="86578"/>
                  <a:pt x="88940" y="96529"/>
                  <a:pt x="83965" y="103371"/>
                </a:cubicBezTo>
                <a:cubicBezTo>
                  <a:pt x="83343" y="104614"/>
                  <a:pt x="82099" y="105858"/>
                  <a:pt x="80855" y="106480"/>
                </a:cubicBezTo>
                <a:lnTo>
                  <a:pt x="80855" y="131359"/>
                </a:lnTo>
                <a:lnTo>
                  <a:pt x="105733" y="131359"/>
                </a:lnTo>
                <a:lnTo>
                  <a:pt x="105733" y="174896"/>
                </a:lnTo>
                <a:cubicBezTo>
                  <a:pt x="112575" y="179872"/>
                  <a:pt x="113819" y="189823"/>
                  <a:pt x="108843" y="196665"/>
                </a:cubicBezTo>
                <a:cubicBezTo>
                  <a:pt x="103867" y="203506"/>
                  <a:pt x="93916" y="204750"/>
                  <a:pt x="87074" y="199774"/>
                </a:cubicBezTo>
                <a:cubicBezTo>
                  <a:pt x="80233" y="194799"/>
                  <a:pt x="78989" y="184847"/>
                  <a:pt x="83965" y="178006"/>
                </a:cubicBezTo>
                <a:cubicBezTo>
                  <a:pt x="84587" y="176762"/>
                  <a:pt x="85831" y="175518"/>
                  <a:pt x="87074" y="174896"/>
                </a:cubicBezTo>
                <a:lnTo>
                  <a:pt x="87074" y="150018"/>
                </a:lnTo>
                <a:lnTo>
                  <a:pt x="22391" y="150018"/>
                </a:lnTo>
                <a:cubicBezTo>
                  <a:pt x="24256" y="143798"/>
                  <a:pt x="25500" y="137578"/>
                  <a:pt x="27988" y="131359"/>
                </a:cubicBezTo>
                <a:close/>
                <a:moveTo>
                  <a:pt x="200893" y="236470"/>
                </a:moveTo>
                <a:cubicBezTo>
                  <a:pt x="192186" y="236470"/>
                  <a:pt x="185344" y="229628"/>
                  <a:pt x="185344" y="220921"/>
                </a:cubicBezTo>
                <a:cubicBezTo>
                  <a:pt x="185344" y="220299"/>
                  <a:pt x="185344" y="219055"/>
                  <a:pt x="185344" y="218433"/>
                </a:cubicBezTo>
                <a:lnTo>
                  <a:pt x="169173" y="202262"/>
                </a:lnTo>
                <a:lnTo>
                  <a:pt x="143051" y="228385"/>
                </a:lnTo>
                <a:lnTo>
                  <a:pt x="143051" y="274410"/>
                </a:lnTo>
                <a:cubicBezTo>
                  <a:pt x="149892" y="279385"/>
                  <a:pt x="151136" y="289337"/>
                  <a:pt x="146161" y="296178"/>
                </a:cubicBezTo>
                <a:cubicBezTo>
                  <a:pt x="141185" y="303020"/>
                  <a:pt x="131234" y="304264"/>
                  <a:pt x="124392" y="299288"/>
                </a:cubicBezTo>
                <a:cubicBezTo>
                  <a:pt x="117551" y="294312"/>
                  <a:pt x="116307" y="284361"/>
                  <a:pt x="121282" y="277519"/>
                </a:cubicBezTo>
                <a:cubicBezTo>
                  <a:pt x="121904" y="276276"/>
                  <a:pt x="123148" y="275032"/>
                  <a:pt x="124392" y="274410"/>
                </a:cubicBezTo>
                <a:lnTo>
                  <a:pt x="124392" y="268190"/>
                </a:lnTo>
                <a:lnTo>
                  <a:pt x="82721" y="268190"/>
                </a:lnTo>
                <a:lnTo>
                  <a:pt x="53489" y="233982"/>
                </a:lnTo>
                <a:cubicBezTo>
                  <a:pt x="44781" y="234604"/>
                  <a:pt x="37318" y="228385"/>
                  <a:pt x="36696" y="219677"/>
                </a:cubicBezTo>
                <a:cubicBezTo>
                  <a:pt x="36074" y="210970"/>
                  <a:pt x="42293" y="203506"/>
                  <a:pt x="51001" y="202884"/>
                </a:cubicBezTo>
                <a:cubicBezTo>
                  <a:pt x="59708" y="202262"/>
                  <a:pt x="67172" y="208482"/>
                  <a:pt x="67794" y="217189"/>
                </a:cubicBezTo>
                <a:cubicBezTo>
                  <a:pt x="67794" y="218433"/>
                  <a:pt x="67794" y="220299"/>
                  <a:pt x="67794" y="221543"/>
                </a:cubicBezTo>
                <a:lnTo>
                  <a:pt x="91428" y="249531"/>
                </a:lnTo>
                <a:lnTo>
                  <a:pt x="124392" y="249531"/>
                </a:lnTo>
                <a:lnTo>
                  <a:pt x="124392" y="220921"/>
                </a:lnTo>
                <a:lnTo>
                  <a:pt x="156112" y="189201"/>
                </a:lnTo>
                <a:lnTo>
                  <a:pt x="136831" y="169298"/>
                </a:lnTo>
                <a:lnTo>
                  <a:pt x="136831" y="56723"/>
                </a:lnTo>
                <a:cubicBezTo>
                  <a:pt x="129990" y="51748"/>
                  <a:pt x="128746" y="41796"/>
                  <a:pt x="133721" y="34955"/>
                </a:cubicBezTo>
                <a:cubicBezTo>
                  <a:pt x="138697" y="28113"/>
                  <a:pt x="148649" y="26869"/>
                  <a:pt x="155490" y="31845"/>
                </a:cubicBezTo>
                <a:cubicBezTo>
                  <a:pt x="162332" y="36821"/>
                  <a:pt x="163576" y="46772"/>
                  <a:pt x="158600" y="53614"/>
                </a:cubicBezTo>
                <a:cubicBezTo>
                  <a:pt x="157978" y="54858"/>
                  <a:pt x="156734" y="56102"/>
                  <a:pt x="155490" y="56723"/>
                </a:cubicBezTo>
                <a:lnTo>
                  <a:pt x="155490" y="75382"/>
                </a:lnTo>
                <a:lnTo>
                  <a:pt x="205247" y="75382"/>
                </a:lnTo>
                <a:lnTo>
                  <a:pt x="205247" y="118920"/>
                </a:lnTo>
                <a:cubicBezTo>
                  <a:pt x="212089" y="123895"/>
                  <a:pt x="213332" y="133847"/>
                  <a:pt x="208357" y="140688"/>
                </a:cubicBezTo>
                <a:cubicBezTo>
                  <a:pt x="203381" y="147530"/>
                  <a:pt x="193430" y="148774"/>
                  <a:pt x="186588" y="143798"/>
                </a:cubicBezTo>
                <a:cubicBezTo>
                  <a:pt x="179747" y="138822"/>
                  <a:pt x="178503" y="128871"/>
                  <a:pt x="183478" y="122029"/>
                </a:cubicBezTo>
                <a:cubicBezTo>
                  <a:pt x="184100" y="120785"/>
                  <a:pt x="185344" y="119541"/>
                  <a:pt x="186588" y="118920"/>
                </a:cubicBezTo>
                <a:lnTo>
                  <a:pt x="186588" y="94041"/>
                </a:lnTo>
                <a:lnTo>
                  <a:pt x="155490" y="94041"/>
                </a:lnTo>
                <a:lnTo>
                  <a:pt x="155490" y="161835"/>
                </a:lnTo>
                <a:lnTo>
                  <a:pt x="199027" y="205372"/>
                </a:lnTo>
                <a:cubicBezTo>
                  <a:pt x="199649" y="205372"/>
                  <a:pt x="200271" y="205372"/>
                  <a:pt x="200893" y="205372"/>
                </a:cubicBezTo>
                <a:cubicBezTo>
                  <a:pt x="209601" y="205372"/>
                  <a:pt x="216442" y="212214"/>
                  <a:pt x="216442" y="220921"/>
                </a:cubicBezTo>
                <a:cubicBezTo>
                  <a:pt x="216442" y="229628"/>
                  <a:pt x="209601" y="236470"/>
                  <a:pt x="200893" y="236470"/>
                </a:cubicBezTo>
                <a:lnTo>
                  <a:pt x="200893" y="236470"/>
                </a:lnTo>
                <a:close/>
                <a:moveTo>
                  <a:pt x="276772" y="110834"/>
                </a:moveTo>
                <a:cubicBezTo>
                  <a:pt x="268065" y="110834"/>
                  <a:pt x="261223" y="103992"/>
                  <a:pt x="261223" y="95285"/>
                </a:cubicBezTo>
                <a:cubicBezTo>
                  <a:pt x="261223" y="94663"/>
                  <a:pt x="261223" y="94663"/>
                  <a:pt x="261223" y="94041"/>
                </a:cubicBezTo>
                <a:lnTo>
                  <a:pt x="236345" y="71651"/>
                </a:lnTo>
                <a:lnTo>
                  <a:pt x="236345" y="26247"/>
                </a:lnTo>
                <a:cubicBezTo>
                  <a:pt x="242565" y="28113"/>
                  <a:pt x="248784" y="30601"/>
                  <a:pt x="255004" y="33089"/>
                </a:cubicBezTo>
                <a:lnTo>
                  <a:pt x="255004" y="63565"/>
                </a:lnTo>
                <a:lnTo>
                  <a:pt x="273663" y="80358"/>
                </a:lnTo>
                <a:cubicBezTo>
                  <a:pt x="274907" y="80358"/>
                  <a:pt x="275528" y="80358"/>
                  <a:pt x="276772" y="80358"/>
                </a:cubicBezTo>
                <a:cubicBezTo>
                  <a:pt x="285480" y="80358"/>
                  <a:pt x="292321" y="87200"/>
                  <a:pt x="292321" y="95907"/>
                </a:cubicBezTo>
                <a:cubicBezTo>
                  <a:pt x="292321" y="104614"/>
                  <a:pt x="285480" y="110834"/>
                  <a:pt x="276772" y="110834"/>
                </a:cubicBezTo>
                <a:lnTo>
                  <a:pt x="276772" y="110834"/>
                </a:lnTo>
                <a:close/>
              </a:path>
            </a:pathLst>
          </a:custGeom>
          <a:gradFill>
            <a:gsLst>
              <a:gs pos="0">
                <a:schemeClr val="accent2"/>
              </a:gs>
              <a:gs pos="100000">
                <a:schemeClr val="accent4"/>
              </a:gs>
            </a:gsLst>
            <a:lin ang="5400000" scaled="1"/>
          </a:gradFill>
          <a:ln w="6152" cap="flat">
            <a:noFill/>
            <a:prstDash val="solid"/>
            <a:miter/>
          </a:ln>
        </p:spPr>
        <p:txBody>
          <a:bodyPr rtlCol="0" anchor="ctr"/>
          <a:lstStyle/>
          <a:p>
            <a:endParaRPr lang="en-US"/>
          </a:p>
        </p:txBody>
      </p:sp>
      <p:sp>
        <p:nvSpPr>
          <p:cNvPr id="13" name="TextBox 12">
            <a:extLst>
              <a:ext uri="{FF2B5EF4-FFF2-40B4-BE49-F238E27FC236}">
                <a16:creationId xmlns:a16="http://schemas.microsoft.com/office/drawing/2014/main" id="{9F291589-6CC6-DFFC-0B43-E5D9E5361FD6}"/>
              </a:ext>
            </a:extLst>
          </p:cNvPr>
          <p:cNvSpPr txBox="1"/>
          <p:nvPr/>
        </p:nvSpPr>
        <p:spPr>
          <a:xfrm>
            <a:off x="3245842" y="3924405"/>
            <a:ext cx="837359" cy="400110"/>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Generative AI</a:t>
            </a:r>
          </a:p>
        </p:txBody>
      </p:sp>
      <p:sp>
        <p:nvSpPr>
          <p:cNvPr id="9" name="TextBox 12">
            <a:extLst>
              <a:ext uri="{FF2B5EF4-FFF2-40B4-BE49-F238E27FC236}">
                <a16:creationId xmlns:a16="http://schemas.microsoft.com/office/drawing/2014/main" id="{C079BE1A-FB48-8AFD-A4CD-A969C02F3234}"/>
              </a:ext>
            </a:extLst>
          </p:cNvPr>
          <p:cNvSpPr txBox="1">
            <a:spLocks noChangeArrowheads="1"/>
          </p:cNvSpPr>
          <p:nvPr/>
        </p:nvSpPr>
        <p:spPr bwMode="auto">
          <a:xfrm>
            <a:off x="320020" y="4436606"/>
            <a:ext cx="142870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eaLnBrk="1" hangingPunct="1"/>
            <a:endParaRPr lang="en-US" sz="1400" b="1">
              <a:solidFill>
                <a:schemeClr val="bg1"/>
              </a:solidFill>
              <a:latin typeface="+mn-lt"/>
              <a:cs typeface="Arial" pitchFamily="34" charset="0"/>
            </a:endParaRPr>
          </a:p>
          <a:p>
            <a:pPr marL="227013" indent="-227013" eaLnBrk="1" hangingPunct="1">
              <a:buClr>
                <a:schemeClr val="accent2"/>
              </a:buClr>
              <a:buFont typeface="Wingdings" panose="05000000000000000000" pitchFamily="2" charset="2"/>
              <a:buChar char="n"/>
            </a:pPr>
            <a:r>
              <a:rPr lang="en-US" sz="1400">
                <a:solidFill>
                  <a:schemeClr val="bg1"/>
                </a:solidFill>
                <a:latin typeface="+mn-lt"/>
                <a:ea typeface="+mn-ea"/>
                <a:cs typeface="Arial" pitchFamily="34" charset="0"/>
              </a:rPr>
              <a:t>Vendors</a:t>
            </a:r>
          </a:p>
          <a:p>
            <a:pPr marL="227013" indent="-227013" eaLnBrk="1" hangingPunct="1">
              <a:buClr>
                <a:schemeClr val="accent2"/>
              </a:buClr>
              <a:buFont typeface="Wingdings" panose="05000000000000000000" pitchFamily="2" charset="2"/>
              <a:buChar char="n"/>
            </a:pPr>
            <a:r>
              <a:rPr lang="en-US" sz="1400">
                <a:solidFill>
                  <a:schemeClr val="bg1"/>
                </a:solidFill>
                <a:latin typeface="+mn-lt"/>
                <a:ea typeface="+mn-ea"/>
                <a:cs typeface="Arial" pitchFamily="34" charset="0"/>
              </a:rPr>
              <a:t>Audit</a:t>
            </a:r>
          </a:p>
          <a:p>
            <a:pPr marL="227013" indent="-227013" eaLnBrk="1" hangingPunct="1">
              <a:buClr>
                <a:schemeClr val="accent2"/>
              </a:buClr>
              <a:buFont typeface="Wingdings" panose="05000000000000000000" pitchFamily="2" charset="2"/>
              <a:buChar char="n"/>
            </a:pPr>
            <a:r>
              <a:rPr lang="en-US" sz="1400">
                <a:solidFill>
                  <a:schemeClr val="bg1"/>
                </a:solidFill>
                <a:latin typeface="+mn-lt"/>
                <a:ea typeface="+mn-ea"/>
                <a:cs typeface="Arial" pitchFamily="34" charset="0"/>
              </a:rPr>
              <a:t>Government Agencies</a:t>
            </a:r>
          </a:p>
          <a:p>
            <a:pPr marL="182880" indent="-182880" eaLnBrk="1" hangingPunct="1"/>
            <a:endParaRPr lang="en-US" sz="1400" b="1">
              <a:solidFill>
                <a:schemeClr val="bg1"/>
              </a:solidFill>
              <a:latin typeface="+mn-lt"/>
              <a:cs typeface="Arial" pitchFamily="34" charset="0"/>
            </a:endParaRPr>
          </a:p>
        </p:txBody>
      </p:sp>
      <p:sp>
        <p:nvSpPr>
          <p:cNvPr id="11" name="Rectangle 10">
            <a:extLst>
              <a:ext uri="{FF2B5EF4-FFF2-40B4-BE49-F238E27FC236}">
                <a16:creationId xmlns:a16="http://schemas.microsoft.com/office/drawing/2014/main" id="{2728BDE9-4513-364E-499C-5F7EE26DD3B8}"/>
              </a:ext>
            </a:extLst>
          </p:cNvPr>
          <p:cNvSpPr/>
          <p:nvPr/>
        </p:nvSpPr>
        <p:spPr>
          <a:xfrm>
            <a:off x="320020" y="2512344"/>
            <a:ext cx="1516699" cy="1169551"/>
          </a:xfrm>
          <a:prstGeom prst="rect">
            <a:avLst/>
          </a:prstGeom>
        </p:spPr>
        <p:txBody>
          <a:bodyPr wrap="square">
            <a:spAutoFit/>
          </a:bodyPr>
          <a:lstStyle/>
          <a:p>
            <a:pPr marL="182880" indent="-182880"/>
            <a:endParaRPr lang="en-US" sz="1400" b="1">
              <a:solidFill>
                <a:schemeClr val="bg1"/>
              </a:solidFill>
              <a:cs typeface="Arial" pitchFamily="34" charset="0"/>
            </a:endParaRPr>
          </a:p>
          <a:p>
            <a:pPr marL="227013" indent="-227013">
              <a:buClr>
                <a:schemeClr val="accent2"/>
              </a:buClr>
              <a:buFont typeface="Wingdings" panose="05000000000000000000" pitchFamily="2" charset="2"/>
              <a:buChar char="n"/>
            </a:pPr>
            <a:r>
              <a:rPr lang="en-US" sz="1400">
                <a:solidFill>
                  <a:schemeClr val="bg1"/>
                </a:solidFill>
                <a:cs typeface="Arial" pitchFamily="34" charset="0"/>
              </a:rPr>
              <a:t>Executives</a:t>
            </a:r>
          </a:p>
          <a:p>
            <a:pPr marL="227013" indent="-227013">
              <a:buClr>
                <a:schemeClr val="accent2"/>
              </a:buClr>
              <a:buFont typeface="Wingdings" panose="05000000000000000000" pitchFamily="2" charset="2"/>
              <a:buChar char="n"/>
            </a:pPr>
            <a:r>
              <a:rPr lang="en-US" sz="1400">
                <a:solidFill>
                  <a:schemeClr val="bg1"/>
                </a:solidFill>
                <a:cs typeface="Arial" pitchFamily="34" charset="0"/>
              </a:rPr>
              <a:t>Managers</a:t>
            </a:r>
          </a:p>
          <a:p>
            <a:pPr marL="227013" indent="-227013">
              <a:buClr>
                <a:schemeClr val="accent2"/>
              </a:buClr>
              <a:buFont typeface="Wingdings" panose="05000000000000000000" pitchFamily="2" charset="2"/>
              <a:buChar char="n"/>
            </a:pPr>
            <a:r>
              <a:rPr lang="en-US" sz="1400">
                <a:solidFill>
                  <a:schemeClr val="bg1"/>
                </a:solidFill>
                <a:cs typeface="Arial" pitchFamily="34" charset="0"/>
              </a:rPr>
              <a:t>Buyers</a:t>
            </a:r>
          </a:p>
          <a:p>
            <a:pPr marL="227013" indent="-227013">
              <a:buClr>
                <a:schemeClr val="accent2"/>
              </a:buClr>
              <a:buFont typeface="Wingdings" panose="05000000000000000000" pitchFamily="2" charset="2"/>
              <a:buChar char="n"/>
            </a:pPr>
            <a:r>
              <a:rPr lang="en-US" sz="1400">
                <a:solidFill>
                  <a:schemeClr val="bg1"/>
                </a:solidFill>
                <a:cs typeface="Arial" pitchFamily="34" charset="0"/>
              </a:rPr>
              <a:t>Employees</a:t>
            </a:r>
          </a:p>
        </p:txBody>
      </p:sp>
      <p:sp>
        <p:nvSpPr>
          <p:cNvPr id="23" name="Oval 22">
            <a:extLst>
              <a:ext uri="{FF2B5EF4-FFF2-40B4-BE49-F238E27FC236}">
                <a16:creationId xmlns:a16="http://schemas.microsoft.com/office/drawing/2014/main" id="{7D799DB6-E827-3F19-2756-6EB7CE33F531}"/>
              </a:ext>
            </a:extLst>
          </p:cNvPr>
          <p:cNvSpPr/>
          <p:nvPr/>
        </p:nvSpPr>
        <p:spPr>
          <a:xfrm>
            <a:off x="573186" y="1775884"/>
            <a:ext cx="919553" cy="9195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4" name="Graphic 21">
            <a:extLst>
              <a:ext uri="{FF2B5EF4-FFF2-40B4-BE49-F238E27FC236}">
                <a16:creationId xmlns:a16="http://schemas.microsoft.com/office/drawing/2014/main" id="{6CA724A3-544C-AC00-CD27-2087B443F4EB}"/>
              </a:ext>
            </a:extLst>
          </p:cNvPr>
          <p:cNvSpPr/>
          <p:nvPr/>
        </p:nvSpPr>
        <p:spPr>
          <a:xfrm>
            <a:off x="847892" y="1856504"/>
            <a:ext cx="370139" cy="691322"/>
          </a:xfrm>
          <a:custGeom>
            <a:avLst/>
            <a:gdLst>
              <a:gd name="connsiteX0" fmla="*/ 523869 w 545085"/>
              <a:gd name="connsiteY0" fmla="*/ 984987 h 1018074"/>
              <a:gd name="connsiteX1" fmla="*/ 523869 w 545085"/>
              <a:gd name="connsiteY1" fmla="*/ 199644 h 1018074"/>
              <a:gd name="connsiteX2" fmla="*/ 395768 w 545085"/>
              <a:gd name="connsiteY2" fmla="*/ 145585 h 1018074"/>
              <a:gd name="connsiteX3" fmla="*/ 395768 w 545085"/>
              <a:gd name="connsiteY3" fmla="*/ 0 h 1018074"/>
              <a:gd name="connsiteX4" fmla="*/ 21116 w 545085"/>
              <a:gd name="connsiteY4" fmla="*/ 149759 h 1018074"/>
              <a:gd name="connsiteX5" fmla="*/ 21116 w 545085"/>
              <a:gd name="connsiteY5" fmla="*/ 984579 h 1018074"/>
              <a:gd name="connsiteX6" fmla="*/ 0 w 545085"/>
              <a:gd name="connsiteY6" fmla="*/ 984579 h 1018074"/>
              <a:gd name="connsiteX7" fmla="*/ 0 w 545085"/>
              <a:gd name="connsiteY7" fmla="*/ 1018074 h 1018074"/>
              <a:gd name="connsiteX8" fmla="*/ 545086 w 545085"/>
              <a:gd name="connsiteY8" fmla="*/ 1018074 h 1018074"/>
              <a:gd name="connsiteX9" fmla="*/ 545086 w 545085"/>
              <a:gd name="connsiteY9" fmla="*/ 984987 h 1018074"/>
              <a:gd name="connsiteX10" fmla="*/ 111611 w 545085"/>
              <a:gd name="connsiteY10" fmla="*/ 928280 h 1018074"/>
              <a:gd name="connsiteX11" fmla="*/ 70386 w 545085"/>
              <a:gd name="connsiteY11" fmla="*/ 928280 h 1018074"/>
              <a:gd name="connsiteX12" fmla="*/ 70386 w 545085"/>
              <a:gd name="connsiteY12" fmla="*/ 886233 h 1018074"/>
              <a:gd name="connsiteX13" fmla="*/ 111611 w 545085"/>
              <a:gd name="connsiteY13" fmla="*/ 886233 h 1018074"/>
              <a:gd name="connsiteX14" fmla="*/ 111611 w 545085"/>
              <a:gd name="connsiteY14" fmla="*/ 846325 h 1018074"/>
              <a:gd name="connsiteX15" fmla="*/ 70386 w 545085"/>
              <a:gd name="connsiteY15" fmla="*/ 846325 h 1018074"/>
              <a:gd name="connsiteX16" fmla="*/ 70386 w 545085"/>
              <a:gd name="connsiteY16" fmla="*/ 804278 h 1018074"/>
              <a:gd name="connsiteX17" fmla="*/ 111611 w 545085"/>
              <a:gd name="connsiteY17" fmla="*/ 804278 h 1018074"/>
              <a:gd name="connsiteX18" fmla="*/ 111611 w 545085"/>
              <a:gd name="connsiteY18" fmla="*/ 764879 h 1018074"/>
              <a:gd name="connsiteX19" fmla="*/ 70386 w 545085"/>
              <a:gd name="connsiteY19" fmla="*/ 764879 h 1018074"/>
              <a:gd name="connsiteX20" fmla="*/ 70386 w 545085"/>
              <a:gd name="connsiteY20" fmla="*/ 722833 h 1018074"/>
              <a:gd name="connsiteX21" fmla="*/ 111611 w 545085"/>
              <a:gd name="connsiteY21" fmla="*/ 722833 h 1018074"/>
              <a:gd name="connsiteX22" fmla="*/ 111611 w 545085"/>
              <a:gd name="connsiteY22" fmla="*/ 683433 h 1018074"/>
              <a:gd name="connsiteX23" fmla="*/ 70386 w 545085"/>
              <a:gd name="connsiteY23" fmla="*/ 683433 h 1018074"/>
              <a:gd name="connsiteX24" fmla="*/ 70386 w 545085"/>
              <a:gd name="connsiteY24" fmla="*/ 640470 h 1018074"/>
              <a:gd name="connsiteX25" fmla="*/ 111611 w 545085"/>
              <a:gd name="connsiteY25" fmla="*/ 640470 h 1018074"/>
              <a:gd name="connsiteX26" fmla="*/ 111611 w 545085"/>
              <a:gd name="connsiteY26" fmla="*/ 601478 h 1018074"/>
              <a:gd name="connsiteX27" fmla="*/ 70386 w 545085"/>
              <a:gd name="connsiteY27" fmla="*/ 601478 h 1018074"/>
              <a:gd name="connsiteX28" fmla="*/ 70386 w 545085"/>
              <a:gd name="connsiteY28" fmla="*/ 558617 h 1018074"/>
              <a:gd name="connsiteX29" fmla="*/ 111611 w 545085"/>
              <a:gd name="connsiteY29" fmla="*/ 558617 h 1018074"/>
              <a:gd name="connsiteX30" fmla="*/ 111611 w 545085"/>
              <a:gd name="connsiteY30" fmla="*/ 520032 h 1018074"/>
              <a:gd name="connsiteX31" fmla="*/ 70386 w 545085"/>
              <a:gd name="connsiteY31" fmla="*/ 520032 h 1018074"/>
              <a:gd name="connsiteX32" fmla="*/ 70386 w 545085"/>
              <a:gd name="connsiteY32" fmla="*/ 476662 h 1018074"/>
              <a:gd name="connsiteX33" fmla="*/ 111611 w 545085"/>
              <a:gd name="connsiteY33" fmla="*/ 476662 h 1018074"/>
              <a:gd name="connsiteX34" fmla="*/ 111611 w 545085"/>
              <a:gd name="connsiteY34" fmla="*/ 438077 h 1018074"/>
              <a:gd name="connsiteX35" fmla="*/ 70386 w 545085"/>
              <a:gd name="connsiteY35" fmla="*/ 438077 h 1018074"/>
              <a:gd name="connsiteX36" fmla="*/ 70386 w 545085"/>
              <a:gd name="connsiteY36" fmla="*/ 394809 h 1018074"/>
              <a:gd name="connsiteX37" fmla="*/ 111611 w 545085"/>
              <a:gd name="connsiteY37" fmla="*/ 394809 h 1018074"/>
              <a:gd name="connsiteX38" fmla="*/ 111611 w 545085"/>
              <a:gd name="connsiteY38" fmla="*/ 356631 h 1018074"/>
              <a:gd name="connsiteX39" fmla="*/ 70386 w 545085"/>
              <a:gd name="connsiteY39" fmla="*/ 356631 h 1018074"/>
              <a:gd name="connsiteX40" fmla="*/ 70386 w 545085"/>
              <a:gd name="connsiteY40" fmla="*/ 312854 h 1018074"/>
              <a:gd name="connsiteX41" fmla="*/ 111611 w 545085"/>
              <a:gd name="connsiteY41" fmla="*/ 312854 h 1018074"/>
              <a:gd name="connsiteX42" fmla="*/ 111611 w 545085"/>
              <a:gd name="connsiteY42" fmla="*/ 275185 h 1018074"/>
              <a:gd name="connsiteX43" fmla="*/ 70386 w 545085"/>
              <a:gd name="connsiteY43" fmla="*/ 275185 h 1018074"/>
              <a:gd name="connsiteX44" fmla="*/ 70386 w 545085"/>
              <a:gd name="connsiteY44" fmla="*/ 230899 h 1018074"/>
              <a:gd name="connsiteX45" fmla="*/ 111611 w 545085"/>
              <a:gd name="connsiteY45" fmla="*/ 230899 h 1018074"/>
              <a:gd name="connsiteX46" fmla="*/ 192052 w 545085"/>
              <a:gd name="connsiteY46" fmla="*/ 930520 h 1018074"/>
              <a:gd name="connsiteX47" fmla="*/ 150826 w 545085"/>
              <a:gd name="connsiteY47" fmla="*/ 930520 h 1018074"/>
              <a:gd name="connsiteX48" fmla="*/ 150826 w 545085"/>
              <a:gd name="connsiteY48" fmla="*/ 886233 h 1018074"/>
              <a:gd name="connsiteX49" fmla="*/ 192253 w 545085"/>
              <a:gd name="connsiteY49" fmla="*/ 886233 h 1018074"/>
              <a:gd name="connsiteX50" fmla="*/ 192052 w 545085"/>
              <a:gd name="connsiteY50" fmla="*/ 848565 h 1018074"/>
              <a:gd name="connsiteX51" fmla="*/ 150826 w 545085"/>
              <a:gd name="connsiteY51" fmla="*/ 848565 h 1018074"/>
              <a:gd name="connsiteX52" fmla="*/ 150826 w 545085"/>
              <a:gd name="connsiteY52" fmla="*/ 804278 h 1018074"/>
              <a:gd name="connsiteX53" fmla="*/ 192253 w 545085"/>
              <a:gd name="connsiteY53" fmla="*/ 804278 h 1018074"/>
              <a:gd name="connsiteX54" fmla="*/ 192052 w 545085"/>
              <a:gd name="connsiteY54" fmla="*/ 767119 h 1018074"/>
              <a:gd name="connsiteX55" fmla="*/ 150826 w 545085"/>
              <a:gd name="connsiteY55" fmla="*/ 767119 h 1018074"/>
              <a:gd name="connsiteX56" fmla="*/ 150826 w 545085"/>
              <a:gd name="connsiteY56" fmla="*/ 722833 h 1018074"/>
              <a:gd name="connsiteX57" fmla="*/ 192253 w 545085"/>
              <a:gd name="connsiteY57" fmla="*/ 722833 h 1018074"/>
              <a:gd name="connsiteX58" fmla="*/ 192052 w 545085"/>
              <a:gd name="connsiteY58" fmla="*/ 685673 h 1018074"/>
              <a:gd name="connsiteX59" fmla="*/ 150826 w 545085"/>
              <a:gd name="connsiteY59" fmla="*/ 685673 h 1018074"/>
              <a:gd name="connsiteX60" fmla="*/ 150826 w 545085"/>
              <a:gd name="connsiteY60" fmla="*/ 640470 h 1018074"/>
              <a:gd name="connsiteX61" fmla="*/ 192253 w 545085"/>
              <a:gd name="connsiteY61" fmla="*/ 640470 h 1018074"/>
              <a:gd name="connsiteX62" fmla="*/ 192052 w 545085"/>
              <a:gd name="connsiteY62" fmla="*/ 603718 h 1018074"/>
              <a:gd name="connsiteX63" fmla="*/ 150826 w 545085"/>
              <a:gd name="connsiteY63" fmla="*/ 603718 h 1018074"/>
              <a:gd name="connsiteX64" fmla="*/ 150826 w 545085"/>
              <a:gd name="connsiteY64" fmla="*/ 558617 h 1018074"/>
              <a:gd name="connsiteX65" fmla="*/ 192253 w 545085"/>
              <a:gd name="connsiteY65" fmla="*/ 558617 h 1018074"/>
              <a:gd name="connsiteX66" fmla="*/ 192052 w 545085"/>
              <a:gd name="connsiteY66" fmla="*/ 522272 h 1018074"/>
              <a:gd name="connsiteX67" fmla="*/ 150826 w 545085"/>
              <a:gd name="connsiteY67" fmla="*/ 522272 h 1018074"/>
              <a:gd name="connsiteX68" fmla="*/ 150826 w 545085"/>
              <a:gd name="connsiteY68" fmla="*/ 476662 h 1018074"/>
              <a:gd name="connsiteX69" fmla="*/ 192253 w 545085"/>
              <a:gd name="connsiteY69" fmla="*/ 476662 h 1018074"/>
              <a:gd name="connsiteX70" fmla="*/ 192052 w 545085"/>
              <a:gd name="connsiteY70" fmla="*/ 440317 h 1018074"/>
              <a:gd name="connsiteX71" fmla="*/ 150826 w 545085"/>
              <a:gd name="connsiteY71" fmla="*/ 440317 h 1018074"/>
              <a:gd name="connsiteX72" fmla="*/ 150826 w 545085"/>
              <a:gd name="connsiteY72" fmla="*/ 394809 h 1018074"/>
              <a:gd name="connsiteX73" fmla="*/ 192253 w 545085"/>
              <a:gd name="connsiteY73" fmla="*/ 394809 h 1018074"/>
              <a:gd name="connsiteX74" fmla="*/ 192052 w 545085"/>
              <a:gd name="connsiteY74" fmla="*/ 358871 h 1018074"/>
              <a:gd name="connsiteX75" fmla="*/ 150826 w 545085"/>
              <a:gd name="connsiteY75" fmla="*/ 358871 h 1018074"/>
              <a:gd name="connsiteX76" fmla="*/ 150826 w 545085"/>
              <a:gd name="connsiteY76" fmla="*/ 312854 h 1018074"/>
              <a:gd name="connsiteX77" fmla="*/ 192253 w 545085"/>
              <a:gd name="connsiteY77" fmla="*/ 312854 h 1018074"/>
              <a:gd name="connsiteX78" fmla="*/ 192052 w 545085"/>
              <a:gd name="connsiteY78" fmla="*/ 277425 h 1018074"/>
              <a:gd name="connsiteX79" fmla="*/ 150826 w 545085"/>
              <a:gd name="connsiteY79" fmla="*/ 277425 h 1018074"/>
              <a:gd name="connsiteX80" fmla="*/ 150826 w 545085"/>
              <a:gd name="connsiteY80" fmla="*/ 230899 h 1018074"/>
              <a:gd name="connsiteX81" fmla="*/ 192253 w 545085"/>
              <a:gd name="connsiteY81" fmla="*/ 230899 h 1018074"/>
              <a:gd name="connsiteX82" fmla="*/ 272995 w 545085"/>
              <a:gd name="connsiteY82" fmla="*/ 932759 h 1018074"/>
              <a:gd name="connsiteX83" fmla="*/ 231870 w 545085"/>
              <a:gd name="connsiteY83" fmla="*/ 932759 h 1018074"/>
              <a:gd name="connsiteX84" fmla="*/ 231870 w 545085"/>
              <a:gd name="connsiteY84" fmla="*/ 886233 h 1018074"/>
              <a:gd name="connsiteX85" fmla="*/ 273397 w 545085"/>
              <a:gd name="connsiteY85" fmla="*/ 886233 h 1018074"/>
              <a:gd name="connsiteX86" fmla="*/ 272995 w 545085"/>
              <a:gd name="connsiteY86" fmla="*/ 850804 h 1018074"/>
              <a:gd name="connsiteX87" fmla="*/ 231870 w 545085"/>
              <a:gd name="connsiteY87" fmla="*/ 850804 h 1018074"/>
              <a:gd name="connsiteX88" fmla="*/ 231870 w 545085"/>
              <a:gd name="connsiteY88" fmla="*/ 804278 h 1018074"/>
              <a:gd name="connsiteX89" fmla="*/ 273397 w 545085"/>
              <a:gd name="connsiteY89" fmla="*/ 804278 h 1018074"/>
              <a:gd name="connsiteX90" fmla="*/ 272995 w 545085"/>
              <a:gd name="connsiteY90" fmla="*/ 769359 h 1018074"/>
              <a:gd name="connsiteX91" fmla="*/ 231870 w 545085"/>
              <a:gd name="connsiteY91" fmla="*/ 769359 h 1018074"/>
              <a:gd name="connsiteX92" fmla="*/ 231870 w 545085"/>
              <a:gd name="connsiteY92" fmla="*/ 722833 h 1018074"/>
              <a:gd name="connsiteX93" fmla="*/ 273397 w 545085"/>
              <a:gd name="connsiteY93" fmla="*/ 722833 h 1018074"/>
              <a:gd name="connsiteX94" fmla="*/ 272995 w 545085"/>
              <a:gd name="connsiteY94" fmla="*/ 687913 h 1018074"/>
              <a:gd name="connsiteX95" fmla="*/ 231870 w 545085"/>
              <a:gd name="connsiteY95" fmla="*/ 687913 h 1018074"/>
              <a:gd name="connsiteX96" fmla="*/ 231870 w 545085"/>
              <a:gd name="connsiteY96" fmla="*/ 640470 h 1018074"/>
              <a:gd name="connsiteX97" fmla="*/ 273397 w 545085"/>
              <a:gd name="connsiteY97" fmla="*/ 640470 h 1018074"/>
              <a:gd name="connsiteX98" fmla="*/ 272995 w 545085"/>
              <a:gd name="connsiteY98" fmla="*/ 605958 h 1018074"/>
              <a:gd name="connsiteX99" fmla="*/ 231870 w 545085"/>
              <a:gd name="connsiteY99" fmla="*/ 605958 h 1018074"/>
              <a:gd name="connsiteX100" fmla="*/ 231870 w 545085"/>
              <a:gd name="connsiteY100" fmla="*/ 558617 h 1018074"/>
              <a:gd name="connsiteX101" fmla="*/ 273397 w 545085"/>
              <a:gd name="connsiteY101" fmla="*/ 558617 h 1018074"/>
              <a:gd name="connsiteX102" fmla="*/ 272995 w 545085"/>
              <a:gd name="connsiteY102" fmla="*/ 524512 h 1018074"/>
              <a:gd name="connsiteX103" fmla="*/ 231870 w 545085"/>
              <a:gd name="connsiteY103" fmla="*/ 524512 h 1018074"/>
              <a:gd name="connsiteX104" fmla="*/ 231870 w 545085"/>
              <a:gd name="connsiteY104" fmla="*/ 476662 h 1018074"/>
              <a:gd name="connsiteX105" fmla="*/ 273397 w 545085"/>
              <a:gd name="connsiteY105" fmla="*/ 476662 h 1018074"/>
              <a:gd name="connsiteX106" fmla="*/ 272995 w 545085"/>
              <a:gd name="connsiteY106" fmla="*/ 442557 h 1018074"/>
              <a:gd name="connsiteX107" fmla="*/ 231870 w 545085"/>
              <a:gd name="connsiteY107" fmla="*/ 442557 h 1018074"/>
              <a:gd name="connsiteX108" fmla="*/ 231870 w 545085"/>
              <a:gd name="connsiteY108" fmla="*/ 394809 h 1018074"/>
              <a:gd name="connsiteX109" fmla="*/ 273397 w 545085"/>
              <a:gd name="connsiteY109" fmla="*/ 394809 h 1018074"/>
              <a:gd name="connsiteX110" fmla="*/ 272995 w 545085"/>
              <a:gd name="connsiteY110" fmla="*/ 361111 h 1018074"/>
              <a:gd name="connsiteX111" fmla="*/ 231870 w 545085"/>
              <a:gd name="connsiteY111" fmla="*/ 361111 h 1018074"/>
              <a:gd name="connsiteX112" fmla="*/ 231870 w 545085"/>
              <a:gd name="connsiteY112" fmla="*/ 312854 h 1018074"/>
              <a:gd name="connsiteX113" fmla="*/ 273397 w 545085"/>
              <a:gd name="connsiteY113" fmla="*/ 312854 h 1018074"/>
              <a:gd name="connsiteX114" fmla="*/ 272995 w 545085"/>
              <a:gd name="connsiteY114" fmla="*/ 279665 h 1018074"/>
              <a:gd name="connsiteX115" fmla="*/ 231870 w 545085"/>
              <a:gd name="connsiteY115" fmla="*/ 279665 h 1018074"/>
              <a:gd name="connsiteX116" fmla="*/ 231870 w 545085"/>
              <a:gd name="connsiteY116" fmla="*/ 230899 h 1018074"/>
              <a:gd name="connsiteX117" fmla="*/ 273397 w 545085"/>
              <a:gd name="connsiteY117" fmla="*/ 230899 h 1018074"/>
              <a:gd name="connsiteX118" fmla="*/ 353939 w 545085"/>
              <a:gd name="connsiteY118" fmla="*/ 934999 h 1018074"/>
              <a:gd name="connsiteX119" fmla="*/ 312813 w 545085"/>
              <a:gd name="connsiteY119" fmla="*/ 934999 h 1018074"/>
              <a:gd name="connsiteX120" fmla="*/ 312813 w 545085"/>
              <a:gd name="connsiteY120" fmla="*/ 886233 h 1018074"/>
              <a:gd name="connsiteX121" fmla="*/ 354341 w 545085"/>
              <a:gd name="connsiteY121" fmla="*/ 886233 h 1018074"/>
              <a:gd name="connsiteX122" fmla="*/ 353939 w 545085"/>
              <a:gd name="connsiteY122" fmla="*/ 853044 h 1018074"/>
              <a:gd name="connsiteX123" fmla="*/ 312813 w 545085"/>
              <a:gd name="connsiteY123" fmla="*/ 853044 h 1018074"/>
              <a:gd name="connsiteX124" fmla="*/ 312813 w 545085"/>
              <a:gd name="connsiteY124" fmla="*/ 804278 h 1018074"/>
              <a:gd name="connsiteX125" fmla="*/ 354341 w 545085"/>
              <a:gd name="connsiteY125" fmla="*/ 804278 h 1018074"/>
              <a:gd name="connsiteX126" fmla="*/ 353939 w 545085"/>
              <a:gd name="connsiteY126" fmla="*/ 771598 h 1018074"/>
              <a:gd name="connsiteX127" fmla="*/ 312813 w 545085"/>
              <a:gd name="connsiteY127" fmla="*/ 771598 h 1018074"/>
              <a:gd name="connsiteX128" fmla="*/ 312813 w 545085"/>
              <a:gd name="connsiteY128" fmla="*/ 722833 h 1018074"/>
              <a:gd name="connsiteX129" fmla="*/ 354341 w 545085"/>
              <a:gd name="connsiteY129" fmla="*/ 722833 h 1018074"/>
              <a:gd name="connsiteX130" fmla="*/ 353939 w 545085"/>
              <a:gd name="connsiteY130" fmla="*/ 690152 h 1018074"/>
              <a:gd name="connsiteX131" fmla="*/ 312813 w 545085"/>
              <a:gd name="connsiteY131" fmla="*/ 690152 h 1018074"/>
              <a:gd name="connsiteX132" fmla="*/ 312813 w 545085"/>
              <a:gd name="connsiteY132" fmla="*/ 640470 h 1018074"/>
              <a:gd name="connsiteX133" fmla="*/ 354341 w 545085"/>
              <a:gd name="connsiteY133" fmla="*/ 640470 h 1018074"/>
              <a:gd name="connsiteX134" fmla="*/ 353939 w 545085"/>
              <a:gd name="connsiteY134" fmla="*/ 608197 h 1018074"/>
              <a:gd name="connsiteX135" fmla="*/ 312813 w 545085"/>
              <a:gd name="connsiteY135" fmla="*/ 608197 h 1018074"/>
              <a:gd name="connsiteX136" fmla="*/ 312813 w 545085"/>
              <a:gd name="connsiteY136" fmla="*/ 558617 h 1018074"/>
              <a:gd name="connsiteX137" fmla="*/ 354341 w 545085"/>
              <a:gd name="connsiteY137" fmla="*/ 558617 h 1018074"/>
              <a:gd name="connsiteX138" fmla="*/ 353939 w 545085"/>
              <a:gd name="connsiteY138" fmla="*/ 526752 h 1018074"/>
              <a:gd name="connsiteX139" fmla="*/ 312813 w 545085"/>
              <a:gd name="connsiteY139" fmla="*/ 526752 h 1018074"/>
              <a:gd name="connsiteX140" fmla="*/ 312813 w 545085"/>
              <a:gd name="connsiteY140" fmla="*/ 476662 h 1018074"/>
              <a:gd name="connsiteX141" fmla="*/ 354341 w 545085"/>
              <a:gd name="connsiteY141" fmla="*/ 476662 h 1018074"/>
              <a:gd name="connsiteX142" fmla="*/ 353939 w 545085"/>
              <a:gd name="connsiteY142" fmla="*/ 444797 h 1018074"/>
              <a:gd name="connsiteX143" fmla="*/ 312813 w 545085"/>
              <a:gd name="connsiteY143" fmla="*/ 444797 h 1018074"/>
              <a:gd name="connsiteX144" fmla="*/ 312813 w 545085"/>
              <a:gd name="connsiteY144" fmla="*/ 394809 h 1018074"/>
              <a:gd name="connsiteX145" fmla="*/ 354341 w 545085"/>
              <a:gd name="connsiteY145" fmla="*/ 394809 h 1018074"/>
              <a:gd name="connsiteX146" fmla="*/ 353939 w 545085"/>
              <a:gd name="connsiteY146" fmla="*/ 363351 h 1018074"/>
              <a:gd name="connsiteX147" fmla="*/ 312813 w 545085"/>
              <a:gd name="connsiteY147" fmla="*/ 363351 h 1018074"/>
              <a:gd name="connsiteX148" fmla="*/ 312813 w 545085"/>
              <a:gd name="connsiteY148" fmla="*/ 312854 h 1018074"/>
              <a:gd name="connsiteX149" fmla="*/ 354341 w 545085"/>
              <a:gd name="connsiteY149" fmla="*/ 312854 h 1018074"/>
              <a:gd name="connsiteX150" fmla="*/ 353939 w 545085"/>
              <a:gd name="connsiteY150" fmla="*/ 281905 h 1018074"/>
              <a:gd name="connsiteX151" fmla="*/ 312813 w 545085"/>
              <a:gd name="connsiteY151" fmla="*/ 281905 h 1018074"/>
              <a:gd name="connsiteX152" fmla="*/ 312813 w 545085"/>
              <a:gd name="connsiteY152" fmla="*/ 230899 h 1018074"/>
              <a:gd name="connsiteX153" fmla="*/ 354341 w 545085"/>
              <a:gd name="connsiteY153" fmla="*/ 230899 h 1018074"/>
              <a:gd name="connsiteX154" fmla="*/ 474600 w 545085"/>
              <a:gd name="connsiteY154" fmla="*/ 937239 h 1018074"/>
              <a:gd name="connsiteX155" fmla="*/ 433474 w 545085"/>
              <a:gd name="connsiteY155" fmla="*/ 937239 h 1018074"/>
              <a:gd name="connsiteX156" fmla="*/ 433474 w 545085"/>
              <a:gd name="connsiteY156" fmla="*/ 886233 h 1018074"/>
              <a:gd name="connsiteX157" fmla="*/ 475002 w 545085"/>
              <a:gd name="connsiteY157" fmla="*/ 886233 h 1018074"/>
              <a:gd name="connsiteX158" fmla="*/ 474600 w 545085"/>
              <a:gd name="connsiteY158" fmla="*/ 855284 h 1018074"/>
              <a:gd name="connsiteX159" fmla="*/ 433474 w 545085"/>
              <a:gd name="connsiteY159" fmla="*/ 855284 h 1018074"/>
              <a:gd name="connsiteX160" fmla="*/ 433474 w 545085"/>
              <a:gd name="connsiteY160" fmla="*/ 804278 h 1018074"/>
              <a:gd name="connsiteX161" fmla="*/ 475002 w 545085"/>
              <a:gd name="connsiteY161" fmla="*/ 804278 h 1018074"/>
              <a:gd name="connsiteX162" fmla="*/ 474600 w 545085"/>
              <a:gd name="connsiteY162" fmla="*/ 773838 h 1018074"/>
              <a:gd name="connsiteX163" fmla="*/ 433474 w 545085"/>
              <a:gd name="connsiteY163" fmla="*/ 773838 h 1018074"/>
              <a:gd name="connsiteX164" fmla="*/ 433474 w 545085"/>
              <a:gd name="connsiteY164" fmla="*/ 722833 h 1018074"/>
              <a:gd name="connsiteX165" fmla="*/ 475002 w 545085"/>
              <a:gd name="connsiteY165" fmla="*/ 722833 h 1018074"/>
              <a:gd name="connsiteX166" fmla="*/ 474600 w 545085"/>
              <a:gd name="connsiteY166" fmla="*/ 692392 h 1018074"/>
              <a:gd name="connsiteX167" fmla="*/ 433474 w 545085"/>
              <a:gd name="connsiteY167" fmla="*/ 692392 h 1018074"/>
              <a:gd name="connsiteX168" fmla="*/ 433474 w 545085"/>
              <a:gd name="connsiteY168" fmla="*/ 640470 h 1018074"/>
              <a:gd name="connsiteX169" fmla="*/ 475002 w 545085"/>
              <a:gd name="connsiteY169" fmla="*/ 640470 h 1018074"/>
              <a:gd name="connsiteX170" fmla="*/ 474600 w 545085"/>
              <a:gd name="connsiteY170" fmla="*/ 610437 h 1018074"/>
              <a:gd name="connsiteX171" fmla="*/ 433474 w 545085"/>
              <a:gd name="connsiteY171" fmla="*/ 610437 h 1018074"/>
              <a:gd name="connsiteX172" fmla="*/ 433474 w 545085"/>
              <a:gd name="connsiteY172" fmla="*/ 558617 h 1018074"/>
              <a:gd name="connsiteX173" fmla="*/ 475002 w 545085"/>
              <a:gd name="connsiteY173" fmla="*/ 558617 h 1018074"/>
              <a:gd name="connsiteX174" fmla="*/ 474600 w 545085"/>
              <a:gd name="connsiteY174" fmla="*/ 528991 h 1018074"/>
              <a:gd name="connsiteX175" fmla="*/ 433474 w 545085"/>
              <a:gd name="connsiteY175" fmla="*/ 528991 h 1018074"/>
              <a:gd name="connsiteX176" fmla="*/ 433474 w 545085"/>
              <a:gd name="connsiteY176" fmla="*/ 476662 h 1018074"/>
              <a:gd name="connsiteX177" fmla="*/ 475002 w 545085"/>
              <a:gd name="connsiteY177" fmla="*/ 476662 h 1018074"/>
              <a:gd name="connsiteX178" fmla="*/ 474600 w 545085"/>
              <a:gd name="connsiteY178" fmla="*/ 447036 h 1018074"/>
              <a:gd name="connsiteX179" fmla="*/ 433474 w 545085"/>
              <a:gd name="connsiteY179" fmla="*/ 447036 h 1018074"/>
              <a:gd name="connsiteX180" fmla="*/ 433474 w 545085"/>
              <a:gd name="connsiteY180" fmla="*/ 394809 h 1018074"/>
              <a:gd name="connsiteX181" fmla="*/ 475002 w 545085"/>
              <a:gd name="connsiteY181" fmla="*/ 394809 h 1018074"/>
              <a:gd name="connsiteX182" fmla="*/ 474600 w 545085"/>
              <a:gd name="connsiteY182" fmla="*/ 365590 h 1018074"/>
              <a:gd name="connsiteX183" fmla="*/ 433474 w 545085"/>
              <a:gd name="connsiteY183" fmla="*/ 365590 h 1018074"/>
              <a:gd name="connsiteX184" fmla="*/ 433474 w 545085"/>
              <a:gd name="connsiteY184" fmla="*/ 312854 h 1018074"/>
              <a:gd name="connsiteX185" fmla="*/ 475002 w 545085"/>
              <a:gd name="connsiteY185" fmla="*/ 312854 h 1018074"/>
              <a:gd name="connsiteX186" fmla="*/ 474600 w 545085"/>
              <a:gd name="connsiteY186" fmla="*/ 284144 h 1018074"/>
              <a:gd name="connsiteX187" fmla="*/ 433474 w 545085"/>
              <a:gd name="connsiteY187" fmla="*/ 284144 h 1018074"/>
              <a:gd name="connsiteX188" fmla="*/ 433474 w 545085"/>
              <a:gd name="connsiteY188" fmla="*/ 230899 h 1018074"/>
              <a:gd name="connsiteX189" fmla="*/ 475002 w 545085"/>
              <a:gd name="connsiteY189" fmla="*/ 230899 h 101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45085" h="1018074">
                <a:moveTo>
                  <a:pt x="523869" y="984987"/>
                </a:moveTo>
                <a:lnTo>
                  <a:pt x="523869" y="199644"/>
                </a:lnTo>
                <a:lnTo>
                  <a:pt x="395768" y="145585"/>
                </a:lnTo>
                <a:lnTo>
                  <a:pt x="395768" y="0"/>
                </a:lnTo>
                <a:lnTo>
                  <a:pt x="21116" y="149759"/>
                </a:lnTo>
                <a:lnTo>
                  <a:pt x="21116" y="984579"/>
                </a:lnTo>
                <a:lnTo>
                  <a:pt x="0" y="984579"/>
                </a:lnTo>
                <a:lnTo>
                  <a:pt x="0" y="1018074"/>
                </a:lnTo>
                <a:lnTo>
                  <a:pt x="545086" y="1018074"/>
                </a:lnTo>
                <a:lnTo>
                  <a:pt x="545086" y="984987"/>
                </a:lnTo>
                <a:close/>
                <a:moveTo>
                  <a:pt x="111611" y="928280"/>
                </a:moveTo>
                <a:lnTo>
                  <a:pt x="70386" y="928280"/>
                </a:lnTo>
                <a:lnTo>
                  <a:pt x="70386" y="886233"/>
                </a:lnTo>
                <a:lnTo>
                  <a:pt x="111611" y="886233"/>
                </a:lnTo>
                <a:close/>
                <a:moveTo>
                  <a:pt x="111611" y="846325"/>
                </a:moveTo>
                <a:lnTo>
                  <a:pt x="70386" y="846325"/>
                </a:lnTo>
                <a:lnTo>
                  <a:pt x="70386" y="804278"/>
                </a:lnTo>
                <a:lnTo>
                  <a:pt x="111611" y="804278"/>
                </a:lnTo>
                <a:close/>
                <a:moveTo>
                  <a:pt x="111611" y="764879"/>
                </a:moveTo>
                <a:lnTo>
                  <a:pt x="70386" y="764879"/>
                </a:lnTo>
                <a:lnTo>
                  <a:pt x="70386" y="722833"/>
                </a:lnTo>
                <a:lnTo>
                  <a:pt x="111611" y="722833"/>
                </a:lnTo>
                <a:close/>
                <a:moveTo>
                  <a:pt x="111611" y="683433"/>
                </a:moveTo>
                <a:lnTo>
                  <a:pt x="70386" y="683433"/>
                </a:lnTo>
                <a:lnTo>
                  <a:pt x="70386" y="640470"/>
                </a:lnTo>
                <a:lnTo>
                  <a:pt x="111611" y="640470"/>
                </a:lnTo>
                <a:close/>
                <a:moveTo>
                  <a:pt x="111611" y="601478"/>
                </a:moveTo>
                <a:lnTo>
                  <a:pt x="70386" y="601478"/>
                </a:lnTo>
                <a:lnTo>
                  <a:pt x="70386" y="558617"/>
                </a:lnTo>
                <a:lnTo>
                  <a:pt x="111611" y="558617"/>
                </a:lnTo>
                <a:close/>
                <a:moveTo>
                  <a:pt x="111611" y="520032"/>
                </a:moveTo>
                <a:lnTo>
                  <a:pt x="70386" y="520032"/>
                </a:lnTo>
                <a:lnTo>
                  <a:pt x="70386" y="476662"/>
                </a:lnTo>
                <a:lnTo>
                  <a:pt x="111611" y="476662"/>
                </a:lnTo>
                <a:close/>
                <a:moveTo>
                  <a:pt x="111611" y="438077"/>
                </a:moveTo>
                <a:lnTo>
                  <a:pt x="70386" y="438077"/>
                </a:lnTo>
                <a:lnTo>
                  <a:pt x="70386" y="394809"/>
                </a:lnTo>
                <a:lnTo>
                  <a:pt x="111611" y="394809"/>
                </a:lnTo>
                <a:close/>
                <a:moveTo>
                  <a:pt x="111611" y="356631"/>
                </a:moveTo>
                <a:lnTo>
                  <a:pt x="70386" y="356631"/>
                </a:lnTo>
                <a:lnTo>
                  <a:pt x="70386" y="312854"/>
                </a:lnTo>
                <a:lnTo>
                  <a:pt x="111611" y="312854"/>
                </a:lnTo>
                <a:close/>
                <a:moveTo>
                  <a:pt x="111611" y="275185"/>
                </a:moveTo>
                <a:lnTo>
                  <a:pt x="70386" y="275185"/>
                </a:lnTo>
                <a:lnTo>
                  <a:pt x="70386" y="230899"/>
                </a:lnTo>
                <a:lnTo>
                  <a:pt x="111611" y="230899"/>
                </a:lnTo>
                <a:close/>
                <a:moveTo>
                  <a:pt x="192052" y="930520"/>
                </a:moveTo>
                <a:lnTo>
                  <a:pt x="150826" y="930520"/>
                </a:lnTo>
                <a:lnTo>
                  <a:pt x="150826" y="886233"/>
                </a:lnTo>
                <a:lnTo>
                  <a:pt x="192253" y="886233"/>
                </a:lnTo>
                <a:close/>
                <a:moveTo>
                  <a:pt x="192052" y="848565"/>
                </a:moveTo>
                <a:lnTo>
                  <a:pt x="150826" y="848565"/>
                </a:lnTo>
                <a:lnTo>
                  <a:pt x="150826" y="804278"/>
                </a:lnTo>
                <a:lnTo>
                  <a:pt x="192253" y="804278"/>
                </a:lnTo>
                <a:close/>
                <a:moveTo>
                  <a:pt x="192052" y="767119"/>
                </a:moveTo>
                <a:lnTo>
                  <a:pt x="150826" y="767119"/>
                </a:lnTo>
                <a:lnTo>
                  <a:pt x="150826" y="722833"/>
                </a:lnTo>
                <a:lnTo>
                  <a:pt x="192253" y="722833"/>
                </a:lnTo>
                <a:close/>
                <a:moveTo>
                  <a:pt x="192052" y="685673"/>
                </a:moveTo>
                <a:lnTo>
                  <a:pt x="150826" y="685673"/>
                </a:lnTo>
                <a:lnTo>
                  <a:pt x="150826" y="640470"/>
                </a:lnTo>
                <a:lnTo>
                  <a:pt x="192253" y="640470"/>
                </a:lnTo>
                <a:close/>
                <a:moveTo>
                  <a:pt x="192052" y="603718"/>
                </a:moveTo>
                <a:lnTo>
                  <a:pt x="150826" y="603718"/>
                </a:lnTo>
                <a:lnTo>
                  <a:pt x="150826" y="558617"/>
                </a:lnTo>
                <a:lnTo>
                  <a:pt x="192253" y="558617"/>
                </a:lnTo>
                <a:close/>
                <a:moveTo>
                  <a:pt x="192052" y="522272"/>
                </a:moveTo>
                <a:lnTo>
                  <a:pt x="150826" y="522272"/>
                </a:lnTo>
                <a:lnTo>
                  <a:pt x="150826" y="476662"/>
                </a:lnTo>
                <a:lnTo>
                  <a:pt x="192253" y="476662"/>
                </a:lnTo>
                <a:close/>
                <a:moveTo>
                  <a:pt x="192052" y="440317"/>
                </a:moveTo>
                <a:lnTo>
                  <a:pt x="150826" y="440317"/>
                </a:lnTo>
                <a:lnTo>
                  <a:pt x="150826" y="394809"/>
                </a:lnTo>
                <a:lnTo>
                  <a:pt x="192253" y="394809"/>
                </a:lnTo>
                <a:close/>
                <a:moveTo>
                  <a:pt x="192052" y="358871"/>
                </a:moveTo>
                <a:lnTo>
                  <a:pt x="150826" y="358871"/>
                </a:lnTo>
                <a:lnTo>
                  <a:pt x="150826" y="312854"/>
                </a:lnTo>
                <a:lnTo>
                  <a:pt x="192253" y="312854"/>
                </a:lnTo>
                <a:close/>
                <a:moveTo>
                  <a:pt x="192052" y="277425"/>
                </a:moveTo>
                <a:lnTo>
                  <a:pt x="150826" y="277425"/>
                </a:lnTo>
                <a:lnTo>
                  <a:pt x="150826" y="230899"/>
                </a:lnTo>
                <a:lnTo>
                  <a:pt x="192253" y="230899"/>
                </a:lnTo>
                <a:close/>
                <a:moveTo>
                  <a:pt x="272995" y="932759"/>
                </a:moveTo>
                <a:lnTo>
                  <a:pt x="231870" y="932759"/>
                </a:lnTo>
                <a:lnTo>
                  <a:pt x="231870" y="886233"/>
                </a:lnTo>
                <a:lnTo>
                  <a:pt x="273397" y="886233"/>
                </a:lnTo>
                <a:close/>
                <a:moveTo>
                  <a:pt x="272995" y="850804"/>
                </a:moveTo>
                <a:lnTo>
                  <a:pt x="231870" y="850804"/>
                </a:lnTo>
                <a:lnTo>
                  <a:pt x="231870" y="804278"/>
                </a:lnTo>
                <a:lnTo>
                  <a:pt x="273397" y="804278"/>
                </a:lnTo>
                <a:close/>
                <a:moveTo>
                  <a:pt x="272995" y="769359"/>
                </a:moveTo>
                <a:lnTo>
                  <a:pt x="231870" y="769359"/>
                </a:lnTo>
                <a:lnTo>
                  <a:pt x="231870" y="722833"/>
                </a:lnTo>
                <a:lnTo>
                  <a:pt x="273397" y="722833"/>
                </a:lnTo>
                <a:close/>
                <a:moveTo>
                  <a:pt x="272995" y="687913"/>
                </a:moveTo>
                <a:lnTo>
                  <a:pt x="231870" y="687913"/>
                </a:lnTo>
                <a:lnTo>
                  <a:pt x="231870" y="640470"/>
                </a:lnTo>
                <a:lnTo>
                  <a:pt x="273397" y="640470"/>
                </a:lnTo>
                <a:close/>
                <a:moveTo>
                  <a:pt x="272995" y="605958"/>
                </a:moveTo>
                <a:lnTo>
                  <a:pt x="231870" y="605958"/>
                </a:lnTo>
                <a:lnTo>
                  <a:pt x="231870" y="558617"/>
                </a:lnTo>
                <a:lnTo>
                  <a:pt x="273397" y="558617"/>
                </a:lnTo>
                <a:close/>
                <a:moveTo>
                  <a:pt x="272995" y="524512"/>
                </a:moveTo>
                <a:lnTo>
                  <a:pt x="231870" y="524512"/>
                </a:lnTo>
                <a:lnTo>
                  <a:pt x="231870" y="476662"/>
                </a:lnTo>
                <a:lnTo>
                  <a:pt x="273397" y="476662"/>
                </a:lnTo>
                <a:close/>
                <a:moveTo>
                  <a:pt x="272995" y="442557"/>
                </a:moveTo>
                <a:lnTo>
                  <a:pt x="231870" y="442557"/>
                </a:lnTo>
                <a:lnTo>
                  <a:pt x="231870" y="394809"/>
                </a:lnTo>
                <a:lnTo>
                  <a:pt x="273397" y="394809"/>
                </a:lnTo>
                <a:close/>
                <a:moveTo>
                  <a:pt x="272995" y="361111"/>
                </a:moveTo>
                <a:lnTo>
                  <a:pt x="231870" y="361111"/>
                </a:lnTo>
                <a:lnTo>
                  <a:pt x="231870" y="312854"/>
                </a:lnTo>
                <a:lnTo>
                  <a:pt x="273397" y="312854"/>
                </a:lnTo>
                <a:close/>
                <a:moveTo>
                  <a:pt x="272995" y="279665"/>
                </a:moveTo>
                <a:lnTo>
                  <a:pt x="231870" y="279665"/>
                </a:lnTo>
                <a:lnTo>
                  <a:pt x="231870" y="230899"/>
                </a:lnTo>
                <a:lnTo>
                  <a:pt x="273397" y="230899"/>
                </a:lnTo>
                <a:close/>
                <a:moveTo>
                  <a:pt x="353939" y="934999"/>
                </a:moveTo>
                <a:lnTo>
                  <a:pt x="312813" y="934999"/>
                </a:lnTo>
                <a:lnTo>
                  <a:pt x="312813" y="886233"/>
                </a:lnTo>
                <a:lnTo>
                  <a:pt x="354341" y="886233"/>
                </a:lnTo>
                <a:close/>
                <a:moveTo>
                  <a:pt x="353939" y="853044"/>
                </a:moveTo>
                <a:lnTo>
                  <a:pt x="312813" y="853044"/>
                </a:lnTo>
                <a:lnTo>
                  <a:pt x="312813" y="804278"/>
                </a:lnTo>
                <a:lnTo>
                  <a:pt x="354341" y="804278"/>
                </a:lnTo>
                <a:close/>
                <a:moveTo>
                  <a:pt x="353939" y="771598"/>
                </a:moveTo>
                <a:lnTo>
                  <a:pt x="312813" y="771598"/>
                </a:lnTo>
                <a:lnTo>
                  <a:pt x="312813" y="722833"/>
                </a:lnTo>
                <a:lnTo>
                  <a:pt x="354341" y="722833"/>
                </a:lnTo>
                <a:close/>
                <a:moveTo>
                  <a:pt x="353939" y="690152"/>
                </a:moveTo>
                <a:lnTo>
                  <a:pt x="312813" y="690152"/>
                </a:lnTo>
                <a:lnTo>
                  <a:pt x="312813" y="640470"/>
                </a:lnTo>
                <a:lnTo>
                  <a:pt x="354341" y="640470"/>
                </a:lnTo>
                <a:close/>
                <a:moveTo>
                  <a:pt x="353939" y="608197"/>
                </a:moveTo>
                <a:lnTo>
                  <a:pt x="312813" y="608197"/>
                </a:lnTo>
                <a:lnTo>
                  <a:pt x="312813" y="558617"/>
                </a:lnTo>
                <a:lnTo>
                  <a:pt x="354341" y="558617"/>
                </a:lnTo>
                <a:close/>
                <a:moveTo>
                  <a:pt x="353939" y="526752"/>
                </a:moveTo>
                <a:lnTo>
                  <a:pt x="312813" y="526752"/>
                </a:lnTo>
                <a:lnTo>
                  <a:pt x="312813" y="476662"/>
                </a:lnTo>
                <a:lnTo>
                  <a:pt x="354341" y="476662"/>
                </a:lnTo>
                <a:close/>
                <a:moveTo>
                  <a:pt x="353939" y="444797"/>
                </a:moveTo>
                <a:lnTo>
                  <a:pt x="312813" y="444797"/>
                </a:lnTo>
                <a:lnTo>
                  <a:pt x="312813" y="394809"/>
                </a:lnTo>
                <a:lnTo>
                  <a:pt x="354341" y="394809"/>
                </a:lnTo>
                <a:close/>
                <a:moveTo>
                  <a:pt x="353939" y="363351"/>
                </a:moveTo>
                <a:lnTo>
                  <a:pt x="312813" y="363351"/>
                </a:lnTo>
                <a:lnTo>
                  <a:pt x="312813" y="312854"/>
                </a:lnTo>
                <a:lnTo>
                  <a:pt x="354341" y="312854"/>
                </a:lnTo>
                <a:close/>
                <a:moveTo>
                  <a:pt x="353939" y="281905"/>
                </a:moveTo>
                <a:lnTo>
                  <a:pt x="312813" y="281905"/>
                </a:lnTo>
                <a:lnTo>
                  <a:pt x="312813" y="230899"/>
                </a:lnTo>
                <a:lnTo>
                  <a:pt x="354341" y="230899"/>
                </a:lnTo>
                <a:close/>
                <a:moveTo>
                  <a:pt x="474600" y="937239"/>
                </a:moveTo>
                <a:lnTo>
                  <a:pt x="433474" y="937239"/>
                </a:lnTo>
                <a:lnTo>
                  <a:pt x="433474" y="886233"/>
                </a:lnTo>
                <a:lnTo>
                  <a:pt x="475002" y="886233"/>
                </a:lnTo>
                <a:close/>
                <a:moveTo>
                  <a:pt x="474600" y="855284"/>
                </a:moveTo>
                <a:lnTo>
                  <a:pt x="433474" y="855284"/>
                </a:lnTo>
                <a:lnTo>
                  <a:pt x="433474" y="804278"/>
                </a:lnTo>
                <a:lnTo>
                  <a:pt x="475002" y="804278"/>
                </a:lnTo>
                <a:close/>
                <a:moveTo>
                  <a:pt x="474600" y="773838"/>
                </a:moveTo>
                <a:lnTo>
                  <a:pt x="433474" y="773838"/>
                </a:lnTo>
                <a:lnTo>
                  <a:pt x="433474" y="722833"/>
                </a:lnTo>
                <a:lnTo>
                  <a:pt x="475002" y="722833"/>
                </a:lnTo>
                <a:close/>
                <a:moveTo>
                  <a:pt x="474600" y="692392"/>
                </a:moveTo>
                <a:lnTo>
                  <a:pt x="433474" y="692392"/>
                </a:lnTo>
                <a:lnTo>
                  <a:pt x="433474" y="640470"/>
                </a:lnTo>
                <a:lnTo>
                  <a:pt x="475002" y="640470"/>
                </a:lnTo>
                <a:close/>
                <a:moveTo>
                  <a:pt x="474600" y="610437"/>
                </a:moveTo>
                <a:lnTo>
                  <a:pt x="433474" y="610437"/>
                </a:lnTo>
                <a:lnTo>
                  <a:pt x="433474" y="558617"/>
                </a:lnTo>
                <a:lnTo>
                  <a:pt x="475002" y="558617"/>
                </a:lnTo>
                <a:close/>
                <a:moveTo>
                  <a:pt x="474600" y="528991"/>
                </a:moveTo>
                <a:lnTo>
                  <a:pt x="433474" y="528991"/>
                </a:lnTo>
                <a:lnTo>
                  <a:pt x="433474" y="476662"/>
                </a:lnTo>
                <a:lnTo>
                  <a:pt x="475002" y="476662"/>
                </a:lnTo>
                <a:close/>
                <a:moveTo>
                  <a:pt x="474600" y="447036"/>
                </a:moveTo>
                <a:lnTo>
                  <a:pt x="433474" y="447036"/>
                </a:lnTo>
                <a:lnTo>
                  <a:pt x="433474" y="394809"/>
                </a:lnTo>
                <a:lnTo>
                  <a:pt x="475002" y="394809"/>
                </a:lnTo>
                <a:close/>
                <a:moveTo>
                  <a:pt x="474600" y="365590"/>
                </a:moveTo>
                <a:lnTo>
                  <a:pt x="433474" y="365590"/>
                </a:lnTo>
                <a:lnTo>
                  <a:pt x="433474" y="312854"/>
                </a:lnTo>
                <a:lnTo>
                  <a:pt x="475002" y="312854"/>
                </a:lnTo>
                <a:close/>
                <a:moveTo>
                  <a:pt x="474600" y="284144"/>
                </a:moveTo>
                <a:lnTo>
                  <a:pt x="433474" y="284144"/>
                </a:lnTo>
                <a:lnTo>
                  <a:pt x="433474" y="230899"/>
                </a:lnTo>
                <a:lnTo>
                  <a:pt x="475002" y="230899"/>
                </a:lnTo>
                <a:close/>
              </a:path>
            </a:pathLst>
          </a:custGeom>
          <a:gradFill>
            <a:gsLst>
              <a:gs pos="0">
                <a:schemeClr val="accent2"/>
              </a:gs>
              <a:gs pos="100000">
                <a:srgbClr val="4E9638"/>
              </a:gs>
            </a:gsLst>
            <a:lin ang="0" scaled="0"/>
          </a:gradFill>
          <a:ln w="10054" cap="flat">
            <a:noFill/>
            <a:prstDash val="solid"/>
            <a:miter/>
          </a:ln>
        </p:spPr>
        <p:txBody>
          <a:bodyPr rtlCol="0" anchor="ctr"/>
          <a:lstStyle/>
          <a:p>
            <a:endParaRPr lang="en-US"/>
          </a:p>
        </p:txBody>
      </p:sp>
      <p:sp>
        <p:nvSpPr>
          <p:cNvPr id="25" name="Oval 24">
            <a:extLst>
              <a:ext uri="{FF2B5EF4-FFF2-40B4-BE49-F238E27FC236}">
                <a16:creationId xmlns:a16="http://schemas.microsoft.com/office/drawing/2014/main" id="{D2505192-8707-1071-1C83-A1CD888ACDE6}"/>
              </a:ext>
            </a:extLst>
          </p:cNvPr>
          <p:cNvSpPr/>
          <p:nvPr/>
        </p:nvSpPr>
        <p:spPr>
          <a:xfrm>
            <a:off x="573186" y="3702220"/>
            <a:ext cx="919553" cy="9195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6" name="Graphic 451">
            <a:extLst>
              <a:ext uri="{FF2B5EF4-FFF2-40B4-BE49-F238E27FC236}">
                <a16:creationId xmlns:a16="http://schemas.microsoft.com/office/drawing/2014/main" id="{5D3B2E7A-91C6-C905-A9BB-CFCEDB3BD784}"/>
              </a:ext>
            </a:extLst>
          </p:cNvPr>
          <p:cNvGrpSpPr>
            <a:grpSpLocks noChangeAspect="1"/>
          </p:cNvGrpSpPr>
          <p:nvPr/>
        </p:nvGrpSpPr>
        <p:grpSpPr>
          <a:xfrm>
            <a:off x="791722" y="3942703"/>
            <a:ext cx="488427" cy="415164"/>
            <a:chOff x="6705357" y="4594699"/>
            <a:chExt cx="762000" cy="647700"/>
          </a:xfrm>
          <a:gradFill>
            <a:gsLst>
              <a:gs pos="0">
                <a:schemeClr val="accent2"/>
              </a:gs>
              <a:gs pos="100000">
                <a:srgbClr val="4E9638"/>
              </a:gs>
            </a:gsLst>
            <a:lin ang="0" scaled="0"/>
          </a:gradFill>
        </p:grpSpPr>
        <p:sp>
          <p:nvSpPr>
            <p:cNvPr id="27" name="Freeform 26">
              <a:extLst>
                <a:ext uri="{FF2B5EF4-FFF2-40B4-BE49-F238E27FC236}">
                  <a16:creationId xmlns:a16="http://schemas.microsoft.com/office/drawing/2014/main" id="{30ACFE3D-7FF1-AF58-8B74-ED00DA07D7A1}"/>
                </a:ext>
              </a:extLst>
            </p:cNvPr>
            <p:cNvSpPr/>
            <p:nvPr/>
          </p:nvSpPr>
          <p:spPr>
            <a:xfrm>
              <a:off x="6705357" y="4708999"/>
              <a:ext cx="114300" cy="533400"/>
            </a:xfrm>
            <a:custGeom>
              <a:avLst/>
              <a:gdLst>
                <a:gd name="connsiteX0" fmla="*/ 38100 w 114300"/>
                <a:gd name="connsiteY0" fmla="*/ 0 h 533400"/>
                <a:gd name="connsiteX1" fmla="*/ 0 w 114300"/>
                <a:gd name="connsiteY1" fmla="*/ 38100 h 533400"/>
                <a:gd name="connsiteX2" fmla="*/ 0 w 114300"/>
                <a:gd name="connsiteY2" fmla="*/ 495300 h 533400"/>
                <a:gd name="connsiteX3" fmla="*/ 38100 w 114300"/>
                <a:gd name="connsiteY3" fmla="*/ 533400 h 533400"/>
                <a:gd name="connsiteX4" fmla="*/ 114300 w 114300"/>
                <a:gd name="connsiteY4" fmla="*/ 533400 h 533400"/>
                <a:gd name="connsiteX5" fmla="*/ 114300 w 1143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533400">
                  <a:moveTo>
                    <a:pt x="38100" y="0"/>
                  </a:moveTo>
                  <a:cubicBezTo>
                    <a:pt x="17058" y="0"/>
                    <a:pt x="0" y="17058"/>
                    <a:pt x="0" y="38100"/>
                  </a:cubicBezTo>
                  <a:lnTo>
                    <a:pt x="0" y="495300"/>
                  </a:lnTo>
                  <a:cubicBezTo>
                    <a:pt x="0" y="516342"/>
                    <a:pt x="17058" y="533400"/>
                    <a:pt x="38100" y="533400"/>
                  </a:cubicBezTo>
                  <a:lnTo>
                    <a:pt x="114300" y="533400"/>
                  </a:lnTo>
                  <a:lnTo>
                    <a:pt x="114300" y="0"/>
                  </a:lnTo>
                  <a:close/>
                </a:path>
              </a:pathLst>
            </a:custGeom>
            <a:grp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4562D9EA-9A5D-7FE2-1508-677725CF00CC}"/>
                </a:ext>
              </a:extLst>
            </p:cNvPr>
            <p:cNvSpPr/>
            <p:nvPr/>
          </p:nvSpPr>
          <p:spPr>
            <a:xfrm>
              <a:off x="7353057" y="4708999"/>
              <a:ext cx="114300" cy="533400"/>
            </a:xfrm>
            <a:custGeom>
              <a:avLst/>
              <a:gdLst>
                <a:gd name="connsiteX0" fmla="*/ 76200 w 114300"/>
                <a:gd name="connsiteY0" fmla="*/ 0 h 533400"/>
                <a:gd name="connsiteX1" fmla="*/ 0 w 114300"/>
                <a:gd name="connsiteY1" fmla="*/ 0 h 533400"/>
                <a:gd name="connsiteX2" fmla="*/ 0 w 114300"/>
                <a:gd name="connsiteY2" fmla="*/ 533400 h 533400"/>
                <a:gd name="connsiteX3" fmla="*/ 76200 w 114300"/>
                <a:gd name="connsiteY3" fmla="*/ 533400 h 533400"/>
                <a:gd name="connsiteX4" fmla="*/ 114300 w 114300"/>
                <a:gd name="connsiteY4" fmla="*/ 495300 h 533400"/>
                <a:gd name="connsiteX5" fmla="*/ 114300 w 114300"/>
                <a:gd name="connsiteY5" fmla="*/ 38100 h 533400"/>
                <a:gd name="connsiteX6" fmla="*/ 76200 w 114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533400">
                  <a:moveTo>
                    <a:pt x="76200" y="0"/>
                  </a:moveTo>
                  <a:lnTo>
                    <a:pt x="0" y="0"/>
                  </a:lnTo>
                  <a:lnTo>
                    <a:pt x="0" y="533400"/>
                  </a:lnTo>
                  <a:lnTo>
                    <a:pt x="76200" y="533400"/>
                  </a:lnTo>
                  <a:cubicBezTo>
                    <a:pt x="97242" y="533400"/>
                    <a:pt x="114300" y="516342"/>
                    <a:pt x="114300" y="495300"/>
                  </a:cubicBezTo>
                  <a:lnTo>
                    <a:pt x="114300" y="38100"/>
                  </a:lnTo>
                  <a:cubicBezTo>
                    <a:pt x="114300" y="17058"/>
                    <a:pt x="97242" y="0"/>
                    <a:pt x="76200" y="0"/>
                  </a:cubicBezTo>
                  <a:close/>
                </a:path>
              </a:pathLst>
            </a:custGeom>
            <a:grp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43236A93-90F4-4A78-DFDB-0D88E811E122}"/>
                </a:ext>
              </a:extLst>
            </p:cNvPr>
            <p:cNvSpPr/>
            <p:nvPr/>
          </p:nvSpPr>
          <p:spPr>
            <a:xfrm>
              <a:off x="6857757" y="4594699"/>
              <a:ext cx="457200" cy="647700"/>
            </a:xfrm>
            <a:custGeom>
              <a:avLst/>
              <a:gdLst>
                <a:gd name="connsiteX0" fmla="*/ 352425 w 457200"/>
                <a:gd name="connsiteY0" fmla="*/ 114300 h 647700"/>
                <a:gd name="connsiteX1" fmla="*/ 352425 w 457200"/>
                <a:gd name="connsiteY1" fmla="*/ 66675 h 647700"/>
                <a:gd name="connsiteX2" fmla="*/ 285750 w 457200"/>
                <a:gd name="connsiteY2" fmla="*/ 0 h 647700"/>
                <a:gd name="connsiteX3" fmla="*/ 171450 w 457200"/>
                <a:gd name="connsiteY3" fmla="*/ 0 h 647700"/>
                <a:gd name="connsiteX4" fmla="*/ 104775 w 457200"/>
                <a:gd name="connsiteY4" fmla="*/ 66675 h 647700"/>
                <a:gd name="connsiteX5" fmla="*/ 104775 w 457200"/>
                <a:gd name="connsiteY5" fmla="*/ 114300 h 647700"/>
                <a:gd name="connsiteX6" fmla="*/ 0 w 457200"/>
                <a:gd name="connsiteY6" fmla="*/ 114300 h 647700"/>
                <a:gd name="connsiteX7" fmla="*/ 0 w 457200"/>
                <a:gd name="connsiteY7" fmla="*/ 647700 h 647700"/>
                <a:gd name="connsiteX8" fmla="*/ 457200 w 457200"/>
                <a:gd name="connsiteY8" fmla="*/ 647700 h 647700"/>
                <a:gd name="connsiteX9" fmla="*/ 457200 w 457200"/>
                <a:gd name="connsiteY9" fmla="*/ 114300 h 647700"/>
                <a:gd name="connsiteX10" fmla="*/ 295275 w 457200"/>
                <a:gd name="connsiteY10" fmla="*/ 114300 h 647700"/>
                <a:gd name="connsiteX11" fmla="*/ 161925 w 457200"/>
                <a:gd name="connsiteY11" fmla="*/ 114300 h 647700"/>
                <a:gd name="connsiteX12" fmla="*/ 161925 w 457200"/>
                <a:gd name="connsiteY12" fmla="*/ 66675 h 647700"/>
                <a:gd name="connsiteX13" fmla="*/ 170268 w 457200"/>
                <a:gd name="connsiteY13" fmla="*/ 57150 h 647700"/>
                <a:gd name="connsiteX14" fmla="*/ 171450 w 457200"/>
                <a:gd name="connsiteY14" fmla="*/ 57150 h 647700"/>
                <a:gd name="connsiteX15" fmla="*/ 285750 w 457200"/>
                <a:gd name="connsiteY15" fmla="*/ 57150 h 647700"/>
                <a:gd name="connsiteX16" fmla="*/ 295275 w 457200"/>
                <a:gd name="connsiteY16" fmla="*/ 65493 h 647700"/>
                <a:gd name="connsiteX17" fmla="*/ 295275 w 457200"/>
                <a:gd name="connsiteY17" fmla="*/ 66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7200" h="647700">
                  <a:moveTo>
                    <a:pt x="352425" y="114300"/>
                  </a:moveTo>
                  <a:lnTo>
                    <a:pt x="352425" y="66675"/>
                  </a:lnTo>
                  <a:cubicBezTo>
                    <a:pt x="352425" y="29851"/>
                    <a:pt x="322574" y="0"/>
                    <a:pt x="285750" y="0"/>
                  </a:cubicBezTo>
                  <a:lnTo>
                    <a:pt x="171450" y="0"/>
                  </a:lnTo>
                  <a:cubicBezTo>
                    <a:pt x="134626" y="0"/>
                    <a:pt x="104775" y="29851"/>
                    <a:pt x="104775" y="66675"/>
                  </a:cubicBezTo>
                  <a:lnTo>
                    <a:pt x="104775" y="114300"/>
                  </a:lnTo>
                  <a:lnTo>
                    <a:pt x="0" y="114300"/>
                  </a:lnTo>
                  <a:lnTo>
                    <a:pt x="0" y="647700"/>
                  </a:lnTo>
                  <a:lnTo>
                    <a:pt x="457200" y="647700"/>
                  </a:lnTo>
                  <a:lnTo>
                    <a:pt x="457200" y="114300"/>
                  </a:lnTo>
                  <a:close/>
                  <a:moveTo>
                    <a:pt x="295275" y="114300"/>
                  </a:moveTo>
                  <a:lnTo>
                    <a:pt x="161925" y="114300"/>
                  </a:lnTo>
                  <a:lnTo>
                    <a:pt x="161925" y="66675"/>
                  </a:lnTo>
                  <a:cubicBezTo>
                    <a:pt x="161599" y="61741"/>
                    <a:pt x="165334" y="57476"/>
                    <a:pt x="170268" y="57150"/>
                  </a:cubicBezTo>
                  <a:cubicBezTo>
                    <a:pt x="170662" y="57124"/>
                    <a:pt x="171056" y="57124"/>
                    <a:pt x="171450" y="57150"/>
                  </a:cubicBezTo>
                  <a:lnTo>
                    <a:pt x="285750" y="57150"/>
                  </a:lnTo>
                  <a:cubicBezTo>
                    <a:pt x="290684" y="56824"/>
                    <a:pt x="294949" y="60559"/>
                    <a:pt x="295275" y="65493"/>
                  </a:cubicBezTo>
                  <a:cubicBezTo>
                    <a:pt x="295301" y="65887"/>
                    <a:pt x="295301" y="66281"/>
                    <a:pt x="295275" y="66675"/>
                  </a:cubicBezTo>
                  <a:close/>
                </a:path>
              </a:pathLst>
            </a:custGeom>
            <a:grpFill/>
            <a:ln w="9525" cap="flat">
              <a:noFill/>
              <a:prstDash val="solid"/>
              <a:miter/>
            </a:ln>
          </p:spPr>
          <p:txBody>
            <a:bodyPr rtlCol="0" anchor="ctr"/>
            <a:lstStyle/>
            <a:p>
              <a:endParaRPr lang="en-US"/>
            </a:p>
          </p:txBody>
        </p:sp>
      </p:grpSp>
      <p:sp>
        <p:nvSpPr>
          <p:cNvPr id="44" name="Oval 43">
            <a:extLst>
              <a:ext uri="{FF2B5EF4-FFF2-40B4-BE49-F238E27FC236}">
                <a16:creationId xmlns:a16="http://schemas.microsoft.com/office/drawing/2014/main" id="{62D4D907-CFCD-13D9-B28C-7E179B3EAC8A}"/>
              </a:ext>
            </a:extLst>
          </p:cNvPr>
          <p:cNvSpPr/>
          <p:nvPr/>
        </p:nvSpPr>
        <p:spPr>
          <a:xfrm>
            <a:off x="2350464" y="1914637"/>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31" name="Graphic 19">
            <a:extLst>
              <a:ext uri="{FF2B5EF4-FFF2-40B4-BE49-F238E27FC236}">
                <a16:creationId xmlns:a16="http://schemas.microsoft.com/office/drawing/2014/main" id="{D4159F9A-5EDB-8B9E-9508-5C0034406223}"/>
              </a:ext>
            </a:extLst>
          </p:cNvPr>
          <p:cNvGrpSpPr>
            <a:grpSpLocks noChangeAspect="1"/>
          </p:cNvGrpSpPr>
          <p:nvPr/>
        </p:nvGrpSpPr>
        <p:grpSpPr>
          <a:xfrm>
            <a:off x="2484814" y="2096613"/>
            <a:ext cx="522098" cy="415631"/>
            <a:chOff x="6222677" y="4236181"/>
            <a:chExt cx="571500" cy="454961"/>
          </a:xfrm>
          <a:gradFill>
            <a:gsLst>
              <a:gs pos="0">
                <a:schemeClr val="accent2"/>
              </a:gs>
              <a:gs pos="100000">
                <a:srgbClr val="4E9638"/>
              </a:gs>
            </a:gsLst>
            <a:lin ang="0" scaled="0"/>
          </a:gradFill>
        </p:grpSpPr>
        <p:sp>
          <p:nvSpPr>
            <p:cNvPr id="32" name="Freeform 31">
              <a:extLst>
                <a:ext uri="{FF2B5EF4-FFF2-40B4-BE49-F238E27FC236}">
                  <a16:creationId xmlns:a16="http://schemas.microsoft.com/office/drawing/2014/main" id="{F8569A2B-EF30-0C6F-4B2B-6F28C7A71A5C}"/>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93F68F4B-7762-BAD9-FB66-805D32F26156}"/>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a:p>
          </p:txBody>
        </p:sp>
      </p:grpSp>
      <p:sp>
        <p:nvSpPr>
          <p:cNvPr id="46" name="TextBox 16">
            <a:extLst>
              <a:ext uri="{FF2B5EF4-FFF2-40B4-BE49-F238E27FC236}">
                <a16:creationId xmlns:a16="http://schemas.microsoft.com/office/drawing/2014/main" id="{E22424AF-93A7-8561-0528-2C2DFF164121}"/>
              </a:ext>
            </a:extLst>
          </p:cNvPr>
          <p:cNvSpPr txBox="1">
            <a:spLocks noChangeArrowheads="1"/>
          </p:cNvSpPr>
          <p:nvPr/>
        </p:nvSpPr>
        <p:spPr bwMode="auto">
          <a:xfrm>
            <a:off x="4506811" y="946973"/>
            <a:ext cx="5213922" cy="599039"/>
          </a:xfrm>
          <a:prstGeom prst="roundRect">
            <a:avLst/>
          </a:prstGeom>
          <a:gradFill>
            <a:gsLst>
              <a:gs pos="0">
                <a:schemeClr val="accent2"/>
              </a:gs>
              <a:gs pos="100000">
                <a:srgbClr val="4E9638"/>
              </a:gs>
            </a:gsLst>
            <a:lin ang="0" scaled="0"/>
          </a:gradFill>
          <a:ln>
            <a:noFill/>
          </a:ln>
        </p:spPr>
        <p:txBody>
          <a:bodyPr vert="horz" lIns="101882" tIns="50941" rIns="101882" bIns="50941" rtlCol="0">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sz="1400" b="1" i="0">
                <a:solidFill>
                  <a:schemeClr val="bg1"/>
                </a:solidFill>
                <a:latin typeface="Arial" panose="020B0604020202020204" pitchFamily="34" charset="0"/>
                <a:cs typeface="Arial" panose="020B0604020202020204" pitchFamily="34" charset="0"/>
              </a:rPr>
              <a:t>Shared Services </a:t>
            </a:r>
            <a:br>
              <a:rPr lang="en-US" sz="1400" b="1" i="0">
                <a:solidFill>
                  <a:schemeClr val="bg1"/>
                </a:solidFill>
                <a:latin typeface="Arial" panose="020B0604020202020204" pitchFamily="34" charset="0"/>
                <a:cs typeface="Arial" panose="020B0604020202020204" pitchFamily="34" charset="0"/>
              </a:rPr>
            </a:br>
            <a:r>
              <a:rPr lang="en-US" sz="1400" b="1" i="0">
                <a:solidFill>
                  <a:schemeClr val="bg1"/>
                </a:solidFill>
                <a:latin typeface="Arial" panose="020B0604020202020204" pitchFamily="34" charset="0"/>
                <a:cs typeface="Arial" panose="020B0604020202020204" pitchFamily="34" charset="0"/>
              </a:rPr>
              <a:t>Center Delivery Model</a:t>
            </a:r>
            <a:endParaRPr lang="en-US" i="0">
              <a:solidFill>
                <a:schemeClr val="bg1"/>
              </a:solidFill>
            </a:endParaRPr>
          </a:p>
        </p:txBody>
      </p:sp>
      <p:sp>
        <p:nvSpPr>
          <p:cNvPr id="48" name="Oval 47">
            <a:extLst>
              <a:ext uri="{FF2B5EF4-FFF2-40B4-BE49-F238E27FC236}">
                <a16:creationId xmlns:a16="http://schemas.microsoft.com/office/drawing/2014/main" id="{5B37A09C-D06E-9BDA-82A3-80098AB9D7D4}"/>
              </a:ext>
            </a:extLst>
          </p:cNvPr>
          <p:cNvSpPr/>
          <p:nvPr/>
        </p:nvSpPr>
        <p:spPr>
          <a:xfrm>
            <a:off x="2350464" y="3179758"/>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1" name="Graphic 49">
            <a:extLst>
              <a:ext uri="{FF2B5EF4-FFF2-40B4-BE49-F238E27FC236}">
                <a16:creationId xmlns:a16="http://schemas.microsoft.com/office/drawing/2014/main" id="{35D093E8-D74E-D6CE-4209-31C491AF99D5}"/>
              </a:ext>
            </a:extLst>
          </p:cNvPr>
          <p:cNvSpPr/>
          <p:nvPr/>
        </p:nvSpPr>
        <p:spPr>
          <a:xfrm>
            <a:off x="2506515" y="3411728"/>
            <a:ext cx="468697" cy="328483"/>
          </a:xfrm>
          <a:custGeom>
            <a:avLst/>
            <a:gdLst>
              <a:gd name="connsiteX0" fmla="*/ 516493 w 5570781"/>
              <a:gd name="connsiteY0" fmla="*/ 0 h 3904242"/>
              <a:gd name="connsiteX1" fmla="*/ 5054318 w 5570781"/>
              <a:gd name="connsiteY1" fmla="*/ 0 h 3904242"/>
              <a:gd name="connsiteX2" fmla="*/ 5419163 w 5570781"/>
              <a:gd name="connsiteY2" fmla="*/ 151625 h 3904242"/>
              <a:gd name="connsiteX3" fmla="*/ 5570782 w 5570781"/>
              <a:gd name="connsiteY3" fmla="*/ 516493 h 3904242"/>
              <a:gd name="connsiteX4" fmla="*/ 5570782 w 5570781"/>
              <a:gd name="connsiteY4" fmla="*/ 3387481 h 3904242"/>
              <a:gd name="connsiteX5" fmla="*/ 5419163 w 5570781"/>
              <a:gd name="connsiteY5" fmla="*/ 3752349 h 3904242"/>
              <a:gd name="connsiteX6" fmla="*/ 5054318 w 5570781"/>
              <a:gd name="connsiteY6" fmla="*/ 3903974 h 3904242"/>
              <a:gd name="connsiteX7" fmla="*/ 516493 w 5570781"/>
              <a:gd name="connsiteY7" fmla="*/ 3904242 h 3904242"/>
              <a:gd name="connsiteX8" fmla="*/ 151625 w 5570781"/>
              <a:gd name="connsiteY8" fmla="*/ 3752618 h 3904242"/>
              <a:gd name="connsiteX9" fmla="*/ 0 w 5570781"/>
              <a:gd name="connsiteY9" fmla="*/ 3387749 h 3904242"/>
              <a:gd name="connsiteX10" fmla="*/ 0 w 5570781"/>
              <a:gd name="connsiteY10" fmla="*/ 516533 h 3904242"/>
              <a:gd name="connsiteX11" fmla="*/ 151625 w 5570781"/>
              <a:gd name="connsiteY11" fmla="*/ 151665 h 3904242"/>
              <a:gd name="connsiteX12" fmla="*/ 516493 w 5570781"/>
              <a:gd name="connsiteY12" fmla="*/ 40 h 3904242"/>
              <a:gd name="connsiteX13" fmla="*/ 283698 w 5570781"/>
              <a:gd name="connsiteY13" fmla="*/ 3591877 h 3904242"/>
              <a:gd name="connsiteX14" fmla="*/ 325224 w 5570781"/>
              <a:gd name="connsiteY14" fmla="*/ 3546603 h 3904242"/>
              <a:gd name="connsiteX15" fmla="*/ 1132410 w 5570781"/>
              <a:gd name="connsiteY15" fmla="*/ 2746389 h 3904242"/>
              <a:gd name="connsiteX16" fmla="*/ 1933425 w 5570781"/>
              <a:gd name="connsiteY16" fmla="*/ 1952118 h 3904242"/>
              <a:gd name="connsiteX17" fmla="*/ 1132410 w 5570781"/>
              <a:gd name="connsiteY17" fmla="*/ 1158076 h 3904242"/>
              <a:gd name="connsiteX18" fmla="*/ 325224 w 5570781"/>
              <a:gd name="connsiteY18" fmla="*/ 357862 h 3904242"/>
              <a:gd name="connsiteX19" fmla="*/ 283698 w 5570781"/>
              <a:gd name="connsiteY19" fmla="*/ 312588 h 3904242"/>
              <a:gd name="connsiteX20" fmla="*/ 206277 w 5570781"/>
              <a:gd name="connsiteY20" fmla="*/ 516722 h 3904242"/>
              <a:gd name="connsiteX21" fmla="*/ 206277 w 5570781"/>
              <a:gd name="connsiteY21" fmla="*/ 3387709 h 3904242"/>
              <a:gd name="connsiteX22" fmla="*/ 283698 w 5570781"/>
              <a:gd name="connsiteY22" fmla="*/ 3591843 h 3904242"/>
              <a:gd name="connsiteX23" fmla="*/ 468276 w 5570781"/>
              <a:gd name="connsiteY23" fmla="*/ 210083 h 3904242"/>
              <a:gd name="connsiteX24" fmla="*/ 470150 w 5570781"/>
              <a:gd name="connsiteY24" fmla="*/ 211958 h 3904242"/>
              <a:gd name="connsiteX25" fmla="*/ 1277337 w 5570781"/>
              <a:gd name="connsiteY25" fmla="*/ 1012172 h 3904242"/>
              <a:gd name="connsiteX26" fmla="*/ 2150646 w 5570781"/>
              <a:gd name="connsiteY26" fmla="*/ 1877709 h 3904242"/>
              <a:gd name="connsiteX27" fmla="*/ 2152521 w 5570781"/>
              <a:gd name="connsiteY27" fmla="*/ 1879584 h 3904242"/>
              <a:gd name="connsiteX28" fmla="*/ 2507474 w 5570781"/>
              <a:gd name="connsiteY28" fmla="*/ 2231325 h 3904242"/>
              <a:gd name="connsiteX29" fmla="*/ 2632581 w 5570781"/>
              <a:gd name="connsiteY29" fmla="*/ 2314638 h 3904242"/>
              <a:gd name="connsiteX30" fmla="*/ 2785811 w 5570781"/>
              <a:gd name="connsiteY30" fmla="*/ 2342767 h 3904242"/>
              <a:gd name="connsiteX31" fmla="*/ 2939042 w 5570781"/>
              <a:gd name="connsiteY31" fmla="*/ 2314638 h 3904242"/>
              <a:gd name="connsiteX32" fmla="*/ 3064149 w 5570781"/>
              <a:gd name="connsiteY32" fmla="*/ 2231325 h 3904242"/>
              <a:gd name="connsiteX33" fmla="*/ 3419102 w 5570781"/>
              <a:gd name="connsiteY33" fmla="*/ 1879584 h 3904242"/>
              <a:gd name="connsiteX34" fmla="*/ 3420976 w 5570781"/>
              <a:gd name="connsiteY34" fmla="*/ 1877709 h 3904242"/>
              <a:gd name="connsiteX35" fmla="*/ 4294285 w 5570781"/>
              <a:gd name="connsiteY35" fmla="*/ 1012172 h 3904242"/>
              <a:gd name="connsiteX36" fmla="*/ 5101466 w 5570781"/>
              <a:gd name="connsiteY36" fmla="*/ 211958 h 3904242"/>
              <a:gd name="connsiteX37" fmla="*/ 5103352 w 5570781"/>
              <a:gd name="connsiteY37" fmla="*/ 210083 h 3904242"/>
              <a:gd name="connsiteX38" fmla="*/ 5055129 w 5570781"/>
              <a:gd name="connsiteY38" fmla="*/ 206334 h 3904242"/>
              <a:gd name="connsiteX39" fmla="*/ 516505 w 5570781"/>
              <a:gd name="connsiteY39" fmla="*/ 206334 h 3904242"/>
              <a:gd name="connsiteX40" fmla="*/ 468281 w 5570781"/>
              <a:gd name="connsiteY40" fmla="*/ 210083 h 3904242"/>
              <a:gd name="connsiteX41" fmla="*/ 5287375 w 5570781"/>
              <a:gd name="connsiteY41" fmla="*/ 312416 h 3904242"/>
              <a:gd name="connsiteX42" fmla="*/ 5245885 w 5570781"/>
              <a:gd name="connsiteY42" fmla="*/ 357690 h 3904242"/>
              <a:gd name="connsiteX43" fmla="*/ 4438681 w 5570781"/>
              <a:gd name="connsiteY43" fmla="*/ 1157905 h 3904242"/>
              <a:gd name="connsiteX44" fmla="*/ 3637666 w 5570781"/>
              <a:gd name="connsiteY44" fmla="*/ 1952175 h 3904242"/>
              <a:gd name="connsiteX45" fmla="*/ 4438681 w 5570781"/>
              <a:gd name="connsiteY45" fmla="*/ 2746218 h 3904242"/>
              <a:gd name="connsiteX46" fmla="*/ 5245885 w 5570781"/>
              <a:gd name="connsiteY46" fmla="*/ 3546432 h 3904242"/>
              <a:gd name="connsiteX47" fmla="*/ 5287147 w 5570781"/>
              <a:gd name="connsiteY47" fmla="*/ 3591975 h 3904242"/>
              <a:gd name="connsiteX48" fmla="*/ 5364528 w 5570781"/>
              <a:gd name="connsiteY48" fmla="*/ 3387572 h 3904242"/>
              <a:gd name="connsiteX49" fmla="*/ 5364813 w 5570781"/>
              <a:gd name="connsiteY49" fmla="*/ 516585 h 3904242"/>
              <a:gd name="connsiteX50" fmla="*/ 5287375 w 5570781"/>
              <a:gd name="connsiteY50" fmla="*/ 312450 h 3904242"/>
              <a:gd name="connsiteX51" fmla="*/ 5102838 w 5570781"/>
              <a:gd name="connsiteY51" fmla="*/ 3694039 h 3904242"/>
              <a:gd name="connsiteX52" fmla="*/ 5100952 w 5570781"/>
              <a:gd name="connsiteY52" fmla="*/ 3692164 h 3904242"/>
              <a:gd name="connsiteX53" fmla="*/ 4293754 w 5570781"/>
              <a:gd name="connsiteY53" fmla="*/ 2891950 h 3904242"/>
              <a:gd name="connsiteX54" fmla="*/ 3491425 w 5570781"/>
              <a:gd name="connsiteY54" fmla="*/ 2097108 h 3904242"/>
              <a:gd name="connsiteX55" fmla="*/ 3208801 w 5570781"/>
              <a:gd name="connsiteY55" fmla="*/ 2377320 h 3904242"/>
              <a:gd name="connsiteX56" fmla="*/ 3015383 w 5570781"/>
              <a:gd name="connsiteY56" fmla="*/ 2505907 h 3904242"/>
              <a:gd name="connsiteX57" fmla="*/ 2785531 w 5570781"/>
              <a:gd name="connsiteY57" fmla="*/ 2549307 h 3904242"/>
              <a:gd name="connsiteX58" fmla="*/ 2555680 w 5570781"/>
              <a:gd name="connsiteY58" fmla="*/ 2505907 h 3904242"/>
              <a:gd name="connsiteX59" fmla="*/ 2362261 w 5570781"/>
              <a:gd name="connsiteY59" fmla="*/ 2377320 h 3904242"/>
              <a:gd name="connsiteX60" fmla="*/ 2079637 w 5570781"/>
              <a:gd name="connsiteY60" fmla="*/ 2097108 h 3904242"/>
              <a:gd name="connsiteX61" fmla="*/ 1277308 w 5570781"/>
              <a:gd name="connsiteY61" fmla="*/ 2892236 h 3904242"/>
              <a:gd name="connsiteX62" fmla="*/ 470122 w 5570781"/>
              <a:gd name="connsiteY62" fmla="*/ 3692450 h 3904242"/>
              <a:gd name="connsiteX63" fmla="*/ 468247 w 5570781"/>
              <a:gd name="connsiteY63" fmla="*/ 3694325 h 3904242"/>
              <a:gd name="connsiteX64" fmla="*/ 516733 w 5570781"/>
              <a:gd name="connsiteY64" fmla="*/ 3698074 h 3904242"/>
              <a:gd name="connsiteX65" fmla="*/ 5054558 w 5570781"/>
              <a:gd name="connsiteY65" fmla="*/ 3698074 h 3904242"/>
              <a:gd name="connsiteX66" fmla="*/ 5102781 w 5570781"/>
              <a:gd name="connsiteY66" fmla="*/ 3694056 h 390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570781" h="3904242">
                <a:moveTo>
                  <a:pt x="516493" y="0"/>
                </a:moveTo>
                <a:lnTo>
                  <a:pt x="5054318" y="0"/>
                </a:lnTo>
                <a:cubicBezTo>
                  <a:pt x="5196564" y="0"/>
                  <a:pt x="5325666" y="58133"/>
                  <a:pt x="5419163" y="151625"/>
                </a:cubicBezTo>
                <a:cubicBezTo>
                  <a:pt x="5512660" y="245116"/>
                  <a:pt x="5570782" y="374241"/>
                  <a:pt x="5570782" y="516493"/>
                </a:cubicBezTo>
                <a:lnTo>
                  <a:pt x="5570782" y="3387481"/>
                </a:lnTo>
                <a:cubicBezTo>
                  <a:pt x="5570782" y="3529733"/>
                  <a:pt x="5512660" y="3658852"/>
                  <a:pt x="5419163" y="3752349"/>
                </a:cubicBezTo>
                <a:cubicBezTo>
                  <a:pt x="5325666" y="3845846"/>
                  <a:pt x="5196564" y="3903974"/>
                  <a:pt x="5054318" y="3903974"/>
                </a:cubicBezTo>
                <a:lnTo>
                  <a:pt x="516493" y="3904242"/>
                </a:lnTo>
                <a:cubicBezTo>
                  <a:pt x="374241" y="3904242"/>
                  <a:pt x="245122" y="3846109"/>
                  <a:pt x="151625" y="3752618"/>
                </a:cubicBezTo>
                <a:cubicBezTo>
                  <a:pt x="58127" y="3659126"/>
                  <a:pt x="0" y="3530001"/>
                  <a:pt x="0" y="3387749"/>
                </a:cubicBezTo>
                <a:lnTo>
                  <a:pt x="0" y="516533"/>
                </a:lnTo>
                <a:cubicBezTo>
                  <a:pt x="0" y="374281"/>
                  <a:pt x="58133" y="245162"/>
                  <a:pt x="151625" y="151665"/>
                </a:cubicBezTo>
                <a:cubicBezTo>
                  <a:pt x="245385" y="58173"/>
                  <a:pt x="374510" y="40"/>
                  <a:pt x="516493" y="40"/>
                </a:cubicBezTo>
                <a:close/>
                <a:moveTo>
                  <a:pt x="283698" y="3591877"/>
                </a:moveTo>
                <a:cubicBezTo>
                  <a:pt x="296288" y="3576338"/>
                  <a:pt x="310222" y="3561337"/>
                  <a:pt x="325224" y="3546603"/>
                </a:cubicBezTo>
                <a:lnTo>
                  <a:pt x="1132410" y="2746389"/>
                </a:lnTo>
                <a:lnTo>
                  <a:pt x="1933425" y="1952118"/>
                </a:lnTo>
                <a:lnTo>
                  <a:pt x="1132410" y="1158076"/>
                </a:lnTo>
                <a:lnTo>
                  <a:pt x="325224" y="357862"/>
                </a:lnTo>
                <a:cubicBezTo>
                  <a:pt x="310222" y="343128"/>
                  <a:pt x="296557" y="327858"/>
                  <a:pt x="283698" y="312588"/>
                </a:cubicBezTo>
                <a:cubicBezTo>
                  <a:pt x="235744" y="367240"/>
                  <a:pt x="206277" y="438763"/>
                  <a:pt x="206277" y="516722"/>
                </a:cubicBezTo>
                <a:lnTo>
                  <a:pt x="206277" y="3387709"/>
                </a:lnTo>
                <a:cubicBezTo>
                  <a:pt x="206277" y="3465399"/>
                  <a:pt x="235475" y="3537191"/>
                  <a:pt x="283698" y="3591843"/>
                </a:cubicBezTo>
                <a:close/>
                <a:moveTo>
                  <a:pt x="468276" y="210083"/>
                </a:moveTo>
                <a:lnTo>
                  <a:pt x="470150" y="211958"/>
                </a:lnTo>
                <a:lnTo>
                  <a:pt x="1277337" y="1012172"/>
                </a:lnTo>
                <a:lnTo>
                  <a:pt x="2150646" y="1877709"/>
                </a:lnTo>
                <a:lnTo>
                  <a:pt x="2152521" y="1879584"/>
                </a:lnTo>
                <a:lnTo>
                  <a:pt x="2507474" y="2231325"/>
                </a:lnTo>
                <a:cubicBezTo>
                  <a:pt x="2544981" y="2268295"/>
                  <a:pt x="2586769" y="2296424"/>
                  <a:pt x="2632581" y="2314638"/>
                </a:cubicBezTo>
                <a:cubicBezTo>
                  <a:pt x="2678661" y="2333126"/>
                  <a:pt x="2729827" y="2342767"/>
                  <a:pt x="2785811" y="2342767"/>
                </a:cubicBezTo>
                <a:cubicBezTo>
                  <a:pt x="2841795" y="2342767"/>
                  <a:pt x="2892968" y="2333395"/>
                  <a:pt x="2939042" y="2314638"/>
                </a:cubicBezTo>
                <a:cubicBezTo>
                  <a:pt x="2984853" y="2296156"/>
                  <a:pt x="3026641" y="2268295"/>
                  <a:pt x="3064149" y="2231325"/>
                </a:cubicBezTo>
                <a:lnTo>
                  <a:pt x="3419102" y="1879584"/>
                </a:lnTo>
                <a:lnTo>
                  <a:pt x="3420976" y="1877709"/>
                </a:lnTo>
                <a:lnTo>
                  <a:pt x="4294285" y="1012172"/>
                </a:lnTo>
                <a:lnTo>
                  <a:pt x="5101466" y="211958"/>
                </a:lnTo>
                <a:lnTo>
                  <a:pt x="5103352" y="210083"/>
                </a:lnTo>
                <a:cubicBezTo>
                  <a:pt x="5087522" y="207672"/>
                  <a:pt x="5071469" y="206334"/>
                  <a:pt x="5055129" y="206334"/>
                </a:cubicBezTo>
                <a:lnTo>
                  <a:pt x="516505" y="206334"/>
                </a:lnTo>
                <a:cubicBezTo>
                  <a:pt x="500165" y="206334"/>
                  <a:pt x="484089" y="207672"/>
                  <a:pt x="468281" y="210083"/>
                </a:cubicBezTo>
                <a:close/>
                <a:moveTo>
                  <a:pt x="5287375" y="312416"/>
                </a:moveTo>
                <a:cubicBezTo>
                  <a:pt x="5274802" y="327955"/>
                  <a:pt x="5260858" y="342957"/>
                  <a:pt x="5245885" y="357690"/>
                </a:cubicBezTo>
                <a:lnTo>
                  <a:pt x="4438681" y="1157905"/>
                </a:lnTo>
                <a:lnTo>
                  <a:pt x="3637666" y="1952175"/>
                </a:lnTo>
                <a:lnTo>
                  <a:pt x="4438681" y="2746218"/>
                </a:lnTo>
                <a:lnTo>
                  <a:pt x="5245885" y="3546432"/>
                </a:lnTo>
                <a:cubicBezTo>
                  <a:pt x="5260344" y="3560897"/>
                  <a:pt x="5274288" y="3576167"/>
                  <a:pt x="5287147" y="3591975"/>
                </a:cubicBezTo>
                <a:cubicBezTo>
                  <a:pt x="5335324" y="3537322"/>
                  <a:pt x="5364528" y="3465530"/>
                  <a:pt x="5364528" y="3387572"/>
                </a:cubicBezTo>
                <a:lnTo>
                  <a:pt x="5364813" y="516585"/>
                </a:lnTo>
                <a:cubicBezTo>
                  <a:pt x="5364813" y="438626"/>
                  <a:pt x="5335324" y="367103"/>
                  <a:pt x="5287375" y="312450"/>
                </a:cubicBezTo>
                <a:close/>
                <a:moveTo>
                  <a:pt x="5102838" y="3694039"/>
                </a:moveTo>
                <a:lnTo>
                  <a:pt x="5100952" y="3692164"/>
                </a:lnTo>
                <a:lnTo>
                  <a:pt x="4293754" y="2891950"/>
                </a:lnTo>
                <a:lnTo>
                  <a:pt x="3491425" y="2097108"/>
                </a:lnTo>
                <a:lnTo>
                  <a:pt x="3208801" y="2377320"/>
                </a:lnTo>
                <a:cubicBezTo>
                  <a:pt x="3151474" y="2434110"/>
                  <a:pt x="3086912" y="2476978"/>
                  <a:pt x="3015383" y="2505907"/>
                </a:cubicBezTo>
                <a:cubicBezTo>
                  <a:pt x="2944122" y="2534568"/>
                  <a:pt x="2867239" y="2549307"/>
                  <a:pt x="2785531" y="2549307"/>
                </a:cubicBezTo>
                <a:cubicBezTo>
                  <a:pt x="2703824" y="2549307"/>
                  <a:pt x="2626940" y="2534837"/>
                  <a:pt x="2555680" y="2505907"/>
                </a:cubicBezTo>
                <a:cubicBezTo>
                  <a:pt x="2484151" y="2476972"/>
                  <a:pt x="2419325" y="2434116"/>
                  <a:pt x="2362261" y="2377320"/>
                </a:cubicBezTo>
                <a:lnTo>
                  <a:pt x="2079637" y="2097108"/>
                </a:lnTo>
                <a:lnTo>
                  <a:pt x="1277308" y="2892236"/>
                </a:lnTo>
                <a:lnTo>
                  <a:pt x="470122" y="3692450"/>
                </a:lnTo>
                <a:lnTo>
                  <a:pt x="468247" y="3694325"/>
                </a:lnTo>
                <a:cubicBezTo>
                  <a:pt x="484049" y="3696736"/>
                  <a:pt x="500125" y="3698074"/>
                  <a:pt x="516733" y="3698074"/>
                </a:cubicBezTo>
                <a:lnTo>
                  <a:pt x="5054558" y="3698074"/>
                </a:lnTo>
                <a:cubicBezTo>
                  <a:pt x="5070903" y="3698074"/>
                  <a:pt x="5086950" y="3696736"/>
                  <a:pt x="5102781" y="3694056"/>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52" name="Oval 51">
            <a:extLst>
              <a:ext uri="{FF2B5EF4-FFF2-40B4-BE49-F238E27FC236}">
                <a16:creationId xmlns:a16="http://schemas.microsoft.com/office/drawing/2014/main" id="{D887DED7-0E0C-A983-40AA-B1CF1B2A609F}"/>
              </a:ext>
            </a:extLst>
          </p:cNvPr>
          <p:cNvSpPr/>
          <p:nvPr/>
        </p:nvSpPr>
        <p:spPr>
          <a:xfrm>
            <a:off x="2350464" y="4373857"/>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53" name="Graphic 614">
            <a:extLst>
              <a:ext uri="{FF2B5EF4-FFF2-40B4-BE49-F238E27FC236}">
                <a16:creationId xmlns:a16="http://schemas.microsoft.com/office/drawing/2014/main" id="{C51DD919-9B5A-794F-4539-7B156FDF544F}"/>
              </a:ext>
            </a:extLst>
          </p:cNvPr>
          <p:cNvGrpSpPr>
            <a:grpSpLocks noChangeAspect="1"/>
          </p:cNvGrpSpPr>
          <p:nvPr/>
        </p:nvGrpSpPr>
        <p:grpSpPr>
          <a:xfrm>
            <a:off x="2511409" y="4462313"/>
            <a:ext cx="468526" cy="526485"/>
            <a:chOff x="5937250" y="3251200"/>
            <a:chExt cx="318618" cy="358033"/>
          </a:xfrm>
          <a:gradFill>
            <a:gsLst>
              <a:gs pos="0">
                <a:schemeClr val="accent2"/>
              </a:gs>
              <a:gs pos="100000">
                <a:schemeClr val="accent4"/>
              </a:gs>
            </a:gsLst>
            <a:lin ang="5400000" scaled="1"/>
          </a:gradFill>
        </p:grpSpPr>
        <p:sp>
          <p:nvSpPr>
            <p:cNvPr id="54" name="Freeform 53">
              <a:extLst>
                <a:ext uri="{FF2B5EF4-FFF2-40B4-BE49-F238E27FC236}">
                  <a16:creationId xmlns:a16="http://schemas.microsoft.com/office/drawing/2014/main" id="{37E2BFC9-0A24-28C5-8D24-8DBC769E9E62}"/>
                </a:ext>
              </a:extLst>
            </p:cNvPr>
            <p:cNvSpPr/>
            <p:nvPr/>
          </p:nvSpPr>
          <p:spPr>
            <a:xfrm>
              <a:off x="6143809" y="3251200"/>
              <a:ext cx="112059" cy="112295"/>
            </a:xfrm>
            <a:custGeom>
              <a:avLst/>
              <a:gdLst>
                <a:gd name="connsiteX0" fmla="*/ 14104 w 112058"/>
                <a:gd name="connsiteY0" fmla="*/ 89274 h 112294"/>
                <a:gd name="connsiteX1" fmla="*/ 16158 w 112058"/>
                <a:gd name="connsiteY1" fmla="*/ 89274 h 112294"/>
                <a:gd name="connsiteX2" fmla="*/ 937 w 112058"/>
                <a:gd name="connsiteY2" fmla="*/ 108552 h 112294"/>
                <a:gd name="connsiteX3" fmla="*/ 1087 w 112058"/>
                <a:gd name="connsiteY3" fmla="*/ 113181 h 112294"/>
                <a:gd name="connsiteX4" fmla="*/ 4392 w 112058"/>
                <a:gd name="connsiteY4" fmla="*/ 113886 h 112294"/>
                <a:gd name="connsiteX5" fmla="*/ 44266 w 112058"/>
                <a:gd name="connsiteY5" fmla="*/ 89274 h 112294"/>
                <a:gd name="connsiteX6" fmla="*/ 100295 w 112058"/>
                <a:gd name="connsiteY6" fmla="*/ 89274 h 112294"/>
                <a:gd name="connsiteX7" fmla="*/ 114585 w 112058"/>
                <a:gd name="connsiteY7" fmla="*/ 75335 h 112294"/>
                <a:gd name="connsiteX8" fmla="*/ 114583 w 112058"/>
                <a:gd name="connsiteY8" fmla="*/ 74863 h 112294"/>
                <a:gd name="connsiteX9" fmla="*/ 114583 w 112058"/>
                <a:gd name="connsiteY9" fmla="*/ 14037 h 112294"/>
                <a:gd name="connsiteX10" fmla="*/ 100482 w 112058"/>
                <a:gd name="connsiteY10" fmla="*/ 0 h 112294"/>
                <a:gd name="connsiteX11" fmla="*/ 14104 w 112058"/>
                <a:gd name="connsiteY11" fmla="*/ 0 h 112294"/>
                <a:gd name="connsiteX12" fmla="*/ 3 w 112058"/>
                <a:gd name="connsiteY12" fmla="*/ 14037 h 112294"/>
                <a:gd name="connsiteX13" fmla="*/ 3 w 112058"/>
                <a:gd name="connsiteY13" fmla="*/ 74863 h 112294"/>
                <a:gd name="connsiteX14" fmla="*/ 13821 w 112058"/>
                <a:gd name="connsiteY14" fmla="*/ 89272 h 112294"/>
                <a:gd name="connsiteX15" fmla="*/ 14104 w 112058"/>
                <a:gd name="connsiteY15" fmla="*/ 89274 h 112294"/>
                <a:gd name="connsiteX16" fmla="*/ 65651 w 112058"/>
                <a:gd name="connsiteY16" fmla="*/ 63821 h 112294"/>
                <a:gd name="connsiteX17" fmla="*/ 66611 w 112058"/>
                <a:gd name="connsiteY17" fmla="*/ 63380 h 112294"/>
                <a:gd name="connsiteX18" fmla="*/ 67051 w 112058"/>
                <a:gd name="connsiteY18" fmla="*/ 63821 h 112294"/>
                <a:gd name="connsiteX19" fmla="*/ 56966 w 112058"/>
                <a:gd name="connsiteY19" fmla="*/ 77390 h 112294"/>
                <a:gd name="connsiteX20" fmla="*/ 51643 w 112058"/>
                <a:gd name="connsiteY20" fmla="*/ 75425 h 112294"/>
                <a:gd name="connsiteX21" fmla="*/ 48188 w 112058"/>
                <a:gd name="connsiteY21" fmla="*/ 66815 h 112294"/>
                <a:gd name="connsiteX22" fmla="*/ 48188 w 112058"/>
                <a:gd name="connsiteY22" fmla="*/ 34999 h 112294"/>
                <a:gd name="connsiteX23" fmla="*/ 53547 w 112058"/>
                <a:gd name="connsiteY23" fmla="*/ 28110 h 112294"/>
                <a:gd name="connsiteX24" fmla="*/ 60421 w 112058"/>
                <a:gd name="connsiteY24" fmla="*/ 33481 h 112294"/>
                <a:gd name="connsiteX25" fmla="*/ 60421 w 112058"/>
                <a:gd name="connsiteY25" fmla="*/ 34999 h 112294"/>
                <a:gd name="connsiteX26" fmla="*/ 60421 w 112058"/>
                <a:gd name="connsiteY26" fmla="*/ 65880 h 112294"/>
                <a:gd name="connsiteX27" fmla="*/ 65651 w 112058"/>
                <a:gd name="connsiteY27" fmla="*/ 63821 h 112294"/>
                <a:gd name="connsiteX28" fmla="*/ 54351 w 112058"/>
                <a:gd name="connsiteY28" fmla="*/ 11604 h 112294"/>
                <a:gd name="connsiteX29" fmla="*/ 61259 w 112058"/>
                <a:gd name="connsiteY29" fmla="*/ 18531 h 112294"/>
                <a:gd name="connsiteX30" fmla="*/ 54346 w 112058"/>
                <a:gd name="connsiteY30" fmla="*/ 25453 h 112294"/>
                <a:gd name="connsiteX31" fmla="*/ 47441 w 112058"/>
                <a:gd name="connsiteY31" fmla="*/ 18716 h 112294"/>
                <a:gd name="connsiteX32" fmla="*/ 53971 w 112058"/>
                <a:gd name="connsiteY32" fmla="*/ 11609 h 112294"/>
                <a:gd name="connsiteX33" fmla="*/ 54351 w 112058"/>
                <a:gd name="connsiteY33" fmla="*/ 11604 h 11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058" h="112294">
                  <a:moveTo>
                    <a:pt x="14104" y="89274"/>
                  </a:moveTo>
                  <a:lnTo>
                    <a:pt x="16158" y="89274"/>
                  </a:lnTo>
                  <a:cubicBezTo>
                    <a:pt x="11747" y="96199"/>
                    <a:pt x="6647" y="102657"/>
                    <a:pt x="937" y="108552"/>
                  </a:cubicBezTo>
                  <a:cubicBezTo>
                    <a:pt x="-297" y="109872"/>
                    <a:pt x="-230" y="111944"/>
                    <a:pt x="1087" y="113181"/>
                  </a:cubicBezTo>
                  <a:cubicBezTo>
                    <a:pt x="1973" y="114012"/>
                    <a:pt x="3245" y="114284"/>
                    <a:pt x="4392" y="113886"/>
                  </a:cubicBezTo>
                  <a:cubicBezTo>
                    <a:pt x="19179" y="108410"/>
                    <a:pt x="32733" y="100044"/>
                    <a:pt x="44266" y="89274"/>
                  </a:cubicBezTo>
                  <a:lnTo>
                    <a:pt x="100295" y="89274"/>
                  </a:lnTo>
                  <a:cubicBezTo>
                    <a:pt x="108082" y="89379"/>
                    <a:pt x="114480" y="83138"/>
                    <a:pt x="114585" y="75335"/>
                  </a:cubicBezTo>
                  <a:cubicBezTo>
                    <a:pt x="114587" y="75178"/>
                    <a:pt x="114586" y="75020"/>
                    <a:pt x="114583" y="74863"/>
                  </a:cubicBezTo>
                  <a:lnTo>
                    <a:pt x="114583" y="14037"/>
                  </a:lnTo>
                  <a:cubicBezTo>
                    <a:pt x="114532" y="6269"/>
                    <a:pt x="108234" y="0"/>
                    <a:pt x="100482" y="0"/>
                  </a:cubicBezTo>
                  <a:lnTo>
                    <a:pt x="14104" y="0"/>
                  </a:lnTo>
                  <a:cubicBezTo>
                    <a:pt x="6352" y="0"/>
                    <a:pt x="54" y="6269"/>
                    <a:pt x="3" y="14037"/>
                  </a:cubicBezTo>
                  <a:lnTo>
                    <a:pt x="3" y="74863"/>
                  </a:lnTo>
                  <a:cubicBezTo>
                    <a:pt x="-152" y="82666"/>
                    <a:pt x="6035" y="89116"/>
                    <a:pt x="13821" y="89272"/>
                  </a:cubicBezTo>
                  <a:cubicBezTo>
                    <a:pt x="13915" y="89273"/>
                    <a:pt x="14009" y="89274"/>
                    <a:pt x="14104" y="89274"/>
                  </a:cubicBezTo>
                  <a:close/>
                  <a:moveTo>
                    <a:pt x="65651" y="63821"/>
                  </a:moveTo>
                  <a:cubicBezTo>
                    <a:pt x="65794" y="63433"/>
                    <a:pt x="66224" y="63236"/>
                    <a:pt x="66611" y="63380"/>
                  </a:cubicBezTo>
                  <a:cubicBezTo>
                    <a:pt x="66815" y="63455"/>
                    <a:pt x="66976" y="63617"/>
                    <a:pt x="67051" y="63821"/>
                  </a:cubicBezTo>
                  <a:cubicBezTo>
                    <a:pt x="67051" y="68687"/>
                    <a:pt x="66304" y="77296"/>
                    <a:pt x="56966" y="77390"/>
                  </a:cubicBezTo>
                  <a:cubicBezTo>
                    <a:pt x="55009" y="77423"/>
                    <a:pt x="53111" y="76722"/>
                    <a:pt x="51643" y="75425"/>
                  </a:cubicBezTo>
                  <a:cubicBezTo>
                    <a:pt x="49347" y="73161"/>
                    <a:pt x="48095" y="70042"/>
                    <a:pt x="48188" y="66815"/>
                  </a:cubicBezTo>
                  <a:lnTo>
                    <a:pt x="48188" y="34999"/>
                  </a:lnTo>
                  <a:cubicBezTo>
                    <a:pt x="47770" y="31613"/>
                    <a:pt x="50169" y="28529"/>
                    <a:pt x="53547" y="28110"/>
                  </a:cubicBezTo>
                  <a:cubicBezTo>
                    <a:pt x="56926" y="27691"/>
                    <a:pt x="60003" y="30096"/>
                    <a:pt x="60421" y="33481"/>
                  </a:cubicBezTo>
                  <a:cubicBezTo>
                    <a:pt x="60483" y="33985"/>
                    <a:pt x="60483" y="34495"/>
                    <a:pt x="60421" y="34999"/>
                  </a:cubicBezTo>
                  <a:lnTo>
                    <a:pt x="60421" y="65880"/>
                  </a:lnTo>
                  <a:cubicBezTo>
                    <a:pt x="60421" y="68125"/>
                    <a:pt x="63129" y="69623"/>
                    <a:pt x="65651" y="63821"/>
                  </a:cubicBezTo>
                  <a:close/>
                  <a:moveTo>
                    <a:pt x="54351" y="11604"/>
                  </a:moveTo>
                  <a:cubicBezTo>
                    <a:pt x="58168" y="11605"/>
                    <a:pt x="61261" y="14707"/>
                    <a:pt x="61259" y="18531"/>
                  </a:cubicBezTo>
                  <a:cubicBezTo>
                    <a:pt x="61258" y="22356"/>
                    <a:pt x="58163" y="25455"/>
                    <a:pt x="54346" y="25453"/>
                  </a:cubicBezTo>
                  <a:cubicBezTo>
                    <a:pt x="50604" y="25452"/>
                    <a:pt x="47542" y="22465"/>
                    <a:pt x="47441" y="18716"/>
                  </a:cubicBezTo>
                  <a:cubicBezTo>
                    <a:pt x="47286" y="14946"/>
                    <a:pt x="50210" y="11764"/>
                    <a:pt x="53971" y="11609"/>
                  </a:cubicBezTo>
                  <a:cubicBezTo>
                    <a:pt x="54098" y="11604"/>
                    <a:pt x="54225" y="11602"/>
                    <a:pt x="54351" y="11604"/>
                  </a:cubicBezTo>
                  <a:close/>
                </a:path>
              </a:pathLst>
            </a:custGeom>
            <a:grpFill/>
            <a:ln w="924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B67BEB36-A46A-C845-3F7F-7D279CE71C24}"/>
                </a:ext>
              </a:extLst>
            </p:cNvPr>
            <p:cNvSpPr/>
            <p:nvPr/>
          </p:nvSpPr>
          <p:spPr>
            <a:xfrm>
              <a:off x="5993081" y="3455576"/>
              <a:ext cx="177426" cy="74863"/>
            </a:xfrm>
            <a:custGeom>
              <a:avLst/>
              <a:gdLst>
                <a:gd name="connsiteX0" fmla="*/ 11404 w 177426"/>
                <a:gd name="connsiteY0" fmla="*/ 67003 h 74863"/>
                <a:gd name="connsiteX1" fmla="*/ 169127 w 177426"/>
                <a:gd name="connsiteY1" fmla="*/ 67003 h 74863"/>
                <a:gd name="connsiteX2" fmla="*/ 179773 w 177426"/>
                <a:gd name="connsiteY2" fmla="*/ 45199 h 74863"/>
                <a:gd name="connsiteX3" fmla="*/ 156987 w 177426"/>
                <a:gd name="connsiteY3" fmla="*/ 11604 h 74863"/>
                <a:gd name="connsiteX4" fmla="*/ 124490 w 177426"/>
                <a:gd name="connsiteY4" fmla="*/ 281 h 74863"/>
                <a:gd name="connsiteX5" fmla="*/ 101798 w 177426"/>
                <a:gd name="connsiteY5" fmla="*/ 35747 h 74863"/>
                <a:gd name="connsiteX6" fmla="*/ 100024 w 177426"/>
                <a:gd name="connsiteY6" fmla="*/ 5802 h 74863"/>
                <a:gd name="connsiteX7" fmla="*/ 80414 w 177426"/>
                <a:gd name="connsiteY7" fmla="*/ 5802 h 74863"/>
                <a:gd name="connsiteX8" fmla="*/ 78733 w 177426"/>
                <a:gd name="connsiteY8" fmla="*/ 35747 h 74863"/>
                <a:gd name="connsiteX9" fmla="*/ 56228 w 177426"/>
                <a:gd name="connsiteY9" fmla="*/ 0 h 74863"/>
                <a:gd name="connsiteX10" fmla="*/ 23544 w 177426"/>
                <a:gd name="connsiteY10" fmla="*/ 11323 h 74863"/>
                <a:gd name="connsiteX11" fmla="*/ 665 w 177426"/>
                <a:gd name="connsiteY11" fmla="*/ 44824 h 74863"/>
                <a:gd name="connsiteX12" fmla="*/ 11404 w 177426"/>
                <a:gd name="connsiteY12" fmla="*/ 67003 h 74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426" h="74863">
                  <a:moveTo>
                    <a:pt x="11404" y="67003"/>
                  </a:moveTo>
                  <a:cubicBezTo>
                    <a:pt x="61580" y="89510"/>
                    <a:pt x="118952" y="89510"/>
                    <a:pt x="169127" y="67003"/>
                  </a:cubicBezTo>
                  <a:cubicBezTo>
                    <a:pt x="177536" y="63339"/>
                    <a:pt x="182046" y="54100"/>
                    <a:pt x="179773" y="45199"/>
                  </a:cubicBezTo>
                  <a:cubicBezTo>
                    <a:pt x="175290" y="27793"/>
                    <a:pt x="168007" y="15066"/>
                    <a:pt x="156987" y="11604"/>
                  </a:cubicBezTo>
                  <a:cubicBezTo>
                    <a:pt x="154373" y="10855"/>
                    <a:pt x="124490" y="281"/>
                    <a:pt x="124490" y="281"/>
                  </a:cubicBezTo>
                  <a:lnTo>
                    <a:pt x="101798" y="35747"/>
                  </a:lnTo>
                  <a:lnTo>
                    <a:pt x="100024" y="5802"/>
                  </a:lnTo>
                  <a:lnTo>
                    <a:pt x="80414" y="5802"/>
                  </a:lnTo>
                  <a:lnTo>
                    <a:pt x="78733" y="35747"/>
                  </a:lnTo>
                  <a:lnTo>
                    <a:pt x="56228" y="0"/>
                  </a:lnTo>
                  <a:cubicBezTo>
                    <a:pt x="56228" y="0"/>
                    <a:pt x="26065" y="10855"/>
                    <a:pt x="23544" y="11323"/>
                  </a:cubicBezTo>
                  <a:cubicBezTo>
                    <a:pt x="12525" y="14785"/>
                    <a:pt x="4868" y="27512"/>
                    <a:pt x="665" y="44824"/>
                  </a:cubicBezTo>
                  <a:cubicBezTo>
                    <a:pt x="-1805" y="53869"/>
                    <a:pt x="2786" y="63350"/>
                    <a:pt x="11404" y="67003"/>
                  </a:cubicBezTo>
                  <a:close/>
                </a:path>
              </a:pathLst>
            </a:custGeom>
            <a:grpFill/>
            <a:ln w="924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D8384FB-81FE-B891-D94F-BD8875270541}"/>
                </a:ext>
              </a:extLst>
            </p:cNvPr>
            <p:cNvSpPr/>
            <p:nvPr/>
          </p:nvSpPr>
          <p:spPr>
            <a:xfrm>
              <a:off x="6035845" y="3335046"/>
              <a:ext cx="93382" cy="102937"/>
            </a:xfrm>
            <a:custGeom>
              <a:avLst/>
              <a:gdLst>
                <a:gd name="connsiteX0" fmla="*/ 3378 w 93382"/>
                <a:gd name="connsiteY0" fmla="*/ 69249 h 102936"/>
                <a:gd name="connsiteX1" fmla="*/ 9075 w 93382"/>
                <a:gd name="connsiteY1" fmla="*/ 71027 h 102936"/>
                <a:gd name="connsiteX2" fmla="*/ 47455 w 93382"/>
                <a:gd name="connsiteY2" fmla="*/ 110705 h 102936"/>
                <a:gd name="connsiteX3" fmla="*/ 85928 w 93382"/>
                <a:gd name="connsiteY3" fmla="*/ 71027 h 102936"/>
                <a:gd name="connsiteX4" fmla="*/ 91625 w 93382"/>
                <a:gd name="connsiteY4" fmla="*/ 69249 h 102936"/>
                <a:gd name="connsiteX5" fmla="*/ 94146 w 93382"/>
                <a:gd name="connsiteY5" fmla="*/ 63448 h 102936"/>
                <a:gd name="connsiteX6" fmla="*/ 94706 w 93382"/>
                <a:gd name="connsiteY6" fmla="*/ 52592 h 102936"/>
                <a:gd name="connsiteX7" fmla="*/ 91438 w 93382"/>
                <a:gd name="connsiteY7" fmla="*/ 45855 h 102936"/>
                <a:gd name="connsiteX8" fmla="*/ 91438 w 93382"/>
                <a:gd name="connsiteY8" fmla="*/ 44170 h 102936"/>
                <a:gd name="connsiteX9" fmla="*/ 63423 w 93382"/>
                <a:gd name="connsiteY9" fmla="*/ 3276 h 102936"/>
                <a:gd name="connsiteX10" fmla="*/ 31300 w 93382"/>
                <a:gd name="connsiteY10" fmla="*/ 3276 h 102936"/>
                <a:gd name="connsiteX11" fmla="*/ 3285 w 93382"/>
                <a:gd name="connsiteY11" fmla="*/ 44170 h 102936"/>
                <a:gd name="connsiteX12" fmla="*/ 3285 w 93382"/>
                <a:gd name="connsiteY12" fmla="*/ 45855 h 102936"/>
                <a:gd name="connsiteX13" fmla="*/ 16 w 93382"/>
                <a:gd name="connsiteY13" fmla="*/ 52592 h 102936"/>
                <a:gd name="connsiteX14" fmla="*/ 577 w 93382"/>
                <a:gd name="connsiteY14" fmla="*/ 63448 h 102936"/>
                <a:gd name="connsiteX15" fmla="*/ 3378 w 93382"/>
                <a:gd name="connsiteY15" fmla="*/ 69249 h 10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3382" h="102936">
                  <a:moveTo>
                    <a:pt x="3378" y="69249"/>
                  </a:moveTo>
                  <a:cubicBezTo>
                    <a:pt x="4930" y="70641"/>
                    <a:pt x="7008" y="71289"/>
                    <a:pt x="9075" y="71027"/>
                  </a:cubicBezTo>
                  <a:cubicBezTo>
                    <a:pt x="16545" y="91147"/>
                    <a:pt x="30926" y="110705"/>
                    <a:pt x="47455" y="110705"/>
                  </a:cubicBezTo>
                  <a:cubicBezTo>
                    <a:pt x="63983" y="110705"/>
                    <a:pt x="78831" y="91147"/>
                    <a:pt x="85928" y="71027"/>
                  </a:cubicBezTo>
                  <a:cubicBezTo>
                    <a:pt x="87994" y="71289"/>
                    <a:pt x="90072" y="70641"/>
                    <a:pt x="91625" y="69249"/>
                  </a:cubicBezTo>
                  <a:cubicBezTo>
                    <a:pt x="93112" y="67668"/>
                    <a:pt x="94003" y="65616"/>
                    <a:pt x="94146" y="63448"/>
                  </a:cubicBezTo>
                  <a:cubicBezTo>
                    <a:pt x="94546" y="59843"/>
                    <a:pt x="94733" y="56219"/>
                    <a:pt x="94706" y="52592"/>
                  </a:cubicBezTo>
                  <a:cubicBezTo>
                    <a:pt x="94841" y="49934"/>
                    <a:pt x="93608" y="47391"/>
                    <a:pt x="91438" y="45855"/>
                  </a:cubicBezTo>
                  <a:lnTo>
                    <a:pt x="91438" y="44170"/>
                  </a:lnTo>
                  <a:cubicBezTo>
                    <a:pt x="91419" y="26051"/>
                    <a:pt x="80290" y="9806"/>
                    <a:pt x="63423" y="3276"/>
                  </a:cubicBezTo>
                  <a:cubicBezTo>
                    <a:pt x="53159" y="-1092"/>
                    <a:pt x="41564" y="-1092"/>
                    <a:pt x="31300" y="3276"/>
                  </a:cubicBezTo>
                  <a:cubicBezTo>
                    <a:pt x="14433" y="9806"/>
                    <a:pt x="3304" y="26051"/>
                    <a:pt x="3285" y="44170"/>
                  </a:cubicBezTo>
                  <a:cubicBezTo>
                    <a:pt x="3285" y="44732"/>
                    <a:pt x="3285" y="45293"/>
                    <a:pt x="3285" y="45855"/>
                  </a:cubicBezTo>
                  <a:cubicBezTo>
                    <a:pt x="1115" y="47391"/>
                    <a:pt x="-118" y="49934"/>
                    <a:pt x="16" y="52592"/>
                  </a:cubicBezTo>
                  <a:cubicBezTo>
                    <a:pt x="-60" y="56220"/>
                    <a:pt x="128" y="59848"/>
                    <a:pt x="577" y="63448"/>
                  </a:cubicBezTo>
                  <a:cubicBezTo>
                    <a:pt x="716" y="65675"/>
                    <a:pt x="1722" y="67758"/>
                    <a:pt x="3378" y="69249"/>
                  </a:cubicBezTo>
                  <a:close/>
                </a:path>
              </a:pathLst>
            </a:custGeom>
            <a:grpFill/>
            <a:ln w="924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562BF615-5E54-A553-C9BE-4DB7A327AF8A}"/>
                </a:ext>
              </a:extLst>
            </p:cNvPr>
            <p:cNvSpPr/>
            <p:nvPr/>
          </p:nvSpPr>
          <p:spPr>
            <a:xfrm>
              <a:off x="5937250" y="3581159"/>
              <a:ext cx="289485" cy="28074"/>
            </a:xfrm>
            <a:custGeom>
              <a:avLst/>
              <a:gdLst>
                <a:gd name="connsiteX0" fmla="*/ 277813 w 289485"/>
                <a:gd name="connsiteY0" fmla="*/ 0 h 28073"/>
                <a:gd name="connsiteX1" fmla="*/ 183310 w 289485"/>
                <a:gd name="connsiteY1" fmla="*/ 0 h 28073"/>
                <a:gd name="connsiteX2" fmla="*/ 177333 w 289485"/>
                <a:gd name="connsiteY2" fmla="*/ 4492 h 28073"/>
                <a:gd name="connsiteX3" fmla="*/ 172197 w 289485"/>
                <a:gd name="connsiteY3" fmla="*/ 8141 h 28073"/>
                <a:gd name="connsiteX4" fmla="*/ 119903 w 289485"/>
                <a:gd name="connsiteY4" fmla="*/ 8141 h 28073"/>
                <a:gd name="connsiteX5" fmla="*/ 114860 w 289485"/>
                <a:gd name="connsiteY5" fmla="*/ 4492 h 28073"/>
                <a:gd name="connsiteX6" fmla="*/ 108790 w 289485"/>
                <a:gd name="connsiteY6" fmla="*/ 0 h 28073"/>
                <a:gd name="connsiteX7" fmla="*/ 14288 w 289485"/>
                <a:gd name="connsiteY7" fmla="*/ 0 h 28073"/>
                <a:gd name="connsiteX8" fmla="*/ 0 w 289485"/>
                <a:gd name="connsiteY8" fmla="*/ 14318 h 28073"/>
                <a:gd name="connsiteX9" fmla="*/ 14288 w 289485"/>
                <a:gd name="connsiteY9" fmla="*/ 28635 h 28073"/>
                <a:gd name="connsiteX10" fmla="*/ 277813 w 289485"/>
                <a:gd name="connsiteY10" fmla="*/ 28635 h 28073"/>
                <a:gd name="connsiteX11" fmla="*/ 292100 w 289485"/>
                <a:gd name="connsiteY11" fmla="*/ 14318 h 28073"/>
                <a:gd name="connsiteX12" fmla="*/ 277813 w 289485"/>
                <a:gd name="connsiteY12" fmla="*/ 0 h 2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485" h="28073">
                  <a:moveTo>
                    <a:pt x="277813" y="0"/>
                  </a:moveTo>
                  <a:lnTo>
                    <a:pt x="183310" y="0"/>
                  </a:lnTo>
                  <a:cubicBezTo>
                    <a:pt x="180546" y="10"/>
                    <a:pt x="178117" y="1836"/>
                    <a:pt x="177333" y="4492"/>
                  </a:cubicBezTo>
                  <a:cubicBezTo>
                    <a:pt x="176600" y="6701"/>
                    <a:pt x="174520" y="8179"/>
                    <a:pt x="172197" y="8141"/>
                  </a:cubicBezTo>
                  <a:lnTo>
                    <a:pt x="119903" y="8141"/>
                  </a:lnTo>
                  <a:cubicBezTo>
                    <a:pt x="117604" y="8168"/>
                    <a:pt x="115558" y="6687"/>
                    <a:pt x="114860" y="4492"/>
                  </a:cubicBezTo>
                  <a:cubicBezTo>
                    <a:pt x="114040" y="1822"/>
                    <a:pt x="111578" y="0"/>
                    <a:pt x="108790" y="0"/>
                  </a:cubicBezTo>
                  <a:lnTo>
                    <a:pt x="14288" y="0"/>
                  </a:lnTo>
                  <a:cubicBezTo>
                    <a:pt x="6397" y="0"/>
                    <a:pt x="0" y="6410"/>
                    <a:pt x="0" y="14318"/>
                  </a:cubicBezTo>
                  <a:cubicBezTo>
                    <a:pt x="0" y="22225"/>
                    <a:pt x="6397" y="28635"/>
                    <a:pt x="14288" y="28635"/>
                  </a:cubicBezTo>
                  <a:lnTo>
                    <a:pt x="277813" y="28635"/>
                  </a:lnTo>
                  <a:cubicBezTo>
                    <a:pt x="285703" y="28635"/>
                    <a:pt x="292100" y="22225"/>
                    <a:pt x="292100" y="14318"/>
                  </a:cubicBezTo>
                  <a:cubicBezTo>
                    <a:pt x="292100" y="6410"/>
                    <a:pt x="285703" y="0"/>
                    <a:pt x="277813" y="0"/>
                  </a:cubicBezTo>
                  <a:close/>
                </a:path>
              </a:pathLst>
            </a:custGeom>
            <a:grpFill/>
            <a:ln w="924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FCBCC434-0196-F556-D78C-22CE3305FA45}"/>
                </a:ext>
              </a:extLst>
            </p:cNvPr>
            <p:cNvSpPr/>
            <p:nvPr/>
          </p:nvSpPr>
          <p:spPr>
            <a:xfrm>
              <a:off x="5957794" y="3373695"/>
              <a:ext cx="242794" cy="187158"/>
            </a:xfrm>
            <a:custGeom>
              <a:avLst/>
              <a:gdLst>
                <a:gd name="connsiteX0" fmla="*/ 228880 w 242794"/>
                <a:gd name="connsiteY0" fmla="*/ 0 h 187157"/>
                <a:gd name="connsiteX1" fmla="*/ 182656 w 242794"/>
                <a:gd name="connsiteY1" fmla="*/ 0 h 187157"/>
                <a:gd name="connsiteX2" fmla="*/ 182656 w 242794"/>
                <a:gd name="connsiteY2" fmla="*/ 2059 h 187157"/>
                <a:gd name="connsiteX3" fmla="*/ 185924 w 242794"/>
                <a:gd name="connsiteY3" fmla="*/ 12633 h 187157"/>
                <a:gd name="connsiteX4" fmla="*/ 228787 w 242794"/>
                <a:gd name="connsiteY4" fmla="*/ 12633 h 187157"/>
                <a:gd name="connsiteX5" fmla="*/ 238125 w 242794"/>
                <a:gd name="connsiteY5" fmla="*/ 21991 h 187157"/>
                <a:gd name="connsiteX6" fmla="*/ 238125 w 242794"/>
                <a:gd name="connsiteY6" fmla="*/ 171717 h 187157"/>
                <a:gd name="connsiteX7" fmla="*/ 228787 w 242794"/>
                <a:gd name="connsiteY7" fmla="*/ 181075 h 187157"/>
                <a:gd name="connsiteX8" fmla="*/ 22132 w 242794"/>
                <a:gd name="connsiteY8" fmla="*/ 181075 h 187157"/>
                <a:gd name="connsiteX9" fmla="*/ 12793 w 242794"/>
                <a:gd name="connsiteY9" fmla="*/ 171717 h 187157"/>
                <a:gd name="connsiteX10" fmla="*/ 12793 w 242794"/>
                <a:gd name="connsiteY10" fmla="*/ 21991 h 187157"/>
                <a:gd name="connsiteX11" fmla="*/ 22132 w 242794"/>
                <a:gd name="connsiteY11" fmla="*/ 12633 h 187157"/>
                <a:gd name="connsiteX12" fmla="*/ 64994 w 242794"/>
                <a:gd name="connsiteY12" fmla="*/ 12633 h 187157"/>
                <a:gd name="connsiteX13" fmla="*/ 68263 w 242794"/>
                <a:gd name="connsiteY13" fmla="*/ 2059 h 187157"/>
                <a:gd name="connsiteX14" fmla="*/ 68263 w 242794"/>
                <a:gd name="connsiteY14" fmla="*/ 0 h 187157"/>
                <a:gd name="connsiteX15" fmla="*/ 21571 w 242794"/>
                <a:gd name="connsiteY15" fmla="*/ 0 h 187157"/>
                <a:gd name="connsiteX16" fmla="*/ 0 w 242794"/>
                <a:gd name="connsiteY16" fmla="*/ 22272 h 187157"/>
                <a:gd name="connsiteX17" fmla="*/ 0 w 242794"/>
                <a:gd name="connsiteY17" fmla="*/ 171998 h 187157"/>
                <a:gd name="connsiteX18" fmla="*/ 22132 w 242794"/>
                <a:gd name="connsiteY18" fmla="*/ 194270 h 187157"/>
                <a:gd name="connsiteX19" fmla="*/ 228880 w 242794"/>
                <a:gd name="connsiteY19" fmla="*/ 194270 h 187157"/>
                <a:gd name="connsiteX20" fmla="*/ 251105 w 242794"/>
                <a:gd name="connsiteY20" fmla="*/ 171998 h 187157"/>
                <a:gd name="connsiteX21" fmla="*/ 251105 w 242794"/>
                <a:gd name="connsiteY21" fmla="*/ 22272 h 187157"/>
                <a:gd name="connsiteX22" fmla="*/ 228880 w 242794"/>
                <a:gd name="connsiteY22" fmla="*/ 0 h 18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2794" h="187157">
                  <a:moveTo>
                    <a:pt x="228880" y="0"/>
                  </a:moveTo>
                  <a:lnTo>
                    <a:pt x="182656" y="0"/>
                  </a:lnTo>
                  <a:cubicBezTo>
                    <a:pt x="182656" y="655"/>
                    <a:pt x="182656" y="1404"/>
                    <a:pt x="182656" y="2059"/>
                  </a:cubicBezTo>
                  <a:cubicBezTo>
                    <a:pt x="184680" y="5222"/>
                    <a:pt x="185809" y="8877"/>
                    <a:pt x="185924" y="12633"/>
                  </a:cubicBezTo>
                  <a:lnTo>
                    <a:pt x="228787" y="12633"/>
                  </a:lnTo>
                  <a:cubicBezTo>
                    <a:pt x="233944" y="12633"/>
                    <a:pt x="238125" y="16823"/>
                    <a:pt x="238125" y="21991"/>
                  </a:cubicBezTo>
                  <a:lnTo>
                    <a:pt x="238125" y="171717"/>
                  </a:lnTo>
                  <a:cubicBezTo>
                    <a:pt x="238125" y="176886"/>
                    <a:pt x="233944" y="181075"/>
                    <a:pt x="228787" y="181075"/>
                  </a:cubicBezTo>
                  <a:lnTo>
                    <a:pt x="22132" y="181075"/>
                  </a:lnTo>
                  <a:cubicBezTo>
                    <a:pt x="16974" y="181075"/>
                    <a:pt x="12793" y="176886"/>
                    <a:pt x="12793" y="171717"/>
                  </a:cubicBezTo>
                  <a:lnTo>
                    <a:pt x="12793" y="21991"/>
                  </a:lnTo>
                  <a:cubicBezTo>
                    <a:pt x="12793" y="16823"/>
                    <a:pt x="16974" y="12633"/>
                    <a:pt x="22132" y="12633"/>
                  </a:cubicBezTo>
                  <a:lnTo>
                    <a:pt x="64994" y="12633"/>
                  </a:lnTo>
                  <a:cubicBezTo>
                    <a:pt x="65198" y="8892"/>
                    <a:pt x="66320" y="5260"/>
                    <a:pt x="68263" y="2059"/>
                  </a:cubicBezTo>
                  <a:cubicBezTo>
                    <a:pt x="68263" y="1404"/>
                    <a:pt x="68263" y="655"/>
                    <a:pt x="68263" y="0"/>
                  </a:cubicBezTo>
                  <a:lnTo>
                    <a:pt x="21571" y="0"/>
                  </a:lnTo>
                  <a:cubicBezTo>
                    <a:pt x="9553" y="354"/>
                    <a:pt x="-5" y="10223"/>
                    <a:pt x="0" y="22272"/>
                  </a:cubicBezTo>
                  <a:lnTo>
                    <a:pt x="0" y="171998"/>
                  </a:lnTo>
                  <a:cubicBezTo>
                    <a:pt x="0" y="184262"/>
                    <a:pt x="9894" y="194218"/>
                    <a:pt x="22132" y="194270"/>
                  </a:cubicBezTo>
                  <a:lnTo>
                    <a:pt x="228880" y="194270"/>
                  </a:lnTo>
                  <a:cubicBezTo>
                    <a:pt x="241133" y="194219"/>
                    <a:pt x="251054" y="184277"/>
                    <a:pt x="251105" y="171998"/>
                  </a:cubicBezTo>
                  <a:lnTo>
                    <a:pt x="251105" y="22272"/>
                  </a:lnTo>
                  <a:cubicBezTo>
                    <a:pt x="251054" y="9993"/>
                    <a:pt x="241133" y="51"/>
                    <a:pt x="228880" y="0"/>
                  </a:cubicBezTo>
                  <a:close/>
                </a:path>
              </a:pathLst>
            </a:custGeom>
            <a:grpFill/>
            <a:ln w="9245" cap="flat">
              <a:noFill/>
              <a:prstDash val="solid"/>
              <a:miter/>
            </a:ln>
          </p:spPr>
          <p:txBody>
            <a:bodyPr rtlCol="0" anchor="ctr"/>
            <a:lstStyle/>
            <a:p>
              <a:endParaRPr lang="en-US"/>
            </a:p>
          </p:txBody>
        </p:sp>
      </p:grpSp>
      <p:sp>
        <p:nvSpPr>
          <p:cNvPr id="60" name="Oval 59">
            <a:extLst>
              <a:ext uri="{FF2B5EF4-FFF2-40B4-BE49-F238E27FC236}">
                <a16:creationId xmlns:a16="http://schemas.microsoft.com/office/drawing/2014/main" id="{2332EC02-42BE-236B-2993-C394FED45A61}"/>
              </a:ext>
            </a:extLst>
          </p:cNvPr>
          <p:cNvSpPr/>
          <p:nvPr/>
        </p:nvSpPr>
        <p:spPr>
          <a:xfrm>
            <a:off x="3264864" y="1914637"/>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9" name="Shape 2643">
            <a:extLst>
              <a:ext uri="{FF2B5EF4-FFF2-40B4-BE49-F238E27FC236}">
                <a16:creationId xmlns:a16="http://schemas.microsoft.com/office/drawing/2014/main" id="{DD0AFE29-07B1-90CA-2E52-AC13E64EFAEF}"/>
              </a:ext>
            </a:extLst>
          </p:cNvPr>
          <p:cNvSpPr>
            <a:spLocks noChangeAspect="1"/>
          </p:cNvSpPr>
          <p:nvPr/>
        </p:nvSpPr>
        <p:spPr>
          <a:xfrm>
            <a:off x="3518340" y="2061193"/>
            <a:ext cx="266012" cy="487688"/>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3" name="Oval 62">
            <a:extLst>
              <a:ext uri="{FF2B5EF4-FFF2-40B4-BE49-F238E27FC236}">
                <a16:creationId xmlns:a16="http://schemas.microsoft.com/office/drawing/2014/main" id="{DB7C841E-E727-E81D-D429-E0EA561C0F72}"/>
              </a:ext>
            </a:extLst>
          </p:cNvPr>
          <p:cNvSpPr/>
          <p:nvPr/>
        </p:nvSpPr>
        <p:spPr>
          <a:xfrm>
            <a:off x="3264864" y="4367381"/>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1" name="Group 70">
            <a:extLst>
              <a:ext uri="{FF2B5EF4-FFF2-40B4-BE49-F238E27FC236}">
                <a16:creationId xmlns:a16="http://schemas.microsoft.com/office/drawing/2014/main" id="{23CCFF97-F692-7791-FC8B-90B0A66A3DAC}"/>
              </a:ext>
            </a:extLst>
          </p:cNvPr>
          <p:cNvGrpSpPr/>
          <p:nvPr/>
        </p:nvGrpSpPr>
        <p:grpSpPr>
          <a:xfrm>
            <a:off x="3387459" y="4505552"/>
            <a:ext cx="533411" cy="533412"/>
            <a:chOff x="2667010" y="-2"/>
            <a:chExt cx="6857989" cy="6858002"/>
          </a:xfrm>
        </p:grpSpPr>
        <p:sp>
          <p:nvSpPr>
            <p:cNvPr id="67" name="Freeform 66">
              <a:extLst>
                <a:ext uri="{FF2B5EF4-FFF2-40B4-BE49-F238E27FC236}">
                  <a16:creationId xmlns:a16="http://schemas.microsoft.com/office/drawing/2014/main" id="{CC151A1B-9D30-A50E-63E9-725EABED6ED6}"/>
                </a:ext>
              </a:extLst>
            </p:cNvPr>
            <p:cNvSpPr/>
            <p:nvPr/>
          </p:nvSpPr>
          <p:spPr>
            <a:xfrm>
              <a:off x="5718798" y="3057479"/>
              <a:ext cx="759363" cy="759363"/>
            </a:xfrm>
            <a:custGeom>
              <a:avLst/>
              <a:gdLst>
                <a:gd name="connsiteX0" fmla="*/ 759364 w 759363"/>
                <a:gd name="connsiteY0" fmla="*/ 379693 h 759363"/>
                <a:gd name="connsiteX1" fmla="*/ 379670 w 759363"/>
                <a:gd name="connsiteY1" fmla="*/ 759364 h 759363"/>
                <a:gd name="connsiteX2" fmla="*/ 0 w 759363"/>
                <a:gd name="connsiteY2" fmla="*/ 379693 h 759363"/>
                <a:gd name="connsiteX3" fmla="*/ 379670 w 759363"/>
                <a:gd name="connsiteY3" fmla="*/ 0 h 759363"/>
                <a:gd name="connsiteX4" fmla="*/ 759364 w 759363"/>
                <a:gd name="connsiteY4" fmla="*/ 379693 h 75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363" h="759363">
                  <a:moveTo>
                    <a:pt x="759364" y="379693"/>
                  </a:moveTo>
                  <a:cubicBezTo>
                    <a:pt x="759364" y="589382"/>
                    <a:pt x="589365" y="759364"/>
                    <a:pt x="379670" y="759364"/>
                  </a:cubicBezTo>
                  <a:cubicBezTo>
                    <a:pt x="169999" y="759364"/>
                    <a:pt x="0" y="589388"/>
                    <a:pt x="0" y="379693"/>
                  </a:cubicBezTo>
                  <a:cubicBezTo>
                    <a:pt x="0" y="169998"/>
                    <a:pt x="169999" y="0"/>
                    <a:pt x="379670" y="0"/>
                  </a:cubicBezTo>
                  <a:cubicBezTo>
                    <a:pt x="589359" y="0"/>
                    <a:pt x="759364" y="169998"/>
                    <a:pt x="759364" y="379693"/>
                  </a:cubicBezTo>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D2D1A61A-1EDE-8D6B-2177-ED03C31FEEF1}"/>
                </a:ext>
              </a:extLst>
            </p:cNvPr>
            <p:cNvSpPr/>
            <p:nvPr/>
          </p:nvSpPr>
          <p:spPr>
            <a:xfrm>
              <a:off x="5047583" y="2357431"/>
              <a:ext cx="2096799" cy="2149342"/>
            </a:xfrm>
            <a:custGeom>
              <a:avLst/>
              <a:gdLst>
                <a:gd name="connsiteX0" fmla="*/ 249003 w 2096799"/>
                <a:gd name="connsiteY0" fmla="*/ 1235589 h 2149342"/>
                <a:gd name="connsiteX1" fmla="*/ 368303 w 2096799"/>
                <a:gd name="connsiteY1" fmla="*/ 1536226 h 2149342"/>
                <a:gd name="connsiteX2" fmla="*/ 353924 w 2096799"/>
                <a:gd name="connsiteY2" fmla="*/ 1673724 h 2149342"/>
                <a:gd name="connsiteX3" fmla="*/ 251946 w 2096799"/>
                <a:gd name="connsiteY3" fmla="*/ 1777822 h 2149342"/>
                <a:gd name="connsiteX4" fmla="*/ 352541 w 2096799"/>
                <a:gd name="connsiteY4" fmla="*/ 1884018 h 2149342"/>
                <a:gd name="connsiteX5" fmla="*/ 445564 w 2096799"/>
                <a:gd name="connsiteY5" fmla="*/ 1789121 h 2149342"/>
                <a:gd name="connsiteX6" fmla="*/ 588594 w 2096799"/>
                <a:gd name="connsiteY6" fmla="*/ 1775793 h 2149342"/>
                <a:gd name="connsiteX7" fmla="*/ 878676 w 2096799"/>
                <a:gd name="connsiteY7" fmla="*/ 1901346 h 2149342"/>
                <a:gd name="connsiteX8" fmla="*/ 966721 w 2096799"/>
                <a:gd name="connsiteY8" fmla="*/ 2010085 h 2149342"/>
                <a:gd name="connsiteX9" fmla="*/ 966721 w 2096799"/>
                <a:gd name="connsiteY9" fmla="*/ 2149343 h 2149342"/>
                <a:gd name="connsiteX10" fmla="*/ 1110065 w 2096799"/>
                <a:gd name="connsiteY10" fmla="*/ 2149343 h 2149342"/>
                <a:gd name="connsiteX11" fmla="*/ 1110065 w 2096799"/>
                <a:gd name="connsiteY11" fmla="*/ 2004925 h 2149342"/>
                <a:gd name="connsiteX12" fmla="*/ 1202596 w 2096799"/>
                <a:gd name="connsiteY12" fmla="*/ 1895357 h 2149342"/>
                <a:gd name="connsiteX13" fmla="*/ 1495376 w 2096799"/>
                <a:gd name="connsiteY13" fmla="*/ 1774290 h 2149342"/>
                <a:gd name="connsiteX14" fmla="*/ 1636199 w 2096799"/>
                <a:gd name="connsiteY14" fmla="*/ 1789115 h 2149342"/>
                <a:gd name="connsiteX15" fmla="*/ 1735029 w 2096799"/>
                <a:gd name="connsiteY15" fmla="*/ 1889996 h 2149342"/>
                <a:gd name="connsiteX16" fmla="*/ 1839127 w 2096799"/>
                <a:gd name="connsiteY16" fmla="*/ 1787349 h 2149342"/>
                <a:gd name="connsiteX17" fmla="*/ 1742887 w 2096799"/>
                <a:gd name="connsiteY17" fmla="*/ 1689080 h 2149342"/>
                <a:gd name="connsiteX18" fmla="*/ 1729942 w 2096799"/>
                <a:gd name="connsiteY18" fmla="*/ 1549439 h 2149342"/>
                <a:gd name="connsiteX19" fmla="*/ 1853620 w 2096799"/>
                <a:gd name="connsiteY19" fmla="*/ 1251791 h 2149342"/>
                <a:gd name="connsiteX20" fmla="*/ 1962520 w 2096799"/>
                <a:gd name="connsiteY20" fmla="*/ 1162854 h 2149342"/>
                <a:gd name="connsiteX21" fmla="*/ 2096799 w 2096799"/>
                <a:gd name="connsiteY21" fmla="*/ 1162854 h 2149342"/>
                <a:gd name="connsiteX22" fmla="*/ 2096799 w 2096799"/>
                <a:gd name="connsiteY22" fmla="*/ 1012029 h 2149342"/>
                <a:gd name="connsiteX23" fmla="*/ 1952495 w 2096799"/>
                <a:gd name="connsiteY23" fmla="*/ 1012029 h 2149342"/>
                <a:gd name="connsiteX24" fmla="*/ 1842819 w 2096799"/>
                <a:gd name="connsiteY24" fmla="*/ 918846 h 2149342"/>
                <a:gd name="connsiteX25" fmla="*/ 1723518 w 2096799"/>
                <a:gd name="connsiteY25" fmla="*/ 618140 h 2149342"/>
                <a:gd name="connsiteX26" fmla="*/ 1737892 w 2096799"/>
                <a:gd name="connsiteY26" fmla="*/ 480643 h 2149342"/>
                <a:gd name="connsiteX27" fmla="*/ 1839824 w 2096799"/>
                <a:gd name="connsiteY27" fmla="*/ 376613 h 2149342"/>
                <a:gd name="connsiteX28" fmla="*/ 1739229 w 2096799"/>
                <a:gd name="connsiteY28" fmla="*/ 270417 h 2149342"/>
                <a:gd name="connsiteX29" fmla="*/ 1646206 w 2096799"/>
                <a:gd name="connsiteY29" fmla="*/ 365383 h 2149342"/>
                <a:gd name="connsiteX30" fmla="*/ 1503177 w 2096799"/>
                <a:gd name="connsiteY30" fmla="*/ 378710 h 2149342"/>
                <a:gd name="connsiteX31" fmla="*/ 1213095 w 2096799"/>
                <a:gd name="connsiteY31" fmla="*/ 253157 h 2149342"/>
                <a:gd name="connsiteX32" fmla="*/ 1125049 w 2096799"/>
                <a:gd name="connsiteY32" fmla="*/ 144418 h 2149342"/>
                <a:gd name="connsiteX33" fmla="*/ 1125049 w 2096799"/>
                <a:gd name="connsiteY33" fmla="*/ 0 h 2149342"/>
                <a:gd name="connsiteX34" fmla="*/ 986729 w 2096799"/>
                <a:gd name="connsiteY34" fmla="*/ 0 h 2149342"/>
                <a:gd name="connsiteX35" fmla="*/ 986729 w 2096799"/>
                <a:gd name="connsiteY35" fmla="*/ 149482 h 2149342"/>
                <a:gd name="connsiteX36" fmla="*/ 894198 w 2096799"/>
                <a:gd name="connsiteY36" fmla="*/ 259050 h 2149342"/>
                <a:gd name="connsiteX37" fmla="*/ 601418 w 2096799"/>
                <a:gd name="connsiteY37" fmla="*/ 380116 h 2149342"/>
                <a:gd name="connsiteX38" fmla="*/ 460595 w 2096799"/>
                <a:gd name="connsiteY38" fmla="*/ 365291 h 2149342"/>
                <a:gd name="connsiteX39" fmla="*/ 361765 w 2096799"/>
                <a:gd name="connsiteY39" fmla="*/ 264410 h 2149342"/>
                <a:gd name="connsiteX40" fmla="*/ 257666 w 2096799"/>
                <a:gd name="connsiteY40" fmla="*/ 367057 h 2149342"/>
                <a:gd name="connsiteX41" fmla="*/ 353907 w 2096799"/>
                <a:gd name="connsiteY41" fmla="*/ 465327 h 2149342"/>
                <a:gd name="connsiteX42" fmla="*/ 366857 w 2096799"/>
                <a:gd name="connsiteY42" fmla="*/ 604967 h 2149342"/>
                <a:gd name="connsiteX43" fmla="*/ 243179 w 2096799"/>
                <a:gd name="connsiteY43" fmla="*/ 902616 h 2149342"/>
                <a:gd name="connsiteX44" fmla="*/ 134280 w 2096799"/>
                <a:gd name="connsiteY44" fmla="*/ 991553 h 2149342"/>
                <a:gd name="connsiteX45" fmla="*/ 0 w 2096799"/>
                <a:gd name="connsiteY45" fmla="*/ 991553 h 2149342"/>
                <a:gd name="connsiteX46" fmla="*/ 0 w 2096799"/>
                <a:gd name="connsiteY46" fmla="*/ 1142417 h 2149342"/>
                <a:gd name="connsiteX47" fmla="*/ 139257 w 2096799"/>
                <a:gd name="connsiteY47" fmla="*/ 1142417 h 2149342"/>
                <a:gd name="connsiteX48" fmla="*/ 249003 w 2096799"/>
                <a:gd name="connsiteY48" fmla="*/ 1235577 h 2149342"/>
                <a:gd name="connsiteX49" fmla="*/ 1050874 w 2096799"/>
                <a:gd name="connsiteY49" fmla="*/ 477780 h 2149342"/>
                <a:gd name="connsiteX50" fmla="*/ 1652893 w 2096799"/>
                <a:gd name="connsiteY50" fmla="*/ 1079741 h 2149342"/>
                <a:gd name="connsiteX51" fmla="*/ 1050874 w 2096799"/>
                <a:gd name="connsiteY51" fmla="*/ 1681759 h 2149342"/>
                <a:gd name="connsiteX52" fmla="*/ 448913 w 2096799"/>
                <a:gd name="connsiteY52" fmla="*/ 1079741 h 2149342"/>
                <a:gd name="connsiteX53" fmla="*/ 1050874 w 2096799"/>
                <a:gd name="connsiteY53" fmla="*/ 477780 h 214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096799" h="2149342">
                  <a:moveTo>
                    <a:pt x="249003" y="1235589"/>
                  </a:moveTo>
                  <a:cubicBezTo>
                    <a:pt x="265256" y="1335310"/>
                    <a:pt x="306530" y="1439277"/>
                    <a:pt x="368303" y="1536226"/>
                  </a:cubicBezTo>
                  <a:cubicBezTo>
                    <a:pt x="396072" y="1579803"/>
                    <a:pt x="390089" y="1636776"/>
                    <a:pt x="353924" y="1673724"/>
                  </a:cubicBezTo>
                  <a:lnTo>
                    <a:pt x="251946" y="1777822"/>
                  </a:lnTo>
                  <a:lnTo>
                    <a:pt x="352541" y="1884018"/>
                  </a:lnTo>
                  <a:lnTo>
                    <a:pt x="445564" y="1789121"/>
                  </a:lnTo>
                  <a:cubicBezTo>
                    <a:pt x="483609" y="1750299"/>
                    <a:pt x="544125" y="1744653"/>
                    <a:pt x="588594" y="1775793"/>
                  </a:cubicBezTo>
                  <a:cubicBezTo>
                    <a:pt x="673381" y="1835018"/>
                    <a:pt x="776406" y="1879601"/>
                    <a:pt x="878676" y="1901346"/>
                  </a:cubicBezTo>
                  <a:cubicBezTo>
                    <a:pt x="930002" y="1912239"/>
                    <a:pt x="966721" y="1957605"/>
                    <a:pt x="966721" y="2010085"/>
                  </a:cubicBezTo>
                  <a:lnTo>
                    <a:pt x="966721" y="2149343"/>
                  </a:lnTo>
                  <a:lnTo>
                    <a:pt x="1110065" y="2149343"/>
                  </a:lnTo>
                  <a:lnTo>
                    <a:pt x="1110065" y="2004925"/>
                  </a:lnTo>
                  <a:cubicBezTo>
                    <a:pt x="1110065" y="1950724"/>
                    <a:pt x="1149178" y="1904444"/>
                    <a:pt x="1202596" y="1895357"/>
                  </a:cubicBezTo>
                  <a:cubicBezTo>
                    <a:pt x="1299597" y="1878881"/>
                    <a:pt x="1400815" y="1837001"/>
                    <a:pt x="1495376" y="1774290"/>
                  </a:cubicBezTo>
                  <a:cubicBezTo>
                    <a:pt x="1539735" y="1744824"/>
                    <a:pt x="1598846" y="1751053"/>
                    <a:pt x="1636199" y="1789115"/>
                  </a:cubicBezTo>
                  <a:lnTo>
                    <a:pt x="1735029" y="1889996"/>
                  </a:lnTo>
                  <a:lnTo>
                    <a:pt x="1839127" y="1787349"/>
                  </a:lnTo>
                  <a:lnTo>
                    <a:pt x="1742887" y="1689080"/>
                  </a:lnTo>
                  <a:cubicBezTo>
                    <a:pt x="1706053" y="1651464"/>
                    <a:pt x="1700630" y="1593176"/>
                    <a:pt x="1729942" y="1549439"/>
                  </a:cubicBezTo>
                  <a:cubicBezTo>
                    <a:pt x="1788229" y="1462440"/>
                    <a:pt x="1832143" y="1356690"/>
                    <a:pt x="1853620" y="1251791"/>
                  </a:cubicBezTo>
                  <a:cubicBezTo>
                    <a:pt x="1864176" y="1200019"/>
                    <a:pt x="1909696" y="1162854"/>
                    <a:pt x="1962520" y="1162854"/>
                  </a:cubicBezTo>
                  <a:lnTo>
                    <a:pt x="2096799" y="1162854"/>
                  </a:lnTo>
                  <a:lnTo>
                    <a:pt x="2096799" y="1012029"/>
                  </a:lnTo>
                  <a:lnTo>
                    <a:pt x="1952495" y="1012029"/>
                  </a:lnTo>
                  <a:cubicBezTo>
                    <a:pt x="1898026" y="1012029"/>
                    <a:pt x="1851569" y="972602"/>
                    <a:pt x="1842819" y="918846"/>
                  </a:cubicBezTo>
                  <a:cubicBezTo>
                    <a:pt x="1826497" y="819080"/>
                    <a:pt x="1785246" y="715095"/>
                    <a:pt x="1723518" y="618140"/>
                  </a:cubicBezTo>
                  <a:cubicBezTo>
                    <a:pt x="1695744" y="574495"/>
                    <a:pt x="1701727" y="517545"/>
                    <a:pt x="1737892" y="480643"/>
                  </a:cubicBezTo>
                  <a:lnTo>
                    <a:pt x="1839824" y="376613"/>
                  </a:lnTo>
                  <a:lnTo>
                    <a:pt x="1739229" y="270417"/>
                  </a:lnTo>
                  <a:lnTo>
                    <a:pt x="1646206" y="365383"/>
                  </a:lnTo>
                  <a:cubicBezTo>
                    <a:pt x="1608167" y="404159"/>
                    <a:pt x="1547645" y="409783"/>
                    <a:pt x="1503177" y="378710"/>
                  </a:cubicBezTo>
                  <a:cubicBezTo>
                    <a:pt x="1418389" y="319531"/>
                    <a:pt x="1315410" y="274949"/>
                    <a:pt x="1213095" y="253157"/>
                  </a:cubicBezTo>
                  <a:cubicBezTo>
                    <a:pt x="1161774" y="242265"/>
                    <a:pt x="1125049" y="196899"/>
                    <a:pt x="1125049" y="144418"/>
                  </a:cubicBezTo>
                  <a:lnTo>
                    <a:pt x="1125049" y="0"/>
                  </a:lnTo>
                  <a:lnTo>
                    <a:pt x="986729" y="0"/>
                  </a:lnTo>
                  <a:lnTo>
                    <a:pt x="986729" y="149482"/>
                  </a:lnTo>
                  <a:cubicBezTo>
                    <a:pt x="986729" y="203683"/>
                    <a:pt x="947621" y="249963"/>
                    <a:pt x="894198" y="259050"/>
                  </a:cubicBezTo>
                  <a:cubicBezTo>
                    <a:pt x="797134" y="275589"/>
                    <a:pt x="695870" y="317405"/>
                    <a:pt x="601418" y="380116"/>
                  </a:cubicBezTo>
                  <a:cubicBezTo>
                    <a:pt x="557018" y="409583"/>
                    <a:pt x="497948" y="403353"/>
                    <a:pt x="460595" y="365291"/>
                  </a:cubicBezTo>
                  <a:lnTo>
                    <a:pt x="361765" y="264410"/>
                  </a:lnTo>
                  <a:lnTo>
                    <a:pt x="257666" y="367057"/>
                  </a:lnTo>
                  <a:lnTo>
                    <a:pt x="353907" y="465327"/>
                  </a:lnTo>
                  <a:cubicBezTo>
                    <a:pt x="390746" y="502943"/>
                    <a:pt x="396170" y="561230"/>
                    <a:pt x="366857" y="604967"/>
                  </a:cubicBezTo>
                  <a:cubicBezTo>
                    <a:pt x="308570" y="691967"/>
                    <a:pt x="264656" y="797717"/>
                    <a:pt x="243179" y="902616"/>
                  </a:cubicBezTo>
                  <a:cubicBezTo>
                    <a:pt x="232618" y="954388"/>
                    <a:pt x="187103" y="991553"/>
                    <a:pt x="134280" y="991553"/>
                  </a:cubicBezTo>
                  <a:lnTo>
                    <a:pt x="0" y="991553"/>
                  </a:lnTo>
                  <a:lnTo>
                    <a:pt x="0" y="1142417"/>
                  </a:lnTo>
                  <a:lnTo>
                    <a:pt x="139257" y="1142417"/>
                  </a:lnTo>
                  <a:cubicBezTo>
                    <a:pt x="193819" y="1142394"/>
                    <a:pt x="240276" y="1181822"/>
                    <a:pt x="249003" y="1235577"/>
                  </a:cubicBezTo>
                  <a:close/>
                  <a:moveTo>
                    <a:pt x="1050874" y="477780"/>
                  </a:moveTo>
                  <a:cubicBezTo>
                    <a:pt x="1382813" y="477780"/>
                    <a:pt x="1652893" y="747791"/>
                    <a:pt x="1652893" y="1079741"/>
                  </a:cubicBezTo>
                  <a:cubicBezTo>
                    <a:pt x="1652893" y="1411680"/>
                    <a:pt x="1382836" y="1681759"/>
                    <a:pt x="1050874" y="1681759"/>
                  </a:cubicBezTo>
                  <a:cubicBezTo>
                    <a:pt x="718936" y="1681759"/>
                    <a:pt x="448913" y="1411702"/>
                    <a:pt x="448913" y="1079741"/>
                  </a:cubicBezTo>
                  <a:cubicBezTo>
                    <a:pt x="448913" y="747802"/>
                    <a:pt x="718970" y="477780"/>
                    <a:pt x="1050874" y="477780"/>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8A788DD3-6F32-B2DB-C63C-2E8F9DA6796D}"/>
                </a:ext>
              </a:extLst>
            </p:cNvPr>
            <p:cNvSpPr/>
            <p:nvPr/>
          </p:nvSpPr>
          <p:spPr>
            <a:xfrm>
              <a:off x="4636469" y="1967617"/>
              <a:ext cx="2923965" cy="2923908"/>
            </a:xfrm>
            <a:custGeom>
              <a:avLst/>
              <a:gdLst>
                <a:gd name="connsiteX0" fmla="*/ 34 w 2923965"/>
                <a:gd name="connsiteY0" fmla="*/ 2923908 h 2923908"/>
                <a:gd name="connsiteX1" fmla="*/ 2923943 w 2923965"/>
                <a:gd name="connsiteY1" fmla="*/ 2923908 h 2923908"/>
                <a:gd name="connsiteX2" fmla="*/ 2923966 w 2923965"/>
                <a:gd name="connsiteY2" fmla="*/ 0 h 2923908"/>
                <a:gd name="connsiteX3" fmla="*/ 0 w 2923965"/>
                <a:gd name="connsiteY3" fmla="*/ 0 h 2923908"/>
                <a:gd name="connsiteX4" fmla="*/ 188852 w 2923965"/>
                <a:gd name="connsiteY4" fmla="*/ 1351997 h 2923908"/>
                <a:gd name="connsiteX5" fmla="*/ 188898 w 2923965"/>
                <a:gd name="connsiteY5" fmla="*/ 1351438 h 2923908"/>
                <a:gd name="connsiteX6" fmla="*/ 375104 w 2923965"/>
                <a:gd name="connsiteY6" fmla="*/ 1159025 h 2923908"/>
                <a:gd name="connsiteX7" fmla="*/ 458663 w 2923965"/>
                <a:gd name="connsiteY7" fmla="*/ 1159025 h 2923908"/>
                <a:gd name="connsiteX8" fmla="*/ 545885 w 2923965"/>
                <a:gd name="connsiteY8" fmla="*/ 949021 h 2923908"/>
                <a:gd name="connsiteX9" fmla="*/ 485992 w 2923965"/>
                <a:gd name="connsiteY9" fmla="*/ 887900 h 2923908"/>
                <a:gd name="connsiteX10" fmla="*/ 474831 w 2923965"/>
                <a:gd name="connsiteY10" fmla="*/ 638851 h 2923908"/>
                <a:gd name="connsiteX11" fmla="*/ 668849 w 2923965"/>
                <a:gd name="connsiteY11" fmla="*/ 450479 h 2923908"/>
                <a:gd name="connsiteX12" fmla="*/ 910262 w 2923965"/>
                <a:gd name="connsiteY12" fmla="*/ 476802 h 2923908"/>
                <a:gd name="connsiteX13" fmla="*/ 968955 w 2923965"/>
                <a:gd name="connsiteY13" fmla="*/ 536656 h 2923908"/>
                <a:gd name="connsiteX14" fmla="*/ 1175524 w 2923965"/>
                <a:gd name="connsiteY14" fmla="*/ 450816 h 2923908"/>
                <a:gd name="connsiteX15" fmla="*/ 1175524 w 2923965"/>
                <a:gd name="connsiteY15" fmla="*/ 360336 h 2923908"/>
                <a:gd name="connsiteX16" fmla="*/ 1347803 w 2923965"/>
                <a:gd name="connsiteY16" fmla="*/ 168301 h 2923908"/>
                <a:gd name="connsiteX17" fmla="*/ 1572185 w 2923965"/>
                <a:gd name="connsiteY17" fmla="*/ 167409 h 2923908"/>
                <a:gd name="connsiteX18" fmla="*/ 1758460 w 2923965"/>
                <a:gd name="connsiteY18" fmla="*/ 360314 h 2923908"/>
                <a:gd name="connsiteX19" fmla="*/ 1758460 w 2923965"/>
                <a:gd name="connsiteY19" fmla="*/ 448313 h 2923908"/>
                <a:gd name="connsiteX20" fmla="*/ 1961097 w 2923965"/>
                <a:gd name="connsiteY20" fmla="*/ 535536 h 2923908"/>
                <a:gd name="connsiteX21" fmla="*/ 2018669 w 2923965"/>
                <a:gd name="connsiteY21" fmla="*/ 476757 h 2923908"/>
                <a:gd name="connsiteX22" fmla="*/ 2257425 w 2923965"/>
                <a:gd name="connsiteY22" fmla="*/ 457017 h 2923908"/>
                <a:gd name="connsiteX23" fmla="*/ 2444523 w 2923965"/>
                <a:gd name="connsiteY23" fmla="*/ 649281 h 2923908"/>
                <a:gd name="connsiteX24" fmla="*/ 2427932 w 2923965"/>
                <a:gd name="connsiteY24" fmla="*/ 903239 h 2923908"/>
                <a:gd name="connsiteX25" fmla="*/ 2366987 w 2923965"/>
                <a:gd name="connsiteY25" fmla="*/ 965458 h 2923908"/>
                <a:gd name="connsiteX26" fmla="*/ 2452827 w 2923965"/>
                <a:gd name="connsiteY26" fmla="*/ 1179502 h 2923908"/>
                <a:gd name="connsiteX27" fmla="*/ 2533843 w 2923965"/>
                <a:gd name="connsiteY27" fmla="*/ 1179502 h 2923908"/>
                <a:gd name="connsiteX28" fmla="*/ 2723598 w 2923965"/>
                <a:gd name="connsiteY28" fmla="*/ 1324405 h 2923908"/>
                <a:gd name="connsiteX29" fmla="*/ 2726746 w 2923965"/>
                <a:gd name="connsiteY29" fmla="*/ 1617968 h 2923908"/>
                <a:gd name="connsiteX30" fmla="*/ 2543912 w 2923965"/>
                <a:gd name="connsiteY30" fmla="*/ 1774936 h 2923908"/>
                <a:gd name="connsiteX31" fmla="*/ 2460353 w 2923965"/>
                <a:gd name="connsiteY31" fmla="*/ 1774936 h 2923908"/>
                <a:gd name="connsiteX32" fmla="*/ 2373131 w 2923965"/>
                <a:gd name="connsiteY32" fmla="*/ 1984934 h 2923908"/>
                <a:gd name="connsiteX33" fmla="*/ 2433024 w 2923965"/>
                <a:gd name="connsiteY33" fmla="*/ 2046056 h 2923908"/>
                <a:gd name="connsiteX34" fmla="*/ 2444146 w 2923965"/>
                <a:gd name="connsiteY34" fmla="*/ 2295104 h 2923908"/>
                <a:gd name="connsiteX35" fmla="*/ 2250121 w 2923965"/>
                <a:gd name="connsiteY35" fmla="*/ 2483550 h 2923908"/>
                <a:gd name="connsiteX36" fmla="*/ 2008782 w 2923965"/>
                <a:gd name="connsiteY36" fmla="*/ 2457159 h 2923908"/>
                <a:gd name="connsiteX37" fmla="*/ 1950084 w 2923965"/>
                <a:gd name="connsiteY37" fmla="*/ 2397305 h 2923908"/>
                <a:gd name="connsiteX38" fmla="*/ 1743515 w 2923965"/>
                <a:gd name="connsiteY38" fmla="*/ 2483145 h 2923908"/>
                <a:gd name="connsiteX39" fmla="*/ 1743515 w 2923965"/>
                <a:gd name="connsiteY39" fmla="*/ 2568532 h 2923908"/>
                <a:gd name="connsiteX40" fmla="*/ 1607246 w 2923965"/>
                <a:gd name="connsiteY40" fmla="*/ 2752596 h 2923908"/>
                <a:gd name="connsiteX41" fmla="*/ 1304112 w 2923965"/>
                <a:gd name="connsiteY41" fmla="*/ 2756682 h 2923908"/>
                <a:gd name="connsiteX42" fmla="*/ 1155562 w 2923965"/>
                <a:gd name="connsiteY42" fmla="*/ 2573670 h 2923908"/>
                <a:gd name="connsiteX43" fmla="*/ 1155562 w 2923965"/>
                <a:gd name="connsiteY43" fmla="*/ 2485671 h 2923908"/>
                <a:gd name="connsiteX44" fmla="*/ 952862 w 2923965"/>
                <a:gd name="connsiteY44" fmla="*/ 2398448 h 2923908"/>
                <a:gd name="connsiteX45" fmla="*/ 895289 w 2923965"/>
                <a:gd name="connsiteY45" fmla="*/ 2457181 h 2923908"/>
                <a:gd name="connsiteX46" fmla="*/ 656528 w 2923965"/>
                <a:gd name="connsiteY46" fmla="*/ 2476984 h 2923908"/>
                <a:gd name="connsiteX47" fmla="*/ 469361 w 2923965"/>
                <a:gd name="connsiteY47" fmla="*/ 2284686 h 2923908"/>
                <a:gd name="connsiteX48" fmla="*/ 486061 w 2923965"/>
                <a:gd name="connsiteY48" fmla="*/ 2030722 h 2923908"/>
                <a:gd name="connsiteX49" fmla="*/ 546983 w 2923965"/>
                <a:gd name="connsiteY49" fmla="*/ 1968549 h 2923908"/>
                <a:gd name="connsiteX50" fmla="*/ 461212 w 2923965"/>
                <a:gd name="connsiteY50" fmla="*/ 1754505 h 2923908"/>
                <a:gd name="connsiteX51" fmla="*/ 380127 w 2923965"/>
                <a:gd name="connsiteY51" fmla="*/ 1754505 h 2923908"/>
                <a:gd name="connsiteX52" fmla="*/ 188852 w 2923965"/>
                <a:gd name="connsiteY52" fmla="*/ 1351997 h 292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923965" h="2923908">
                  <a:moveTo>
                    <a:pt x="34" y="2923908"/>
                  </a:moveTo>
                  <a:lnTo>
                    <a:pt x="2923943" y="2923908"/>
                  </a:lnTo>
                  <a:lnTo>
                    <a:pt x="2923966" y="0"/>
                  </a:lnTo>
                  <a:lnTo>
                    <a:pt x="0" y="0"/>
                  </a:lnTo>
                  <a:close/>
                  <a:moveTo>
                    <a:pt x="188852" y="1351997"/>
                  </a:moveTo>
                  <a:cubicBezTo>
                    <a:pt x="188966" y="1442032"/>
                    <a:pt x="188966" y="1387293"/>
                    <a:pt x="188898" y="1351438"/>
                  </a:cubicBezTo>
                  <a:cubicBezTo>
                    <a:pt x="189166" y="1252048"/>
                    <a:pt x="272794" y="1159025"/>
                    <a:pt x="375104" y="1159025"/>
                  </a:cubicBezTo>
                  <a:lnTo>
                    <a:pt x="458663" y="1159025"/>
                  </a:lnTo>
                  <a:cubicBezTo>
                    <a:pt x="480294" y="1085959"/>
                    <a:pt x="509652" y="1015236"/>
                    <a:pt x="545885" y="949021"/>
                  </a:cubicBezTo>
                  <a:lnTo>
                    <a:pt x="485992" y="887900"/>
                  </a:lnTo>
                  <a:cubicBezTo>
                    <a:pt x="421790" y="822469"/>
                    <a:pt x="421344" y="709866"/>
                    <a:pt x="474831" y="638851"/>
                  </a:cubicBezTo>
                  <a:cubicBezTo>
                    <a:pt x="501977" y="602801"/>
                    <a:pt x="632285" y="474099"/>
                    <a:pt x="668849" y="450479"/>
                  </a:cubicBezTo>
                  <a:cubicBezTo>
                    <a:pt x="743836" y="401970"/>
                    <a:pt x="847820" y="413046"/>
                    <a:pt x="910262" y="476802"/>
                  </a:cubicBezTo>
                  <a:lnTo>
                    <a:pt x="968955" y="536656"/>
                  </a:lnTo>
                  <a:cubicBezTo>
                    <a:pt x="1036307" y="499662"/>
                    <a:pt x="1105961" y="470733"/>
                    <a:pt x="1175524" y="450816"/>
                  </a:cubicBezTo>
                  <a:lnTo>
                    <a:pt x="1175524" y="360336"/>
                  </a:lnTo>
                  <a:cubicBezTo>
                    <a:pt x="1175524" y="261776"/>
                    <a:pt x="1247967" y="181028"/>
                    <a:pt x="1347803" y="168301"/>
                  </a:cubicBezTo>
                  <a:cubicBezTo>
                    <a:pt x="1352443" y="167695"/>
                    <a:pt x="1572185" y="167409"/>
                    <a:pt x="1572185" y="167409"/>
                  </a:cubicBezTo>
                  <a:cubicBezTo>
                    <a:pt x="1674901" y="167409"/>
                    <a:pt x="1758460" y="253963"/>
                    <a:pt x="1758460" y="360314"/>
                  </a:cubicBezTo>
                  <a:lnTo>
                    <a:pt x="1758460" y="448313"/>
                  </a:lnTo>
                  <a:cubicBezTo>
                    <a:pt x="1828914" y="470053"/>
                    <a:pt x="1897226" y="499479"/>
                    <a:pt x="1961097" y="535536"/>
                  </a:cubicBezTo>
                  <a:lnTo>
                    <a:pt x="2018669" y="476757"/>
                  </a:lnTo>
                  <a:cubicBezTo>
                    <a:pt x="2079906" y="414806"/>
                    <a:pt x="2186908" y="409897"/>
                    <a:pt x="2257425" y="457017"/>
                  </a:cubicBezTo>
                  <a:cubicBezTo>
                    <a:pt x="2295573" y="482512"/>
                    <a:pt x="2419297" y="615854"/>
                    <a:pt x="2444523" y="649281"/>
                  </a:cubicBezTo>
                  <a:cubicBezTo>
                    <a:pt x="2501381" y="724708"/>
                    <a:pt x="2493523" y="836224"/>
                    <a:pt x="2427932" y="903239"/>
                  </a:cubicBezTo>
                  <a:lnTo>
                    <a:pt x="2366987" y="965458"/>
                  </a:lnTo>
                  <a:cubicBezTo>
                    <a:pt x="2404095" y="1035198"/>
                    <a:pt x="2433024" y="1107378"/>
                    <a:pt x="2452827" y="1179502"/>
                  </a:cubicBezTo>
                  <a:lnTo>
                    <a:pt x="2533843" y="1179502"/>
                  </a:lnTo>
                  <a:cubicBezTo>
                    <a:pt x="2622156" y="1179502"/>
                    <a:pt x="2700383" y="1239241"/>
                    <a:pt x="2723598" y="1324405"/>
                  </a:cubicBezTo>
                  <a:cubicBezTo>
                    <a:pt x="2736548" y="1371983"/>
                    <a:pt x="2735319" y="1572008"/>
                    <a:pt x="2726746" y="1617968"/>
                  </a:cubicBezTo>
                  <a:cubicBezTo>
                    <a:pt x="2710876" y="1702870"/>
                    <a:pt x="2632403" y="1774936"/>
                    <a:pt x="2543912" y="1774936"/>
                  </a:cubicBezTo>
                  <a:lnTo>
                    <a:pt x="2460353" y="1774936"/>
                  </a:lnTo>
                  <a:cubicBezTo>
                    <a:pt x="2438722" y="1847997"/>
                    <a:pt x="2409364" y="1918720"/>
                    <a:pt x="2373131" y="1984934"/>
                  </a:cubicBezTo>
                  <a:lnTo>
                    <a:pt x="2433024" y="2046056"/>
                  </a:lnTo>
                  <a:cubicBezTo>
                    <a:pt x="2497226" y="2111493"/>
                    <a:pt x="2497672" y="2224141"/>
                    <a:pt x="2444146" y="2295104"/>
                  </a:cubicBezTo>
                  <a:cubicBezTo>
                    <a:pt x="2416931" y="2331160"/>
                    <a:pt x="2286686" y="2459856"/>
                    <a:pt x="2250121" y="2483550"/>
                  </a:cubicBezTo>
                  <a:cubicBezTo>
                    <a:pt x="2175140" y="2531991"/>
                    <a:pt x="2071213" y="2520875"/>
                    <a:pt x="2008782" y="2457159"/>
                  </a:cubicBezTo>
                  <a:lnTo>
                    <a:pt x="1950084" y="2397305"/>
                  </a:lnTo>
                  <a:cubicBezTo>
                    <a:pt x="1882738" y="2434299"/>
                    <a:pt x="1813078" y="2463228"/>
                    <a:pt x="1743515" y="2483145"/>
                  </a:cubicBezTo>
                  <a:lnTo>
                    <a:pt x="1743515" y="2568532"/>
                  </a:lnTo>
                  <a:cubicBezTo>
                    <a:pt x="1743515" y="2652943"/>
                    <a:pt x="1687440" y="2727370"/>
                    <a:pt x="1607246" y="2752596"/>
                  </a:cubicBezTo>
                  <a:cubicBezTo>
                    <a:pt x="1558292" y="2767980"/>
                    <a:pt x="1350963" y="2767420"/>
                    <a:pt x="1304112" y="2756682"/>
                  </a:cubicBezTo>
                  <a:cubicBezTo>
                    <a:pt x="1222136" y="2737885"/>
                    <a:pt x="1155562" y="2659058"/>
                    <a:pt x="1155562" y="2573670"/>
                  </a:cubicBezTo>
                  <a:lnTo>
                    <a:pt x="1155562" y="2485671"/>
                  </a:lnTo>
                  <a:cubicBezTo>
                    <a:pt x="1085107" y="2463925"/>
                    <a:pt x="1016796" y="2434504"/>
                    <a:pt x="952862" y="2398448"/>
                  </a:cubicBezTo>
                  <a:lnTo>
                    <a:pt x="895289" y="2457181"/>
                  </a:lnTo>
                  <a:cubicBezTo>
                    <a:pt x="834276" y="2519355"/>
                    <a:pt x="726982" y="2524041"/>
                    <a:pt x="656528" y="2476984"/>
                  </a:cubicBezTo>
                  <a:cubicBezTo>
                    <a:pt x="618311" y="2451489"/>
                    <a:pt x="494588" y="2318147"/>
                    <a:pt x="469361" y="2284686"/>
                  </a:cubicBezTo>
                  <a:cubicBezTo>
                    <a:pt x="412503" y="2209253"/>
                    <a:pt x="420407" y="2097697"/>
                    <a:pt x="486061" y="2030722"/>
                  </a:cubicBezTo>
                  <a:lnTo>
                    <a:pt x="546983" y="1968549"/>
                  </a:lnTo>
                  <a:cubicBezTo>
                    <a:pt x="509881" y="1898809"/>
                    <a:pt x="480946" y="1826565"/>
                    <a:pt x="461212" y="1754505"/>
                  </a:cubicBezTo>
                  <a:lnTo>
                    <a:pt x="380127" y="1754505"/>
                  </a:lnTo>
                  <a:cubicBezTo>
                    <a:pt x="157825" y="1754505"/>
                    <a:pt x="189029" y="1501262"/>
                    <a:pt x="188852" y="1351997"/>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AB1A2790-4982-A0EC-AE5D-CA578DFE3AAB}"/>
                </a:ext>
              </a:extLst>
            </p:cNvPr>
            <p:cNvSpPr/>
            <p:nvPr/>
          </p:nvSpPr>
          <p:spPr>
            <a:xfrm>
              <a:off x="2667010" y="-2"/>
              <a:ext cx="6857989" cy="6858002"/>
            </a:xfrm>
            <a:custGeom>
              <a:avLst/>
              <a:gdLst>
                <a:gd name="connsiteX0" fmla="*/ 5606576 w 6857989"/>
                <a:gd name="connsiteY0" fmla="*/ 3540160 h 6858002"/>
                <a:gd name="connsiteX1" fmla="*/ 6096294 w 6857989"/>
                <a:gd name="connsiteY1" fmla="*/ 3540160 h 6858002"/>
                <a:gd name="connsiteX2" fmla="*/ 6468970 w 6857989"/>
                <a:gd name="connsiteY2" fmla="*/ 3818029 h 6858002"/>
                <a:gd name="connsiteX3" fmla="*/ 6857989 w 6857989"/>
                <a:gd name="connsiteY3" fmla="*/ 3429009 h 6858002"/>
                <a:gd name="connsiteX4" fmla="*/ 6468970 w 6857989"/>
                <a:gd name="connsiteY4" fmla="*/ 3039989 h 6858002"/>
                <a:gd name="connsiteX5" fmla="*/ 6096294 w 6857989"/>
                <a:gd name="connsiteY5" fmla="*/ 3317858 h 6858002"/>
                <a:gd name="connsiteX6" fmla="*/ 5606576 w 6857989"/>
                <a:gd name="connsiteY6" fmla="*/ 3317858 h 6858002"/>
                <a:gd name="connsiteX7" fmla="*/ 5606576 w 6857989"/>
                <a:gd name="connsiteY7" fmla="*/ 1408590 h 6858002"/>
                <a:gd name="connsiteX8" fmla="*/ 5982509 w 6857989"/>
                <a:gd name="connsiteY8" fmla="*/ 1032675 h 6858002"/>
                <a:gd name="connsiteX9" fmla="*/ 6167560 w 6857989"/>
                <a:gd name="connsiteY9" fmla="*/ 1079469 h 6858002"/>
                <a:gd name="connsiteX10" fmla="*/ 6442794 w 6857989"/>
                <a:gd name="connsiteY10" fmla="*/ 965632 h 6858002"/>
                <a:gd name="connsiteX11" fmla="*/ 6442794 w 6857989"/>
                <a:gd name="connsiteY11" fmla="*/ 415229 h 6858002"/>
                <a:gd name="connsiteX12" fmla="*/ 5892383 w 6857989"/>
                <a:gd name="connsiteY12" fmla="*/ 415229 h 6858002"/>
                <a:gd name="connsiteX13" fmla="*/ 5825346 w 6857989"/>
                <a:gd name="connsiteY13" fmla="*/ 875489 h 6858002"/>
                <a:gd name="connsiteX14" fmla="*/ 5446333 w 6857989"/>
                <a:gd name="connsiteY14" fmla="*/ 1254503 h 6858002"/>
                <a:gd name="connsiteX15" fmla="*/ 3540152 w 6857989"/>
                <a:gd name="connsiteY15" fmla="*/ 1254503 h 6858002"/>
                <a:gd name="connsiteX16" fmla="*/ 3540152 w 6857989"/>
                <a:gd name="connsiteY16" fmla="*/ 761681 h 6858002"/>
                <a:gd name="connsiteX17" fmla="*/ 3818021 w 6857989"/>
                <a:gd name="connsiteY17" fmla="*/ 389020 h 6858002"/>
                <a:gd name="connsiteX18" fmla="*/ 3428978 w 6857989"/>
                <a:gd name="connsiteY18" fmla="*/ 0 h 6858002"/>
                <a:gd name="connsiteX19" fmla="*/ 3039958 w 6857989"/>
                <a:gd name="connsiteY19" fmla="*/ 389020 h 6858002"/>
                <a:gd name="connsiteX20" fmla="*/ 3317827 w 6857989"/>
                <a:gd name="connsiteY20" fmla="*/ 761681 h 6858002"/>
                <a:gd name="connsiteX21" fmla="*/ 3317827 w 6857989"/>
                <a:gd name="connsiteY21" fmla="*/ 1254503 h 6858002"/>
                <a:gd name="connsiteX22" fmla="*/ 1411646 w 6857989"/>
                <a:gd name="connsiteY22" fmla="*/ 1254503 h 6858002"/>
                <a:gd name="connsiteX23" fmla="*/ 1032627 w 6857989"/>
                <a:gd name="connsiteY23" fmla="*/ 875489 h 6858002"/>
                <a:gd name="connsiteX24" fmla="*/ 965590 w 6857989"/>
                <a:gd name="connsiteY24" fmla="*/ 415160 h 6858002"/>
                <a:gd name="connsiteX25" fmla="*/ 415184 w 6857989"/>
                <a:gd name="connsiteY25" fmla="*/ 415160 h 6858002"/>
                <a:gd name="connsiteX26" fmla="*/ 415184 w 6857989"/>
                <a:gd name="connsiteY26" fmla="*/ 965564 h 6858002"/>
                <a:gd name="connsiteX27" fmla="*/ 690395 w 6857989"/>
                <a:gd name="connsiteY27" fmla="*/ 1079395 h 6858002"/>
                <a:gd name="connsiteX28" fmla="*/ 875441 w 6857989"/>
                <a:gd name="connsiteY28" fmla="*/ 1032606 h 6858002"/>
                <a:gd name="connsiteX29" fmla="*/ 1256381 w 6857989"/>
                <a:gd name="connsiteY29" fmla="*/ 1413545 h 6858002"/>
                <a:gd name="connsiteX30" fmla="*/ 1256403 w 6857989"/>
                <a:gd name="connsiteY30" fmla="*/ 3317841 h 6858002"/>
                <a:gd name="connsiteX31" fmla="*/ 761633 w 6857989"/>
                <a:gd name="connsiteY31" fmla="*/ 3317841 h 6858002"/>
                <a:gd name="connsiteX32" fmla="*/ 388974 w 6857989"/>
                <a:gd name="connsiteY32" fmla="*/ 3039971 h 6858002"/>
                <a:gd name="connsiteX33" fmla="*/ 0 w 6857989"/>
                <a:gd name="connsiteY33" fmla="*/ 3429014 h 6858002"/>
                <a:gd name="connsiteX34" fmla="*/ 389020 w 6857989"/>
                <a:gd name="connsiteY34" fmla="*/ 3818035 h 6858002"/>
                <a:gd name="connsiteX35" fmla="*/ 761679 w 6857989"/>
                <a:gd name="connsiteY35" fmla="*/ 3540165 h 6858002"/>
                <a:gd name="connsiteX36" fmla="*/ 1256449 w 6857989"/>
                <a:gd name="connsiteY36" fmla="*/ 3540165 h 6858002"/>
                <a:gd name="connsiteX37" fmla="*/ 1256449 w 6857989"/>
                <a:gd name="connsiteY37" fmla="*/ 5444404 h 6858002"/>
                <a:gd name="connsiteX38" fmla="*/ 875510 w 6857989"/>
                <a:gd name="connsiteY38" fmla="*/ 5825360 h 6858002"/>
                <a:gd name="connsiteX39" fmla="*/ 415252 w 6857989"/>
                <a:gd name="connsiteY39" fmla="*/ 5892340 h 6858002"/>
                <a:gd name="connsiteX40" fmla="*/ 415252 w 6857989"/>
                <a:gd name="connsiteY40" fmla="*/ 6442694 h 6858002"/>
                <a:gd name="connsiteX41" fmla="*/ 690464 w 6857989"/>
                <a:gd name="connsiteY41" fmla="*/ 6556537 h 6858002"/>
                <a:gd name="connsiteX42" fmla="*/ 965721 w 6857989"/>
                <a:gd name="connsiteY42" fmla="*/ 6442694 h 6858002"/>
                <a:gd name="connsiteX43" fmla="*/ 1032758 w 6857989"/>
                <a:gd name="connsiteY43" fmla="*/ 5982465 h 6858002"/>
                <a:gd name="connsiteX44" fmla="*/ 1410663 w 6857989"/>
                <a:gd name="connsiteY44" fmla="*/ 5604561 h 6858002"/>
                <a:gd name="connsiteX45" fmla="*/ 3317815 w 6857989"/>
                <a:gd name="connsiteY45" fmla="*/ 5604584 h 6858002"/>
                <a:gd name="connsiteX46" fmla="*/ 3317815 w 6857989"/>
                <a:gd name="connsiteY46" fmla="*/ 6096308 h 6858002"/>
                <a:gd name="connsiteX47" fmla="*/ 3039946 w 6857989"/>
                <a:gd name="connsiteY47" fmla="*/ 6468983 h 6858002"/>
                <a:gd name="connsiteX48" fmla="*/ 3428966 w 6857989"/>
                <a:gd name="connsiteY48" fmla="*/ 6858003 h 6858002"/>
                <a:gd name="connsiteX49" fmla="*/ 3817986 w 6857989"/>
                <a:gd name="connsiteY49" fmla="*/ 6468983 h 6858002"/>
                <a:gd name="connsiteX50" fmla="*/ 3540117 w 6857989"/>
                <a:gd name="connsiteY50" fmla="*/ 6096308 h 6858002"/>
                <a:gd name="connsiteX51" fmla="*/ 3540117 w 6857989"/>
                <a:gd name="connsiteY51" fmla="*/ 5604584 h 6858002"/>
                <a:gd name="connsiteX52" fmla="*/ 5447384 w 6857989"/>
                <a:gd name="connsiteY52" fmla="*/ 5604584 h 6858002"/>
                <a:gd name="connsiteX53" fmla="*/ 5825289 w 6857989"/>
                <a:gd name="connsiteY53" fmla="*/ 5982465 h 6858002"/>
                <a:gd name="connsiteX54" fmla="*/ 5892326 w 6857989"/>
                <a:gd name="connsiteY54" fmla="*/ 6442808 h 6858002"/>
                <a:gd name="connsiteX55" fmla="*/ 6167560 w 6857989"/>
                <a:gd name="connsiteY55" fmla="*/ 6556594 h 6858002"/>
                <a:gd name="connsiteX56" fmla="*/ 6442737 w 6857989"/>
                <a:gd name="connsiteY56" fmla="*/ 6442751 h 6858002"/>
                <a:gd name="connsiteX57" fmla="*/ 6442737 w 6857989"/>
                <a:gd name="connsiteY57" fmla="*/ 5892340 h 6858002"/>
                <a:gd name="connsiteX58" fmla="*/ 5982509 w 6857989"/>
                <a:gd name="connsiteY58" fmla="*/ 5825303 h 6858002"/>
                <a:gd name="connsiteX59" fmla="*/ 5606576 w 6857989"/>
                <a:gd name="connsiteY59" fmla="*/ 5449387 h 6858002"/>
                <a:gd name="connsiteX60" fmla="*/ 5606599 w 6857989"/>
                <a:gd name="connsiteY60" fmla="*/ 3540234 h 6858002"/>
                <a:gd name="connsiteX61" fmla="*/ 5115800 w 6857989"/>
                <a:gd name="connsiteY61" fmla="*/ 5002685 h 6858002"/>
                <a:gd name="connsiteX62" fmla="*/ 5004626 w 6857989"/>
                <a:gd name="connsiteY62" fmla="*/ 5113859 h 6858002"/>
                <a:gd name="connsiteX63" fmla="*/ 1858404 w 6857989"/>
                <a:gd name="connsiteY63" fmla="*/ 5113859 h 6858002"/>
                <a:gd name="connsiteX64" fmla="*/ 1747230 w 6857989"/>
                <a:gd name="connsiteY64" fmla="*/ 5002685 h 6858002"/>
                <a:gd name="connsiteX65" fmla="*/ 1747253 w 6857989"/>
                <a:gd name="connsiteY65" fmla="*/ 1856406 h 6858002"/>
                <a:gd name="connsiteX66" fmla="*/ 1858427 w 6857989"/>
                <a:gd name="connsiteY66" fmla="*/ 1745233 h 6858002"/>
                <a:gd name="connsiteX67" fmla="*/ 5004649 w 6857989"/>
                <a:gd name="connsiteY67" fmla="*/ 1745233 h 6858002"/>
                <a:gd name="connsiteX68" fmla="*/ 5115823 w 6857989"/>
                <a:gd name="connsiteY68" fmla="*/ 185640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857989" h="6858002">
                  <a:moveTo>
                    <a:pt x="5606576" y="3540160"/>
                  </a:moveTo>
                  <a:lnTo>
                    <a:pt x="6096294" y="3540160"/>
                  </a:lnTo>
                  <a:cubicBezTo>
                    <a:pt x="6144300" y="3700648"/>
                    <a:pt x="6293119" y="3818029"/>
                    <a:pt x="6468970" y="3818029"/>
                  </a:cubicBezTo>
                  <a:cubicBezTo>
                    <a:pt x="6683453" y="3818029"/>
                    <a:pt x="6857989" y="3643476"/>
                    <a:pt x="6857989" y="3429009"/>
                  </a:cubicBezTo>
                  <a:cubicBezTo>
                    <a:pt x="6857989" y="3214542"/>
                    <a:pt x="6683510" y="3039989"/>
                    <a:pt x="6468970" y="3039989"/>
                  </a:cubicBezTo>
                  <a:cubicBezTo>
                    <a:pt x="6293119" y="3039989"/>
                    <a:pt x="6144300" y="3157415"/>
                    <a:pt x="6096294" y="3317858"/>
                  </a:cubicBezTo>
                  <a:lnTo>
                    <a:pt x="5606576" y="3317858"/>
                  </a:lnTo>
                  <a:lnTo>
                    <a:pt x="5606576" y="1408590"/>
                  </a:lnTo>
                  <a:lnTo>
                    <a:pt x="5982509" y="1032675"/>
                  </a:lnTo>
                  <a:cubicBezTo>
                    <a:pt x="6040059" y="1063753"/>
                    <a:pt x="6103724" y="1079469"/>
                    <a:pt x="6167560" y="1079469"/>
                  </a:cubicBezTo>
                  <a:cubicBezTo>
                    <a:pt x="6267173" y="1079469"/>
                    <a:pt x="6366899" y="1041516"/>
                    <a:pt x="6442794" y="965632"/>
                  </a:cubicBezTo>
                  <a:cubicBezTo>
                    <a:pt x="6594528" y="813876"/>
                    <a:pt x="6594528" y="566922"/>
                    <a:pt x="6442794" y="415229"/>
                  </a:cubicBezTo>
                  <a:cubicBezTo>
                    <a:pt x="6291062" y="263404"/>
                    <a:pt x="6044059" y="263467"/>
                    <a:pt x="5892383" y="415229"/>
                  </a:cubicBezTo>
                  <a:cubicBezTo>
                    <a:pt x="5767968" y="539622"/>
                    <a:pt x="5745793" y="727991"/>
                    <a:pt x="5825346" y="875489"/>
                  </a:cubicBezTo>
                  <a:lnTo>
                    <a:pt x="5446333" y="1254503"/>
                  </a:lnTo>
                  <a:lnTo>
                    <a:pt x="3540152" y="1254503"/>
                  </a:lnTo>
                  <a:lnTo>
                    <a:pt x="3540152" y="761681"/>
                  </a:lnTo>
                  <a:cubicBezTo>
                    <a:pt x="3700640" y="713726"/>
                    <a:pt x="3818021" y="564888"/>
                    <a:pt x="3818021" y="389020"/>
                  </a:cubicBezTo>
                  <a:cubicBezTo>
                    <a:pt x="3817998" y="174485"/>
                    <a:pt x="3643445" y="0"/>
                    <a:pt x="3428978" y="0"/>
                  </a:cubicBezTo>
                  <a:cubicBezTo>
                    <a:pt x="3214511" y="0"/>
                    <a:pt x="3039958" y="174485"/>
                    <a:pt x="3039958" y="389020"/>
                  </a:cubicBezTo>
                  <a:cubicBezTo>
                    <a:pt x="3039958" y="564888"/>
                    <a:pt x="3157384" y="713721"/>
                    <a:pt x="3317827" y="761681"/>
                  </a:cubicBezTo>
                  <a:lnTo>
                    <a:pt x="3317827" y="1254503"/>
                  </a:lnTo>
                  <a:lnTo>
                    <a:pt x="1411646" y="1254503"/>
                  </a:lnTo>
                  <a:lnTo>
                    <a:pt x="1032627" y="875489"/>
                  </a:lnTo>
                  <a:cubicBezTo>
                    <a:pt x="1112260" y="727991"/>
                    <a:pt x="1090045" y="539616"/>
                    <a:pt x="965590" y="415160"/>
                  </a:cubicBezTo>
                  <a:cubicBezTo>
                    <a:pt x="813765" y="263444"/>
                    <a:pt x="566877" y="263444"/>
                    <a:pt x="415184" y="415160"/>
                  </a:cubicBezTo>
                  <a:cubicBezTo>
                    <a:pt x="263422" y="566877"/>
                    <a:pt x="263422" y="813807"/>
                    <a:pt x="415184" y="965564"/>
                  </a:cubicBezTo>
                  <a:cubicBezTo>
                    <a:pt x="491062" y="1041447"/>
                    <a:pt x="590720" y="1079395"/>
                    <a:pt x="690395" y="1079395"/>
                  </a:cubicBezTo>
                  <a:cubicBezTo>
                    <a:pt x="754152" y="1079395"/>
                    <a:pt x="817868" y="1063679"/>
                    <a:pt x="875441" y="1032606"/>
                  </a:cubicBezTo>
                  <a:lnTo>
                    <a:pt x="1256381" y="1413545"/>
                  </a:lnTo>
                  <a:lnTo>
                    <a:pt x="1256403" y="3317841"/>
                  </a:lnTo>
                  <a:lnTo>
                    <a:pt x="761633" y="3317841"/>
                  </a:lnTo>
                  <a:cubicBezTo>
                    <a:pt x="713678" y="3157352"/>
                    <a:pt x="564842" y="3039971"/>
                    <a:pt x="388974" y="3039971"/>
                  </a:cubicBezTo>
                  <a:cubicBezTo>
                    <a:pt x="174485" y="3039994"/>
                    <a:pt x="0" y="3214547"/>
                    <a:pt x="0" y="3429014"/>
                  </a:cubicBezTo>
                  <a:cubicBezTo>
                    <a:pt x="0" y="3643481"/>
                    <a:pt x="174485" y="3818035"/>
                    <a:pt x="389020" y="3818035"/>
                  </a:cubicBezTo>
                  <a:cubicBezTo>
                    <a:pt x="564888" y="3818035"/>
                    <a:pt x="713724" y="3700608"/>
                    <a:pt x="761679" y="3540165"/>
                  </a:cubicBezTo>
                  <a:lnTo>
                    <a:pt x="1256449" y="3540165"/>
                  </a:lnTo>
                  <a:lnTo>
                    <a:pt x="1256449" y="5444404"/>
                  </a:lnTo>
                  <a:lnTo>
                    <a:pt x="875510" y="5825360"/>
                  </a:lnTo>
                  <a:cubicBezTo>
                    <a:pt x="728012" y="5745693"/>
                    <a:pt x="539685" y="5767867"/>
                    <a:pt x="415252" y="5892340"/>
                  </a:cubicBezTo>
                  <a:cubicBezTo>
                    <a:pt x="263536" y="6044073"/>
                    <a:pt x="263536" y="6291018"/>
                    <a:pt x="415252" y="6442694"/>
                  </a:cubicBezTo>
                  <a:cubicBezTo>
                    <a:pt x="491130" y="6518589"/>
                    <a:pt x="590789" y="6556537"/>
                    <a:pt x="690464" y="6556537"/>
                  </a:cubicBezTo>
                  <a:cubicBezTo>
                    <a:pt x="790122" y="6556537"/>
                    <a:pt x="889843" y="6518589"/>
                    <a:pt x="965721" y="6442694"/>
                  </a:cubicBezTo>
                  <a:cubicBezTo>
                    <a:pt x="1090154" y="6318335"/>
                    <a:pt x="1112345" y="6129969"/>
                    <a:pt x="1032758" y="5982465"/>
                  </a:cubicBezTo>
                  <a:lnTo>
                    <a:pt x="1410663" y="5604561"/>
                  </a:lnTo>
                  <a:lnTo>
                    <a:pt x="3317815" y="5604584"/>
                  </a:lnTo>
                  <a:lnTo>
                    <a:pt x="3317815" y="6096308"/>
                  </a:lnTo>
                  <a:cubicBezTo>
                    <a:pt x="3157327" y="6144257"/>
                    <a:pt x="3039946" y="6293133"/>
                    <a:pt x="3039946" y="6468983"/>
                  </a:cubicBezTo>
                  <a:cubicBezTo>
                    <a:pt x="3039946" y="6683467"/>
                    <a:pt x="3214500" y="6858003"/>
                    <a:pt x="3428966" y="6858003"/>
                  </a:cubicBezTo>
                  <a:cubicBezTo>
                    <a:pt x="3643433" y="6858003"/>
                    <a:pt x="3817986" y="6683524"/>
                    <a:pt x="3817986" y="6468983"/>
                  </a:cubicBezTo>
                  <a:cubicBezTo>
                    <a:pt x="3817986" y="6293133"/>
                    <a:pt x="3700560" y="6144257"/>
                    <a:pt x="3540117" y="6096308"/>
                  </a:cubicBezTo>
                  <a:lnTo>
                    <a:pt x="3540117" y="5604584"/>
                  </a:lnTo>
                  <a:lnTo>
                    <a:pt x="5447384" y="5604584"/>
                  </a:lnTo>
                  <a:lnTo>
                    <a:pt x="5825289" y="5982465"/>
                  </a:lnTo>
                  <a:cubicBezTo>
                    <a:pt x="5745679" y="6129969"/>
                    <a:pt x="5767853" y="6318335"/>
                    <a:pt x="5892326" y="6442808"/>
                  </a:cubicBezTo>
                  <a:cubicBezTo>
                    <a:pt x="5968221" y="6518646"/>
                    <a:pt x="6067833" y="6556594"/>
                    <a:pt x="6167560" y="6556594"/>
                  </a:cubicBezTo>
                  <a:cubicBezTo>
                    <a:pt x="6267173" y="6556594"/>
                    <a:pt x="6366843" y="6518646"/>
                    <a:pt x="6442737" y="6442751"/>
                  </a:cubicBezTo>
                  <a:cubicBezTo>
                    <a:pt x="6594528" y="6291018"/>
                    <a:pt x="6594528" y="6044073"/>
                    <a:pt x="6442737" y="5892340"/>
                  </a:cubicBezTo>
                  <a:cubicBezTo>
                    <a:pt x="6318322" y="5767924"/>
                    <a:pt x="6129955" y="5745693"/>
                    <a:pt x="5982509" y="5825303"/>
                  </a:cubicBezTo>
                  <a:lnTo>
                    <a:pt x="5606576" y="5449387"/>
                  </a:lnTo>
                  <a:lnTo>
                    <a:pt x="5606599" y="3540234"/>
                  </a:lnTo>
                  <a:close/>
                  <a:moveTo>
                    <a:pt x="5115800" y="5002685"/>
                  </a:moveTo>
                  <a:cubicBezTo>
                    <a:pt x="5115800" y="5064076"/>
                    <a:pt x="5066017" y="5113859"/>
                    <a:pt x="5004626" y="5113859"/>
                  </a:cubicBezTo>
                  <a:lnTo>
                    <a:pt x="1858404" y="5113859"/>
                  </a:lnTo>
                  <a:cubicBezTo>
                    <a:pt x="1797014" y="5113859"/>
                    <a:pt x="1747230" y="5064076"/>
                    <a:pt x="1747230" y="5002685"/>
                  </a:cubicBezTo>
                  <a:lnTo>
                    <a:pt x="1747253" y="1856406"/>
                  </a:lnTo>
                  <a:cubicBezTo>
                    <a:pt x="1747253" y="1795016"/>
                    <a:pt x="1797037" y="1745233"/>
                    <a:pt x="1858427" y="1745233"/>
                  </a:cubicBezTo>
                  <a:lnTo>
                    <a:pt x="5004649" y="1745233"/>
                  </a:lnTo>
                  <a:cubicBezTo>
                    <a:pt x="5066040" y="1745233"/>
                    <a:pt x="5115823" y="1795016"/>
                    <a:pt x="5115823" y="1856406"/>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grpSp>
      <p:sp>
        <p:nvSpPr>
          <p:cNvPr id="81" name="Oval 80">
            <a:extLst>
              <a:ext uri="{FF2B5EF4-FFF2-40B4-BE49-F238E27FC236}">
                <a16:creationId xmlns:a16="http://schemas.microsoft.com/office/drawing/2014/main" id="{73DE5AC4-F66A-6348-DAD8-EFF8DA3FE8CA}"/>
              </a:ext>
            </a:extLst>
          </p:cNvPr>
          <p:cNvSpPr/>
          <p:nvPr/>
        </p:nvSpPr>
        <p:spPr>
          <a:xfrm>
            <a:off x="8168168" y="5532480"/>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2" name="Graphic 126">
            <a:extLst>
              <a:ext uri="{FF2B5EF4-FFF2-40B4-BE49-F238E27FC236}">
                <a16:creationId xmlns:a16="http://schemas.microsoft.com/office/drawing/2014/main" id="{D41F296D-10A7-F272-7C96-0DA3DB692F18}"/>
              </a:ext>
            </a:extLst>
          </p:cNvPr>
          <p:cNvGrpSpPr>
            <a:grpSpLocks noChangeAspect="1"/>
          </p:cNvGrpSpPr>
          <p:nvPr/>
        </p:nvGrpSpPr>
        <p:grpSpPr>
          <a:xfrm>
            <a:off x="8268164" y="5770830"/>
            <a:ext cx="602723" cy="345732"/>
            <a:chOff x="11395681" y="4330149"/>
            <a:chExt cx="283599" cy="162677"/>
          </a:xfrm>
          <a:gradFill>
            <a:gsLst>
              <a:gs pos="0">
                <a:schemeClr val="accent2"/>
              </a:gs>
              <a:gs pos="100000">
                <a:schemeClr val="accent4"/>
              </a:gs>
            </a:gsLst>
            <a:lin ang="5400000" scaled="1"/>
          </a:gradFill>
        </p:grpSpPr>
        <p:sp>
          <p:nvSpPr>
            <p:cNvPr id="73" name="Freeform 72">
              <a:extLst>
                <a:ext uri="{FF2B5EF4-FFF2-40B4-BE49-F238E27FC236}">
                  <a16:creationId xmlns:a16="http://schemas.microsoft.com/office/drawing/2014/main" id="{AD0BA340-14A5-CA74-83F6-5F39E64AA00B}"/>
                </a:ext>
              </a:extLst>
            </p:cNvPr>
            <p:cNvSpPr/>
            <p:nvPr/>
          </p:nvSpPr>
          <p:spPr>
            <a:xfrm>
              <a:off x="11608414" y="4330149"/>
              <a:ext cx="70866" cy="81339"/>
            </a:xfrm>
            <a:custGeom>
              <a:avLst/>
              <a:gdLst>
                <a:gd name="connsiteX0" fmla="*/ 27638 w 70866"/>
                <a:gd name="connsiteY0" fmla="*/ 0 h 81338"/>
                <a:gd name="connsiteX1" fmla="*/ 0 w 70866"/>
                <a:gd name="connsiteY1" fmla="*/ 17284 h 81338"/>
                <a:gd name="connsiteX2" fmla="*/ 43770 w 70866"/>
                <a:gd name="connsiteY2" fmla="*/ 84877 h 81338"/>
                <a:gd name="connsiteX3" fmla="*/ 71408 w 70866"/>
                <a:gd name="connsiteY3" fmla="*/ 67633 h 81338"/>
                <a:gd name="connsiteX4" fmla="*/ 27638 w 70866"/>
                <a:gd name="connsiteY4" fmla="*/ 0 h 8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66" h="81338">
                  <a:moveTo>
                    <a:pt x="27638" y="0"/>
                  </a:moveTo>
                  <a:lnTo>
                    <a:pt x="0" y="17284"/>
                  </a:lnTo>
                  <a:lnTo>
                    <a:pt x="43770" y="84877"/>
                  </a:lnTo>
                  <a:lnTo>
                    <a:pt x="71408" y="67633"/>
                  </a:lnTo>
                  <a:lnTo>
                    <a:pt x="27638" y="0"/>
                  </a:lnTo>
                  <a:close/>
                </a:path>
              </a:pathLst>
            </a:custGeom>
            <a:grpFill/>
            <a:ln w="4062"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0BFA65FF-E610-671A-04A7-9D2C1E12ADB0}"/>
                </a:ext>
              </a:extLst>
            </p:cNvPr>
            <p:cNvSpPr/>
            <p:nvPr/>
          </p:nvSpPr>
          <p:spPr>
            <a:xfrm>
              <a:off x="11462069" y="4436214"/>
              <a:ext cx="33349" cy="40669"/>
            </a:xfrm>
            <a:custGeom>
              <a:avLst/>
              <a:gdLst>
                <a:gd name="connsiteX0" fmla="*/ 31084 w 33348"/>
                <a:gd name="connsiteY0" fmla="*/ 15942 h 40669"/>
                <a:gd name="connsiteX1" fmla="*/ 33835 w 33348"/>
                <a:gd name="connsiteY1" fmla="*/ 11875 h 40669"/>
                <a:gd name="connsiteX2" fmla="*/ 35003 w 33348"/>
                <a:gd name="connsiteY2" fmla="*/ 6100 h 40669"/>
                <a:gd name="connsiteX3" fmla="*/ 31626 w 33348"/>
                <a:gd name="connsiteY3" fmla="*/ 1220 h 40669"/>
                <a:gd name="connsiteX4" fmla="*/ 27457 w 33348"/>
                <a:gd name="connsiteY4" fmla="*/ 0 h 40669"/>
                <a:gd name="connsiteX5" fmla="*/ 20954 w 33348"/>
                <a:gd name="connsiteY5" fmla="*/ 3294 h 40669"/>
                <a:gd name="connsiteX6" fmla="*/ 13076 w 33348"/>
                <a:gd name="connsiteY6" fmla="*/ 14560 h 40669"/>
                <a:gd name="connsiteX7" fmla="*/ 13076 w 33348"/>
                <a:gd name="connsiteY7" fmla="*/ 14926 h 40669"/>
                <a:gd name="connsiteX8" fmla="*/ 3780 w 33348"/>
                <a:gd name="connsiteY8" fmla="*/ 28224 h 40669"/>
                <a:gd name="connsiteX9" fmla="*/ 3363 w 33348"/>
                <a:gd name="connsiteY9" fmla="*/ 28713 h 40669"/>
                <a:gd name="connsiteX10" fmla="*/ 1362 w 33348"/>
                <a:gd name="connsiteY10" fmla="*/ 31600 h 40669"/>
                <a:gd name="connsiteX11" fmla="*/ 3280 w 33348"/>
                <a:gd name="connsiteY11" fmla="*/ 42093 h 40669"/>
                <a:gd name="connsiteX12" fmla="*/ 14035 w 33348"/>
                <a:gd name="connsiteY12" fmla="*/ 40344 h 40669"/>
                <a:gd name="connsiteX13" fmla="*/ 15410 w 33348"/>
                <a:gd name="connsiteY13" fmla="*/ 38392 h 40669"/>
                <a:gd name="connsiteX14" fmla="*/ 16077 w 33348"/>
                <a:gd name="connsiteY14" fmla="*/ 37172 h 40669"/>
                <a:gd name="connsiteX15" fmla="*/ 30917 w 33348"/>
                <a:gd name="connsiteY15" fmla="*/ 16146 h 4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48" h="40669">
                  <a:moveTo>
                    <a:pt x="31084" y="15942"/>
                  </a:moveTo>
                  <a:lnTo>
                    <a:pt x="33835" y="11875"/>
                  </a:lnTo>
                  <a:cubicBezTo>
                    <a:pt x="35003" y="10181"/>
                    <a:pt x="35424" y="8100"/>
                    <a:pt x="35003" y="6100"/>
                  </a:cubicBezTo>
                  <a:cubicBezTo>
                    <a:pt x="34608" y="4092"/>
                    <a:pt x="33388" y="2328"/>
                    <a:pt x="31626" y="1220"/>
                  </a:cubicBezTo>
                  <a:cubicBezTo>
                    <a:pt x="30384" y="433"/>
                    <a:pt x="28938" y="10"/>
                    <a:pt x="27457" y="0"/>
                  </a:cubicBezTo>
                  <a:cubicBezTo>
                    <a:pt x="24870" y="2"/>
                    <a:pt x="22445" y="1230"/>
                    <a:pt x="20954" y="3294"/>
                  </a:cubicBezTo>
                  <a:lnTo>
                    <a:pt x="13076" y="14560"/>
                  </a:lnTo>
                  <a:cubicBezTo>
                    <a:pt x="13091" y="14681"/>
                    <a:pt x="13091" y="14804"/>
                    <a:pt x="13076" y="14926"/>
                  </a:cubicBezTo>
                  <a:lnTo>
                    <a:pt x="3780" y="28224"/>
                  </a:lnTo>
                  <a:cubicBezTo>
                    <a:pt x="3631" y="28379"/>
                    <a:pt x="3492" y="28542"/>
                    <a:pt x="3363" y="28713"/>
                  </a:cubicBezTo>
                  <a:lnTo>
                    <a:pt x="1362" y="31600"/>
                  </a:lnTo>
                  <a:cubicBezTo>
                    <a:pt x="-1038" y="35023"/>
                    <a:pt x="-185" y="39690"/>
                    <a:pt x="3280" y="42093"/>
                  </a:cubicBezTo>
                  <a:cubicBezTo>
                    <a:pt x="6766" y="44415"/>
                    <a:pt x="11509" y="43644"/>
                    <a:pt x="14035" y="40344"/>
                  </a:cubicBezTo>
                  <a:lnTo>
                    <a:pt x="15410" y="38392"/>
                  </a:lnTo>
                  <a:cubicBezTo>
                    <a:pt x="15619" y="37985"/>
                    <a:pt x="15827" y="37578"/>
                    <a:pt x="16077" y="37172"/>
                  </a:cubicBezTo>
                  <a:lnTo>
                    <a:pt x="30917" y="16146"/>
                  </a:lnTo>
                  <a:close/>
                </a:path>
              </a:pathLst>
            </a:custGeom>
            <a:grpFill/>
            <a:ln w="4062"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11688F81-2658-2388-E3EE-4A5DD8E8A954}"/>
                </a:ext>
              </a:extLst>
            </p:cNvPr>
            <p:cNvSpPr/>
            <p:nvPr/>
          </p:nvSpPr>
          <p:spPr>
            <a:xfrm>
              <a:off x="11486318" y="4357951"/>
              <a:ext cx="154238" cy="73205"/>
            </a:xfrm>
            <a:custGeom>
              <a:avLst/>
              <a:gdLst>
                <a:gd name="connsiteX0" fmla="*/ 112466 w 154237"/>
                <a:gd name="connsiteY0" fmla="*/ 5546 h 73204"/>
                <a:gd name="connsiteX1" fmla="*/ 105630 w 154237"/>
                <a:gd name="connsiteY1" fmla="*/ 6156 h 73204"/>
                <a:gd name="connsiteX2" fmla="*/ 84453 w 154237"/>
                <a:gd name="connsiteY2" fmla="*/ 1805 h 73204"/>
                <a:gd name="connsiteX3" fmla="*/ 50771 w 154237"/>
                <a:gd name="connsiteY3" fmla="*/ 1439 h 73204"/>
                <a:gd name="connsiteX4" fmla="*/ 30845 w 154237"/>
                <a:gd name="connsiteY4" fmla="*/ 5018 h 73204"/>
                <a:gd name="connsiteX5" fmla="*/ 18340 w 154237"/>
                <a:gd name="connsiteY5" fmla="*/ 12623 h 73204"/>
                <a:gd name="connsiteX6" fmla="*/ 1082 w 154237"/>
                <a:gd name="connsiteY6" fmla="*/ 34137 h 73204"/>
                <a:gd name="connsiteX7" fmla="*/ 40 w 154237"/>
                <a:gd name="connsiteY7" fmla="*/ 37960 h 73204"/>
                <a:gd name="connsiteX8" fmla="*/ 6042 w 154237"/>
                <a:gd name="connsiteY8" fmla="*/ 42326 h 73204"/>
                <a:gd name="connsiteX9" fmla="*/ 7668 w 154237"/>
                <a:gd name="connsiteY9" fmla="*/ 41823 h 73204"/>
                <a:gd name="connsiteX10" fmla="*/ 43768 w 154237"/>
                <a:gd name="connsiteY10" fmla="*/ 23400 h 73204"/>
                <a:gd name="connsiteX11" fmla="*/ 55649 w 154237"/>
                <a:gd name="connsiteY11" fmla="*/ 23970 h 73204"/>
                <a:gd name="connsiteX12" fmla="*/ 133351 w 154237"/>
                <a:gd name="connsiteY12" fmla="*/ 73017 h 73204"/>
                <a:gd name="connsiteX13" fmla="*/ 135727 w 154237"/>
                <a:gd name="connsiteY13" fmla="*/ 74847 h 73204"/>
                <a:gd name="connsiteX14" fmla="*/ 156945 w 154237"/>
                <a:gd name="connsiteY14" fmla="*/ 55285 h 73204"/>
                <a:gd name="connsiteX15" fmla="*/ 122263 w 154237"/>
                <a:gd name="connsiteY15" fmla="*/ 1683 h 7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237" h="73204">
                  <a:moveTo>
                    <a:pt x="112466" y="5546"/>
                  </a:moveTo>
                  <a:cubicBezTo>
                    <a:pt x="110298" y="6397"/>
                    <a:pt x="107921" y="6609"/>
                    <a:pt x="105630" y="6156"/>
                  </a:cubicBezTo>
                  <a:lnTo>
                    <a:pt x="84453" y="1805"/>
                  </a:lnTo>
                  <a:cubicBezTo>
                    <a:pt x="73359" y="-471"/>
                    <a:pt x="61915" y="-596"/>
                    <a:pt x="50771" y="1439"/>
                  </a:cubicBezTo>
                  <a:lnTo>
                    <a:pt x="30845" y="5018"/>
                  </a:lnTo>
                  <a:cubicBezTo>
                    <a:pt x="25867" y="5983"/>
                    <a:pt x="21420" y="8687"/>
                    <a:pt x="18340" y="12623"/>
                  </a:cubicBezTo>
                  <a:lnTo>
                    <a:pt x="1082" y="34137"/>
                  </a:lnTo>
                  <a:cubicBezTo>
                    <a:pt x="244" y="35234"/>
                    <a:pt x="-129" y="36602"/>
                    <a:pt x="40" y="37960"/>
                  </a:cubicBezTo>
                  <a:cubicBezTo>
                    <a:pt x="461" y="40783"/>
                    <a:pt x="3149" y="42737"/>
                    <a:pt x="6042" y="42326"/>
                  </a:cubicBezTo>
                  <a:cubicBezTo>
                    <a:pt x="6608" y="42245"/>
                    <a:pt x="7157" y="42075"/>
                    <a:pt x="7668" y="41823"/>
                  </a:cubicBezTo>
                  <a:lnTo>
                    <a:pt x="43768" y="23400"/>
                  </a:lnTo>
                  <a:cubicBezTo>
                    <a:pt x="47544" y="21486"/>
                    <a:pt x="52083" y="21703"/>
                    <a:pt x="55649" y="23970"/>
                  </a:cubicBezTo>
                  <a:lnTo>
                    <a:pt x="133351" y="73017"/>
                  </a:lnTo>
                  <a:cubicBezTo>
                    <a:pt x="134188" y="73569"/>
                    <a:pt x="134983" y="74180"/>
                    <a:pt x="135727" y="74847"/>
                  </a:cubicBezTo>
                  <a:lnTo>
                    <a:pt x="156945" y="55285"/>
                  </a:lnTo>
                  <a:lnTo>
                    <a:pt x="122263" y="1683"/>
                  </a:lnTo>
                  <a:close/>
                </a:path>
              </a:pathLst>
            </a:custGeom>
            <a:grpFill/>
            <a:ln w="4062"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7E1F1507-8176-4AC3-C6A1-40325B1895B9}"/>
                </a:ext>
              </a:extLst>
            </p:cNvPr>
            <p:cNvSpPr/>
            <p:nvPr/>
          </p:nvSpPr>
          <p:spPr>
            <a:xfrm>
              <a:off x="11503358" y="4472491"/>
              <a:ext cx="16674" cy="20335"/>
            </a:xfrm>
            <a:custGeom>
              <a:avLst/>
              <a:gdLst>
                <a:gd name="connsiteX0" fmla="*/ 13722 w 16674"/>
                <a:gd name="connsiteY0" fmla="*/ 0 h 20334"/>
                <a:gd name="connsiteX1" fmla="*/ 12805 w 16674"/>
                <a:gd name="connsiteY1" fmla="*/ 0 h 20334"/>
                <a:gd name="connsiteX2" fmla="*/ 8845 w 16674"/>
                <a:gd name="connsiteY2" fmla="*/ 2196 h 20334"/>
                <a:gd name="connsiteX3" fmla="*/ 508 w 16674"/>
                <a:gd name="connsiteY3" fmla="*/ 13787 h 20334"/>
                <a:gd name="connsiteX4" fmla="*/ 216 w 16674"/>
                <a:gd name="connsiteY4" fmla="*/ 17854 h 20334"/>
                <a:gd name="connsiteX5" fmla="*/ 8179 w 16674"/>
                <a:gd name="connsiteY5" fmla="*/ 21987 h 20334"/>
                <a:gd name="connsiteX6" fmla="*/ 11513 w 16674"/>
                <a:gd name="connsiteY6" fmla="*/ 19643 h 20334"/>
                <a:gd name="connsiteX7" fmla="*/ 18725 w 16674"/>
                <a:gd name="connsiteY7" fmla="*/ 9517 h 20334"/>
                <a:gd name="connsiteX8" fmla="*/ 17557 w 16674"/>
                <a:gd name="connsiteY8" fmla="*/ 1383 h 20334"/>
                <a:gd name="connsiteX9" fmla="*/ 13722 w 16674"/>
                <a:gd name="connsiteY9" fmla="*/ 0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4" h="20334">
                  <a:moveTo>
                    <a:pt x="13722" y="0"/>
                  </a:moveTo>
                  <a:lnTo>
                    <a:pt x="12805" y="0"/>
                  </a:lnTo>
                  <a:cubicBezTo>
                    <a:pt x="11253" y="232"/>
                    <a:pt x="9843" y="1013"/>
                    <a:pt x="8845" y="2196"/>
                  </a:cubicBezTo>
                  <a:lnTo>
                    <a:pt x="508" y="13787"/>
                  </a:lnTo>
                  <a:cubicBezTo>
                    <a:pt x="-48" y="15074"/>
                    <a:pt x="-151" y="16504"/>
                    <a:pt x="216" y="17854"/>
                  </a:cubicBezTo>
                  <a:cubicBezTo>
                    <a:pt x="1245" y="21140"/>
                    <a:pt x="4810" y="22991"/>
                    <a:pt x="8179" y="21987"/>
                  </a:cubicBezTo>
                  <a:cubicBezTo>
                    <a:pt x="9525" y="21586"/>
                    <a:pt x="10697" y="20762"/>
                    <a:pt x="11513" y="19643"/>
                  </a:cubicBezTo>
                  <a:lnTo>
                    <a:pt x="18725" y="9517"/>
                  </a:lnTo>
                  <a:cubicBezTo>
                    <a:pt x="20505" y="6909"/>
                    <a:pt x="20003" y="3414"/>
                    <a:pt x="17557" y="1383"/>
                  </a:cubicBezTo>
                  <a:cubicBezTo>
                    <a:pt x="16476" y="513"/>
                    <a:pt x="15124" y="25"/>
                    <a:pt x="13722" y="0"/>
                  </a:cubicBezTo>
                  <a:close/>
                </a:path>
              </a:pathLst>
            </a:custGeom>
            <a:grpFill/>
            <a:ln w="4062"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7A467EA8-00F6-A85D-D09E-B8AC3D467826}"/>
                </a:ext>
              </a:extLst>
            </p:cNvPr>
            <p:cNvSpPr/>
            <p:nvPr/>
          </p:nvSpPr>
          <p:spPr>
            <a:xfrm>
              <a:off x="11482175" y="4452726"/>
              <a:ext cx="29180" cy="32535"/>
            </a:xfrm>
            <a:custGeom>
              <a:avLst/>
              <a:gdLst>
                <a:gd name="connsiteX0" fmla="*/ 24609 w 29180"/>
                <a:gd name="connsiteY0" fmla="*/ 18261 h 32535"/>
                <a:gd name="connsiteX1" fmla="*/ 29069 w 29180"/>
                <a:gd name="connsiteY1" fmla="*/ 11957 h 32535"/>
                <a:gd name="connsiteX2" fmla="*/ 27137 w 29180"/>
                <a:gd name="connsiteY2" fmla="*/ 1368 h 32535"/>
                <a:gd name="connsiteX3" fmla="*/ 22691 w 29180"/>
                <a:gd name="connsiteY3" fmla="*/ 0 h 32535"/>
                <a:gd name="connsiteX4" fmla="*/ 21524 w 29180"/>
                <a:gd name="connsiteY4" fmla="*/ 0 h 32535"/>
                <a:gd name="connsiteX5" fmla="*/ 16397 w 29180"/>
                <a:gd name="connsiteY5" fmla="*/ 3010 h 32535"/>
                <a:gd name="connsiteX6" fmla="*/ 681 w 29180"/>
                <a:gd name="connsiteY6" fmla="*/ 25500 h 32535"/>
                <a:gd name="connsiteX7" fmla="*/ 4099 w 29180"/>
                <a:gd name="connsiteY7" fmla="*/ 35301 h 32535"/>
                <a:gd name="connsiteX8" fmla="*/ 14229 w 29180"/>
                <a:gd name="connsiteY8" fmla="*/ 32901 h 32535"/>
                <a:gd name="connsiteX9" fmla="*/ 16438 w 29180"/>
                <a:gd name="connsiteY9" fmla="*/ 29770 h 32535"/>
                <a:gd name="connsiteX10" fmla="*/ 17064 w 29180"/>
                <a:gd name="connsiteY10" fmla="*/ 28713 h 32535"/>
                <a:gd name="connsiteX11" fmla="*/ 24275 w 29180"/>
                <a:gd name="connsiteY11" fmla="*/ 18586 h 32535"/>
                <a:gd name="connsiteX12" fmla="*/ 24609 w 29180"/>
                <a:gd name="connsiteY12" fmla="*/ 18260 h 32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80" h="32535">
                  <a:moveTo>
                    <a:pt x="24609" y="18261"/>
                  </a:moveTo>
                  <a:lnTo>
                    <a:pt x="29069" y="11957"/>
                  </a:lnTo>
                  <a:cubicBezTo>
                    <a:pt x="31533" y="8512"/>
                    <a:pt x="30667" y="3771"/>
                    <a:pt x="27137" y="1368"/>
                  </a:cubicBezTo>
                  <a:cubicBezTo>
                    <a:pt x="25832" y="480"/>
                    <a:pt x="24281" y="3"/>
                    <a:pt x="22691" y="0"/>
                  </a:cubicBezTo>
                  <a:lnTo>
                    <a:pt x="21524" y="0"/>
                  </a:lnTo>
                  <a:cubicBezTo>
                    <a:pt x="19476" y="306"/>
                    <a:pt x="17634" y="1388"/>
                    <a:pt x="16397" y="3010"/>
                  </a:cubicBezTo>
                  <a:lnTo>
                    <a:pt x="681" y="25500"/>
                  </a:lnTo>
                  <a:cubicBezTo>
                    <a:pt x="-987" y="29136"/>
                    <a:pt x="505" y="33411"/>
                    <a:pt x="4099" y="35301"/>
                  </a:cubicBezTo>
                  <a:cubicBezTo>
                    <a:pt x="7608" y="37145"/>
                    <a:pt x="11978" y="36110"/>
                    <a:pt x="14229" y="32901"/>
                  </a:cubicBezTo>
                  <a:lnTo>
                    <a:pt x="16438" y="29770"/>
                  </a:lnTo>
                  <a:cubicBezTo>
                    <a:pt x="16622" y="29404"/>
                    <a:pt x="16831" y="29051"/>
                    <a:pt x="17064" y="28713"/>
                  </a:cubicBezTo>
                  <a:lnTo>
                    <a:pt x="24275" y="18586"/>
                  </a:lnTo>
                  <a:cubicBezTo>
                    <a:pt x="24377" y="18469"/>
                    <a:pt x="24489" y="18360"/>
                    <a:pt x="24609" y="18260"/>
                  </a:cubicBezTo>
                  <a:close/>
                </a:path>
              </a:pathLst>
            </a:custGeom>
            <a:grpFill/>
            <a:ln w="4062"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9EF23458-1DE7-8F0C-405E-9EACCE1E38F0}"/>
                </a:ext>
              </a:extLst>
            </p:cNvPr>
            <p:cNvSpPr/>
            <p:nvPr/>
          </p:nvSpPr>
          <p:spPr>
            <a:xfrm>
              <a:off x="11433917" y="4360773"/>
              <a:ext cx="183418" cy="130142"/>
            </a:xfrm>
            <a:custGeom>
              <a:avLst/>
              <a:gdLst>
                <a:gd name="connsiteX0" fmla="*/ 182167 w 183417"/>
                <a:gd name="connsiteY0" fmla="*/ 75564 h 130141"/>
                <a:gd name="connsiteX1" fmla="*/ 104548 w 183417"/>
                <a:gd name="connsiteY1" fmla="*/ 26516 h 130141"/>
                <a:gd name="connsiteX2" fmla="*/ 99337 w 183417"/>
                <a:gd name="connsiteY2" fmla="*/ 26313 h 130141"/>
                <a:gd name="connsiteX3" fmla="*/ 63237 w 183417"/>
                <a:gd name="connsiteY3" fmla="*/ 44696 h 130141"/>
                <a:gd name="connsiteX4" fmla="*/ 47305 w 183417"/>
                <a:gd name="connsiteY4" fmla="*/ 39676 h 130141"/>
                <a:gd name="connsiteX5" fmla="*/ 48397 w 183417"/>
                <a:gd name="connsiteY5" fmla="*/ 27452 h 130141"/>
                <a:gd name="connsiteX6" fmla="*/ 63029 w 183417"/>
                <a:gd name="connsiteY6" fmla="*/ 8947 h 130141"/>
                <a:gd name="connsiteX7" fmla="*/ 47522 w 183417"/>
                <a:gd name="connsiteY7" fmla="*/ 6548 h 130141"/>
                <a:gd name="connsiteX8" fmla="*/ 43895 w 183417"/>
                <a:gd name="connsiteY8" fmla="*/ 5368 h 130141"/>
                <a:gd name="connsiteX9" fmla="*/ 33349 w 183417"/>
                <a:gd name="connsiteY9" fmla="*/ 0 h 130141"/>
                <a:gd name="connsiteX10" fmla="*/ 0 w 183417"/>
                <a:gd name="connsiteY10" fmla="*/ 51243 h 130141"/>
                <a:gd name="connsiteX11" fmla="*/ 17842 w 183417"/>
                <a:gd name="connsiteY11" fmla="*/ 74181 h 130141"/>
                <a:gd name="connsiteX12" fmla="*/ 37877 w 183417"/>
                <a:gd name="connsiteY12" fmla="*/ 71983 h 130141"/>
                <a:gd name="connsiteX13" fmla="*/ 42061 w 183417"/>
                <a:gd name="connsiteY13" fmla="*/ 77312 h 130141"/>
                <a:gd name="connsiteX14" fmla="*/ 43437 w 183417"/>
                <a:gd name="connsiteY14" fmla="*/ 75319 h 130141"/>
                <a:gd name="connsiteX15" fmla="*/ 63154 w 183417"/>
                <a:gd name="connsiteY15" fmla="*/ 71497 h 130141"/>
                <a:gd name="connsiteX16" fmla="*/ 69407 w 183417"/>
                <a:gd name="connsiteY16" fmla="*/ 80484 h 130141"/>
                <a:gd name="connsiteX17" fmla="*/ 69407 w 183417"/>
                <a:gd name="connsiteY17" fmla="*/ 85690 h 130141"/>
                <a:gd name="connsiteX18" fmla="*/ 79703 w 183417"/>
                <a:gd name="connsiteY18" fmla="*/ 88700 h 130141"/>
                <a:gd name="connsiteX19" fmla="*/ 83872 w 183417"/>
                <a:gd name="connsiteY19" fmla="*/ 105252 h 130141"/>
                <a:gd name="connsiteX20" fmla="*/ 91167 w 183417"/>
                <a:gd name="connsiteY20" fmla="*/ 108099 h 130141"/>
                <a:gd name="connsiteX21" fmla="*/ 93543 w 183417"/>
                <a:gd name="connsiteY21" fmla="*/ 125017 h 130141"/>
                <a:gd name="connsiteX22" fmla="*/ 90708 w 183417"/>
                <a:gd name="connsiteY22" fmla="*/ 129084 h 130141"/>
                <a:gd name="connsiteX23" fmla="*/ 112385 w 183417"/>
                <a:gd name="connsiteY23" fmla="*/ 132338 h 130141"/>
                <a:gd name="connsiteX24" fmla="*/ 130477 w 183417"/>
                <a:gd name="connsiteY24" fmla="*/ 127539 h 130141"/>
                <a:gd name="connsiteX25" fmla="*/ 107091 w 183417"/>
                <a:gd name="connsiteY25" fmla="*/ 115785 h 130141"/>
                <a:gd name="connsiteX26" fmla="*/ 106050 w 183417"/>
                <a:gd name="connsiteY26" fmla="*/ 111357 h 130141"/>
                <a:gd name="connsiteX27" fmla="*/ 110092 w 183417"/>
                <a:gd name="connsiteY27" fmla="*/ 110092 h 130141"/>
                <a:gd name="connsiteX28" fmla="*/ 135479 w 183417"/>
                <a:gd name="connsiteY28" fmla="*/ 122659 h 130141"/>
                <a:gd name="connsiteX29" fmla="*/ 147985 w 183417"/>
                <a:gd name="connsiteY29" fmla="*/ 119324 h 130141"/>
                <a:gd name="connsiteX30" fmla="*/ 149235 w 183417"/>
                <a:gd name="connsiteY30" fmla="*/ 114403 h 130141"/>
                <a:gd name="connsiteX31" fmla="*/ 146401 w 183417"/>
                <a:gd name="connsiteY31" fmla="*/ 110336 h 130141"/>
                <a:gd name="connsiteX32" fmla="*/ 140523 w 183417"/>
                <a:gd name="connsiteY32" fmla="*/ 106838 h 130141"/>
                <a:gd name="connsiteX33" fmla="*/ 116804 w 183417"/>
                <a:gd name="connsiteY33" fmla="*/ 94231 h 130141"/>
                <a:gd name="connsiteX34" fmla="*/ 115470 w 183417"/>
                <a:gd name="connsiteY34" fmla="*/ 89879 h 130141"/>
                <a:gd name="connsiteX35" fmla="*/ 119924 w 183417"/>
                <a:gd name="connsiteY35" fmla="*/ 88552 h 130141"/>
                <a:gd name="connsiteX36" fmla="*/ 120180 w 183417"/>
                <a:gd name="connsiteY36" fmla="*/ 88700 h 130141"/>
                <a:gd name="connsiteX37" fmla="*/ 152987 w 183417"/>
                <a:gd name="connsiteY37" fmla="*/ 106147 h 130141"/>
                <a:gd name="connsiteX38" fmla="*/ 166910 w 183417"/>
                <a:gd name="connsiteY38" fmla="*/ 102771 h 130141"/>
                <a:gd name="connsiteX39" fmla="*/ 167827 w 183417"/>
                <a:gd name="connsiteY39" fmla="*/ 97891 h 130141"/>
                <a:gd name="connsiteX40" fmla="*/ 164826 w 183417"/>
                <a:gd name="connsiteY40" fmla="*/ 93824 h 130141"/>
                <a:gd name="connsiteX41" fmla="*/ 162450 w 183417"/>
                <a:gd name="connsiteY41" fmla="*/ 92441 h 130141"/>
                <a:gd name="connsiteX42" fmla="*/ 127184 w 183417"/>
                <a:gd name="connsiteY42" fmla="*/ 71863 h 130141"/>
                <a:gd name="connsiteX43" fmla="*/ 126440 w 183417"/>
                <a:gd name="connsiteY43" fmla="*/ 67377 h 130141"/>
                <a:gd name="connsiteX44" fmla="*/ 130560 w 183417"/>
                <a:gd name="connsiteY44" fmla="*/ 66372 h 130141"/>
                <a:gd name="connsiteX45" fmla="*/ 164159 w 183417"/>
                <a:gd name="connsiteY45" fmla="*/ 85975 h 130141"/>
                <a:gd name="connsiteX46" fmla="*/ 164159 w 183417"/>
                <a:gd name="connsiteY46" fmla="*/ 85975 h 130141"/>
                <a:gd name="connsiteX47" fmla="*/ 165826 w 183417"/>
                <a:gd name="connsiteY47" fmla="*/ 86951 h 130141"/>
                <a:gd name="connsiteX48" fmla="*/ 172538 w 183417"/>
                <a:gd name="connsiteY48" fmla="*/ 91018 h 130141"/>
                <a:gd name="connsiteX49" fmla="*/ 185044 w 183417"/>
                <a:gd name="connsiteY49" fmla="*/ 88252 h 130141"/>
                <a:gd name="connsiteX50" fmla="*/ 182424 w 183417"/>
                <a:gd name="connsiteY50" fmla="*/ 75742 h 130141"/>
                <a:gd name="connsiteX51" fmla="*/ 182334 w 183417"/>
                <a:gd name="connsiteY51" fmla="*/ 75686 h 13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3417" h="130141">
                  <a:moveTo>
                    <a:pt x="182167" y="75564"/>
                  </a:moveTo>
                  <a:lnTo>
                    <a:pt x="104548" y="26516"/>
                  </a:lnTo>
                  <a:cubicBezTo>
                    <a:pt x="102976" y="25536"/>
                    <a:pt x="100985" y="25458"/>
                    <a:pt x="99337" y="26313"/>
                  </a:cubicBezTo>
                  <a:lnTo>
                    <a:pt x="63237" y="44696"/>
                  </a:lnTo>
                  <a:cubicBezTo>
                    <a:pt x="57417" y="47602"/>
                    <a:pt x="50284" y="45355"/>
                    <a:pt x="47305" y="39676"/>
                  </a:cubicBezTo>
                  <a:cubicBezTo>
                    <a:pt x="45237" y="35734"/>
                    <a:pt x="45661" y="30985"/>
                    <a:pt x="48397" y="27452"/>
                  </a:cubicBezTo>
                  <a:lnTo>
                    <a:pt x="63029" y="8947"/>
                  </a:lnTo>
                  <a:lnTo>
                    <a:pt x="47522" y="6548"/>
                  </a:lnTo>
                  <a:cubicBezTo>
                    <a:pt x="46259" y="6334"/>
                    <a:pt x="45037" y="5936"/>
                    <a:pt x="43895" y="5368"/>
                  </a:cubicBezTo>
                  <a:lnTo>
                    <a:pt x="33349" y="0"/>
                  </a:lnTo>
                  <a:lnTo>
                    <a:pt x="0" y="51243"/>
                  </a:lnTo>
                  <a:lnTo>
                    <a:pt x="17842" y="74181"/>
                  </a:lnTo>
                  <a:cubicBezTo>
                    <a:pt x="22752" y="68176"/>
                    <a:pt x="31722" y="67192"/>
                    <a:pt x="37877" y="71983"/>
                  </a:cubicBezTo>
                  <a:cubicBezTo>
                    <a:pt x="39697" y="73400"/>
                    <a:pt x="41133" y="75229"/>
                    <a:pt x="42061" y="77312"/>
                  </a:cubicBezTo>
                  <a:lnTo>
                    <a:pt x="43437" y="75319"/>
                  </a:lnTo>
                  <a:cubicBezTo>
                    <a:pt x="47879" y="69070"/>
                    <a:pt x="56600" y="67379"/>
                    <a:pt x="63154" y="71497"/>
                  </a:cubicBezTo>
                  <a:cubicBezTo>
                    <a:pt x="66404" y="73538"/>
                    <a:pt x="68662" y="76784"/>
                    <a:pt x="69407" y="80484"/>
                  </a:cubicBezTo>
                  <a:cubicBezTo>
                    <a:pt x="69740" y="82205"/>
                    <a:pt x="69740" y="83970"/>
                    <a:pt x="69407" y="85690"/>
                  </a:cubicBezTo>
                  <a:cubicBezTo>
                    <a:pt x="73111" y="85331"/>
                    <a:pt x="76812" y="86413"/>
                    <a:pt x="79703" y="88700"/>
                  </a:cubicBezTo>
                  <a:cubicBezTo>
                    <a:pt x="84750" y="92675"/>
                    <a:pt x="86455" y="99448"/>
                    <a:pt x="83872" y="105252"/>
                  </a:cubicBezTo>
                  <a:cubicBezTo>
                    <a:pt x="86549" y="105431"/>
                    <a:pt x="89101" y="106427"/>
                    <a:pt x="91167" y="108099"/>
                  </a:cubicBezTo>
                  <a:cubicBezTo>
                    <a:pt x="96331" y="112287"/>
                    <a:pt x="97362" y="119629"/>
                    <a:pt x="93543" y="125017"/>
                  </a:cubicBezTo>
                  <a:lnTo>
                    <a:pt x="90708" y="129084"/>
                  </a:lnTo>
                  <a:lnTo>
                    <a:pt x="112385" y="132338"/>
                  </a:lnTo>
                  <a:cubicBezTo>
                    <a:pt x="118840" y="133311"/>
                    <a:pt x="125415" y="131567"/>
                    <a:pt x="130477" y="127539"/>
                  </a:cubicBezTo>
                  <a:lnTo>
                    <a:pt x="107091" y="115785"/>
                  </a:lnTo>
                  <a:cubicBezTo>
                    <a:pt x="105550" y="114843"/>
                    <a:pt x="105084" y="112860"/>
                    <a:pt x="106050" y="111357"/>
                  </a:cubicBezTo>
                  <a:cubicBezTo>
                    <a:pt x="106902" y="110031"/>
                    <a:pt x="108609" y="109497"/>
                    <a:pt x="110092" y="110092"/>
                  </a:cubicBezTo>
                  <a:lnTo>
                    <a:pt x="135479" y="122659"/>
                  </a:lnTo>
                  <a:cubicBezTo>
                    <a:pt x="139907" y="124841"/>
                    <a:pt x="145310" y="123400"/>
                    <a:pt x="147985" y="119324"/>
                  </a:cubicBezTo>
                  <a:cubicBezTo>
                    <a:pt x="149099" y="117931"/>
                    <a:pt x="149554" y="116142"/>
                    <a:pt x="149235" y="114403"/>
                  </a:cubicBezTo>
                  <a:cubicBezTo>
                    <a:pt x="148932" y="112713"/>
                    <a:pt x="147900" y="111232"/>
                    <a:pt x="146401" y="110336"/>
                  </a:cubicBezTo>
                  <a:lnTo>
                    <a:pt x="140523" y="106838"/>
                  </a:lnTo>
                  <a:lnTo>
                    <a:pt x="116804" y="94231"/>
                  </a:lnTo>
                  <a:cubicBezTo>
                    <a:pt x="115223" y="93373"/>
                    <a:pt x="114631" y="91443"/>
                    <a:pt x="115470" y="89879"/>
                  </a:cubicBezTo>
                  <a:cubicBezTo>
                    <a:pt x="116324" y="88313"/>
                    <a:pt x="118318" y="87718"/>
                    <a:pt x="119924" y="88552"/>
                  </a:cubicBezTo>
                  <a:cubicBezTo>
                    <a:pt x="120012" y="88597"/>
                    <a:pt x="120097" y="88647"/>
                    <a:pt x="120180" y="88700"/>
                  </a:cubicBezTo>
                  <a:lnTo>
                    <a:pt x="152987" y="106147"/>
                  </a:lnTo>
                  <a:cubicBezTo>
                    <a:pt x="157827" y="108687"/>
                    <a:pt x="163852" y="107226"/>
                    <a:pt x="166910" y="102771"/>
                  </a:cubicBezTo>
                  <a:cubicBezTo>
                    <a:pt x="167873" y="101330"/>
                    <a:pt x="168204" y="99572"/>
                    <a:pt x="167827" y="97891"/>
                  </a:cubicBezTo>
                  <a:cubicBezTo>
                    <a:pt x="167446" y="96189"/>
                    <a:pt x="166360" y="94717"/>
                    <a:pt x="164826" y="93824"/>
                  </a:cubicBezTo>
                  <a:lnTo>
                    <a:pt x="162450" y="92441"/>
                  </a:lnTo>
                  <a:lnTo>
                    <a:pt x="127184" y="71863"/>
                  </a:lnTo>
                  <a:cubicBezTo>
                    <a:pt x="125709" y="70824"/>
                    <a:pt x="125376" y="68816"/>
                    <a:pt x="126440" y="67377"/>
                  </a:cubicBezTo>
                  <a:cubicBezTo>
                    <a:pt x="127379" y="66107"/>
                    <a:pt x="129119" y="65683"/>
                    <a:pt x="130560" y="66372"/>
                  </a:cubicBezTo>
                  <a:lnTo>
                    <a:pt x="164159" y="85975"/>
                  </a:lnTo>
                  <a:lnTo>
                    <a:pt x="164159" y="85975"/>
                  </a:lnTo>
                  <a:lnTo>
                    <a:pt x="165826" y="86951"/>
                  </a:lnTo>
                  <a:lnTo>
                    <a:pt x="172538" y="91018"/>
                  </a:lnTo>
                  <a:cubicBezTo>
                    <a:pt x="176788" y="93542"/>
                    <a:pt x="182325" y="92318"/>
                    <a:pt x="185044" y="88252"/>
                  </a:cubicBezTo>
                  <a:cubicBezTo>
                    <a:pt x="187861" y="84092"/>
                    <a:pt x="186688" y="78491"/>
                    <a:pt x="182424" y="75742"/>
                  </a:cubicBezTo>
                  <a:cubicBezTo>
                    <a:pt x="182394" y="75723"/>
                    <a:pt x="182364" y="75704"/>
                    <a:pt x="182334" y="75686"/>
                  </a:cubicBezTo>
                  <a:close/>
                </a:path>
              </a:pathLst>
            </a:custGeom>
            <a:grpFill/>
            <a:ln w="4062"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215DDDBA-DD14-8795-68C5-3EB1E3CE47BE}"/>
                </a:ext>
              </a:extLst>
            </p:cNvPr>
            <p:cNvSpPr/>
            <p:nvPr/>
          </p:nvSpPr>
          <p:spPr>
            <a:xfrm>
              <a:off x="11446092" y="4436092"/>
              <a:ext cx="20843" cy="24402"/>
            </a:xfrm>
            <a:custGeom>
              <a:avLst/>
              <a:gdLst>
                <a:gd name="connsiteX0" fmla="*/ 24634 w 20842"/>
                <a:gd name="connsiteY0" fmla="*/ 5938 h 24401"/>
                <a:gd name="connsiteX1" fmla="*/ 21174 w 20842"/>
                <a:gd name="connsiteY1" fmla="*/ 1139 h 24401"/>
                <a:gd name="connsiteX2" fmla="*/ 17005 w 20842"/>
                <a:gd name="connsiteY2" fmla="*/ 0 h 24401"/>
                <a:gd name="connsiteX3" fmla="*/ 10752 w 20842"/>
                <a:gd name="connsiteY3" fmla="*/ 3172 h 24401"/>
                <a:gd name="connsiteX4" fmla="*/ 1373 w 20842"/>
                <a:gd name="connsiteY4" fmla="*/ 16268 h 24401"/>
                <a:gd name="connsiteX5" fmla="*/ 3207 w 20842"/>
                <a:gd name="connsiteY5" fmla="*/ 26557 h 24401"/>
                <a:gd name="connsiteX6" fmla="*/ 3499 w 20842"/>
                <a:gd name="connsiteY6" fmla="*/ 26801 h 24401"/>
                <a:gd name="connsiteX7" fmla="*/ 9210 w 20842"/>
                <a:gd name="connsiteY7" fmla="*/ 28021 h 24401"/>
                <a:gd name="connsiteX8" fmla="*/ 13754 w 20842"/>
                <a:gd name="connsiteY8" fmla="*/ 25418 h 24401"/>
                <a:gd name="connsiteX9" fmla="*/ 23633 w 20842"/>
                <a:gd name="connsiteY9" fmla="*/ 11306 h 24401"/>
                <a:gd name="connsiteX10" fmla="*/ 24634 w 20842"/>
                <a:gd name="connsiteY10" fmla="*/ 5938 h 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42" h="24401">
                  <a:moveTo>
                    <a:pt x="24634" y="5938"/>
                  </a:moveTo>
                  <a:cubicBezTo>
                    <a:pt x="24189" y="3949"/>
                    <a:pt x="22942" y="2219"/>
                    <a:pt x="21174" y="1139"/>
                  </a:cubicBezTo>
                  <a:cubicBezTo>
                    <a:pt x="19919" y="391"/>
                    <a:pt x="18476" y="-3"/>
                    <a:pt x="17005" y="0"/>
                  </a:cubicBezTo>
                  <a:cubicBezTo>
                    <a:pt x="14512" y="-15"/>
                    <a:pt x="12171" y="1172"/>
                    <a:pt x="10752" y="3172"/>
                  </a:cubicBezTo>
                  <a:lnTo>
                    <a:pt x="1373" y="16268"/>
                  </a:lnTo>
                  <a:cubicBezTo>
                    <a:pt x="-1023" y="19606"/>
                    <a:pt x="-203" y="24205"/>
                    <a:pt x="3207" y="26557"/>
                  </a:cubicBezTo>
                  <a:lnTo>
                    <a:pt x="3499" y="26801"/>
                  </a:lnTo>
                  <a:cubicBezTo>
                    <a:pt x="5155" y="27944"/>
                    <a:pt x="7215" y="28385"/>
                    <a:pt x="9210" y="28021"/>
                  </a:cubicBezTo>
                  <a:cubicBezTo>
                    <a:pt x="10991" y="27701"/>
                    <a:pt x="12599" y="26780"/>
                    <a:pt x="13754" y="25418"/>
                  </a:cubicBezTo>
                  <a:lnTo>
                    <a:pt x="23633" y="11306"/>
                  </a:lnTo>
                  <a:cubicBezTo>
                    <a:pt x="24643" y="9702"/>
                    <a:pt x="25000" y="7786"/>
                    <a:pt x="24634" y="5938"/>
                  </a:cubicBezTo>
                  <a:close/>
                </a:path>
              </a:pathLst>
            </a:custGeom>
            <a:grpFill/>
            <a:ln w="4062"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D51F5894-0B3E-D797-B0D9-B7BDF1019C9F}"/>
                </a:ext>
              </a:extLst>
            </p:cNvPr>
            <p:cNvSpPr/>
            <p:nvPr/>
          </p:nvSpPr>
          <p:spPr>
            <a:xfrm>
              <a:off x="11395681" y="4332603"/>
              <a:ext cx="70866" cy="81339"/>
            </a:xfrm>
            <a:custGeom>
              <a:avLst/>
              <a:gdLst>
                <a:gd name="connsiteX0" fmla="*/ 0 w 70866"/>
                <a:gd name="connsiteY0" fmla="*/ 67640 h 81338"/>
                <a:gd name="connsiteX1" fmla="*/ 43779 w 70866"/>
                <a:gd name="connsiteY1" fmla="*/ 0 h 81338"/>
                <a:gd name="connsiteX2" fmla="*/ 71130 w 70866"/>
                <a:gd name="connsiteY2" fmla="*/ 16850 h 81338"/>
                <a:gd name="connsiteX3" fmla="*/ 27352 w 70866"/>
                <a:gd name="connsiteY3" fmla="*/ 84490 h 81338"/>
              </a:gdLst>
              <a:ahLst/>
              <a:cxnLst>
                <a:cxn ang="0">
                  <a:pos x="connsiteX0" y="connsiteY0"/>
                </a:cxn>
                <a:cxn ang="0">
                  <a:pos x="connsiteX1" y="connsiteY1"/>
                </a:cxn>
                <a:cxn ang="0">
                  <a:pos x="connsiteX2" y="connsiteY2"/>
                </a:cxn>
                <a:cxn ang="0">
                  <a:pos x="connsiteX3" y="connsiteY3"/>
                </a:cxn>
              </a:cxnLst>
              <a:rect l="l" t="t" r="r" b="b"/>
              <a:pathLst>
                <a:path w="70866" h="81338">
                  <a:moveTo>
                    <a:pt x="0" y="67640"/>
                  </a:moveTo>
                  <a:lnTo>
                    <a:pt x="43779" y="0"/>
                  </a:lnTo>
                  <a:lnTo>
                    <a:pt x="71130" y="16850"/>
                  </a:lnTo>
                  <a:lnTo>
                    <a:pt x="27352" y="84490"/>
                  </a:lnTo>
                  <a:close/>
                </a:path>
              </a:pathLst>
            </a:custGeom>
            <a:grpFill/>
            <a:ln w="4062" cap="flat">
              <a:noFill/>
              <a:prstDash val="solid"/>
              <a:miter/>
            </a:ln>
          </p:spPr>
          <p:txBody>
            <a:bodyPr rtlCol="0" anchor="ctr"/>
            <a:lstStyle/>
            <a:p>
              <a:endParaRPr lang="en-US"/>
            </a:p>
          </p:txBody>
        </p:sp>
      </p:grpSp>
      <p:sp>
        <p:nvSpPr>
          <p:cNvPr id="83" name="Oval 82">
            <a:extLst>
              <a:ext uri="{FF2B5EF4-FFF2-40B4-BE49-F238E27FC236}">
                <a16:creationId xmlns:a16="http://schemas.microsoft.com/office/drawing/2014/main" id="{4BF5A31A-CA77-B0B9-0E54-5AE0DFC4139E}"/>
              </a:ext>
            </a:extLst>
          </p:cNvPr>
          <p:cNvSpPr/>
          <p:nvPr/>
        </p:nvSpPr>
        <p:spPr>
          <a:xfrm>
            <a:off x="10591007" y="1874599"/>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84" name="Graphic 175">
            <a:extLst>
              <a:ext uri="{FF2B5EF4-FFF2-40B4-BE49-F238E27FC236}">
                <a16:creationId xmlns:a16="http://schemas.microsoft.com/office/drawing/2014/main" id="{13952625-E3D3-01F8-9176-08CF22DCDF3B}"/>
              </a:ext>
            </a:extLst>
          </p:cNvPr>
          <p:cNvGrpSpPr>
            <a:grpSpLocks noChangeAspect="1"/>
          </p:cNvGrpSpPr>
          <p:nvPr/>
        </p:nvGrpSpPr>
        <p:grpSpPr>
          <a:xfrm>
            <a:off x="10782218" y="1963822"/>
            <a:ext cx="416321" cy="548476"/>
            <a:chOff x="5924570" y="3200395"/>
            <a:chExt cx="338617" cy="446101"/>
          </a:xfrm>
          <a:gradFill>
            <a:gsLst>
              <a:gs pos="0">
                <a:schemeClr val="accent2"/>
              </a:gs>
              <a:gs pos="100000">
                <a:schemeClr val="accent4"/>
              </a:gs>
            </a:gsLst>
            <a:lin ang="5400000" scaled="1"/>
          </a:gradFill>
        </p:grpSpPr>
        <p:sp>
          <p:nvSpPr>
            <p:cNvPr id="90" name="Freeform 89">
              <a:extLst>
                <a:ext uri="{FF2B5EF4-FFF2-40B4-BE49-F238E27FC236}">
                  <a16:creationId xmlns:a16="http://schemas.microsoft.com/office/drawing/2014/main" id="{28D9711E-5334-1F39-4038-6364A5F6BCFE}"/>
                </a:ext>
              </a:extLst>
            </p:cNvPr>
            <p:cNvSpPr/>
            <p:nvPr/>
          </p:nvSpPr>
          <p:spPr>
            <a:xfrm>
              <a:off x="6179779" y="3449341"/>
              <a:ext cx="83408" cy="102637"/>
            </a:xfrm>
            <a:custGeom>
              <a:avLst/>
              <a:gdLst>
                <a:gd name="connsiteX0" fmla="*/ 33085 w 83408"/>
                <a:gd name="connsiteY0" fmla="*/ 0 h 102636"/>
                <a:gd name="connsiteX1" fmla="*/ 0 w 83408"/>
                <a:gd name="connsiteY1" fmla="*/ 21367 h 102636"/>
                <a:gd name="connsiteX2" fmla="*/ 52454 w 83408"/>
                <a:gd name="connsiteY2" fmla="*/ 105063 h 102636"/>
                <a:gd name="connsiteX3" fmla="*/ 85632 w 83408"/>
                <a:gd name="connsiteY3" fmla="*/ 83696 h 102636"/>
                <a:gd name="connsiteX4" fmla="*/ 33085 w 83408"/>
                <a:gd name="connsiteY4" fmla="*/ 0 h 102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08" h="102636">
                  <a:moveTo>
                    <a:pt x="33085" y="0"/>
                  </a:moveTo>
                  <a:lnTo>
                    <a:pt x="0" y="21367"/>
                  </a:lnTo>
                  <a:lnTo>
                    <a:pt x="52454" y="105063"/>
                  </a:lnTo>
                  <a:lnTo>
                    <a:pt x="85632" y="83696"/>
                  </a:lnTo>
                  <a:lnTo>
                    <a:pt x="33085" y="0"/>
                  </a:lnTo>
                  <a:close/>
                </a:path>
              </a:pathLst>
            </a:custGeom>
            <a:grpFill/>
            <a:ln w="9268"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D43D0CD8-D28C-A4E9-6410-050D7A78800A}"/>
                </a:ext>
              </a:extLst>
            </p:cNvPr>
            <p:cNvSpPr/>
            <p:nvPr/>
          </p:nvSpPr>
          <p:spPr>
            <a:xfrm>
              <a:off x="6004438" y="3580864"/>
              <a:ext cx="37070" cy="46653"/>
            </a:xfrm>
            <a:custGeom>
              <a:avLst/>
              <a:gdLst>
                <a:gd name="connsiteX0" fmla="*/ 37069 w 37070"/>
                <a:gd name="connsiteY0" fmla="*/ 19540 h 46653"/>
                <a:gd name="connsiteX1" fmla="*/ 40313 w 37070"/>
                <a:gd name="connsiteY1" fmla="*/ 14501 h 46653"/>
                <a:gd name="connsiteX2" fmla="*/ 38088 w 37070"/>
                <a:gd name="connsiteY2" fmla="*/ 1532 h 46653"/>
                <a:gd name="connsiteX3" fmla="*/ 38088 w 37070"/>
                <a:gd name="connsiteY3" fmla="*/ 1532 h 46653"/>
                <a:gd name="connsiteX4" fmla="*/ 25299 w 37070"/>
                <a:gd name="connsiteY4" fmla="*/ 4144 h 46653"/>
                <a:gd name="connsiteX5" fmla="*/ 16031 w 37070"/>
                <a:gd name="connsiteY5" fmla="*/ 18047 h 46653"/>
                <a:gd name="connsiteX6" fmla="*/ 16031 w 37070"/>
                <a:gd name="connsiteY6" fmla="*/ 18047 h 46653"/>
                <a:gd name="connsiteX7" fmla="*/ 4447 w 37070"/>
                <a:gd name="connsiteY7" fmla="*/ 34282 h 46653"/>
                <a:gd name="connsiteX8" fmla="*/ 4447 w 37070"/>
                <a:gd name="connsiteY8" fmla="*/ 34842 h 46653"/>
                <a:gd name="connsiteX9" fmla="*/ 2037 w 37070"/>
                <a:gd name="connsiteY9" fmla="*/ 38388 h 46653"/>
                <a:gd name="connsiteX10" fmla="*/ 3471 w 37070"/>
                <a:gd name="connsiteY10" fmla="*/ 51504 h 46653"/>
                <a:gd name="connsiteX11" fmla="*/ 3520 w 37070"/>
                <a:gd name="connsiteY11" fmla="*/ 51544 h 46653"/>
                <a:gd name="connsiteX12" fmla="*/ 16509 w 37070"/>
                <a:gd name="connsiteY12" fmla="*/ 49782 h 46653"/>
                <a:gd name="connsiteX13" fmla="*/ 16588 w 37070"/>
                <a:gd name="connsiteY13" fmla="*/ 49678 h 46653"/>
                <a:gd name="connsiteX14" fmla="*/ 16588 w 37070"/>
                <a:gd name="connsiteY14" fmla="*/ 49678 h 46653"/>
                <a:gd name="connsiteX15" fmla="*/ 18256 w 37070"/>
                <a:gd name="connsiteY15" fmla="*/ 47345 h 46653"/>
                <a:gd name="connsiteX16" fmla="*/ 19090 w 37070"/>
                <a:gd name="connsiteY16" fmla="*/ 45759 h 46653"/>
                <a:gd name="connsiteX17" fmla="*/ 36884 w 37070"/>
                <a:gd name="connsiteY17" fmla="*/ 19726 h 4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070" h="46653">
                  <a:moveTo>
                    <a:pt x="37069" y="19540"/>
                  </a:moveTo>
                  <a:lnTo>
                    <a:pt x="40313" y="14501"/>
                  </a:lnTo>
                  <a:cubicBezTo>
                    <a:pt x="43242" y="10298"/>
                    <a:pt x="42248" y="4502"/>
                    <a:pt x="38088" y="1532"/>
                  </a:cubicBezTo>
                  <a:lnTo>
                    <a:pt x="38088" y="1532"/>
                  </a:lnTo>
                  <a:cubicBezTo>
                    <a:pt x="33836" y="-1279"/>
                    <a:pt x="28127" y="-113"/>
                    <a:pt x="25299" y="4144"/>
                  </a:cubicBezTo>
                  <a:lnTo>
                    <a:pt x="16031" y="18047"/>
                  </a:lnTo>
                  <a:lnTo>
                    <a:pt x="16031" y="18047"/>
                  </a:lnTo>
                  <a:lnTo>
                    <a:pt x="4447" y="34282"/>
                  </a:lnTo>
                  <a:lnTo>
                    <a:pt x="4447" y="34842"/>
                  </a:lnTo>
                  <a:lnTo>
                    <a:pt x="2037" y="38388"/>
                  </a:lnTo>
                  <a:cubicBezTo>
                    <a:pt x="-1164" y="42408"/>
                    <a:pt x="-523" y="48280"/>
                    <a:pt x="3471" y="51504"/>
                  </a:cubicBezTo>
                  <a:cubicBezTo>
                    <a:pt x="3487" y="51517"/>
                    <a:pt x="3504" y="51530"/>
                    <a:pt x="3520" y="51544"/>
                  </a:cubicBezTo>
                  <a:cubicBezTo>
                    <a:pt x="7590" y="54669"/>
                    <a:pt x="13406" y="53880"/>
                    <a:pt x="16509" y="49782"/>
                  </a:cubicBezTo>
                  <a:cubicBezTo>
                    <a:pt x="16536" y="49748"/>
                    <a:pt x="16562" y="49713"/>
                    <a:pt x="16588" y="49678"/>
                  </a:cubicBezTo>
                  <a:lnTo>
                    <a:pt x="16588" y="49678"/>
                  </a:lnTo>
                  <a:lnTo>
                    <a:pt x="18256" y="47345"/>
                  </a:lnTo>
                  <a:cubicBezTo>
                    <a:pt x="18441" y="46772"/>
                    <a:pt x="18723" y="46235"/>
                    <a:pt x="19090" y="45759"/>
                  </a:cubicBezTo>
                  <a:lnTo>
                    <a:pt x="36884" y="19726"/>
                  </a:lnTo>
                  <a:close/>
                </a:path>
              </a:pathLst>
            </a:custGeom>
            <a:grpFill/>
            <a:ln w="9268"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5C08039D-50B4-2F6F-DB40-7877A61536D4}"/>
                </a:ext>
              </a:extLst>
            </p:cNvPr>
            <p:cNvSpPr/>
            <p:nvPr/>
          </p:nvSpPr>
          <p:spPr>
            <a:xfrm>
              <a:off x="6033278" y="3483777"/>
              <a:ext cx="185351" cy="83976"/>
            </a:xfrm>
            <a:custGeom>
              <a:avLst/>
              <a:gdLst>
                <a:gd name="connsiteX0" fmla="*/ 134917 w 185351"/>
                <a:gd name="connsiteY0" fmla="*/ 6899 h 83975"/>
                <a:gd name="connsiteX1" fmla="*/ 126669 w 185351"/>
                <a:gd name="connsiteY1" fmla="*/ 7645 h 83975"/>
                <a:gd name="connsiteX2" fmla="*/ 101275 w 185351"/>
                <a:gd name="connsiteY2" fmla="*/ 2234 h 83975"/>
                <a:gd name="connsiteX3" fmla="*/ 60869 w 185351"/>
                <a:gd name="connsiteY3" fmla="*/ 1767 h 83975"/>
                <a:gd name="connsiteX4" fmla="*/ 37051 w 185351"/>
                <a:gd name="connsiteY4" fmla="*/ 5872 h 83975"/>
                <a:gd name="connsiteX5" fmla="*/ 22038 w 185351"/>
                <a:gd name="connsiteY5" fmla="*/ 15203 h 83975"/>
                <a:gd name="connsiteX6" fmla="*/ 1278 w 185351"/>
                <a:gd name="connsiteY6" fmla="*/ 42262 h 83975"/>
                <a:gd name="connsiteX7" fmla="*/ 74 w 185351"/>
                <a:gd name="connsiteY7" fmla="*/ 47020 h 83975"/>
                <a:gd name="connsiteX8" fmla="*/ 6912 w 185351"/>
                <a:gd name="connsiteY8" fmla="*/ 52354 h 83975"/>
                <a:gd name="connsiteX9" fmla="*/ 7024 w 185351"/>
                <a:gd name="connsiteY9" fmla="*/ 52339 h 83975"/>
                <a:gd name="connsiteX10" fmla="*/ 7024 w 185351"/>
                <a:gd name="connsiteY10" fmla="*/ 52339 h 83975"/>
                <a:gd name="connsiteX11" fmla="*/ 9063 w 185351"/>
                <a:gd name="connsiteY11" fmla="*/ 51779 h 83975"/>
                <a:gd name="connsiteX12" fmla="*/ 52250 w 185351"/>
                <a:gd name="connsiteY12" fmla="*/ 28919 h 83975"/>
                <a:gd name="connsiteX13" fmla="*/ 66522 w 185351"/>
                <a:gd name="connsiteY13" fmla="*/ 29666 h 83975"/>
                <a:gd name="connsiteX14" fmla="*/ 160032 w 185351"/>
                <a:gd name="connsiteY14" fmla="*/ 90408 h 83975"/>
                <a:gd name="connsiteX15" fmla="*/ 162905 w 185351"/>
                <a:gd name="connsiteY15" fmla="*/ 92647 h 83975"/>
                <a:gd name="connsiteX16" fmla="*/ 188391 w 185351"/>
                <a:gd name="connsiteY16" fmla="*/ 68388 h 83975"/>
                <a:gd name="connsiteX17" fmla="*/ 146779 w 185351"/>
                <a:gd name="connsiteY17" fmla="*/ 2047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351" h="83975">
                  <a:moveTo>
                    <a:pt x="134917" y="6899"/>
                  </a:moveTo>
                  <a:cubicBezTo>
                    <a:pt x="132294" y="7931"/>
                    <a:pt x="129433" y="8190"/>
                    <a:pt x="126669" y="7645"/>
                  </a:cubicBezTo>
                  <a:lnTo>
                    <a:pt x="101275" y="2234"/>
                  </a:lnTo>
                  <a:cubicBezTo>
                    <a:pt x="87966" y="-578"/>
                    <a:pt x="74239" y="-737"/>
                    <a:pt x="60869" y="1767"/>
                  </a:cubicBezTo>
                  <a:lnTo>
                    <a:pt x="37051" y="5872"/>
                  </a:lnTo>
                  <a:cubicBezTo>
                    <a:pt x="31062" y="6977"/>
                    <a:pt x="25703" y="10308"/>
                    <a:pt x="22038" y="15203"/>
                  </a:cubicBezTo>
                  <a:lnTo>
                    <a:pt x="1278" y="42262"/>
                  </a:lnTo>
                  <a:cubicBezTo>
                    <a:pt x="249" y="43616"/>
                    <a:pt x="-186" y="45335"/>
                    <a:pt x="74" y="47020"/>
                  </a:cubicBezTo>
                  <a:cubicBezTo>
                    <a:pt x="499" y="50394"/>
                    <a:pt x="3560" y="52783"/>
                    <a:pt x="6912" y="52354"/>
                  </a:cubicBezTo>
                  <a:cubicBezTo>
                    <a:pt x="6949" y="52350"/>
                    <a:pt x="6987" y="52344"/>
                    <a:pt x="7024" y="52339"/>
                  </a:cubicBezTo>
                  <a:lnTo>
                    <a:pt x="7024" y="52339"/>
                  </a:lnTo>
                  <a:cubicBezTo>
                    <a:pt x="7725" y="52240"/>
                    <a:pt x="8410" y="52052"/>
                    <a:pt x="9063" y="51779"/>
                  </a:cubicBezTo>
                  <a:lnTo>
                    <a:pt x="52250" y="28919"/>
                  </a:lnTo>
                  <a:cubicBezTo>
                    <a:pt x="56797" y="26579"/>
                    <a:pt x="62240" y="26864"/>
                    <a:pt x="66522" y="29666"/>
                  </a:cubicBezTo>
                  <a:lnTo>
                    <a:pt x="160032" y="90408"/>
                  </a:lnTo>
                  <a:cubicBezTo>
                    <a:pt x="161050" y="91072"/>
                    <a:pt x="162011" y="91821"/>
                    <a:pt x="162905" y="92647"/>
                  </a:cubicBezTo>
                  <a:lnTo>
                    <a:pt x="188391" y="68388"/>
                  </a:lnTo>
                  <a:lnTo>
                    <a:pt x="146779" y="2047"/>
                  </a:lnTo>
                  <a:close/>
                </a:path>
              </a:pathLst>
            </a:custGeom>
            <a:grpFill/>
            <a:ln w="9268"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4B0C211D-3A0A-BF07-19CE-D0B0EF858924}"/>
                </a:ext>
              </a:extLst>
            </p:cNvPr>
            <p:cNvSpPr/>
            <p:nvPr/>
          </p:nvSpPr>
          <p:spPr>
            <a:xfrm>
              <a:off x="6053878" y="3625558"/>
              <a:ext cx="18535" cy="18661"/>
            </a:xfrm>
            <a:custGeom>
              <a:avLst/>
              <a:gdLst>
                <a:gd name="connsiteX0" fmla="*/ 16266 w 18535"/>
                <a:gd name="connsiteY0" fmla="*/ 38 h 18661"/>
                <a:gd name="connsiteX1" fmla="*/ 15246 w 18535"/>
                <a:gd name="connsiteY1" fmla="*/ 38 h 18661"/>
                <a:gd name="connsiteX2" fmla="*/ 10427 w 18535"/>
                <a:gd name="connsiteY2" fmla="*/ 2744 h 18661"/>
                <a:gd name="connsiteX3" fmla="*/ 418 w 18535"/>
                <a:gd name="connsiteY3" fmla="*/ 17020 h 18661"/>
                <a:gd name="connsiteX4" fmla="*/ 418 w 18535"/>
                <a:gd name="connsiteY4" fmla="*/ 22058 h 18661"/>
                <a:gd name="connsiteX5" fmla="*/ 9686 w 18535"/>
                <a:gd name="connsiteY5" fmla="*/ 27190 h 18661"/>
                <a:gd name="connsiteX6" fmla="*/ 13671 w 18535"/>
                <a:gd name="connsiteY6" fmla="*/ 24297 h 18661"/>
                <a:gd name="connsiteX7" fmla="*/ 22939 w 18535"/>
                <a:gd name="connsiteY7" fmla="*/ 11794 h 18661"/>
                <a:gd name="connsiteX8" fmla="*/ 21548 w 18535"/>
                <a:gd name="connsiteY8" fmla="*/ 1717 h 18661"/>
                <a:gd name="connsiteX9" fmla="*/ 16266 w 18535"/>
                <a:gd name="connsiteY9" fmla="*/ 38 h 18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35" h="18661">
                  <a:moveTo>
                    <a:pt x="16266" y="38"/>
                  </a:moveTo>
                  <a:lnTo>
                    <a:pt x="15246" y="38"/>
                  </a:lnTo>
                  <a:cubicBezTo>
                    <a:pt x="13354" y="282"/>
                    <a:pt x="11628" y="1251"/>
                    <a:pt x="10427" y="2744"/>
                  </a:cubicBezTo>
                  <a:lnTo>
                    <a:pt x="418" y="17020"/>
                  </a:lnTo>
                  <a:cubicBezTo>
                    <a:pt x="-139" y="18652"/>
                    <a:pt x="-139" y="20426"/>
                    <a:pt x="418" y="22058"/>
                  </a:cubicBezTo>
                  <a:cubicBezTo>
                    <a:pt x="1583" y="26041"/>
                    <a:pt x="5721" y="28333"/>
                    <a:pt x="9686" y="27190"/>
                  </a:cubicBezTo>
                  <a:cubicBezTo>
                    <a:pt x="11293" y="26690"/>
                    <a:pt x="12692" y="25674"/>
                    <a:pt x="13671" y="24297"/>
                  </a:cubicBezTo>
                  <a:lnTo>
                    <a:pt x="22939" y="11794"/>
                  </a:lnTo>
                  <a:cubicBezTo>
                    <a:pt x="25039" y="8557"/>
                    <a:pt x="24446" y="4256"/>
                    <a:pt x="21548" y="1717"/>
                  </a:cubicBezTo>
                  <a:cubicBezTo>
                    <a:pt x="20095" y="445"/>
                    <a:pt x="18182" y="-163"/>
                    <a:pt x="16266" y="38"/>
                  </a:cubicBezTo>
                  <a:close/>
                </a:path>
              </a:pathLst>
            </a:custGeom>
            <a:grpFill/>
            <a:ln w="9268"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0116BE8B-58FF-32B3-91D9-B97BA5FB7ACF}"/>
                </a:ext>
              </a:extLst>
            </p:cNvPr>
            <p:cNvSpPr/>
            <p:nvPr/>
          </p:nvSpPr>
          <p:spPr>
            <a:xfrm>
              <a:off x="6028418" y="3601150"/>
              <a:ext cx="27803" cy="37322"/>
            </a:xfrm>
            <a:custGeom>
              <a:avLst/>
              <a:gdLst>
                <a:gd name="connsiteX0" fmla="*/ 29492 w 27802"/>
                <a:gd name="connsiteY0" fmla="*/ 22580 h 37322"/>
                <a:gd name="connsiteX1" fmla="*/ 34867 w 27802"/>
                <a:gd name="connsiteY1" fmla="*/ 14742 h 37322"/>
                <a:gd name="connsiteX2" fmla="*/ 32784 w 27802"/>
                <a:gd name="connsiteY2" fmla="*/ 1715 h 37322"/>
                <a:gd name="connsiteX3" fmla="*/ 32736 w 27802"/>
                <a:gd name="connsiteY3" fmla="*/ 1679 h 37322"/>
                <a:gd name="connsiteX4" fmla="*/ 32736 w 27802"/>
                <a:gd name="connsiteY4" fmla="*/ 1680 h 37322"/>
                <a:gd name="connsiteX5" fmla="*/ 27361 w 27802"/>
                <a:gd name="connsiteY5" fmla="*/ 0 h 37322"/>
                <a:gd name="connsiteX6" fmla="*/ 25878 w 27802"/>
                <a:gd name="connsiteY6" fmla="*/ 0 h 37322"/>
                <a:gd name="connsiteX7" fmla="*/ 19761 w 27802"/>
                <a:gd name="connsiteY7" fmla="*/ 3732 h 37322"/>
                <a:gd name="connsiteX8" fmla="*/ 1226 w 27802"/>
                <a:gd name="connsiteY8" fmla="*/ 31724 h 37322"/>
                <a:gd name="connsiteX9" fmla="*/ 4748 w 27802"/>
                <a:gd name="connsiteY9" fmla="*/ 44600 h 37322"/>
                <a:gd name="connsiteX10" fmla="*/ 17537 w 27802"/>
                <a:gd name="connsiteY10" fmla="*/ 41055 h 37322"/>
                <a:gd name="connsiteX11" fmla="*/ 20132 w 27802"/>
                <a:gd name="connsiteY11" fmla="*/ 37136 h 37322"/>
                <a:gd name="connsiteX12" fmla="*/ 20966 w 27802"/>
                <a:gd name="connsiteY12" fmla="*/ 35830 h 37322"/>
                <a:gd name="connsiteX13" fmla="*/ 29585 w 27802"/>
                <a:gd name="connsiteY13" fmla="*/ 23047 h 3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2" h="37322">
                  <a:moveTo>
                    <a:pt x="29492" y="22580"/>
                  </a:moveTo>
                  <a:lnTo>
                    <a:pt x="34867" y="14742"/>
                  </a:lnTo>
                  <a:cubicBezTo>
                    <a:pt x="37865" y="10566"/>
                    <a:pt x="36933" y="4733"/>
                    <a:pt x="32784" y="1715"/>
                  </a:cubicBezTo>
                  <a:cubicBezTo>
                    <a:pt x="32768" y="1703"/>
                    <a:pt x="32752" y="1691"/>
                    <a:pt x="32736" y="1679"/>
                  </a:cubicBezTo>
                  <a:lnTo>
                    <a:pt x="32736" y="1680"/>
                  </a:lnTo>
                  <a:cubicBezTo>
                    <a:pt x="31130" y="636"/>
                    <a:pt x="29271" y="56"/>
                    <a:pt x="27361" y="0"/>
                  </a:cubicBezTo>
                  <a:lnTo>
                    <a:pt x="25878" y="0"/>
                  </a:lnTo>
                  <a:cubicBezTo>
                    <a:pt x="23425" y="370"/>
                    <a:pt x="21222" y="1714"/>
                    <a:pt x="19761" y="3732"/>
                  </a:cubicBezTo>
                  <a:lnTo>
                    <a:pt x="1226" y="31724"/>
                  </a:lnTo>
                  <a:cubicBezTo>
                    <a:pt x="-1333" y="36259"/>
                    <a:pt x="244" y="42024"/>
                    <a:pt x="4748" y="44600"/>
                  </a:cubicBezTo>
                  <a:cubicBezTo>
                    <a:pt x="9252" y="47177"/>
                    <a:pt x="14978" y="45589"/>
                    <a:pt x="17537" y="41055"/>
                  </a:cubicBezTo>
                  <a:lnTo>
                    <a:pt x="20132" y="37136"/>
                  </a:lnTo>
                  <a:lnTo>
                    <a:pt x="20966" y="35830"/>
                  </a:lnTo>
                  <a:lnTo>
                    <a:pt x="29585" y="23047"/>
                  </a:lnTo>
                  <a:close/>
                </a:path>
              </a:pathLst>
            </a:custGeom>
            <a:grpFill/>
            <a:ln w="9268"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510E699D-F7B8-F478-B4AB-7275D0470572}"/>
                </a:ext>
              </a:extLst>
            </p:cNvPr>
            <p:cNvSpPr/>
            <p:nvPr/>
          </p:nvSpPr>
          <p:spPr>
            <a:xfrm>
              <a:off x="5970888" y="3487876"/>
              <a:ext cx="213154" cy="158620"/>
            </a:xfrm>
            <a:custGeom>
              <a:avLst/>
              <a:gdLst>
                <a:gd name="connsiteX0" fmla="*/ 218066 w 213154"/>
                <a:gd name="connsiteY0" fmla="*/ 92933 h 158620"/>
                <a:gd name="connsiteX1" fmla="*/ 125390 w 213154"/>
                <a:gd name="connsiteY1" fmla="*/ 32191 h 158620"/>
                <a:gd name="connsiteX2" fmla="*/ 119181 w 213154"/>
                <a:gd name="connsiteY2" fmla="*/ 32191 h 158620"/>
                <a:gd name="connsiteX3" fmla="*/ 75438 w 213154"/>
                <a:gd name="connsiteY3" fmla="*/ 54957 h 158620"/>
                <a:gd name="connsiteX4" fmla="*/ 56290 w 213154"/>
                <a:gd name="connsiteY4" fmla="*/ 48962 h 158620"/>
                <a:gd name="connsiteX5" fmla="*/ 57552 w 213154"/>
                <a:gd name="connsiteY5" fmla="*/ 33684 h 158620"/>
                <a:gd name="connsiteX6" fmla="*/ 75160 w 213154"/>
                <a:gd name="connsiteY6" fmla="*/ 11103 h 158620"/>
                <a:gd name="connsiteX7" fmla="*/ 56625 w 213154"/>
                <a:gd name="connsiteY7" fmla="*/ 8118 h 158620"/>
                <a:gd name="connsiteX8" fmla="*/ 52269 w 213154"/>
                <a:gd name="connsiteY8" fmla="*/ 6718 h 158620"/>
                <a:gd name="connsiteX9" fmla="*/ 39665 w 213154"/>
                <a:gd name="connsiteY9" fmla="*/ 0 h 158620"/>
                <a:gd name="connsiteX10" fmla="*/ 0 w 213154"/>
                <a:gd name="connsiteY10" fmla="*/ 63075 h 158620"/>
                <a:gd name="connsiteX11" fmla="*/ 21408 w 213154"/>
                <a:gd name="connsiteY11" fmla="*/ 91067 h 158620"/>
                <a:gd name="connsiteX12" fmla="*/ 45411 w 213154"/>
                <a:gd name="connsiteY12" fmla="*/ 88268 h 158620"/>
                <a:gd name="connsiteX13" fmla="*/ 50416 w 213154"/>
                <a:gd name="connsiteY13" fmla="*/ 94892 h 158620"/>
                <a:gd name="connsiteX14" fmla="*/ 52084 w 213154"/>
                <a:gd name="connsiteY14" fmla="*/ 92466 h 158620"/>
                <a:gd name="connsiteX15" fmla="*/ 75623 w 213154"/>
                <a:gd name="connsiteY15" fmla="*/ 88174 h 158620"/>
                <a:gd name="connsiteX16" fmla="*/ 83130 w 213154"/>
                <a:gd name="connsiteY16" fmla="*/ 99278 h 158620"/>
                <a:gd name="connsiteX17" fmla="*/ 83130 w 213154"/>
                <a:gd name="connsiteY17" fmla="*/ 105716 h 158620"/>
                <a:gd name="connsiteX18" fmla="*/ 95549 w 213154"/>
                <a:gd name="connsiteY18" fmla="*/ 109448 h 158620"/>
                <a:gd name="connsiteX19" fmla="*/ 100553 w 213154"/>
                <a:gd name="connsiteY19" fmla="*/ 129975 h 158620"/>
                <a:gd name="connsiteX20" fmla="*/ 109265 w 213154"/>
                <a:gd name="connsiteY20" fmla="*/ 133521 h 158620"/>
                <a:gd name="connsiteX21" fmla="*/ 112138 w 213154"/>
                <a:gd name="connsiteY21" fmla="*/ 154422 h 158620"/>
                <a:gd name="connsiteX22" fmla="*/ 108709 w 213154"/>
                <a:gd name="connsiteY22" fmla="*/ 159460 h 158620"/>
                <a:gd name="connsiteX23" fmla="*/ 134750 w 213154"/>
                <a:gd name="connsiteY23" fmla="*/ 163472 h 158620"/>
                <a:gd name="connsiteX24" fmla="*/ 156437 w 213154"/>
                <a:gd name="connsiteY24" fmla="*/ 157501 h 158620"/>
                <a:gd name="connsiteX25" fmla="*/ 128634 w 213154"/>
                <a:gd name="connsiteY25" fmla="*/ 142945 h 158620"/>
                <a:gd name="connsiteX26" fmla="*/ 127258 w 213154"/>
                <a:gd name="connsiteY26" fmla="*/ 137852 h 158620"/>
                <a:gd name="connsiteX27" fmla="*/ 127336 w 213154"/>
                <a:gd name="connsiteY27" fmla="*/ 137720 h 158620"/>
                <a:gd name="connsiteX28" fmla="*/ 127336 w 213154"/>
                <a:gd name="connsiteY28" fmla="*/ 137720 h 158620"/>
                <a:gd name="connsiteX29" fmla="*/ 132156 w 213154"/>
                <a:gd name="connsiteY29" fmla="*/ 136134 h 158620"/>
                <a:gd name="connsiteX30" fmla="*/ 162646 w 213154"/>
                <a:gd name="connsiteY30" fmla="*/ 151716 h 158620"/>
                <a:gd name="connsiteX31" fmla="*/ 177567 w 213154"/>
                <a:gd name="connsiteY31" fmla="*/ 147517 h 158620"/>
                <a:gd name="connsiteX32" fmla="*/ 178864 w 213154"/>
                <a:gd name="connsiteY32" fmla="*/ 141732 h 158620"/>
                <a:gd name="connsiteX33" fmla="*/ 175435 w 213154"/>
                <a:gd name="connsiteY33" fmla="*/ 136693 h 158620"/>
                <a:gd name="connsiteX34" fmla="*/ 168392 w 213154"/>
                <a:gd name="connsiteY34" fmla="*/ 132401 h 158620"/>
                <a:gd name="connsiteX35" fmla="*/ 139662 w 213154"/>
                <a:gd name="connsiteY35" fmla="*/ 116633 h 158620"/>
                <a:gd name="connsiteX36" fmla="*/ 138087 w 213154"/>
                <a:gd name="connsiteY36" fmla="*/ 111221 h 158620"/>
                <a:gd name="connsiteX37" fmla="*/ 143178 w 213154"/>
                <a:gd name="connsiteY37" fmla="*/ 109490 h 158620"/>
                <a:gd name="connsiteX38" fmla="*/ 143277 w 213154"/>
                <a:gd name="connsiteY38" fmla="*/ 109541 h 158620"/>
                <a:gd name="connsiteX39" fmla="*/ 143277 w 213154"/>
                <a:gd name="connsiteY39" fmla="*/ 109541 h 158620"/>
                <a:gd name="connsiteX40" fmla="*/ 182571 w 213154"/>
                <a:gd name="connsiteY40" fmla="*/ 131188 h 158620"/>
                <a:gd name="connsiteX41" fmla="*/ 199253 w 213154"/>
                <a:gd name="connsiteY41" fmla="*/ 126990 h 158620"/>
                <a:gd name="connsiteX42" fmla="*/ 200365 w 213154"/>
                <a:gd name="connsiteY42" fmla="*/ 120925 h 158620"/>
                <a:gd name="connsiteX43" fmla="*/ 196750 w 213154"/>
                <a:gd name="connsiteY43" fmla="*/ 115886 h 158620"/>
                <a:gd name="connsiteX44" fmla="*/ 193970 w 213154"/>
                <a:gd name="connsiteY44" fmla="*/ 114207 h 158620"/>
                <a:gd name="connsiteX45" fmla="*/ 151803 w 213154"/>
                <a:gd name="connsiteY45" fmla="*/ 88641 h 158620"/>
                <a:gd name="connsiteX46" fmla="*/ 150969 w 213154"/>
                <a:gd name="connsiteY46" fmla="*/ 83042 h 158620"/>
                <a:gd name="connsiteX47" fmla="*/ 155880 w 213154"/>
                <a:gd name="connsiteY47" fmla="*/ 81829 h 158620"/>
                <a:gd name="connsiteX48" fmla="*/ 196194 w 213154"/>
                <a:gd name="connsiteY48" fmla="*/ 106089 h 158620"/>
                <a:gd name="connsiteX49" fmla="*/ 196194 w 213154"/>
                <a:gd name="connsiteY49" fmla="*/ 106089 h 158620"/>
                <a:gd name="connsiteX50" fmla="*/ 198141 w 213154"/>
                <a:gd name="connsiteY50" fmla="*/ 107302 h 158620"/>
                <a:gd name="connsiteX51" fmla="*/ 206203 w 213154"/>
                <a:gd name="connsiteY51" fmla="*/ 112341 h 158620"/>
                <a:gd name="connsiteX52" fmla="*/ 220912 w 213154"/>
                <a:gd name="connsiteY52" fmla="*/ 106734 h 158620"/>
                <a:gd name="connsiteX53" fmla="*/ 218066 w 213154"/>
                <a:gd name="connsiteY53" fmla="*/ 93679 h 158620"/>
                <a:gd name="connsiteX54" fmla="*/ 218066 w 213154"/>
                <a:gd name="connsiteY54" fmla="*/ 93679 h 15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13154" h="158620">
                  <a:moveTo>
                    <a:pt x="218066" y="92933"/>
                  </a:moveTo>
                  <a:lnTo>
                    <a:pt x="125390" y="32191"/>
                  </a:lnTo>
                  <a:cubicBezTo>
                    <a:pt x="123469" y="31074"/>
                    <a:pt x="121102" y="31074"/>
                    <a:pt x="119181" y="32191"/>
                  </a:cubicBezTo>
                  <a:lnTo>
                    <a:pt x="75438" y="54957"/>
                  </a:lnTo>
                  <a:cubicBezTo>
                    <a:pt x="68506" y="58625"/>
                    <a:pt x="59933" y="55941"/>
                    <a:pt x="56290" y="48962"/>
                  </a:cubicBezTo>
                  <a:cubicBezTo>
                    <a:pt x="53728" y="44054"/>
                    <a:pt x="54220" y="38098"/>
                    <a:pt x="57552" y="33684"/>
                  </a:cubicBezTo>
                  <a:lnTo>
                    <a:pt x="75160" y="11103"/>
                  </a:lnTo>
                  <a:lnTo>
                    <a:pt x="56625" y="8118"/>
                  </a:lnTo>
                  <a:cubicBezTo>
                    <a:pt x="55117" y="7850"/>
                    <a:pt x="53652" y="7379"/>
                    <a:pt x="52269" y="6718"/>
                  </a:cubicBezTo>
                  <a:lnTo>
                    <a:pt x="39665" y="0"/>
                  </a:lnTo>
                  <a:lnTo>
                    <a:pt x="0" y="63075"/>
                  </a:lnTo>
                  <a:lnTo>
                    <a:pt x="21408" y="91067"/>
                  </a:lnTo>
                  <a:cubicBezTo>
                    <a:pt x="27286" y="83651"/>
                    <a:pt x="38006" y="82401"/>
                    <a:pt x="45411" y="88268"/>
                  </a:cubicBezTo>
                  <a:cubicBezTo>
                    <a:pt x="47580" y="90042"/>
                    <a:pt x="49296" y="92314"/>
                    <a:pt x="50416" y="94892"/>
                  </a:cubicBezTo>
                  <a:lnTo>
                    <a:pt x="52084" y="92466"/>
                  </a:lnTo>
                  <a:cubicBezTo>
                    <a:pt x="57507" y="84895"/>
                    <a:pt x="67907" y="82998"/>
                    <a:pt x="75623" y="88174"/>
                  </a:cubicBezTo>
                  <a:cubicBezTo>
                    <a:pt x="79559" y="90655"/>
                    <a:pt x="82281" y="94682"/>
                    <a:pt x="83130" y="99278"/>
                  </a:cubicBezTo>
                  <a:cubicBezTo>
                    <a:pt x="83592" y="101399"/>
                    <a:pt x="83592" y="103595"/>
                    <a:pt x="83130" y="105716"/>
                  </a:cubicBezTo>
                  <a:cubicBezTo>
                    <a:pt x="87594" y="105286"/>
                    <a:pt x="92049" y="106625"/>
                    <a:pt x="95549" y="109448"/>
                  </a:cubicBezTo>
                  <a:cubicBezTo>
                    <a:pt x="101584" y="114397"/>
                    <a:pt x="103626" y="122776"/>
                    <a:pt x="100553" y="129975"/>
                  </a:cubicBezTo>
                  <a:cubicBezTo>
                    <a:pt x="103763" y="130169"/>
                    <a:pt x="106823" y="131414"/>
                    <a:pt x="109265" y="133521"/>
                  </a:cubicBezTo>
                  <a:cubicBezTo>
                    <a:pt x="115433" y="138699"/>
                    <a:pt x="116677" y="147752"/>
                    <a:pt x="112138" y="154422"/>
                  </a:cubicBezTo>
                  <a:lnTo>
                    <a:pt x="108709" y="159460"/>
                  </a:lnTo>
                  <a:lnTo>
                    <a:pt x="134750" y="163472"/>
                  </a:lnTo>
                  <a:cubicBezTo>
                    <a:pt x="142492" y="164644"/>
                    <a:pt x="150365" y="162476"/>
                    <a:pt x="156437" y="157501"/>
                  </a:cubicBezTo>
                  <a:lnTo>
                    <a:pt x="128634" y="142945"/>
                  </a:lnTo>
                  <a:cubicBezTo>
                    <a:pt x="126857" y="141921"/>
                    <a:pt x="126241" y="139641"/>
                    <a:pt x="127258" y="137852"/>
                  </a:cubicBezTo>
                  <a:cubicBezTo>
                    <a:pt x="127283" y="137807"/>
                    <a:pt x="127309" y="137763"/>
                    <a:pt x="127336" y="137720"/>
                  </a:cubicBezTo>
                  <a:lnTo>
                    <a:pt x="127336" y="137720"/>
                  </a:lnTo>
                  <a:cubicBezTo>
                    <a:pt x="128306" y="136032"/>
                    <a:pt x="130382" y="135348"/>
                    <a:pt x="132156" y="136134"/>
                  </a:cubicBezTo>
                  <a:lnTo>
                    <a:pt x="162646" y="151716"/>
                  </a:lnTo>
                  <a:cubicBezTo>
                    <a:pt x="167945" y="154457"/>
                    <a:pt x="174447" y="152627"/>
                    <a:pt x="177567" y="147517"/>
                  </a:cubicBezTo>
                  <a:cubicBezTo>
                    <a:pt x="178774" y="145852"/>
                    <a:pt x="179244" y="143758"/>
                    <a:pt x="178864" y="141732"/>
                  </a:cubicBezTo>
                  <a:cubicBezTo>
                    <a:pt x="178425" y="139663"/>
                    <a:pt x="177193" y="137852"/>
                    <a:pt x="175435" y="136693"/>
                  </a:cubicBezTo>
                  <a:lnTo>
                    <a:pt x="168392" y="132401"/>
                  </a:lnTo>
                  <a:lnTo>
                    <a:pt x="139662" y="116633"/>
                  </a:lnTo>
                  <a:cubicBezTo>
                    <a:pt x="137754" y="115567"/>
                    <a:pt x="137052" y="113155"/>
                    <a:pt x="138087" y="111221"/>
                  </a:cubicBezTo>
                  <a:cubicBezTo>
                    <a:pt x="139018" y="109328"/>
                    <a:pt x="141298" y="108553"/>
                    <a:pt x="143178" y="109490"/>
                  </a:cubicBezTo>
                  <a:cubicBezTo>
                    <a:pt x="143211" y="109507"/>
                    <a:pt x="143244" y="109524"/>
                    <a:pt x="143277" y="109541"/>
                  </a:cubicBezTo>
                  <a:lnTo>
                    <a:pt x="143277" y="109541"/>
                  </a:lnTo>
                  <a:lnTo>
                    <a:pt x="182571" y="131188"/>
                  </a:lnTo>
                  <a:cubicBezTo>
                    <a:pt x="188381" y="134277"/>
                    <a:pt x="195569" y="132468"/>
                    <a:pt x="199253" y="126990"/>
                  </a:cubicBezTo>
                  <a:cubicBezTo>
                    <a:pt x="200441" y="125210"/>
                    <a:pt x="200844" y="123014"/>
                    <a:pt x="200365" y="120925"/>
                  </a:cubicBezTo>
                  <a:cubicBezTo>
                    <a:pt x="199881" y="118825"/>
                    <a:pt x="198579" y="117009"/>
                    <a:pt x="196750" y="115886"/>
                  </a:cubicBezTo>
                  <a:lnTo>
                    <a:pt x="193970" y="114207"/>
                  </a:lnTo>
                  <a:lnTo>
                    <a:pt x="151803" y="88641"/>
                  </a:lnTo>
                  <a:cubicBezTo>
                    <a:pt x="150042" y="87324"/>
                    <a:pt x="149669" y="84822"/>
                    <a:pt x="150969" y="83042"/>
                  </a:cubicBezTo>
                  <a:cubicBezTo>
                    <a:pt x="152086" y="81476"/>
                    <a:pt x="154170" y="80962"/>
                    <a:pt x="155880" y="81829"/>
                  </a:cubicBezTo>
                  <a:lnTo>
                    <a:pt x="196194" y="106089"/>
                  </a:lnTo>
                  <a:lnTo>
                    <a:pt x="196194" y="106089"/>
                  </a:lnTo>
                  <a:lnTo>
                    <a:pt x="198141" y="107302"/>
                  </a:lnTo>
                  <a:lnTo>
                    <a:pt x="206203" y="112341"/>
                  </a:lnTo>
                  <a:cubicBezTo>
                    <a:pt x="211803" y="114882"/>
                    <a:pt x="218388" y="112372"/>
                    <a:pt x="220912" y="106734"/>
                  </a:cubicBezTo>
                  <a:cubicBezTo>
                    <a:pt x="222930" y="102227"/>
                    <a:pt x="221773" y="96921"/>
                    <a:pt x="218066" y="93679"/>
                  </a:cubicBezTo>
                  <a:lnTo>
                    <a:pt x="218066" y="93679"/>
                  </a:lnTo>
                  <a:close/>
                </a:path>
              </a:pathLst>
            </a:custGeom>
            <a:grpFill/>
            <a:ln w="9268"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D36D4E71-3D0E-F382-A542-B7503CCBB5C9}"/>
                </a:ext>
              </a:extLst>
            </p:cNvPr>
            <p:cNvSpPr/>
            <p:nvPr/>
          </p:nvSpPr>
          <p:spPr>
            <a:xfrm>
              <a:off x="5985046" y="3580522"/>
              <a:ext cx="27803" cy="27992"/>
            </a:xfrm>
            <a:custGeom>
              <a:avLst/>
              <a:gdLst>
                <a:gd name="connsiteX0" fmla="*/ 29492 w 27802"/>
                <a:gd name="connsiteY0" fmla="*/ 7285 h 27991"/>
                <a:gd name="connsiteX1" fmla="*/ 25414 w 27802"/>
                <a:gd name="connsiteY1" fmla="*/ 1407 h 27991"/>
                <a:gd name="connsiteX2" fmla="*/ 20410 w 27802"/>
                <a:gd name="connsiteY2" fmla="*/ 7 h 27991"/>
                <a:gd name="connsiteX3" fmla="*/ 12903 w 27802"/>
                <a:gd name="connsiteY3" fmla="*/ 3926 h 27991"/>
                <a:gd name="connsiteX4" fmla="*/ 1596 w 27802"/>
                <a:gd name="connsiteY4" fmla="*/ 20068 h 27991"/>
                <a:gd name="connsiteX5" fmla="*/ 3821 w 27802"/>
                <a:gd name="connsiteY5" fmla="*/ 32851 h 27991"/>
                <a:gd name="connsiteX6" fmla="*/ 3821 w 27802"/>
                <a:gd name="connsiteY6" fmla="*/ 32851 h 27991"/>
                <a:gd name="connsiteX7" fmla="*/ 10679 w 27802"/>
                <a:gd name="connsiteY7" fmla="*/ 34344 h 27991"/>
                <a:gd name="connsiteX8" fmla="*/ 16147 w 27802"/>
                <a:gd name="connsiteY8" fmla="*/ 31171 h 27991"/>
                <a:gd name="connsiteX9" fmla="*/ 28380 w 27802"/>
                <a:gd name="connsiteY9" fmla="*/ 14190 h 27991"/>
                <a:gd name="connsiteX10" fmla="*/ 29492 w 27802"/>
                <a:gd name="connsiteY10" fmla="*/ 7285 h 2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02" h="27991">
                  <a:moveTo>
                    <a:pt x="29492" y="7285"/>
                  </a:moveTo>
                  <a:cubicBezTo>
                    <a:pt x="28964" y="4857"/>
                    <a:pt x="27497" y="2741"/>
                    <a:pt x="25414" y="1407"/>
                  </a:cubicBezTo>
                  <a:cubicBezTo>
                    <a:pt x="23913" y="469"/>
                    <a:pt x="22176" y="-16"/>
                    <a:pt x="20410" y="7"/>
                  </a:cubicBezTo>
                  <a:cubicBezTo>
                    <a:pt x="17395" y="-116"/>
                    <a:pt x="14540" y="1374"/>
                    <a:pt x="12903" y="3926"/>
                  </a:cubicBezTo>
                  <a:lnTo>
                    <a:pt x="1596" y="20068"/>
                  </a:lnTo>
                  <a:cubicBezTo>
                    <a:pt x="-1209" y="24235"/>
                    <a:pt x="-224" y="29892"/>
                    <a:pt x="3821" y="32851"/>
                  </a:cubicBezTo>
                  <a:lnTo>
                    <a:pt x="3821" y="32851"/>
                  </a:lnTo>
                  <a:cubicBezTo>
                    <a:pt x="5824" y="34234"/>
                    <a:pt x="8287" y="34770"/>
                    <a:pt x="10679" y="34344"/>
                  </a:cubicBezTo>
                  <a:cubicBezTo>
                    <a:pt x="12814" y="33963"/>
                    <a:pt x="14749" y="32840"/>
                    <a:pt x="16147" y="31171"/>
                  </a:cubicBezTo>
                  <a:lnTo>
                    <a:pt x="28380" y="14190"/>
                  </a:lnTo>
                  <a:cubicBezTo>
                    <a:pt x="29573" y="12101"/>
                    <a:pt x="29969" y="9646"/>
                    <a:pt x="29492" y="7285"/>
                  </a:cubicBezTo>
                  <a:close/>
                </a:path>
              </a:pathLst>
            </a:custGeom>
            <a:grpFill/>
            <a:ln w="9268"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2DEA3A81-1657-FAB1-2CF3-7CE5A9423132}"/>
                </a:ext>
              </a:extLst>
            </p:cNvPr>
            <p:cNvSpPr/>
            <p:nvPr/>
          </p:nvSpPr>
          <p:spPr>
            <a:xfrm>
              <a:off x="5924570" y="3452379"/>
              <a:ext cx="83408" cy="102637"/>
            </a:xfrm>
            <a:custGeom>
              <a:avLst/>
              <a:gdLst>
                <a:gd name="connsiteX0" fmla="*/ 0 w 83408"/>
                <a:gd name="connsiteY0" fmla="*/ 83707 h 102636"/>
                <a:gd name="connsiteX1" fmla="*/ 52499 w 83408"/>
                <a:gd name="connsiteY1" fmla="*/ 0 h 102636"/>
                <a:gd name="connsiteX2" fmla="*/ 85332 w 83408"/>
                <a:gd name="connsiteY2" fmla="*/ 20873 h 102636"/>
                <a:gd name="connsiteX3" fmla="*/ 32833 w 83408"/>
                <a:gd name="connsiteY3" fmla="*/ 104580 h 102636"/>
              </a:gdLst>
              <a:ahLst/>
              <a:cxnLst>
                <a:cxn ang="0">
                  <a:pos x="connsiteX0" y="connsiteY0"/>
                </a:cxn>
                <a:cxn ang="0">
                  <a:pos x="connsiteX1" y="connsiteY1"/>
                </a:cxn>
                <a:cxn ang="0">
                  <a:pos x="connsiteX2" y="connsiteY2"/>
                </a:cxn>
                <a:cxn ang="0">
                  <a:pos x="connsiteX3" y="connsiteY3"/>
                </a:cxn>
              </a:cxnLst>
              <a:rect l="l" t="t" r="r" b="b"/>
              <a:pathLst>
                <a:path w="83408" h="102636">
                  <a:moveTo>
                    <a:pt x="0" y="83707"/>
                  </a:moveTo>
                  <a:lnTo>
                    <a:pt x="52499" y="0"/>
                  </a:lnTo>
                  <a:lnTo>
                    <a:pt x="85332" y="20873"/>
                  </a:lnTo>
                  <a:lnTo>
                    <a:pt x="32833" y="104580"/>
                  </a:lnTo>
                  <a:close/>
                </a:path>
              </a:pathLst>
            </a:custGeom>
            <a:grpFill/>
            <a:ln w="9268"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9C80DFA8-1E0D-B392-F64F-D79C1A9E1E58}"/>
                </a:ext>
              </a:extLst>
            </p:cNvPr>
            <p:cNvSpPr/>
            <p:nvPr/>
          </p:nvSpPr>
          <p:spPr>
            <a:xfrm>
              <a:off x="6022508" y="3200395"/>
              <a:ext cx="139013" cy="261256"/>
            </a:xfrm>
            <a:custGeom>
              <a:avLst/>
              <a:gdLst>
                <a:gd name="connsiteX0" fmla="*/ 139292 w 139013"/>
                <a:gd name="connsiteY0" fmla="*/ 260511 h 261257"/>
                <a:gd name="connsiteX1" fmla="*/ 139292 w 139013"/>
                <a:gd name="connsiteY1" fmla="*/ 52811 h 261257"/>
                <a:gd name="connsiteX2" fmla="*/ 105280 w 139013"/>
                <a:gd name="connsiteY2" fmla="*/ 38535 h 261257"/>
                <a:gd name="connsiteX3" fmla="*/ 105280 w 139013"/>
                <a:gd name="connsiteY3" fmla="*/ 0 h 261257"/>
                <a:gd name="connsiteX4" fmla="*/ 5653 w 139013"/>
                <a:gd name="connsiteY4" fmla="*/ 39748 h 261257"/>
                <a:gd name="connsiteX5" fmla="*/ 5653 w 139013"/>
                <a:gd name="connsiteY5" fmla="*/ 260417 h 261257"/>
                <a:gd name="connsiteX6" fmla="*/ 0 w 139013"/>
                <a:gd name="connsiteY6" fmla="*/ 260417 h 261257"/>
                <a:gd name="connsiteX7" fmla="*/ 0 w 139013"/>
                <a:gd name="connsiteY7" fmla="*/ 269748 h 261257"/>
                <a:gd name="connsiteX8" fmla="*/ 144945 w 139013"/>
                <a:gd name="connsiteY8" fmla="*/ 269748 h 261257"/>
                <a:gd name="connsiteX9" fmla="*/ 144945 w 139013"/>
                <a:gd name="connsiteY9" fmla="*/ 261257 h 261257"/>
                <a:gd name="connsiteX10" fmla="*/ 29656 w 139013"/>
                <a:gd name="connsiteY10" fmla="*/ 245488 h 261257"/>
                <a:gd name="connsiteX11" fmla="*/ 18720 w 139013"/>
                <a:gd name="connsiteY11" fmla="*/ 245488 h 261257"/>
                <a:gd name="connsiteX12" fmla="*/ 18720 w 139013"/>
                <a:gd name="connsiteY12" fmla="*/ 234385 h 261257"/>
                <a:gd name="connsiteX13" fmla="*/ 29656 w 139013"/>
                <a:gd name="connsiteY13" fmla="*/ 234385 h 261257"/>
                <a:gd name="connsiteX14" fmla="*/ 29656 w 139013"/>
                <a:gd name="connsiteY14" fmla="*/ 223841 h 261257"/>
                <a:gd name="connsiteX15" fmla="*/ 18720 w 139013"/>
                <a:gd name="connsiteY15" fmla="*/ 223841 h 261257"/>
                <a:gd name="connsiteX16" fmla="*/ 18720 w 139013"/>
                <a:gd name="connsiteY16" fmla="*/ 212738 h 261257"/>
                <a:gd name="connsiteX17" fmla="*/ 29656 w 139013"/>
                <a:gd name="connsiteY17" fmla="*/ 212738 h 261257"/>
                <a:gd name="connsiteX18" fmla="*/ 29656 w 139013"/>
                <a:gd name="connsiteY18" fmla="*/ 202288 h 261257"/>
                <a:gd name="connsiteX19" fmla="*/ 18720 w 139013"/>
                <a:gd name="connsiteY19" fmla="*/ 202288 h 261257"/>
                <a:gd name="connsiteX20" fmla="*/ 18720 w 139013"/>
                <a:gd name="connsiteY20" fmla="*/ 191184 h 261257"/>
                <a:gd name="connsiteX21" fmla="*/ 29656 w 139013"/>
                <a:gd name="connsiteY21" fmla="*/ 191184 h 261257"/>
                <a:gd name="connsiteX22" fmla="*/ 29656 w 139013"/>
                <a:gd name="connsiteY22" fmla="*/ 180734 h 261257"/>
                <a:gd name="connsiteX23" fmla="*/ 18720 w 139013"/>
                <a:gd name="connsiteY23" fmla="*/ 180734 h 261257"/>
                <a:gd name="connsiteX24" fmla="*/ 18720 w 139013"/>
                <a:gd name="connsiteY24" fmla="*/ 169351 h 261257"/>
                <a:gd name="connsiteX25" fmla="*/ 29656 w 139013"/>
                <a:gd name="connsiteY25" fmla="*/ 169351 h 261257"/>
                <a:gd name="connsiteX26" fmla="*/ 29656 w 139013"/>
                <a:gd name="connsiteY26" fmla="*/ 159087 h 261257"/>
                <a:gd name="connsiteX27" fmla="*/ 18720 w 139013"/>
                <a:gd name="connsiteY27" fmla="*/ 159087 h 261257"/>
                <a:gd name="connsiteX28" fmla="*/ 18720 w 139013"/>
                <a:gd name="connsiteY28" fmla="*/ 147704 h 261257"/>
                <a:gd name="connsiteX29" fmla="*/ 29656 w 139013"/>
                <a:gd name="connsiteY29" fmla="*/ 147704 h 261257"/>
                <a:gd name="connsiteX30" fmla="*/ 29656 w 139013"/>
                <a:gd name="connsiteY30" fmla="*/ 137533 h 261257"/>
                <a:gd name="connsiteX31" fmla="*/ 18720 w 139013"/>
                <a:gd name="connsiteY31" fmla="*/ 137533 h 261257"/>
                <a:gd name="connsiteX32" fmla="*/ 18720 w 139013"/>
                <a:gd name="connsiteY32" fmla="*/ 126057 h 261257"/>
                <a:gd name="connsiteX33" fmla="*/ 29656 w 139013"/>
                <a:gd name="connsiteY33" fmla="*/ 126057 h 261257"/>
                <a:gd name="connsiteX34" fmla="*/ 29656 w 139013"/>
                <a:gd name="connsiteY34" fmla="*/ 115886 h 261257"/>
                <a:gd name="connsiteX35" fmla="*/ 18720 w 139013"/>
                <a:gd name="connsiteY35" fmla="*/ 115886 h 261257"/>
                <a:gd name="connsiteX36" fmla="*/ 18720 w 139013"/>
                <a:gd name="connsiteY36" fmla="*/ 104410 h 261257"/>
                <a:gd name="connsiteX37" fmla="*/ 29656 w 139013"/>
                <a:gd name="connsiteY37" fmla="*/ 104410 h 261257"/>
                <a:gd name="connsiteX38" fmla="*/ 29656 w 139013"/>
                <a:gd name="connsiteY38" fmla="*/ 94332 h 261257"/>
                <a:gd name="connsiteX39" fmla="*/ 18720 w 139013"/>
                <a:gd name="connsiteY39" fmla="*/ 94332 h 261257"/>
                <a:gd name="connsiteX40" fmla="*/ 18720 w 139013"/>
                <a:gd name="connsiteY40" fmla="*/ 82763 h 261257"/>
                <a:gd name="connsiteX41" fmla="*/ 29656 w 139013"/>
                <a:gd name="connsiteY41" fmla="*/ 82763 h 261257"/>
                <a:gd name="connsiteX42" fmla="*/ 29656 w 139013"/>
                <a:gd name="connsiteY42" fmla="*/ 72779 h 261257"/>
                <a:gd name="connsiteX43" fmla="*/ 18720 w 139013"/>
                <a:gd name="connsiteY43" fmla="*/ 72779 h 261257"/>
                <a:gd name="connsiteX44" fmla="*/ 18720 w 139013"/>
                <a:gd name="connsiteY44" fmla="*/ 61116 h 261257"/>
                <a:gd name="connsiteX45" fmla="*/ 29656 w 139013"/>
                <a:gd name="connsiteY45" fmla="*/ 61116 h 261257"/>
                <a:gd name="connsiteX46" fmla="*/ 51064 w 139013"/>
                <a:gd name="connsiteY46" fmla="*/ 246048 h 261257"/>
                <a:gd name="connsiteX47" fmla="*/ 40129 w 139013"/>
                <a:gd name="connsiteY47" fmla="*/ 246048 h 261257"/>
                <a:gd name="connsiteX48" fmla="*/ 40129 w 139013"/>
                <a:gd name="connsiteY48" fmla="*/ 234385 h 261257"/>
                <a:gd name="connsiteX49" fmla="*/ 51157 w 139013"/>
                <a:gd name="connsiteY49" fmla="*/ 234385 h 261257"/>
                <a:gd name="connsiteX50" fmla="*/ 51064 w 139013"/>
                <a:gd name="connsiteY50" fmla="*/ 224401 h 261257"/>
                <a:gd name="connsiteX51" fmla="*/ 40129 w 139013"/>
                <a:gd name="connsiteY51" fmla="*/ 224401 h 261257"/>
                <a:gd name="connsiteX52" fmla="*/ 40129 w 139013"/>
                <a:gd name="connsiteY52" fmla="*/ 212738 h 261257"/>
                <a:gd name="connsiteX53" fmla="*/ 51157 w 139013"/>
                <a:gd name="connsiteY53" fmla="*/ 212738 h 261257"/>
                <a:gd name="connsiteX54" fmla="*/ 51064 w 139013"/>
                <a:gd name="connsiteY54" fmla="*/ 202848 h 261257"/>
                <a:gd name="connsiteX55" fmla="*/ 40129 w 139013"/>
                <a:gd name="connsiteY55" fmla="*/ 202848 h 261257"/>
                <a:gd name="connsiteX56" fmla="*/ 40129 w 139013"/>
                <a:gd name="connsiteY56" fmla="*/ 191184 h 261257"/>
                <a:gd name="connsiteX57" fmla="*/ 51157 w 139013"/>
                <a:gd name="connsiteY57" fmla="*/ 191184 h 261257"/>
                <a:gd name="connsiteX58" fmla="*/ 51064 w 139013"/>
                <a:gd name="connsiteY58" fmla="*/ 181294 h 261257"/>
                <a:gd name="connsiteX59" fmla="*/ 40129 w 139013"/>
                <a:gd name="connsiteY59" fmla="*/ 181294 h 261257"/>
                <a:gd name="connsiteX60" fmla="*/ 40129 w 139013"/>
                <a:gd name="connsiteY60" fmla="*/ 169351 h 261257"/>
                <a:gd name="connsiteX61" fmla="*/ 51157 w 139013"/>
                <a:gd name="connsiteY61" fmla="*/ 169351 h 261257"/>
                <a:gd name="connsiteX62" fmla="*/ 51064 w 139013"/>
                <a:gd name="connsiteY62" fmla="*/ 159647 h 261257"/>
                <a:gd name="connsiteX63" fmla="*/ 40129 w 139013"/>
                <a:gd name="connsiteY63" fmla="*/ 159647 h 261257"/>
                <a:gd name="connsiteX64" fmla="*/ 40129 w 139013"/>
                <a:gd name="connsiteY64" fmla="*/ 147704 h 261257"/>
                <a:gd name="connsiteX65" fmla="*/ 51157 w 139013"/>
                <a:gd name="connsiteY65" fmla="*/ 147704 h 261257"/>
                <a:gd name="connsiteX66" fmla="*/ 51064 w 139013"/>
                <a:gd name="connsiteY66" fmla="*/ 138093 h 261257"/>
                <a:gd name="connsiteX67" fmla="*/ 40129 w 139013"/>
                <a:gd name="connsiteY67" fmla="*/ 138093 h 261257"/>
                <a:gd name="connsiteX68" fmla="*/ 40129 w 139013"/>
                <a:gd name="connsiteY68" fmla="*/ 126057 h 261257"/>
                <a:gd name="connsiteX69" fmla="*/ 51157 w 139013"/>
                <a:gd name="connsiteY69" fmla="*/ 126057 h 261257"/>
                <a:gd name="connsiteX70" fmla="*/ 51064 w 139013"/>
                <a:gd name="connsiteY70" fmla="*/ 116446 h 261257"/>
                <a:gd name="connsiteX71" fmla="*/ 40129 w 139013"/>
                <a:gd name="connsiteY71" fmla="*/ 116446 h 261257"/>
                <a:gd name="connsiteX72" fmla="*/ 40129 w 139013"/>
                <a:gd name="connsiteY72" fmla="*/ 104410 h 261257"/>
                <a:gd name="connsiteX73" fmla="*/ 51157 w 139013"/>
                <a:gd name="connsiteY73" fmla="*/ 104410 h 261257"/>
                <a:gd name="connsiteX74" fmla="*/ 51064 w 139013"/>
                <a:gd name="connsiteY74" fmla="*/ 94892 h 261257"/>
                <a:gd name="connsiteX75" fmla="*/ 40129 w 139013"/>
                <a:gd name="connsiteY75" fmla="*/ 94892 h 261257"/>
                <a:gd name="connsiteX76" fmla="*/ 40129 w 139013"/>
                <a:gd name="connsiteY76" fmla="*/ 82763 h 261257"/>
                <a:gd name="connsiteX77" fmla="*/ 51157 w 139013"/>
                <a:gd name="connsiteY77" fmla="*/ 82763 h 261257"/>
                <a:gd name="connsiteX78" fmla="*/ 51064 w 139013"/>
                <a:gd name="connsiteY78" fmla="*/ 73339 h 261257"/>
                <a:gd name="connsiteX79" fmla="*/ 40129 w 139013"/>
                <a:gd name="connsiteY79" fmla="*/ 73339 h 261257"/>
                <a:gd name="connsiteX80" fmla="*/ 40129 w 139013"/>
                <a:gd name="connsiteY80" fmla="*/ 61116 h 261257"/>
                <a:gd name="connsiteX81" fmla="*/ 51157 w 139013"/>
                <a:gd name="connsiteY81" fmla="*/ 61116 h 261257"/>
                <a:gd name="connsiteX82" fmla="*/ 72472 w 139013"/>
                <a:gd name="connsiteY82" fmla="*/ 246701 h 261257"/>
                <a:gd name="connsiteX83" fmla="*/ 61629 w 139013"/>
                <a:gd name="connsiteY83" fmla="*/ 246701 h 261257"/>
                <a:gd name="connsiteX84" fmla="*/ 61629 w 139013"/>
                <a:gd name="connsiteY84" fmla="*/ 234385 h 261257"/>
                <a:gd name="connsiteX85" fmla="*/ 72472 w 139013"/>
                <a:gd name="connsiteY85" fmla="*/ 234385 h 261257"/>
                <a:gd name="connsiteX86" fmla="*/ 72472 w 139013"/>
                <a:gd name="connsiteY86" fmla="*/ 224961 h 261257"/>
                <a:gd name="connsiteX87" fmla="*/ 61629 w 139013"/>
                <a:gd name="connsiteY87" fmla="*/ 224961 h 261257"/>
                <a:gd name="connsiteX88" fmla="*/ 61629 w 139013"/>
                <a:gd name="connsiteY88" fmla="*/ 212738 h 261257"/>
                <a:gd name="connsiteX89" fmla="*/ 72472 w 139013"/>
                <a:gd name="connsiteY89" fmla="*/ 212738 h 261257"/>
                <a:gd name="connsiteX90" fmla="*/ 72472 w 139013"/>
                <a:gd name="connsiteY90" fmla="*/ 203501 h 261257"/>
                <a:gd name="connsiteX91" fmla="*/ 61629 w 139013"/>
                <a:gd name="connsiteY91" fmla="*/ 203501 h 261257"/>
                <a:gd name="connsiteX92" fmla="*/ 61629 w 139013"/>
                <a:gd name="connsiteY92" fmla="*/ 191184 h 261257"/>
                <a:gd name="connsiteX93" fmla="*/ 72472 w 139013"/>
                <a:gd name="connsiteY93" fmla="*/ 191184 h 261257"/>
                <a:gd name="connsiteX94" fmla="*/ 72472 w 139013"/>
                <a:gd name="connsiteY94" fmla="*/ 181947 h 261257"/>
                <a:gd name="connsiteX95" fmla="*/ 61629 w 139013"/>
                <a:gd name="connsiteY95" fmla="*/ 181947 h 261257"/>
                <a:gd name="connsiteX96" fmla="*/ 61629 w 139013"/>
                <a:gd name="connsiteY96" fmla="*/ 169351 h 261257"/>
                <a:gd name="connsiteX97" fmla="*/ 72472 w 139013"/>
                <a:gd name="connsiteY97" fmla="*/ 169351 h 261257"/>
                <a:gd name="connsiteX98" fmla="*/ 72472 w 139013"/>
                <a:gd name="connsiteY98" fmla="*/ 160300 h 261257"/>
                <a:gd name="connsiteX99" fmla="*/ 61629 w 139013"/>
                <a:gd name="connsiteY99" fmla="*/ 160300 h 261257"/>
                <a:gd name="connsiteX100" fmla="*/ 61629 w 139013"/>
                <a:gd name="connsiteY100" fmla="*/ 147704 h 261257"/>
                <a:gd name="connsiteX101" fmla="*/ 72472 w 139013"/>
                <a:gd name="connsiteY101" fmla="*/ 147704 h 261257"/>
                <a:gd name="connsiteX102" fmla="*/ 72472 w 139013"/>
                <a:gd name="connsiteY102" fmla="*/ 138746 h 261257"/>
                <a:gd name="connsiteX103" fmla="*/ 61629 w 139013"/>
                <a:gd name="connsiteY103" fmla="*/ 138746 h 261257"/>
                <a:gd name="connsiteX104" fmla="*/ 61629 w 139013"/>
                <a:gd name="connsiteY104" fmla="*/ 126057 h 261257"/>
                <a:gd name="connsiteX105" fmla="*/ 72472 w 139013"/>
                <a:gd name="connsiteY105" fmla="*/ 126057 h 261257"/>
                <a:gd name="connsiteX106" fmla="*/ 72472 w 139013"/>
                <a:gd name="connsiteY106" fmla="*/ 117006 h 261257"/>
                <a:gd name="connsiteX107" fmla="*/ 61629 w 139013"/>
                <a:gd name="connsiteY107" fmla="*/ 117006 h 261257"/>
                <a:gd name="connsiteX108" fmla="*/ 61629 w 139013"/>
                <a:gd name="connsiteY108" fmla="*/ 104410 h 261257"/>
                <a:gd name="connsiteX109" fmla="*/ 72472 w 139013"/>
                <a:gd name="connsiteY109" fmla="*/ 104410 h 261257"/>
                <a:gd name="connsiteX110" fmla="*/ 72472 w 139013"/>
                <a:gd name="connsiteY110" fmla="*/ 95732 h 261257"/>
                <a:gd name="connsiteX111" fmla="*/ 61629 w 139013"/>
                <a:gd name="connsiteY111" fmla="*/ 95732 h 261257"/>
                <a:gd name="connsiteX112" fmla="*/ 61629 w 139013"/>
                <a:gd name="connsiteY112" fmla="*/ 82763 h 261257"/>
                <a:gd name="connsiteX113" fmla="*/ 72472 w 139013"/>
                <a:gd name="connsiteY113" fmla="*/ 82763 h 261257"/>
                <a:gd name="connsiteX114" fmla="*/ 72472 w 139013"/>
                <a:gd name="connsiteY114" fmla="*/ 74178 h 261257"/>
                <a:gd name="connsiteX115" fmla="*/ 61629 w 139013"/>
                <a:gd name="connsiteY115" fmla="*/ 74178 h 261257"/>
                <a:gd name="connsiteX116" fmla="*/ 61629 w 139013"/>
                <a:gd name="connsiteY116" fmla="*/ 61116 h 261257"/>
                <a:gd name="connsiteX117" fmla="*/ 72472 w 139013"/>
                <a:gd name="connsiteY117" fmla="*/ 61116 h 261257"/>
                <a:gd name="connsiteX118" fmla="*/ 94066 w 139013"/>
                <a:gd name="connsiteY118" fmla="*/ 247448 h 261257"/>
                <a:gd name="connsiteX119" fmla="*/ 83223 w 139013"/>
                <a:gd name="connsiteY119" fmla="*/ 247448 h 261257"/>
                <a:gd name="connsiteX120" fmla="*/ 83223 w 139013"/>
                <a:gd name="connsiteY120" fmla="*/ 234385 h 261257"/>
                <a:gd name="connsiteX121" fmla="*/ 94251 w 139013"/>
                <a:gd name="connsiteY121" fmla="*/ 234385 h 261257"/>
                <a:gd name="connsiteX122" fmla="*/ 94066 w 139013"/>
                <a:gd name="connsiteY122" fmla="*/ 225801 h 261257"/>
                <a:gd name="connsiteX123" fmla="*/ 83223 w 139013"/>
                <a:gd name="connsiteY123" fmla="*/ 225801 h 261257"/>
                <a:gd name="connsiteX124" fmla="*/ 83223 w 139013"/>
                <a:gd name="connsiteY124" fmla="*/ 212738 h 261257"/>
                <a:gd name="connsiteX125" fmla="*/ 94251 w 139013"/>
                <a:gd name="connsiteY125" fmla="*/ 212738 h 261257"/>
                <a:gd name="connsiteX126" fmla="*/ 94066 w 139013"/>
                <a:gd name="connsiteY126" fmla="*/ 204247 h 261257"/>
                <a:gd name="connsiteX127" fmla="*/ 83223 w 139013"/>
                <a:gd name="connsiteY127" fmla="*/ 204247 h 261257"/>
                <a:gd name="connsiteX128" fmla="*/ 83223 w 139013"/>
                <a:gd name="connsiteY128" fmla="*/ 191184 h 261257"/>
                <a:gd name="connsiteX129" fmla="*/ 94251 w 139013"/>
                <a:gd name="connsiteY129" fmla="*/ 191184 h 261257"/>
                <a:gd name="connsiteX130" fmla="*/ 94066 w 139013"/>
                <a:gd name="connsiteY130" fmla="*/ 182693 h 261257"/>
                <a:gd name="connsiteX131" fmla="*/ 83223 w 139013"/>
                <a:gd name="connsiteY131" fmla="*/ 182693 h 261257"/>
                <a:gd name="connsiteX132" fmla="*/ 83223 w 139013"/>
                <a:gd name="connsiteY132" fmla="*/ 169351 h 261257"/>
                <a:gd name="connsiteX133" fmla="*/ 94251 w 139013"/>
                <a:gd name="connsiteY133" fmla="*/ 169351 h 261257"/>
                <a:gd name="connsiteX134" fmla="*/ 94066 w 139013"/>
                <a:gd name="connsiteY134" fmla="*/ 161046 h 261257"/>
                <a:gd name="connsiteX135" fmla="*/ 83223 w 139013"/>
                <a:gd name="connsiteY135" fmla="*/ 161046 h 261257"/>
                <a:gd name="connsiteX136" fmla="*/ 83223 w 139013"/>
                <a:gd name="connsiteY136" fmla="*/ 147704 h 261257"/>
                <a:gd name="connsiteX137" fmla="*/ 94251 w 139013"/>
                <a:gd name="connsiteY137" fmla="*/ 147704 h 261257"/>
                <a:gd name="connsiteX138" fmla="*/ 94066 w 139013"/>
                <a:gd name="connsiteY138" fmla="*/ 139493 h 261257"/>
                <a:gd name="connsiteX139" fmla="*/ 83223 w 139013"/>
                <a:gd name="connsiteY139" fmla="*/ 139493 h 261257"/>
                <a:gd name="connsiteX140" fmla="*/ 83223 w 139013"/>
                <a:gd name="connsiteY140" fmla="*/ 126057 h 261257"/>
                <a:gd name="connsiteX141" fmla="*/ 94251 w 139013"/>
                <a:gd name="connsiteY141" fmla="*/ 126057 h 261257"/>
                <a:gd name="connsiteX142" fmla="*/ 94066 w 139013"/>
                <a:gd name="connsiteY142" fmla="*/ 117846 h 261257"/>
                <a:gd name="connsiteX143" fmla="*/ 83223 w 139013"/>
                <a:gd name="connsiteY143" fmla="*/ 117846 h 261257"/>
                <a:gd name="connsiteX144" fmla="*/ 83223 w 139013"/>
                <a:gd name="connsiteY144" fmla="*/ 104410 h 261257"/>
                <a:gd name="connsiteX145" fmla="*/ 94251 w 139013"/>
                <a:gd name="connsiteY145" fmla="*/ 104410 h 261257"/>
                <a:gd name="connsiteX146" fmla="*/ 94066 w 139013"/>
                <a:gd name="connsiteY146" fmla="*/ 96292 h 261257"/>
                <a:gd name="connsiteX147" fmla="*/ 83223 w 139013"/>
                <a:gd name="connsiteY147" fmla="*/ 96292 h 261257"/>
                <a:gd name="connsiteX148" fmla="*/ 83223 w 139013"/>
                <a:gd name="connsiteY148" fmla="*/ 82763 h 261257"/>
                <a:gd name="connsiteX149" fmla="*/ 94251 w 139013"/>
                <a:gd name="connsiteY149" fmla="*/ 82763 h 261257"/>
                <a:gd name="connsiteX150" fmla="*/ 94066 w 139013"/>
                <a:gd name="connsiteY150" fmla="*/ 74738 h 261257"/>
                <a:gd name="connsiteX151" fmla="*/ 83223 w 139013"/>
                <a:gd name="connsiteY151" fmla="*/ 74738 h 261257"/>
                <a:gd name="connsiteX152" fmla="*/ 83223 w 139013"/>
                <a:gd name="connsiteY152" fmla="*/ 61116 h 261257"/>
                <a:gd name="connsiteX153" fmla="*/ 94251 w 139013"/>
                <a:gd name="connsiteY153" fmla="*/ 61116 h 261257"/>
                <a:gd name="connsiteX154" fmla="*/ 126224 w 139013"/>
                <a:gd name="connsiteY154" fmla="*/ 247821 h 261257"/>
                <a:gd name="connsiteX155" fmla="*/ 115196 w 139013"/>
                <a:gd name="connsiteY155" fmla="*/ 247821 h 261257"/>
                <a:gd name="connsiteX156" fmla="*/ 115196 w 139013"/>
                <a:gd name="connsiteY156" fmla="*/ 234385 h 261257"/>
                <a:gd name="connsiteX157" fmla="*/ 126317 w 139013"/>
                <a:gd name="connsiteY157" fmla="*/ 234385 h 261257"/>
                <a:gd name="connsiteX158" fmla="*/ 126224 w 139013"/>
                <a:gd name="connsiteY158" fmla="*/ 226174 h 261257"/>
                <a:gd name="connsiteX159" fmla="*/ 115196 w 139013"/>
                <a:gd name="connsiteY159" fmla="*/ 226174 h 261257"/>
                <a:gd name="connsiteX160" fmla="*/ 115196 w 139013"/>
                <a:gd name="connsiteY160" fmla="*/ 212738 h 261257"/>
                <a:gd name="connsiteX161" fmla="*/ 126317 w 139013"/>
                <a:gd name="connsiteY161" fmla="*/ 212738 h 261257"/>
                <a:gd name="connsiteX162" fmla="*/ 126224 w 139013"/>
                <a:gd name="connsiteY162" fmla="*/ 204620 h 261257"/>
                <a:gd name="connsiteX163" fmla="*/ 115196 w 139013"/>
                <a:gd name="connsiteY163" fmla="*/ 204620 h 261257"/>
                <a:gd name="connsiteX164" fmla="*/ 115196 w 139013"/>
                <a:gd name="connsiteY164" fmla="*/ 191184 h 261257"/>
                <a:gd name="connsiteX165" fmla="*/ 126317 w 139013"/>
                <a:gd name="connsiteY165" fmla="*/ 191184 h 261257"/>
                <a:gd name="connsiteX166" fmla="*/ 126224 w 139013"/>
                <a:gd name="connsiteY166" fmla="*/ 183067 h 261257"/>
                <a:gd name="connsiteX167" fmla="*/ 115196 w 139013"/>
                <a:gd name="connsiteY167" fmla="*/ 183067 h 261257"/>
                <a:gd name="connsiteX168" fmla="*/ 115196 w 139013"/>
                <a:gd name="connsiteY168" fmla="*/ 169351 h 261257"/>
                <a:gd name="connsiteX169" fmla="*/ 126317 w 139013"/>
                <a:gd name="connsiteY169" fmla="*/ 169351 h 261257"/>
                <a:gd name="connsiteX170" fmla="*/ 126224 w 139013"/>
                <a:gd name="connsiteY170" fmla="*/ 161420 h 261257"/>
                <a:gd name="connsiteX171" fmla="*/ 115196 w 139013"/>
                <a:gd name="connsiteY171" fmla="*/ 161420 h 261257"/>
                <a:gd name="connsiteX172" fmla="*/ 115196 w 139013"/>
                <a:gd name="connsiteY172" fmla="*/ 147704 h 261257"/>
                <a:gd name="connsiteX173" fmla="*/ 126317 w 139013"/>
                <a:gd name="connsiteY173" fmla="*/ 147704 h 261257"/>
                <a:gd name="connsiteX174" fmla="*/ 126224 w 139013"/>
                <a:gd name="connsiteY174" fmla="*/ 139866 h 261257"/>
                <a:gd name="connsiteX175" fmla="*/ 115196 w 139013"/>
                <a:gd name="connsiteY175" fmla="*/ 139866 h 261257"/>
                <a:gd name="connsiteX176" fmla="*/ 115196 w 139013"/>
                <a:gd name="connsiteY176" fmla="*/ 126057 h 261257"/>
                <a:gd name="connsiteX177" fmla="*/ 126317 w 139013"/>
                <a:gd name="connsiteY177" fmla="*/ 126057 h 261257"/>
                <a:gd name="connsiteX178" fmla="*/ 126224 w 139013"/>
                <a:gd name="connsiteY178" fmla="*/ 118219 h 261257"/>
                <a:gd name="connsiteX179" fmla="*/ 115196 w 139013"/>
                <a:gd name="connsiteY179" fmla="*/ 118219 h 261257"/>
                <a:gd name="connsiteX180" fmla="*/ 115196 w 139013"/>
                <a:gd name="connsiteY180" fmla="*/ 104410 h 261257"/>
                <a:gd name="connsiteX181" fmla="*/ 126317 w 139013"/>
                <a:gd name="connsiteY181" fmla="*/ 104410 h 261257"/>
                <a:gd name="connsiteX182" fmla="*/ 126224 w 139013"/>
                <a:gd name="connsiteY182" fmla="*/ 96665 h 261257"/>
                <a:gd name="connsiteX183" fmla="*/ 115196 w 139013"/>
                <a:gd name="connsiteY183" fmla="*/ 96665 h 261257"/>
                <a:gd name="connsiteX184" fmla="*/ 115196 w 139013"/>
                <a:gd name="connsiteY184" fmla="*/ 82763 h 261257"/>
                <a:gd name="connsiteX185" fmla="*/ 126317 w 139013"/>
                <a:gd name="connsiteY185" fmla="*/ 82763 h 261257"/>
                <a:gd name="connsiteX186" fmla="*/ 126224 w 139013"/>
                <a:gd name="connsiteY186" fmla="*/ 75111 h 261257"/>
                <a:gd name="connsiteX187" fmla="*/ 115196 w 139013"/>
                <a:gd name="connsiteY187" fmla="*/ 75111 h 261257"/>
                <a:gd name="connsiteX188" fmla="*/ 115196 w 139013"/>
                <a:gd name="connsiteY188" fmla="*/ 61116 h 261257"/>
                <a:gd name="connsiteX189" fmla="*/ 126317 w 139013"/>
                <a:gd name="connsiteY189" fmla="*/ 61116 h 2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39013" h="261257">
                  <a:moveTo>
                    <a:pt x="139292" y="260511"/>
                  </a:moveTo>
                  <a:lnTo>
                    <a:pt x="139292" y="52811"/>
                  </a:lnTo>
                  <a:lnTo>
                    <a:pt x="105280" y="38535"/>
                  </a:lnTo>
                  <a:lnTo>
                    <a:pt x="105280" y="0"/>
                  </a:lnTo>
                  <a:lnTo>
                    <a:pt x="5653" y="39748"/>
                  </a:lnTo>
                  <a:lnTo>
                    <a:pt x="5653" y="260417"/>
                  </a:lnTo>
                  <a:lnTo>
                    <a:pt x="0" y="260417"/>
                  </a:lnTo>
                  <a:lnTo>
                    <a:pt x="0" y="269748"/>
                  </a:lnTo>
                  <a:lnTo>
                    <a:pt x="144945" y="269748"/>
                  </a:lnTo>
                  <a:lnTo>
                    <a:pt x="144945" y="261257"/>
                  </a:lnTo>
                  <a:close/>
                  <a:moveTo>
                    <a:pt x="29656" y="245488"/>
                  </a:moveTo>
                  <a:lnTo>
                    <a:pt x="18720" y="245488"/>
                  </a:lnTo>
                  <a:lnTo>
                    <a:pt x="18720" y="234385"/>
                  </a:lnTo>
                  <a:lnTo>
                    <a:pt x="29656" y="234385"/>
                  </a:lnTo>
                  <a:close/>
                  <a:moveTo>
                    <a:pt x="29656" y="223841"/>
                  </a:moveTo>
                  <a:lnTo>
                    <a:pt x="18720" y="223841"/>
                  </a:lnTo>
                  <a:lnTo>
                    <a:pt x="18720" y="212738"/>
                  </a:lnTo>
                  <a:lnTo>
                    <a:pt x="29656" y="212738"/>
                  </a:lnTo>
                  <a:close/>
                  <a:moveTo>
                    <a:pt x="29656" y="202288"/>
                  </a:moveTo>
                  <a:lnTo>
                    <a:pt x="18720" y="202288"/>
                  </a:lnTo>
                  <a:lnTo>
                    <a:pt x="18720" y="191184"/>
                  </a:lnTo>
                  <a:lnTo>
                    <a:pt x="29656" y="191184"/>
                  </a:lnTo>
                  <a:close/>
                  <a:moveTo>
                    <a:pt x="29656" y="180734"/>
                  </a:moveTo>
                  <a:lnTo>
                    <a:pt x="18720" y="180734"/>
                  </a:lnTo>
                  <a:lnTo>
                    <a:pt x="18720" y="169351"/>
                  </a:lnTo>
                  <a:lnTo>
                    <a:pt x="29656" y="169351"/>
                  </a:lnTo>
                  <a:close/>
                  <a:moveTo>
                    <a:pt x="29656" y="159087"/>
                  </a:moveTo>
                  <a:lnTo>
                    <a:pt x="18720" y="159087"/>
                  </a:lnTo>
                  <a:lnTo>
                    <a:pt x="18720" y="147704"/>
                  </a:lnTo>
                  <a:lnTo>
                    <a:pt x="29656" y="147704"/>
                  </a:lnTo>
                  <a:close/>
                  <a:moveTo>
                    <a:pt x="29656" y="137533"/>
                  </a:moveTo>
                  <a:lnTo>
                    <a:pt x="18720" y="137533"/>
                  </a:lnTo>
                  <a:lnTo>
                    <a:pt x="18720" y="126057"/>
                  </a:lnTo>
                  <a:lnTo>
                    <a:pt x="29656" y="126057"/>
                  </a:lnTo>
                  <a:close/>
                  <a:moveTo>
                    <a:pt x="29656" y="115886"/>
                  </a:moveTo>
                  <a:lnTo>
                    <a:pt x="18720" y="115886"/>
                  </a:lnTo>
                  <a:lnTo>
                    <a:pt x="18720" y="104410"/>
                  </a:lnTo>
                  <a:lnTo>
                    <a:pt x="29656" y="104410"/>
                  </a:lnTo>
                  <a:close/>
                  <a:moveTo>
                    <a:pt x="29656" y="94332"/>
                  </a:moveTo>
                  <a:lnTo>
                    <a:pt x="18720" y="94332"/>
                  </a:lnTo>
                  <a:lnTo>
                    <a:pt x="18720" y="82763"/>
                  </a:lnTo>
                  <a:lnTo>
                    <a:pt x="29656" y="82763"/>
                  </a:lnTo>
                  <a:close/>
                  <a:moveTo>
                    <a:pt x="29656" y="72779"/>
                  </a:moveTo>
                  <a:lnTo>
                    <a:pt x="18720" y="72779"/>
                  </a:lnTo>
                  <a:lnTo>
                    <a:pt x="18720" y="61116"/>
                  </a:lnTo>
                  <a:lnTo>
                    <a:pt x="29656" y="61116"/>
                  </a:lnTo>
                  <a:close/>
                  <a:moveTo>
                    <a:pt x="51064" y="246048"/>
                  </a:moveTo>
                  <a:lnTo>
                    <a:pt x="40129" y="246048"/>
                  </a:lnTo>
                  <a:lnTo>
                    <a:pt x="40129" y="234385"/>
                  </a:lnTo>
                  <a:lnTo>
                    <a:pt x="51157" y="234385"/>
                  </a:lnTo>
                  <a:close/>
                  <a:moveTo>
                    <a:pt x="51064" y="224401"/>
                  </a:moveTo>
                  <a:lnTo>
                    <a:pt x="40129" y="224401"/>
                  </a:lnTo>
                  <a:lnTo>
                    <a:pt x="40129" y="212738"/>
                  </a:lnTo>
                  <a:lnTo>
                    <a:pt x="51157" y="212738"/>
                  </a:lnTo>
                  <a:close/>
                  <a:moveTo>
                    <a:pt x="51064" y="202848"/>
                  </a:moveTo>
                  <a:lnTo>
                    <a:pt x="40129" y="202848"/>
                  </a:lnTo>
                  <a:lnTo>
                    <a:pt x="40129" y="191184"/>
                  </a:lnTo>
                  <a:lnTo>
                    <a:pt x="51157" y="191184"/>
                  </a:lnTo>
                  <a:close/>
                  <a:moveTo>
                    <a:pt x="51064" y="181294"/>
                  </a:moveTo>
                  <a:lnTo>
                    <a:pt x="40129" y="181294"/>
                  </a:lnTo>
                  <a:lnTo>
                    <a:pt x="40129" y="169351"/>
                  </a:lnTo>
                  <a:lnTo>
                    <a:pt x="51157" y="169351"/>
                  </a:lnTo>
                  <a:close/>
                  <a:moveTo>
                    <a:pt x="51064" y="159647"/>
                  </a:moveTo>
                  <a:lnTo>
                    <a:pt x="40129" y="159647"/>
                  </a:lnTo>
                  <a:lnTo>
                    <a:pt x="40129" y="147704"/>
                  </a:lnTo>
                  <a:lnTo>
                    <a:pt x="51157" y="147704"/>
                  </a:lnTo>
                  <a:close/>
                  <a:moveTo>
                    <a:pt x="51064" y="138093"/>
                  </a:moveTo>
                  <a:lnTo>
                    <a:pt x="40129" y="138093"/>
                  </a:lnTo>
                  <a:lnTo>
                    <a:pt x="40129" y="126057"/>
                  </a:lnTo>
                  <a:lnTo>
                    <a:pt x="51157" y="126057"/>
                  </a:lnTo>
                  <a:close/>
                  <a:moveTo>
                    <a:pt x="51064" y="116446"/>
                  </a:moveTo>
                  <a:lnTo>
                    <a:pt x="40129" y="116446"/>
                  </a:lnTo>
                  <a:lnTo>
                    <a:pt x="40129" y="104410"/>
                  </a:lnTo>
                  <a:lnTo>
                    <a:pt x="51157" y="104410"/>
                  </a:lnTo>
                  <a:close/>
                  <a:moveTo>
                    <a:pt x="51064" y="94892"/>
                  </a:moveTo>
                  <a:lnTo>
                    <a:pt x="40129" y="94892"/>
                  </a:lnTo>
                  <a:lnTo>
                    <a:pt x="40129" y="82763"/>
                  </a:lnTo>
                  <a:lnTo>
                    <a:pt x="51157" y="82763"/>
                  </a:lnTo>
                  <a:close/>
                  <a:moveTo>
                    <a:pt x="51064" y="73339"/>
                  </a:moveTo>
                  <a:lnTo>
                    <a:pt x="40129" y="73339"/>
                  </a:lnTo>
                  <a:lnTo>
                    <a:pt x="40129" y="61116"/>
                  </a:lnTo>
                  <a:lnTo>
                    <a:pt x="51157" y="61116"/>
                  </a:lnTo>
                  <a:close/>
                  <a:moveTo>
                    <a:pt x="72472" y="246701"/>
                  </a:moveTo>
                  <a:lnTo>
                    <a:pt x="61629" y="246701"/>
                  </a:lnTo>
                  <a:lnTo>
                    <a:pt x="61629" y="234385"/>
                  </a:lnTo>
                  <a:lnTo>
                    <a:pt x="72472" y="234385"/>
                  </a:lnTo>
                  <a:close/>
                  <a:moveTo>
                    <a:pt x="72472" y="224961"/>
                  </a:moveTo>
                  <a:lnTo>
                    <a:pt x="61629" y="224961"/>
                  </a:lnTo>
                  <a:lnTo>
                    <a:pt x="61629" y="212738"/>
                  </a:lnTo>
                  <a:lnTo>
                    <a:pt x="72472" y="212738"/>
                  </a:lnTo>
                  <a:close/>
                  <a:moveTo>
                    <a:pt x="72472" y="203501"/>
                  </a:moveTo>
                  <a:lnTo>
                    <a:pt x="61629" y="203501"/>
                  </a:lnTo>
                  <a:lnTo>
                    <a:pt x="61629" y="191184"/>
                  </a:lnTo>
                  <a:lnTo>
                    <a:pt x="72472" y="191184"/>
                  </a:lnTo>
                  <a:close/>
                  <a:moveTo>
                    <a:pt x="72472" y="181947"/>
                  </a:moveTo>
                  <a:lnTo>
                    <a:pt x="61629" y="181947"/>
                  </a:lnTo>
                  <a:lnTo>
                    <a:pt x="61629" y="169351"/>
                  </a:lnTo>
                  <a:lnTo>
                    <a:pt x="72472" y="169351"/>
                  </a:lnTo>
                  <a:close/>
                  <a:moveTo>
                    <a:pt x="72472" y="160300"/>
                  </a:moveTo>
                  <a:lnTo>
                    <a:pt x="61629" y="160300"/>
                  </a:lnTo>
                  <a:lnTo>
                    <a:pt x="61629" y="147704"/>
                  </a:lnTo>
                  <a:lnTo>
                    <a:pt x="72472" y="147704"/>
                  </a:lnTo>
                  <a:close/>
                  <a:moveTo>
                    <a:pt x="72472" y="138746"/>
                  </a:moveTo>
                  <a:lnTo>
                    <a:pt x="61629" y="138746"/>
                  </a:lnTo>
                  <a:lnTo>
                    <a:pt x="61629" y="126057"/>
                  </a:lnTo>
                  <a:lnTo>
                    <a:pt x="72472" y="126057"/>
                  </a:lnTo>
                  <a:close/>
                  <a:moveTo>
                    <a:pt x="72472" y="117006"/>
                  </a:moveTo>
                  <a:lnTo>
                    <a:pt x="61629" y="117006"/>
                  </a:lnTo>
                  <a:lnTo>
                    <a:pt x="61629" y="104410"/>
                  </a:lnTo>
                  <a:lnTo>
                    <a:pt x="72472" y="104410"/>
                  </a:lnTo>
                  <a:close/>
                  <a:moveTo>
                    <a:pt x="72472" y="95732"/>
                  </a:moveTo>
                  <a:lnTo>
                    <a:pt x="61629" y="95732"/>
                  </a:lnTo>
                  <a:lnTo>
                    <a:pt x="61629" y="82763"/>
                  </a:lnTo>
                  <a:lnTo>
                    <a:pt x="72472" y="82763"/>
                  </a:lnTo>
                  <a:close/>
                  <a:moveTo>
                    <a:pt x="72472" y="74178"/>
                  </a:moveTo>
                  <a:lnTo>
                    <a:pt x="61629" y="74178"/>
                  </a:lnTo>
                  <a:lnTo>
                    <a:pt x="61629" y="61116"/>
                  </a:lnTo>
                  <a:lnTo>
                    <a:pt x="72472" y="61116"/>
                  </a:lnTo>
                  <a:close/>
                  <a:moveTo>
                    <a:pt x="94066" y="247448"/>
                  </a:moveTo>
                  <a:lnTo>
                    <a:pt x="83223" y="247448"/>
                  </a:lnTo>
                  <a:lnTo>
                    <a:pt x="83223" y="234385"/>
                  </a:lnTo>
                  <a:lnTo>
                    <a:pt x="94251" y="234385"/>
                  </a:lnTo>
                  <a:close/>
                  <a:moveTo>
                    <a:pt x="94066" y="225801"/>
                  </a:moveTo>
                  <a:lnTo>
                    <a:pt x="83223" y="225801"/>
                  </a:lnTo>
                  <a:lnTo>
                    <a:pt x="83223" y="212738"/>
                  </a:lnTo>
                  <a:lnTo>
                    <a:pt x="94251" y="212738"/>
                  </a:lnTo>
                  <a:close/>
                  <a:moveTo>
                    <a:pt x="94066" y="204247"/>
                  </a:moveTo>
                  <a:lnTo>
                    <a:pt x="83223" y="204247"/>
                  </a:lnTo>
                  <a:lnTo>
                    <a:pt x="83223" y="191184"/>
                  </a:lnTo>
                  <a:lnTo>
                    <a:pt x="94251" y="191184"/>
                  </a:lnTo>
                  <a:close/>
                  <a:moveTo>
                    <a:pt x="94066" y="182693"/>
                  </a:moveTo>
                  <a:lnTo>
                    <a:pt x="83223" y="182693"/>
                  </a:lnTo>
                  <a:lnTo>
                    <a:pt x="83223" y="169351"/>
                  </a:lnTo>
                  <a:lnTo>
                    <a:pt x="94251" y="169351"/>
                  </a:lnTo>
                  <a:close/>
                  <a:moveTo>
                    <a:pt x="94066" y="161046"/>
                  </a:moveTo>
                  <a:lnTo>
                    <a:pt x="83223" y="161046"/>
                  </a:lnTo>
                  <a:lnTo>
                    <a:pt x="83223" y="147704"/>
                  </a:lnTo>
                  <a:lnTo>
                    <a:pt x="94251" y="147704"/>
                  </a:lnTo>
                  <a:close/>
                  <a:moveTo>
                    <a:pt x="94066" y="139493"/>
                  </a:moveTo>
                  <a:lnTo>
                    <a:pt x="83223" y="139493"/>
                  </a:lnTo>
                  <a:lnTo>
                    <a:pt x="83223" y="126057"/>
                  </a:lnTo>
                  <a:lnTo>
                    <a:pt x="94251" y="126057"/>
                  </a:lnTo>
                  <a:close/>
                  <a:moveTo>
                    <a:pt x="94066" y="117846"/>
                  </a:moveTo>
                  <a:lnTo>
                    <a:pt x="83223" y="117846"/>
                  </a:lnTo>
                  <a:lnTo>
                    <a:pt x="83223" y="104410"/>
                  </a:lnTo>
                  <a:lnTo>
                    <a:pt x="94251" y="104410"/>
                  </a:lnTo>
                  <a:close/>
                  <a:moveTo>
                    <a:pt x="94066" y="96292"/>
                  </a:moveTo>
                  <a:lnTo>
                    <a:pt x="83223" y="96292"/>
                  </a:lnTo>
                  <a:lnTo>
                    <a:pt x="83223" y="82763"/>
                  </a:lnTo>
                  <a:lnTo>
                    <a:pt x="94251" y="82763"/>
                  </a:lnTo>
                  <a:close/>
                  <a:moveTo>
                    <a:pt x="94066" y="74738"/>
                  </a:moveTo>
                  <a:lnTo>
                    <a:pt x="83223" y="74738"/>
                  </a:lnTo>
                  <a:lnTo>
                    <a:pt x="83223" y="61116"/>
                  </a:lnTo>
                  <a:lnTo>
                    <a:pt x="94251" y="61116"/>
                  </a:lnTo>
                  <a:close/>
                  <a:moveTo>
                    <a:pt x="126224" y="247821"/>
                  </a:moveTo>
                  <a:lnTo>
                    <a:pt x="115196" y="247821"/>
                  </a:lnTo>
                  <a:lnTo>
                    <a:pt x="115196" y="234385"/>
                  </a:lnTo>
                  <a:lnTo>
                    <a:pt x="126317" y="234385"/>
                  </a:lnTo>
                  <a:close/>
                  <a:moveTo>
                    <a:pt x="126224" y="226174"/>
                  </a:moveTo>
                  <a:lnTo>
                    <a:pt x="115196" y="226174"/>
                  </a:lnTo>
                  <a:lnTo>
                    <a:pt x="115196" y="212738"/>
                  </a:lnTo>
                  <a:lnTo>
                    <a:pt x="126317" y="212738"/>
                  </a:lnTo>
                  <a:close/>
                  <a:moveTo>
                    <a:pt x="126224" y="204620"/>
                  </a:moveTo>
                  <a:lnTo>
                    <a:pt x="115196" y="204620"/>
                  </a:lnTo>
                  <a:lnTo>
                    <a:pt x="115196" y="191184"/>
                  </a:lnTo>
                  <a:lnTo>
                    <a:pt x="126317" y="191184"/>
                  </a:lnTo>
                  <a:close/>
                  <a:moveTo>
                    <a:pt x="126224" y="183067"/>
                  </a:moveTo>
                  <a:lnTo>
                    <a:pt x="115196" y="183067"/>
                  </a:lnTo>
                  <a:lnTo>
                    <a:pt x="115196" y="169351"/>
                  </a:lnTo>
                  <a:lnTo>
                    <a:pt x="126317" y="169351"/>
                  </a:lnTo>
                  <a:close/>
                  <a:moveTo>
                    <a:pt x="126224" y="161420"/>
                  </a:moveTo>
                  <a:lnTo>
                    <a:pt x="115196" y="161420"/>
                  </a:lnTo>
                  <a:lnTo>
                    <a:pt x="115196" y="147704"/>
                  </a:lnTo>
                  <a:lnTo>
                    <a:pt x="126317" y="147704"/>
                  </a:lnTo>
                  <a:close/>
                  <a:moveTo>
                    <a:pt x="126224" y="139866"/>
                  </a:moveTo>
                  <a:lnTo>
                    <a:pt x="115196" y="139866"/>
                  </a:lnTo>
                  <a:lnTo>
                    <a:pt x="115196" y="126057"/>
                  </a:lnTo>
                  <a:lnTo>
                    <a:pt x="126317" y="126057"/>
                  </a:lnTo>
                  <a:close/>
                  <a:moveTo>
                    <a:pt x="126224" y="118219"/>
                  </a:moveTo>
                  <a:lnTo>
                    <a:pt x="115196" y="118219"/>
                  </a:lnTo>
                  <a:lnTo>
                    <a:pt x="115196" y="104410"/>
                  </a:lnTo>
                  <a:lnTo>
                    <a:pt x="126317" y="104410"/>
                  </a:lnTo>
                  <a:close/>
                  <a:moveTo>
                    <a:pt x="126224" y="96665"/>
                  </a:moveTo>
                  <a:lnTo>
                    <a:pt x="115196" y="96665"/>
                  </a:lnTo>
                  <a:lnTo>
                    <a:pt x="115196" y="82763"/>
                  </a:lnTo>
                  <a:lnTo>
                    <a:pt x="126317" y="82763"/>
                  </a:lnTo>
                  <a:close/>
                  <a:moveTo>
                    <a:pt x="126224" y="75111"/>
                  </a:moveTo>
                  <a:lnTo>
                    <a:pt x="115196" y="75111"/>
                  </a:lnTo>
                  <a:lnTo>
                    <a:pt x="115196" y="61116"/>
                  </a:lnTo>
                  <a:lnTo>
                    <a:pt x="126317" y="61116"/>
                  </a:lnTo>
                  <a:close/>
                </a:path>
              </a:pathLst>
            </a:custGeom>
            <a:grpFill/>
            <a:ln w="9268" cap="flat">
              <a:noFill/>
              <a:prstDash val="solid"/>
              <a:miter/>
            </a:ln>
          </p:spPr>
          <p:txBody>
            <a:bodyPr rtlCol="0" anchor="ctr"/>
            <a:lstStyle/>
            <a:p>
              <a:endParaRPr lang="en-US"/>
            </a:p>
          </p:txBody>
        </p:sp>
      </p:grpSp>
      <p:sp>
        <p:nvSpPr>
          <p:cNvPr id="136" name="Oval 135">
            <a:extLst>
              <a:ext uri="{FF2B5EF4-FFF2-40B4-BE49-F238E27FC236}">
                <a16:creationId xmlns:a16="http://schemas.microsoft.com/office/drawing/2014/main" id="{0AE1E6E0-FF8E-4B9C-4512-B9678066AD91}"/>
              </a:ext>
            </a:extLst>
          </p:cNvPr>
          <p:cNvSpPr/>
          <p:nvPr/>
        </p:nvSpPr>
        <p:spPr>
          <a:xfrm>
            <a:off x="10591007" y="4684060"/>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44" name="Graphic 2">
            <a:extLst>
              <a:ext uri="{FF2B5EF4-FFF2-40B4-BE49-F238E27FC236}">
                <a16:creationId xmlns:a16="http://schemas.microsoft.com/office/drawing/2014/main" id="{DED3139B-6915-6550-A087-F08A91DC16BF}"/>
              </a:ext>
            </a:extLst>
          </p:cNvPr>
          <p:cNvGrpSpPr>
            <a:grpSpLocks noChangeAspect="1"/>
          </p:cNvGrpSpPr>
          <p:nvPr/>
        </p:nvGrpSpPr>
        <p:grpSpPr>
          <a:xfrm>
            <a:off x="10718273" y="4799345"/>
            <a:ext cx="541681" cy="525673"/>
            <a:chOff x="5670550" y="3016250"/>
            <a:chExt cx="847023" cy="821990"/>
          </a:xfrm>
          <a:gradFill>
            <a:gsLst>
              <a:gs pos="0">
                <a:schemeClr val="accent2"/>
              </a:gs>
              <a:gs pos="100000">
                <a:schemeClr val="accent4"/>
              </a:gs>
            </a:gsLst>
            <a:lin ang="5400000" scaled="1"/>
          </a:gradFill>
        </p:grpSpPr>
        <p:sp>
          <p:nvSpPr>
            <p:cNvPr id="145" name="Freeform 144">
              <a:extLst>
                <a:ext uri="{FF2B5EF4-FFF2-40B4-BE49-F238E27FC236}">
                  <a16:creationId xmlns:a16="http://schemas.microsoft.com/office/drawing/2014/main" id="{EE1341AD-86BC-FC38-4FD6-4D2BB237F818}"/>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A346EBD1-E4A9-1C03-2363-F9BCA9347044}"/>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7D2B2035-A8F6-053D-7D9B-76E9BCA81B06}"/>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D526C09A-0F04-F103-D49B-EFF1406B0D6C}"/>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BC9434EF-E8A6-2486-F88C-99E4EC95990B}"/>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7AE2AD77-1BB6-4E56-277E-0D8F1389A4B2}"/>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37904D47-441F-1772-7A9D-5F0F7754ED69}"/>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C2125052-7C98-7F70-2514-D85CA930A7E6}"/>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38EAEE86-8C34-E13F-86DA-C30B72B415E6}"/>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B09ABEA2-7E2B-7E99-50D9-B39F83CB2815}"/>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18A81B7D-47A8-5523-D577-808726BD1B2D}"/>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endParaRPr lang="en-US"/>
            </a:p>
          </p:txBody>
        </p:sp>
      </p:grpSp>
      <p:sp>
        <p:nvSpPr>
          <p:cNvPr id="156" name="Oval 155">
            <a:extLst>
              <a:ext uri="{FF2B5EF4-FFF2-40B4-BE49-F238E27FC236}">
                <a16:creationId xmlns:a16="http://schemas.microsoft.com/office/drawing/2014/main" id="{592B3572-1549-68C3-7189-26251EF08DCF}"/>
              </a:ext>
            </a:extLst>
          </p:cNvPr>
          <p:cNvSpPr/>
          <p:nvPr/>
        </p:nvSpPr>
        <p:spPr>
          <a:xfrm>
            <a:off x="5131830" y="2336650"/>
            <a:ext cx="928440" cy="928440"/>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9" name="Oval 158">
            <a:extLst>
              <a:ext uri="{FF2B5EF4-FFF2-40B4-BE49-F238E27FC236}">
                <a16:creationId xmlns:a16="http://schemas.microsoft.com/office/drawing/2014/main" id="{C3188E08-FD00-BCEE-3D92-27E76385B4EB}"/>
              </a:ext>
            </a:extLst>
          </p:cNvPr>
          <p:cNvSpPr/>
          <p:nvPr/>
        </p:nvSpPr>
        <p:spPr>
          <a:xfrm>
            <a:off x="7784124" y="2947508"/>
            <a:ext cx="928440" cy="928440"/>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0" name="Graphic 107">
            <a:extLst>
              <a:ext uri="{FF2B5EF4-FFF2-40B4-BE49-F238E27FC236}">
                <a16:creationId xmlns:a16="http://schemas.microsoft.com/office/drawing/2014/main" id="{BE2B8652-6C0D-CB09-A7AF-7AEFB5434846}"/>
              </a:ext>
            </a:extLst>
          </p:cNvPr>
          <p:cNvSpPr>
            <a:spLocks noChangeAspect="1"/>
          </p:cNvSpPr>
          <p:nvPr/>
        </p:nvSpPr>
        <p:spPr>
          <a:xfrm>
            <a:off x="7939298" y="3230101"/>
            <a:ext cx="604982" cy="397797"/>
          </a:xfrm>
          <a:custGeom>
            <a:avLst/>
            <a:gdLst>
              <a:gd name="connsiteX0" fmla="*/ 278875 w 347663"/>
              <a:gd name="connsiteY0" fmla="*/ 200458 h 228600"/>
              <a:gd name="connsiteX1" fmla="*/ 278875 w 347663"/>
              <a:gd name="connsiteY1" fmla="*/ 200958 h 228600"/>
              <a:gd name="connsiteX2" fmla="*/ 278875 w 347663"/>
              <a:gd name="connsiteY2" fmla="*/ 206387 h 228600"/>
              <a:gd name="connsiteX3" fmla="*/ 174435 w 347663"/>
              <a:gd name="connsiteY3" fmla="*/ 229354 h 228600"/>
              <a:gd name="connsiteX4" fmla="*/ 70278 w 347663"/>
              <a:gd name="connsiteY4" fmla="*/ 206530 h 228600"/>
              <a:gd name="connsiteX5" fmla="*/ 70278 w 347663"/>
              <a:gd name="connsiteY5" fmla="*/ 200958 h 228600"/>
              <a:gd name="connsiteX6" fmla="*/ 70278 w 347663"/>
              <a:gd name="connsiteY6" fmla="*/ 199457 h 228600"/>
              <a:gd name="connsiteX7" fmla="*/ 70278 w 347663"/>
              <a:gd name="connsiteY7" fmla="*/ 199457 h 228600"/>
              <a:gd name="connsiteX8" fmla="*/ 70278 w 347663"/>
              <a:gd name="connsiteY8" fmla="*/ 195207 h 228600"/>
              <a:gd name="connsiteX9" fmla="*/ 90144 w 347663"/>
              <a:gd name="connsiteY9" fmla="*/ 161738 h 228600"/>
              <a:gd name="connsiteX10" fmla="*/ 138817 w 347663"/>
              <a:gd name="connsiteY10" fmla="*/ 144236 h 228600"/>
              <a:gd name="connsiteX11" fmla="*/ 142648 w 347663"/>
              <a:gd name="connsiteY11" fmla="*/ 131913 h 228600"/>
              <a:gd name="connsiteX12" fmla="*/ 131119 w 347663"/>
              <a:gd name="connsiteY12" fmla="*/ 103588 h 228600"/>
              <a:gd name="connsiteX13" fmla="*/ 121930 w 347663"/>
              <a:gd name="connsiteY13" fmla="*/ 87336 h 228600"/>
              <a:gd name="connsiteX14" fmla="*/ 125691 w 347663"/>
              <a:gd name="connsiteY14" fmla="*/ 68048 h 228600"/>
              <a:gd name="connsiteX15" fmla="*/ 126507 w 347663"/>
              <a:gd name="connsiteY15" fmla="*/ 68048 h 228600"/>
              <a:gd name="connsiteX16" fmla="*/ 125407 w 347663"/>
              <a:gd name="connsiteY16" fmla="*/ 42009 h 228600"/>
              <a:gd name="connsiteX17" fmla="*/ 138498 w 347663"/>
              <a:gd name="connsiteY17" fmla="*/ 18649 h 228600"/>
              <a:gd name="connsiteX18" fmla="*/ 150595 w 347663"/>
              <a:gd name="connsiteY18" fmla="*/ 8469 h 228600"/>
              <a:gd name="connsiteX19" fmla="*/ 162479 w 347663"/>
              <a:gd name="connsiteY19" fmla="*/ 2290 h 228600"/>
              <a:gd name="connsiteX20" fmla="*/ 162479 w 347663"/>
              <a:gd name="connsiteY20" fmla="*/ 2290 h 228600"/>
              <a:gd name="connsiteX21" fmla="*/ 173122 w 347663"/>
              <a:gd name="connsiteY21" fmla="*/ 218 h 228600"/>
              <a:gd name="connsiteX22" fmla="*/ 177769 w 347663"/>
              <a:gd name="connsiteY22" fmla="*/ 4 h 228600"/>
              <a:gd name="connsiteX23" fmla="*/ 200013 w 347663"/>
              <a:gd name="connsiteY23" fmla="*/ 5969 h 228600"/>
              <a:gd name="connsiteX24" fmla="*/ 213103 w 347663"/>
              <a:gd name="connsiteY24" fmla="*/ 18363 h 228600"/>
              <a:gd name="connsiteX25" fmla="*/ 226478 w 347663"/>
              <a:gd name="connsiteY25" fmla="*/ 70941 h 228600"/>
              <a:gd name="connsiteX26" fmla="*/ 226478 w 347663"/>
              <a:gd name="connsiteY26" fmla="*/ 70941 h 228600"/>
              <a:gd name="connsiteX27" fmla="*/ 228251 w 347663"/>
              <a:gd name="connsiteY27" fmla="*/ 89908 h 228600"/>
              <a:gd name="connsiteX28" fmla="*/ 218850 w 347663"/>
              <a:gd name="connsiteY28" fmla="*/ 106160 h 228600"/>
              <a:gd name="connsiteX29" fmla="*/ 217006 w 347663"/>
              <a:gd name="connsiteY29" fmla="*/ 105553 h 228600"/>
              <a:gd name="connsiteX30" fmla="*/ 206611 w 347663"/>
              <a:gd name="connsiteY30" fmla="*/ 131449 h 228600"/>
              <a:gd name="connsiteX31" fmla="*/ 211258 w 347663"/>
              <a:gd name="connsiteY31" fmla="*/ 145308 h 228600"/>
              <a:gd name="connsiteX32" fmla="*/ 259186 w 347663"/>
              <a:gd name="connsiteY32" fmla="*/ 161738 h 228600"/>
              <a:gd name="connsiteX33" fmla="*/ 279053 w 347663"/>
              <a:gd name="connsiteY33" fmla="*/ 195100 h 228600"/>
              <a:gd name="connsiteX34" fmla="*/ 278875 w 347663"/>
              <a:gd name="connsiteY34" fmla="*/ 200458 h 228600"/>
              <a:gd name="connsiteX35" fmla="*/ 337907 w 347663"/>
              <a:gd name="connsiteY35" fmla="*/ 139950 h 228600"/>
              <a:gd name="connsiteX36" fmla="*/ 323220 w 347663"/>
              <a:gd name="connsiteY36" fmla="*/ 134342 h 228600"/>
              <a:gd name="connsiteX37" fmla="*/ 299700 w 347663"/>
              <a:gd name="connsiteY37" fmla="*/ 125984 h 228600"/>
              <a:gd name="connsiteX38" fmla="*/ 296897 w 347663"/>
              <a:gd name="connsiteY38" fmla="*/ 124055 h 228600"/>
              <a:gd name="connsiteX39" fmla="*/ 296897 w 347663"/>
              <a:gd name="connsiteY39" fmla="*/ 122912 h 228600"/>
              <a:gd name="connsiteX40" fmla="*/ 296897 w 347663"/>
              <a:gd name="connsiteY40" fmla="*/ 122912 h 228600"/>
              <a:gd name="connsiteX41" fmla="*/ 296897 w 347663"/>
              <a:gd name="connsiteY41" fmla="*/ 116090 h 228600"/>
              <a:gd name="connsiteX42" fmla="*/ 328542 w 347663"/>
              <a:gd name="connsiteY42" fmla="*/ 106267 h 228600"/>
              <a:gd name="connsiteX43" fmla="*/ 316373 w 347663"/>
              <a:gd name="connsiteY43" fmla="*/ 74870 h 228600"/>
              <a:gd name="connsiteX44" fmla="*/ 291540 w 347663"/>
              <a:gd name="connsiteY44" fmla="*/ 25900 h 228600"/>
              <a:gd name="connsiteX45" fmla="*/ 263443 w 347663"/>
              <a:gd name="connsiteY45" fmla="*/ 21685 h 228600"/>
              <a:gd name="connsiteX46" fmla="*/ 240668 w 347663"/>
              <a:gd name="connsiteY46" fmla="*/ 68120 h 228600"/>
              <a:gd name="connsiteX47" fmla="*/ 236588 w 347663"/>
              <a:gd name="connsiteY47" fmla="*/ 97266 h 228600"/>
              <a:gd name="connsiteX48" fmla="*/ 231586 w 347663"/>
              <a:gd name="connsiteY48" fmla="*/ 108482 h 228600"/>
              <a:gd name="connsiteX49" fmla="*/ 230983 w 347663"/>
              <a:gd name="connsiteY49" fmla="*/ 109339 h 228600"/>
              <a:gd name="connsiteX50" fmla="*/ 259364 w 347663"/>
              <a:gd name="connsiteY50" fmla="*/ 116483 h 228600"/>
              <a:gd name="connsiteX51" fmla="*/ 259364 w 347663"/>
              <a:gd name="connsiteY51" fmla="*/ 123948 h 228600"/>
              <a:gd name="connsiteX52" fmla="*/ 256561 w 347663"/>
              <a:gd name="connsiteY52" fmla="*/ 125877 h 228600"/>
              <a:gd name="connsiteX53" fmla="*/ 233041 w 347663"/>
              <a:gd name="connsiteY53" fmla="*/ 134271 h 228600"/>
              <a:gd name="connsiteX54" fmla="*/ 220979 w 347663"/>
              <a:gd name="connsiteY54" fmla="*/ 138664 h 228600"/>
              <a:gd name="connsiteX55" fmla="*/ 261634 w 347663"/>
              <a:gd name="connsiteY55" fmla="*/ 152094 h 228600"/>
              <a:gd name="connsiteX56" fmla="*/ 288844 w 347663"/>
              <a:gd name="connsiteY56" fmla="*/ 189635 h 228600"/>
              <a:gd name="connsiteX57" fmla="*/ 348018 w 347663"/>
              <a:gd name="connsiteY57" fmla="*/ 170097 h 228600"/>
              <a:gd name="connsiteX58" fmla="*/ 348018 w 347663"/>
              <a:gd name="connsiteY58" fmla="*/ 154237 h 228600"/>
              <a:gd name="connsiteX59" fmla="*/ 337907 w 347663"/>
              <a:gd name="connsiteY59" fmla="*/ 139950 h 228600"/>
              <a:gd name="connsiteX60" fmla="*/ 87554 w 347663"/>
              <a:gd name="connsiteY60" fmla="*/ 152094 h 228600"/>
              <a:gd name="connsiteX61" fmla="*/ 126755 w 347663"/>
              <a:gd name="connsiteY61" fmla="*/ 138664 h 228600"/>
              <a:gd name="connsiteX62" fmla="*/ 114835 w 347663"/>
              <a:gd name="connsiteY62" fmla="*/ 134342 h 228600"/>
              <a:gd name="connsiteX63" fmla="*/ 91279 w 347663"/>
              <a:gd name="connsiteY63" fmla="*/ 125984 h 228600"/>
              <a:gd name="connsiteX64" fmla="*/ 88477 w 347663"/>
              <a:gd name="connsiteY64" fmla="*/ 124019 h 228600"/>
              <a:gd name="connsiteX65" fmla="*/ 88477 w 347663"/>
              <a:gd name="connsiteY65" fmla="*/ 122912 h 228600"/>
              <a:gd name="connsiteX66" fmla="*/ 88477 w 347663"/>
              <a:gd name="connsiteY66" fmla="*/ 122912 h 228600"/>
              <a:gd name="connsiteX67" fmla="*/ 88477 w 347663"/>
              <a:gd name="connsiteY67" fmla="*/ 116090 h 228600"/>
              <a:gd name="connsiteX68" fmla="*/ 119660 w 347663"/>
              <a:gd name="connsiteY68" fmla="*/ 106732 h 228600"/>
              <a:gd name="connsiteX69" fmla="*/ 119021 w 347663"/>
              <a:gd name="connsiteY69" fmla="*/ 105803 h 228600"/>
              <a:gd name="connsiteX70" fmla="*/ 107988 w 347663"/>
              <a:gd name="connsiteY70" fmla="*/ 74870 h 228600"/>
              <a:gd name="connsiteX71" fmla="*/ 83155 w 347663"/>
              <a:gd name="connsiteY71" fmla="*/ 25900 h 228600"/>
              <a:gd name="connsiteX72" fmla="*/ 55058 w 347663"/>
              <a:gd name="connsiteY72" fmla="*/ 21649 h 228600"/>
              <a:gd name="connsiteX73" fmla="*/ 32283 w 347663"/>
              <a:gd name="connsiteY73" fmla="*/ 68084 h 228600"/>
              <a:gd name="connsiteX74" fmla="*/ 18980 w 347663"/>
              <a:gd name="connsiteY74" fmla="*/ 105946 h 228600"/>
              <a:gd name="connsiteX75" fmla="*/ 51085 w 347663"/>
              <a:gd name="connsiteY75" fmla="*/ 116411 h 228600"/>
              <a:gd name="connsiteX76" fmla="*/ 51085 w 347663"/>
              <a:gd name="connsiteY76" fmla="*/ 123948 h 228600"/>
              <a:gd name="connsiteX77" fmla="*/ 48283 w 347663"/>
              <a:gd name="connsiteY77" fmla="*/ 125877 h 228600"/>
              <a:gd name="connsiteX78" fmla="*/ 24691 w 347663"/>
              <a:gd name="connsiteY78" fmla="*/ 134271 h 228600"/>
              <a:gd name="connsiteX79" fmla="*/ 10004 w 347663"/>
              <a:gd name="connsiteY79" fmla="*/ 139843 h 228600"/>
              <a:gd name="connsiteX80" fmla="*/ 0 w 347663"/>
              <a:gd name="connsiteY80" fmla="*/ 154130 h 228600"/>
              <a:gd name="connsiteX81" fmla="*/ 0 w 347663"/>
              <a:gd name="connsiteY81" fmla="*/ 170025 h 228600"/>
              <a:gd name="connsiteX82" fmla="*/ 60486 w 347663"/>
              <a:gd name="connsiteY82" fmla="*/ 189635 h 228600"/>
              <a:gd name="connsiteX83" fmla="*/ 87554 w 347663"/>
              <a:gd name="connsiteY83" fmla="*/ 15209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47663" h="228600">
                <a:moveTo>
                  <a:pt x="278875" y="200458"/>
                </a:moveTo>
                <a:lnTo>
                  <a:pt x="278875" y="200958"/>
                </a:lnTo>
                <a:cubicBezTo>
                  <a:pt x="278875" y="201815"/>
                  <a:pt x="278875" y="203851"/>
                  <a:pt x="278875" y="206387"/>
                </a:cubicBezTo>
                <a:cubicBezTo>
                  <a:pt x="246135" y="221599"/>
                  <a:pt x="210493" y="229437"/>
                  <a:pt x="174435" y="229354"/>
                </a:cubicBezTo>
                <a:cubicBezTo>
                  <a:pt x="138484" y="229427"/>
                  <a:pt x="102946" y="221639"/>
                  <a:pt x="70278" y="206530"/>
                </a:cubicBezTo>
                <a:cubicBezTo>
                  <a:pt x="70278" y="203922"/>
                  <a:pt x="70278" y="201815"/>
                  <a:pt x="70278" y="200958"/>
                </a:cubicBezTo>
                <a:lnTo>
                  <a:pt x="70278" y="199457"/>
                </a:lnTo>
                <a:lnTo>
                  <a:pt x="70278" y="199457"/>
                </a:lnTo>
                <a:cubicBezTo>
                  <a:pt x="70278" y="198136"/>
                  <a:pt x="70278" y="196707"/>
                  <a:pt x="70278" y="195207"/>
                </a:cubicBezTo>
                <a:cubicBezTo>
                  <a:pt x="70278" y="183634"/>
                  <a:pt x="72903" y="165989"/>
                  <a:pt x="90144" y="161738"/>
                </a:cubicBezTo>
                <a:cubicBezTo>
                  <a:pt x="106871" y="157432"/>
                  <a:pt x="123165" y="151573"/>
                  <a:pt x="138817" y="144236"/>
                </a:cubicBezTo>
                <a:cubicBezTo>
                  <a:pt x="140815" y="140392"/>
                  <a:pt x="142113" y="136218"/>
                  <a:pt x="142648" y="131913"/>
                </a:cubicBezTo>
                <a:cubicBezTo>
                  <a:pt x="136510" y="123592"/>
                  <a:pt x="132546" y="113853"/>
                  <a:pt x="131119" y="103588"/>
                </a:cubicBezTo>
                <a:cubicBezTo>
                  <a:pt x="128671" y="103410"/>
                  <a:pt x="125407" y="100016"/>
                  <a:pt x="121930" y="87336"/>
                </a:cubicBezTo>
                <a:cubicBezTo>
                  <a:pt x="117460" y="71263"/>
                  <a:pt x="121647" y="68048"/>
                  <a:pt x="125691" y="68048"/>
                </a:cubicBezTo>
                <a:lnTo>
                  <a:pt x="126507" y="68048"/>
                </a:lnTo>
                <a:cubicBezTo>
                  <a:pt x="123544" y="59678"/>
                  <a:pt x="123161" y="50602"/>
                  <a:pt x="125407" y="42009"/>
                </a:cubicBezTo>
                <a:cubicBezTo>
                  <a:pt x="127563" y="33162"/>
                  <a:pt x="132091" y="25081"/>
                  <a:pt x="138498" y="18649"/>
                </a:cubicBezTo>
                <a:cubicBezTo>
                  <a:pt x="142081" y="14749"/>
                  <a:pt x="146147" y="11328"/>
                  <a:pt x="150595" y="8469"/>
                </a:cubicBezTo>
                <a:cubicBezTo>
                  <a:pt x="154237" y="5839"/>
                  <a:pt x="158241" y="3757"/>
                  <a:pt x="162479" y="2290"/>
                </a:cubicBezTo>
                <a:lnTo>
                  <a:pt x="162479" y="2290"/>
                </a:lnTo>
                <a:cubicBezTo>
                  <a:pt x="165909" y="1088"/>
                  <a:pt x="169494" y="390"/>
                  <a:pt x="173122" y="218"/>
                </a:cubicBezTo>
                <a:cubicBezTo>
                  <a:pt x="174730" y="75"/>
                  <a:pt x="176279" y="4"/>
                  <a:pt x="177769" y="4"/>
                </a:cubicBezTo>
                <a:cubicBezTo>
                  <a:pt x="185587" y="-102"/>
                  <a:pt x="193283" y="1962"/>
                  <a:pt x="200013" y="5969"/>
                </a:cubicBezTo>
                <a:cubicBezTo>
                  <a:pt x="205411" y="8830"/>
                  <a:pt x="209936" y="13114"/>
                  <a:pt x="213103" y="18363"/>
                </a:cubicBezTo>
                <a:cubicBezTo>
                  <a:pt x="213103" y="18363"/>
                  <a:pt x="236943" y="20042"/>
                  <a:pt x="226478" y="70941"/>
                </a:cubicBezTo>
                <a:lnTo>
                  <a:pt x="226478" y="70941"/>
                </a:lnTo>
                <a:cubicBezTo>
                  <a:pt x="229706" y="72049"/>
                  <a:pt x="231976" y="76549"/>
                  <a:pt x="228251" y="89908"/>
                </a:cubicBezTo>
                <a:cubicBezTo>
                  <a:pt x="224526" y="103267"/>
                  <a:pt x="221334" y="106160"/>
                  <a:pt x="218850" y="106160"/>
                </a:cubicBezTo>
                <a:cubicBezTo>
                  <a:pt x="218191" y="106134"/>
                  <a:pt x="217552" y="105924"/>
                  <a:pt x="217006" y="105553"/>
                </a:cubicBezTo>
                <a:cubicBezTo>
                  <a:pt x="215573" y="114877"/>
                  <a:pt x="212015" y="123740"/>
                  <a:pt x="206611" y="131449"/>
                </a:cubicBezTo>
                <a:cubicBezTo>
                  <a:pt x="207126" y="136357"/>
                  <a:pt x="208713" y="141090"/>
                  <a:pt x="211258" y="145308"/>
                </a:cubicBezTo>
                <a:cubicBezTo>
                  <a:pt x="226760" y="152100"/>
                  <a:pt x="242790" y="157595"/>
                  <a:pt x="259186" y="161738"/>
                </a:cubicBezTo>
                <a:cubicBezTo>
                  <a:pt x="276392" y="165989"/>
                  <a:pt x="279159" y="183527"/>
                  <a:pt x="279053" y="195100"/>
                </a:cubicBezTo>
                <a:cubicBezTo>
                  <a:pt x="279053" y="197064"/>
                  <a:pt x="278982" y="198886"/>
                  <a:pt x="278875" y="200458"/>
                </a:cubicBezTo>
                <a:close/>
                <a:moveTo>
                  <a:pt x="337907" y="139950"/>
                </a:moveTo>
                <a:cubicBezTo>
                  <a:pt x="333197" y="137621"/>
                  <a:pt x="328280" y="135744"/>
                  <a:pt x="323220" y="134342"/>
                </a:cubicBezTo>
                <a:cubicBezTo>
                  <a:pt x="315168" y="132202"/>
                  <a:pt x="307302" y="129407"/>
                  <a:pt x="299700" y="125984"/>
                </a:cubicBezTo>
                <a:cubicBezTo>
                  <a:pt x="297961" y="124877"/>
                  <a:pt x="296897" y="124055"/>
                  <a:pt x="296897" y="124055"/>
                </a:cubicBezTo>
                <a:lnTo>
                  <a:pt x="296897" y="122912"/>
                </a:lnTo>
                <a:lnTo>
                  <a:pt x="296897" y="122912"/>
                </a:lnTo>
                <a:lnTo>
                  <a:pt x="296897" y="116090"/>
                </a:lnTo>
                <a:cubicBezTo>
                  <a:pt x="296897" y="116090"/>
                  <a:pt x="318183" y="116733"/>
                  <a:pt x="328542" y="106267"/>
                </a:cubicBezTo>
                <a:cubicBezTo>
                  <a:pt x="328542" y="106267"/>
                  <a:pt x="313713" y="102052"/>
                  <a:pt x="316373" y="74870"/>
                </a:cubicBezTo>
                <a:cubicBezTo>
                  <a:pt x="319034" y="47688"/>
                  <a:pt x="313039" y="23864"/>
                  <a:pt x="291540" y="25900"/>
                </a:cubicBezTo>
                <a:cubicBezTo>
                  <a:pt x="291540" y="25900"/>
                  <a:pt x="282139" y="14506"/>
                  <a:pt x="263443" y="21685"/>
                </a:cubicBezTo>
                <a:cubicBezTo>
                  <a:pt x="257022" y="24114"/>
                  <a:pt x="239781" y="30329"/>
                  <a:pt x="240668" y="68120"/>
                </a:cubicBezTo>
                <a:cubicBezTo>
                  <a:pt x="241023" y="82764"/>
                  <a:pt x="239072" y="91765"/>
                  <a:pt x="236588" y="97266"/>
                </a:cubicBezTo>
                <a:cubicBezTo>
                  <a:pt x="235385" y="101198"/>
                  <a:pt x="233705" y="104965"/>
                  <a:pt x="231586" y="108482"/>
                </a:cubicBezTo>
                <a:lnTo>
                  <a:pt x="230983" y="109339"/>
                </a:lnTo>
                <a:cubicBezTo>
                  <a:pt x="235311" y="112447"/>
                  <a:pt x="243967" y="116483"/>
                  <a:pt x="259364" y="116483"/>
                </a:cubicBezTo>
                <a:lnTo>
                  <a:pt x="259364" y="123948"/>
                </a:lnTo>
                <a:cubicBezTo>
                  <a:pt x="259364" y="123948"/>
                  <a:pt x="258299" y="124769"/>
                  <a:pt x="256561" y="125877"/>
                </a:cubicBezTo>
                <a:cubicBezTo>
                  <a:pt x="248951" y="129289"/>
                  <a:pt x="241087" y="132096"/>
                  <a:pt x="233041" y="134271"/>
                </a:cubicBezTo>
                <a:cubicBezTo>
                  <a:pt x="228909" y="135406"/>
                  <a:pt x="224876" y="136875"/>
                  <a:pt x="220979" y="138664"/>
                </a:cubicBezTo>
                <a:cubicBezTo>
                  <a:pt x="234207" y="144079"/>
                  <a:pt x="247791" y="148566"/>
                  <a:pt x="261634" y="152094"/>
                </a:cubicBezTo>
                <a:cubicBezTo>
                  <a:pt x="277776" y="156095"/>
                  <a:pt x="287531" y="169668"/>
                  <a:pt x="288844" y="189635"/>
                </a:cubicBezTo>
                <a:cubicBezTo>
                  <a:pt x="304950" y="188242"/>
                  <a:pt x="336169" y="183777"/>
                  <a:pt x="348018" y="170097"/>
                </a:cubicBezTo>
                <a:lnTo>
                  <a:pt x="348018" y="154237"/>
                </a:lnTo>
                <a:cubicBezTo>
                  <a:pt x="347363" y="148022"/>
                  <a:pt x="343528" y="142603"/>
                  <a:pt x="337907" y="139950"/>
                </a:cubicBezTo>
                <a:close/>
                <a:moveTo>
                  <a:pt x="87554" y="152094"/>
                </a:moveTo>
                <a:cubicBezTo>
                  <a:pt x="100944" y="148636"/>
                  <a:pt x="114049" y="144146"/>
                  <a:pt x="126755" y="138664"/>
                </a:cubicBezTo>
                <a:cubicBezTo>
                  <a:pt x="122895" y="136924"/>
                  <a:pt x="118911" y="135479"/>
                  <a:pt x="114835" y="134342"/>
                </a:cubicBezTo>
                <a:cubicBezTo>
                  <a:pt x="106770" y="132209"/>
                  <a:pt x="98891" y="129414"/>
                  <a:pt x="91279" y="125984"/>
                </a:cubicBezTo>
                <a:cubicBezTo>
                  <a:pt x="89576" y="124877"/>
                  <a:pt x="88477" y="124019"/>
                  <a:pt x="88477" y="124019"/>
                </a:cubicBezTo>
                <a:lnTo>
                  <a:pt x="88477" y="122912"/>
                </a:lnTo>
                <a:lnTo>
                  <a:pt x="88477" y="122912"/>
                </a:lnTo>
                <a:lnTo>
                  <a:pt x="88477" y="116090"/>
                </a:lnTo>
                <a:cubicBezTo>
                  <a:pt x="88477" y="116090"/>
                  <a:pt x="109301" y="116697"/>
                  <a:pt x="119660" y="106732"/>
                </a:cubicBezTo>
                <a:lnTo>
                  <a:pt x="119021" y="105803"/>
                </a:lnTo>
                <a:cubicBezTo>
                  <a:pt x="115474" y="104195"/>
                  <a:pt x="105753" y="97445"/>
                  <a:pt x="107988" y="74870"/>
                </a:cubicBezTo>
                <a:cubicBezTo>
                  <a:pt x="110649" y="47724"/>
                  <a:pt x="104654" y="23864"/>
                  <a:pt x="83155" y="25900"/>
                </a:cubicBezTo>
                <a:cubicBezTo>
                  <a:pt x="83155" y="25900"/>
                  <a:pt x="73754" y="14506"/>
                  <a:pt x="55058" y="21649"/>
                </a:cubicBezTo>
                <a:cubicBezTo>
                  <a:pt x="48637" y="24114"/>
                  <a:pt x="31396" y="30329"/>
                  <a:pt x="32283" y="68084"/>
                </a:cubicBezTo>
                <a:cubicBezTo>
                  <a:pt x="33170" y="105839"/>
                  <a:pt x="18980" y="105946"/>
                  <a:pt x="18980" y="105946"/>
                </a:cubicBezTo>
                <a:cubicBezTo>
                  <a:pt x="18980" y="105946"/>
                  <a:pt x="26288" y="116661"/>
                  <a:pt x="51085" y="116411"/>
                </a:cubicBezTo>
                <a:lnTo>
                  <a:pt x="51085" y="123948"/>
                </a:lnTo>
                <a:cubicBezTo>
                  <a:pt x="51085" y="123948"/>
                  <a:pt x="49985" y="124769"/>
                  <a:pt x="48283" y="125877"/>
                </a:cubicBezTo>
                <a:cubicBezTo>
                  <a:pt x="40649" y="129293"/>
                  <a:pt x="32761" y="132100"/>
                  <a:pt x="24691" y="134271"/>
                </a:cubicBezTo>
                <a:cubicBezTo>
                  <a:pt x="19628" y="135646"/>
                  <a:pt x="14710" y="137513"/>
                  <a:pt x="10004" y="139843"/>
                </a:cubicBezTo>
                <a:cubicBezTo>
                  <a:pt x="4424" y="142524"/>
                  <a:pt x="634" y="147938"/>
                  <a:pt x="0" y="154130"/>
                </a:cubicBezTo>
                <a:lnTo>
                  <a:pt x="0" y="170025"/>
                </a:lnTo>
                <a:cubicBezTo>
                  <a:pt x="11849" y="183670"/>
                  <a:pt x="43990" y="188206"/>
                  <a:pt x="60486" y="189635"/>
                </a:cubicBezTo>
                <a:cubicBezTo>
                  <a:pt x="61657" y="169632"/>
                  <a:pt x="71377" y="156095"/>
                  <a:pt x="87554" y="152094"/>
                </a:cubicBezTo>
                <a:close/>
              </a:path>
            </a:pathLst>
          </a:custGeom>
          <a:gradFill>
            <a:gsLst>
              <a:gs pos="0">
                <a:schemeClr val="accent2"/>
              </a:gs>
              <a:gs pos="100000">
                <a:schemeClr val="accent4"/>
              </a:gs>
            </a:gsLst>
            <a:lin ang="5400000" scaled="1"/>
          </a:gradFill>
          <a:ln w="3499" cap="flat">
            <a:noFill/>
            <a:prstDash val="solid"/>
            <a:miter/>
          </a:ln>
        </p:spPr>
        <p:txBody>
          <a:bodyPr rtlCol="0" anchor="ctr"/>
          <a:lstStyle/>
          <a:p>
            <a:endParaRPr lang="en-US"/>
          </a:p>
        </p:txBody>
      </p:sp>
      <p:sp>
        <p:nvSpPr>
          <p:cNvPr id="161" name="Graphic 29">
            <a:extLst>
              <a:ext uri="{FF2B5EF4-FFF2-40B4-BE49-F238E27FC236}">
                <a16:creationId xmlns:a16="http://schemas.microsoft.com/office/drawing/2014/main" id="{2D270D51-AD5E-C627-3880-DC49A26657EF}"/>
              </a:ext>
            </a:extLst>
          </p:cNvPr>
          <p:cNvSpPr>
            <a:spLocks noChangeAspect="1"/>
          </p:cNvSpPr>
          <p:nvPr/>
        </p:nvSpPr>
        <p:spPr>
          <a:xfrm>
            <a:off x="5312012" y="2432997"/>
            <a:ext cx="615642" cy="655312"/>
          </a:xfrm>
          <a:custGeom>
            <a:avLst/>
            <a:gdLst>
              <a:gd name="connsiteX0" fmla="*/ 0 w 263501"/>
              <a:gd name="connsiteY0" fmla="*/ 177823 h 280480"/>
              <a:gd name="connsiteX1" fmla="*/ 0 w 263501"/>
              <a:gd name="connsiteY1" fmla="*/ 143837 h 280480"/>
              <a:gd name="connsiteX2" fmla="*/ 8324 w 263501"/>
              <a:gd name="connsiteY2" fmla="*/ 127455 h 280480"/>
              <a:gd name="connsiteX3" fmla="*/ 40783 w 263501"/>
              <a:gd name="connsiteY3" fmla="*/ 40268 h 280480"/>
              <a:gd name="connsiteX4" fmla="*/ 106658 w 263501"/>
              <a:gd name="connsiteY4" fmla="*/ 2731 h 280480"/>
              <a:gd name="connsiteX5" fmla="*/ 227060 w 263501"/>
              <a:gd name="connsiteY5" fmla="*/ 43729 h 280480"/>
              <a:gd name="connsiteX6" fmla="*/ 256524 w 263501"/>
              <a:gd name="connsiteY6" fmla="*/ 127634 h 280480"/>
              <a:gd name="connsiteX7" fmla="*/ 264908 w 263501"/>
              <a:gd name="connsiteY7" fmla="*/ 145060 h 280480"/>
              <a:gd name="connsiteX8" fmla="*/ 264908 w 263501"/>
              <a:gd name="connsiteY8" fmla="*/ 176629 h 280480"/>
              <a:gd name="connsiteX9" fmla="*/ 253919 w 263501"/>
              <a:gd name="connsiteY9" fmla="*/ 195606 h 280480"/>
              <a:gd name="connsiteX10" fmla="*/ 235564 w 263501"/>
              <a:gd name="connsiteY10" fmla="*/ 201305 h 280480"/>
              <a:gd name="connsiteX11" fmla="*/ 233977 w 263501"/>
              <a:gd name="connsiteY11" fmla="*/ 201305 h 280480"/>
              <a:gd name="connsiteX12" fmla="*/ 216250 w 263501"/>
              <a:gd name="connsiteY12" fmla="*/ 189609 h 280480"/>
              <a:gd name="connsiteX13" fmla="*/ 213256 w 263501"/>
              <a:gd name="connsiteY13" fmla="*/ 177673 h 280480"/>
              <a:gd name="connsiteX14" fmla="*/ 213256 w 263501"/>
              <a:gd name="connsiteY14" fmla="*/ 177494 h 280480"/>
              <a:gd name="connsiteX15" fmla="*/ 213885 w 263501"/>
              <a:gd name="connsiteY15" fmla="*/ 138705 h 280480"/>
              <a:gd name="connsiteX16" fmla="*/ 228078 w 263501"/>
              <a:gd name="connsiteY16" fmla="*/ 121160 h 280480"/>
              <a:gd name="connsiteX17" fmla="*/ 218586 w 263501"/>
              <a:gd name="connsiteY17" fmla="*/ 81713 h 280480"/>
              <a:gd name="connsiteX18" fmla="*/ 145794 w 263501"/>
              <a:gd name="connsiteY18" fmla="*/ 29049 h 280480"/>
              <a:gd name="connsiteX19" fmla="*/ 37998 w 263501"/>
              <a:gd name="connsiteY19" fmla="*/ 107136 h 280480"/>
              <a:gd name="connsiteX20" fmla="*/ 36800 w 263501"/>
              <a:gd name="connsiteY20" fmla="*/ 119339 h 280480"/>
              <a:gd name="connsiteX21" fmla="*/ 36800 w 263501"/>
              <a:gd name="connsiteY21" fmla="*/ 121100 h 280480"/>
              <a:gd name="connsiteX22" fmla="*/ 50095 w 263501"/>
              <a:gd name="connsiteY22" fmla="*/ 134826 h 280480"/>
              <a:gd name="connsiteX23" fmla="*/ 51562 w 263501"/>
              <a:gd name="connsiteY23" fmla="*/ 144433 h 280480"/>
              <a:gd name="connsiteX24" fmla="*/ 51562 w 263501"/>
              <a:gd name="connsiteY24" fmla="*/ 176689 h 280480"/>
              <a:gd name="connsiteX25" fmla="*/ 49826 w 263501"/>
              <a:gd name="connsiteY25" fmla="*/ 186804 h 280480"/>
              <a:gd name="connsiteX26" fmla="*/ 42579 w 263501"/>
              <a:gd name="connsiteY26" fmla="*/ 197217 h 280480"/>
              <a:gd name="connsiteX27" fmla="*/ 96747 w 263501"/>
              <a:gd name="connsiteY27" fmla="*/ 246958 h 280480"/>
              <a:gd name="connsiteX28" fmla="*/ 103843 w 263501"/>
              <a:gd name="connsiteY28" fmla="*/ 246958 h 280480"/>
              <a:gd name="connsiteX29" fmla="*/ 116120 w 263501"/>
              <a:gd name="connsiteY29" fmla="*/ 239856 h 280480"/>
              <a:gd name="connsiteX30" fmla="*/ 143069 w 263501"/>
              <a:gd name="connsiteY30" fmla="*/ 239856 h 280480"/>
              <a:gd name="connsiteX31" fmla="*/ 157232 w 263501"/>
              <a:gd name="connsiteY31" fmla="*/ 253910 h 280480"/>
              <a:gd name="connsiteX32" fmla="*/ 157232 w 263501"/>
              <a:gd name="connsiteY32" fmla="*/ 253940 h 280480"/>
              <a:gd name="connsiteX33" fmla="*/ 157232 w 263501"/>
              <a:gd name="connsiteY33" fmla="*/ 253940 h 280480"/>
              <a:gd name="connsiteX34" fmla="*/ 157232 w 263501"/>
              <a:gd name="connsiteY34" fmla="*/ 268859 h 280480"/>
              <a:gd name="connsiteX35" fmla="*/ 143099 w 263501"/>
              <a:gd name="connsiteY35" fmla="*/ 282943 h 280480"/>
              <a:gd name="connsiteX36" fmla="*/ 116120 w 263501"/>
              <a:gd name="connsiteY36" fmla="*/ 282943 h 280480"/>
              <a:gd name="connsiteX37" fmla="*/ 103873 w 263501"/>
              <a:gd name="connsiteY37" fmla="*/ 275662 h 280480"/>
              <a:gd name="connsiteX38" fmla="*/ 96807 w 263501"/>
              <a:gd name="connsiteY38" fmla="*/ 275662 h 280480"/>
              <a:gd name="connsiteX39" fmla="*/ 13894 w 263501"/>
              <a:gd name="connsiteY39" fmla="*/ 197456 h 280480"/>
              <a:gd name="connsiteX40" fmla="*/ 9642 w 263501"/>
              <a:gd name="connsiteY40" fmla="*/ 194860 h 280480"/>
              <a:gd name="connsiteX41" fmla="*/ 0 w 263501"/>
              <a:gd name="connsiteY41" fmla="*/ 177823 h 280480"/>
              <a:gd name="connsiteX42" fmla="*/ 72403 w 263501"/>
              <a:gd name="connsiteY42" fmla="*/ 136049 h 280480"/>
              <a:gd name="connsiteX43" fmla="*/ 81835 w 263501"/>
              <a:gd name="connsiteY43" fmla="*/ 131275 h 280480"/>
              <a:gd name="connsiteX44" fmla="*/ 91147 w 263501"/>
              <a:gd name="connsiteY44" fmla="*/ 136138 h 280480"/>
              <a:gd name="connsiteX45" fmla="*/ 93902 w 263501"/>
              <a:gd name="connsiteY45" fmla="*/ 135333 h 280480"/>
              <a:gd name="connsiteX46" fmla="*/ 94142 w 263501"/>
              <a:gd name="connsiteY46" fmla="*/ 133990 h 280480"/>
              <a:gd name="connsiteX47" fmla="*/ 92225 w 263501"/>
              <a:gd name="connsiteY47" fmla="*/ 123547 h 280480"/>
              <a:gd name="connsiteX48" fmla="*/ 99741 w 263501"/>
              <a:gd name="connsiteY48" fmla="*/ 116236 h 280480"/>
              <a:gd name="connsiteX49" fmla="*/ 99771 w 263501"/>
              <a:gd name="connsiteY49" fmla="*/ 113283 h 280480"/>
              <a:gd name="connsiteX50" fmla="*/ 99741 w 263501"/>
              <a:gd name="connsiteY50" fmla="*/ 113252 h 280480"/>
              <a:gd name="connsiteX51" fmla="*/ 98543 w 263501"/>
              <a:gd name="connsiteY51" fmla="*/ 112685 h 280480"/>
              <a:gd name="connsiteX52" fmla="*/ 88153 w 263501"/>
              <a:gd name="connsiteY52" fmla="*/ 111194 h 280480"/>
              <a:gd name="connsiteX53" fmla="*/ 83542 w 263501"/>
              <a:gd name="connsiteY53" fmla="*/ 101824 h 280480"/>
              <a:gd name="connsiteX54" fmla="*/ 80815 w 263501"/>
              <a:gd name="connsiteY54" fmla="*/ 100901 h 280480"/>
              <a:gd name="connsiteX55" fmla="*/ 79889 w 263501"/>
              <a:gd name="connsiteY55" fmla="*/ 101824 h 280480"/>
              <a:gd name="connsiteX56" fmla="*/ 75248 w 263501"/>
              <a:gd name="connsiteY56" fmla="*/ 111223 h 280480"/>
              <a:gd name="connsiteX57" fmla="*/ 64857 w 263501"/>
              <a:gd name="connsiteY57" fmla="*/ 112715 h 280480"/>
              <a:gd name="connsiteX58" fmla="*/ 63140 w 263501"/>
              <a:gd name="connsiteY58" fmla="*/ 114913 h 280480"/>
              <a:gd name="connsiteX59" fmla="*/ 63150 w 263501"/>
              <a:gd name="connsiteY59" fmla="*/ 114983 h 280480"/>
              <a:gd name="connsiteX60" fmla="*/ 63719 w 263501"/>
              <a:gd name="connsiteY60" fmla="*/ 116177 h 280480"/>
              <a:gd name="connsiteX61" fmla="*/ 71205 w 263501"/>
              <a:gd name="connsiteY61" fmla="*/ 123487 h 280480"/>
              <a:gd name="connsiteX62" fmla="*/ 69528 w 263501"/>
              <a:gd name="connsiteY62" fmla="*/ 133930 h 280480"/>
              <a:gd name="connsiteX63" fmla="*/ 71145 w 263501"/>
              <a:gd name="connsiteY63" fmla="*/ 136288 h 280480"/>
              <a:gd name="connsiteX64" fmla="*/ 72523 w 263501"/>
              <a:gd name="connsiteY64" fmla="*/ 136079 h 280480"/>
              <a:gd name="connsiteX65" fmla="*/ 141662 w 263501"/>
              <a:gd name="connsiteY65" fmla="*/ 136049 h 280480"/>
              <a:gd name="connsiteX66" fmla="*/ 144446 w 263501"/>
              <a:gd name="connsiteY66" fmla="*/ 135243 h 280480"/>
              <a:gd name="connsiteX67" fmla="*/ 144656 w 263501"/>
              <a:gd name="connsiteY67" fmla="*/ 133901 h 280480"/>
              <a:gd name="connsiteX68" fmla="*/ 142770 w 263501"/>
              <a:gd name="connsiteY68" fmla="*/ 123457 h 280480"/>
              <a:gd name="connsiteX69" fmla="*/ 150375 w 263501"/>
              <a:gd name="connsiteY69" fmla="*/ 116356 h 280480"/>
              <a:gd name="connsiteX70" fmla="*/ 150405 w 263501"/>
              <a:gd name="connsiteY70" fmla="*/ 113402 h 280480"/>
              <a:gd name="connsiteX71" fmla="*/ 150375 w 263501"/>
              <a:gd name="connsiteY71" fmla="*/ 113372 h 280480"/>
              <a:gd name="connsiteX72" fmla="*/ 149178 w 263501"/>
              <a:gd name="connsiteY72" fmla="*/ 112805 h 280480"/>
              <a:gd name="connsiteX73" fmla="*/ 138787 w 263501"/>
              <a:gd name="connsiteY73" fmla="*/ 111313 h 280480"/>
              <a:gd name="connsiteX74" fmla="*/ 134146 w 263501"/>
              <a:gd name="connsiteY74" fmla="*/ 101914 h 280480"/>
              <a:gd name="connsiteX75" fmla="*/ 131420 w 263501"/>
              <a:gd name="connsiteY75" fmla="*/ 100990 h 280480"/>
              <a:gd name="connsiteX76" fmla="*/ 130493 w 263501"/>
              <a:gd name="connsiteY76" fmla="*/ 101914 h 280480"/>
              <a:gd name="connsiteX77" fmla="*/ 125762 w 263501"/>
              <a:gd name="connsiteY77" fmla="*/ 111343 h 280480"/>
              <a:gd name="connsiteX78" fmla="*/ 115372 w 263501"/>
              <a:gd name="connsiteY78" fmla="*/ 112835 h 280480"/>
              <a:gd name="connsiteX79" fmla="*/ 113720 w 263501"/>
              <a:gd name="connsiteY79" fmla="*/ 115133 h 280480"/>
              <a:gd name="connsiteX80" fmla="*/ 113725 w 263501"/>
              <a:gd name="connsiteY80" fmla="*/ 115162 h 280480"/>
              <a:gd name="connsiteX81" fmla="*/ 114324 w 263501"/>
              <a:gd name="connsiteY81" fmla="*/ 116296 h 280480"/>
              <a:gd name="connsiteX82" fmla="*/ 121809 w 263501"/>
              <a:gd name="connsiteY82" fmla="*/ 123487 h 280480"/>
              <a:gd name="connsiteX83" fmla="*/ 120013 w 263501"/>
              <a:gd name="connsiteY83" fmla="*/ 133930 h 280480"/>
              <a:gd name="connsiteX84" fmla="*/ 121630 w 263501"/>
              <a:gd name="connsiteY84" fmla="*/ 136288 h 280480"/>
              <a:gd name="connsiteX85" fmla="*/ 123007 w 263501"/>
              <a:gd name="connsiteY85" fmla="*/ 136079 h 280480"/>
              <a:gd name="connsiteX86" fmla="*/ 132409 w 263501"/>
              <a:gd name="connsiteY86" fmla="*/ 131275 h 280480"/>
              <a:gd name="connsiteX87" fmla="*/ 199931 w 263501"/>
              <a:gd name="connsiteY87" fmla="*/ 112805 h 280480"/>
              <a:gd name="connsiteX88" fmla="*/ 189541 w 263501"/>
              <a:gd name="connsiteY88" fmla="*/ 111313 h 280480"/>
              <a:gd name="connsiteX89" fmla="*/ 184900 w 263501"/>
              <a:gd name="connsiteY89" fmla="*/ 101914 h 280480"/>
              <a:gd name="connsiteX90" fmla="*/ 182174 w 263501"/>
              <a:gd name="connsiteY90" fmla="*/ 100990 h 280480"/>
              <a:gd name="connsiteX91" fmla="*/ 181247 w 263501"/>
              <a:gd name="connsiteY91" fmla="*/ 101914 h 280480"/>
              <a:gd name="connsiteX92" fmla="*/ 176665 w 263501"/>
              <a:gd name="connsiteY92" fmla="*/ 111343 h 280480"/>
              <a:gd name="connsiteX93" fmla="*/ 166275 w 263501"/>
              <a:gd name="connsiteY93" fmla="*/ 112835 h 280480"/>
              <a:gd name="connsiteX94" fmla="*/ 164558 w 263501"/>
              <a:gd name="connsiteY94" fmla="*/ 115032 h 280480"/>
              <a:gd name="connsiteX95" fmla="*/ 164568 w 263501"/>
              <a:gd name="connsiteY95" fmla="*/ 115102 h 280480"/>
              <a:gd name="connsiteX96" fmla="*/ 165137 w 263501"/>
              <a:gd name="connsiteY96" fmla="*/ 116296 h 280480"/>
              <a:gd name="connsiteX97" fmla="*/ 172503 w 263501"/>
              <a:gd name="connsiteY97" fmla="*/ 123487 h 280480"/>
              <a:gd name="connsiteX98" fmla="*/ 170677 w 263501"/>
              <a:gd name="connsiteY98" fmla="*/ 133811 h 280480"/>
              <a:gd name="connsiteX99" fmla="*/ 172394 w 263501"/>
              <a:gd name="connsiteY99" fmla="*/ 136167 h 280480"/>
              <a:gd name="connsiteX100" fmla="*/ 173671 w 263501"/>
              <a:gd name="connsiteY100" fmla="*/ 135959 h 280480"/>
              <a:gd name="connsiteX101" fmla="*/ 182983 w 263501"/>
              <a:gd name="connsiteY101" fmla="*/ 131096 h 280480"/>
              <a:gd name="connsiteX102" fmla="*/ 192176 w 263501"/>
              <a:gd name="connsiteY102" fmla="*/ 136079 h 280480"/>
              <a:gd name="connsiteX103" fmla="*/ 194931 w 263501"/>
              <a:gd name="connsiteY103" fmla="*/ 135273 h 280480"/>
              <a:gd name="connsiteX104" fmla="*/ 195170 w 263501"/>
              <a:gd name="connsiteY104" fmla="*/ 133930 h 280480"/>
              <a:gd name="connsiteX105" fmla="*/ 193464 w 263501"/>
              <a:gd name="connsiteY105" fmla="*/ 123487 h 280480"/>
              <a:gd name="connsiteX106" fmla="*/ 200979 w 263501"/>
              <a:gd name="connsiteY106" fmla="*/ 116177 h 280480"/>
              <a:gd name="connsiteX107" fmla="*/ 201010 w 263501"/>
              <a:gd name="connsiteY107" fmla="*/ 113223 h 280480"/>
              <a:gd name="connsiteX108" fmla="*/ 200979 w 263501"/>
              <a:gd name="connsiteY108" fmla="*/ 113193 h 280480"/>
              <a:gd name="connsiteX109" fmla="*/ 199931 w 263501"/>
              <a:gd name="connsiteY109" fmla="*/ 112715 h 280480"/>
              <a:gd name="connsiteX110" fmla="*/ 123965 w 263501"/>
              <a:gd name="connsiteY110" fmla="*/ 160307 h 280480"/>
              <a:gd name="connsiteX111" fmla="*/ 113545 w 263501"/>
              <a:gd name="connsiteY111" fmla="*/ 158816 h 280480"/>
              <a:gd name="connsiteX112" fmla="*/ 108904 w 263501"/>
              <a:gd name="connsiteY112" fmla="*/ 149416 h 280480"/>
              <a:gd name="connsiteX113" fmla="*/ 106177 w 263501"/>
              <a:gd name="connsiteY113" fmla="*/ 148493 h 280480"/>
              <a:gd name="connsiteX114" fmla="*/ 105251 w 263501"/>
              <a:gd name="connsiteY114" fmla="*/ 149416 h 280480"/>
              <a:gd name="connsiteX115" fmla="*/ 100609 w 263501"/>
              <a:gd name="connsiteY115" fmla="*/ 158816 h 280480"/>
              <a:gd name="connsiteX116" fmla="*/ 90219 w 263501"/>
              <a:gd name="connsiteY116" fmla="*/ 160307 h 280480"/>
              <a:gd name="connsiteX117" fmla="*/ 88502 w 263501"/>
              <a:gd name="connsiteY117" fmla="*/ 162505 h 280480"/>
              <a:gd name="connsiteX118" fmla="*/ 88512 w 263501"/>
              <a:gd name="connsiteY118" fmla="*/ 162575 h 280480"/>
              <a:gd name="connsiteX119" fmla="*/ 89081 w 263501"/>
              <a:gd name="connsiteY119" fmla="*/ 163769 h 280480"/>
              <a:gd name="connsiteX120" fmla="*/ 96477 w 263501"/>
              <a:gd name="connsiteY120" fmla="*/ 171228 h 280480"/>
              <a:gd name="connsiteX121" fmla="*/ 94681 w 263501"/>
              <a:gd name="connsiteY121" fmla="*/ 181552 h 280480"/>
              <a:gd name="connsiteX122" fmla="*/ 96398 w 263501"/>
              <a:gd name="connsiteY122" fmla="*/ 183908 h 280480"/>
              <a:gd name="connsiteX123" fmla="*/ 97675 w 263501"/>
              <a:gd name="connsiteY123" fmla="*/ 183701 h 280480"/>
              <a:gd name="connsiteX124" fmla="*/ 107017 w 263501"/>
              <a:gd name="connsiteY124" fmla="*/ 178837 h 280480"/>
              <a:gd name="connsiteX125" fmla="*/ 116330 w 263501"/>
              <a:gd name="connsiteY125" fmla="*/ 183701 h 280480"/>
              <a:gd name="connsiteX126" fmla="*/ 119084 w 263501"/>
              <a:gd name="connsiteY126" fmla="*/ 182895 h 280480"/>
              <a:gd name="connsiteX127" fmla="*/ 119324 w 263501"/>
              <a:gd name="connsiteY127" fmla="*/ 181552 h 280480"/>
              <a:gd name="connsiteX128" fmla="*/ 117438 w 263501"/>
              <a:gd name="connsiteY128" fmla="*/ 171228 h 280480"/>
              <a:gd name="connsiteX129" fmla="*/ 124923 w 263501"/>
              <a:gd name="connsiteY129" fmla="*/ 163918 h 280480"/>
              <a:gd name="connsiteX130" fmla="*/ 125405 w 263501"/>
              <a:gd name="connsiteY130" fmla="*/ 161089 h 280480"/>
              <a:gd name="connsiteX131" fmla="*/ 125283 w 263501"/>
              <a:gd name="connsiteY131" fmla="*/ 160934 h 280480"/>
              <a:gd name="connsiteX132" fmla="*/ 123965 w 263501"/>
              <a:gd name="connsiteY132" fmla="*/ 160307 h 280480"/>
              <a:gd name="connsiteX133" fmla="*/ 148459 w 263501"/>
              <a:gd name="connsiteY133" fmla="*/ 183552 h 280480"/>
              <a:gd name="connsiteX134" fmla="*/ 157771 w 263501"/>
              <a:gd name="connsiteY134" fmla="*/ 178688 h 280480"/>
              <a:gd name="connsiteX135" fmla="*/ 167084 w 263501"/>
              <a:gd name="connsiteY135" fmla="*/ 183552 h 280480"/>
              <a:gd name="connsiteX136" fmla="*/ 169838 w 263501"/>
              <a:gd name="connsiteY136" fmla="*/ 182746 h 280480"/>
              <a:gd name="connsiteX137" fmla="*/ 170078 w 263501"/>
              <a:gd name="connsiteY137" fmla="*/ 181403 h 280480"/>
              <a:gd name="connsiteX138" fmla="*/ 168341 w 263501"/>
              <a:gd name="connsiteY138" fmla="*/ 171228 h 280480"/>
              <a:gd name="connsiteX139" fmla="*/ 175857 w 263501"/>
              <a:gd name="connsiteY139" fmla="*/ 163918 h 280480"/>
              <a:gd name="connsiteX140" fmla="*/ 175887 w 263501"/>
              <a:gd name="connsiteY140" fmla="*/ 160964 h 280480"/>
              <a:gd name="connsiteX141" fmla="*/ 175857 w 263501"/>
              <a:gd name="connsiteY141" fmla="*/ 160934 h 280480"/>
              <a:gd name="connsiteX142" fmla="*/ 174689 w 263501"/>
              <a:gd name="connsiteY142" fmla="*/ 160367 h 280480"/>
              <a:gd name="connsiteX143" fmla="*/ 164299 w 263501"/>
              <a:gd name="connsiteY143" fmla="*/ 158875 h 280480"/>
              <a:gd name="connsiteX144" fmla="*/ 159658 w 263501"/>
              <a:gd name="connsiteY144" fmla="*/ 149476 h 280480"/>
              <a:gd name="connsiteX145" fmla="*/ 156903 w 263501"/>
              <a:gd name="connsiteY145" fmla="*/ 148551 h 280480"/>
              <a:gd name="connsiteX146" fmla="*/ 156005 w 263501"/>
              <a:gd name="connsiteY146" fmla="*/ 149476 h 280480"/>
              <a:gd name="connsiteX147" fmla="*/ 151214 w 263501"/>
              <a:gd name="connsiteY147" fmla="*/ 158696 h 280480"/>
              <a:gd name="connsiteX148" fmla="*/ 140823 w 263501"/>
              <a:gd name="connsiteY148" fmla="*/ 160188 h 280480"/>
              <a:gd name="connsiteX149" fmla="*/ 139107 w 263501"/>
              <a:gd name="connsiteY149" fmla="*/ 162386 h 280480"/>
              <a:gd name="connsiteX150" fmla="*/ 139117 w 263501"/>
              <a:gd name="connsiteY150" fmla="*/ 162456 h 280480"/>
              <a:gd name="connsiteX151" fmla="*/ 139685 w 263501"/>
              <a:gd name="connsiteY151" fmla="*/ 163649 h 280480"/>
              <a:gd name="connsiteX152" fmla="*/ 147351 w 263501"/>
              <a:gd name="connsiteY152" fmla="*/ 171139 h 280480"/>
              <a:gd name="connsiteX153" fmla="*/ 145554 w 263501"/>
              <a:gd name="connsiteY153" fmla="*/ 181463 h 280480"/>
              <a:gd name="connsiteX154" fmla="*/ 147471 w 263501"/>
              <a:gd name="connsiteY154" fmla="*/ 183611 h 280480"/>
              <a:gd name="connsiteX155" fmla="*/ 148459 w 263501"/>
              <a:gd name="connsiteY155" fmla="*/ 183552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63501" h="280480">
                <a:moveTo>
                  <a:pt x="0" y="177823"/>
                </a:moveTo>
                <a:cubicBezTo>
                  <a:pt x="0" y="167081"/>
                  <a:pt x="0" y="155563"/>
                  <a:pt x="0" y="143837"/>
                </a:cubicBezTo>
                <a:cubicBezTo>
                  <a:pt x="88" y="137389"/>
                  <a:pt x="3161" y="131343"/>
                  <a:pt x="8324" y="127455"/>
                </a:cubicBezTo>
                <a:cubicBezTo>
                  <a:pt x="7186" y="95265"/>
                  <a:pt x="18851" y="63930"/>
                  <a:pt x="40783" y="40268"/>
                </a:cubicBezTo>
                <a:cubicBezTo>
                  <a:pt x="57896" y="20748"/>
                  <a:pt x="81097" y="7528"/>
                  <a:pt x="106658" y="2731"/>
                </a:cubicBezTo>
                <a:cubicBezTo>
                  <a:pt x="154567" y="-6399"/>
                  <a:pt x="195111" y="7386"/>
                  <a:pt x="227060" y="43729"/>
                </a:cubicBezTo>
                <a:cubicBezTo>
                  <a:pt x="247511" y="66973"/>
                  <a:pt x="257512" y="95200"/>
                  <a:pt x="256524" y="127634"/>
                </a:cubicBezTo>
                <a:cubicBezTo>
                  <a:pt x="261923" y="131798"/>
                  <a:pt x="265031" y="138258"/>
                  <a:pt x="264908" y="145060"/>
                </a:cubicBezTo>
                <a:lnTo>
                  <a:pt x="264908" y="176629"/>
                </a:lnTo>
                <a:cubicBezTo>
                  <a:pt x="264937" y="184464"/>
                  <a:pt x="260741" y="191710"/>
                  <a:pt x="253919" y="195606"/>
                </a:cubicBezTo>
                <a:cubicBezTo>
                  <a:pt x="248378" y="199012"/>
                  <a:pt x="242066" y="200972"/>
                  <a:pt x="235564" y="201305"/>
                </a:cubicBezTo>
                <a:lnTo>
                  <a:pt x="233977" y="201305"/>
                </a:lnTo>
                <a:cubicBezTo>
                  <a:pt x="226204" y="201454"/>
                  <a:pt x="219147" y="196798"/>
                  <a:pt x="216250" y="189609"/>
                </a:cubicBezTo>
                <a:cubicBezTo>
                  <a:pt x="214558" y="185836"/>
                  <a:pt x="213545" y="181796"/>
                  <a:pt x="213256" y="177673"/>
                </a:cubicBezTo>
                <a:lnTo>
                  <a:pt x="213256" y="177494"/>
                </a:lnTo>
                <a:lnTo>
                  <a:pt x="213885" y="138705"/>
                </a:lnTo>
                <a:cubicBezTo>
                  <a:pt x="214699" y="130566"/>
                  <a:pt x="220270" y="123680"/>
                  <a:pt x="228078" y="121160"/>
                </a:cubicBezTo>
                <a:cubicBezTo>
                  <a:pt x="227977" y="107461"/>
                  <a:pt x="224730" y="93968"/>
                  <a:pt x="218586" y="81713"/>
                </a:cubicBezTo>
                <a:cubicBezTo>
                  <a:pt x="203195" y="51606"/>
                  <a:pt x="178702" y="33972"/>
                  <a:pt x="145794" y="29049"/>
                </a:cubicBezTo>
                <a:cubicBezTo>
                  <a:pt x="94508" y="21442"/>
                  <a:pt x="46559" y="56175"/>
                  <a:pt x="37998" y="107136"/>
                </a:cubicBezTo>
                <a:cubicBezTo>
                  <a:pt x="37347" y="111175"/>
                  <a:pt x="36947" y="115251"/>
                  <a:pt x="36800" y="119339"/>
                </a:cubicBezTo>
                <a:lnTo>
                  <a:pt x="36800" y="121100"/>
                </a:lnTo>
                <a:cubicBezTo>
                  <a:pt x="43296" y="123108"/>
                  <a:pt x="48311" y="128286"/>
                  <a:pt x="50095" y="134826"/>
                </a:cubicBezTo>
                <a:cubicBezTo>
                  <a:pt x="51048" y="137940"/>
                  <a:pt x="51543" y="141177"/>
                  <a:pt x="51562" y="144433"/>
                </a:cubicBezTo>
                <a:lnTo>
                  <a:pt x="51562" y="176689"/>
                </a:lnTo>
                <a:cubicBezTo>
                  <a:pt x="51479" y="180127"/>
                  <a:pt x="50894" y="183534"/>
                  <a:pt x="49826" y="186804"/>
                </a:cubicBezTo>
                <a:cubicBezTo>
                  <a:pt x="48528" y="190928"/>
                  <a:pt x="46000" y="194560"/>
                  <a:pt x="42579" y="197217"/>
                </a:cubicBezTo>
                <a:cubicBezTo>
                  <a:pt x="44942" y="225295"/>
                  <a:pt x="68472" y="246902"/>
                  <a:pt x="96747" y="246958"/>
                </a:cubicBezTo>
                <a:lnTo>
                  <a:pt x="103843" y="246958"/>
                </a:lnTo>
                <a:cubicBezTo>
                  <a:pt x="106345" y="242552"/>
                  <a:pt x="111040" y="239837"/>
                  <a:pt x="116120" y="239856"/>
                </a:cubicBezTo>
                <a:lnTo>
                  <a:pt x="143069" y="239856"/>
                </a:lnTo>
                <a:cubicBezTo>
                  <a:pt x="150875" y="239840"/>
                  <a:pt x="157216" y="246132"/>
                  <a:pt x="157232" y="253910"/>
                </a:cubicBezTo>
                <a:cubicBezTo>
                  <a:pt x="157232" y="253920"/>
                  <a:pt x="157232" y="253930"/>
                  <a:pt x="157232" y="253940"/>
                </a:cubicBezTo>
                <a:lnTo>
                  <a:pt x="157232" y="253940"/>
                </a:lnTo>
                <a:lnTo>
                  <a:pt x="157232" y="268859"/>
                </a:lnTo>
                <a:cubicBezTo>
                  <a:pt x="157216" y="276631"/>
                  <a:pt x="150898" y="282927"/>
                  <a:pt x="143099" y="282943"/>
                </a:cubicBezTo>
                <a:lnTo>
                  <a:pt x="116120" y="282943"/>
                </a:lnTo>
                <a:cubicBezTo>
                  <a:pt x="111020" y="282890"/>
                  <a:pt x="106342" y="280110"/>
                  <a:pt x="103873" y="275662"/>
                </a:cubicBezTo>
                <a:lnTo>
                  <a:pt x="96807" y="275662"/>
                </a:lnTo>
                <a:cubicBezTo>
                  <a:pt x="52745" y="275590"/>
                  <a:pt x="16384" y="241293"/>
                  <a:pt x="13894" y="197456"/>
                </a:cubicBezTo>
                <a:cubicBezTo>
                  <a:pt x="12414" y="196697"/>
                  <a:pt x="10993" y="195829"/>
                  <a:pt x="9642" y="194860"/>
                </a:cubicBezTo>
                <a:cubicBezTo>
                  <a:pt x="3836" y="191084"/>
                  <a:pt x="238" y="184727"/>
                  <a:pt x="0" y="177823"/>
                </a:cubicBezTo>
                <a:close/>
                <a:moveTo>
                  <a:pt x="72403" y="136049"/>
                </a:moveTo>
                <a:lnTo>
                  <a:pt x="81835" y="131275"/>
                </a:lnTo>
                <a:lnTo>
                  <a:pt x="91147" y="136138"/>
                </a:lnTo>
                <a:cubicBezTo>
                  <a:pt x="92132" y="136670"/>
                  <a:pt x="93362" y="136311"/>
                  <a:pt x="93902" y="135333"/>
                </a:cubicBezTo>
                <a:cubicBezTo>
                  <a:pt x="94128" y="134924"/>
                  <a:pt x="94213" y="134452"/>
                  <a:pt x="94142" y="133990"/>
                </a:cubicBezTo>
                <a:lnTo>
                  <a:pt x="92225" y="123547"/>
                </a:lnTo>
                <a:lnTo>
                  <a:pt x="99741" y="116236"/>
                </a:lnTo>
                <a:cubicBezTo>
                  <a:pt x="100568" y="115429"/>
                  <a:pt x="100582" y="114107"/>
                  <a:pt x="99771" y="113283"/>
                </a:cubicBezTo>
                <a:cubicBezTo>
                  <a:pt x="99761" y="113272"/>
                  <a:pt x="99751" y="113262"/>
                  <a:pt x="99741" y="113252"/>
                </a:cubicBezTo>
                <a:cubicBezTo>
                  <a:pt x="99408" y="112948"/>
                  <a:pt x="98991" y="112750"/>
                  <a:pt x="98543" y="112685"/>
                </a:cubicBezTo>
                <a:lnTo>
                  <a:pt x="88153" y="111194"/>
                </a:lnTo>
                <a:lnTo>
                  <a:pt x="83542" y="101824"/>
                </a:lnTo>
                <a:cubicBezTo>
                  <a:pt x="83045" y="100819"/>
                  <a:pt x="81824" y="100406"/>
                  <a:pt x="80815" y="100901"/>
                </a:cubicBezTo>
                <a:cubicBezTo>
                  <a:pt x="80413" y="101098"/>
                  <a:pt x="80087" y="101423"/>
                  <a:pt x="79889" y="101824"/>
                </a:cubicBezTo>
                <a:lnTo>
                  <a:pt x="75248" y="111223"/>
                </a:lnTo>
                <a:lnTo>
                  <a:pt x="64857" y="112715"/>
                </a:lnTo>
                <a:cubicBezTo>
                  <a:pt x="63774" y="112850"/>
                  <a:pt x="63005" y="113834"/>
                  <a:pt x="63140" y="114913"/>
                </a:cubicBezTo>
                <a:cubicBezTo>
                  <a:pt x="63143" y="114936"/>
                  <a:pt x="63147" y="114960"/>
                  <a:pt x="63150" y="114983"/>
                </a:cubicBezTo>
                <a:cubicBezTo>
                  <a:pt x="63215" y="115429"/>
                  <a:pt x="63413" y="115845"/>
                  <a:pt x="63719" y="116177"/>
                </a:cubicBezTo>
                <a:lnTo>
                  <a:pt x="71205" y="123487"/>
                </a:lnTo>
                <a:lnTo>
                  <a:pt x="69528" y="133930"/>
                </a:lnTo>
                <a:cubicBezTo>
                  <a:pt x="69327" y="135025"/>
                  <a:pt x="70049" y="136077"/>
                  <a:pt x="71145" y="136288"/>
                </a:cubicBezTo>
                <a:cubicBezTo>
                  <a:pt x="71615" y="136367"/>
                  <a:pt x="72098" y="136294"/>
                  <a:pt x="72523" y="136079"/>
                </a:cubicBezTo>
                <a:close/>
                <a:moveTo>
                  <a:pt x="141662" y="136049"/>
                </a:moveTo>
                <a:cubicBezTo>
                  <a:pt x="142655" y="136584"/>
                  <a:pt x="143895" y="136225"/>
                  <a:pt x="144446" y="135243"/>
                </a:cubicBezTo>
                <a:cubicBezTo>
                  <a:pt x="144677" y="134836"/>
                  <a:pt x="144751" y="134359"/>
                  <a:pt x="144656" y="133901"/>
                </a:cubicBezTo>
                <a:lnTo>
                  <a:pt x="142770" y="123457"/>
                </a:lnTo>
                <a:lnTo>
                  <a:pt x="150375" y="116356"/>
                </a:lnTo>
                <a:cubicBezTo>
                  <a:pt x="151202" y="115548"/>
                  <a:pt x="151216" y="114226"/>
                  <a:pt x="150405" y="113402"/>
                </a:cubicBezTo>
                <a:cubicBezTo>
                  <a:pt x="150396" y="113392"/>
                  <a:pt x="150385" y="113382"/>
                  <a:pt x="150375" y="113372"/>
                </a:cubicBezTo>
                <a:cubicBezTo>
                  <a:pt x="150042" y="113067"/>
                  <a:pt x="149625" y="112869"/>
                  <a:pt x="149178" y="112805"/>
                </a:cubicBezTo>
                <a:lnTo>
                  <a:pt x="138787" y="111313"/>
                </a:lnTo>
                <a:lnTo>
                  <a:pt x="134146" y="101914"/>
                </a:lnTo>
                <a:cubicBezTo>
                  <a:pt x="133649" y="100909"/>
                  <a:pt x="132428" y="100495"/>
                  <a:pt x="131420" y="100990"/>
                </a:cubicBezTo>
                <a:cubicBezTo>
                  <a:pt x="131017" y="101188"/>
                  <a:pt x="130691" y="101513"/>
                  <a:pt x="130493" y="101914"/>
                </a:cubicBezTo>
                <a:lnTo>
                  <a:pt x="125762" y="111343"/>
                </a:lnTo>
                <a:lnTo>
                  <a:pt x="115372" y="112835"/>
                </a:lnTo>
                <a:cubicBezTo>
                  <a:pt x="114278" y="113015"/>
                  <a:pt x="113539" y="114044"/>
                  <a:pt x="113720" y="115133"/>
                </a:cubicBezTo>
                <a:cubicBezTo>
                  <a:pt x="113721" y="115143"/>
                  <a:pt x="113723" y="115153"/>
                  <a:pt x="113725" y="115162"/>
                </a:cubicBezTo>
                <a:cubicBezTo>
                  <a:pt x="113794" y="115595"/>
                  <a:pt x="114004" y="115994"/>
                  <a:pt x="114324" y="116296"/>
                </a:cubicBezTo>
                <a:lnTo>
                  <a:pt x="121809" y="123487"/>
                </a:lnTo>
                <a:lnTo>
                  <a:pt x="120013" y="133930"/>
                </a:lnTo>
                <a:cubicBezTo>
                  <a:pt x="119812" y="135025"/>
                  <a:pt x="120533" y="136077"/>
                  <a:pt x="121630" y="136288"/>
                </a:cubicBezTo>
                <a:cubicBezTo>
                  <a:pt x="122099" y="136367"/>
                  <a:pt x="122582" y="136294"/>
                  <a:pt x="123007" y="136079"/>
                </a:cubicBezTo>
                <a:lnTo>
                  <a:pt x="132409" y="131275"/>
                </a:lnTo>
                <a:close/>
                <a:moveTo>
                  <a:pt x="199931" y="112805"/>
                </a:moveTo>
                <a:lnTo>
                  <a:pt x="189541" y="111313"/>
                </a:lnTo>
                <a:lnTo>
                  <a:pt x="184900" y="101914"/>
                </a:lnTo>
                <a:cubicBezTo>
                  <a:pt x="184403" y="100909"/>
                  <a:pt x="183182" y="100495"/>
                  <a:pt x="182174" y="100990"/>
                </a:cubicBezTo>
                <a:cubicBezTo>
                  <a:pt x="181771" y="101188"/>
                  <a:pt x="181445" y="101513"/>
                  <a:pt x="181247" y="101914"/>
                </a:cubicBezTo>
                <a:lnTo>
                  <a:pt x="176665" y="111343"/>
                </a:lnTo>
                <a:lnTo>
                  <a:pt x="166275" y="112835"/>
                </a:lnTo>
                <a:cubicBezTo>
                  <a:pt x="165192" y="112969"/>
                  <a:pt x="164423" y="113953"/>
                  <a:pt x="164558" y="115032"/>
                </a:cubicBezTo>
                <a:cubicBezTo>
                  <a:pt x="164561" y="115056"/>
                  <a:pt x="164565" y="115079"/>
                  <a:pt x="164568" y="115102"/>
                </a:cubicBezTo>
                <a:cubicBezTo>
                  <a:pt x="164633" y="115548"/>
                  <a:pt x="164831" y="115964"/>
                  <a:pt x="165137" y="116296"/>
                </a:cubicBezTo>
                <a:lnTo>
                  <a:pt x="172503" y="123487"/>
                </a:lnTo>
                <a:lnTo>
                  <a:pt x="170677" y="133811"/>
                </a:lnTo>
                <a:cubicBezTo>
                  <a:pt x="170498" y="134934"/>
                  <a:pt x="171267" y="135989"/>
                  <a:pt x="172394" y="136167"/>
                </a:cubicBezTo>
                <a:cubicBezTo>
                  <a:pt x="172831" y="136235"/>
                  <a:pt x="173279" y="136163"/>
                  <a:pt x="173671" y="135959"/>
                </a:cubicBezTo>
                <a:lnTo>
                  <a:pt x="182983" y="131096"/>
                </a:lnTo>
                <a:lnTo>
                  <a:pt x="192176" y="136079"/>
                </a:lnTo>
                <a:cubicBezTo>
                  <a:pt x="193160" y="136611"/>
                  <a:pt x="194391" y="136251"/>
                  <a:pt x="194931" y="135273"/>
                </a:cubicBezTo>
                <a:cubicBezTo>
                  <a:pt x="195157" y="134864"/>
                  <a:pt x="195241" y="134392"/>
                  <a:pt x="195170" y="133930"/>
                </a:cubicBezTo>
                <a:lnTo>
                  <a:pt x="193464" y="123487"/>
                </a:lnTo>
                <a:lnTo>
                  <a:pt x="200979" y="116177"/>
                </a:lnTo>
                <a:cubicBezTo>
                  <a:pt x="201806" y="115369"/>
                  <a:pt x="201820" y="114047"/>
                  <a:pt x="201010" y="113223"/>
                </a:cubicBezTo>
                <a:cubicBezTo>
                  <a:pt x="201000" y="113213"/>
                  <a:pt x="200990" y="113203"/>
                  <a:pt x="200979" y="113193"/>
                </a:cubicBezTo>
                <a:cubicBezTo>
                  <a:pt x="200678" y="112945"/>
                  <a:pt x="200316" y="112781"/>
                  <a:pt x="199931" y="112715"/>
                </a:cubicBezTo>
                <a:close/>
                <a:moveTo>
                  <a:pt x="123965" y="160307"/>
                </a:moveTo>
                <a:lnTo>
                  <a:pt x="113545" y="158816"/>
                </a:lnTo>
                <a:lnTo>
                  <a:pt x="108904" y="149416"/>
                </a:lnTo>
                <a:cubicBezTo>
                  <a:pt x="108407" y="148411"/>
                  <a:pt x="107186" y="147998"/>
                  <a:pt x="106177" y="148493"/>
                </a:cubicBezTo>
                <a:cubicBezTo>
                  <a:pt x="105775" y="148691"/>
                  <a:pt x="105449" y="149015"/>
                  <a:pt x="105251" y="149416"/>
                </a:cubicBezTo>
                <a:lnTo>
                  <a:pt x="100609" y="158816"/>
                </a:lnTo>
                <a:lnTo>
                  <a:pt x="90219" y="160307"/>
                </a:lnTo>
                <a:cubicBezTo>
                  <a:pt x="89136" y="160442"/>
                  <a:pt x="88367" y="161426"/>
                  <a:pt x="88502" y="162505"/>
                </a:cubicBezTo>
                <a:cubicBezTo>
                  <a:pt x="88505" y="162529"/>
                  <a:pt x="88509" y="162552"/>
                  <a:pt x="88512" y="162575"/>
                </a:cubicBezTo>
                <a:cubicBezTo>
                  <a:pt x="88577" y="163021"/>
                  <a:pt x="88775" y="163437"/>
                  <a:pt x="89081" y="163769"/>
                </a:cubicBezTo>
                <a:lnTo>
                  <a:pt x="96477" y="171228"/>
                </a:lnTo>
                <a:lnTo>
                  <a:pt x="94681" y="181552"/>
                </a:lnTo>
                <a:cubicBezTo>
                  <a:pt x="94502" y="182675"/>
                  <a:pt x="95271" y="183730"/>
                  <a:pt x="96398" y="183908"/>
                </a:cubicBezTo>
                <a:cubicBezTo>
                  <a:pt x="96835" y="183977"/>
                  <a:pt x="97283" y="183904"/>
                  <a:pt x="97675" y="183701"/>
                </a:cubicBezTo>
                <a:lnTo>
                  <a:pt x="107017" y="178837"/>
                </a:lnTo>
                <a:lnTo>
                  <a:pt x="116330" y="183701"/>
                </a:lnTo>
                <a:cubicBezTo>
                  <a:pt x="117314" y="184233"/>
                  <a:pt x="118545" y="183873"/>
                  <a:pt x="119084" y="182895"/>
                </a:cubicBezTo>
                <a:cubicBezTo>
                  <a:pt x="119311" y="182486"/>
                  <a:pt x="119395" y="182014"/>
                  <a:pt x="119324" y="181552"/>
                </a:cubicBezTo>
                <a:lnTo>
                  <a:pt x="117438" y="171228"/>
                </a:lnTo>
                <a:lnTo>
                  <a:pt x="124923" y="163918"/>
                </a:lnTo>
                <a:cubicBezTo>
                  <a:pt x="125840" y="163269"/>
                  <a:pt x="126056" y="162002"/>
                  <a:pt x="125405" y="161089"/>
                </a:cubicBezTo>
                <a:cubicBezTo>
                  <a:pt x="125367" y="161035"/>
                  <a:pt x="125326" y="160984"/>
                  <a:pt x="125283" y="160934"/>
                </a:cubicBezTo>
                <a:cubicBezTo>
                  <a:pt x="124940" y="160565"/>
                  <a:pt x="124469" y="160341"/>
                  <a:pt x="123965" y="160307"/>
                </a:cubicBezTo>
                <a:close/>
                <a:moveTo>
                  <a:pt x="148459" y="183552"/>
                </a:moveTo>
                <a:lnTo>
                  <a:pt x="157771" y="178688"/>
                </a:lnTo>
                <a:lnTo>
                  <a:pt x="167084" y="183552"/>
                </a:lnTo>
                <a:cubicBezTo>
                  <a:pt x="168068" y="184084"/>
                  <a:pt x="169299" y="183724"/>
                  <a:pt x="169838" y="182746"/>
                </a:cubicBezTo>
                <a:cubicBezTo>
                  <a:pt x="170065" y="182337"/>
                  <a:pt x="170149" y="181865"/>
                  <a:pt x="170078" y="181403"/>
                </a:cubicBezTo>
                <a:lnTo>
                  <a:pt x="168341" y="171228"/>
                </a:lnTo>
                <a:lnTo>
                  <a:pt x="175857" y="163918"/>
                </a:lnTo>
                <a:cubicBezTo>
                  <a:pt x="176684" y="163111"/>
                  <a:pt x="176697" y="161788"/>
                  <a:pt x="175887" y="160964"/>
                </a:cubicBezTo>
                <a:cubicBezTo>
                  <a:pt x="175877" y="160954"/>
                  <a:pt x="175867" y="160944"/>
                  <a:pt x="175857" y="160934"/>
                </a:cubicBezTo>
                <a:cubicBezTo>
                  <a:pt x="175532" y="160635"/>
                  <a:pt x="175126" y="160437"/>
                  <a:pt x="174689" y="160367"/>
                </a:cubicBezTo>
                <a:lnTo>
                  <a:pt x="164299" y="158875"/>
                </a:lnTo>
                <a:lnTo>
                  <a:pt x="159658" y="149476"/>
                </a:lnTo>
                <a:cubicBezTo>
                  <a:pt x="159149" y="148467"/>
                  <a:pt x="157920" y="148055"/>
                  <a:pt x="156903" y="148551"/>
                </a:cubicBezTo>
                <a:cubicBezTo>
                  <a:pt x="156500" y="148740"/>
                  <a:pt x="156181" y="149069"/>
                  <a:pt x="156005" y="149476"/>
                </a:cubicBezTo>
                <a:lnTo>
                  <a:pt x="151214" y="158696"/>
                </a:lnTo>
                <a:lnTo>
                  <a:pt x="140823" y="160188"/>
                </a:lnTo>
                <a:cubicBezTo>
                  <a:pt x="139740" y="160323"/>
                  <a:pt x="138972" y="161306"/>
                  <a:pt x="139107" y="162386"/>
                </a:cubicBezTo>
                <a:cubicBezTo>
                  <a:pt x="139109" y="162409"/>
                  <a:pt x="139113" y="162433"/>
                  <a:pt x="139117" y="162456"/>
                </a:cubicBezTo>
                <a:cubicBezTo>
                  <a:pt x="139181" y="162902"/>
                  <a:pt x="139380" y="163318"/>
                  <a:pt x="139685" y="163649"/>
                </a:cubicBezTo>
                <a:lnTo>
                  <a:pt x="147351" y="171139"/>
                </a:lnTo>
                <a:lnTo>
                  <a:pt x="145554" y="181463"/>
                </a:lnTo>
                <a:cubicBezTo>
                  <a:pt x="145503" y="182578"/>
                  <a:pt x="146353" y="183531"/>
                  <a:pt x="147471" y="183611"/>
                </a:cubicBezTo>
                <a:cubicBezTo>
                  <a:pt x="147800" y="183668"/>
                  <a:pt x="148139" y="183648"/>
                  <a:pt x="148459" y="183552"/>
                </a:cubicBezTo>
                <a:close/>
              </a:path>
            </a:pathLst>
          </a:custGeom>
          <a:gradFill>
            <a:gsLst>
              <a:gs pos="0">
                <a:schemeClr val="accent2"/>
              </a:gs>
              <a:gs pos="100000">
                <a:schemeClr val="accent4"/>
              </a:gs>
            </a:gsLst>
            <a:lin ang="5400000" scaled="1"/>
          </a:gradFill>
          <a:ln w="2922" cap="flat">
            <a:no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1319AA54-445B-508B-F821-810B2AD2C8D4}"/>
              </a:ext>
            </a:extLst>
          </p:cNvPr>
          <p:cNvGrpSpPr/>
          <p:nvPr/>
        </p:nvGrpSpPr>
        <p:grpSpPr>
          <a:xfrm>
            <a:off x="5131830" y="4032928"/>
            <a:ext cx="928440" cy="928440"/>
            <a:chOff x="5131830" y="4032928"/>
            <a:chExt cx="928440" cy="928440"/>
          </a:xfrm>
        </p:grpSpPr>
        <p:sp>
          <p:nvSpPr>
            <p:cNvPr id="158" name="Oval 157">
              <a:extLst>
                <a:ext uri="{FF2B5EF4-FFF2-40B4-BE49-F238E27FC236}">
                  <a16:creationId xmlns:a16="http://schemas.microsoft.com/office/drawing/2014/main" id="{716FF092-2C72-62F4-71F6-3CE0DAEF7D4F}"/>
                </a:ext>
              </a:extLst>
            </p:cNvPr>
            <p:cNvSpPr/>
            <p:nvPr/>
          </p:nvSpPr>
          <p:spPr>
            <a:xfrm>
              <a:off x="5131830" y="4032928"/>
              <a:ext cx="928440" cy="928440"/>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2" name="Shape 2683">
              <a:extLst>
                <a:ext uri="{FF2B5EF4-FFF2-40B4-BE49-F238E27FC236}">
                  <a16:creationId xmlns:a16="http://schemas.microsoft.com/office/drawing/2014/main" id="{9FF69319-6860-3A07-6C44-A464897DC616}"/>
                </a:ext>
              </a:extLst>
            </p:cNvPr>
            <p:cNvSpPr>
              <a:spLocks noChangeAspect="1"/>
            </p:cNvSpPr>
            <p:nvPr/>
          </p:nvSpPr>
          <p:spPr>
            <a:xfrm>
              <a:off x="5432987" y="4134476"/>
              <a:ext cx="439875" cy="604758"/>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Tree>
    <p:extLst>
      <p:ext uri="{BB962C8B-B14F-4D97-AF65-F5344CB8AC3E}">
        <p14:creationId xmlns:p14="http://schemas.microsoft.com/office/powerpoint/2010/main" val="3585823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4"/>
          </p:nvPr>
        </p:nvSpPr>
        <p:spPr/>
        <p:txBody>
          <a:bodyPr/>
          <a:lstStyle/>
          <a:p>
            <a:fld id="{8C4919C0-ACED-B549-A0FE-3B80E1489620}" type="slidenum">
              <a:rPr lang="en-US" smtClean="0"/>
              <a:pPr/>
              <a:t>20</a:t>
            </a:fld>
            <a:endParaRPr lang="en-US"/>
          </a:p>
        </p:txBody>
      </p:sp>
      <p:sp>
        <p:nvSpPr>
          <p:cNvPr id="2" name="Title 1"/>
          <p:cNvSpPr>
            <a:spLocks noGrp="1"/>
          </p:cNvSpPr>
          <p:nvPr>
            <p:ph type="title"/>
          </p:nvPr>
        </p:nvSpPr>
        <p:spPr/>
        <p:txBody>
          <a:bodyPr/>
          <a:lstStyle/>
          <a:p>
            <a:r>
              <a:rPr lang="en-US"/>
              <a:t>The Shared Services “Transformation Journey”</a:t>
            </a:r>
          </a:p>
        </p:txBody>
      </p:sp>
      <p:sp>
        <p:nvSpPr>
          <p:cNvPr id="4" name="Text Placeholder 3"/>
          <p:cNvSpPr>
            <a:spLocks noGrp="1"/>
          </p:cNvSpPr>
          <p:nvPr>
            <p:ph type="body" sz="quarter" idx="10"/>
          </p:nvPr>
        </p:nvSpPr>
        <p:spPr>
          <a:xfrm>
            <a:off x="438912" y="155448"/>
            <a:ext cx="11311128" cy="338328"/>
          </a:xfrm>
        </p:spPr>
        <p:txBody>
          <a:bodyPr/>
          <a:lstStyle/>
          <a:p>
            <a:r>
              <a:rPr lang="en-US"/>
              <a:t>Shared Services Overview</a:t>
            </a:r>
          </a:p>
        </p:txBody>
      </p:sp>
      <p:sp>
        <p:nvSpPr>
          <p:cNvPr id="13" name="Rectangle 12">
            <a:extLst>
              <a:ext uri="{FF2B5EF4-FFF2-40B4-BE49-F238E27FC236}">
                <a16:creationId xmlns:a16="http://schemas.microsoft.com/office/drawing/2014/main" id="{F4E23267-EF8A-11B0-57D3-3FFAF0E0F434}"/>
              </a:ext>
            </a:extLst>
          </p:cNvPr>
          <p:cNvSpPr>
            <a:spLocks/>
          </p:cNvSpPr>
          <p:nvPr/>
        </p:nvSpPr>
        <p:spPr>
          <a:xfrm>
            <a:off x="0" y="1142652"/>
            <a:ext cx="12192000" cy="4870836"/>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 name="Content Placeholder 2">
            <a:extLst>
              <a:ext uri="{FF2B5EF4-FFF2-40B4-BE49-F238E27FC236}">
                <a16:creationId xmlns:a16="http://schemas.microsoft.com/office/drawing/2014/main" id="{58C82312-A0D8-13CD-8BCB-E264FA7B095C}"/>
              </a:ext>
            </a:extLst>
          </p:cNvPr>
          <p:cNvSpPr>
            <a:spLocks noGrp="1"/>
          </p:cNvSpPr>
          <p:nvPr>
            <p:ph sz="quarter" idx="11"/>
          </p:nvPr>
        </p:nvSpPr>
        <p:spPr>
          <a:xfrm>
            <a:off x="438912" y="1280161"/>
            <a:ext cx="11312525" cy="648840"/>
          </a:xfrm>
        </p:spPr>
        <p:txBody>
          <a:bodyPr>
            <a:normAutofit/>
          </a:bodyPr>
          <a:lstStyle/>
          <a:p>
            <a:r>
              <a:rPr lang="en-US" sz="1800">
                <a:solidFill>
                  <a:schemeClr val="bg1"/>
                </a:solidFill>
              </a:rPr>
              <a:t>A successful shared services transformation goes through a variety of stages to successfully transition to a leading practice service delivery model.</a:t>
            </a:r>
          </a:p>
        </p:txBody>
      </p:sp>
      <p:sp>
        <p:nvSpPr>
          <p:cNvPr id="16" name="Freeform 15">
            <a:extLst>
              <a:ext uri="{FF2B5EF4-FFF2-40B4-BE49-F238E27FC236}">
                <a16:creationId xmlns:a16="http://schemas.microsoft.com/office/drawing/2014/main" id="{ACA5957E-B07F-77C5-C399-CD9D9DC4A299}"/>
              </a:ext>
            </a:extLst>
          </p:cNvPr>
          <p:cNvSpPr/>
          <p:nvPr/>
        </p:nvSpPr>
        <p:spPr>
          <a:xfrm>
            <a:off x="2999639" y="4282437"/>
            <a:ext cx="1527400" cy="741769"/>
          </a:xfrm>
          <a:custGeom>
            <a:avLst/>
            <a:gdLst>
              <a:gd name="connsiteX0" fmla="*/ 0 w 1638055"/>
              <a:gd name="connsiteY0" fmla="*/ 795508 h 795508"/>
              <a:gd name="connsiteX1" fmla="*/ 1638055 w 1638055"/>
              <a:gd name="connsiteY1" fmla="*/ 795508 h 795508"/>
              <a:gd name="connsiteX2" fmla="*/ 1638055 w 1638055"/>
              <a:gd name="connsiteY2" fmla="*/ 0 h 795508"/>
              <a:gd name="connsiteX3" fmla="*/ 0 w 1638055"/>
              <a:gd name="connsiteY3" fmla="*/ 147176 h 795508"/>
              <a:gd name="connsiteX4" fmla="*/ 0 w 1638055"/>
              <a:gd name="connsiteY4" fmla="*/ 795508 h 795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055" h="795508">
                <a:moveTo>
                  <a:pt x="0" y="795508"/>
                </a:moveTo>
                <a:lnTo>
                  <a:pt x="1638055" y="795508"/>
                </a:lnTo>
                <a:lnTo>
                  <a:pt x="1638055" y="0"/>
                </a:lnTo>
                <a:cubicBezTo>
                  <a:pt x="1041860" y="38835"/>
                  <a:pt x="486284" y="91914"/>
                  <a:pt x="0" y="147176"/>
                </a:cubicBezTo>
                <a:lnTo>
                  <a:pt x="0" y="795508"/>
                </a:lnTo>
                <a:close/>
              </a:path>
            </a:pathLst>
          </a:custGeom>
          <a:gradFill>
            <a:gsLst>
              <a:gs pos="0">
                <a:schemeClr val="accent2">
                  <a:lumMod val="50000"/>
                </a:schemeClr>
              </a:gs>
              <a:gs pos="42000">
                <a:schemeClr val="accent2">
                  <a:lumMod val="75000"/>
                </a:schemeClr>
              </a:gs>
            </a:gsLst>
            <a:lin ang="0" scaled="0"/>
          </a:gradFill>
          <a:ln w="955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D86E39D-BF2F-D342-6A0F-332724D82038}"/>
              </a:ext>
            </a:extLst>
          </p:cNvPr>
          <p:cNvSpPr/>
          <p:nvPr/>
        </p:nvSpPr>
        <p:spPr>
          <a:xfrm>
            <a:off x="4670431" y="4224357"/>
            <a:ext cx="2884316" cy="799761"/>
          </a:xfrm>
          <a:custGeom>
            <a:avLst/>
            <a:gdLst>
              <a:gd name="connsiteX0" fmla="*/ 0 w 3093275"/>
              <a:gd name="connsiteY0" fmla="*/ 52603 h 857701"/>
              <a:gd name="connsiteX1" fmla="*/ 0 w 3093275"/>
              <a:gd name="connsiteY1" fmla="*/ 857702 h 857701"/>
              <a:gd name="connsiteX2" fmla="*/ 3093275 w 3093275"/>
              <a:gd name="connsiteY2" fmla="*/ 857702 h 857701"/>
              <a:gd name="connsiteX3" fmla="*/ 3093275 w 3093275"/>
              <a:gd name="connsiteY3" fmla="*/ 37981 h 857701"/>
              <a:gd name="connsiteX4" fmla="*/ 1677623 w 3093275"/>
              <a:gd name="connsiteY4" fmla="*/ 0 h 857701"/>
              <a:gd name="connsiteX5" fmla="*/ 0 w 3093275"/>
              <a:gd name="connsiteY5" fmla="*/ 52603 h 85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3275" h="857701">
                <a:moveTo>
                  <a:pt x="0" y="52603"/>
                </a:moveTo>
                <a:lnTo>
                  <a:pt x="0" y="857702"/>
                </a:lnTo>
                <a:lnTo>
                  <a:pt x="3093275" y="857702"/>
                </a:lnTo>
                <a:lnTo>
                  <a:pt x="3093275" y="37981"/>
                </a:lnTo>
                <a:cubicBezTo>
                  <a:pt x="2636333" y="14338"/>
                  <a:pt x="2160466" y="0"/>
                  <a:pt x="1677623" y="0"/>
                </a:cubicBezTo>
                <a:cubicBezTo>
                  <a:pt x="1101690" y="0"/>
                  <a:pt x="535792" y="20320"/>
                  <a:pt x="0" y="52603"/>
                </a:cubicBezTo>
                <a:close/>
              </a:path>
            </a:pathLst>
          </a:custGeom>
          <a:gradFill>
            <a:gsLst>
              <a:gs pos="0">
                <a:schemeClr val="accent4">
                  <a:lumMod val="60000"/>
                  <a:lumOff val="40000"/>
                </a:schemeClr>
              </a:gs>
              <a:gs pos="42000">
                <a:schemeClr val="accent4"/>
              </a:gs>
            </a:gsLst>
            <a:lin ang="3600000" scaled="0"/>
          </a:gradFill>
          <a:ln w="955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27E5518-76D8-0DCA-BD51-4F035938E470}"/>
              </a:ext>
            </a:extLst>
          </p:cNvPr>
          <p:cNvSpPr/>
          <p:nvPr/>
        </p:nvSpPr>
        <p:spPr>
          <a:xfrm>
            <a:off x="7698228" y="4267563"/>
            <a:ext cx="1527400" cy="756644"/>
          </a:xfrm>
          <a:custGeom>
            <a:avLst/>
            <a:gdLst>
              <a:gd name="connsiteX0" fmla="*/ 0 w 1638055"/>
              <a:gd name="connsiteY0" fmla="*/ 811460 h 811460"/>
              <a:gd name="connsiteX1" fmla="*/ 1638055 w 1638055"/>
              <a:gd name="connsiteY1" fmla="*/ 811460 h 811460"/>
              <a:gd name="connsiteX2" fmla="*/ 1638055 w 1638055"/>
              <a:gd name="connsiteY2" fmla="*/ 134357 h 811460"/>
              <a:gd name="connsiteX3" fmla="*/ 0 w 1638055"/>
              <a:gd name="connsiteY3" fmla="*/ 0 h 811460"/>
              <a:gd name="connsiteX4" fmla="*/ 0 w 1638055"/>
              <a:gd name="connsiteY4" fmla="*/ 811460 h 811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055" h="811460">
                <a:moveTo>
                  <a:pt x="0" y="811460"/>
                </a:moveTo>
                <a:lnTo>
                  <a:pt x="1638055" y="811460"/>
                </a:lnTo>
                <a:lnTo>
                  <a:pt x="1638055" y="134357"/>
                </a:lnTo>
                <a:cubicBezTo>
                  <a:pt x="1143838" y="81849"/>
                  <a:pt x="589027" y="33518"/>
                  <a:pt x="0" y="0"/>
                </a:cubicBezTo>
                <a:lnTo>
                  <a:pt x="0" y="811460"/>
                </a:lnTo>
                <a:close/>
              </a:path>
            </a:pathLst>
          </a:custGeom>
          <a:gradFill>
            <a:gsLst>
              <a:gs pos="0">
                <a:srgbClr val="76477D"/>
              </a:gs>
              <a:gs pos="41000">
                <a:srgbClr val="A05EB5"/>
              </a:gs>
            </a:gsLst>
            <a:lin ang="7800000" scaled="0"/>
          </a:gradFill>
          <a:ln w="955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1E2A216B-3EA0-9852-8405-68BEE092A8FB}"/>
              </a:ext>
            </a:extLst>
          </p:cNvPr>
          <p:cNvSpPr/>
          <p:nvPr/>
        </p:nvSpPr>
        <p:spPr>
          <a:xfrm>
            <a:off x="9371158" y="4408604"/>
            <a:ext cx="1527400" cy="615603"/>
          </a:xfrm>
          <a:custGeom>
            <a:avLst/>
            <a:gdLst>
              <a:gd name="connsiteX0" fmla="*/ 0 w 1638055"/>
              <a:gd name="connsiteY0" fmla="*/ 0 h 660201"/>
              <a:gd name="connsiteX1" fmla="*/ 0 w 1638055"/>
              <a:gd name="connsiteY1" fmla="*/ 660202 h 660201"/>
              <a:gd name="connsiteX2" fmla="*/ 1638056 w 1638055"/>
              <a:gd name="connsiteY2" fmla="*/ 660202 h 660201"/>
              <a:gd name="connsiteX3" fmla="*/ 1638056 w 1638055"/>
              <a:gd name="connsiteY3" fmla="*/ 221048 h 660201"/>
              <a:gd name="connsiteX4" fmla="*/ 0 w 1638055"/>
              <a:gd name="connsiteY4" fmla="*/ 0 h 66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055" h="660201">
                <a:moveTo>
                  <a:pt x="0" y="0"/>
                </a:moveTo>
                <a:lnTo>
                  <a:pt x="0" y="660202"/>
                </a:lnTo>
                <a:lnTo>
                  <a:pt x="1638056" y="660202"/>
                </a:lnTo>
                <a:lnTo>
                  <a:pt x="1638056" y="221048"/>
                </a:lnTo>
                <a:cubicBezTo>
                  <a:pt x="1288538" y="164552"/>
                  <a:pt x="714039" y="79000"/>
                  <a:pt x="0" y="0"/>
                </a:cubicBezTo>
                <a:close/>
              </a:path>
            </a:pathLst>
          </a:custGeom>
          <a:gradFill>
            <a:gsLst>
              <a:gs pos="0">
                <a:schemeClr val="accent1">
                  <a:lumMod val="60000"/>
                  <a:lumOff val="40000"/>
                </a:schemeClr>
              </a:gs>
              <a:gs pos="41000">
                <a:schemeClr val="accent3"/>
              </a:gs>
            </a:gsLst>
            <a:lin ang="7800000" scaled="0"/>
          </a:gradFill>
          <a:ln w="955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7A9361ED-1009-9F21-4648-EBA1221EDE4A}"/>
              </a:ext>
            </a:extLst>
          </p:cNvPr>
          <p:cNvSpPr/>
          <p:nvPr/>
        </p:nvSpPr>
        <p:spPr>
          <a:xfrm>
            <a:off x="1328848" y="4436316"/>
            <a:ext cx="1527399" cy="587890"/>
          </a:xfrm>
          <a:custGeom>
            <a:avLst/>
            <a:gdLst>
              <a:gd name="connsiteX0" fmla="*/ 0 w 1638054"/>
              <a:gd name="connsiteY0" fmla="*/ 234816 h 630481"/>
              <a:gd name="connsiteX1" fmla="*/ 0 w 1638054"/>
              <a:gd name="connsiteY1" fmla="*/ 630482 h 630481"/>
              <a:gd name="connsiteX2" fmla="*/ 1638055 w 1638054"/>
              <a:gd name="connsiteY2" fmla="*/ 630482 h 630481"/>
              <a:gd name="connsiteX3" fmla="*/ 1638055 w 1638054"/>
              <a:gd name="connsiteY3" fmla="*/ 0 h 630481"/>
              <a:gd name="connsiteX4" fmla="*/ 0 w 1638054"/>
              <a:gd name="connsiteY4" fmla="*/ 234816 h 63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054" h="630481">
                <a:moveTo>
                  <a:pt x="0" y="234816"/>
                </a:moveTo>
                <a:lnTo>
                  <a:pt x="0" y="630482"/>
                </a:lnTo>
                <a:lnTo>
                  <a:pt x="1638055" y="630482"/>
                </a:lnTo>
                <a:lnTo>
                  <a:pt x="1638055" y="0"/>
                </a:lnTo>
                <a:cubicBezTo>
                  <a:pt x="831882" y="95237"/>
                  <a:pt x="237790" y="193417"/>
                  <a:pt x="0" y="234816"/>
                </a:cubicBezTo>
                <a:close/>
              </a:path>
            </a:pathLst>
          </a:custGeom>
          <a:gradFill>
            <a:gsLst>
              <a:gs pos="0">
                <a:schemeClr val="accent2">
                  <a:lumMod val="75000"/>
                </a:schemeClr>
              </a:gs>
              <a:gs pos="85000">
                <a:schemeClr val="accent2"/>
              </a:gs>
            </a:gsLst>
            <a:lin ang="5400000" scaled="0"/>
          </a:gradFill>
          <a:ln w="955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C3C705E7-C563-5E23-071C-99CBCAB67890}"/>
              </a:ext>
            </a:extLst>
          </p:cNvPr>
          <p:cNvSpPr/>
          <p:nvPr/>
        </p:nvSpPr>
        <p:spPr>
          <a:xfrm>
            <a:off x="2856248" y="4436316"/>
            <a:ext cx="143391" cy="587890"/>
          </a:xfrm>
          <a:custGeom>
            <a:avLst/>
            <a:gdLst>
              <a:gd name="connsiteX0" fmla="*/ 0 w 153779"/>
              <a:gd name="connsiteY0" fmla="*/ 630482 h 630481"/>
              <a:gd name="connsiteX1" fmla="*/ 153780 w 153779"/>
              <a:gd name="connsiteY1" fmla="*/ 630482 h 630481"/>
              <a:gd name="connsiteX2" fmla="*/ 153780 w 153779"/>
              <a:gd name="connsiteY2" fmla="*/ 68840 h 630481"/>
              <a:gd name="connsiteX3" fmla="*/ 0 w 153779"/>
              <a:gd name="connsiteY3" fmla="*/ 0 h 630481"/>
              <a:gd name="connsiteX4" fmla="*/ 0 w 153779"/>
              <a:gd name="connsiteY4" fmla="*/ 630482 h 63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79" h="630481">
                <a:moveTo>
                  <a:pt x="0" y="630482"/>
                </a:moveTo>
                <a:lnTo>
                  <a:pt x="153780" y="630482"/>
                </a:lnTo>
                <a:lnTo>
                  <a:pt x="153780" y="68840"/>
                </a:lnTo>
                <a:lnTo>
                  <a:pt x="0" y="0"/>
                </a:lnTo>
                <a:lnTo>
                  <a:pt x="0" y="630482"/>
                </a:lnTo>
                <a:close/>
              </a:path>
            </a:pathLst>
          </a:custGeom>
          <a:solidFill>
            <a:srgbClr val="51C9DF"/>
          </a:solidFill>
          <a:ln w="955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4E5977D-7006-18D0-F78F-34CA132B0D63}"/>
              </a:ext>
            </a:extLst>
          </p:cNvPr>
          <p:cNvSpPr/>
          <p:nvPr/>
        </p:nvSpPr>
        <p:spPr>
          <a:xfrm>
            <a:off x="4527039" y="4282437"/>
            <a:ext cx="143391" cy="741769"/>
          </a:xfrm>
          <a:custGeom>
            <a:avLst/>
            <a:gdLst>
              <a:gd name="connsiteX0" fmla="*/ 0 w 153779"/>
              <a:gd name="connsiteY0" fmla="*/ 795508 h 795508"/>
              <a:gd name="connsiteX1" fmla="*/ 153780 w 153779"/>
              <a:gd name="connsiteY1" fmla="*/ 795508 h 795508"/>
              <a:gd name="connsiteX2" fmla="*/ 153780 w 153779"/>
              <a:gd name="connsiteY2" fmla="*/ 68840 h 795508"/>
              <a:gd name="connsiteX3" fmla="*/ 0 w 153779"/>
              <a:gd name="connsiteY3" fmla="*/ 0 h 795508"/>
              <a:gd name="connsiteX4" fmla="*/ 0 w 153779"/>
              <a:gd name="connsiteY4" fmla="*/ 795508 h 795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79" h="795508">
                <a:moveTo>
                  <a:pt x="0" y="795508"/>
                </a:moveTo>
                <a:lnTo>
                  <a:pt x="153780" y="795508"/>
                </a:lnTo>
                <a:lnTo>
                  <a:pt x="153780" y="68840"/>
                </a:lnTo>
                <a:lnTo>
                  <a:pt x="0" y="0"/>
                </a:lnTo>
                <a:lnTo>
                  <a:pt x="0" y="795508"/>
                </a:lnTo>
                <a:close/>
              </a:path>
            </a:pathLst>
          </a:custGeom>
          <a:solidFill>
            <a:srgbClr val="49A4B4"/>
          </a:solidFill>
          <a:ln w="955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F5764685-9DE1-4205-BBE0-F0A8CD8F0770}"/>
              </a:ext>
            </a:extLst>
          </p:cNvPr>
          <p:cNvSpPr/>
          <p:nvPr/>
        </p:nvSpPr>
        <p:spPr>
          <a:xfrm>
            <a:off x="7554747" y="4267563"/>
            <a:ext cx="143480" cy="741681"/>
          </a:xfrm>
          <a:custGeom>
            <a:avLst/>
            <a:gdLst>
              <a:gd name="connsiteX0" fmla="*/ 153876 w 153875"/>
              <a:gd name="connsiteY0" fmla="*/ 795413 h 795413"/>
              <a:gd name="connsiteX1" fmla="*/ 0 w 153875"/>
              <a:gd name="connsiteY1" fmla="*/ 795413 h 795413"/>
              <a:gd name="connsiteX2" fmla="*/ 0 w 153875"/>
              <a:gd name="connsiteY2" fmla="*/ 68840 h 795413"/>
              <a:gd name="connsiteX3" fmla="*/ 153876 w 153875"/>
              <a:gd name="connsiteY3" fmla="*/ 0 h 795413"/>
              <a:gd name="connsiteX4" fmla="*/ 153876 w 153875"/>
              <a:gd name="connsiteY4" fmla="*/ 795413 h 795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75" h="795413">
                <a:moveTo>
                  <a:pt x="153876" y="795413"/>
                </a:moveTo>
                <a:lnTo>
                  <a:pt x="0" y="795413"/>
                </a:lnTo>
                <a:lnTo>
                  <a:pt x="0" y="68840"/>
                </a:lnTo>
                <a:lnTo>
                  <a:pt x="153876" y="0"/>
                </a:lnTo>
                <a:lnTo>
                  <a:pt x="153876" y="795413"/>
                </a:lnTo>
                <a:close/>
              </a:path>
            </a:pathLst>
          </a:custGeom>
          <a:solidFill>
            <a:srgbClr val="AC7AB5"/>
          </a:solidFill>
          <a:ln w="955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0C66F124-5564-18C7-AE18-5C2A992A4FD6}"/>
              </a:ext>
            </a:extLst>
          </p:cNvPr>
          <p:cNvSpPr/>
          <p:nvPr/>
        </p:nvSpPr>
        <p:spPr>
          <a:xfrm>
            <a:off x="9225629" y="4408604"/>
            <a:ext cx="145530" cy="615603"/>
          </a:xfrm>
          <a:custGeom>
            <a:avLst/>
            <a:gdLst>
              <a:gd name="connsiteX0" fmla="*/ 156073 w 156073"/>
              <a:gd name="connsiteY0" fmla="*/ 660202 h 660201"/>
              <a:gd name="connsiteX1" fmla="*/ 0 w 156073"/>
              <a:gd name="connsiteY1" fmla="*/ 660202 h 660201"/>
              <a:gd name="connsiteX2" fmla="*/ 0 w 156073"/>
              <a:gd name="connsiteY2" fmla="*/ 68840 h 660201"/>
              <a:gd name="connsiteX3" fmla="*/ 156073 w 156073"/>
              <a:gd name="connsiteY3" fmla="*/ 0 h 660201"/>
              <a:gd name="connsiteX4" fmla="*/ 156073 w 156073"/>
              <a:gd name="connsiteY4" fmla="*/ 660202 h 66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73" h="660201">
                <a:moveTo>
                  <a:pt x="156073" y="660202"/>
                </a:moveTo>
                <a:lnTo>
                  <a:pt x="0" y="660202"/>
                </a:lnTo>
                <a:lnTo>
                  <a:pt x="0" y="68840"/>
                </a:lnTo>
                <a:lnTo>
                  <a:pt x="156073" y="0"/>
                </a:lnTo>
                <a:lnTo>
                  <a:pt x="156073" y="660202"/>
                </a:lnTo>
                <a:close/>
              </a:path>
            </a:pathLst>
          </a:custGeom>
          <a:solidFill>
            <a:srgbClr val="868786"/>
          </a:solidFill>
          <a:ln w="955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44AA9C5F-7FED-1E24-77F3-F3EF51E3176C}"/>
              </a:ext>
            </a:extLst>
          </p:cNvPr>
          <p:cNvSpPr/>
          <p:nvPr/>
        </p:nvSpPr>
        <p:spPr>
          <a:xfrm>
            <a:off x="438912" y="5024207"/>
            <a:ext cx="2417336" cy="413294"/>
          </a:xfrm>
          <a:custGeom>
            <a:avLst/>
            <a:gdLst>
              <a:gd name="connsiteX0" fmla="*/ 2592464 w 2592464"/>
              <a:gd name="connsiteY0" fmla="*/ 0 h 443236"/>
              <a:gd name="connsiteX1" fmla="*/ 1689283 w 2592464"/>
              <a:gd name="connsiteY1" fmla="*/ 443236 h 443236"/>
              <a:gd name="connsiteX2" fmla="*/ 0 w 2592464"/>
              <a:gd name="connsiteY2" fmla="*/ 443236 h 443236"/>
              <a:gd name="connsiteX3" fmla="*/ 954409 w 2592464"/>
              <a:gd name="connsiteY3" fmla="*/ 0 h 443236"/>
              <a:gd name="connsiteX4" fmla="*/ 2592464 w 2592464"/>
              <a:gd name="connsiteY4" fmla="*/ 0 h 4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464" h="443236">
                <a:moveTo>
                  <a:pt x="2592464" y="0"/>
                </a:moveTo>
                <a:lnTo>
                  <a:pt x="1689283" y="443236"/>
                </a:lnTo>
                <a:lnTo>
                  <a:pt x="0" y="443236"/>
                </a:lnTo>
                <a:lnTo>
                  <a:pt x="954409" y="0"/>
                </a:lnTo>
                <a:lnTo>
                  <a:pt x="2592464" y="0"/>
                </a:lnTo>
                <a:close/>
              </a:path>
            </a:pathLst>
          </a:custGeom>
          <a:gradFill>
            <a:gsLst>
              <a:gs pos="41000">
                <a:schemeClr val="accent1">
                  <a:lumMod val="50000"/>
                </a:schemeClr>
              </a:gs>
              <a:gs pos="100000">
                <a:schemeClr val="accent1">
                  <a:lumMod val="75000"/>
                  <a:alpha val="0"/>
                </a:schemeClr>
              </a:gs>
            </a:gsLst>
            <a:lin ang="5400000" scaled="1"/>
          </a:gradFill>
          <a:ln w="955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C9CA7EB3-183E-77B4-5165-3CB03F9E1FB7}"/>
              </a:ext>
            </a:extLst>
          </p:cNvPr>
          <p:cNvSpPr/>
          <p:nvPr/>
        </p:nvSpPr>
        <p:spPr>
          <a:xfrm>
            <a:off x="2246054" y="5024207"/>
            <a:ext cx="2280984" cy="413294"/>
          </a:xfrm>
          <a:custGeom>
            <a:avLst/>
            <a:gdLst>
              <a:gd name="connsiteX0" fmla="*/ 2446235 w 2446234"/>
              <a:gd name="connsiteY0" fmla="*/ 0 h 443236"/>
              <a:gd name="connsiteX1" fmla="*/ 1804833 w 2446234"/>
              <a:gd name="connsiteY1" fmla="*/ 443236 h 443236"/>
              <a:gd name="connsiteX2" fmla="*/ 0 w 2446234"/>
              <a:gd name="connsiteY2" fmla="*/ 443236 h 443236"/>
              <a:gd name="connsiteX3" fmla="*/ 808180 w 2446234"/>
              <a:gd name="connsiteY3" fmla="*/ 0 h 443236"/>
              <a:gd name="connsiteX4" fmla="*/ 2446235 w 2446234"/>
              <a:gd name="connsiteY4" fmla="*/ 0 h 4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234" h="443236">
                <a:moveTo>
                  <a:pt x="2446235" y="0"/>
                </a:moveTo>
                <a:lnTo>
                  <a:pt x="1804833" y="443236"/>
                </a:lnTo>
                <a:lnTo>
                  <a:pt x="0" y="443236"/>
                </a:lnTo>
                <a:lnTo>
                  <a:pt x="808180" y="0"/>
                </a:lnTo>
                <a:lnTo>
                  <a:pt x="2446235" y="0"/>
                </a:lnTo>
                <a:close/>
              </a:path>
            </a:pathLst>
          </a:custGeom>
          <a:gradFill>
            <a:gsLst>
              <a:gs pos="54000">
                <a:schemeClr val="accent1">
                  <a:lumMod val="50000"/>
                </a:schemeClr>
              </a:gs>
              <a:gs pos="100000">
                <a:schemeClr val="accent1">
                  <a:lumMod val="75000"/>
                  <a:alpha val="0"/>
                </a:schemeClr>
              </a:gs>
            </a:gsLst>
            <a:lin ang="5400000" scaled="1"/>
          </a:gradFill>
          <a:ln w="955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F001B73C-F256-3C6C-753C-9ABACCC0D768}"/>
              </a:ext>
            </a:extLst>
          </p:cNvPr>
          <p:cNvSpPr/>
          <p:nvPr/>
        </p:nvSpPr>
        <p:spPr>
          <a:xfrm>
            <a:off x="9340859" y="5024207"/>
            <a:ext cx="2373756" cy="413294"/>
          </a:xfrm>
          <a:custGeom>
            <a:avLst/>
            <a:gdLst>
              <a:gd name="connsiteX0" fmla="*/ 0 w 2545727"/>
              <a:gd name="connsiteY0" fmla="*/ 0 h 443236"/>
              <a:gd name="connsiteX1" fmla="*/ 856445 w 2545727"/>
              <a:gd name="connsiteY1" fmla="*/ 443236 h 443236"/>
              <a:gd name="connsiteX2" fmla="*/ 2545728 w 2545727"/>
              <a:gd name="connsiteY2" fmla="*/ 443236 h 443236"/>
              <a:gd name="connsiteX3" fmla="*/ 1591319 w 2545727"/>
              <a:gd name="connsiteY3" fmla="*/ 0 h 443236"/>
              <a:gd name="connsiteX4" fmla="*/ 0 w 2545727"/>
              <a:gd name="connsiteY4" fmla="*/ 0 h 4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5727" h="443236">
                <a:moveTo>
                  <a:pt x="0" y="0"/>
                </a:moveTo>
                <a:lnTo>
                  <a:pt x="856445" y="443236"/>
                </a:lnTo>
                <a:lnTo>
                  <a:pt x="2545728" y="443236"/>
                </a:lnTo>
                <a:lnTo>
                  <a:pt x="1591319" y="0"/>
                </a:lnTo>
                <a:lnTo>
                  <a:pt x="0" y="0"/>
                </a:lnTo>
                <a:close/>
              </a:path>
            </a:pathLst>
          </a:custGeom>
          <a:gradFill>
            <a:gsLst>
              <a:gs pos="0">
                <a:schemeClr val="accent1">
                  <a:alpha val="0"/>
                  <a:lumMod val="26000"/>
                </a:schemeClr>
              </a:gs>
              <a:gs pos="81000">
                <a:schemeClr val="accent1">
                  <a:lumMod val="26000"/>
                  <a:alpha val="53029"/>
                </a:schemeClr>
              </a:gs>
            </a:gsLst>
            <a:lin ang="16200000" scaled="0"/>
          </a:gradFill>
          <a:ln w="955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151F93F7-AB75-577A-D752-184F41A292E8}"/>
              </a:ext>
            </a:extLst>
          </p:cNvPr>
          <p:cNvSpPr/>
          <p:nvPr/>
        </p:nvSpPr>
        <p:spPr>
          <a:xfrm>
            <a:off x="7649480" y="5024207"/>
            <a:ext cx="2257992" cy="413294"/>
          </a:xfrm>
          <a:custGeom>
            <a:avLst/>
            <a:gdLst>
              <a:gd name="connsiteX0" fmla="*/ 0 w 2421576"/>
              <a:gd name="connsiteY0" fmla="*/ 0 h 443236"/>
              <a:gd name="connsiteX1" fmla="*/ 616744 w 2421576"/>
              <a:gd name="connsiteY1" fmla="*/ 443236 h 443236"/>
              <a:gd name="connsiteX2" fmla="*/ 2421577 w 2421576"/>
              <a:gd name="connsiteY2" fmla="*/ 443236 h 443236"/>
              <a:gd name="connsiteX3" fmla="*/ 1613397 w 2421576"/>
              <a:gd name="connsiteY3" fmla="*/ 0 h 443236"/>
              <a:gd name="connsiteX4" fmla="*/ 0 w 2421576"/>
              <a:gd name="connsiteY4" fmla="*/ 0 h 4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1576" h="443236">
                <a:moveTo>
                  <a:pt x="0" y="0"/>
                </a:moveTo>
                <a:lnTo>
                  <a:pt x="616744" y="443236"/>
                </a:lnTo>
                <a:lnTo>
                  <a:pt x="2421577" y="443236"/>
                </a:lnTo>
                <a:lnTo>
                  <a:pt x="1613397" y="0"/>
                </a:lnTo>
                <a:lnTo>
                  <a:pt x="0" y="0"/>
                </a:lnTo>
                <a:close/>
              </a:path>
            </a:pathLst>
          </a:custGeom>
          <a:gradFill>
            <a:gsLst>
              <a:gs pos="0">
                <a:schemeClr val="accent1">
                  <a:alpha val="0"/>
                  <a:lumMod val="60000"/>
                  <a:lumOff val="40000"/>
                </a:schemeClr>
              </a:gs>
              <a:gs pos="81000">
                <a:schemeClr val="accent1">
                  <a:lumMod val="26000"/>
                  <a:alpha val="60941"/>
                </a:schemeClr>
              </a:gs>
            </a:gsLst>
            <a:lin ang="16200000" scaled="0"/>
          </a:gradFill>
          <a:ln w="955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32ADA0D-CDE4-26C7-79EB-5C1E77AA7989}"/>
              </a:ext>
            </a:extLst>
          </p:cNvPr>
          <p:cNvSpPr/>
          <p:nvPr/>
        </p:nvSpPr>
        <p:spPr>
          <a:xfrm>
            <a:off x="4092142" y="5024207"/>
            <a:ext cx="3996870" cy="413294"/>
          </a:xfrm>
          <a:custGeom>
            <a:avLst/>
            <a:gdLst>
              <a:gd name="connsiteX0" fmla="*/ 586447 w 4286430"/>
              <a:gd name="connsiteY0" fmla="*/ 0 h 443236"/>
              <a:gd name="connsiteX1" fmla="*/ 0 w 4286430"/>
              <a:gd name="connsiteY1" fmla="*/ 443236 h 443236"/>
              <a:gd name="connsiteX2" fmla="*/ 4286430 w 4286430"/>
              <a:gd name="connsiteY2" fmla="*/ 443236 h 443236"/>
              <a:gd name="connsiteX3" fmla="*/ 3677237 w 4286430"/>
              <a:gd name="connsiteY3" fmla="*/ 0 h 443236"/>
              <a:gd name="connsiteX4" fmla="*/ 586447 w 4286430"/>
              <a:gd name="connsiteY4" fmla="*/ 0 h 4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430" h="443236">
                <a:moveTo>
                  <a:pt x="586447" y="0"/>
                </a:moveTo>
                <a:lnTo>
                  <a:pt x="0" y="443236"/>
                </a:lnTo>
                <a:lnTo>
                  <a:pt x="4286430" y="443236"/>
                </a:lnTo>
                <a:lnTo>
                  <a:pt x="3677237" y="0"/>
                </a:lnTo>
                <a:lnTo>
                  <a:pt x="586447" y="0"/>
                </a:lnTo>
                <a:close/>
              </a:path>
            </a:pathLst>
          </a:custGeom>
          <a:gradFill>
            <a:gsLst>
              <a:gs pos="36000">
                <a:schemeClr val="accent1">
                  <a:lumMod val="26000"/>
                  <a:alpha val="52256"/>
                </a:schemeClr>
              </a:gs>
              <a:gs pos="100000">
                <a:schemeClr val="accent1">
                  <a:lumMod val="75000"/>
                  <a:alpha val="0"/>
                </a:schemeClr>
              </a:gs>
            </a:gsLst>
            <a:lin ang="5400000" scaled="0"/>
          </a:gradFill>
          <a:ln w="955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0053DDCD-BA7C-D544-DFD8-3CBFF546649E}"/>
              </a:ext>
            </a:extLst>
          </p:cNvPr>
          <p:cNvSpPr/>
          <p:nvPr/>
        </p:nvSpPr>
        <p:spPr>
          <a:xfrm>
            <a:off x="926211" y="5006500"/>
            <a:ext cx="10528090" cy="35414"/>
          </a:xfrm>
          <a:custGeom>
            <a:avLst/>
            <a:gdLst>
              <a:gd name="connsiteX0" fmla="*/ 0 w 11290814"/>
              <a:gd name="connsiteY0" fmla="*/ 0 h 37980"/>
              <a:gd name="connsiteX1" fmla="*/ 11290814 w 11290814"/>
              <a:gd name="connsiteY1" fmla="*/ 0 h 37980"/>
              <a:gd name="connsiteX2" fmla="*/ 11290814 w 11290814"/>
              <a:gd name="connsiteY2" fmla="*/ 37981 h 37980"/>
              <a:gd name="connsiteX3" fmla="*/ 0 w 11290814"/>
              <a:gd name="connsiteY3" fmla="*/ 37981 h 37980"/>
            </a:gdLst>
            <a:ahLst/>
            <a:cxnLst>
              <a:cxn ang="0">
                <a:pos x="connsiteX0" y="connsiteY0"/>
              </a:cxn>
              <a:cxn ang="0">
                <a:pos x="connsiteX1" y="connsiteY1"/>
              </a:cxn>
              <a:cxn ang="0">
                <a:pos x="connsiteX2" y="connsiteY2"/>
              </a:cxn>
              <a:cxn ang="0">
                <a:pos x="connsiteX3" y="connsiteY3"/>
              </a:cxn>
            </a:cxnLst>
            <a:rect l="l" t="t" r="r" b="b"/>
            <a:pathLst>
              <a:path w="11290814" h="37980">
                <a:moveTo>
                  <a:pt x="0" y="0"/>
                </a:moveTo>
                <a:lnTo>
                  <a:pt x="11290814" y="0"/>
                </a:lnTo>
                <a:lnTo>
                  <a:pt x="11290814" y="37981"/>
                </a:lnTo>
                <a:lnTo>
                  <a:pt x="0" y="37981"/>
                </a:lnTo>
                <a:close/>
              </a:path>
            </a:pathLst>
          </a:custGeom>
          <a:solidFill>
            <a:srgbClr val="FFFFFF"/>
          </a:solidFill>
          <a:ln w="955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D372EBA9-6637-3CF4-762E-E53D0F02FD7B}"/>
              </a:ext>
            </a:extLst>
          </p:cNvPr>
          <p:cNvSpPr/>
          <p:nvPr/>
        </p:nvSpPr>
        <p:spPr>
          <a:xfrm>
            <a:off x="1328848" y="4656244"/>
            <a:ext cx="1220182" cy="317054"/>
          </a:xfrm>
          <a:custGeom>
            <a:avLst/>
            <a:gdLst>
              <a:gd name="connsiteX0" fmla="*/ 1144412 w 1308580"/>
              <a:gd name="connsiteY0" fmla="*/ 0 h 340023"/>
              <a:gd name="connsiteX1" fmla="*/ 0 w 1308580"/>
              <a:gd name="connsiteY1" fmla="*/ 120019 h 340023"/>
              <a:gd name="connsiteX2" fmla="*/ 0 w 1308580"/>
              <a:gd name="connsiteY2" fmla="*/ 340023 h 340023"/>
              <a:gd name="connsiteX3" fmla="*/ 1130076 w 1308580"/>
              <a:gd name="connsiteY3" fmla="*/ 220669 h 340023"/>
              <a:gd name="connsiteX4" fmla="*/ 1132656 w 1308580"/>
              <a:gd name="connsiteY4" fmla="*/ 219719 h 340023"/>
              <a:gd name="connsiteX5" fmla="*/ 1306506 w 1308580"/>
              <a:gd name="connsiteY5" fmla="*/ 90394 h 340023"/>
              <a:gd name="connsiteX6" fmla="*/ 1305742 w 1308580"/>
              <a:gd name="connsiteY6" fmla="*/ 81849 h 340023"/>
              <a:gd name="connsiteX7" fmla="*/ 1147183 w 1308580"/>
              <a:gd name="connsiteY7" fmla="*/ 760 h 340023"/>
              <a:gd name="connsiteX8" fmla="*/ 1144316 w 1308580"/>
              <a:gd name="connsiteY8" fmla="*/ 190 h 34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580" h="340023">
                <a:moveTo>
                  <a:pt x="1144412" y="0"/>
                </a:moveTo>
                <a:cubicBezTo>
                  <a:pt x="582241" y="52129"/>
                  <a:pt x="171365" y="99415"/>
                  <a:pt x="0" y="120019"/>
                </a:cubicBezTo>
                <a:lnTo>
                  <a:pt x="0" y="340023"/>
                </a:lnTo>
                <a:cubicBezTo>
                  <a:pt x="147472" y="322172"/>
                  <a:pt x="556723" y="274222"/>
                  <a:pt x="1130076" y="220669"/>
                </a:cubicBezTo>
                <a:cubicBezTo>
                  <a:pt x="1131031" y="220669"/>
                  <a:pt x="1131891" y="220194"/>
                  <a:pt x="1132656" y="219719"/>
                </a:cubicBezTo>
                <a:lnTo>
                  <a:pt x="1306506" y="90394"/>
                </a:lnTo>
                <a:cubicBezTo>
                  <a:pt x="1309565" y="88116"/>
                  <a:pt x="1309182" y="83558"/>
                  <a:pt x="1305742" y="81849"/>
                </a:cubicBezTo>
                <a:lnTo>
                  <a:pt x="1147183" y="760"/>
                </a:lnTo>
                <a:cubicBezTo>
                  <a:pt x="1146323" y="285"/>
                  <a:pt x="1145367" y="95"/>
                  <a:pt x="1144316" y="190"/>
                </a:cubicBezTo>
                <a:close/>
              </a:path>
            </a:pathLst>
          </a:custGeom>
          <a:solidFill>
            <a:srgbClr val="FFFFFF">
              <a:alpha val="35000"/>
            </a:srgbClr>
          </a:solidFill>
          <a:ln w="955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7C2025D2-F9D4-135E-86AB-B0638D7B280C}"/>
              </a:ext>
            </a:extLst>
          </p:cNvPr>
          <p:cNvSpPr/>
          <p:nvPr/>
        </p:nvSpPr>
        <p:spPr>
          <a:xfrm>
            <a:off x="2478614" y="4628573"/>
            <a:ext cx="348520" cy="218913"/>
          </a:xfrm>
          <a:custGeom>
            <a:avLst/>
            <a:gdLst>
              <a:gd name="connsiteX0" fmla="*/ 371089 w 373769"/>
              <a:gd name="connsiteY0" fmla="*/ 91663 h 234772"/>
              <a:gd name="connsiteX1" fmla="*/ 177168 w 373769"/>
              <a:gd name="connsiteY1" fmla="*/ 414 h 234772"/>
              <a:gd name="connsiteX2" fmla="*/ 174778 w 373769"/>
              <a:gd name="connsiteY2" fmla="*/ 34 h 234772"/>
              <a:gd name="connsiteX3" fmla="*/ 18896 w 373769"/>
              <a:gd name="connsiteY3" fmla="*/ 14182 h 234772"/>
              <a:gd name="connsiteX4" fmla="*/ 17271 w 373769"/>
              <a:gd name="connsiteY4" fmla="*/ 22918 h 234772"/>
              <a:gd name="connsiteX5" fmla="*/ 163596 w 373769"/>
              <a:gd name="connsiteY5" fmla="*/ 97835 h 234772"/>
              <a:gd name="connsiteX6" fmla="*/ 164265 w 373769"/>
              <a:gd name="connsiteY6" fmla="*/ 105621 h 234772"/>
              <a:gd name="connsiteX7" fmla="*/ 1884 w 373769"/>
              <a:gd name="connsiteY7" fmla="*/ 226400 h 234772"/>
              <a:gd name="connsiteX8" fmla="*/ 5038 w 373769"/>
              <a:gd name="connsiteY8" fmla="*/ 234756 h 234772"/>
              <a:gd name="connsiteX9" fmla="*/ 200010 w 373769"/>
              <a:gd name="connsiteY9" fmla="*/ 217000 h 234772"/>
              <a:gd name="connsiteX10" fmla="*/ 202208 w 373769"/>
              <a:gd name="connsiteY10" fmla="*/ 216240 h 234772"/>
              <a:gd name="connsiteX11" fmla="*/ 371758 w 373769"/>
              <a:gd name="connsiteY11" fmla="*/ 99829 h 234772"/>
              <a:gd name="connsiteX12" fmla="*/ 371089 w 373769"/>
              <a:gd name="connsiteY12" fmla="*/ 91853 h 23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3769" h="234772">
                <a:moveTo>
                  <a:pt x="371089" y="91663"/>
                </a:moveTo>
                <a:lnTo>
                  <a:pt x="177168" y="414"/>
                </a:lnTo>
                <a:cubicBezTo>
                  <a:pt x="176403" y="34"/>
                  <a:pt x="175543" y="-61"/>
                  <a:pt x="174778" y="34"/>
                </a:cubicBezTo>
                <a:cubicBezTo>
                  <a:pt x="121639" y="4782"/>
                  <a:pt x="69646" y="9529"/>
                  <a:pt x="18896" y="14182"/>
                </a:cubicBezTo>
                <a:cubicBezTo>
                  <a:pt x="14213" y="14657"/>
                  <a:pt x="13161" y="20829"/>
                  <a:pt x="17271" y="22918"/>
                </a:cubicBezTo>
                <a:lnTo>
                  <a:pt x="163596" y="97835"/>
                </a:lnTo>
                <a:cubicBezTo>
                  <a:pt x="166655" y="99354"/>
                  <a:pt x="167037" y="103627"/>
                  <a:pt x="164265" y="105621"/>
                </a:cubicBezTo>
                <a:lnTo>
                  <a:pt x="1884" y="226400"/>
                </a:lnTo>
                <a:cubicBezTo>
                  <a:pt x="-1844" y="229154"/>
                  <a:pt x="354" y="235136"/>
                  <a:pt x="5038" y="234756"/>
                </a:cubicBezTo>
                <a:cubicBezTo>
                  <a:pt x="68117" y="228869"/>
                  <a:pt x="133108" y="222982"/>
                  <a:pt x="200010" y="217000"/>
                </a:cubicBezTo>
                <a:cubicBezTo>
                  <a:pt x="200775" y="217000"/>
                  <a:pt x="201539" y="216620"/>
                  <a:pt x="202208" y="216240"/>
                </a:cubicBezTo>
                <a:lnTo>
                  <a:pt x="371758" y="99829"/>
                </a:lnTo>
                <a:cubicBezTo>
                  <a:pt x="374721" y="97835"/>
                  <a:pt x="374338" y="93372"/>
                  <a:pt x="371089" y="91853"/>
                </a:cubicBezTo>
                <a:close/>
              </a:path>
            </a:pathLst>
          </a:custGeom>
          <a:solidFill>
            <a:srgbClr val="FFFFFF">
              <a:alpha val="35000"/>
            </a:srgbClr>
          </a:solidFill>
          <a:ln w="955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82ACB9E-D8DB-835A-3379-D7C1B691F0B6}"/>
              </a:ext>
            </a:extLst>
          </p:cNvPr>
          <p:cNvSpPr/>
          <p:nvPr/>
        </p:nvSpPr>
        <p:spPr>
          <a:xfrm>
            <a:off x="4059059" y="4519719"/>
            <a:ext cx="384221" cy="215607"/>
          </a:xfrm>
          <a:custGeom>
            <a:avLst/>
            <a:gdLst>
              <a:gd name="connsiteX0" fmla="*/ 233128 w 412056"/>
              <a:gd name="connsiteY0" fmla="*/ 0 h 231227"/>
              <a:gd name="connsiteX1" fmla="*/ 14644 w 412056"/>
              <a:gd name="connsiteY1" fmla="*/ 12249 h 231227"/>
              <a:gd name="connsiteX2" fmla="*/ 11013 w 412056"/>
              <a:gd name="connsiteY2" fmla="*/ 30385 h 231227"/>
              <a:gd name="connsiteX3" fmla="*/ 149309 w 412056"/>
              <a:gd name="connsiteY3" fmla="*/ 98465 h 231227"/>
              <a:gd name="connsiteX4" fmla="*/ 150456 w 412056"/>
              <a:gd name="connsiteY4" fmla="*/ 114892 h 231227"/>
              <a:gd name="connsiteX5" fmla="*/ 4227 w 412056"/>
              <a:gd name="connsiteY5" fmla="*/ 213832 h 231227"/>
              <a:gd name="connsiteX6" fmla="*/ 10152 w 412056"/>
              <a:gd name="connsiteY6" fmla="*/ 231208 h 231227"/>
              <a:gd name="connsiteX7" fmla="*/ 230452 w 412056"/>
              <a:gd name="connsiteY7" fmla="*/ 218770 h 231227"/>
              <a:gd name="connsiteX8" fmla="*/ 235326 w 412056"/>
              <a:gd name="connsiteY8" fmla="*/ 217155 h 231227"/>
              <a:gd name="connsiteX9" fmla="*/ 407839 w 412056"/>
              <a:gd name="connsiteY9" fmla="*/ 100459 h 231227"/>
              <a:gd name="connsiteX10" fmla="*/ 406692 w 412056"/>
              <a:gd name="connsiteY10" fmla="*/ 84033 h 231227"/>
              <a:gd name="connsiteX11" fmla="*/ 238002 w 412056"/>
              <a:gd name="connsiteY11" fmla="*/ 1044 h 231227"/>
              <a:gd name="connsiteX12" fmla="*/ 233224 w 412056"/>
              <a:gd name="connsiteY12" fmla="*/ 95 h 23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2056" h="231227">
                <a:moveTo>
                  <a:pt x="233128" y="0"/>
                </a:moveTo>
                <a:cubicBezTo>
                  <a:pt x="159631" y="3893"/>
                  <a:pt x="86803" y="8071"/>
                  <a:pt x="14644" y="12249"/>
                </a:cubicBezTo>
                <a:cubicBezTo>
                  <a:pt x="4800" y="12819"/>
                  <a:pt x="2220" y="26017"/>
                  <a:pt x="11013" y="30385"/>
                </a:cubicBezTo>
                <a:lnTo>
                  <a:pt x="149309" y="98465"/>
                </a:lnTo>
                <a:cubicBezTo>
                  <a:pt x="155904" y="101694"/>
                  <a:pt x="156573" y="110809"/>
                  <a:pt x="150456" y="114892"/>
                </a:cubicBezTo>
                <a:lnTo>
                  <a:pt x="4227" y="213832"/>
                </a:lnTo>
                <a:cubicBezTo>
                  <a:pt x="-3801" y="219244"/>
                  <a:pt x="404" y="231778"/>
                  <a:pt x="10152" y="231208"/>
                </a:cubicBezTo>
                <a:cubicBezTo>
                  <a:pt x="82885" y="226935"/>
                  <a:pt x="156286" y="222757"/>
                  <a:pt x="230452" y="218770"/>
                </a:cubicBezTo>
                <a:cubicBezTo>
                  <a:pt x="232173" y="218770"/>
                  <a:pt x="233893" y="218105"/>
                  <a:pt x="235326" y="217155"/>
                </a:cubicBezTo>
                <a:lnTo>
                  <a:pt x="407839" y="100459"/>
                </a:lnTo>
                <a:cubicBezTo>
                  <a:pt x="413956" y="96376"/>
                  <a:pt x="413286" y="87261"/>
                  <a:pt x="406692" y="84033"/>
                </a:cubicBezTo>
                <a:lnTo>
                  <a:pt x="238002" y="1044"/>
                </a:lnTo>
                <a:cubicBezTo>
                  <a:pt x="236473" y="285"/>
                  <a:pt x="234849" y="0"/>
                  <a:pt x="233224" y="95"/>
                </a:cubicBezTo>
                <a:close/>
              </a:path>
            </a:pathLst>
          </a:custGeom>
          <a:solidFill>
            <a:srgbClr val="FFFFFF">
              <a:alpha val="45000"/>
            </a:srgbClr>
          </a:solidFill>
          <a:ln w="955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36AFB0A2-9273-29C0-C8F9-FE77E2B72E6F}"/>
              </a:ext>
            </a:extLst>
          </p:cNvPr>
          <p:cNvSpPr/>
          <p:nvPr/>
        </p:nvSpPr>
        <p:spPr>
          <a:xfrm>
            <a:off x="2999729" y="4536659"/>
            <a:ext cx="1131900" cy="271516"/>
          </a:xfrm>
          <a:custGeom>
            <a:avLst/>
            <a:gdLst>
              <a:gd name="connsiteX0" fmla="*/ 1031442 w 1213902"/>
              <a:gd name="connsiteY0" fmla="*/ 158 h 291186"/>
              <a:gd name="connsiteX1" fmla="*/ 0 w 1213902"/>
              <a:gd name="connsiteY1" fmla="*/ 72227 h 291186"/>
              <a:gd name="connsiteX2" fmla="*/ 0 w 1213902"/>
              <a:gd name="connsiteY2" fmla="*/ 291186 h 291186"/>
              <a:gd name="connsiteX3" fmla="*/ 1034979 w 1213902"/>
              <a:gd name="connsiteY3" fmla="*/ 218548 h 291186"/>
              <a:gd name="connsiteX4" fmla="*/ 1041955 w 1213902"/>
              <a:gd name="connsiteY4" fmla="*/ 216174 h 291186"/>
              <a:gd name="connsiteX5" fmla="*/ 1207873 w 1213902"/>
              <a:gd name="connsiteY5" fmla="*/ 103941 h 291186"/>
              <a:gd name="connsiteX6" fmla="*/ 1206248 w 1213902"/>
              <a:gd name="connsiteY6" fmla="*/ 80298 h 291186"/>
              <a:gd name="connsiteX7" fmla="*/ 1051322 w 1213902"/>
              <a:gd name="connsiteY7" fmla="*/ 4051 h 291186"/>
              <a:gd name="connsiteX8" fmla="*/ 1031538 w 1213902"/>
              <a:gd name="connsiteY8" fmla="*/ 63 h 29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3902" h="291186">
                <a:moveTo>
                  <a:pt x="1031442" y="158"/>
                </a:moveTo>
                <a:cubicBezTo>
                  <a:pt x="666060" y="21807"/>
                  <a:pt x="318837" y="46685"/>
                  <a:pt x="0" y="72227"/>
                </a:cubicBezTo>
                <a:lnTo>
                  <a:pt x="0" y="291186"/>
                </a:lnTo>
                <a:cubicBezTo>
                  <a:pt x="319411" y="265454"/>
                  <a:pt x="667972" y="240387"/>
                  <a:pt x="1034979" y="218548"/>
                </a:cubicBezTo>
                <a:cubicBezTo>
                  <a:pt x="1037463" y="218358"/>
                  <a:pt x="1039853" y="217598"/>
                  <a:pt x="1041955" y="216174"/>
                </a:cubicBezTo>
                <a:lnTo>
                  <a:pt x="1207873" y="103941"/>
                </a:lnTo>
                <a:cubicBezTo>
                  <a:pt x="1216571" y="98054"/>
                  <a:pt x="1215710" y="84950"/>
                  <a:pt x="1206248" y="80298"/>
                </a:cubicBezTo>
                <a:lnTo>
                  <a:pt x="1051322" y="4051"/>
                </a:lnTo>
                <a:cubicBezTo>
                  <a:pt x="1045205" y="1013"/>
                  <a:pt x="1038324" y="-316"/>
                  <a:pt x="1031538" y="63"/>
                </a:cubicBezTo>
                <a:close/>
              </a:path>
            </a:pathLst>
          </a:custGeom>
          <a:solidFill>
            <a:srgbClr val="FFFFFF">
              <a:alpha val="45000"/>
            </a:srgbClr>
          </a:solidFill>
          <a:ln w="955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43D386BC-1E0E-6328-C43A-2B4916AC29A2}"/>
              </a:ext>
            </a:extLst>
          </p:cNvPr>
          <p:cNvSpPr/>
          <p:nvPr/>
        </p:nvSpPr>
        <p:spPr>
          <a:xfrm>
            <a:off x="7058540" y="4479519"/>
            <a:ext cx="379386" cy="208952"/>
          </a:xfrm>
          <a:custGeom>
            <a:avLst/>
            <a:gdLst>
              <a:gd name="connsiteX0" fmla="*/ 227465 w 406871"/>
              <a:gd name="connsiteY0" fmla="*/ 5796 h 224090"/>
              <a:gd name="connsiteX1" fmla="*/ 13186 w 406871"/>
              <a:gd name="connsiteY1" fmla="*/ 3 h 224090"/>
              <a:gd name="connsiteX2" fmla="*/ 6400 w 406871"/>
              <a:gd name="connsiteY2" fmla="*/ 23836 h 224090"/>
              <a:gd name="connsiteX3" fmla="*/ 145174 w 406871"/>
              <a:gd name="connsiteY3" fmla="*/ 104071 h 224090"/>
              <a:gd name="connsiteX4" fmla="*/ 144888 w 406871"/>
              <a:gd name="connsiteY4" fmla="*/ 126290 h 224090"/>
              <a:gd name="connsiteX5" fmla="*/ 18347 w 406871"/>
              <a:gd name="connsiteY5" fmla="*/ 194845 h 224090"/>
              <a:gd name="connsiteX6" fmla="*/ 24177 w 406871"/>
              <a:gd name="connsiteY6" fmla="*/ 218773 h 224090"/>
              <a:gd name="connsiteX7" fmla="*/ 215996 w 406871"/>
              <a:gd name="connsiteY7" fmla="*/ 224090 h 224090"/>
              <a:gd name="connsiteX8" fmla="*/ 222495 w 406871"/>
              <a:gd name="connsiteY8" fmla="*/ 222571 h 224090"/>
              <a:gd name="connsiteX9" fmla="*/ 400168 w 406871"/>
              <a:gd name="connsiteY9" fmla="*/ 126385 h 224090"/>
              <a:gd name="connsiteX10" fmla="*/ 400455 w 406871"/>
              <a:gd name="connsiteY10" fmla="*/ 104166 h 224090"/>
              <a:gd name="connsiteX11" fmla="*/ 233485 w 406871"/>
              <a:gd name="connsiteY11" fmla="*/ 7695 h 224090"/>
              <a:gd name="connsiteX12" fmla="*/ 227369 w 406871"/>
              <a:gd name="connsiteY12" fmla="*/ 5985 h 22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6871" h="224090">
                <a:moveTo>
                  <a:pt x="227465" y="5796"/>
                </a:moveTo>
                <a:cubicBezTo>
                  <a:pt x="156261" y="3612"/>
                  <a:pt x="84771" y="1713"/>
                  <a:pt x="13186" y="3"/>
                </a:cubicBezTo>
                <a:cubicBezTo>
                  <a:pt x="-99" y="-281"/>
                  <a:pt x="-5069" y="17190"/>
                  <a:pt x="6400" y="23836"/>
                </a:cubicBezTo>
                <a:lnTo>
                  <a:pt x="145174" y="104071"/>
                </a:lnTo>
                <a:cubicBezTo>
                  <a:pt x="153872" y="109103"/>
                  <a:pt x="153681" y="121542"/>
                  <a:pt x="144888" y="126290"/>
                </a:cubicBezTo>
                <a:lnTo>
                  <a:pt x="18347" y="194845"/>
                </a:lnTo>
                <a:cubicBezTo>
                  <a:pt x="6782" y="201112"/>
                  <a:pt x="11083" y="218393"/>
                  <a:pt x="24177" y="218773"/>
                </a:cubicBezTo>
                <a:cubicBezTo>
                  <a:pt x="88308" y="220387"/>
                  <a:pt x="152247" y="222191"/>
                  <a:pt x="215996" y="224090"/>
                </a:cubicBezTo>
                <a:cubicBezTo>
                  <a:pt x="218289" y="224090"/>
                  <a:pt x="220487" y="223616"/>
                  <a:pt x="222495" y="222571"/>
                </a:cubicBezTo>
                <a:lnTo>
                  <a:pt x="400168" y="126385"/>
                </a:lnTo>
                <a:cubicBezTo>
                  <a:pt x="408961" y="121637"/>
                  <a:pt x="409152" y="109103"/>
                  <a:pt x="400455" y="104166"/>
                </a:cubicBezTo>
                <a:lnTo>
                  <a:pt x="233485" y="7695"/>
                </a:lnTo>
                <a:cubicBezTo>
                  <a:pt x="231670" y="6650"/>
                  <a:pt x="229567" y="5985"/>
                  <a:pt x="227369" y="5985"/>
                </a:cubicBezTo>
                <a:close/>
              </a:path>
            </a:pathLst>
          </a:custGeom>
          <a:solidFill>
            <a:srgbClr val="FFFFFF">
              <a:alpha val="75000"/>
            </a:srgbClr>
          </a:solidFill>
          <a:ln w="955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41D6A71D-3E3B-B1E5-4020-FDEB7FFA08B2}"/>
              </a:ext>
            </a:extLst>
          </p:cNvPr>
          <p:cNvSpPr/>
          <p:nvPr/>
        </p:nvSpPr>
        <p:spPr>
          <a:xfrm>
            <a:off x="4670431" y="4469746"/>
            <a:ext cx="2439383" cy="234662"/>
          </a:xfrm>
          <a:custGeom>
            <a:avLst/>
            <a:gdLst>
              <a:gd name="connsiteX0" fmla="*/ 2436295 w 2616108"/>
              <a:gd name="connsiteY0" fmla="*/ 11529 h 251662"/>
              <a:gd name="connsiteX1" fmla="*/ 2427884 w 2616108"/>
              <a:gd name="connsiteY1" fmla="*/ 9155 h 251662"/>
              <a:gd name="connsiteX2" fmla="*/ 1581284 w 2616108"/>
              <a:gd name="connsiteY2" fmla="*/ 135 h 251662"/>
              <a:gd name="connsiteX3" fmla="*/ 0 w 2616108"/>
              <a:gd name="connsiteY3" fmla="*/ 33178 h 251662"/>
              <a:gd name="connsiteX4" fmla="*/ 0 w 2616108"/>
              <a:gd name="connsiteY4" fmla="*/ 251663 h 251662"/>
              <a:gd name="connsiteX5" fmla="*/ 1581284 w 2616108"/>
              <a:gd name="connsiteY5" fmla="*/ 218429 h 251662"/>
              <a:gd name="connsiteX6" fmla="*/ 1671601 w 2616108"/>
              <a:gd name="connsiteY6" fmla="*/ 218334 h 251662"/>
              <a:gd name="connsiteX7" fmla="*/ 2440978 w 2616108"/>
              <a:gd name="connsiteY7" fmla="*/ 227830 h 251662"/>
              <a:gd name="connsiteX8" fmla="*/ 2449771 w 2616108"/>
              <a:gd name="connsiteY8" fmla="*/ 225741 h 251662"/>
              <a:gd name="connsiteX9" fmla="*/ 2606992 w 2616108"/>
              <a:gd name="connsiteY9" fmla="*/ 140569 h 251662"/>
              <a:gd name="connsiteX10" fmla="*/ 2607374 w 2616108"/>
              <a:gd name="connsiteY10" fmla="*/ 110279 h 251662"/>
              <a:gd name="connsiteX11" fmla="*/ 2436295 w 2616108"/>
              <a:gd name="connsiteY11" fmla="*/ 11434 h 25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6108" h="251662">
                <a:moveTo>
                  <a:pt x="2436295" y="11529"/>
                </a:moveTo>
                <a:cubicBezTo>
                  <a:pt x="2433715" y="10010"/>
                  <a:pt x="2430847" y="9250"/>
                  <a:pt x="2427884" y="9155"/>
                </a:cubicBezTo>
                <a:cubicBezTo>
                  <a:pt x="2147086" y="2698"/>
                  <a:pt x="1863803" y="-720"/>
                  <a:pt x="1581284" y="135"/>
                </a:cubicBezTo>
                <a:cubicBezTo>
                  <a:pt x="1049410" y="-1480"/>
                  <a:pt x="514479" y="11529"/>
                  <a:pt x="0" y="33178"/>
                </a:cubicBezTo>
                <a:lnTo>
                  <a:pt x="0" y="251663"/>
                </a:lnTo>
                <a:cubicBezTo>
                  <a:pt x="514288" y="229919"/>
                  <a:pt x="1049315" y="216815"/>
                  <a:pt x="1581284" y="218429"/>
                </a:cubicBezTo>
                <a:cubicBezTo>
                  <a:pt x="1611485" y="218429"/>
                  <a:pt x="1641400" y="218334"/>
                  <a:pt x="1671601" y="218334"/>
                </a:cubicBezTo>
                <a:cubicBezTo>
                  <a:pt x="1928506" y="218334"/>
                  <a:pt x="2185794" y="221753"/>
                  <a:pt x="2440978" y="227830"/>
                </a:cubicBezTo>
                <a:cubicBezTo>
                  <a:pt x="2444036" y="227830"/>
                  <a:pt x="2446999" y="227165"/>
                  <a:pt x="2449771" y="225741"/>
                </a:cubicBezTo>
                <a:lnTo>
                  <a:pt x="2606992" y="140569"/>
                </a:lnTo>
                <a:cubicBezTo>
                  <a:pt x="2618939" y="134112"/>
                  <a:pt x="2619225" y="117116"/>
                  <a:pt x="2607374" y="110279"/>
                </a:cubicBezTo>
                <a:lnTo>
                  <a:pt x="2436295" y="11434"/>
                </a:lnTo>
                <a:close/>
              </a:path>
            </a:pathLst>
          </a:custGeom>
          <a:solidFill>
            <a:srgbClr val="FFFFFF">
              <a:alpha val="75000"/>
            </a:srgbClr>
          </a:solidFill>
          <a:ln w="955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2652B08-7D8F-80E7-9201-2E6F0547FAF9}"/>
              </a:ext>
            </a:extLst>
          </p:cNvPr>
          <p:cNvSpPr/>
          <p:nvPr/>
        </p:nvSpPr>
        <p:spPr>
          <a:xfrm>
            <a:off x="7698228" y="4504136"/>
            <a:ext cx="1187814" cy="264502"/>
          </a:xfrm>
          <a:custGeom>
            <a:avLst/>
            <a:gdLst>
              <a:gd name="connsiteX0" fmla="*/ 1125584 w 1273867"/>
              <a:gd name="connsiteY0" fmla="*/ 63903 h 283664"/>
              <a:gd name="connsiteX1" fmla="*/ 0 w 1273867"/>
              <a:gd name="connsiteY1" fmla="*/ 0 h 283664"/>
              <a:gd name="connsiteX2" fmla="*/ 0 w 1273867"/>
              <a:gd name="connsiteY2" fmla="*/ 218580 h 283664"/>
              <a:gd name="connsiteX3" fmla="*/ 1137721 w 1273867"/>
              <a:gd name="connsiteY3" fmla="*/ 283622 h 283664"/>
              <a:gd name="connsiteX4" fmla="*/ 1149572 w 1273867"/>
              <a:gd name="connsiteY4" fmla="*/ 280393 h 283664"/>
              <a:gd name="connsiteX5" fmla="*/ 1265696 w 1273867"/>
              <a:gd name="connsiteY5" fmla="*/ 201393 h 283664"/>
              <a:gd name="connsiteX6" fmla="*/ 1266747 w 1273867"/>
              <a:gd name="connsiteY6" fmla="*/ 171388 h 283664"/>
              <a:gd name="connsiteX7" fmla="*/ 1135905 w 1273867"/>
              <a:gd name="connsiteY7" fmla="*/ 67986 h 283664"/>
              <a:gd name="connsiteX8" fmla="*/ 1125488 w 1273867"/>
              <a:gd name="connsiteY8" fmla="*/ 63998 h 28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3867" h="283664">
                <a:moveTo>
                  <a:pt x="1125584" y="63903"/>
                </a:moveTo>
                <a:cubicBezTo>
                  <a:pt x="770236" y="39500"/>
                  <a:pt x="391569" y="17281"/>
                  <a:pt x="0" y="0"/>
                </a:cubicBezTo>
                <a:lnTo>
                  <a:pt x="0" y="218580"/>
                </a:lnTo>
                <a:cubicBezTo>
                  <a:pt x="396253" y="236146"/>
                  <a:pt x="779125" y="258744"/>
                  <a:pt x="1137721" y="283622"/>
                </a:cubicBezTo>
                <a:cubicBezTo>
                  <a:pt x="1141927" y="283907"/>
                  <a:pt x="1146132" y="282767"/>
                  <a:pt x="1149572" y="280393"/>
                </a:cubicBezTo>
                <a:lnTo>
                  <a:pt x="1265696" y="201393"/>
                </a:lnTo>
                <a:cubicBezTo>
                  <a:pt x="1276114" y="194272"/>
                  <a:pt x="1276687" y="179175"/>
                  <a:pt x="1266747" y="171388"/>
                </a:cubicBezTo>
                <a:lnTo>
                  <a:pt x="1135905" y="67986"/>
                </a:lnTo>
                <a:cubicBezTo>
                  <a:pt x="1132942" y="65612"/>
                  <a:pt x="1129311" y="64188"/>
                  <a:pt x="1125488" y="63998"/>
                </a:cubicBezTo>
                <a:close/>
              </a:path>
            </a:pathLst>
          </a:custGeom>
          <a:solidFill>
            <a:srgbClr val="FFFFFF">
              <a:alpha val="85000"/>
            </a:srgbClr>
          </a:solidFill>
          <a:ln w="955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2A7B2800-8F9E-AC90-A569-85BFEC2BEA2A}"/>
              </a:ext>
            </a:extLst>
          </p:cNvPr>
          <p:cNvSpPr/>
          <p:nvPr/>
        </p:nvSpPr>
        <p:spPr>
          <a:xfrm>
            <a:off x="8854287" y="4569750"/>
            <a:ext cx="312619" cy="216595"/>
          </a:xfrm>
          <a:custGeom>
            <a:avLst/>
            <a:gdLst>
              <a:gd name="connsiteX0" fmla="*/ 181888 w 335267"/>
              <a:gd name="connsiteY0" fmla="*/ 12272 h 232287"/>
              <a:gd name="connsiteX1" fmla="*/ 8993 w 335267"/>
              <a:gd name="connsiteY1" fmla="*/ 23 h 232287"/>
              <a:gd name="connsiteX2" fmla="*/ 3163 w 335267"/>
              <a:gd name="connsiteY2" fmla="*/ 14740 h 232287"/>
              <a:gd name="connsiteX3" fmla="*/ 128557 w 335267"/>
              <a:gd name="connsiteY3" fmla="*/ 113965 h 232287"/>
              <a:gd name="connsiteX4" fmla="*/ 128079 w 335267"/>
              <a:gd name="connsiteY4" fmla="*/ 127259 h 232287"/>
              <a:gd name="connsiteX5" fmla="*/ 14632 w 335267"/>
              <a:gd name="connsiteY5" fmla="*/ 204455 h 232287"/>
              <a:gd name="connsiteX6" fmla="*/ 18837 w 335267"/>
              <a:gd name="connsiteY6" fmla="*/ 219552 h 232287"/>
              <a:gd name="connsiteX7" fmla="*/ 196510 w 335267"/>
              <a:gd name="connsiteY7" fmla="*/ 232275 h 232287"/>
              <a:gd name="connsiteX8" fmla="*/ 201863 w 335267"/>
              <a:gd name="connsiteY8" fmla="*/ 230851 h 232287"/>
              <a:gd name="connsiteX9" fmla="*/ 331653 w 335267"/>
              <a:gd name="connsiteY9" fmla="*/ 142546 h 232287"/>
              <a:gd name="connsiteX10" fmla="*/ 332131 w 335267"/>
              <a:gd name="connsiteY10" fmla="*/ 129253 h 232287"/>
              <a:gd name="connsiteX11" fmla="*/ 186475 w 335267"/>
              <a:gd name="connsiteY11" fmla="*/ 14076 h 232287"/>
              <a:gd name="connsiteX12" fmla="*/ 181888 w 335267"/>
              <a:gd name="connsiteY12" fmla="*/ 12272 h 23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267" h="232287">
                <a:moveTo>
                  <a:pt x="181888" y="12272"/>
                </a:moveTo>
                <a:cubicBezTo>
                  <a:pt x="124925" y="8094"/>
                  <a:pt x="67294" y="4011"/>
                  <a:pt x="8993" y="23"/>
                </a:cubicBezTo>
                <a:cubicBezTo>
                  <a:pt x="774" y="-547"/>
                  <a:pt x="-3240" y="9708"/>
                  <a:pt x="3163" y="14740"/>
                </a:cubicBezTo>
                <a:lnTo>
                  <a:pt x="128557" y="113965"/>
                </a:lnTo>
                <a:cubicBezTo>
                  <a:pt x="132954" y="117478"/>
                  <a:pt x="132667" y="124125"/>
                  <a:pt x="128079" y="127259"/>
                </a:cubicBezTo>
                <a:lnTo>
                  <a:pt x="14632" y="204455"/>
                </a:lnTo>
                <a:cubicBezTo>
                  <a:pt x="8133" y="208917"/>
                  <a:pt x="10904" y="218982"/>
                  <a:pt x="18837" y="219552"/>
                </a:cubicBezTo>
                <a:cubicBezTo>
                  <a:pt x="78762" y="223730"/>
                  <a:pt x="138019" y="228003"/>
                  <a:pt x="196510" y="232275"/>
                </a:cubicBezTo>
                <a:cubicBezTo>
                  <a:pt x="198422" y="232370"/>
                  <a:pt x="200238" y="231896"/>
                  <a:pt x="201863" y="230851"/>
                </a:cubicBezTo>
                <a:lnTo>
                  <a:pt x="331653" y="142546"/>
                </a:lnTo>
                <a:cubicBezTo>
                  <a:pt x="336241" y="139412"/>
                  <a:pt x="336528" y="132671"/>
                  <a:pt x="332131" y="129253"/>
                </a:cubicBezTo>
                <a:lnTo>
                  <a:pt x="186475" y="14076"/>
                </a:lnTo>
                <a:cubicBezTo>
                  <a:pt x="185137" y="13031"/>
                  <a:pt x="183608" y="12462"/>
                  <a:pt x="181888" y="12272"/>
                </a:cubicBezTo>
                <a:close/>
              </a:path>
            </a:pathLst>
          </a:custGeom>
          <a:solidFill>
            <a:srgbClr val="FFFFFF">
              <a:alpha val="85000"/>
            </a:srgbClr>
          </a:solidFill>
          <a:ln w="955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C146546C-56B4-BC51-5EA4-9F9554511295}"/>
              </a:ext>
            </a:extLst>
          </p:cNvPr>
          <p:cNvSpPr/>
          <p:nvPr/>
        </p:nvSpPr>
        <p:spPr>
          <a:xfrm>
            <a:off x="9371248" y="4610647"/>
            <a:ext cx="1038912" cy="287175"/>
          </a:xfrm>
          <a:custGeom>
            <a:avLst/>
            <a:gdLst>
              <a:gd name="connsiteX0" fmla="*/ 985757 w 1114178"/>
              <a:gd name="connsiteY0" fmla="*/ 90204 h 307980"/>
              <a:gd name="connsiteX1" fmla="*/ 0 w 1114178"/>
              <a:gd name="connsiteY1" fmla="*/ 0 h 307980"/>
              <a:gd name="connsiteX2" fmla="*/ 0 w 1114178"/>
              <a:gd name="connsiteY2" fmla="*/ 219054 h 307980"/>
              <a:gd name="connsiteX3" fmla="*/ 968363 w 1114178"/>
              <a:gd name="connsiteY3" fmla="*/ 307835 h 307980"/>
              <a:gd name="connsiteX4" fmla="*/ 988242 w 1114178"/>
              <a:gd name="connsiteY4" fmla="*/ 303087 h 307980"/>
              <a:gd name="connsiteX5" fmla="*/ 1100065 w 1114178"/>
              <a:gd name="connsiteY5" fmla="*/ 231208 h 307980"/>
              <a:gd name="connsiteX6" fmla="*/ 1103219 w 1114178"/>
              <a:gd name="connsiteY6" fmla="*/ 181928 h 307980"/>
              <a:gd name="connsiteX7" fmla="*/ 1002578 w 1114178"/>
              <a:gd name="connsiteY7" fmla="*/ 97326 h 307980"/>
              <a:gd name="connsiteX8" fmla="*/ 985757 w 1114178"/>
              <a:gd name="connsiteY8" fmla="*/ 90204 h 30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4178" h="307980">
                <a:moveTo>
                  <a:pt x="985757" y="90204"/>
                </a:moveTo>
                <a:cubicBezTo>
                  <a:pt x="710790" y="62383"/>
                  <a:pt x="376468" y="30859"/>
                  <a:pt x="0" y="0"/>
                </a:cubicBezTo>
                <a:lnTo>
                  <a:pt x="0" y="219054"/>
                </a:lnTo>
                <a:cubicBezTo>
                  <a:pt x="369874" y="249439"/>
                  <a:pt x="698173" y="280488"/>
                  <a:pt x="968363" y="307835"/>
                </a:cubicBezTo>
                <a:cubicBezTo>
                  <a:pt x="975340" y="308499"/>
                  <a:pt x="982317" y="306885"/>
                  <a:pt x="988242" y="303087"/>
                </a:cubicBezTo>
                <a:lnTo>
                  <a:pt x="1100065" y="231208"/>
                </a:lnTo>
                <a:cubicBezTo>
                  <a:pt x="1117459" y="220004"/>
                  <a:pt x="1119085" y="195221"/>
                  <a:pt x="1103219" y="181928"/>
                </a:cubicBezTo>
                <a:lnTo>
                  <a:pt x="1002578" y="97326"/>
                </a:lnTo>
                <a:cubicBezTo>
                  <a:pt x="997800" y="93338"/>
                  <a:pt x="991970" y="90869"/>
                  <a:pt x="985757" y="90204"/>
                </a:cubicBezTo>
                <a:close/>
              </a:path>
            </a:pathLst>
          </a:custGeom>
          <a:solidFill>
            <a:srgbClr val="FFFFFF">
              <a:alpha val="95000"/>
            </a:srgbClr>
          </a:solidFill>
          <a:ln w="955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D076F8FA-8896-C1B3-9062-0D419249CB15}"/>
              </a:ext>
            </a:extLst>
          </p:cNvPr>
          <p:cNvSpPr/>
          <p:nvPr/>
        </p:nvSpPr>
        <p:spPr>
          <a:xfrm>
            <a:off x="10384032" y="4708410"/>
            <a:ext cx="435238" cy="233723"/>
          </a:xfrm>
          <a:custGeom>
            <a:avLst/>
            <a:gdLst>
              <a:gd name="connsiteX0" fmla="*/ 321563 w 466769"/>
              <a:gd name="connsiteY0" fmla="*/ 30461 h 250655"/>
              <a:gd name="connsiteX1" fmla="*/ 33500 w 466769"/>
              <a:gd name="connsiteY1" fmla="*/ 76 h 250655"/>
              <a:gd name="connsiteX2" fmla="*/ 23370 w 466769"/>
              <a:gd name="connsiteY2" fmla="*/ 23625 h 250655"/>
              <a:gd name="connsiteX3" fmla="*/ 116077 w 466769"/>
              <a:gd name="connsiteY3" fmla="*/ 101485 h 250655"/>
              <a:gd name="connsiteX4" fmla="*/ 114739 w 466769"/>
              <a:gd name="connsiteY4" fmla="*/ 122944 h 250655"/>
              <a:gd name="connsiteX5" fmla="*/ 6166 w 466769"/>
              <a:gd name="connsiteY5" fmla="*/ 192829 h 250655"/>
              <a:gd name="connsiteX6" fmla="*/ 12188 w 466769"/>
              <a:gd name="connsiteY6" fmla="*/ 217422 h 250655"/>
              <a:gd name="connsiteX7" fmla="*/ 325003 w 466769"/>
              <a:gd name="connsiteY7" fmla="*/ 250560 h 250655"/>
              <a:gd name="connsiteX8" fmla="*/ 333797 w 466769"/>
              <a:gd name="connsiteY8" fmla="*/ 248471 h 250655"/>
              <a:gd name="connsiteX9" fmla="*/ 460624 w 466769"/>
              <a:gd name="connsiteY9" fmla="*/ 166907 h 250655"/>
              <a:gd name="connsiteX10" fmla="*/ 461963 w 466769"/>
              <a:gd name="connsiteY10" fmla="*/ 145448 h 250655"/>
              <a:gd name="connsiteX11" fmla="*/ 328922 w 466769"/>
              <a:gd name="connsiteY11" fmla="*/ 33595 h 250655"/>
              <a:gd name="connsiteX12" fmla="*/ 321754 w 466769"/>
              <a:gd name="connsiteY12" fmla="*/ 30556 h 25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769" h="250655">
                <a:moveTo>
                  <a:pt x="321563" y="30461"/>
                </a:moveTo>
                <a:cubicBezTo>
                  <a:pt x="235737" y="21156"/>
                  <a:pt x="139398" y="10901"/>
                  <a:pt x="33500" y="76"/>
                </a:cubicBezTo>
                <a:cubicBezTo>
                  <a:pt x="20311" y="-1253"/>
                  <a:pt x="13239" y="15079"/>
                  <a:pt x="23370" y="23625"/>
                </a:cubicBezTo>
                <a:lnTo>
                  <a:pt x="116077" y="101485"/>
                </a:lnTo>
                <a:cubicBezTo>
                  <a:pt x="122959" y="107277"/>
                  <a:pt x="122290" y="118102"/>
                  <a:pt x="114739" y="122944"/>
                </a:cubicBezTo>
                <a:lnTo>
                  <a:pt x="6166" y="192829"/>
                </a:lnTo>
                <a:cubicBezTo>
                  <a:pt x="-4538" y="199666"/>
                  <a:pt x="-524" y="216092"/>
                  <a:pt x="12188" y="217422"/>
                </a:cubicBezTo>
                <a:cubicBezTo>
                  <a:pt x="128502" y="229291"/>
                  <a:pt x="233252" y="240495"/>
                  <a:pt x="325003" y="250560"/>
                </a:cubicBezTo>
                <a:cubicBezTo>
                  <a:pt x="328062" y="250940"/>
                  <a:pt x="331120" y="250180"/>
                  <a:pt x="333797" y="248471"/>
                </a:cubicBezTo>
                <a:lnTo>
                  <a:pt x="460624" y="166907"/>
                </a:lnTo>
                <a:cubicBezTo>
                  <a:pt x="468175" y="162065"/>
                  <a:pt x="468939" y="151240"/>
                  <a:pt x="461963" y="145448"/>
                </a:cubicBezTo>
                <a:lnTo>
                  <a:pt x="328922" y="33595"/>
                </a:lnTo>
                <a:cubicBezTo>
                  <a:pt x="326916" y="31885"/>
                  <a:pt x="324431" y="30841"/>
                  <a:pt x="321754" y="30556"/>
                </a:cubicBezTo>
                <a:close/>
              </a:path>
            </a:pathLst>
          </a:custGeom>
          <a:solidFill>
            <a:srgbClr val="FFFFFF">
              <a:alpha val="95000"/>
            </a:srgbClr>
          </a:solidFill>
          <a:ln w="9555" cap="flat">
            <a:noFill/>
            <a:prstDash val="solid"/>
            <a:miter/>
          </a:ln>
        </p:spPr>
        <p:txBody>
          <a:bodyPr rtlCol="0" anchor="ctr"/>
          <a:lstStyle/>
          <a:p>
            <a:endParaRPr lang="en-US"/>
          </a:p>
        </p:txBody>
      </p:sp>
      <p:grpSp>
        <p:nvGrpSpPr>
          <p:cNvPr id="48" name="Group 47">
            <a:extLst>
              <a:ext uri="{FF2B5EF4-FFF2-40B4-BE49-F238E27FC236}">
                <a16:creationId xmlns:a16="http://schemas.microsoft.com/office/drawing/2014/main" id="{EDFF4027-81B0-4611-4083-A22B2E341DEB}"/>
              </a:ext>
            </a:extLst>
          </p:cNvPr>
          <p:cNvGrpSpPr/>
          <p:nvPr/>
        </p:nvGrpSpPr>
        <p:grpSpPr>
          <a:xfrm>
            <a:off x="991791" y="2645949"/>
            <a:ext cx="2286000" cy="1596572"/>
            <a:chOff x="991791" y="2526897"/>
            <a:chExt cx="2286000" cy="1596572"/>
          </a:xfrm>
        </p:grpSpPr>
        <p:sp>
          <p:nvSpPr>
            <p:cNvPr id="49" name="TextBox 48">
              <a:extLst>
                <a:ext uri="{FF2B5EF4-FFF2-40B4-BE49-F238E27FC236}">
                  <a16:creationId xmlns:a16="http://schemas.microsoft.com/office/drawing/2014/main" id="{9228CB55-21C1-16BC-BCC5-A14A1604D45A}"/>
                </a:ext>
              </a:extLst>
            </p:cNvPr>
            <p:cNvSpPr txBox="1"/>
            <p:nvPr/>
          </p:nvSpPr>
          <p:spPr>
            <a:xfrm>
              <a:off x="991791" y="3754137"/>
              <a:ext cx="2286000" cy="369332"/>
            </a:xfrm>
            <a:prstGeom prst="rect">
              <a:avLst/>
            </a:prstGeom>
            <a:noFill/>
            <a:ln>
              <a:noFill/>
            </a:ln>
          </p:spPr>
          <p:txBody>
            <a:bodyPr wrap="square">
              <a:spAutoFit/>
            </a:bodyPr>
            <a:lstStyle/>
            <a:p>
              <a:pPr algn="ctr"/>
              <a:r>
                <a:rPr lang="en-US" sz="1800" b="1">
                  <a:solidFill>
                    <a:schemeClr val="bg1"/>
                  </a:solidFill>
                  <a:latin typeface="+mj-lt"/>
                </a:rPr>
                <a:t>Assessment</a:t>
              </a:r>
            </a:p>
          </p:txBody>
        </p:sp>
        <p:sp>
          <p:nvSpPr>
            <p:cNvPr id="50" name="Oval 49">
              <a:extLst>
                <a:ext uri="{FF2B5EF4-FFF2-40B4-BE49-F238E27FC236}">
                  <a16:creationId xmlns:a16="http://schemas.microsoft.com/office/drawing/2014/main" id="{A7999BCC-3C03-641D-5479-6885EEE8826B}"/>
                </a:ext>
              </a:extLst>
            </p:cNvPr>
            <p:cNvSpPr/>
            <p:nvPr/>
          </p:nvSpPr>
          <p:spPr>
            <a:xfrm>
              <a:off x="1582190" y="2526897"/>
              <a:ext cx="1102040" cy="1102038"/>
            </a:xfrm>
            <a:prstGeom prst="ellipse">
              <a:avLst/>
            </a:prstGeom>
            <a:noFill/>
            <a:ln w="53975">
              <a:gradFill>
                <a:gsLst>
                  <a:gs pos="0">
                    <a:schemeClr val="accent2">
                      <a:lumMod val="75000"/>
                    </a:schemeClr>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2"/>
                </a:solidFill>
              </a:endParaRPr>
            </a:p>
          </p:txBody>
        </p:sp>
        <p:grpSp>
          <p:nvGrpSpPr>
            <p:cNvPr id="51" name="Graphic 324">
              <a:extLst>
                <a:ext uri="{FF2B5EF4-FFF2-40B4-BE49-F238E27FC236}">
                  <a16:creationId xmlns:a16="http://schemas.microsoft.com/office/drawing/2014/main" id="{775285B2-0055-07AB-2668-1DDCA306FEC7}"/>
                </a:ext>
              </a:extLst>
            </p:cNvPr>
            <p:cNvGrpSpPr>
              <a:grpSpLocks noChangeAspect="1"/>
            </p:cNvGrpSpPr>
            <p:nvPr/>
          </p:nvGrpSpPr>
          <p:grpSpPr>
            <a:xfrm>
              <a:off x="1816623" y="2825394"/>
              <a:ext cx="627895" cy="532602"/>
              <a:chOff x="7966148" y="4289628"/>
              <a:chExt cx="281196" cy="238520"/>
            </a:xfrm>
            <a:solidFill>
              <a:schemeClr val="bg1"/>
            </a:solidFill>
          </p:grpSpPr>
          <p:sp>
            <p:nvSpPr>
              <p:cNvPr id="52" name="Freeform 51">
                <a:extLst>
                  <a:ext uri="{FF2B5EF4-FFF2-40B4-BE49-F238E27FC236}">
                    <a16:creationId xmlns:a16="http://schemas.microsoft.com/office/drawing/2014/main" id="{1E1800CB-EB92-387C-70D6-C224ACFCD37E}"/>
                  </a:ext>
                </a:extLst>
              </p:cNvPr>
              <p:cNvSpPr/>
              <p:nvPr/>
            </p:nvSpPr>
            <p:spPr>
              <a:xfrm>
                <a:off x="7966148" y="4289628"/>
                <a:ext cx="281196" cy="238520"/>
              </a:xfrm>
              <a:custGeom>
                <a:avLst/>
                <a:gdLst>
                  <a:gd name="connsiteX0" fmla="*/ 283458 w 281196"/>
                  <a:gd name="connsiteY0" fmla="*/ 15901 h 238520"/>
                  <a:gd name="connsiteX1" fmla="*/ 267584 w 281196"/>
                  <a:gd name="connsiteY1" fmla="*/ 0 h 238520"/>
                  <a:gd name="connsiteX2" fmla="*/ 15868 w 281196"/>
                  <a:gd name="connsiteY2" fmla="*/ 0 h 238520"/>
                  <a:gd name="connsiteX3" fmla="*/ 0 w 281196"/>
                  <a:gd name="connsiteY3" fmla="*/ 15908 h 238520"/>
                  <a:gd name="connsiteX4" fmla="*/ 12829 w 281196"/>
                  <a:gd name="connsiteY4" fmla="*/ 31507 h 238520"/>
                  <a:gd name="connsiteX5" fmla="*/ 12829 w 281196"/>
                  <a:gd name="connsiteY5" fmla="*/ 222733 h 238520"/>
                  <a:gd name="connsiteX6" fmla="*/ 30109 w 281196"/>
                  <a:gd name="connsiteY6" fmla="*/ 240020 h 238520"/>
                  <a:gd name="connsiteX7" fmla="*/ 252458 w 281196"/>
                  <a:gd name="connsiteY7" fmla="*/ 240020 h 238520"/>
                  <a:gd name="connsiteX8" fmla="*/ 269851 w 281196"/>
                  <a:gd name="connsiteY8" fmla="*/ 222824 h 238520"/>
                  <a:gd name="connsiteX9" fmla="*/ 269851 w 281196"/>
                  <a:gd name="connsiteY9" fmla="*/ 222733 h 238520"/>
                  <a:gd name="connsiteX10" fmla="*/ 269851 w 281196"/>
                  <a:gd name="connsiteY10" fmla="*/ 31507 h 238520"/>
                  <a:gd name="connsiteX11" fmla="*/ 283458 w 281196"/>
                  <a:gd name="connsiteY11" fmla="*/ 15901 h 238520"/>
                  <a:gd name="connsiteX12" fmla="*/ 261756 w 281196"/>
                  <a:gd name="connsiteY12" fmla="*/ 222619 h 238520"/>
                  <a:gd name="connsiteX13" fmla="*/ 252889 w 281196"/>
                  <a:gd name="connsiteY13" fmla="*/ 231478 h 238520"/>
                  <a:gd name="connsiteX14" fmla="*/ 30653 w 281196"/>
                  <a:gd name="connsiteY14" fmla="*/ 231478 h 238520"/>
                  <a:gd name="connsiteX15" fmla="*/ 21786 w 281196"/>
                  <a:gd name="connsiteY15" fmla="*/ 222619 h 238520"/>
                  <a:gd name="connsiteX16" fmla="*/ 21786 w 281196"/>
                  <a:gd name="connsiteY16" fmla="*/ 31803 h 238520"/>
                  <a:gd name="connsiteX17" fmla="*/ 261756 w 281196"/>
                  <a:gd name="connsiteY17" fmla="*/ 31803 h 238520"/>
                  <a:gd name="connsiteX18" fmla="*/ 267584 w 281196"/>
                  <a:gd name="connsiteY18" fmla="*/ 23080 h 238520"/>
                  <a:gd name="connsiteX19" fmla="*/ 15505 w 281196"/>
                  <a:gd name="connsiteY19" fmla="*/ 23080 h 238520"/>
                  <a:gd name="connsiteX20" fmla="*/ 8406 w 281196"/>
                  <a:gd name="connsiteY20" fmla="*/ 16154 h 238520"/>
                  <a:gd name="connsiteX21" fmla="*/ 8407 w 281196"/>
                  <a:gd name="connsiteY21" fmla="*/ 15901 h 238520"/>
                  <a:gd name="connsiteX22" fmla="*/ 15368 w 281196"/>
                  <a:gd name="connsiteY22" fmla="*/ 8881 h 238520"/>
                  <a:gd name="connsiteX23" fmla="*/ 15505 w 281196"/>
                  <a:gd name="connsiteY23" fmla="*/ 8882 h 238520"/>
                  <a:gd name="connsiteX24" fmla="*/ 267584 w 281196"/>
                  <a:gd name="connsiteY24" fmla="*/ 8882 h 238520"/>
                  <a:gd name="connsiteX25" fmla="*/ 274591 w 281196"/>
                  <a:gd name="connsiteY25" fmla="*/ 15810 h 238520"/>
                  <a:gd name="connsiteX26" fmla="*/ 274591 w 281196"/>
                  <a:gd name="connsiteY26" fmla="*/ 15901 h 238520"/>
                  <a:gd name="connsiteX27" fmla="*/ 267790 w 281196"/>
                  <a:gd name="connsiteY27" fmla="*/ 23077 h 238520"/>
                  <a:gd name="connsiteX28" fmla="*/ 267584 w 281196"/>
                  <a:gd name="connsiteY28" fmla="*/ 23080 h 23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1196" h="238520">
                    <a:moveTo>
                      <a:pt x="283458" y="15901"/>
                    </a:moveTo>
                    <a:cubicBezTo>
                      <a:pt x="283458" y="7119"/>
                      <a:pt x="276351" y="0"/>
                      <a:pt x="267584" y="0"/>
                    </a:cubicBezTo>
                    <a:lnTo>
                      <a:pt x="15868" y="0"/>
                    </a:lnTo>
                    <a:cubicBezTo>
                      <a:pt x="7101" y="4"/>
                      <a:pt x="-3" y="7126"/>
                      <a:pt x="0" y="15908"/>
                    </a:cubicBezTo>
                    <a:cubicBezTo>
                      <a:pt x="3" y="23511"/>
                      <a:pt x="5379" y="30049"/>
                      <a:pt x="12829" y="31507"/>
                    </a:cubicBezTo>
                    <a:lnTo>
                      <a:pt x="12829" y="222733"/>
                    </a:lnTo>
                    <a:cubicBezTo>
                      <a:pt x="12854" y="232278"/>
                      <a:pt x="20579" y="240007"/>
                      <a:pt x="30109" y="240020"/>
                    </a:cubicBezTo>
                    <a:lnTo>
                      <a:pt x="252458" y="240020"/>
                    </a:lnTo>
                    <a:cubicBezTo>
                      <a:pt x="262001" y="240082"/>
                      <a:pt x="269788" y="232384"/>
                      <a:pt x="269851" y="222824"/>
                    </a:cubicBezTo>
                    <a:cubicBezTo>
                      <a:pt x="269851" y="222793"/>
                      <a:pt x="269851" y="222763"/>
                      <a:pt x="269851" y="222733"/>
                    </a:cubicBezTo>
                    <a:lnTo>
                      <a:pt x="269851" y="31507"/>
                    </a:lnTo>
                    <a:cubicBezTo>
                      <a:pt x="277642" y="30441"/>
                      <a:pt x="283451" y="23778"/>
                      <a:pt x="283458" y="15901"/>
                    </a:cubicBezTo>
                    <a:close/>
                    <a:moveTo>
                      <a:pt x="261756" y="222619"/>
                    </a:moveTo>
                    <a:cubicBezTo>
                      <a:pt x="261743" y="227516"/>
                      <a:pt x="257777" y="231478"/>
                      <a:pt x="252889" y="231478"/>
                    </a:cubicBezTo>
                    <a:lnTo>
                      <a:pt x="30653" y="231478"/>
                    </a:lnTo>
                    <a:cubicBezTo>
                      <a:pt x="25765" y="231478"/>
                      <a:pt x="21799" y="227516"/>
                      <a:pt x="21786" y="222619"/>
                    </a:cubicBezTo>
                    <a:lnTo>
                      <a:pt x="21786" y="31803"/>
                    </a:lnTo>
                    <a:lnTo>
                      <a:pt x="261756" y="31803"/>
                    </a:lnTo>
                    <a:close/>
                    <a:moveTo>
                      <a:pt x="267584" y="23080"/>
                    </a:moveTo>
                    <a:lnTo>
                      <a:pt x="15505" y="23080"/>
                    </a:lnTo>
                    <a:cubicBezTo>
                      <a:pt x="11635" y="23131"/>
                      <a:pt x="8457" y="20030"/>
                      <a:pt x="8406" y="16154"/>
                    </a:cubicBezTo>
                    <a:cubicBezTo>
                      <a:pt x="8405" y="16070"/>
                      <a:pt x="8405" y="15985"/>
                      <a:pt x="8407" y="15901"/>
                    </a:cubicBezTo>
                    <a:cubicBezTo>
                      <a:pt x="8394" y="12037"/>
                      <a:pt x="11510" y="8894"/>
                      <a:pt x="15368" y="8881"/>
                    </a:cubicBezTo>
                    <a:cubicBezTo>
                      <a:pt x="15413" y="8881"/>
                      <a:pt x="15459" y="8881"/>
                      <a:pt x="15505" y="8882"/>
                    </a:cubicBezTo>
                    <a:lnTo>
                      <a:pt x="267584" y="8882"/>
                    </a:lnTo>
                    <a:cubicBezTo>
                      <a:pt x="271429" y="8857"/>
                      <a:pt x="274566" y="11959"/>
                      <a:pt x="274591" y="15810"/>
                    </a:cubicBezTo>
                    <a:cubicBezTo>
                      <a:pt x="274591" y="15841"/>
                      <a:pt x="274591" y="15871"/>
                      <a:pt x="274591" y="15901"/>
                    </a:cubicBezTo>
                    <a:cubicBezTo>
                      <a:pt x="274691" y="19764"/>
                      <a:pt x="271646" y="22977"/>
                      <a:pt x="267790" y="23077"/>
                    </a:cubicBezTo>
                    <a:cubicBezTo>
                      <a:pt x="267721" y="23079"/>
                      <a:pt x="267653" y="23080"/>
                      <a:pt x="267584" y="23080"/>
                    </a:cubicBezTo>
                    <a:close/>
                  </a:path>
                </a:pathLst>
              </a:custGeom>
              <a:grpFill/>
              <a:ln w="2210"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5551FB5-1406-B7DB-9EDF-DFA6050717A2}"/>
                  </a:ext>
                </a:extLst>
              </p:cNvPr>
              <p:cNvSpPr/>
              <p:nvPr/>
            </p:nvSpPr>
            <p:spPr>
              <a:xfrm>
                <a:off x="8038673" y="4362138"/>
                <a:ext cx="140598" cy="131754"/>
              </a:xfrm>
              <a:custGeom>
                <a:avLst/>
                <a:gdLst>
                  <a:gd name="connsiteX0" fmla="*/ 4571 w 140598"/>
                  <a:gd name="connsiteY0" fmla="*/ 133344 h 131754"/>
                  <a:gd name="connsiteX1" fmla="*/ 9107 w 140598"/>
                  <a:gd name="connsiteY1" fmla="*/ 128801 h 131754"/>
                  <a:gd name="connsiteX2" fmla="*/ 104351 w 140598"/>
                  <a:gd name="connsiteY2" fmla="*/ 33393 h 131754"/>
                  <a:gd name="connsiteX3" fmla="*/ 127028 w 140598"/>
                  <a:gd name="connsiteY3" fmla="*/ 33393 h 131754"/>
                  <a:gd name="connsiteX4" fmla="*/ 109498 w 140598"/>
                  <a:gd name="connsiteY4" fmla="*/ 50839 h 131754"/>
                  <a:gd name="connsiteX5" fmla="*/ 110167 w 140598"/>
                  <a:gd name="connsiteY5" fmla="*/ 57003 h 131754"/>
                  <a:gd name="connsiteX6" fmla="*/ 115689 w 140598"/>
                  <a:gd name="connsiteY6" fmla="*/ 56972 h 131754"/>
                  <a:gd name="connsiteX7" fmla="*/ 140634 w 140598"/>
                  <a:gd name="connsiteY7" fmla="*/ 32189 h 131754"/>
                  <a:gd name="connsiteX8" fmla="*/ 140798 w 140598"/>
                  <a:gd name="connsiteY8" fmla="*/ 26152 h 131754"/>
                  <a:gd name="connsiteX9" fmla="*/ 140634 w 140598"/>
                  <a:gd name="connsiteY9" fmla="*/ 25987 h 131754"/>
                  <a:gd name="connsiteX10" fmla="*/ 115689 w 140598"/>
                  <a:gd name="connsiteY10" fmla="*/ 1136 h 131754"/>
                  <a:gd name="connsiteX11" fmla="*/ 109476 w 140598"/>
                  <a:gd name="connsiteY11" fmla="*/ 1454 h 131754"/>
                  <a:gd name="connsiteX12" fmla="*/ 109476 w 140598"/>
                  <a:gd name="connsiteY12" fmla="*/ 7360 h 131754"/>
                  <a:gd name="connsiteX13" fmla="*/ 126756 w 140598"/>
                  <a:gd name="connsiteY13" fmla="*/ 24647 h 131754"/>
                  <a:gd name="connsiteX14" fmla="*/ 103738 w 140598"/>
                  <a:gd name="connsiteY14" fmla="*/ 24647 h 131754"/>
                  <a:gd name="connsiteX15" fmla="*/ 36 w 140598"/>
                  <a:gd name="connsiteY15" fmla="*/ 128483 h 131754"/>
                  <a:gd name="connsiteX16" fmla="*/ 3757 w 140598"/>
                  <a:gd name="connsiteY16" fmla="*/ 133317 h 131754"/>
                  <a:gd name="connsiteX17" fmla="*/ 4571 w 140598"/>
                  <a:gd name="connsiteY17" fmla="*/ 133344 h 131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598" h="131754">
                    <a:moveTo>
                      <a:pt x="4571" y="133344"/>
                    </a:moveTo>
                    <a:cubicBezTo>
                      <a:pt x="7076" y="133344"/>
                      <a:pt x="9107" y="131310"/>
                      <a:pt x="9107" y="128801"/>
                    </a:cubicBezTo>
                    <a:cubicBezTo>
                      <a:pt x="9107" y="76109"/>
                      <a:pt x="51749" y="33393"/>
                      <a:pt x="104351" y="33393"/>
                    </a:cubicBezTo>
                    <a:lnTo>
                      <a:pt x="127028" y="33393"/>
                    </a:lnTo>
                    <a:lnTo>
                      <a:pt x="109498" y="50839"/>
                    </a:lnTo>
                    <a:cubicBezTo>
                      <a:pt x="107984" y="52726"/>
                      <a:pt x="108283" y="55486"/>
                      <a:pt x="110167" y="57003"/>
                    </a:cubicBezTo>
                    <a:cubicBezTo>
                      <a:pt x="111783" y="58304"/>
                      <a:pt x="114088" y="58291"/>
                      <a:pt x="115689" y="56972"/>
                    </a:cubicBezTo>
                    <a:lnTo>
                      <a:pt x="140634" y="32189"/>
                    </a:lnTo>
                    <a:cubicBezTo>
                      <a:pt x="142344" y="30567"/>
                      <a:pt x="142417" y="27864"/>
                      <a:pt x="140798" y="26152"/>
                    </a:cubicBezTo>
                    <a:cubicBezTo>
                      <a:pt x="140745" y="26095"/>
                      <a:pt x="140690" y="26041"/>
                      <a:pt x="140634" y="25987"/>
                    </a:cubicBezTo>
                    <a:lnTo>
                      <a:pt x="115689" y="1136"/>
                    </a:lnTo>
                    <a:cubicBezTo>
                      <a:pt x="113886" y="-495"/>
                      <a:pt x="111104" y="-353"/>
                      <a:pt x="109476" y="1454"/>
                    </a:cubicBezTo>
                    <a:cubicBezTo>
                      <a:pt x="107964" y="3131"/>
                      <a:pt x="107964" y="5683"/>
                      <a:pt x="109476" y="7360"/>
                    </a:cubicBezTo>
                    <a:lnTo>
                      <a:pt x="126756" y="24647"/>
                    </a:lnTo>
                    <a:lnTo>
                      <a:pt x="103738" y="24647"/>
                    </a:lnTo>
                    <a:cubicBezTo>
                      <a:pt x="46504" y="24697"/>
                      <a:pt x="111" y="71149"/>
                      <a:pt x="36" y="128483"/>
                    </a:cubicBezTo>
                    <a:cubicBezTo>
                      <a:pt x="-269" y="130847"/>
                      <a:pt x="1397" y="133011"/>
                      <a:pt x="3757" y="133317"/>
                    </a:cubicBezTo>
                    <a:cubicBezTo>
                      <a:pt x="4027" y="133352"/>
                      <a:pt x="4300" y="133361"/>
                      <a:pt x="4571" y="133344"/>
                    </a:cubicBezTo>
                    <a:close/>
                  </a:path>
                </a:pathLst>
              </a:custGeom>
              <a:grpFill/>
              <a:ln w="2210"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235EB586-A08D-3859-FCF6-844E452CA99E}"/>
                  </a:ext>
                </a:extLst>
              </p:cNvPr>
              <p:cNvSpPr/>
              <p:nvPr/>
            </p:nvSpPr>
            <p:spPr>
              <a:xfrm>
                <a:off x="8093270" y="4450231"/>
                <a:ext cx="36283" cy="36346"/>
              </a:xfrm>
              <a:custGeom>
                <a:avLst/>
                <a:gdLst>
                  <a:gd name="connsiteX0" fmla="*/ 18142 w 36283"/>
                  <a:gd name="connsiteY0" fmla="*/ 1 h 36345"/>
                  <a:gd name="connsiteX1" fmla="*/ 0 w 36283"/>
                  <a:gd name="connsiteY1" fmla="*/ 18174 h 36345"/>
                  <a:gd name="connsiteX2" fmla="*/ 18142 w 36283"/>
                  <a:gd name="connsiteY2" fmla="*/ 36347 h 36345"/>
                  <a:gd name="connsiteX3" fmla="*/ 36283 w 36283"/>
                  <a:gd name="connsiteY3" fmla="*/ 18174 h 36345"/>
                  <a:gd name="connsiteX4" fmla="*/ 18506 w 36283"/>
                  <a:gd name="connsiteY4" fmla="*/ 1 h 36345"/>
                  <a:gd name="connsiteX5" fmla="*/ 18142 w 36283"/>
                  <a:gd name="connsiteY5" fmla="*/ 1 h 36345"/>
                  <a:gd name="connsiteX6" fmla="*/ 18142 w 36283"/>
                  <a:gd name="connsiteY6" fmla="*/ 28396 h 36345"/>
                  <a:gd name="connsiteX7" fmla="*/ 8391 w 36283"/>
                  <a:gd name="connsiteY7" fmla="*/ 18628 h 36345"/>
                  <a:gd name="connsiteX8" fmla="*/ 18142 w 36283"/>
                  <a:gd name="connsiteY8" fmla="*/ 8860 h 36345"/>
                  <a:gd name="connsiteX9" fmla="*/ 27893 w 36283"/>
                  <a:gd name="connsiteY9" fmla="*/ 18628 h 36345"/>
                  <a:gd name="connsiteX10" fmla="*/ 27893 w 36283"/>
                  <a:gd name="connsiteY10" fmla="*/ 18651 h 36345"/>
                  <a:gd name="connsiteX11" fmla="*/ 18142 w 36283"/>
                  <a:gd name="connsiteY11" fmla="*/ 28396 h 3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83" h="36345">
                    <a:moveTo>
                      <a:pt x="18142" y="1"/>
                    </a:moveTo>
                    <a:cubicBezTo>
                      <a:pt x="8122" y="1"/>
                      <a:pt x="0" y="8137"/>
                      <a:pt x="0" y="18174"/>
                    </a:cubicBezTo>
                    <a:cubicBezTo>
                      <a:pt x="0" y="28211"/>
                      <a:pt x="8122" y="36347"/>
                      <a:pt x="18142" y="36347"/>
                    </a:cubicBezTo>
                    <a:cubicBezTo>
                      <a:pt x="28075" y="36142"/>
                      <a:pt x="36079" y="28124"/>
                      <a:pt x="36283" y="18174"/>
                    </a:cubicBezTo>
                    <a:cubicBezTo>
                      <a:pt x="36384" y="8238"/>
                      <a:pt x="28425" y="102"/>
                      <a:pt x="18506" y="1"/>
                    </a:cubicBezTo>
                    <a:cubicBezTo>
                      <a:pt x="18385" y="0"/>
                      <a:pt x="18263" y="0"/>
                      <a:pt x="18142" y="1"/>
                    </a:cubicBezTo>
                    <a:close/>
                    <a:moveTo>
                      <a:pt x="18142" y="28396"/>
                    </a:moveTo>
                    <a:cubicBezTo>
                      <a:pt x="12756" y="28396"/>
                      <a:pt x="8391" y="24023"/>
                      <a:pt x="8391" y="18628"/>
                    </a:cubicBezTo>
                    <a:cubicBezTo>
                      <a:pt x="8391" y="13233"/>
                      <a:pt x="12756" y="8860"/>
                      <a:pt x="18142" y="8860"/>
                    </a:cubicBezTo>
                    <a:cubicBezTo>
                      <a:pt x="23527" y="8860"/>
                      <a:pt x="27893" y="13234"/>
                      <a:pt x="27893" y="18628"/>
                    </a:cubicBezTo>
                    <a:cubicBezTo>
                      <a:pt x="27893" y="18636"/>
                      <a:pt x="27893" y="18643"/>
                      <a:pt x="27893" y="18651"/>
                    </a:cubicBezTo>
                    <a:cubicBezTo>
                      <a:pt x="27843" y="24021"/>
                      <a:pt x="23503" y="28359"/>
                      <a:pt x="18142" y="28396"/>
                    </a:cubicBezTo>
                    <a:close/>
                  </a:path>
                </a:pathLst>
              </a:custGeom>
              <a:grpFill/>
              <a:ln w="2210"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55EF5FCE-C691-4933-B87B-5D9B3B5E9021}"/>
                  </a:ext>
                </a:extLst>
              </p:cNvPr>
              <p:cNvSpPr/>
              <p:nvPr/>
            </p:nvSpPr>
            <p:spPr>
              <a:xfrm>
                <a:off x="8160893" y="4444658"/>
                <a:ext cx="29480" cy="29531"/>
              </a:xfrm>
              <a:custGeom>
                <a:avLst/>
                <a:gdLst>
                  <a:gd name="connsiteX0" fmla="*/ 7665 w 29480"/>
                  <a:gd name="connsiteY0" fmla="*/ 2030 h 29531"/>
                  <a:gd name="connsiteX1" fmla="*/ 1451 w 29480"/>
                  <a:gd name="connsiteY1" fmla="*/ 1712 h 29531"/>
                  <a:gd name="connsiteX2" fmla="*/ 1134 w 29480"/>
                  <a:gd name="connsiteY2" fmla="*/ 7936 h 29531"/>
                  <a:gd name="connsiteX3" fmla="*/ 1451 w 29480"/>
                  <a:gd name="connsiteY3" fmla="*/ 8254 h 29531"/>
                  <a:gd name="connsiteX4" fmla="*/ 8980 w 29480"/>
                  <a:gd name="connsiteY4" fmla="*/ 15796 h 29531"/>
                  <a:gd name="connsiteX5" fmla="*/ 1905 w 29480"/>
                  <a:gd name="connsiteY5" fmla="*/ 22884 h 29531"/>
                  <a:gd name="connsiteX6" fmla="*/ 1905 w 29480"/>
                  <a:gd name="connsiteY6" fmla="*/ 29085 h 29531"/>
                  <a:gd name="connsiteX7" fmla="*/ 8096 w 29480"/>
                  <a:gd name="connsiteY7" fmla="*/ 29085 h 29531"/>
                  <a:gd name="connsiteX8" fmla="*/ 15625 w 29480"/>
                  <a:gd name="connsiteY8" fmla="*/ 21543 h 29531"/>
                  <a:gd name="connsiteX9" fmla="*/ 23153 w 29480"/>
                  <a:gd name="connsiteY9" fmla="*/ 29085 h 29531"/>
                  <a:gd name="connsiteX10" fmla="*/ 29356 w 29480"/>
                  <a:gd name="connsiteY10" fmla="*/ 29097 h 29531"/>
                  <a:gd name="connsiteX11" fmla="*/ 29367 w 29480"/>
                  <a:gd name="connsiteY11" fmla="*/ 22884 h 29531"/>
                  <a:gd name="connsiteX12" fmla="*/ 21838 w 29480"/>
                  <a:gd name="connsiteY12" fmla="*/ 15342 h 29531"/>
                  <a:gd name="connsiteX13" fmla="*/ 29367 w 29480"/>
                  <a:gd name="connsiteY13" fmla="*/ 7800 h 29531"/>
                  <a:gd name="connsiteX14" fmla="*/ 30033 w 29480"/>
                  <a:gd name="connsiteY14" fmla="*/ 1636 h 29531"/>
                  <a:gd name="connsiteX15" fmla="*/ 23879 w 29480"/>
                  <a:gd name="connsiteY15" fmla="*/ 969 h 29531"/>
                  <a:gd name="connsiteX16" fmla="*/ 23153 w 29480"/>
                  <a:gd name="connsiteY16" fmla="*/ 1712 h 29531"/>
                  <a:gd name="connsiteX17" fmla="*/ 15194 w 29480"/>
                  <a:gd name="connsiteY17" fmla="*/ 9686 h 2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480" h="29531">
                    <a:moveTo>
                      <a:pt x="7665" y="2030"/>
                    </a:moveTo>
                    <a:cubicBezTo>
                      <a:pt x="6037" y="224"/>
                      <a:pt x="3255" y="81"/>
                      <a:pt x="1451" y="1712"/>
                    </a:cubicBezTo>
                    <a:cubicBezTo>
                      <a:pt x="-352" y="3343"/>
                      <a:pt x="-494" y="6130"/>
                      <a:pt x="1134" y="7936"/>
                    </a:cubicBezTo>
                    <a:cubicBezTo>
                      <a:pt x="1234" y="8048"/>
                      <a:pt x="1340" y="8154"/>
                      <a:pt x="1451" y="8254"/>
                    </a:cubicBezTo>
                    <a:lnTo>
                      <a:pt x="8980" y="15796"/>
                    </a:lnTo>
                    <a:lnTo>
                      <a:pt x="1905" y="22884"/>
                    </a:lnTo>
                    <a:cubicBezTo>
                      <a:pt x="195" y="24596"/>
                      <a:pt x="195" y="27373"/>
                      <a:pt x="1905" y="29085"/>
                    </a:cubicBezTo>
                    <a:cubicBezTo>
                      <a:pt x="3614" y="30798"/>
                      <a:pt x="6386" y="30798"/>
                      <a:pt x="8096" y="29085"/>
                    </a:cubicBezTo>
                    <a:lnTo>
                      <a:pt x="15625" y="21543"/>
                    </a:lnTo>
                    <a:lnTo>
                      <a:pt x="23153" y="29085"/>
                    </a:lnTo>
                    <a:cubicBezTo>
                      <a:pt x="24863" y="30804"/>
                      <a:pt x="27640" y="30809"/>
                      <a:pt x="29356" y="29097"/>
                    </a:cubicBezTo>
                    <a:cubicBezTo>
                      <a:pt x="31071" y="27384"/>
                      <a:pt x="31076" y="24602"/>
                      <a:pt x="29367" y="22884"/>
                    </a:cubicBezTo>
                    <a:lnTo>
                      <a:pt x="21838" y="15342"/>
                    </a:lnTo>
                    <a:lnTo>
                      <a:pt x="29367" y="7800"/>
                    </a:lnTo>
                    <a:cubicBezTo>
                      <a:pt x="31250" y="6282"/>
                      <a:pt x="31548" y="3522"/>
                      <a:pt x="30033" y="1636"/>
                    </a:cubicBezTo>
                    <a:cubicBezTo>
                      <a:pt x="28518" y="-251"/>
                      <a:pt x="25763" y="-549"/>
                      <a:pt x="23879" y="969"/>
                    </a:cubicBezTo>
                    <a:cubicBezTo>
                      <a:pt x="23609" y="1187"/>
                      <a:pt x="23365" y="1436"/>
                      <a:pt x="23153" y="1712"/>
                    </a:cubicBezTo>
                    <a:lnTo>
                      <a:pt x="15194" y="9686"/>
                    </a:lnTo>
                    <a:close/>
                  </a:path>
                </a:pathLst>
              </a:custGeom>
              <a:grpFill/>
              <a:ln w="2210"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677D790B-185E-8151-BC6D-28D942852B35}"/>
                  </a:ext>
                </a:extLst>
              </p:cNvPr>
              <p:cNvSpPr/>
              <p:nvPr/>
            </p:nvSpPr>
            <p:spPr>
              <a:xfrm>
                <a:off x="8089143" y="4346827"/>
                <a:ext cx="29480" cy="29531"/>
              </a:xfrm>
              <a:custGeom>
                <a:avLst/>
                <a:gdLst>
                  <a:gd name="connsiteX0" fmla="*/ 1451 w 29480"/>
                  <a:gd name="connsiteY0" fmla="*/ 28441 h 29531"/>
                  <a:gd name="connsiteX1" fmla="*/ 7544 w 29480"/>
                  <a:gd name="connsiteY1" fmla="*/ 28562 h 29531"/>
                  <a:gd name="connsiteX2" fmla="*/ 7665 w 29480"/>
                  <a:gd name="connsiteY2" fmla="*/ 28441 h 29531"/>
                  <a:gd name="connsiteX3" fmla="*/ 14740 w 29480"/>
                  <a:gd name="connsiteY3" fmla="*/ 20876 h 29531"/>
                  <a:gd name="connsiteX4" fmla="*/ 22269 w 29480"/>
                  <a:gd name="connsiteY4" fmla="*/ 28441 h 29531"/>
                  <a:gd name="connsiteX5" fmla="*/ 28431 w 29480"/>
                  <a:gd name="connsiteY5" fmla="*/ 29300 h 29531"/>
                  <a:gd name="connsiteX6" fmla="*/ 29289 w 29480"/>
                  <a:gd name="connsiteY6" fmla="*/ 23127 h 29531"/>
                  <a:gd name="connsiteX7" fmla="*/ 28483 w 29480"/>
                  <a:gd name="connsiteY7" fmla="*/ 22307 h 29531"/>
                  <a:gd name="connsiteX8" fmla="*/ 20954 w 29480"/>
                  <a:gd name="connsiteY8" fmla="*/ 14766 h 29531"/>
                  <a:gd name="connsiteX9" fmla="*/ 28029 w 29480"/>
                  <a:gd name="connsiteY9" fmla="*/ 7678 h 29531"/>
                  <a:gd name="connsiteX10" fmla="*/ 28040 w 29480"/>
                  <a:gd name="connsiteY10" fmla="*/ 1465 h 29531"/>
                  <a:gd name="connsiteX11" fmla="*/ 21838 w 29480"/>
                  <a:gd name="connsiteY11" fmla="*/ 1454 h 29531"/>
                  <a:gd name="connsiteX12" fmla="*/ 14740 w 29480"/>
                  <a:gd name="connsiteY12" fmla="*/ 8564 h 29531"/>
                  <a:gd name="connsiteX13" fmla="*/ 7665 w 29480"/>
                  <a:gd name="connsiteY13" fmla="*/ 1454 h 29531"/>
                  <a:gd name="connsiteX14" fmla="*/ 1451 w 29480"/>
                  <a:gd name="connsiteY14" fmla="*/ 1136 h 29531"/>
                  <a:gd name="connsiteX15" fmla="*/ 1134 w 29480"/>
                  <a:gd name="connsiteY15" fmla="*/ 7360 h 29531"/>
                  <a:gd name="connsiteX16" fmla="*/ 1451 w 29480"/>
                  <a:gd name="connsiteY16" fmla="*/ 7678 h 29531"/>
                  <a:gd name="connsiteX17" fmla="*/ 8527 w 29480"/>
                  <a:gd name="connsiteY17" fmla="*/ 14675 h 29531"/>
                  <a:gd name="connsiteX18" fmla="*/ 1451 w 29480"/>
                  <a:gd name="connsiteY18" fmla="*/ 22307 h 29531"/>
                  <a:gd name="connsiteX19" fmla="*/ 1390 w 29480"/>
                  <a:gd name="connsiteY19" fmla="*/ 28379 h 29531"/>
                  <a:gd name="connsiteX20" fmla="*/ 1451 w 29480"/>
                  <a:gd name="connsiteY20" fmla="*/ 28441 h 2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480" h="29531">
                    <a:moveTo>
                      <a:pt x="1451" y="28441"/>
                    </a:moveTo>
                    <a:cubicBezTo>
                      <a:pt x="3100" y="30160"/>
                      <a:pt x="5828" y="30214"/>
                      <a:pt x="7544" y="28562"/>
                    </a:cubicBezTo>
                    <a:cubicBezTo>
                      <a:pt x="7585" y="28523"/>
                      <a:pt x="7625" y="28482"/>
                      <a:pt x="7665" y="28441"/>
                    </a:cubicBezTo>
                    <a:lnTo>
                      <a:pt x="14740" y="20876"/>
                    </a:lnTo>
                    <a:lnTo>
                      <a:pt x="22269" y="28441"/>
                    </a:lnTo>
                    <a:cubicBezTo>
                      <a:pt x="23734" y="30383"/>
                      <a:pt x="26493" y="30767"/>
                      <a:pt x="28431" y="29300"/>
                    </a:cubicBezTo>
                    <a:cubicBezTo>
                      <a:pt x="30370" y="27833"/>
                      <a:pt x="30754" y="25069"/>
                      <a:pt x="29289" y="23127"/>
                    </a:cubicBezTo>
                    <a:cubicBezTo>
                      <a:pt x="29057" y="22820"/>
                      <a:pt x="28786" y="22544"/>
                      <a:pt x="28483" y="22307"/>
                    </a:cubicBezTo>
                    <a:lnTo>
                      <a:pt x="20954" y="14766"/>
                    </a:lnTo>
                    <a:lnTo>
                      <a:pt x="28029" y="7678"/>
                    </a:lnTo>
                    <a:cubicBezTo>
                      <a:pt x="29745" y="5966"/>
                      <a:pt x="29750" y="3184"/>
                      <a:pt x="28040" y="1465"/>
                    </a:cubicBezTo>
                    <a:cubicBezTo>
                      <a:pt x="26331" y="-254"/>
                      <a:pt x="23554" y="-259"/>
                      <a:pt x="21838" y="1454"/>
                    </a:cubicBezTo>
                    <a:lnTo>
                      <a:pt x="14740" y="8564"/>
                    </a:lnTo>
                    <a:lnTo>
                      <a:pt x="7665" y="1454"/>
                    </a:lnTo>
                    <a:cubicBezTo>
                      <a:pt x="6037" y="-353"/>
                      <a:pt x="3255" y="-495"/>
                      <a:pt x="1451" y="1136"/>
                    </a:cubicBezTo>
                    <a:cubicBezTo>
                      <a:pt x="-352" y="2767"/>
                      <a:pt x="-494" y="5553"/>
                      <a:pt x="1134" y="7360"/>
                    </a:cubicBezTo>
                    <a:cubicBezTo>
                      <a:pt x="1234" y="7471"/>
                      <a:pt x="1340" y="7578"/>
                      <a:pt x="1451" y="7678"/>
                    </a:cubicBezTo>
                    <a:lnTo>
                      <a:pt x="8527" y="14675"/>
                    </a:lnTo>
                    <a:lnTo>
                      <a:pt x="1451" y="22307"/>
                    </a:lnTo>
                    <a:cubicBezTo>
                      <a:pt x="-239" y="23967"/>
                      <a:pt x="-267" y="26685"/>
                      <a:pt x="1390" y="28379"/>
                    </a:cubicBezTo>
                    <a:cubicBezTo>
                      <a:pt x="1410" y="28400"/>
                      <a:pt x="1431" y="28420"/>
                      <a:pt x="1451" y="28441"/>
                    </a:cubicBezTo>
                    <a:close/>
                  </a:path>
                </a:pathLst>
              </a:custGeom>
              <a:grpFill/>
              <a:ln w="2210"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1E9699BC-D77A-C1D8-4130-44D46C73348C}"/>
                  </a:ext>
                </a:extLst>
              </p:cNvPr>
              <p:cNvSpPr/>
              <p:nvPr/>
            </p:nvSpPr>
            <p:spPr>
              <a:xfrm>
                <a:off x="8025045" y="4381063"/>
                <a:ext cx="29480" cy="29531"/>
              </a:xfrm>
              <a:custGeom>
                <a:avLst/>
                <a:gdLst>
                  <a:gd name="connsiteX0" fmla="*/ 1327 w 29480"/>
                  <a:gd name="connsiteY0" fmla="*/ 28347 h 29531"/>
                  <a:gd name="connsiteX1" fmla="*/ 7353 w 29480"/>
                  <a:gd name="connsiteY1" fmla="*/ 28535 h 29531"/>
                  <a:gd name="connsiteX2" fmla="*/ 7540 w 29480"/>
                  <a:gd name="connsiteY2" fmla="*/ 28347 h 29531"/>
                  <a:gd name="connsiteX3" fmla="*/ 15069 w 29480"/>
                  <a:gd name="connsiteY3" fmla="*/ 20806 h 29531"/>
                  <a:gd name="connsiteX4" fmla="*/ 22598 w 29480"/>
                  <a:gd name="connsiteY4" fmla="*/ 28347 h 29531"/>
                  <a:gd name="connsiteX5" fmla="*/ 28789 w 29480"/>
                  <a:gd name="connsiteY5" fmla="*/ 28347 h 29531"/>
                  <a:gd name="connsiteX6" fmla="*/ 28789 w 29480"/>
                  <a:gd name="connsiteY6" fmla="*/ 22146 h 29531"/>
                  <a:gd name="connsiteX7" fmla="*/ 20829 w 29480"/>
                  <a:gd name="connsiteY7" fmla="*/ 15036 h 29531"/>
                  <a:gd name="connsiteX8" fmla="*/ 28358 w 29480"/>
                  <a:gd name="connsiteY8" fmla="*/ 7494 h 29531"/>
                  <a:gd name="connsiteX9" fmla="*/ 28347 w 29480"/>
                  <a:gd name="connsiteY9" fmla="*/ 1281 h 29531"/>
                  <a:gd name="connsiteX10" fmla="*/ 22145 w 29480"/>
                  <a:gd name="connsiteY10" fmla="*/ 1292 h 29531"/>
                  <a:gd name="connsiteX11" fmla="*/ 14616 w 29480"/>
                  <a:gd name="connsiteY11" fmla="*/ 8834 h 29531"/>
                  <a:gd name="connsiteX12" fmla="*/ 7540 w 29480"/>
                  <a:gd name="connsiteY12" fmla="*/ 1292 h 29531"/>
                  <a:gd name="connsiteX13" fmla="*/ 1338 w 29480"/>
                  <a:gd name="connsiteY13" fmla="*/ 1281 h 29531"/>
                  <a:gd name="connsiteX14" fmla="*/ 1327 w 29480"/>
                  <a:gd name="connsiteY14" fmla="*/ 7494 h 29531"/>
                  <a:gd name="connsiteX15" fmla="*/ 8856 w 29480"/>
                  <a:gd name="connsiteY15" fmla="*/ 15036 h 29531"/>
                  <a:gd name="connsiteX16" fmla="*/ 1327 w 29480"/>
                  <a:gd name="connsiteY16" fmla="*/ 22600 h 29531"/>
                  <a:gd name="connsiteX17" fmla="*/ 896 w 29480"/>
                  <a:gd name="connsiteY17" fmla="*/ 27916 h 29531"/>
                  <a:gd name="connsiteX18" fmla="*/ 1327 w 29480"/>
                  <a:gd name="connsiteY18" fmla="*/ 28347 h 2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480" h="29531">
                    <a:moveTo>
                      <a:pt x="1327" y="28347"/>
                    </a:moveTo>
                    <a:cubicBezTo>
                      <a:pt x="2939" y="30066"/>
                      <a:pt x="5637" y="30150"/>
                      <a:pt x="7353" y="28535"/>
                    </a:cubicBezTo>
                    <a:cubicBezTo>
                      <a:pt x="7418" y="28474"/>
                      <a:pt x="7480" y="28412"/>
                      <a:pt x="7540" y="28347"/>
                    </a:cubicBezTo>
                    <a:lnTo>
                      <a:pt x="15069" y="20806"/>
                    </a:lnTo>
                    <a:lnTo>
                      <a:pt x="22598" y="28347"/>
                    </a:lnTo>
                    <a:cubicBezTo>
                      <a:pt x="24308" y="30060"/>
                      <a:pt x="27079" y="30060"/>
                      <a:pt x="28789" y="28347"/>
                    </a:cubicBezTo>
                    <a:cubicBezTo>
                      <a:pt x="30498" y="26635"/>
                      <a:pt x="30498" y="23858"/>
                      <a:pt x="28789" y="22146"/>
                    </a:cubicBezTo>
                    <a:lnTo>
                      <a:pt x="20829" y="15036"/>
                    </a:lnTo>
                    <a:lnTo>
                      <a:pt x="28358" y="7494"/>
                    </a:lnTo>
                    <a:cubicBezTo>
                      <a:pt x="30068" y="5775"/>
                      <a:pt x="30063" y="2994"/>
                      <a:pt x="28347" y="1281"/>
                    </a:cubicBezTo>
                    <a:cubicBezTo>
                      <a:pt x="26631" y="-431"/>
                      <a:pt x="23854" y="-426"/>
                      <a:pt x="22145" y="1292"/>
                    </a:cubicBezTo>
                    <a:lnTo>
                      <a:pt x="14616" y="8834"/>
                    </a:lnTo>
                    <a:lnTo>
                      <a:pt x="7540" y="1292"/>
                    </a:lnTo>
                    <a:cubicBezTo>
                      <a:pt x="5831" y="-426"/>
                      <a:pt x="3054" y="-431"/>
                      <a:pt x="1338" y="1281"/>
                    </a:cubicBezTo>
                    <a:cubicBezTo>
                      <a:pt x="-378" y="2994"/>
                      <a:pt x="-383" y="5775"/>
                      <a:pt x="1327" y="7494"/>
                    </a:cubicBezTo>
                    <a:lnTo>
                      <a:pt x="8856" y="15036"/>
                    </a:lnTo>
                    <a:lnTo>
                      <a:pt x="1327" y="22600"/>
                    </a:lnTo>
                    <a:cubicBezTo>
                      <a:pt x="-257" y="23949"/>
                      <a:pt x="-450" y="26329"/>
                      <a:pt x="896" y="27916"/>
                    </a:cubicBezTo>
                    <a:cubicBezTo>
                      <a:pt x="1028" y="28071"/>
                      <a:pt x="1172" y="28215"/>
                      <a:pt x="1327" y="28347"/>
                    </a:cubicBezTo>
                    <a:close/>
                  </a:path>
                </a:pathLst>
              </a:custGeom>
              <a:grpFill/>
              <a:ln w="2210" cap="flat">
                <a:noFill/>
                <a:prstDash val="solid"/>
                <a:miter/>
              </a:ln>
            </p:spPr>
            <p:txBody>
              <a:bodyPr rtlCol="0" anchor="ctr"/>
              <a:lstStyle/>
              <a:p>
                <a:endParaRPr lang="en-US"/>
              </a:p>
            </p:txBody>
          </p:sp>
        </p:grpSp>
      </p:grpSp>
      <p:grpSp>
        <p:nvGrpSpPr>
          <p:cNvPr id="58" name="Group 57">
            <a:extLst>
              <a:ext uri="{FF2B5EF4-FFF2-40B4-BE49-F238E27FC236}">
                <a16:creationId xmlns:a16="http://schemas.microsoft.com/office/drawing/2014/main" id="{57A388DC-0A67-CF99-B087-883EB9DA93AC}"/>
              </a:ext>
            </a:extLst>
          </p:cNvPr>
          <p:cNvGrpSpPr/>
          <p:nvPr/>
        </p:nvGrpSpPr>
        <p:grpSpPr>
          <a:xfrm>
            <a:off x="3214734" y="2485853"/>
            <a:ext cx="1510392" cy="1650143"/>
            <a:chOff x="3090621" y="2345649"/>
            <a:chExt cx="1510392" cy="1650143"/>
          </a:xfrm>
        </p:grpSpPr>
        <p:sp>
          <p:nvSpPr>
            <p:cNvPr id="59" name="TextBox 58">
              <a:extLst>
                <a:ext uri="{FF2B5EF4-FFF2-40B4-BE49-F238E27FC236}">
                  <a16:creationId xmlns:a16="http://schemas.microsoft.com/office/drawing/2014/main" id="{BC9F29BE-ABC8-2414-9EF4-E160BB1E99C7}"/>
                </a:ext>
              </a:extLst>
            </p:cNvPr>
            <p:cNvSpPr txBox="1"/>
            <p:nvPr/>
          </p:nvSpPr>
          <p:spPr>
            <a:xfrm>
              <a:off x="3090621" y="3626460"/>
              <a:ext cx="1510392" cy="369332"/>
            </a:xfrm>
            <a:prstGeom prst="rect">
              <a:avLst/>
            </a:prstGeom>
            <a:noFill/>
            <a:ln>
              <a:noFill/>
            </a:ln>
          </p:spPr>
          <p:txBody>
            <a:bodyPr wrap="square">
              <a:spAutoFit/>
            </a:bodyPr>
            <a:lstStyle/>
            <a:p>
              <a:pPr algn="ctr"/>
              <a:r>
                <a:rPr lang="en-US" sz="1800" b="1">
                  <a:solidFill>
                    <a:schemeClr val="bg1"/>
                  </a:solidFill>
                  <a:latin typeface="+mj-lt"/>
                </a:rPr>
                <a:t>Design</a:t>
              </a:r>
            </a:p>
          </p:txBody>
        </p:sp>
        <p:sp>
          <p:nvSpPr>
            <p:cNvPr id="60" name="Oval 59">
              <a:extLst>
                <a:ext uri="{FF2B5EF4-FFF2-40B4-BE49-F238E27FC236}">
                  <a16:creationId xmlns:a16="http://schemas.microsoft.com/office/drawing/2014/main" id="{9F739AA4-579E-70CD-5F94-DA782AAACF5D}"/>
                </a:ext>
              </a:extLst>
            </p:cNvPr>
            <p:cNvSpPr/>
            <p:nvPr/>
          </p:nvSpPr>
          <p:spPr>
            <a:xfrm>
              <a:off x="3284359" y="2345649"/>
              <a:ext cx="1120266" cy="1120266"/>
            </a:xfrm>
            <a:prstGeom prst="ellipse">
              <a:avLst/>
            </a:prstGeom>
            <a:noFill/>
            <a:ln w="53975">
              <a:gradFill>
                <a:gsLst>
                  <a:gs pos="0">
                    <a:schemeClr val="accent2"/>
                  </a:gs>
                  <a:gs pos="100000">
                    <a:schemeClr val="accent2">
                      <a:lumMod val="50000"/>
                    </a:schemeClr>
                  </a:gs>
                </a:gsLst>
                <a:lin ang="12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2"/>
                </a:solidFill>
              </a:endParaRPr>
            </a:p>
          </p:txBody>
        </p:sp>
        <p:sp>
          <p:nvSpPr>
            <p:cNvPr id="61" name="Graphic 67">
              <a:extLst>
                <a:ext uri="{FF2B5EF4-FFF2-40B4-BE49-F238E27FC236}">
                  <a16:creationId xmlns:a16="http://schemas.microsoft.com/office/drawing/2014/main" id="{6E6BF220-7772-D2D9-6AB2-066987ACE792}"/>
                </a:ext>
              </a:extLst>
            </p:cNvPr>
            <p:cNvSpPr>
              <a:spLocks noChangeAspect="1"/>
            </p:cNvSpPr>
            <p:nvPr/>
          </p:nvSpPr>
          <p:spPr>
            <a:xfrm>
              <a:off x="3581851" y="2640975"/>
              <a:ext cx="525281" cy="530588"/>
            </a:xfrm>
            <a:custGeom>
              <a:avLst/>
              <a:gdLst>
                <a:gd name="connsiteX0" fmla="*/ 279280 w 280629"/>
                <a:gd name="connsiteY0" fmla="*/ 209165 h 283464"/>
                <a:gd name="connsiteX1" fmla="*/ 261989 w 280629"/>
                <a:gd name="connsiteY1" fmla="*/ 191874 h 283464"/>
                <a:gd name="connsiteX2" fmla="*/ 226896 w 280629"/>
                <a:gd name="connsiteY2" fmla="*/ 226938 h 283464"/>
                <a:gd name="connsiteX3" fmla="*/ 216889 w 280629"/>
                <a:gd name="connsiteY3" fmla="*/ 216932 h 283464"/>
                <a:gd name="connsiteX4" fmla="*/ 251954 w 280629"/>
                <a:gd name="connsiteY4" fmla="*/ 181839 h 283464"/>
                <a:gd name="connsiteX5" fmla="*/ 241948 w 280629"/>
                <a:gd name="connsiteY5" fmla="*/ 171833 h 283464"/>
                <a:gd name="connsiteX6" fmla="*/ 216889 w 280629"/>
                <a:gd name="connsiteY6" fmla="*/ 196863 h 283464"/>
                <a:gd name="connsiteX7" fmla="*/ 206912 w 280629"/>
                <a:gd name="connsiteY7" fmla="*/ 186856 h 283464"/>
                <a:gd name="connsiteX8" fmla="*/ 231970 w 280629"/>
                <a:gd name="connsiteY8" fmla="*/ 161798 h 283464"/>
                <a:gd name="connsiteX9" fmla="*/ 221963 w 280629"/>
                <a:gd name="connsiteY9" fmla="*/ 151764 h 283464"/>
                <a:gd name="connsiteX10" fmla="*/ 186814 w 280629"/>
                <a:gd name="connsiteY10" fmla="*/ 186856 h 283464"/>
                <a:gd name="connsiteX11" fmla="*/ 176779 w 280629"/>
                <a:gd name="connsiteY11" fmla="*/ 176822 h 283464"/>
                <a:gd name="connsiteX12" fmla="*/ 211872 w 280629"/>
                <a:gd name="connsiteY12" fmla="*/ 141757 h 283464"/>
                <a:gd name="connsiteX13" fmla="*/ 201838 w 280629"/>
                <a:gd name="connsiteY13" fmla="*/ 131723 h 283464"/>
                <a:gd name="connsiteX14" fmla="*/ 176808 w 280629"/>
                <a:gd name="connsiteY14" fmla="*/ 156781 h 283464"/>
                <a:gd name="connsiteX15" fmla="*/ 166773 w 280629"/>
                <a:gd name="connsiteY15" fmla="*/ 146775 h 283464"/>
                <a:gd name="connsiteX16" fmla="*/ 191831 w 280629"/>
                <a:gd name="connsiteY16" fmla="*/ 121716 h 283464"/>
                <a:gd name="connsiteX17" fmla="*/ 181797 w 280629"/>
                <a:gd name="connsiteY17" fmla="*/ 111682 h 283464"/>
                <a:gd name="connsiteX18" fmla="*/ 156738 w 280629"/>
                <a:gd name="connsiteY18" fmla="*/ 136740 h 283464"/>
                <a:gd name="connsiteX19" fmla="*/ 146732 w 280629"/>
                <a:gd name="connsiteY19" fmla="*/ 126734 h 283464"/>
                <a:gd name="connsiteX20" fmla="*/ 171790 w 280629"/>
                <a:gd name="connsiteY20" fmla="*/ 101676 h 283464"/>
                <a:gd name="connsiteX21" fmla="*/ 161756 w 280629"/>
                <a:gd name="connsiteY21" fmla="*/ 91641 h 283464"/>
                <a:gd name="connsiteX22" fmla="*/ 126691 w 280629"/>
                <a:gd name="connsiteY22" fmla="*/ 126734 h 283464"/>
                <a:gd name="connsiteX23" fmla="*/ 116657 w 280629"/>
                <a:gd name="connsiteY23" fmla="*/ 116699 h 283464"/>
                <a:gd name="connsiteX24" fmla="*/ 151749 w 280629"/>
                <a:gd name="connsiteY24" fmla="*/ 81635 h 283464"/>
                <a:gd name="connsiteX25" fmla="*/ 141715 w 280629"/>
                <a:gd name="connsiteY25" fmla="*/ 71600 h 283464"/>
                <a:gd name="connsiteX26" fmla="*/ 116657 w 280629"/>
                <a:gd name="connsiteY26" fmla="*/ 96658 h 283464"/>
                <a:gd name="connsiteX27" fmla="*/ 106650 w 280629"/>
                <a:gd name="connsiteY27" fmla="*/ 86652 h 283464"/>
                <a:gd name="connsiteX28" fmla="*/ 131709 w 280629"/>
                <a:gd name="connsiteY28" fmla="*/ 61565 h 283464"/>
                <a:gd name="connsiteX29" fmla="*/ 121674 w 280629"/>
                <a:gd name="connsiteY29" fmla="*/ 51559 h 283464"/>
                <a:gd name="connsiteX30" fmla="*/ 96616 w 280629"/>
                <a:gd name="connsiteY30" fmla="*/ 76561 h 283464"/>
                <a:gd name="connsiteX31" fmla="*/ 86581 w 280629"/>
                <a:gd name="connsiteY31" fmla="*/ 66526 h 283464"/>
                <a:gd name="connsiteX32" fmla="*/ 111639 w 280629"/>
                <a:gd name="connsiteY32" fmla="*/ 41468 h 283464"/>
                <a:gd name="connsiteX33" fmla="*/ 101633 w 280629"/>
                <a:gd name="connsiteY33" fmla="*/ 31461 h 283464"/>
                <a:gd name="connsiteX34" fmla="*/ 66540 w 280629"/>
                <a:gd name="connsiteY34" fmla="*/ 66583 h 283464"/>
                <a:gd name="connsiteX35" fmla="*/ 56676 w 280629"/>
                <a:gd name="connsiteY35" fmla="*/ 56718 h 283464"/>
                <a:gd name="connsiteX36" fmla="*/ 91598 w 280629"/>
                <a:gd name="connsiteY36" fmla="*/ 21484 h 283464"/>
                <a:gd name="connsiteX37" fmla="*/ 74307 w 280629"/>
                <a:gd name="connsiteY37" fmla="*/ 4164 h 283464"/>
                <a:gd name="connsiteX38" fmla="*/ 54263 w 280629"/>
                <a:gd name="connsiteY38" fmla="*/ 4139 h 283464"/>
                <a:gd name="connsiteX39" fmla="*/ 54238 w 280629"/>
                <a:gd name="connsiteY39" fmla="*/ 4164 h 283464"/>
                <a:gd name="connsiteX40" fmla="*/ 4150 w 280629"/>
                <a:gd name="connsiteY40" fmla="*/ 54309 h 283464"/>
                <a:gd name="connsiteX41" fmla="*/ 4150 w 280629"/>
                <a:gd name="connsiteY41" fmla="*/ 74350 h 283464"/>
                <a:gd name="connsiteX42" fmla="*/ 209151 w 280629"/>
                <a:gd name="connsiteY42" fmla="*/ 279322 h 283464"/>
                <a:gd name="connsiteX43" fmla="*/ 229192 w 280629"/>
                <a:gd name="connsiteY43" fmla="*/ 279322 h 283464"/>
                <a:gd name="connsiteX44" fmla="*/ 279308 w 280629"/>
                <a:gd name="connsiteY44" fmla="*/ 229234 h 283464"/>
                <a:gd name="connsiteX45" fmla="*/ 279305 w 280629"/>
                <a:gd name="connsiteY45" fmla="*/ 209190 h 283464"/>
                <a:gd name="connsiteX46" fmla="*/ 279280 w 280629"/>
                <a:gd name="connsiteY46" fmla="*/ 209165 h 283464"/>
                <a:gd name="connsiteX47" fmla="*/ 216918 w 280629"/>
                <a:gd name="connsiteY47" fmla="*/ 246979 h 283464"/>
                <a:gd name="connsiteX48" fmla="*/ 206896 w 280629"/>
                <a:gd name="connsiteY48" fmla="*/ 246995 h 283464"/>
                <a:gd name="connsiteX49" fmla="*/ 206880 w 280629"/>
                <a:gd name="connsiteY49" fmla="*/ 236973 h 283464"/>
                <a:gd name="connsiteX50" fmla="*/ 216902 w 280629"/>
                <a:gd name="connsiteY50" fmla="*/ 236957 h 283464"/>
                <a:gd name="connsiteX51" fmla="*/ 216918 w 280629"/>
                <a:gd name="connsiteY51" fmla="*/ 236973 h 283464"/>
                <a:gd name="connsiteX52" fmla="*/ 216889 w 280629"/>
                <a:gd name="connsiteY52" fmla="*/ 246979 h 283464"/>
                <a:gd name="connsiteX53" fmla="*/ 276870 w 280629"/>
                <a:gd name="connsiteY53" fmla="*/ 64315 h 283464"/>
                <a:gd name="connsiteX54" fmla="*/ 276870 w 280629"/>
                <a:gd name="connsiteY54" fmla="*/ 44274 h 283464"/>
                <a:gd name="connsiteX55" fmla="*/ 236789 w 280629"/>
                <a:gd name="connsiteY55" fmla="*/ 4164 h 283464"/>
                <a:gd name="connsiteX56" fmla="*/ 216748 w 280629"/>
                <a:gd name="connsiteY56" fmla="*/ 4164 h 283464"/>
                <a:gd name="connsiteX57" fmla="*/ 155661 w 280629"/>
                <a:gd name="connsiteY57" fmla="*/ 66696 h 283464"/>
                <a:gd name="connsiteX58" fmla="*/ 215812 w 280629"/>
                <a:gd name="connsiteY58" fmla="*/ 126819 h 283464"/>
                <a:gd name="connsiteX59" fmla="*/ 226754 w 280629"/>
                <a:gd name="connsiteY59" fmla="*/ 14199 h 283464"/>
                <a:gd name="connsiteX60" fmla="*/ 226754 w 280629"/>
                <a:gd name="connsiteY60" fmla="*/ 14199 h 283464"/>
                <a:gd name="connsiteX61" fmla="*/ 266836 w 280629"/>
                <a:gd name="connsiteY61" fmla="*/ 54280 h 283464"/>
                <a:gd name="connsiteX62" fmla="*/ 236789 w 280629"/>
                <a:gd name="connsiteY62" fmla="*/ 84356 h 283464"/>
                <a:gd name="connsiteX63" fmla="*/ 196678 w 280629"/>
                <a:gd name="connsiteY63" fmla="*/ 44274 h 283464"/>
                <a:gd name="connsiteX64" fmla="*/ 22660 w 280629"/>
                <a:gd name="connsiteY64" fmla="*/ 202929 h 283464"/>
                <a:gd name="connsiteX65" fmla="*/ 2421 w 280629"/>
                <a:gd name="connsiteY65" fmla="*/ 283489 h 283464"/>
                <a:gd name="connsiteX66" fmla="*/ 82442 w 280629"/>
                <a:gd name="connsiteY66" fmla="*/ 263307 h 283464"/>
                <a:gd name="connsiteX67" fmla="*/ 127797 w 280629"/>
                <a:gd name="connsiteY67" fmla="*/ 216790 h 283464"/>
                <a:gd name="connsiteX68" fmla="*/ 67787 w 280629"/>
                <a:gd name="connsiteY68" fmla="*/ 156668 h 283464"/>
                <a:gd name="connsiteX69" fmla="*/ 38931 w 280629"/>
                <a:gd name="connsiteY69" fmla="*/ 259622 h 283464"/>
                <a:gd name="connsiteX70" fmla="*/ 26118 w 280629"/>
                <a:gd name="connsiteY70" fmla="*/ 247064 h 283464"/>
                <a:gd name="connsiteX71" fmla="*/ 30115 w 280629"/>
                <a:gd name="connsiteY71" fmla="*/ 231077 h 283464"/>
                <a:gd name="connsiteX72" fmla="*/ 54861 w 280629"/>
                <a:gd name="connsiteY72" fmla="*/ 255767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80629" h="283464">
                  <a:moveTo>
                    <a:pt x="279280" y="209165"/>
                  </a:moveTo>
                  <a:lnTo>
                    <a:pt x="261989" y="191874"/>
                  </a:lnTo>
                  <a:lnTo>
                    <a:pt x="226896" y="226938"/>
                  </a:lnTo>
                  <a:lnTo>
                    <a:pt x="216889" y="216932"/>
                  </a:lnTo>
                  <a:lnTo>
                    <a:pt x="251954" y="181839"/>
                  </a:lnTo>
                  <a:lnTo>
                    <a:pt x="241948" y="171833"/>
                  </a:lnTo>
                  <a:lnTo>
                    <a:pt x="216889" y="196863"/>
                  </a:lnTo>
                  <a:lnTo>
                    <a:pt x="206912" y="186856"/>
                  </a:lnTo>
                  <a:lnTo>
                    <a:pt x="231970" y="161798"/>
                  </a:lnTo>
                  <a:lnTo>
                    <a:pt x="221963" y="151764"/>
                  </a:lnTo>
                  <a:lnTo>
                    <a:pt x="186814" y="186856"/>
                  </a:lnTo>
                  <a:lnTo>
                    <a:pt x="176779" y="176822"/>
                  </a:lnTo>
                  <a:lnTo>
                    <a:pt x="211872" y="141757"/>
                  </a:lnTo>
                  <a:lnTo>
                    <a:pt x="201838" y="131723"/>
                  </a:lnTo>
                  <a:lnTo>
                    <a:pt x="176808" y="156781"/>
                  </a:lnTo>
                  <a:lnTo>
                    <a:pt x="166773" y="146775"/>
                  </a:lnTo>
                  <a:lnTo>
                    <a:pt x="191831" y="121716"/>
                  </a:lnTo>
                  <a:lnTo>
                    <a:pt x="181797" y="111682"/>
                  </a:lnTo>
                  <a:lnTo>
                    <a:pt x="156738" y="136740"/>
                  </a:lnTo>
                  <a:lnTo>
                    <a:pt x="146732" y="126734"/>
                  </a:lnTo>
                  <a:lnTo>
                    <a:pt x="171790" y="101676"/>
                  </a:lnTo>
                  <a:lnTo>
                    <a:pt x="161756" y="91641"/>
                  </a:lnTo>
                  <a:lnTo>
                    <a:pt x="126691" y="126734"/>
                  </a:lnTo>
                  <a:lnTo>
                    <a:pt x="116657" y="116699"/>
                  </a:lnTo>
                  <a:lnTo>
                    <a:pt x="151749" y="81635"/>
                  </a:lnTo>
                  <a:lnTo>
                    <a:pt x="141715" y="71600"/>
                  </a:lnTo>
                  <a:lnTo>
                    <a:pt x="116657" y="96658"/>
                  </a:lnTo>
                  <a:lnTo>
                    <a:pt x="106650" y="86652"/>
                  </a:lnTo>
                  <a:lnTo>
                    <a:pt x="131709" y="61565"/>
                  </a:lnTo>
                  <a:lnTo>
                    <a:pt x="121674" y="51559"/>
                  </a:lnTo>
                  <a:lnTo>
                    <a:pt x="96616" y="76561"/>
                  </a:lnTo>
                  <a:lnTo>
                    <a:pt x="86581" y="66526"/>
                  </a:lnTo>
                  <a:lnTo>
                    <a:pt x="111639" y="41468"/>
                  </a:lnTo>
                  <a:lnTo>
                    <a:pt x="101633" y="31461"/>
                  </a:lnTo>
                  <a:lnTo>
                    <a:pt x="66540" y="66583"/>
                  </a:lnTo>
                  <a:lnTo>
                    <a:pt x="56676" y="56718"/>
                  </a:lnTo>
                  <a:lnTo>
                    <a:pt x="91598" y="21484"/>
                  </a:lnTo>
                  <a:lnTo>
                    <a:pt x="74307" y="4164"/>
                  </a:lnTo>
                  <a:cubicBezTo>
                    <a:pt x="68779" y="-1378"/>
                    <a:pt x="59805" y="-1389"/>
                    <a:pt x="54263" y="4139"/>
                  </a:cubicBezTo>
                  <a:cubicBezTo>
                    <a:pt x="54255" y="4147"/>
                    <a:pt x="54246" y="4155"/>
                    <a:pt x="54238" y="4164"/>
                  </a:cubicBezTo>
                  <a:lnTo>
                    <a:pt x="4150" y="54309"/>
                  </a:lnTo>
                  <a:cubicBezTo>
                    <a:pt x="-1383" y="59843"/>
                    <a:pt x="-1383" y="68815"/>
                    <a:pt x="4150" y="74350"/>
                  </a:cubicBezTo>
                  <a:lnTo>
                    <a:pt x="209151" y="279322"/>
                  </a:lnTo>
                  <a:cubicBezTo>
                    <a:pt x="214686" y="284855"/>
                    <a:pt x="223657" y="284855"/>
                    <a:pt x="229192" y="279322"/>
                  </a:cubicBezTo>
                  <a:lnTo>
                    <a:pt x="279308" y="229234"/>
                  </a:lnTo>
                  <a:cubicBezTo>
                    <a:pt x="284842" y="223699"/>
                    <a:pt x="284841" y="214725"/>
                    <a:pt x="279305" y="209190"/>
                  </a:cubicBezTo>
                  <a:cubicBezTo>
                    <a:pt x="279297" y="209182"/>
                    <a:pt x="279288" y="209174"/>
                    <a:pt x="279280" y="209165"/>
                  </a:cubicBezTo>
                  <a:close/>
                  <a:moveTo>
                    <a:pt x="216918" y="246979"/>
                  </a:moveTo>
                  <a:cubicBezTo>
                    <a:pt x="214155" y="249751"/>
                    <a:pt x="209668" y="249758"/>
                    <a:pt x="206896" y="246995"/>
                  </a:cubicBezTo>
                  <a:cubicBezTo>
                    <a:pt x="204124" y="244232"/>
                    <a:pt x="204117" y="239745"/>
                    <a:pt x="206880" y="236973"/>
                  </a:cubicBezTo>
                  <a:cubicBezTo>
                    <a:pt x="209643" y="234201"/>
                    <a:pt x="214130" y="234194"/>
                    <a:pt x="216902" y="236957"/>
                  </a:cubicBezTo>
                  <a:cubicBezTo>
                    <a:pt x="216907" y="236962"/>
                    <a:pt x="216913" y="236968"/>
                    <a:pt x="216918" y="236973"/>
                  </a:cubicBezTo>
                  <a:cubicBezTo>
                    <a:pt x="219667" y="239746"/>
                    <a:pt x="219654" y="244221"/>
                    <a:pt x="216889" y="246979"/>
                  </a:cubicBezTo>
                  <a:close/>
                  <a:moveTo>
                    <a:pt x="276870" y="64315"/>
                  </a:moveTo>
                  <a:cubicBezTo>
                    <a:pt x="282403" y="58780"/>
                    <a:pt x="282403" y="49809"/>
                    <a:pt x="276870" y="44274"/>
                  </a:cubicBezTo>
                  <a:lnTo>
                    <a:pt x="236789" y="4164"/>
                  </a:lnTo>
                  <a:cubicBezTo>
                    <a:pt x="231254" y="-1369"/>
                    <a:pt x="222282" y="-1369"/>
                    <a:pt x="216748" y="4164"/>
                  </a:cubicBezTo>
                  <a:lnTo>
                    <a:pt x="155661" y="66696"/>
                  </a:lnTo>
                  <a:lnTo>
                    <a:pt x="215812" y="126819"/>
                  </a:lnTo>
                  <a:close/>
                  <a:moveTo>
                    <a:pt x="226754" y="14199"/>
                  </a:moveTo>
                  <a:lnTo>
                    <a:pt x="226754" y="14199"/>
                  </a:lnTo>
                  <a:lnTo>
                    <a:pt x="266836" y="54280"/>
                  </a:lnTo>
                  <a:lnTo>
                    <a:pt x="236789" y="84356"/>
                  </a:lnTo>
                  <a:lnTo>
                    <a:pt x="196678" y="44274"/>
                  </a:lnTo>
                  <a:close/>
                  <a:moveTo>
                    <a:pt x="22660" y="202929"/>
                  </a:moveTo>
                  <a:lnTo>
                    <a:pt x="2421" y="283489"/>
                  </a:lnTo>
                  <a:lnTo>
                    <a:pt x="82442" y="263307"/>
                  </a:lnTo>
                  <a:lnTo>
                    <a:pt x="127797" y="216790"/>
                  </a:lnTo>
                  <a:lnTo>
                    <a:pt x="67787" y="156668"/>
                  </a:lnTo>
                  <a:close/>
                  <a:moveTo>
                    <a:pt x="38931" y="259622"/>
                  </a:moveTo>
                  <a:lnTo>
                    <a:pt x="26118" y="247064"/>
                  </a:lnTo>
                  <a:lnTo>
                    <a:pt x="30115" y="231077"/>
                  </a:lnTo>
                  <a:lnTo>
                    <a:pt x="54861" y="255767"/>
                  </a:lnTo>
                  <a:close/>
                </a:path>
              </a:pathLst>
            </a:custGeom>
            <a:solidFill>
              <a:schemeClr val="bg1"/>
            </a:solidFill>
            <a:ln w="2762" cap="flat">
              <a:noFill/>
              <a:prstDash val="solid"/>
              <a:miter/>
            </a:ln>
          </p:spPr>
          <p:txBody>
            <a:bodyPr rtlCol="0" anchor="ctr"/>
            <a:lstStyle/>
            <a:p>
              <a:endParaRPr lang="en-US">
                <a:solidFill>
                  <a:schemeClr val="bg1"/>
                </a:solidFill>
              </a:endParaRPr>
            </a:p>
          </p:txBody>
        </p:sp>
      </p:grpSp>
      <p:grpSp>
        <p:nvGrpSpPr>
          <p:cNvPr id="62" name="Group 61">
            <a:extLst>
              <a:ext uri="{FF2B5EF4-FFF2-40B4-BE49-F238E27FC236}">
                <a16:creationId xmlns:a16="http://schemas.microsoft.com/office/drawing/2014/main" id="{A3168781-4C7A-1804-6D5C-F2CD95C7AA1C}"/>
              </a:ext>
            </a:extLst>
          </p:cNvPr>
          <p:cNvGrpSpPr/>
          <p:nvPr/>
        </p:nvGrpSpPr>
        <p:grpSpPr>
          <a:xfrm>
            <a:off x="5101833" y="2394403"/>
            <a:ext cx="1956707" cy="1632679"/>
            <a:chOff x="5101833" y="2301044"/>
            <a:chExt cx="1956707" cy="1632679"/>
          </a:xfrm>
        </p:grpSpPr>
        <p:sp>
          <p:nvSpPr>
            <p:cNvPr id="63" name="TextBox 62">
              <a:extLst>
                <a:ext uri="{FF2B5EF4-FFF2-40B4-BE49-F238E27FC236}">
                  <a16:creationId xmlns:a16="http://schemas.microsoft.com/office/drawing/2014/main" id="{3FAD0E8F-907A-9F8B-AD60-D10277A109AE}"/>
                </a:ext>
              </a:extLst>
            </p:cNvPr>
            <p:cNvSpPr txBox="1"/>
            <p:nvPr/>
          </p:nvSpPr>
          <p:spPr>
            <a:xfrm>
              <a:off x="5101833" y="3564391"/>
              <a:ext cx="1956707" cy="369332"/>
            </a:xfrm>
            <a:prstGeom prst="rect">
              <a:avLst/>
            </a:prstGeom>
            <a:noFill/>
            <a:ln>
              <a:noFill/>
            </a:ln>
          </p:spPr>
          <p:txBody>
            <a:bodyPr wrap="square">
              <a:spAutoFit/>
            </a:bodyPr>
            <a:lstStyle/>
            <a:p>
              <a:pPr algn="ctr"/>
              <a:r>
                <a:rPr lang="en-US" sz="1800" b="1">
                  <a:solidFill>
                    <a:schemeClr val="bg1"/>
                  </a:solidFill>
                  <a:latin typeface="+mj-lt"/>
                </a:rPr>
                <a:t>Implementation</a:t>
              </a:r>
            </a:p>
          </p:txBody>
        </p:sp>
        <p:grpSp>
          <p:nvGrpSpPr>
            <p:cNvPr id="64" name="Graphic 146">
              <a:extLst>
                <a:ext uri="{FF2B5EF4-FFF2-40B4-BE49-F238E27FC236}">
                  <a16:creationId xmlns:a16="http://schemas.microsoft.com/office/drawing/2014/main" id="{87C29484-D056-5FFB-1463-60F75D9A2F1D}"/>
                </a:ext>
              </a:extLst>
            </p:cNvPr>
            <p:cNvGrpSpPr>
              <a:grpSpLocks noChangeAspect="1"/>
            </p:cNvGrpSpPr>
            <p:nvPr/>
          </p:nvGrpSpPr>
          <p:grpSpPr>
            <a:xfrm>
              <a:off x="5736901" y="2564793"/>
              <a:ext cx="608064" cy="608814"/>
              <a:chOff x="2134764" y="1116502"/>
              <a:chExt cx="405485" cy="405984"/>
            </a:xfrm>
            <a:solidFill>
              <a:schemeClr val="bg1"/>
            </a:solidFill>
          </p:grpSpPr>
          <p:sp>
            <p:nvSpPr>
              <p:cNvPr id="66" name="Freeform 65">
                <a:extLst>
                  <a:ext uri="{FF2B5EF4-FFF2-40B4-BE49-F238E27FC236}">
                    <a16:creationId xmlns:a16="http://schemas.microsoft.com/office/drawing/2014/main" id="{6FC1A76F-3E1A-FC24-27C7-7447682AB357}"/>
                  </a:ext>
                </a:extLst>
              </p:cNvPr>
              <p:cNvSpPr/>
              <p:nvPr/>
            </p:nvSpPr>
            <p:spPr>
              <a:xfrm>
                <a:off x="2202924" y="1184945"/>
                <a:ext cx="274084" cy="264633"/>
              </a:xfrm>
              <a:custGeom>
                <a:avLst/>
                <a:gdLst>
                  <a:gd name="connsiteX0" fmla="*/ 259847 w 274083"/>
                  <a:gd name="connsiteY0" fmla="*/ 109007 h 264632"/>
                  <a:gd name="connsiteX1" fmla="*/ 259847 w 274083"/>
                  <a:gd name="connsiteY1" fmla="*/ 109007 h 264632"/>
                  <a:gd name="connsiteX2" fmla="*/ 247088 w 274083"/>
                  <a:gd name="connsiteY2" fmla="*/ 106455 h 264632"/>
                  <a:gd name="connsiteX3" fmla="*/ 235180 w 274083"/>
                  <a:gd name="connsiteY3" fmla="*/ 78101 h 264632"/>
                  <a:gd name="connsiteX4" fmla="*/ 242835 w 274083"/>
                  <a:gd name="connsiteY4" fmla="*/ 67894 h 264632"/>
                  <a:gd name="connsiteX5" fmla="*/ 241134 w 274083"/>
                  <a:gd name="connsiteY5" fmla="*/ 48236 h 264632"/>
                  <a:gd name="connsiteX6" fmla="*/ 224594 w 274083"/>
                  <a:gd name="connsiteY6" fmla="*/ 31507 h 264632"/>
                  <a:gd name="connsiteX7" fmla="*/ 205031 w 274083"/>
                  <a:gd name="connsiteY7" fmla="*/ 29806 h 264632"/>
                  <a:gd name="connsiteX8" fmla="*/ 193973 w 274083"/>
                  <a:gd name="connsiteY8" fmla="*/ 37461 h 264632"/>
                  <a:gd name="connsiteX9" fmla="*/ 165619 w 274083"/>
                  <a:gd name="connsiteY9" fmla="*/ 25553 h 264632"/>
                  <a:gd name="connsiteX10" fmla="*/ 163067 w 274083"/>
                  <a:gd name="connsiteY10" fmla="*/ 12794 h 264632"/>
                  <a:gd name="connsiteX11" fmla="*/ 148850 w 274083"/>
                  <a:gd name="connsiteY11" fmla="*/ 20 h 264632"/>
                  <a:gd name="connsiteX12" fmla="*/ 148607 w 274083"/>
                  <a:gd name="connsiteY12" fmla="*/ 35 h 264632"/>
                  <a:gd name="connsiteX13" fmla="*/ 123751 w 274083"/>
                  <a:gd name="connsiteY13" fmla="*/ 35 h 264632"/>
                  <a:gd name="connsiteX14" fmla="*/ 108440 w 274083"/>
                  <a:gd name="connsiteY14" fmla="*/ 12794 h 264632"/>
                  <a:gd name="connsiteX15" fmla="*/ 106738 w 274083"/>
                  <a:gd name="connsiteY15" fmla="*/ 25836 h 264632"/>
                  <a:gd name="connsiteX16" fmla="*/ 78385 w 274083"/>
                  <a:gd name="connsiteY16" fmla="*/ 37745 h 264632"/>
                  <a:gd name="connsiteX17" fmla="*/ 68178 w 274083"/>
                  <a:gd name="connsiteY17" fmla="*/ 30090 h 264632"/>
                  <a:gd name="connsiteX18" fmla="*/ 48519 w 274083"/>
                  <a:gd name="connsiteY18" fmla="*/ 31791 h 264632"/>
                  <a:gd name="connsiteX19" fmla="*/ 31507 w 274083"/>
                  <a:gd name="connsiteY19" fmla="*/ 48803 h 264632"/>
                  <a:gd name="connsiteX20" fmla="*/ 29806 w 274083"/>
                  <a:gd name="connsiteY20" fmla="*/ 68461 h 264632"/>
                  <a:gd name="connsiteX21" fmla="*/ 37461 w 274083"/>
                  <a:gd name="connsiteY21" fmla="*/ 79519 h 264632"/>
                  <a:gd name="connsiteX22" fmla="*/ 25553 w 274083"/>
                  <a:gd name="connsiteY22" fmla="*/ 107873 h 264632"/>
                  <a:gd name="connsiteX23" fmla="*/ 12794 w 274083"/>
                  <a:gd name="connsiteY23" fmla="*/ 110424 h 264632"/>
                  <a:gd name="connsiteX24" fmla="*/ 20 w 274083"/>
                  <a:gd name="connsiteY24" fmla="*/ 124642 h 264632"/>
                  <a:gd name="connsiteX25" fmla="*/ 35 w 274083"/>
                  <a:gd name="connsiteY25" fmla="*/ 124885 h 264632"/>
                  <a:gd name="connsiteX26" fmla="*/ 35 w 274083"/>
                  <a:gd name="connsiteY26" fmla="*/ 148702 h 264632"/>
                  <a:gd name="connsiteX27" fmla="*/ 12794 w 274083"/>
                  <a:gd name="connsiteY27" fmla="*/ 164012 h 264632"/>
                  <a:gd name="connsiteX28" fmla="*/ 25553 w 274083"/>
                  <a:gd name="connsiteY28" fmla="*/ 166564 h 264632"/>
                  <a:gd name="connsiteX29" fmla="*/ 37461 w 274083"/>
                  <a:gd name="connsiteY29" fmla="*/ 194918 h 264632"/>
                  <a:gd name="connsiteX30" fmla="*/ 29806 w 274083"/>
                  <a:gd name="connsiteY30" fmla="*/ 204369 h 264632"/>
                  <a:gd name="connsiteX31" fmla="*/ 31791 w 274083"/>
                  <a:gd name="connsiteY31" fmla="*/ 224311 h 264632"/>
                  <a:gd name="connsiteX32" fmla="*/ 48803 w 274083"/>
                  <a:gd name="connsiteY32" fmla="*/ 241323 h 264632"/>
                  <a:gd name="connsiteX33" fmla="*/ 68461 w 274083"/>
                  <a:gd name="connsiteY33" fmla="*/ 243024 h 264632"/>
                  <a:gd name="connsiteX34" fmla="*/ 79519 w 274083"/>
                  <a:gd name="connsiteY34" fmla="*/ 235369 h 264632"/>
                  <a:gd name="connsiteX35" fmla="*/ 107873 w 274083"/>
                  <a:gd name="connsiteY35" fmla="*/ 247277 h 264632"/>
                  <a:gd name="connsiteX36" fmla="*/ 110424 w 274083"/>
                  <a:gd name="connsiteY36" fmla="*/ 260036 h 264632"/>
                  <a:gd name="connsiteX37" fmla="*/ 125735 w 274083"/>
                  <a:gd name="connsiteY37" fmla="*/ 272890 h 264632"/>
                  <a:gd name="connsiteX38" fmla="*/ 150403 w 274083"/>
                  <a:gd name="connsiteY38" fmla="*/ 272890 h 264632"/>
                  <a:gd name="connsiteX39" fmla="*/ 165714 w 274083"/>
                  <a:gd name="connsiteY39" fmla="*/ 260036 h 264632"/>
                  <a:gd name="connsiteX40" fmla="*/ 167887 w 274083"/>
                  <a:gd name="connsiteY40" fmla="*/ 246805 h 264632"/>
                  <a:gd name="connsiteX41" fmla="*/ 196241 w 274083"/>
                  <a:gd name="connsiteY41" fmla="*/ 234896 h 264632"/>
                  <a:gd name="connsiteX42" fmla="*/ 207299 w 274083"/>
                  <a:gd name="connsiteY42" fmla="*/ 242552 h 264632"/>
                  <a:gd name="connsiteX43" fmla="*/ 226863 w 274083"/>
                  <a:gd name="connsiteY43" fmla="*/ 240850 h 264632"/>
                  <a:gd name="connsiteX44" fmla="*/ 243497 w 274083"/>
                  <a:gd name="connsiteY44" fmla="*/ 224311 h 264632"/>
                  <a:gd name="connsiteX45" fmla="*/ 245198 w 274083"/>
                  <a:gd name="connsiteY45" fmla="*/ 204747 h 264632"/>
                  <a:gd name="connsiteX46" fmla="*/ 237543 w 274083"/>
                  <a:gd name="connsiteY46" fmla="*/ 193689 h 264632"/>
                  <a:gd name="connsiteX47" fmla="*/ 249451 w 274083"/>
                  <a:gd name="connsiteY47" fmla="*/ 165336 h 264632"/>
                  <a:gd name="connsiteX48" fmla="*/ 262399 w 274083"/>
                  <a:gd name="connsiteY48" fmla="*/ 162595 h 264632"/>
                  <a:gd name="connsiteX49" fmla="*/ 275253 w 274083"/>
                  <a:gd name="connsiteY49" fmla="*/ 147284 h 264632"/>
                  <a:gd name="connsiteX50" fmla="*/ 275253 w 274083"/>
                  <a:gd name="connsiteY50" fmla="*/ 122616 h 264632"/>
                  <a:gd name="connsiteX51" fmla="*/ 259847 w 274083"/>
                  <a:gd name="connsiteY51" fmla="*/ 109007 h 264632"/>
                  <a:gd name="connsiteX52" fmla="*/ 136510 w 274083"/>
                  <a:gd name="connsiteY52" fmla="*/ 195957 h 264632"/>
                  <a:gd name="connsiteX53" fmla="*/ 76967 w 274083"/>
                  <a:gd name="connsiteY53" fmla="*/ 136415 h 264632"/>
                  <a:gd name="connsiteX54" fmla="*/ 136510 w 274083"/>
                  <a:gd name="connsiteY54" fmla="*/ 76873 h 264632"/>
                  <a:gd name="connsiteX55" fmla="*/ 196052 w 274083"/>
                  <a:gd name="connsiteY55" fmla="*/ 136415 h 264632"/>
                  <a:gd name="connsiteX56" fmla="*/ 137268 w 274083"/>
                  <a:gd name="connsiteY56" fmla="*/ 195957 h 264632"/>
                  <a:gd name="connsiteX57" fmla="*/ 136510 w 274083"/>
                  <a:gd name="connsiteY57" fmla="*/ 195957 h 26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4083" h="264632">
                    <a:moveTo>
                      <a:pt x="259847" y="109007"/>
                    </a:moveTo>
                    <a:lnTo>
                      <a:pt x="259847" y="109007"/>
                    </a:lnTo>
                    <a:lnTo>
                      <a:pt x="247088" y="106455"/>
                    </a:lnTo>
                    <a:cubicBezTo>
                      <a:pt x="244394" y="96517"/>
                      <a:pt x="240389" y="86983"/>
                      <a:pt x="235180" y="78101"/>
                    </a:cubicBezTo>
                    <a:lnTo>
                      <a:pt x="242835" y="67894"/>
                    </a:lnTo>
                    <a:cubicBezTo>
                      <a:pt x="247013" y="61770"/>
                      <a:pt x="246302" y="53551"/>
                      <a:pt x="241134" y="48236"/>
                    </a:cubicBezTo>
                    <a:lnTo>
                      <a:pt x="224594" y="31507"/>
                    </a:lnTo>
                    <a:cubicBezTo>
                      <a:pt x="219517" y="25920"/>
                      <a:pt x="210996" y="25179"/>
                      <a:pt x="205031" y="29806"/>
                    </a:cubicBezTo>
                    <a:lnTo>
                      <a:pt x="193973" y="37461"/>
                    </a:lnTo>
                    <a:cubicBezTo>
                      <a:pt x="184990" y="32458"/>
                      <a:pt x="175481" y="28464"/>
                      <a:pt x="165619" y="25553"/>
                    </a:cubicBezTo>
                    <a:lnTo>
                      <a:pt x="163067" y="12794"/>
                    </a:lnTo>
                    <a:cubicBezTo>
                      <a:pt x="162669" y="5340"/>
                      <a:pt x="156303" y="-379"/>
                      <a:pt x="148850" y="20"/>
                    </a:cubicBezTo>
                    <a:cubicBezTo>
                      <a:pt x="148769" y="24"/>
                      <a:pt x="148688" y="29"/>
                      <a:pt x="148607" y="35"/>
                    </a:cubicBezTo>
                    <a:lnTo>
                      <a:pt x="123751" y="35"/>
                    </a:lnTo>
                    <a:cubicBezTo>
                      <a:pt x="116227" y="8"/>
                      <a:pt x="109770" y="5388"/>
                      <a:pt x="108440" y="12794"/>
                    </a:cubicBezTo>
                    <a:lnTo>
                      <a:pt x="106738" y="25836"/>
                    </a:lnTo>
                    <a:cubicBezTo>
                      <a:pt x="96746" y="28370"/>
                      <a:pt x="87190" y="32384"/>
                      <a:pt x="78385" y="37745"/>
                    </a:cubicBezTo>
                    <a:lnTo>
                      <a:pt x="68178" y="30090"/>
                    </a:lnTo>
                    <a:cubicBezTo>
                      <a:pt x="62182" y="25450"/>
                      <a:pt x="53629" y="26191"/>
                      <a:pt x="48519" y="31791"/>
                    </a:cubicBezTo>
                    <a:lnTo>
                      <a:pt x="31507" y="48803"/>
                    </a:lnTo>
                    <a:cubicBezTo>
                      <a:pt x="25907" y="53913"/>
                      <a:pt x="25167" y="62465"/>
                      <a:pt x="29806" y="68461"/>
                    </a:cubicBezTo>
                    <a:lnTo>
                      <a:pt x="37461" y="79519"/>
                    </a:lnTo>
                    <a:cubicBezTo>
                      <a:pt x="32458" y="88502"/>
                      <a:pt x="28464" y="98011"/>
                      <a:pt x="25553" y="107873"/>
                    </a:cubicBezTo>
                    <a:lnTo>
                      <a:pt x="12794" y="110424"/>
                    </a:lnTo>
                    <a:cubicBezTo>
                      <a:pt x="5340" y="110823"/>
                      <a:pt x="-379" y="117188"/>
                      <a:pt x="20" y="124642"/>
                    </a:cubicBezTo>
                    <a:cubicBezTo>
                      <a:pt x="24" y="124723"/>
                      <a:pt x="29" y="124804"/>
                      <a:pt x="35" y="124885"/>
                    </a:cubicBezTo>
                    <a:lnTo>
                      <a:pt x="35" y="148702"/>
                    </a:lnTo>
                    <a:cubicBezTo>
                      <a:pt x="8" y="156226"/>
                      <a:pt x="5388" y="162682"/>
                      <a:pt x="12794" y="164012"/>
                    </a:cubicBezTo>
                    <a:lnTo>
                      <a:pt x="25553" y="166564"/>
                    </a:lnTo>
                    <a:cubicBezTo>
                      <a:pt x="28087" y="176556"/>
                      <a:pt x="32101" y="186113"/>
                      <a:pt x="37461" y="194918"/>
                    </a:cubicBezTo>
                    <a:lnTo>
                      <a:pt x="29806" y="204369"/>
                    </a:lnTo>
                    <a:cubicBezTo>
                      <a:pt x="25463" y="210597"/>
                      <a:pt x="26305" y="219061"/>
                      <a:pt x="31791" y="224311"/>
                    </a:cubicBezTo>
                    <a:lnTo>
                      <a:pt x="48803" y="241323"/>
                    </a:lnTo>
                    <a:cubicBezTo>
                      <a:pt x="54118" y="246491"/>
                      <a:pt x="62337" y="247202"/>
                      <a:pt x="68461" y="243024"/>
                    </a:cubicBezTo>
                    <a:lnTo>
                      <a:pt x="79519" y="235369"/>
                    </a:lnTo>
                    <a:cubicBezTo>
                      <a:pt x="88502" y="240372"/>
                      <a:pt x="98011" y="244366"/>
                      <a:pt x="107873" y="247277"/>
                    </a:cubicBezTo>
                    <a:lnTo>
                      <a:pt x="110424" y="260036"/>
                    </a:lnTo>
                    <a:cubicBezTo>
                      <a:pt x="111443" y="267632"/>
                      <a:pt x="118078" y="273202"/>
                      <a:pt x="125735" y="272890"/>
                    </a:cubicBezTo>
                    <a:lnTo>
                      <a:pt x="150403" y="272890"/>
                    </a:lnTo>
                    <a:cubicBezTo>
                      <a:pt x="157957" y="272909"/>
                      <a:pt x="164424" y="267479"/>
                      <a:pt x="165714" y="260036"/>
                    </a:cubicBezTo>
                    <a:lnTo>
                      <a:pt x="167887" y="246805"/>
                    </a:lnTo>
                    <a:cubicBezTo>
                      <a:pt x="177879" y="244271"/>
                      <a:pt x="187436" y="240257"/>
                      <a:pt x="196241" y="234896"/>
                    </a:cubicBezTo>
                    <a:lnTo>
                      <a:pt x="207299" y="242552"/>
                    </a:lnTo>
                    <a:cubicBezTo>
                      <a:pt x="213383" y="246753"/>
                      <a:pt x="221595" y="246039"/>
                      <a:pt x="226863" y="240850"/>
                    </a:cubicBezTo>
                    <a:lnTo>
                      <a:pt x="243497" y="224311"/>
                    </a:lnTo>
                    <a:cubicBezTo>
                      <a:pt x="248685" y="219043"/>
                      <a:pt x="249399" y="210832"/>
                      <a:pt x="245198" y="204747"/>
                    </a:cubicBezTo>
                    <a:lnTo>
                      <a:pt x="237543" y="193689"/>
                    </a:lnTo>
                    <a:cubicBezTo>
                      <a:pt x="242546" y="184706"/>
                      <a:pt x="246540" y="175197"/>
                      <a:pt x="249451" y="165336"/>
                    </a:cubicBezTo>
                    <a:lnTo>
                      <a:pt x="262399" y="162595"/>
                    </a:lnTo>
                    <a:cubicBezTo>
                      <a:pt x="269995" y="161576"/>
                      <a:pt x="275565" y="154941"/>
                      <a:pt x="275253" y="147284"/>
                    </a:cubicBezTo>
                    <a:lnTo>
                      <a:pt x="275253" y="122616"/>
                    </a:lnTo>
                    <a:cubicBezTo>
                      <a:pt x="272892" y="115670"/>
                      <a:pt x="267031" y="110493"/>
                      <a:pt x="259847" y="109007"/>
                    </a:cubicBezTo>
                    <a:close/>
                    <a:moveTo>
                      <a:pt x="136510" y="195957"/>
                    </a:moveTo>
                    <a:cubicBezTo>
                      <a:pt x="103625" y="195957"/>
                      <a:pt x="76967" y="169299"/>
                      <a:pt x="76967" y="136415"/>
                    </a:cubicBezTo>
                    <a:cubicBezTo>
                      <a:pt x="76967" y="103531"/>
                      <a:pt x="103625" y="76873"/>
                      <a:pt x="136510" y="76873"/>
                    </a:cubicBezTo>
                    <a:cubicBezTo>
                      <a:pt x="169394" y="76873"/>
                      <a:pt x="196052" y="103531"/>
                      <a:pt x="196052" y="136415"/>
                    </a:cubicBezTo>
                    <a:cubicBezTo>
                      <a:pt x="196261" y="169090"/>
                      <a:pt x="169943" y="195748"/>
                      <a:pt x="137268" y="195957"/>
                    </a:cubicBezTo>
                    <a:cubicBezTo>
                      <a:pt x="137015" y="195959"/>
                      <a:pt x="136762" y="195959"/>
                      <a:pt x="136510" y="195957"/>
                    </a:cubicBezTo>
                    <a:close/>
                  </a:path>
                </a:pathLst>
              </a:custGeom>
              <a:grpFill/>
              <a:ln w="9303"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87A28646-0A9C-F00D-EFE9-6171F6EE9B9C}"/>
                  </a:ext>
                </a:extLst>
              </p:cNvPr>
              <p:cNvSpPr/>
              <p:nvPr/>
            </p:nvSpPr>
            <p:spPr>
              <a:xfrm>
                <a:off x="2158700" y="1116502"/>
                <a:ext cx="189023" cy="160670"/>
              </a:xfrm>
              <a:custGeom>
                <a:avLst/>
                <a:gdLst>
                  <a:gd name="connsiteX0" fmla="*/ 6264 w 189023"/>
                  <a:gd name="connsiteY0" fmla="*/ 169889 h 160669"/>
                  <a:gd name="connsiteX1" fmla="*/ 16472 w 189023"/>
                  <a:gd name="connsiteY1" fmla="*/ 163935 h 160669"/>
                  <a:gd name="connsiteX2" fmla="*/ 152663 w 189023"/>
                  <a:gd name="connsiteY2" fmla="*/ 37573 h 160669"/>
                  <a:gd name="connsiteX3" fmla="*/ 138203 w 189023"/>
                  <a:gd name="connsiteY3" fmla="*/ 49765 h 160669"/>
                  <a:gd name="connsiteX4" fmla="*/ 136501 w 189023"/>
                  <a:gd name="connsiteY4" fmla="*/ 61673 h 160669"/>
                  <a:gd name="connsiteX5" fmla="*/ 148410 w 189023"/>
                  <a:gd name="connsiteY5" fmla="*/ 63374 h 160669"/>
                  <a:gd name="connsiteX6" fmla="*/ 186215 w 189023"/>
                  <a:gd name="connsiteY6" fmla="*/ 34454 h 160669"/>
                  <a:gd name="connsiteX7" fmla="*/ 189239 w 189023"/>
                  <a:gd name="connsiteY7" fmla="*/ 28122 h 160669"/>
                  <a:gd name="connsiteX8" fmla="*/ 183285 w 189023"/>
                  <a:gd name="connsiteY8" fmla="*/ 19616 h 160669"/>
                  <a:gd name="connsiteX9" fmla="*/ 140754 w 189023"/>
                  <a:gd name="connsiteY9" fmla="*/ 713 h 160669"/>
                  <a:gd name="connsiteX10" fmla="*/ 129697 w 189023"/>
                  <a:gd name="connsiteY10" fmla="*/ 4966 h 160669"/>
                  <a:gd name="connsiteX11" fmla="*/ 133950 w 189023"/>
                  <a:gd name="connsiteY11" fmla="*/ 16024 h 160669"/>
                  <a:gd name="connsiteX12" fmla="*/ 146709 w 189023"/>
                  <a:gd name="connsiteY12" fmla="*/ 21978 h 160669"/>
                  <a:gd name="connsiteX13" fmla="*/ 310 w 189023"/>
                  <a:gd name="connsiteY13" fmla="*/ 159587 h 160669"/>
                  <a:gd name="connsiteX14" fmla="*/ 6077 w 189023"/>
                  <a:gd name="connsiteY14" fmla="*/ 169839 h 160669"/>
                  <a:gd name="connsiteX15" fmla="*/ 6264 w 189023"/>
                  <a:gd name="connsiteY15" fmla="*/ 169889 h 16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023" h="160669">
                    <a:moveTo>
                      <a:pt x="6264" y="169889"/>
                    </a:moveTo>
                    <a:cubicBezTo>
                      <a:pt x="10692" y="170829"/>
                      <a:pt x="15110" y="168252"/>
                      <a:pt x="16472" y="163935"/>
                    </a:cubicBezTo>
                    <a:cubicBezTo>
                      <a:pt x="32454" y="98333"/>
                      <a:pt x="86050" y="48605"/>
                      <a:pt x="152663" y="37573"/>
                    </a:cubicBezTo>
                    <a:lnTo>
                      <a:pt x="138203" y="49765"/>
                    </a:lnTo>
                    <a:cubicBezTo>
                      <a:pt x="134857" y="52814"/>
                      <a:pt x="134143" y="57809"/>
                      <a:pt x="136501" y="61673"/>
                    </a:cubicBezTo>
                    <a:cubicBezTo>
                      <a:pt x="139551" y="65019"/>
                      <a:pt x="144545" y="65733"/>
                      <a:pt x="148410" y="63374"/>
                    </a:cubicBezTo>
                    <a:lnTo>
                      <a:pt x="186215" y="34454"/>
                    </a:lnTo>
                    <a:cubicBezTo>
                      <a:pt x="188175" y="32947"/>
                      <a:pt x="189299" y="30594"/>
                      <a:pt x="189239" y="28122"/>
                    </a:cubicBezTo>
                    <a:cubicBezTo>
                      <a:pt x="189129" y="24352"/>
                      <a:pt x="186789" y="21009"/>
                      <a:pt x="183285" y="19616"/>
                    </a:cubicBezTo>
                    <a:lnTo>
                      <a:pt x="140754" y="713"/>
                    </a:lnTo>
                    <a:cubicBezTo>
                      <a:pt x="136526" y="-1146"/>
                      <a:pt x="131590" y="753"/>
                      <a:pt x="129697" y="4966"/>
                    </a:cubicBezTo>
                    <a:cubicBezTo>
                      <a:pt x="127838" y="9195"/>
                      <a:pt x="129736" y="14131"/>
                      <a:pt x="133950" y="16024"/>
                    </a:cubicBezTo>
                    <a:lnTo>
                      <a:pt x="146709" y="21978"/>
                    </a:lnTo>
                    <a:cubicBezTo>
                      <a:pt x="75279" y="35432"/>
                      <a:pt x="18155" y="89126"/>
                      <a:pt x="310" y="159587"/>
                    </a:cubicBezTo>
                    <a:cubicBezTo>
                      <a:pt x="-928" y="164011"/>
                      <a:pt x="1653" y="168600"/>
                      <a:pt x="6077" y="169839"/>
                    </a:cubicBezTo>
                    <a:cubicBezTo>
                      <a:pt x="6139" y="169856"/>
                      <a:pt x="6202" y="169873"/>
                      <a:pt x="6264" y="169889"/>
                    </a:cubicBezTo>
                    <a:close/>
                  </a:path>
                </a:pathLst>
              </a:custGeom>
              <a:grpFill/>
              <a:ln w="9303"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46B0AFB-D114-F7F2-6075-99C3E5B11AE1}"/>
                  </a:ext>
                </a:extLst>
              </p:cNvPr>
              <p:cNvSpPr/>
              <p:nvPr/>
            </p:nvSpPr>
            <p:spPr>
              <a:xfrm>
                <a:off x="2134764" y="1312665"/>
                <a:ext cx="160670" cy="189023"/>
              </a:xfrm>
              <a:custGeom>
                <a:avLst/>
                <a:gdLst>
                  <a:gd name="connsiteX0" fmla="*/ 163840 w 160669"/>
                  <a:gd name="connsiteY0" fmla="*/ 172200 h 189023"/>
                  <a:gd name="connsiteX1" fmla="*/ 37573 w 160669"/>
                  <a:gd name="connsiteY1" fmla="*/ 35725 h 189023"/>
                  <a:gd name="connsiteX2" fmla="*/ 49481 w 160669"/>
                  <a:gd name="connsiteY2" fmla="*/ 51036 h 189023"/>
                  <a:gd name="connsiteX3" fmla="*/ 61390 w 160669"/>
                  <a:gd name="connsiteY3" fmla="*/ 52737 h 189023"/>
                  <a:gd name="connsiteX4" fmla="*/ 63091 w 160669"/>
                  <a:gd name="connsiteY4" fmla="*/ 40829 h 189023"/>
                  <a:gd name="connsiteX5" fmla="*/ 34170 w 160669"/>
                  <a:gd name="connsiteY5" fmla="*/ 3024 h 189023"/>
                  <a:gd name="connsiteX6" fmla="*/ 28122 w 160669"/>
                  <a:gd name="connsiteY6" fmla="*/ 0 h 189023"/>
                  <a:gd name="connsiteX7" fmla="*/ 19616 w 160669"/>
                  <a:gd name="connsiteY7" fmla="*/ 5954 h 189023"/>
                  <a:gd name="connsiteX8" fmla="*/ 713 w 160669"/>
                  <a:gd name="connsiteY8" fmla="*/ 48484 h 189023"/>
                  <a:gd name="connsiteX9" fmla="*/ 4966 w 160669"/>
                  <a:gd name="connsiteY9" fmla="*/ 59542 h 189023"/>
                  <a:gd name="connsiteX10" fmla="*/ 16024 w 160669"/>
                  <a:gd name="connsiteY10" fmla="*/ 55289 h 189023"/>
                  <a:gd name="connsiteX11" fmla="*/ 21978 w 160669"/>
                  <a:gd name="connsiteY11" fmla="*/ 42530 h 189023"/>
                  <a:gd name="connsiteX12" fmla="*/ 159587 w 160669"/>
                  <a:gd name="connsiteY12" fmla="*/ 188929 h 189023"/>
                  <a:gd name="connsiteX13" fmla="*/ 169889 w 160669"/>
                  <a:gd name="connsiteY13" fmla="*/ 182975 h 189023"/>
                  <a:gd name="connsiteX14" fmla="*/ 163840 w 160669"/>
                  <a:gd name="connsiteY14" fmla="*/ 172200 h 18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0669" h="189023">
                    <a:moveTo>
                      <a:pt x="163840" y="172200"/>
                    </a:moveTo>
                    <a:cubicBezTo>
                      <a:pt x="98206" y="156122"/>
                      <a:pt x="48511" y="102410"/>
                      <a:pt x="37573" y="35725"/>
                    </a:cubicBezTo>
                    <a:lnTo>
                      <a:pt x="49481" y="51036"/>
                    </a:lnTo>
                    <a:cubicBezTo>
                      <a:pt x="52531" y="54382"/>
                      <a:pt x="57525" y="55096"/>
                      <a:pt x="61390" y="52737"/>
                    </a:cubicBezTo>
                    <a:cubicBezTo>
                      <a:pt x="64736" y="49688"/>
                      <a:pt x="65449" y="44694"/>
                      <a:pt x="63091" y="40829"/>
                    </a:cubicBezTo>
                    <a:lnTo>
                      <a:pt x="34170" y="3024"/>
                    </a:lnTo>
                    <a:cubicBezTo>
                      <a:pt x="32724" y="1143"/>
                      <a:pt x="30495" y="29"/>
                      <a:pt x="28122" y="0"/>
                    </a:cubicBezTo>
                    <a:cubicBezTo>
                      <a:pt x="24352" y="110"/>
                      <a:pt x="21009" y="2450"/>
                      <a:pt x="19616" y="5954"/>
                    </a:cubicBezTo>
                    <a:lnTo>
                      <a:pt x="713" y="48484"/>
                    </a:lnTo>
                    <a:cubicBezTo>
                      <a:pt x="-1146" y="52713"/>
                      <a:pt x="753" y="57649"/>
                      <a:pt x="4966" y="59542"/>
                    </a:cubicBezTo>
                    <a:cubicBezTo>
                      <a:pt x="9195" y="61401"/>
                      <a:pt x="14131" y="59503"/>
                      <a:pt x="16024" y="55289"/>
                    </a:cubicBezTo>
                    <a:lnTo>
                      <a:pt x="21978" y="42530"/>
                    </a:lnTo>
                    <a:cubicBezTo>
                      <a:pt x="35168" y="114094"/>
                      <a:pt x="88976" y="171339"/>
                      <a:pt x="159587" y="188929"/>
                    </a:cubicBezTo>
                    <a:cubicBezTo>
                      <a:pt x="164047" y="189923"/>
                      <a:pt x="168525" y="187335"/>
                      <a:pt x="169889" y="182975"/>
                    </a:cubicBezTo>
                    <a:cubicBezTo>
                      <a:pt x="170825" y="178380"/>
                      <a:pt x="168250" y="173794"/>
                      <a:pt x="163840" y="172200"/>
                    </a:cubicBezTo>
                    <a:close/>
                  </a:path>
                </a:pathLst>
              </a:custGeom>
              <a:grpFill/>
              <a:ln w="9303"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D53A9F5A-5BF1-A91F-2D42-F55E7E2A74CB}"/>
                  </a:ext>
                </a:extLst>
              </p:cNvPr>
              <p:cNvSpPr/>
              <p:nvPr/>
            </p:nvSpPr>
            <p:spPr>
              <a:xfrm>
                <a:off x="2330825" y="1352365"/>
                <a:ext cx="189023" cy="170121"/>
              </a:xfrm>
              <a:custGeom>
                <a:avLst/>
                <a:gdLst>
                  <a:gd name="connsiteX0" fmla="*/ 183077 w 189023"/>
                  <a:gd name="connsiteY0" fmla="*/ 184 h 170120"/>
                  <a:gd name="connsiteX1" fmla="*/ 172899 w 189023"/>
                  <a:gd name="connsiteY1" fmla="*/ 6843 h 170120"/>
                  <a:gd name="connsiteX2" fmla="*/ 172870 w 189023"/>
                  <a:gd name="connsiteY2" fmla="*/ 6988 h 170120"/>
                  <a:gd name="connsiteX3" fmla="*/ 35828 w 189023"/>
                  <a:gd name="connsiteY3" fmla="*/ 135524 h 170120"/>
                  <a:gd name="connsiteX4" fmla="*/ 50288 w 189023"/>
                  <a:gd name="connsiteY4" fmla="*/ 124466 h 170120"/>
                  <a:gd name="connsiteX5" fmla="*/ 51341 w 189023"/>
                  <a:gd name="connsiteY5" fmla="*/ 112483 h 170120"/>
                  <a:gd name="connsiteX6" fmla="*/ 39986 w 189023"/>
                  <a:gd name="connsiteY6" fmla="*/ 110951 h 170120"/>
                  <a:gd name="connsiteX7" fmla="*/ 3410 w 189023"/>
                  <a:gd name="connsiteY7" fmla="*/ 139305 h 170120"/>
                  <a:gd name="connsiteX8" fmla="*/ 8 w 189023"/>
                  <a:gd name="connsiteY8" fmla="*/ 146960 h 170120"/>
                  <a:gd name="connsiteX9" fmla="*/ 5962 w 189023"/>
                  <a:gd name="connsiteY9" fmla="*/ 153765 h 170120"/>
                  <a:gd name="connsiteX10" fmla="*/ 48492 w 189023"/>
                  <a:gd name="connsiteY10" fmla="*/ 172667 h 170120"/>
                  <a:gd name="connsiteX11" fmla="*/ 59166 w 189023"/>
                  <a:gd name="connsiteY11" fmla="*/ 167416 h 170120"/>
                  <a:gd name="connsiteX12" fmla="*/ 55297 w 189023"/>
                  <a:gd name="connsiteY12" fmla="*/ 157356 h 170120"/>
                  <a:gd name="connsiteX13" fmla="*/ 42633 w 189023"/>
                  <a:gd name="connsiteY13" fmla="*/ 151402 h 170120"/>
                  <a:gd name="connsiteX14" fmla="*/ 189882 w 189023"/>
                  <a:gd name="connsiteY14" fmla="*/ 10485 h 170120"/>
                  <a:gd name="connsiteX15" fmla="*/ 183333 w 189023"/>
                  <a:gd name="connsiteY15" fmla="*/ 236 h 170120"/>
                  <a:gd name="connsiteX16" fmla="*/ 183077 w 189023"/>
                  <a:gd name="connsiteY16" fmla="*/ 184 h 17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9023" h="170120">
                    <a:moveTo>
                      <a:pt x="183077" y="184"/>
                    </a:moveTo>
                    <a:cubicBezTo>
                      <a:pt x="178427" y="-788"/>
                      <a:pt x="173871" y="2193"/>
                      <a:pt x="172899" y="6843"/>
                    </a:cubicBezTo>
                    <a:cubicBezTo>
                      <a:pt x="172889" y="6891"/>
                      <a:pt x="172879" y="6940"/>
                      <a:pt x="172870" y="6988"/>
                    </a:cubicBezTo>
                    <a:cubicBezTo>
                      <a:pt x="157884" y="73891"/>
                      <a:pt x="103552" y="124851"/>
                      <a:pt x="35828" y="135524"/>
                    </a:cubicBezTo>
                    <a:lnTo>
                      <a:pt x="50288" y="124466"/>
                    </a:lnTo>
                    <a:cubicBezTo>
                      <a:pt x="53888" y="121448"/>
                      <a:pt x="54359" y="116083"/>
                      <a:pt x="51341" y="112483"/>
                    </a:cubicBezTo>
                    <a:cubicBezTo>
                      <a:pt x="48519" y="109118"/>
                      <a:pt x="43599" y="108454"/>
                      <a:pt x="39986" y="110951"/>
                    </a:cubicBezTo>
                    <a:lnTo>
                      <a:pt x="3410" y="139305"/>
                    </a:lnTo>
                    <a:cubicBezTo>
                      <a:pt x="1145" y="141187"/>
                      <a:pt x="-113" y="144018"/>
                      <a:pt x="8" y="146960"/>
                    </a:cubicBezTo>
                    <a:cubicBezTo>
                      <a:pt x="709" y="150092"/>
                      <a:pt x="2951" y="152655"/>
                      <a:pt x="5962" y="153765"/>
                    </a:cubicBezTo>
                    <a:lnTo>
                      <a:pt x="48492" y="172667"/>
                    </a:lnTo>
                    <a:cubicBezTo>
                      <a:pt x="52890" y="174165"/>
                      <a:pt x="57669" y="171814"/>
                      <a:pt x="59166" y="167416"/>
                    </a:cubicBezTo>
                    <a:cubicBezTo>
                      <a:pt x="60477" y="163569"/>
                      <a:pt x="58848" y="159334"/>
                      <a:pt x="55297" y="157356"/>
                    </a:cubicBezTo>
                    <a:lnTo>
                      <a:pt x="42633" y="151402"/>
                    </a:lnTo>
                    <a:cubicBezTo>
                      <a:pt x="115515" y="138173"/>
                      <a:pt x="173463" y="82716"/>
                      <a:pt x="189882" y="10485"/>
                    </a:cubicBezTo>
                    <a:cubicBezTo>
                      <a:pt x="190904" y="5847"/>
                      <a:pt x="187972" y="1258"/>
                      <a:pt x="183333" y="236"/>
                    </a:cubicBezTo>
                    <a:cubicBezTo>
                      <a:pt x="183248" y="217"/>
                      <a:pt x="183163" y="200"/>
                      <a:pt x="183077" y="184"/>
                    </a:cubicBezTo>
                    <a:close/>
                  </a:path>
                </a:pathLst>
              </a:custGeom>
              <a:grpFill/>
              <a:ln w="9303"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0775E83E-3078-4BB0-7E8D-CCEC945B8A16}"/>
                  </a:ext>
                </a:extLst>
              </p:cNvPr>
              <p:cNvSpPr/>
              <p:nvPr/>
            </p:nvSpPr>
            <p:spPr>
              <a:xfrm>
                <a:off x="2370128" y="1139589"/>
                <a:ext cx="170121" cy="189023"/>
              </a:xfrm>
              <a:custGeom>
                <a:avLst/>
                <a:gdLst>
                  <a:gd name="connsiteX0" fmla="*/ 172694 w 170120"/>
                  <a:gd name="connsiteY0" fmla="*/ 141603 h 189023"/>
                  <a:gd name="connsiteX1" fmla="*/ 167443 w 170120"/>
                  <a:gd name="connsiteY1" fmla="*/ 130929 h 189023"/>
                  <a:gd name="connsiteX2" fmla="*/ 157383 w 170120"/>
                  <a:gd name="connsiteY2" fmla="*/ 134798 h 189023"/>
                  <a:gd name="connsiteX3" fmla="*/ 151901 w 170120"/>
                  <a:gd name="connsiteY3" fmla="*/ 147558 h 189023"/>
                  <a:gd name="connsiteX4" fmla="*/ 10985 w 170120"/>
                  <a:gd name="connsiteY4" fmla="*/ 308 h 189023"/>
                  <a:gd name="connsiteX5" fmla="*/ 308 w 170120"/>
                  <a:gd name="connsiteY5" fmla="*/ 6410 h 189023"/>
                  <a:gd name="connsiteX6" fmla="*/ 6410 w 170120"/>
                  <a:gd name="connsiteY6" fmla="*/ 17086 h 189023"/>
                  <a:gd name="connsiteX7" fmla="*/ 7582 w 170120"/>
                  <a:gd name="connsiteY7" fmla="*/ 17321 h 189023"/>
                  <a:gd name="connsiteX8" fmla="*/ 136118 w 170120"/>
                  <a:gd name="connsiteY8" fmla="*/ 154362 h 189023"/>
                  <a:gd name="connsiteX9" fmla="*/ 124210 w 170120"/>
                  <a:gd name="connsiteY9" fmla="*/ 139052 h 189023"/>
                  <a:gd name="connsiteX10" fmla="*/ 112301 w 170120"/>
                  <a:gd name="connsiteY10" fmla="*/ 137350 h 189023"/>
                  <a:gd name="connsiteX11" fmla="*/ 110600 w 170120"/>
                  <a:gd name="connsiteY11" fmla="*/ 149259 h 189023"/>
                  <a:gd name="connsiteX12" fmla="*/ 139520 w 170120"/>
                  <a:gd name="connsiteY12" fmla="*/ 187063 h 189023"/>
                  <a:gd name="connsiteX13" fmla="*/ 146325 w 170120"/>
                  <a:gd name="connsiteY13" fmla="*/ 190466 h 189023"/>
                  <a:gd name="connsiteX14" fmla="*/ 153981 w 170120"/>
                  <a:gd name="connsiteY14" fmla="*/ 184512 h 18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120" h="189023">
                    <a:moveTo>
                      <a:pt x="172694" y="141603"/>
                    </a:moveTo>
                    <a:cubicBezTo>
                      <a:pt x="174192" y="137206"/>
                      <a:pt x="171841" y="132427"/>
                      <a:pt x="167443" y="130929"/>
                    </a:cubicBezTo>
                    <a:cubicBezTo>
                      <a:pt x="163595" y="129619"/>
                      <a:pt x="159361" y="131248"/>
                      <a:pt x="157383" y="134798"/>
                    </a:cubicBezTo>
                    <a:lnTo>
                      <a:pt x="151901" y="147558"/>
                    </a:lnTo>
                    <a:cubicBezTo>
                      <a:pt x="138695" y="74663"/>
                      <a:pt x="83228" y="16704"/>
                      <a:pt x="10985" y="308"/>
                    </a:cubicBezTo>
                    <a:cubicBezTo>
                      <a:pt x="6352" y="-955"/>
                      <a:pt x="1572" y="1777"/>
                      <a:pt x="308" y="6410"/>
                    </a:cubicBezTo>
                    <a:cubicBezTo>
                      <a:pt x="-955" y="11043"/>
                      <a:pt x="1777" y="15823"/>
                      <a:pt x="6410" y="17086"/>
                    </a:cubicBezTo>
                    <a:cubicBezTo>
                      <a:pt x="6795" y="17191"/>
                      <a:pt x="7187" y="17269"/>
                      <a:pt x="7582" y="17321"/>
                    </a:cubicBezTo>
                    <a:cubicBezTo>
                      <a:pt x="74650" y="32016"/>
                      <a:pt x="125745" y="86492"/>
                      <a:pt x="136118" y="154362"/>
                    </a:cubicBezTo>
                    <a:lnTo>
                      <a:pt x="124210" y="139052"/>
                    </a:lnTo>
                    <a:cubicBezTo>
                      <a:pt x="121391" y="135293"/>
                      <a:pt x="116059" y="134532"/>
                      <a:pt x="112301" y="137350"/>
                    </a:cubicBezTo>
                    <a:cubicBezTo>
                      <a:pt x="108543" y="140169"/>
                      <a:pt x="107781" y="145501"/>
                      <a:pt x="110600" y="149259"/>
                    </a:cubicBezTo>
                    <a:lnTo>
                      <a:pt x="139520" y="187063"/>
                    </a:lnTo>
                    <a:cubicBezTo>
                      <a:pt x="141283" y="189009"/>
                      <a:pt x="143711" y="190223"/>
                      <a:pt x="146325" y="190466"/>
                    </a:cubicBezTo>
                    <a:cubicBezTo>
                      <a:pt x="149911" y="190388"/>
                      <a:pt x="153022" y="187968"/>
                      <a:pt x="153981" y="184512"/>
                    </a:cubicBezTo>
                    <a:close/>
                  </a:path>
                </a:pathLst>
              </a:custGeom>
              <a:grpFill/>
              <a:ln w="9303" cap="flat">
                <a:noFill/>
                <a:prstDash val="solid"/>
                <a:miter/>
              </a:ln>
            </p:spPr>
            <p:txBody>
              <a:bodyPr rtlCol="0" anchor="ctr"/>
              <a:lstStyle/>
              <a:p>
                <a:endParaRPr lang="en-US"/>
              </a:p>
            </p:txBody>
          </p:sp>
        </p:grpSp>
        <p:sp>
          <p:nvSpPr>
            <p:cNvPr id="65" name="Oval 64">
              <a:extLst>
                <a:ext uri="{FF2B5EF4-FFF2-40B4-BE49-F238E27FC236}">
                  <a16:creationId xmlns:a16="http://schemas.microsoft.com/office/drawing/2014/main" id="{C5AA3D64-7452-6904-F8EF-5FB37A191634}"/>
                </a:ext>
              </a:extLst>
            </p:cNvPr>
            <p:cNvSpPr/>
            <p:nvPr/>
          </p:nvSpPr>
          <p:spPr>
            <a:xfrm>
              <a:off x="5481149" y="2301044"/>
              <a:ext cx="1120266" cy="1120266"/>
            </a:xfrm>
            <a:prstGeom prst="ellipse">
              <a:avLst/>
            </a:prstGeom>
            <a:noFill/>
            <a:ln w="53975">
              <a:gradFill>
                <a:gsLst>
                  <a:gs pos="0">
                    <a:schemeClr val="accent4"/>
                  </a:gs>
                  <a:gs pos="100000">
                    <a:schemeClr val="accent4">
                      <a:lumMod val="60000"/>
                      <a:lumOff val="40000"/>
                    </a:schemeClr>
                  </a:gs>
                </a:gsLst>
                <a:lin ang="12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2"/>
                </a:solidFill>
              </a:endParaRPr>
            </a:p>
          </p:txBody>
        </p:sp>
      </p:grpSp>
      <p:grpSp>
        <p:nvGrpSpPr>
          <p:cNvPr id="71" name="Group 70">
            <a:extLst>
              <a:ext uri="{FF2B5EF4-FFF2-40B4-BE49-F238E27FC236}">
                <a16:creationId xmlns:a16="http://schemas.microsoft.com/office/drawing/2014/main" id="{7B152DF8-FD7F-FE0C-8BBF-6E243965B04A}"/>
              </a:ext>
            </a:extLst>
          </p:cNvPr>
          <p:cNvGrpSpPr/>
          <p:nvPr/>
        </p:nvGrpSpPr>
        <p:grpSpPr>
          <a:xfrm>
            <a:off x="7210199" y="2485853"/>
            <a:ext cx="1956707" cy="1650143"/>
            <a:chOff x="7286958" y="2345649"/>
            <a:chExt cx="1956707" cy="1650143"/>
          </a:xfrm>
        </p:grpSpPr>
        <p:sp>
          <p:nvSpPr>
            <p:cNvPr id="72" name="TextBox 71">
              <a:extLst>
                <a:ext uri="{FF2B5EF4-FFF2-40B4-BE49-F238E27FC236}">
                  <a16:creationId xmlns:a16="http://schemas.microsoft.com/office/drawing/2014/main" id="{11455B15-8F5C-8107-95BB-1532B6D53325}"/>
                </a:ext>
              </a:extLst>
            </p:cNvPr>
            <p:cNvSpPr txBox="1"/>
            <p:nvPr/>
          </p:nvSpPr>
          <p:spPr>
            <a:xfrm>
              <a:off x="7286958" y="3626460"/>
              <a:ext cx="1956707" cy="369332"/>
            </a:xfrm>
            <a:prstGeom prst="rect">
              <a:avLst/>
            </a:prstGeom>
            <a:noFill/>
            <a:ln>
              <a:noFill/>
            </a:ln>
          </p:spPr>
          <p:txBody>
            <a:bodyPr wrap="square">
              <a:spAutoFit/>
            </a:bodyPr>
            <a:lstStyle/>
            <a:p>
              <a:pPr algn="ctr"/>
              <a:r>
                <a:rPr lang="en-US" sz="1800" b="1">
                  <a:solidFill>
                    <a:schemeClr val="bg1"/>
                  </a:solidFill>
                  <a:latin typeface="+mj-lt"/>
                </a:rPr>
                <a:t>Stabilization</a:t>
              </a:r>
            </a:p>
          </p:txBody>
        </p:sp>
        <p:sp>
          <p:nvSpPr>
            <p:cNvPr id="73" name="Oval 72">
              <a:extLst>
                <a:ext uri="{FF2B5EF4-FFF2-40B4-BE49-F238E27FC236}">
                  <a16:creationId xmlns:a16="http://schemas.microsoft.com/office/drawing/2014/main" id="{73A8449C-E92E-0ABA-1A23-8072680BEDCD}"/>
                </a:ext>
              </a:extLst>
            </p:cNvPr>
            <p:cNvSpPr/>
            <p:nvPr/>
          </p:nvSpPr>
          <p:spPr>
            <a:xfrm>
              <a:off x="7722544" y="2345649"/>
              <a:ext cx="1120266" cy="1120266"/>
            </a:xfrm>
            <a:prstGeom prst="ellipse">
              <a:avLst/>
            </a:prstGeom>
            <a:noFill/>
            <a:ln w="53975">
              <a:gradFill>
                <a:gsLst>
                  <a:gs pos="0">
                    <a:srgbClr val="C7A1D3"/>
                  </a:gs>
                  <a:gs pos="100000">
                    <a:srgbClr val="A05EB5"/>
                  </a:gs>
                </a:gsLst>
                <a:lin ang="12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2"/>
                </a:solidFill>
              </a:endParaRPr>
            </a:p>
          </p:txBody>
        </p:sp>
        <p:grpSp>
          <p:nvGrpSpPr>
            <p:cNvPr id="74" name="Graphic 749">
              <a:extLst>
                <a:ext uri="{FF2B5EF4-FFF2-40B4-BE49-F238E27FC236}">
                  <a16:creationId xmlns:a16="http://schemas.microsoft.com/office/drawing/2014/main" id="{43A679E7-2F4A-1D50-1C17-F54D54C23596}"/>
                </a:ext>
              </a:extLst>
            </p:cNvPr>
            <p:cNvGrpSpPr>
              <a:grpSpLocks noChangeAspect="1"/>
            </p:cNvGrpSpPr>
            <p:nvPr/>
          </p:nvGrpSpPr>
          <p:grpSpPr>
            <a:xfrm>
              <a:off x="7984607" y="2627899"/>
              <a:ext cx="582839" cy="504018"/>
              <a:chOff x="5918200" y="3270249"/>
              <a:chExt cx="355600" cy="307509"/>
            </a:xfrm>
            <a:solidFill>
              <a:schemeClr val="bg1"/>
            </a:solidFill>
          </p:grpSpPr>
          <p:sp>
            <p:nvSpPr>
              <p:cNvPr id="75" name="Freeform 74">
                <a:extLst>
                  <a:ext uri="{FF2B5EF4-FFF2-40B4-BE49-F238E27FC236}">
                    <a16:creationId xmlns:a16="http://schemas.microsoft.com/office/drawing/2014/main" id="{E8808950-7C1D-B461-B01F-FBD2D503B209}"/>
                  </a:ext>
                </a:extLst>
              </p:cNvPr>
              <p:cNvSpPr/>
              <p:nvPr/>
            </p:nvSpPr>
            <p:spPr>
              <a:xfrm>
                <a:off x="6145971" y="3331695"/>
                <a:ext cx="28074" cy="224118"/>
              </a:xfrm>
              <a:custGeom>
                <a:avLst/>
                <a:gdLst>
                  <a:gd name="connsiteX0" fmla="*/ 0 w 28073"/>
                  <a:gd name="connsiteY0" fmla="*/ 227387 h 224117"/>
                  <a:gd name="connsiteX1" fmla="*/ 0 w 28073"/>
                  <a:gd name="connsiteY1" fmla="*/ 6164 h 224117"/>
                  <a:gd name="connsiteX2" fmla="*/ 6176 w 28073"/>
                  <a:gd name="connsiteY2" fmla="*/ 1 h 224117"/>
                  <a:gd name="connsiteX3" fmla="*/ 30787 w 28073"/>
                  <a:gd name="connsiteY3" fmla="*/ 1 h 224117"/>
                  <a:gd name="connsiteX4" fmla="*/ 36964 w 28073"/>
                  <a:gd name="connsiteY4" fmla="*/ 5976 h 224117"/>
                  <a:gd name="connsiteX5" fmla="*/ 36964 w 28073"/>
                  <a:gd name="connsiteY5" fmla="*/ 5977 h 224117"/>
                  <a:gd name="connsiteX6" fmla="*/ 36964 w 28073"/>
                  <a:gd name="connsiteY6" fmla="*/ 227387 h 22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3" h="224117">
                    <a:moveTo>
                      <a:pt x="0" y="227387"/>
                    </a:moveTo>
                    <a:lnTo>
                      <a:pt x="0" y="6164"/>
                    </a:lnTo>
                    <a:cubicBezTo>
                      <a:pt x="50" y="2781"/>
                      <a:pt x="2786" y="51"/>
                      <a:pt x="6176" y="1"/>
                    </a:cubicBezTo>
                    <a:lnTo>
                      <a:pt x="30787" y="1"/>
                    </a:lnTo>
                    <a:cubicBezTo>
                      <a:pt x="34146" y="-51"/>
                      <a:pt x="36912" y="2624"/>
                      <a:pt x="36964" y="5976"/>
                    </a:cubicBezTo>
                    <a:cubicBezTo>
                      <a:pt x="36964" y="5976"/>
                      <a:pt x="36964" y="5977"/>
                      <a:pt x="36964" y="5977"/>
                    </a:cubicBezTo>
                    <a:lnTo>
                      <a:pt x="36964" y="227387"/>
                    </a:lnTo>
                    <a:close/>
                  </a:path>
                </a:pathLst>
              </a:custGeom>
              <a:grpFill/>
              <a:ln w="9274"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A20BC228-0E3D-9C46-CE95-43AB28EAB0D9}"/>
                  </a:ext>
                </a:extLst>
              </p:cNvPr>
              <p:cNvSpPr/>
              <p:nvPr/>
            </p:nvSpPr>
            <p:spPr>
              <a:xfrm>
                <a:off x="6078032" y="3300786"/>
                <a:ext cx="28074" cy="252132"/>
              </a:xfrm>
              <a:custGeom>
                <a:avLst/>
                <a:gdLst>
                  <a:gd name="connsiteX0" fmla="*/ 1 w 28073"/>
                  <a:gd name="connsiteY0" fmla="*/ 258296 h 252132"/>
                  <a:gd name="connsiteX1" fmla="*/ 1 w 28073"/>
                  <a:gd name="connsiteY1" fmla="*/ 6163 h 252132"/>
                  <a:gd name="connsiteX2" fmla="*/ 5988 w 28073"/>
                  <a:gd name="connsiteY2" fmla="*/ 0 h 252132"/>
                  <a:gd name="connsiteX3" fmla="*/ 5990 w 28073"/>
                  <a:gd name="connsiteY3" fmla="*/ 0 h 252132"/>
                  <a:gd name="connsiteX4" fmla="*/ 30788 w 28073"/>
                  <a:gd name="connsiteY4" fmla="*/ 0 h 252132"/>
                  <a:gd name="connsiteX5" fmla="*/ 36871 w 28073"/>
                  <a:gd name="connsiteY5" fmla="*/ 6070 h 252132"/>
                  <a:gd name="connsiteX6" fmla="*/ 36871 w 28073"/>
                  <a:gd name="connsiteY6" fmla="*/ 6070 h 252132"/>
                  <a:gd name="connsiteX7" fmla="*/ 36871 w 28073"/>
                  <a:gd name="connsiteY7" fmla="*/ 258202 h 252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3" h="252132">
                    <a:moveTo>
                      <a:pt x="1" y="258296"/>
                    </a:moveTo>
                    <a:lnTo>
                      <a:pt x="1" y="6163"/>
                    </a:lnTo>
                    <a:cubicBezTo>
                      <a:pt x="-51" y="2811"/>
                      <a:pt x="2629" y="52"/>
                      <a:pt x="5988" y="0"/>
                    </a:cubicBezTo>
                    <a:cubicBezTo>
                      <a:pt x="5989" y="0"/>
                      <a:pt x="5989" y="0"/>
                      <a:pt x="5990" y="0"/>
                    </a:cubicBezTo>
                    <a:lnTo>
                      <a:pt x="30788" y="0"/>
                    </a:lnTo>
                    <a:cubicBezTo>
                      <a:pt x="34148" y="0"/>
                      <a:pt x="36871" y="2718"/>
                      <a:pt x="36871" y="6070"/>
                    </a:cubicBezTo>
                    <a:lnTo>
                      <a:pt x="36871" y="6070"/>
                    </a:lnTo>
                    <a:lnTo>
                      <a:pt x="36871" y="258202"/>
                    </a:lnTo>
                    <a:close/>
                  </a:path>
                </a:pathLst>
              </a:custGeom>
              <a:grpFill/>
              <a:ln w="9274"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BB000CA0-830B-DC9B-B030-AA46028AC261}"/>
                  </a:ext>
                </a:extLst>
              </p:cNvPr>
              <p:cNvSpPr/>
              <p:nvPr/>
            </p:nvSpPr>
            <p:spPr>
              <a:xfrm>
                <a:off x="6010562" y="3380815"/>
                <a:ext cx="28074" cy="177426"/>
              </a:xfrm>
              <a:custGeom>
                <a:avLst/>
                <a:gdLst>
                  <a:gd name="connsiteX0" fmla="*/ 0 w 28073"/>
                  <a:gd name="connsiteY0" fmla="*/ 178267 h 177426"/>
                  <a:gd name="connsiteX1" fmla="*/ 0 w 28073"/>
                  <a:gd name="connsiteY1" fmla="*/ 6163 h 177426"/>
                  <a:gd name="connsiteX2" fmla="*/ 6176 w 28073"/>
                  <a:gd name="connsiteY2" fmla="*/ 0 h 177426"/>
                  <a:gd name="connsiteX3" fmla="*/ 30787 w 28073"/>
                  <a:gd name="connsiteY3" fmla="*/ 0 h 177426"/>
                  <a:gd name="connsiteX4" fmla="*/ 36964 w 28073"/>
                  <a:gd name="connsiteY4" fmla="*/ 6163 h 177426"/>
                  <a:gd name="connsiteX5" fmla="*/ 36964 w 28073"/>
                  <a:gd name="connsiteY5" fmla="*/ 178267 h 17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73" h="177426">
                    <a:moveTo>
                      <a:pt x="0" y="178267"/>
                    </a:moveTo>
                    <a:lnTo>
                      <a:pt x="0" y="6163"/>
                    </a:lnTo>
                    <a:cubicBezTo>
                      <a:pt x="50" y="2780"/>
                      <a:pt x="2786" y="50"/>
                      <a:pt x="6176" y="0"/>
                    </a:cubicBezTo>
                    <a:lnTo>
                      <a:pt x="30787" y="0"/>
                    </a:lnTo>
                    <a:cubicBezTo>
                      <a:pt x="34157" y="98"/>
                      <a:pt x="36866" y="2801"/>
                      <a:pt x="36964" y="6163"/>
                    </a:cubicBezTo>
                    <a:lnTo>
                      <a:pt x="36964" y="178267"/>
                    </a:lnTo>
                    <a:close/>
                  </a:path>
                </a:pathLst>
              </a:custGeom>
              <a:grpFill/>
              <a:ln w="9274"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A683CA59-0C96-2423-241D-707612ED84EB}"/>
                  </a:ext>
                </a:extLst>
              </p:cNvPr>
              <p:cNvSpPr/>
              <p:nvPr/>
            </p:nvSpPr>
            <p:spPr>
              <a:xfrm>
                <a:off x="5942811" y="3331696"/>
                <a:ext cx="28074" cy="224118"/>
              </a:xfrm>
              <a:custGeom>
                <a:avLst/>
                <a:gdLst>
                  <a:gd name="connsiteX0" fmla="*/ 1 w 28073"/>
                  <a:gd name="connsiteY0" fmla="*/ 227386 h 224117"/>
                  <a:gd name="connsiteX1" fmla="*/ 1 w 28073"/>
                  <a:gd name="connsiteY1" fmla="*/ 6163 h 224117"/>
                  <a:gd name="connsiteX2" fmla="*/ 5988 w 28073"/>
                  <a:gd name="connsiteY2" fmla="*/ 0 h 224117"/>
                  <a:gd name="connsiteX3" fmla="*/ 5990 w 28073"/>
                  <a:gd name="connsiteY3" fmla="*/ 0 h 224117"/>
                  <a:gd name="connsiteX4" fmla="*/ 30788 w 28073"/>
                  <a:gd name="connsiteY4" fmla="*/ 0 h 224117"/>
                  <a:gd name="connsiteX5" fmla="*/ 36964 w 28073"/>
                  <a:gd name="connsiteY5" fmla="*/ 6163 h 224117"/>
                  <a:gd name="connsiteX6" fmla="*/ 36964 w 28073"/>
                  <a:gd name="connsiteY6" fmla="*/ 227386 h 22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3" h="224117">
                    <a:moveTo>
                      <a:pt x="1" y="227386"/>
                    </a:moveTo>
                    <a:lnTo>
                      <a:pt x="1" y="6163"/>
                    </a:lnTo>
                    <a:cubicBezTo>
                      <a:pt x="-51" y="2811"/>
                      <a:pt x="2629" y="52"/>
                      <a:pt x="5988" y="0"/>
                    </a:cubicBezTo>
                    <a:cubicBezTo>
                      <a:pt x="5989" y="0"/>
                      <a:pt x="5989" y="0"/>
                      <a:pt x="5990" y="0"/>
                    </a:cubicBezTo>
                    <a:lnTo>
                      <a:pt x="30788" y="0"/>
                    </a:lnTo>
                    <a:cubicBezTo>
                      <a:pt x="34178" y="50"/>
                      <a:pt x="36914" y="2780"/>
                      <a:pt x="36964" y="6163"/>
                    </a:cubicBezTo>
                    <a:lnTo>
                      <a:pt x="36964" y="227386"/>
                    </a:lnTo>
                    <a:close/>
                  </a:path>
                </a:pathLst>
              </a:custGeom>
              <a:grpFill/>
              <a:ln w="9274"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3A249F5D-49A0-AE7A-E849-78B8BADBBDED}"/>
                  </a:ext>
                </a:extLst>
              </p:cNvPr>
              <p:cNvSpPr/>
              <p:nvPr/>
            </p:nvSpPr>
            <p:spPr>
              <a:xfrm>
                <a:off x="6213722" y="3270249"/>
                <a:ext cx="28074" cy="280147"/>
              </a:xfrm>
              <a:custGeom>
                <a:avLst/>
                <a:gdLst>
                  <a:gd name="connsiteX0" fmla="*/ 0 w 28073"/>
                  <a:gd name="connsiteY0" fmla="*/ 288832 h 280147"/>
                  <a:gd name="connsiteX1" fmla="*/ 0 w 28073"/>
                  <a:gd name="connsiteY1" fmla="*/ 6164 h 280147"/>
                  <a:gd name="connsiteX2" fmla="*/ 6176 w 28073"/>
                  <a:gd name="connsiteY2" fmla="*/ 1 h 280147"/>
                  <a:gd name="connsiteX3" fmla="*/ 30787 w 28073"/>
                  <a:gd name="connsiteY3" fmla="*/ 1 h 280147"/>
                  <a:gd name="connsiteX4" fmla="*/ 36964 w 28073"/>
                  <a:gd name="connsiteY4" fmla="*/ 5976 h 280147"/>
                  <a:gd name="connsiteX5" fmla="*/ 36964 w 28073"/>
                  <a:gd name="connsiteY5" fmla="*/ 5977 h 280147"/>
                  <a:gd name="connsiteX6" fmla="*/ 36964 w 28073"/>
                  <a:gd name="connsiteY6" fmla="*/ 288832 h 280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3" h="280147">
                    <a:moveTo>
                      <a:pt x="0" y="288832"/>
                    </a:moveTo>
                    <a:lnTo>
                      <a:pt x="0" y="6164"/>
                    </a:lnTo>
                    <a:cubicBezTo>
                      <a:pt x="50" y="2781"/>
                      <a:pt x="2786" y="51"/>
                      <a:pt x="6176" y="1"/>
                    </a:cubicBezTo>
                    <a:lnTo>
                      <a:pt x="30787" y="1"/>
                    </a:lnTo>
                    <a:cubicBezTo>
                      <a:pt x="34146" y="-51"/>
                      <a:pt x="36912" y="2624"/>
                      <a:pt x="36964" y="5976"/>
                    </a:cubicBezTo>
                    <a:cubicBezTo>
                      <a:pt x="36964" y="5976"/>
                      <a:pt x="36964" y="5977"/>
                      <a:pt x="36964" y="5977"/>
                    </a:cubicBezTo>
                    <a:lnTo>
                      <a:pt x="36964" y="288832"/>
                    </a:lnTo>
                    <a:close/>
                  </a:path>
                </a:pathLst>
              </a:custGeom>
              <a:grpFill/>
              <a:ln w="9274"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C8909816-78CB-3EE2-1730-E19794AB8737}"/>
                  </a:ext>
                </a:extLst>
              </p:cNvPr>
              <p:cNvSpPr/>
              <p:nvPr/>
            </p:nvSpPr>
            <p:spPr>
              <a:xfrm>
                <a:off x="5918200" y="3559082"/>
                <a:ext cx="355600" cy="18676"/>
              </a:xfrm>
              <a:custGeom>
                <a:avLst/>
                <a:gdLst>
                  <a:gd name="connsiteX0" fmla="*/ 352138 w 355600"/>
                  <a:gd name="connsiteY0" fmla="*/ 0 h 18676"/>
                  <a:gd name="connsiteX1" fmla="*/ 357191 w 355600"/>
                  <a:gd name="connsiteY1" fmla="*/ 0 h 18676"/>
                  <a:gd name="connsiteX2" fmla="*/ 357191 w 355600"/>
                  <a:gd name="connsiteY2" fmla="*/ 24373 h 18676"/>
                  <a:gd name="connsiteX3" fmla="*/ 352138 w 355600"/>
                  <a:gd name="connsiteY3" fmla="*/ 24373 h 18676"/>
                  <a:gd name="connsiteX4" fmla="*/ 5053 w 355600"/>
                  <a:gd name="connsiteY4" fmla="*/ 24373 h 18676"/>
                  <a:gd name="connsiteX5" fmla="*/ 5053 w 355600"/>
                  <a:gd name="connsiteY5" fmla="*/ 0 h 18676"/>
                  <a:gd name="connsiteX6" fmla="*/ 0 w 355600"/>
                  <a:gd name="connsiteY6" fmla="*/ 0 h 18676"/>
                  <a:gd name="connsiteX7" fmla="*/ 5053 w 355600"/>
                  <a:gd name="connsiteY7" fmla="*/ 0 h 1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600" h="18676">
                    <a:moveTo>
                      <a:pt x="352138" y="0"/>
                    </a:moveTo>
                    <a:cubicBezTo>
                      <a:pt x="354928" y="0"/>
                      <a:pt x="357191" y="0"/>
                      <a:pt x="357191" y="0"/>
                    </a:cubicBezTo>
                    <a:lnTo>
                      <a:pt x="357191" y="24373"/>
                    </a:lnTo>
                    <a:cubicBezTo>
                      <a:pt x="357191" y="24373"/>
                      <a:pt x="354928" y="24373"/>
                      <a:pt x="352138" y="24373"/>
                    </a:cubicBezTo>
                    <a:lnTo>
                      <a:pt x="5053" y="24373"/>
                    </a:lnTo>
                    <a:lnTo>
                      <a:pt x="5053" y="0"/>
                    </a:lnTo>
                    <a:cubicBezTo>
                      <a:pt x="2262" y="0"/>
                      <a:pt x="0" y="0"/>
                      <a:pt x="0" y="0"/>
                    </a:cubicBezTo>
                    <a:cubicBezTo>
                      <a:pt x="0" y="0"/>
                      <a:pt x="2262" y="0"/>
                      <a:pt x="5053" y="0"/>
                    </a:cubicBezTo>
                    <a:close/>
                  </a:path>
                </a:pathLst>
              </a:custGeom>
              <a:grpFill/>
              <a:ln w="9274" cap="flat">
                <a:noFill/>
                <a:prstDash val="solid"/>
                <a:miter/>
              </a:ln>
            </p:spPr>
            <p:txBody>
              <a:bodyPr rtlCol="0" anchor="ctr"/>
              <a:lstStyle/>
              <a:p>
                <a:endParaRPr lang="en-US"/>
              </a:p>
            </p:txBody>
          </p:sp>
        </p:grpSp>
      </p:grpSp>
      <p:grpSp>
        <p:nvGrpSpPr>
          <p:cNvPr id="81" name="Group 80">
            <a:extLst>
              <a:ext uri="{FF2B5EF4-FFF2-40B4-BE49-F238E27FC236}">
                <a16:creationId xmlns:a16="http://schemas.microsoft.com/office/drawing/2014/main" id="{B147EED5-BA62-B741-F77C-B72F140550FE}"/>
              </a:ext>
            </a:extLst>
          </p:cNvPr>
          <p:cNvGrpSpPr/>
          <p:nvPr/>
        </p:nvGrpSpPr>
        <p:grpSpPr>
          <a:xfrm>
            <a:off x="9220806" y="2458848"/>
            <a:ext cx="1956707" cy="1901297"/>
            <a:chOff x="9220806" y="2526897"/>
            <a:chExt cx="1956707" cy="1901297"/>
          </a:xfrm>
        </p:grpSpPr>
        <p:sp>
          <p:nvSpPr>
            <p:cNvPr id="82" name="TextBox 81">
              <a:extLst>
                <a:ext uri="{FF2B5EF4-FFF2-40B4-BE49-F238E27FC236}">
                  <a16:creationId xmlns:a16="http://schemas.microsoft.com/office/drawing/2014/main" id="{DFC8ABFE-6468-884D-F2EB-A679E7660E79}"/>
                </a:ext>
              </a:extLst>
            </p:cNvPr>
            <p:cNvSpPr txBox="1"/>
            <p:nvPr/>
          </p:nvSpPr>
          <p:spPr>
            <a:xfrm>
              <a:off x="9220806" y="3781863"/>
              <a:ext cx="1956707" cy="646331"/>
            </a:xfrm>
            <a:prstGeom prst="rect">
              <a:avLst/>
            </a:prstGeom>
            <a:noFill/>
            <a:ln>
              <a:noFill/>
            </a:ln>
          </p:spPr>
          <p:txBody>
            <a:bodyPr wrap="square">
              <a:spAutoFit/>
            </a:bodyPr>
            <a:lstStyle/>
            <a:p>
              <a:pPr algn="ctr"/>
              <a:r>
                <a:rPr lang="en-US" sz="1800" b="1">
                  <a:solidFill>
                    <a:schemeClr val="bg1"/>
                  </a:solidFill>
                  <a:latin typeface="+mj-lt"/>
                </a:rPr>
                <a:t>Continuous Improvement</a:t>
              </a:r>
            </a:p>
          </p:txBody>
        </p:sp>
        <p:grpSp>
          <p:nvGrpSpPr>
            <p:cNvPr id="83" name="Graphic 327">
              <a:extLst>
                <a:ext uri="{FF2B5EF4-FFF2-40B4-BE49-F238E27FC236}">
                  <a16:creationId xmlns:a16="http://schemas.microsoft.com/office/drawing/2014/main" id="{5FE8E9DC-7C48-FD82-F2E8-4147CA0B4FE7}"/>
                </a:ext>
              </a:extLst>
            </p:cNvPr>
            <p:cNvGrpSpPr>
              <a:grpSpLocks noChangeAspect="1"/>
            </p:cNvGrpSpPr>
            <p:nvPr/>
          </p:nvGrpSpPr>
          <p:grpSpPr>
            <a:xfrm>
              <a:off x="9885611" y="2772909"/>
              <a:ext cx="512977" cy="512833"/>
              <a:chOff x="8540750" y="4268470"/>
              <a:chExt cx="283362" cy="283282"/>
            </a:xfrm>
            <a:solidFill>
              <a:schemeClr val="bg1"/>
            </a:solidFill>
          </p:grpSpPr>
          <p:sp>
            <p:nvSpPr>
              <p:cNvPr id="85" name="Freeform 84">
                <a:extLst>
                  <a:ext uri="{FF2B5EF4-FFF2-40B4-BE49-F238E27FC236}">
                    <a16:creationId xmlns:a16="http://schemas.microsoft.com/office/drawing/2014/main" id="{AF8BF42D-296A-B62D-2B8C-E030450AD163}"/>
                  </a:ext>
                </a:extLst>
              </p:cNvPr>
              <p:cNvSpPr/>
              <p:nvPr/>
            </p:nvSpPr>
            <p:spPr>
              <a:xfrm>
                <a:off x="8801252" y="4394726"/>
                <a:ext cx="22860" cy="22860"/>
              </a:xfrm>
              <a:custGeom>
                <a:avLst/>
                <a:gdLst>
                  <a:gd name="connsiteX0" fmla="*/ 22282 w 22860"/>
                  <a:gd name="connsiteY0" fmla="*/ 10224 h 22860"/>
                  <a:gd name="connsiteX1" fmla="*/ 13018 w 22860"/>
                  <a:gd name="connsiteY1" fmla="*/ 960 h 22860"/>
                  <a:gd name="connsiteX2" fmla="*/ 11083 w 22860"/>
                  <a:gd name="connsiteY2" fmla="*/ 100 h 22860"/>
                  <a:gd name="connsiteX3" fmla="*/ 10224 w 22860"/>
                  <a:gd name="connsiteY3" fmla="*/ 960 h 22860"/>
                  <a:gd name="connsiteX4" fmla="*/ 960 w 22860"/>
                  <a:gd name="connsiteY4" fmla="*/ 10224 h 22860"/>
                  <a:gd name="connsiteX5" fmla="*/ 100 w 22860"/>
                  <a:gd name="connsiteY5" fmla="*/ 12159 h 22860"/>
                  <a:gd name="connsiteX6" fmla="*/ 960 w 22860"/>
                  <a:gd name="connsiteY6" fmla="*/ 13018 h 22860"/>
                  <a:gd name="connsiteX7" fmla="*/ 10224 w 22860"/>
                  <a:gd name="connsiteY7" fmla="*/ 22282 h 22860"/>
                  <a:gd name="connsiteX8" fmla="*/ 12159 w 22860"/>
                  <a:gd name="connsiteY8" fmla="*/ 23142 h 22860"/>
                  <a:gd name="connsiteX9" fmla="*/ 13018 w 22860"/>
                  <a:gd name="connsiteY9" fmla="*/ 22282 h 22860"/>
                  <a:gd name="connsiteX10" fmla="*/ 22282 w 22860"/>
                  <a:gd name="connsiteY10" fmla="*/ 13018 h 22860"/>
                  <a:gd name="connsiteX11" fmla="*/ 23142 w 22860"/>
                  <a:gd name="connsiteY11" fmla="*/ 11083 h 22860"/>
                  <a:gd name="connsiteX12" fmla="*/ 22282 w 22860"/>
                  <a:gd name="connsiteY12" fmla="*/ 10224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 h="22860">
                    <a:moveTo>
                      <a:pt x="22282" y="10224"/>
                    </a:moveTo>
                    <a:cubicBezTo>
                      <a:pt x="17247" y="8303"/>
                      <a:pt x="14961" y="6023"/>
                      <a:pt x="13018" y="960"/>
                    </a:cubicBezTo>
                    <a:cubicBezTo>
                      <a:pt x="12721" y="188"/>
                      <a:pt x="11855" y="-197"/>
                      <a:pt x="11083" y="100"/>
                    </a:cubicBezTo>
                    <a:cubicBezTo>
                      <a:pt x="10688" y="253"/>
                      <a:pt x="10376" y="565"/>
                      <a:pt x="10224" y="960"/>
                    </a:cubicBezTo>
                    <a:cubicBezTo>
                      <a:pt x="8303" y="6023"/>
                      <a:pt x="6023" y="8303"/>
                      <a:pt x="960" y="10224"/>
                    </a:cubicBezTo>
                    <a:cubicBezTo>
                      <a:pt x="188" y="10521"/>
                      <a:pt x="-197" y="11387"/>
                      <a:pt x="100" y="12159"/>
                    </a:cubicBezTo>
                    <a:cubicBezTo>
                      <a:pt x="253" y="12554"/>
                      <a:pt x="565" y="12866"/>
                      <a:pt x="960" y="13018"/>
                    </a:cubicBezTo>
                    <a:cubicBezTo>
                      <a:pt x="6023" y="14944"/>
                      <a:pt x="8303" y="17225"/>
                      <a:pt x="10224" y="22282"/>
                    </a:cubicBezTo>
                    <a:cubicBezTo>
                      <a:pt x="10521" y="23054"/>
                      <a:pt x="11387" y="23439"/>
                      <a:pt x="12159" y="23142"/>
                    </a:cubicBezTo>
                    <a:cubicBezTo>
                      <a:pt x="12554" y="22990"/>
                      <a:pt x="12866" y="22677"/>
                      <a:pt x="13018" y="22282"/>
                    </a:cubicBezTo>
                    <a:cubicBezTo>
                      <a:pt x="14939" y="17225"/>
                      <a:pt x="17225" y="14944"/>
                      <a:pt x="22282" y="13018"/>
                    </a:cubicBezTo>
                    <a:cubicBezTo>
                      <a:pt x="23054" y="12721"/>
                      <a:pt x="23439" y="11855"/>
                      <a:pt x="23142" y="11083"/>
                    </a:cubicBezTo>
                    <a:cubicBezTo>
                      <a:pt x="22990" y="10688"/>
                      <a:pt x="22677" y="10376"/>
                      <a:pt x="22282" y="10224"/>
                    </a:cubicBezTo>
                    <a:close/>
                  </a:path>
                </a:pathLst>
              </a:custGeom>
              <a:grpFill/>
              <a:ln w="557"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72DF27CA-967A-0FB0-2832-3D8D47331D7E}"/>
                  </a:ext>
                </a:extLst>
              </p:cNvPr>
              <p:cNvSpPr/>
              <p:nvPr/>
            </p:nvSpPr>
            <p:spPr>
              <a:xfrm>
                <a:off x="8668832" y="4290040"/>
                <a:ext cx="27432" cy="27432"/>
              </a:xfrm>
              <a:custGeom>
                <a:avLst/>
                <a:gdLst>
                  <a:gd name="connsiteX0" fmla="*/ 1145 w 27432"/>
                  <a:gd name="connsiteY0" fmla="*/ 15577 h 27432"/>
                  <a:gd name="connsiteX1" fmla="*/ 12232 w 27432"/>
                  <a:gd name="connsiteY1" fmla="*/ 26664 h 27432"/>
                  <a:gd name="connsiteX2" fmla="*/ 14541 w 27432"/>
                  <a:gd name="connsiteY2" fmla="*/ 27699 h 27432"/>
                  <a:gd name="connsiteX3" fmla="*/ 15575 w 27432"/>
                  <a:gd name="connsiteY3" fmla="*/ 26664 h 27432"/>
                  <a:gd name="connsiteX4" fmla="*/ 26657 w 27432"/>
                  <a:gd name="connsiteY4" fmla="*/ 15577 h 27432"/>
                  <a:gd name="connsiteX5" fmla="*/ 27681 w 27432"/>
                  <a:gd name="connsiteY5" fmla="*/ 13264 h 27432"/>
                  <a:gd name="connsiteX6" fmla="*/ 26657 w 27432"/>
                  <a:gd name="connsiteY6" fmla="*/ 12240 h 27432"/>
                  <a:gd name="connsiteX7" fmla="*/ 15575 w 27432"/>
                  <a:gd name="connsiteY7" fmla="*/ 1153 h 27432"/>
                  <a:gd name="connsiteX8" fmla="*/ 13267 w 27432"/>
                  <a:gd name="connsiteY8" fmla="*/ 118 h 27432"/>
                  <a:gd name="connsiteX9" fmla="*/ 12232 w 27432"/>
                  <a:gd name="connsiteY9" fmla="*/ 1153 h 27432"/>
                  <a:gd name="connsiteX10" fmla="*/ 1145 w 27432"/>
                  <a:gd name="connsiteY10" fmla="*/ 12240 h 27432"/>
                  <a:gd name="connsiteX11" fmla="*/ 120 w 27432"/>
                  <a:gd name="connsiteY11" fmla="*/ 14553 h 27432"/>
                  <a:gd name="connsiteX12" fmla="*/ 1145 w 27432"/>
                  <a:gd name="connsiteY12" fmla="*/ 15577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32" h="27432">
                    <a:moveTo>
                      <a:pt x="1145" y="15577"/>
                    </a:moveTo>
                    <a:cubicBezTo>
                      <a:pt x="7203" y="17863"/>
                      <a:pt x="9929" y="20606"/>
                      <a:pt x="12232" y="26664"/>
                    </a:cubicBezTo>
                    <a:cubicBezTo>
                      <a:pt x="12584" y="27588"/>
                      <a:pt x="13617" y="28051"/>
                      <a:pt x="14541" y="27699"/>
                    </a:cubicBezTo>
                    <a:cubicBezTo>
                      <a:pt x="15017" y="27518"/>
                      <a:pt x="15394" y="27141"/>
                      <a:pt x="15575" y="26664"/>
                    </a:cubicBezTo>
                    <a:cubicBezTo>
                      <a:pt x="17861" y="20606"/>
                      <a:pt x="20599" y="17880"/>
                      <a:pt x="26657" y="15577"/>
                    </a:cubicBezTo>
                    <a:cubicBezTo>
                      <a:pt x="27579" y="15221"/>
                      <a:pt x="28037" y="14186"/>
                      <a:pt x="27681" y="13264"/>
                    </a:cubicBezTo>
                    <a:cubicBezTo>
                      <a:pt x="27500" y="12793"/>
                      <a:pt x="27128" y="12421"/>
                      <a:pt x="26657" y="12240"/>
                    </a:cubicBezTo>
                    <a:cubicBezTo>
                      <a:pt x="20599" y="9954"/>
                      <a:pt x="17873" y="7205"/>
                      <a:pt x="15575" y="1153"/>
                    </a:cubicBezTo>
                    <a:cubicBezTo>
                      <a:pt x="15224" y="229"/>
                      <a:pt x="14190" y="-234"/>
                      <a:pt x="13267" y="118"/>
                    </a:cubicBezTo>
                    <a:cubicBezTo>
                      <a:pt x="12790" y="299"/>
                      <a:pt x="12414" y="676"/>
                      <a:pt x="12232" y="1153"/>
                    </a:cubicBezTo>
                    <a:cubicBezTo>
                      <a:pt x="9946" y="7205"/>
                      <a:pt x="7203" y="9937"/>
                      <a:pt x="1145" y="12240"/>
                    </a:cubicBezTo>
                    <a:cubicBezTo>
                      <a:pt x="223" y="12595"/>
                      <a:pt x="-235" y="13631"/>
                      <a:pt x="120" y="14553"/>
                    </a:cubicBezTo>
                    <a:cubicBezTo>
                      <a:pt x="302" y="15023"/>
                      <a:pt x="674" y="15395"/>
                      <a:pt x="1145" y="15577"/>
                    </a:cubicBezTo>
                    <a:close/>
                  </a:path>
                </a:pathLst>
              </a:custGeom>
              <a:grpFill/>
              <a:ln w="557"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2A80BDBC-7163-3A47-7AB0-992AEA5DA8A2}"/>
                  </a:ext>
                </a:extLst>
              </p:cNvPr>
              <p:cNvSpPr/>
              <p:nvPr/>
            </p:nvSpPr>
            <p:spPr>
              <a:xfrm>
                <a:off x="8540750" y="4515358"/>
                <a:ext cx="71438" cy="36005"/>
              </a:xfrm>
              <a:custGeom>
                <a:avLst/>
                <a:gdLst>
                  <a:gd name="connsiteX0" fmla="*/ 68529 w 71437"/>
                  <a:gd name="connsiteY0" fmla="*/ 0 h 36004"/>
                  <a:gd name="connsiteX1" fmla="*/ 3223 w 71437"/>
                  <a:gd name="connsiteY1" fmla="*/ 0 h 36004"/>
                  <a:gd name="connsiteX2" fmla="*/ 0 w 71437"/>
                  <a:gd name="connsiteY2" fmla="*/ 3229 h 36004"/>
                  <a:gd name="connsiteX3" fmla="*/ 0 w 71437"/>
                  <a:gd name="connsiteY3" fmla="*/ 33256 h 36004"/>
                  <a:gd name="connsiteX4" fmla="*/ 3223 w 71437"/>
                  <a:gd name="connsiteY4" fmla="*/ 36479 h 36004"/>
                  <a:gd name="connsiteX5" fmla="*/ 68529 w 71437"/>
                  <a:gd name="connsiteY5" fmla="*/ 36479 h 36004"/>
                  <a:gd name="connsiteX6" fmla="*/ 71752 w 71437"/>
                  <a:gd name="connsiteY6" fmla="*/ 33256 h 36004"/>
                  <a:gd name="connsiteX7" fmla="*/ 71752 w 71437"/>
                  <a:gd name="connsiteY7" fmla="*/ 3229 h 36004"/>
                  <a:gd name="connsiteX8" fmla="*/ 68529 w 71437"/>
                  <a:gd name="connsiteY8" fmla="*/ 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36004">
                    <a:moveTo>
                      <a:pt x="68529" y="0"/>
                    </a:moveTo>
                    <a:lnTo>
                      <a:pt x="3223" y="0"/>
                    </a:lnTo>
                    <a:cubicBezTo>
                      <a:pt x="1442" y="3"/>
                      <a:pt x="0" y="1448"/>
                      <a:pt x="0" y="3229"/>
                    </a:cubicBezTo>
                    <a:lnTo>
                      <a:pt x="0" y="33256"/>
                    </a:lnTo>
                    <a:cubicBezTo>
                      <a:pt x="3" y="35034"/>
                      <a:pt x="1444" y="36476"/>
                      <a:pt x="3223" y="36479"/>
                    </a:cubicBezTo>
                    <a:lnTo>
                      <a:pt x="68529" y="36479"/>
                    </a:lnTo>
                    <a:cubicBezTo>
                      <a:pt x="70307" y="36476"/>
                      <a:pt x="71749" y="35034"/>
                      <a:pt x="71752" y="33256"/>
                    </a:cubicBezTo>
                    <a:lnTo>
                      <a:pt x="71752" y="3229"/>
                    </a:lnTo>
                    <a:cubicBezTo>
                      <a:pt x="71752" y="1448"/>
                      <a:pt x="70310" y="3"/>
                      <a:pt x="68529" y="0"/>
                    </a:cubicBezTo>
                    <a:close/>
                  </a:path>
                </a:pathLst>
              </a:custGeom>
              <a:grpFill/>
              <a:ln w="557"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127111A2-E8FE-7919-65FF-065F959E5915}"/>
                  </a:ext>
                </a:extLst>
              </p:cNvPr>
              <p:cNvSpPr/>
              <p:nvPr/>
            </p:nvSpPr>
            <p:spPr>
              <a:xfrm>
                <a:off x="8725470" y="4268470"/>
                <a:ext cx="71438" cy="282893"/>
              </a:xfrm>
              <a:custGeom>
                <a:avLst/>
                <a:gdLst>
                  <a:gd name="connsiteX0" fmla="*/ 68529 w 71437"/>
                  <a:gd name="connsiteY0" fmla="*/ 0 h 282892"/>
                  <a:gd name="connsiteX1" fmla="*/ 3229 w 71437"/>
                  <a:gd name="connsiteY1" fmla="*/ 0 h 282892"/>
                  <a:gd name="connsiteX2" fmla="*/ 0 w 71437"/>
                  <a:gd name="connsiteY2" fmla="*/ 3218 h 282892"/>
                  <a:gd name="connsiteX3" fmla="*/ 0 w 71437"/>
                  <a:gd name="connsiteY3" fmla="*/ 3223 h 282892"/>
                  <a:gd name="connsiteX4" fmla="*/ 0 w 71437"/>
                  <a:gd name="connsiteY4" fmla="*/ 280144 h 282892"/>
                  <a:gd name="connsiteX5" fmla="*/ 3229 w 71437"/>
                  <a:gd name="connsiteY5" fmla="*/ 283367 h 282892"/>
                  <a:gd name="connsiteX6" fmla="*/ 68529 w 71437"/>
                  <a:gd name="connsiteY6" fmla="*/ 283367 h 282892"/>
                  <a:gd name="connsiteX7" fmla="*/ 71752 w 71437"/>
                  <a:gd name="connsiteY7" fmla="*/ 280144 h 282892"/>
                  <a:gd name="connsiteX8" fmla="*/ 71752 w 71437"/>
                  <a:gd name="connsiteY8" fmla="*/ 3223 h 282892"/>
                  <a:gd name="connsiteX9" fmla="*/ 68540 w 71437"/>
                  <a:gd name="connsiteY9" fmla="*/ 0 h 282892"/>
                  <a:gd name="connsiteX10" fmla="*/ 68529 w 71437"/>
                  <a:gd name="connsiteY10" fmla="*/ 0 h 28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37" h="282892">
                    <a:moveTo>
                      <a:pt x="68529" y="0"/>
                    </a:moveTo>
                    <a:lnTo>
                      <a:pt x="3229" y="0"/>
                    </a:lnTo>
                    <a:cubicBezTo>
                      <a:pt x="1449" y="-3"/>
                      <a:pt x="3" y="1437"/>
                      <a:pt x="0" y="3218"/>
                    </a:cubicBezTo>
                    <a:cubicBezTo>
                      <a:pt x="0" y="3219"/>
                      <a:pt x="0" y="3221"/>
                      <a:pt x="0" y="3223"/>
                    </a:cubicBezTo>
                    <a:lnTo>
                      <a:pt x="0" y="280144"/>
                    </a:lnTo>
                    <a:cubicBezTo>
                      <a:pt x="3" y="281925"/>
                      <a:pt x="1448" y="283367"/>
                      <a:pt x="3229" y="283367"/>
                    </a:cubicBezTo>
                    <a:lnTo>
                      <a:pt x="68529" y="283367"/>
                    </a:lnTo>
                    <a:cubicBezTo>
                      <a:pt x="70309" y="283367"/>
                      <a:pt x="71752" y="281924"/>
                      <a:pt x="71752" y="280144"/>
                    </a:cubicBezTo>
                    <a:lnTo>
                      <a:pt x="71752" y="3223"/>
                    </a:lnTo>
                    <a:cubicBezTo>
                      <a:pt x="71755" y="1446"/>
                      <a:pt x="70317" y="3"/>
                      <a:pt x="68540" y="0"/>
                    </a:cubicBezTo>
                    <a:cubicBezTo>
                      <a:pt x="68536" y="0"/>
                      <a:pt x="68532" y="0"/>
                      <a:pt x="68529" y="0"/>
                    </a:cubicBezTo>
                    <a:close/>
                  </a:path>
                </a:pathLst>
              </a:custGeom>
              <a:grpFill/>
              <a:ln w="557"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4A4D3582-7269-F56E-09DD-2265D2A13EE7}"/>
                  </a:ext>
                </a:extLst>
              </p:cNvPr>
              <p:cNvSpPr/>
              <p:nvPr/>
            </p:nvSpPr>
            <p:spPr>
              <a:xfrm>
                <a:off x="8632539" y="4482600"/>
                <a:ext cx="71438" cy="69152"/>
              </a:xfrm>
              <a:custGeom>
                <a:avLst/>
                <a:gdLst>
                  <a:gd name="connsiteX0" fmla="*/ 68529 w 71437"/>
                  <a:gd name="connsiteY0" fmla="*/ 0 h 69151"/>
                  <a:gd name="connsiteX1" fmla="*/ 3229 w 71437"/>
                  <a:gd name="connsiteY1" fmla="*/ 0 h 69151"/>
                  <a:gd name="connsiteX2" fmla="*/ 0 w 71437"/>
                  <a:gd name="connsiteY2" fmla="*/ 3223 h 69151"/>
                  <a:gd name="connsiteX3" fmla="*/ 0 w 71437"/>
                  <a:gd name="connsiteY3" fmla="*/ 66014 h 69151"/>
                  <a:gd name="connsiteX4" fmla="*/ 3229 w 71437"/>
                  <a:gd name="connsiteY4" fmla="*/ 69237 h 69151"/>
                  <a:gd name="connsiteX5" fmla="*/ 68529 w 71437"/>
                  <a:gd name="connsiteY5" fmla="*/ 69237 h 69151"/>
                  <a:gd name="connsiteX6" fmla="*/ 71752 w 71437"/>
                  <a:gd name="connsiteY6" fmla="*/ 66014 h 69151"/>
                  <a:gd name="connsiteX7" fmla="*/ 71752 w 71437"/>
                  <a:gd name="connsiteY7" fmla="*/ 3223 h 69151"/>
                  <a:gd name="connsiteX8" fmla="*/ 68529 w 71437"/>
                  <a:gd name="connsiteY8" fmla="*/ 0 h 6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69151">
                    <a:moveTo>
                      <a:pt x="68529" y="0"/>
                    </a:moveTo>
                    <a:lnTo>
                      <a:pt x="3229" y="0"/>
                    </a:lnTo>
                    <a:cubicBezTo>
                      <a:pt x="1448" y="0"/>
                      <a:pt x="3" y="1442"/>
                      <a:pt x="0" y="3223"/>
                    </a:cubicBezTo>
                    <a:lnTo>
                      <a:pt x="0" y="66014"/>
                    </a:lnTo>
                    <a:cubicBezTo>
                      <a:pt x="3" y="67795"/>
                      <a:pt x="1448" y="69237"/>
                      <a:pt x="3229" y="69237"/>
                    </a:cubicBezTo>
                    <a:lnTo>
                      <a:pt x="68529" y="69237"/>
                    </a:lnTo>
                    <a:cubicBezTo>
                      <a:pt x="70307" y="69234"/>
                      <a:pt x="71749" y="67793"/>
                      <a:pt x="71752" y="66014"/>
                    </a:cubicBezTo>
                    <a:lnTo>
                      <a:pt x="71752" y="3223"/>
                    </a:lnTo>
                    <a:cubicBezTo>
                      <a:pt x="71749" y="1444"/>
                      <a:pt x="70307" y="3"/>
                      <a:pt x="68529" y="0"/>
                    </a:cubicBezTo>
                    <a:close/>
                  </a:path>
                </a:pathLst>
              </a:custGeom>
              <a:grpFill/>
              <a:ln w="557"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BEFD807B-DC0D-6AA6-539B-16C44E9DDFC4}"/>
                  </a:ext>
                </a:extLst>
              </p:cNvPr>
              <p:cNvSpPr/>
              <p:nvPr/>
            </p:nvSpPr>
            <p:spPr>
              <a:xfrm>
                <a:off x="8540819" y="4336550"/>
                <a:ext cx="180594" cy="150876"/>
              </a:xfrm>
              <a:custGeom>
                <a:avLst/>
                <a:gdLst>
                  <a:gd name="connsiteX0" fmla="*/ 157865 w 180594"/>
                  <a:gd name="connsiteY0" fmla="*/ 29675 h 150876"/>
                  <a:gd name="connsiteX1" fmla="*/ 114019 w 180594"/>
                  <a:gd name="connsiteY1" fmla="*/ 87825 h 150876"/>
                  <a:gd name="connsiteX2" fmla="*/ 3463 w 180594"/>
                  <a:gd name="connsiteY2" fmla="*/ 142415 h 150876"/>
                  <a:gd name="connsiteX3" fmla="*/ 81 w 180594"/>
                  <a:gd name="connsiteY3" fmla="*/ 147445 h 150876"/>
                  <a:gd name="connsiteX4" fmla="*/ 4291 w 180594"/>
                  <a:gd name="connsiteY4" fmla="*/ 150907 h 150876"/>
                  <a:gd name="connsiteX5" fmla="*/ 5132 w 180594"/>
                  <a:gd name="connsiteY5" fmla="*/ 150804 h 150876"/>
                  <a:gd name="connsiteX6" fmla="*/ 119849 w 180594"/>
                  <a:gd name="connsiteY6" fmla="*/ 94112 h 150876"/>
                  <a:gd name="connsiteX7" fmla="*/ 166140 w 180594"/>
                  <a:gd name="connsiteY7" fmla="*/ 32264 h 150876"/>
                  <a:gd name="connsiteX8" fmla="*/ 166535 w 180594"/>
                  <a:gd name="connsiteY8" fmla="*/ 31464 h 150876"/>
                  <a:gd name="connsiteX9" fmla="*/ 171107 w 180594"/>
                  <a:gd name="connsiteY9" fmla="*/ 21262 h 150876"/>
                  <a:gd name="connsiteX10" fmla="*/ 172467 w 180594"/>
                  <a:gd name="connsiteY10" fmla="*/ 27932 h 150876"/>
                  <a:gd name="connsiteX11" fmla="*/ 177462 w 180594"/>
                  <a:gd name="connsiteY11" fmla="*/ 31012 h 150876"/>
                  <a:gd name="connsiteX12" fmla="*/ 180536 w 180594"/>
                  <a:gd name="connsiteY12" fmla="*/ 26017 h 150876"/>
                  <a:gd name="connsiteX13" fmla="*/ 175307 w 180594"/>
                  <a:gd name="connsiteY13" fmla="*/ 3615 h 150876"/>
                  <a:gd name="connsiteX14" fmla="*/ 172524 w 180594"/>
                  <a:gd name="connsiteY14" fmla="*/ 100 h 150876"/>
                  <a:gd name="connsiteX15" fmla="*/ 168489 w 180594"/>
                  <a:gd name="connsiteY15" fmla="*/ 1060 h 150876"/>
                  <a:gd name="connsiteX16" fmla="*/ 151498 w 180594"/>
                  <a:gd name="connsiteY16" fmla="*/ 16302 h 150876"/>
                  <a:gd name="connsiteX17" fmla="*/ 151253 w 180594"/>
                  <a:gd name="connsiteY17" fmla="*/ 22263 h 150876"/>
                  <a:gd name="connsiteX18" fmla="*/ 157213 w 180594"/>
                  <a:gd name="connsiteY18" fmla="*/ 22508 h 150876"/>
                  <a:gd name="connsiteX19" fmla="*/ 163900 w 180594"/>
                  <a:gd name="connsiteY19" fmla="*/ 16502 h 150876"/>
                  <a:gd name="connsiteX20" fmla="*/ 158185 w 180594"/>
                  <a:gd name="connsiteY20" fmla="*/ 29075 h 15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594" h="150876">
                    <a:moveTo>
                      <a:pt x="157865" y="29675"/>
                    </a:moveTo>
                    <a:cubicBezTo>
                      <a:pt x="146825" y="51512"/>
                      <a:pt x="131977" y="71204"/>
                      <a:pt x="114019" y="87825"/>
                    </a:cubicBezTo>
                    <a:cubicBezTo>
                      <a:pt x="84301" y="115400"/>
                      <a:pt x="47091" y="133768"/>
                      <a:pt x="3463" y="142415"/>
                    </a:cubicBezTo>
                    <a:cubicBezTo>
                      <a:pt x="1140" y="142870"/>
                      <a:pt x="-374" y="145122"/>
                      <a:pt x="81" y="147445"/>
                    </a:cubicBezTo>
                    <a:cubicBezTo>
                      <a:pt x="475" y="149458"/>
                      <a:pt x="2240" y="150909"/>
                      <a:pt x="4291" y="150907"/>
                    </a:cubicBezTo>
                    <a:cubicBezTo>
                      <a:pt x="4574" y="150899"/>
                      <a:pt x="4855" y="150864"/>
                      <a:pt x="5132" y="150804"/>
                    </a:cubicBezTo>
                    <a:cubicBezTo>
                      <a:pt x="50337" y="141866"/>
                      <a:pt x="88936" y="122801"/>
                      <a:pt x="119849" y="94112"/>
                    </a:cubicBezTo>
                    <a:cubicBezTo>
                      <a:pt x="138900" y="76472"/>
                      <a:pt x="154586" y="55515"/>
                      <a:pt x="166140" y="32264"/>
                    </a:cubicBezTo>
                    <a:lnTo>
                      <a:pt x="166535" y="31464"/>
                    </a:lnTo>
                    <a:cubicBezTo>
                      <a:pt x="168267" y="28161"/>
                      <a:pt x="169794" y="24754"/>
                      <a:pt x="171107" y="21262"/>
                    </a:cubicBezTo>
                    <a:lnTo>
                      <a:pt x="172467" y="27932"/>
                    </a:lnTo>
                    <a:cubicBezTo>
                      <a:pt x="172907" y="30155"/>
                      <a:pt x="175233" y="31452"/>
                      <a:pt x="177462" y="31012"/>
                    </a:cubicBezTo>
                    <a:cubicBezTo>
                      <a:pt x="179691" y="30572"/>
                      <a:pt x="180976" y="28241"/>
                      <a:pt x="180536" y="26017"/>
                    </a:cubicBezTo>
                    <a:lnTo>
                      <a:pt x="175307" y="3615"/>
                    </a:lnTo>
                    <a:cubicBezTo>
                      <a:pt x="175014" y="2056"/>
                      <a:pt x="173973" y="742"/>
                      <a:pt x="172524" y="100"/>
                    </a:cubicBezTo>
                    <a:cubicBezTo>
                      <a:pt x="171284" y="-129"/>
                      <a:pt x="169552" y="-26"/>
                      <a:pt x="168489" y="1060"/>
                    </a:cubicBezTo>
                    <a:lnTo>
                      <a:pt x="151498" y="16302"/>
                    </a:lnTo>
                    <a:cubicBezTo>
                      <a:pt x="149785" y="17880"/>
                      <a:pt x="149675" y="20549"/>
                      <a:pt x="151253" y="22263"/>
                    </a:cubicBezTo>
                    <a:cubicBezTo>
                      <a:pt x="152831" y="23976"/>
                      <a:pt x="155500" y="24087"/>
                      <a:pt x="157213" y="22508"/>
                    </a:cubicBezTo>
                    <a:lnTo>
                      <a:pt x="163900" y="16502"/>
                    </a:lnTo>
                    <a:cubicBezTo>
                      <a:pt x="162267" y="20811"/>
                      <a:pt x="160358" y="25011"/>
                      <a:pt x="158185" y="29075"/>
                    </a:cubicBezTo>
                    <a:close/>
                  </a:path>
                </a:pathLst>
              </a:custGeom>
              <a:grpFill/>
              <a:ln w="557" cap="flat">
                <a:noFill/>
                <a:prstDash val="solid"/>
                <a:miter/>
              </a:ln>
            </p:spPr>
            <p:txBody>
              <a:bodyPr rtlCol="0" anchor="ctr"/>
              <a:lstStyle/>
              <a:p>
                <a:endParaRPr lang="en-US"/>
              </a:p>
            </p:txBody>
          </p:sp>
        </p:grpSp>
        <p:sp>
          <p:nvSpPr>
            <p:cNvPr id="84" name="Oval 83">
              <a:extLst>
                <a:ext uri="{FF2B5EF4-FFF2-40B4-BE49-F238E27FC236}">
                  <a16:creationId xmlns:a16="http://schemas.microsoft.com/office/drawing/2014/main" id="{87B3EA4C-E99A-F424-6456-1C00840DA420}"/>
                </a:ext>
              </a:extLst>
            </p:cNvPr>
            <p:cNvSpPr/>
            <p:nvPr/>
          </p:nvSpPr>
          <p:spPr>
            <a:xfrm>
              <a:off x="9644521" y="2526897"/>
              <a:ext cx="1102040" cy="1102038"/>
            </a:xfrm>
            <a:prstGeom prst="ellipse">
              <a:avLst/>
            </a:prstGeom>
            <a:noFill/>
            <a:ln w="53975">
              <a:gradFill>
                <a:gsLst>
                  <a:gs pos="0">
                    <a:schemeClr val="accent3"/>
                  </a:gs>
                  <a:gs pos="10000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2"/>
                </a:solidFill>
              </a:endParaRPr>
            </a:p>
          </p:txBody>
        </p:sp>
      </p:grpSp>
      <p:sp>
        <p:nvSpPr>
          <p:cNvPr id="91" name="TextBox 90">
            <a:extLst>
              <a:ext uri="{FF2B5EF4-FFF2-40B4-BE49-F238E27FC236}">
                <a16:creationId xmlns:a16="http://schemas.microsoft.com/office/drawing/2014/main" id="{645F0604-7023-3AA8-DD41-F10EF199CE71}"/>
              </a:ext>
            </a:extLst>
          </p:cNvPr>
          <p:cNvSpPr txBox="1"/>
          <p:nvPr/>
        </p:nvSpPr>
        <p:spPr>
          <a:xfrm>
            <a:off x="558299" y="5109884"/>
            <a:ext cx="6266688" cy="338554"/>
          </a:xfrm>
          <a:prstGeom prst="rect">
            <a:avLst/>
          </a:prstGeom>
          <a:noFill/>
          <a:ln>
            <a:noFill/>
          </a:ln>
        </p:spPr>
        <p:txBody>
          <a:bodyPr wrap="square" rtlCol="0">
            <a:spAutoFit/>
          </a:bodyPr>
          <a:lstStyle/>
          <a:p>
            <a:r>
              <a:rPr lang="en-US" sz="1600" b="1">
                <a:solidFill>
                  <a:schemeClr val="bg1"/>
                </a:solidFill>
                <a:latin typeface="Arial Black" panose="020B0604020202020204" pitchFamily="34" charset="0"/>
                <a:cs typeface="Arial Black" panose="020B0604020202020204" pitchFamily="34" charset="0"/>
              </a:rPr>
              <a:t>START</a:t>
            </a:r>
          </a:p>
        </p:txBody>
      </p:sp>
      <p:sp>
        <p:nvSpPr>
          <p:cNvPr id="92" name="TextBox 91">
            <a:extLst>
              <a:ext uri="{FF2B5EF4-FFF2-40B4-BE49-F238E27FC236}">
                <a16:creationId xmlns:a16="http://schemas.microsoft.com/office/drawing/2014/main" id="{6ACAE98B-4C55-F3AA-7B93-277E96435D5F}"/>
              </a:ext>
            </a:extLst>
          </p:cNvPr>
          <p:cNvSpPr txBox="1"/>
          <p:nvPr/>
        </p:nvSpPr>
        <p:spPr>
          <a:xfrm>
            <a:off x="5537731" y="5109884"/>
            <a:ext cx="6266688" cy="338554"/>
          </a:xfrm>
          <a:prstGeom prst="rect">
            <a:avLst/>
          </a:prstGeom>
          <a:noFill/>
          <a:ln>
            <a:noFill/>
          </a:ln>
        </p:spPr>
        <p:txBody>
          <a:bodyPr wrap="square" rtlCol="0">
            <a:spAutoFit/>
          </a:bodyPr>
          <a:lstStyle/>
          <a:p>
            <a:pPr algn="r"/>
            <a:r>
              <a:rPr lang="en-US" sz="1600" b="1">
                <a:solidFill>
                  <a:schemeClr val="bg1"/>
                </a:solidFill>
                <a:latin typeface="Arial Black" panose="020B0604020202020204" pitchFamily="34" charset="0"/>
                <a:cs typeface="Arial Black" panose="020B0604020202020204" pitchFamily="34" charset="0"/>
              </a:rPr>
              <a:t>FINISH</a:t>
            </a:r>
          </a:p>
        </p:txBody>
      </p:sp>
    </p:spTree>
    <p:extLst>
      <p:ext uri="{BB962C8B-B14F-4D97-AF65-F5344CB8AC3E}">
        <p14:creationId xmlns:p14="http://schemas.microsoft.com/office/powerpoint/2010/main" val="118292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lnSpcReduction="10000"/>
          </a:bodyPr>
          <a:lstStyle/>
          <a:p>
            <a:r>
              <a:rPr lang="en-US"/>
              <a:t>Assessment and Design</a:t>
            </a:r>
          </a:p>
        </p:txBody>
      </p:sp>
      <p:pic>
        <p:nvPicPr>
          <p:cNvPr id="4" name="Graphic 3">
            <a:extLst>
              <a:ext uri="{FF2B5EF4-FFF2-40B4-BE49-F238E27FC236}">
                <a16:creationId xmlns:a16="http://schemas.microsoft.com/office/drawing/2014/main" id="{E701C0CF-7C57-DD49-A698-FDF4ECF120D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91623" y="2076473"/>
            <a:ext cx="808754" cy="808754"/>
          </a:xfrm>
          <a:prstGeom prst="rect">
            <a:avLst/>
          </a:prstGeom>
        </p:spPr>
      </p:pic>
    </p:spTree>
    <p:extLst>
      <p:ext uri="{BB962C8B-B14F-4D97-AF65-F5344CB8AC3E}">
        <p14:creationId xmlns:p14="http://schemas.microsoft.com/office/powerpoint/2010/main" val="2355580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22</a:t>
            </a:fld>
            <a:endParaRPr lang="en-US"/>
          </a:p>
        </p:txBody>
      </p:sp>
      <p:sp>
        <p:nvSpPr>
          <p:cNvPr id="3" name="Title 2"/>
          <p:cNvSpPr>
            <a:spLocks noGrp="1"/>
          </p:cNvSpPr>
          <p:nvPr>
            <p:ph type="title"/>
          </p:nvPr>
        </p:nvSpPr>
        <p:spPr/>
        <p:txBody>
          <a:bodyPr/>
          <a:lstStyle/>
          <a:p>
            <a:r>
              <a:rPr lang="en-US"/>
              <a:t>Critical Steps in the Process</a:t>
            </a:r>
          </a:p>
        </p:txBody>
      </p:sp>
      <p:sp>
        <p:nvSpPr>
          <p:cNvPr id="4" name="Text Placeholder 3"/>
          <p:cNvSpPr>
            <a:spLocks noGrp="1"/>
          </p:cNvSpPr>
          <p:nvPr>
            <p:ph type="body" sz="quarter" idx="10"/>
          </p:nvPr>
        </p:nvSpPr>
        <p:spPr/>
        <p:txBody>
          <a:bodyPr/>
          <a:lstStyle/>
          <a:p>
            <a:r>
              <a:rPr lang="en-US"/>
              <a:t>Assessment and Design</a:t>
            </a:r>
          </a:p>
        </p:txBody>
      </p:sp>
      <p:sp>
        <p:nvSpPr>
          <p:cNvPr id="14" name="Rectangle 13">
            <a:extLst>
              <a:ext uri="{FF2B5EF4-FFF2-40B4-BE49-F238E27FC236}">
                <a16:creationId xmlns:a16="http://schemas.microsoft.com/office/drawing/2014/main" id="{9FD0F001-DD32-37E9-9ABA-D42F68E8767E}"/>
              </a:ext>
            </a:extLst>
          </p:cNvPr>
          <p:cNvSpPr/>
          <p:nvPr/>
        </p:nvSpPr>
        <p:spPr>
          <a:xfrm>
            <a:off x="0" y="1142652"/>
            <a:ext cx="12192000" cy="4870836"/>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6" name="Group 15">
            <a:extLst>
              <a:ext uri="{FF2B5EF4-FFF2-40B4-BE49-F238E27FC236}">
                <a16:creationId xmlns:a16="http://schemas.microsoft.com/office/drawing/2014/main" id="{1EF3E894-71FE-97E2-8DAC-9E64801B2A26}"/>
              </a:ext>
            </a:extLst>
          </p:cNvPr>
          <p:cNvGrpSpPr/>
          <p:nvPr/>
        </p:nvGrpSpPr>
        <p:grpSpPr>
          <a:xfrm>
            <a:off x="1496367" y="1581564"/>
            <a:ext cx="1143158" cy="1143158"/>
            <a:chOff x="1418033" y="1938171"/>
            <a:chExt cx="1143158" cy="1143158"/>
          </a:xfrm>
        </p:grpSpPr>
        <p:sp>
          <p:nvSpPr>
            <p:cNvPr id="18" name="Oval 17">
              <a:extLst>
                <a:ext uri="{FF2B5EF4-FFF2-40B4-BE49-F238E27FC236}">
                  <a16:creationId xmlns:a16="http://schemas.microsoft.com/office/drawing/2014/main" id="{01A8676F-52E8-F85D-26D3-33495CC44DC8}"/>
                </a:ext>
              </a:extLst>
            </p:cNvPr>
            <p:cNvSpPr/>
            <p:nvPr/>
          </p:nvSpPr>
          <p:spPr>
            <a:xfrm>
              <a:off x="1418033" y="1938171"/>
              <a:ext cx="1143158" cy="1143158"/>
            </a:xfrm>
            <a:prstGeom prst="ellipse">
              <a:avLst/>
            </a:prstGeom>
            <a:solidFill>
              <a:schemeClr val="bg1"/>
            </a:solidFill>
            <a:ln w="1238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0" name="Graphic 324">
              <a:extLst>
                <a:ext uri="{FF2B5EF4-FFF2-40B4-BE49-F238E27FC236}">
                  <a16:creationId xmlns:a16="http://schemas.microsoft.com/office/drawing/2014/main" id="{6E02BE91-F5B6-BCB8-E47B-97A2B63DFD39}"/>
                </a:ext>
              </a:extLst>
            </p:cNvPr>
            <p:cNvGrpSpPr>
              <a:grpSpLocks noChangeAspect="1"/>
            </p:cNvGrpSpPr>
            <p:nvPr/>
          </p:nvGrpSpPr>
          <p:grpSpPr>
            <a:xfrm>
              <a:off x="1730026" y="2289237"/>
              <a:ext cx="515050" cy="436883"/>
              <a:chOff x="7966148" y="4289628"/>
              <a:chExt cx="281196" cy="238520"/>
            </a:xfrm>
            <a:solidFill>
              <a:schemeClr val="accent2"/>
            </a:solidFill>
          </p:grpSpPr>
          <p:sp>
            <p:nvSpPr>
              <p:cNvPr id="21" name="Freeform 20">
                <a:extLst>
                  <a:ext uri="{FF2B5EF4-FFF2-40B4-BE49-F238E27FC236}">
                    <a16:creationId xmlns:a16="http://schemas.microsoft.com/office/drawing/2014/main" id="{8F6F26EC-E9FC-7C61-61AA-72580ED84678}"/>
                  </a:ext>
                </a:extLst>
              </p:cNvPr>
              <p:cNvSpPr/>
              <p:nvPr/>
            </p:nvSpPr>
            <p:spPr>
              <a:xfrm>
                <a:off x="7966148" y="4289628"/>
                <a:ext cx="281196" cy="238520"/>
              </a:xfrm>
              <a:custGeom>
                <a:avLst/>
                <a:gdLst>
                  <a:gd name="connsiteX0" fmla="*/ 283458 w 281196"/>
                  <a:gd name="connsiteY0" fmla="*/ 15901 h 238520"/>
                  <a:gd name="connsiteX1" fmla="*/ 267584 w 281196"/>
                  <a:gd name="connsiteY1" fmla="*/ 0 h 238520"/>
                  <a:gd name="connsiteX2" fmla="*/ 15868 w 281196"/>
                  <a:gd name="connsiteY2" fmla="*/ 0 h 238520"/>
                  <a:gd name="connsiteX3" fmla="*/ 0 w 281196"/>
                  <a:gd name="connsiteY3" fmla="*/ 15908 h 238520"/>
                  <a:gd name="connsiteX4" fmla="*/ 12829 w 281196"/>
                  <a:gd name="connsiteY4" fmla="*/ 31507 h 238520"/>
                  <a:gd name="connsiteX5" fmla="*/ 12829 w 281196"/>
                  <a:gd name="connsiteY5" fmla="*/ 222733 h 238520"/>
                  <a:gd name="connsiteX6" fmla="*/ 30109 w 281196"/>
                  <a:gd name="connsiteY6" fmla="*/ 240020 h 238520"/>
                  <a:gd name="connsiteX7" fmla="*/ 252458 w 281196"/>
                  <a:gd name="connsiteY7" fmla="*/ 240020 h 238520"/>
                  <a:gd name="connsiteX8" fmla="*/ 269851 w 281196"/>
                  <a:gd name="connsiteY8" fmla="*/ 222824 h 238520"/>
                  <a:gd name="connsiteX9" fmla="*/ 269851 w 281196"/>
                  <a:gd name="connsiteY9" fmla="*/ 222733 h 238520"/>
                  <a:gd name="connsiteX10" fmla="*/ 269851 w 281196"/>
                  <a:gd name="connsiteY10" fmla="*/ 31507 h 238520"/>
                  <a:gd name="connsiteX11" fmla="*/ 283458 w 281196"/>
                  <a:gd name="connsiteY11" fmla="*/ 15901 h 238520"/>
                  <a:gd name="connsiteX12" fmla="*/ 261756 w 281196"/>
                  <a:gd name="connsiteY12" fmla="*/ 222619 h 238520"/>
                  <a:gd name="connsiteX13" fmla="*/ 252889 w 281196"/>
                  <a:gd name="connsiteY13" fmla="*/ 231478 h 238520"/>
                  <a:gd name="connsiteX14" fmla="*/ 30653 w 281196"/>
                  <a:gd name="connsiteY14" fmla="*/ 231478 h 238520"/>
                  <a:gd name="connsiteX15" fmla="*/ 21786 w 281196"/>
                  <a:gd name="connsiteY15" fmla="*/ 222619 h 238520"/>
                  <a:gd name="connsiteX16" fmla="*/ 21786 w 281196"/>
                  <a:gd name="connsiteY16" fmla="*/ 31803 h 238520"/>
                  <a:gd name="connsiteX17" fmla="*/ 261756 w 281196"/>
                  <a:gd name="connsiteY17" fmla="*/ 31803 h 238520"/>
                  <a:gd name="connsiteX18" fmla="*/ 267584 w 281196"/>
                  <a:gd name="connsiteY18" fmla="*/ 23080 h 238520"/>
                  <a:gd name="connsiteX19" fmla="*/ 15505 w 281196"/>
                  <a:gd name="connsiteY19" fmla="*/ 23080 h 238520"/>
                  <a:gd name="connsiteX20" fmla="*/ 8406 w 281196"/>
                  <a:gd name="connsiteY20" fmla="*/ 16154 h 238520"/>
                  <a:gd name="connsiteX21" fmla="*/ 8407 w 281196"/>
                  <a:gd name="connsiteY21" fmla="*/ 15901 h 238520"/>
                  <a:gd name="connsiteX22" fmla="*/ 15368 w 281196"/>
                  <a:gd name="connsiteY22" fmla="*/ 8881 h 238520"/>
                  <a:gd name="connsiteX23" fmla="*/ 15505 w 281196"/>
                  <a:gd name="connsiteY23" fmla="*/ 8882 h 238520"/>
                  <a:gd name="connsiteX24" fmla="*/ 267584 w 281196"/>
                  <a:gd name="connsiteY24" fmla="*/ 8882 h 238520"/>
                  <a:gd name="connsiteX25" fmla="*/ 274591 w 281196"/>
                  <a:gd name="connsiteY25" fmla="*/ 15810 h 238520"/>
                  <a:gd name="connsiteX26" fmla="*/ 274591 w 281196"/>
                  <a:gd name="connsiteY26" fmla="*/ 15901 h 238520"/>
                  <a:gd name="connsiteX27" fmla="*/ 267790 w 281196"/>
                  <a:gd name="connsiteY27" fmla="*/ 23077 h 238520"/>
                  <a:gd name="connsiteX28" fmla="*/ 267584 w 281196"/>
                  <a:gd name="connsiteY28" fmla="*/ 23080 h 23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1196" h="238520">
                    <a:moveTo>
                      <a:pt x="283458" y="15901"/>
                    </a:moveTo>
                    <a:cubicBezTo>
                      <a:pt x="283458" y="7119"/>
                      <a:pt x="276351" y="0"/>
                      <a:pt x="267584" y="0"/>
                    </a:cubicBezTo>
                    <a:lnTo>
                      <a:pt x="15868" y="0"/>
                    </a:lnTo>
                    <a:cubicBezTo>
                      <a:pt x="7101" y="4"/>
                      <a:pt x="-3" y="7126"/>
                      <a:pt x="0" y="15908"/>
                    </a:cubicBezTo>
                    <a:cubicBezTo>
                      <a:pt x="3" y="23511"/>
                      <a:pt x="5379" y="30049"/>
                      <a:pt x="12829" y="31507"/>
                    </a:cubicBezTo>
                    <a:lnTo>
                      <a:pt x="12829" y="222733"/>
                    </a:lnTo>
                    <a:cubicBezTo>
                      <a:pt x="12854" y="232278"/>
                      <a:pt x="20579" y="240007"/>
                      <a:pt x="30109" y="240020"/>
                    </a:cubicBezTo>
                    <a:lnTo>
                      <a:pt x="252458" y="240020"/>
                    </a:lnTo>
                    <a:cubicBezTo>
                      <a:pt x="262001" y="240082"/>
                      <a:pt x="269788" y="232384"/>
                      <a:pt x="269851" y="222824"/>
                    </a:cubicBezTo>
                    <a:cubicBezTo>
                      <a:pt x="269851" y="222793"/>
                      <a:pt x="269851" y="222763"/>
                      <a:pt x="269851" y="222733"/>
                    </a:cubicBezTo>
                    <a:lnTo>
                      <a:pt x="269851" y="31507"/>
                    </a:lnTo>
                    <a:cubicBezTo>
                      <a:pt x="277642" y="30441"/>
                      <a:pt x="283451" y="23778"/>
                      <a:pt x="283458" y="15901"/>
                    </a:cubicBezTo>
                    <a:close/>
                    <a:moveTo>
                      <a:pt x="261756" y="222619"/>
                    </a:moveTo>
                    <a:cubicBezTo>
                      <a:pt x="261743" y="227516"/>
                      <a:pt x="257777" y="231478"/>
                      <a:pt x="252889" y="231478"/>
                    </a:cubicBezTo>
                    <a:lnTo>
                      <a:pt x="30653" y="231478"/>
                    </a:lnTo>
                    <a:cubicBezTo>
                      <a:pt x="25765" y="231478"/>
                      <a:pt x="21799" y="227516"/>
                      <a:pt x="21786" y="222619"/>
                    </a:cubicBezTo>
                    <a:lnTo>
                      <a:pt x="21786" y="31803"/>
                    </a:lnTo>
                    <a:lnTo>
                      <a:pt x="261756" y="31803"/>
                    </a:lnTo>
                    <a:close/>
                    <a:moveTo>
                      <a:pt x="267584" y="23080"/>
                    </a:moveTo>
                    <a:lnTo>
                      <a:pt x="15505" y="23080"/>
                    </a:lnTo>
                    <a:cubicBezTo>
                      <a:pt x="11635" y="23131"/>
                      <a:pt x="8457" y="20030"/>
                      <a:pt x="8406" y="16154"/>
                    </a:cubicBezTo>
                    <a:cubicBezTo>
                      <a:pt x="8405" y="16070"/>
                      <a:pt x="8405" y="15985"/>
                      <a:pt x="8407" y="15901"/>
                    </a:cubicBezTo>
                    <a:cubicBezTo>
                      <a:pt x="8394" y="12037"/>
                      <a:pt x="11510" y="8894"/>
                      <a:pt x="15368" y="8881"/>
                    </a:cubicBezTo>
                    <a:cubicBezTo>
                      <a:pt x="15413" y="8881"/>
                      <a:pt x="15459" y="8881"/>
                      <a:pt x="15505" y="8882"/>
                    </a:cubicBezTo>
                    <a:lnTo>
                      <a:pt x="267584" y="8882"/>
                    </a:lnTo>
                    <a:cubicBezTo>
                      <a:pt x="271429" y="8857"/>
                      <a:pt x="274566" y="11959"/>
                      <a:pt x="274591" y="15810"/>
                    </a:cubicBezTo>
                    <a:cubicBezTo>
                      <a:pt x="274591" y="15841"/>
                      <a:pt x="274591" y="15871"/>
                      <a:pt x="274591" y="15901"/>
                    </a:cubicBezTo>
                    <a:cubicBezTo>
                      <a:pt x="274691" y="19764"/>
                      <a:pt x="271646" y="22977"/>
                      <a:pt x="267790" y="23077"/>
                    </a:cubicBezTo>
                    <a:cubicBezTo>
                      <a:pt x="267721" y="23079"/>
                      <a:pt x="267653" y="23080"/>
                      <a:pt x="267584" y="23080"/>
                    </a:cubicBezTo>
                    <a:close/>
                  </a:path>
                </a:pathLst>
              </a:custGeom>
              <a:grpFill/>
              <a:ln w="221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15FB6559-4FB4-7276-DA9F-25A94F437CA5}"/>
                  </a:ext>
                </a:extLst>
              </p:cNvPr>
              <p:cNvSpPr/>
              <p:nvPr/>
            </p:nvSpPr>
            <p:spPr>
              <a:xfrm>
                <a:off x="8038673" y="4362138"/>
                <a:ext cx="140598" cy="131754"/>
              </a:xfrm>
              <a:custGeom>
                <a:avLst/>
                <a:gdLst>
                  <a:gd name="connsiteX0" fmla="*/ 4571 w 140598"/>
                  <a:gd name="connsiteY0" fmla="*/ 133344 h 131754"/>
                  <a:gd name="connsiteX1" fmla="*/ 9107 w 140598"/>
                  <a:gd name="connsiteY1" fmla="*/ 128801 h 131754"/>
                  <a:gd name="connsiteX2" fmla="*/ 104351 w 140598"/>
                  <a:gd name="connsiteY2" fmla="*/ 33393 h 131754"/>
                  <a:gd name="connsiteX3" fmla="*/ 127028 w 140598"/>
                  <a:gd name="connsiteY3" fmla="*/ 33393 h 131754"/>
                  <a:gd name="connsiteX4" fmla="*/ 109498 w 140598"/>
                  <a:gd name="connsiteY4" fmla="*/ 50839 h 131754"/>
                  <a:gd name="connsiteX5" fmla="*/ 110167 w 140598"/>
                  <a:gd name="connsiteY5" fmla="*/ 57003 h 131754"/>
                  <a:gd name="connsiteX6" fmla="*/ 115689 w 140598"/>
                  <a:gd name="connsiteY6" fmla="*/ 56972 h 131754"/>
                  <a:gd name="connsiteX7" fmla="*/ 140634 w 140598"/>
                  <a:gd name="connsiteY7" fmla="*/ 32189 h 131754"/>
                  <a:gd name="connsiteX8" fmla="*/ 140798 w 140598"/>
                  <a:gd name="connsiteY8" fmla="*/ 26152 h 131754"/>
                  <a:gd name="connsiteX9" fmla="*/ 140634 w 140598"/>
                  <a:gd name="connsiteY9" fmla="*/ 25987 h 131754"/>
                  <a:gd name="connsiteX10" fmla="*/ 115689 w 140598"/>
                  <a:gd name="connsiteY10" fmla="*/ 1136 h 131754"/>
                  <a:gd name="connsiteX11" fmla="*/ 109476 w 140598"/>
                  <a:gd name="connsiteY11" fmla="*/ 1454 h 131754"/>
                  <a:gd name="connsiteX12" fmla="*/ 109476 w 140598"/>
                  <a:gd name="connsiteY12" fmla="*/ 7360 h 131754"/>
                  <a:gd name="connsiteX13" fmla="*/ 126756 w 140598"/>
                  <a:gd name="connsiteY13" fmla="*/ 24647 h 131754"/>
                  <a:gd name="connsiteX14" fmla="*/ 103738 w 140598"/>
                  <a:gd name="connsiteY14" fmla="*/ 24647 h 131754"/>
                  <a:gd name="connsiteX15" fmla="*/ 36 w 140598"/>
                  <a:gd name="connsiteY15" fmla="*/ 128483 h 131754"/>
                  <a:gd name="connsiteX16" fmla="*/ 3757 w 140598"/>
                  <a:gd name="connsiteY16" fmla="*/ 133317 h 131754"/>
                  <a:gd name="connsiteX17" fmla="*/ 4571 w 140598"/>
                  <a:gd name="connsiteY17" fmla="*/ 133344 h 131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598" h="131754">
                    <a:moveTo>
                      <a:pt x="4571" y="133344"/>
                    </a:moveTo>
                    <a:cubicBezTo>
                      <a:pt x="7076" y="133344"/>
                      <a:pt x="9107" y="131310"/>
                      <a:pt x="9107" y="128801"/>
                    </a:cubicBezTo>
                    <a:cubicBezTo>
                      <a:pt x="9107" y="76109"/>
                      <a:pt x="51749" y="33393"/>
                      <a:pt x="104351" y="33393"/>
                    </a:cubicBezTo>
                    <a:lnTo>
                      <a:pt x="127028" y="33393"/>
                    </a:lnTo>
                    <a:lnTo>
                      <a:pt x="109498" y="50839"/>
                    </a:lnTo>
                    <a:cubicBezTo>
                      <a:pt x="107984" y="52726"/>
                      <a:pt x="108283" y="55486"/>
                      <a:pt x="110167" y="57003"/>
                    </a:cubicBezTo>
                    <a:cubicBezTo>
                      <a:pt x="111783" y="58304"/>
                      <a:pt x="114088" y="58291"/>
                      <a:pt x="115689" y="56972"/>
                    </a:cubicBezTo>
                    <a:lnTo>
                      <a:pt x="140634" y="32189"/>
                    </a:lnTo>
                    <a:cubicBezTo>
                      <a:pt x="142344" y="30567"/>
                      <a:pt x="142417" y="27864"/>
                      <a:pt x="140798" y="26152"/>
                    </a:cubicBezTo>
                    <a:cubicBezTo>
                      <a:pt x="140745" y="26095"/>
                      <a:pt x="140690" y="26041"/>
                      <a:pt x="140634" y="25987"/>
                    </a:cubicBezTo>
                    <a:lnTo>
                      <a:pt x="115689" y="1136"/>
                    </a:lnTo>
                    <a:cubicBezTo>
                      <a:pt x="113886" y="-495"/>
                      <a:pt x="111104" y="-353"/>
                      <a:pt x="109476" y="1454"/>
                    </a:cubicBezTo>
                    <a:cubicBezTo>
                      <a:pt x="107964" y="3131"/>
                      <a:pt x="107964" y="5683"/>
                      <a:pt x="109476" y="7360"/>
                    </a:cubicBezTo>
                    <a:lnTo>
                      <a:pt x="126756" y="24647"/>
                    </a:lnTo>
                    <a:lnTo>
                      <a:pt x="103738" y="24647"/>
                    </a:lnTo>
                    <a:cubicBezTo>
                      <a:pt x="46504" y="24697"/>
                      <a:pt x="111" y="71149"/>
                      <a:pt x="36" y="128483"/>
                    </a:cubicBezTo>
                    <a:cubicBezTo>
                      <a:pt x="-269" y="130847"/>
                      <a:pt x="1397" y="133011"/>
                      <a:pt x="3757" y="133317"/>
                    </a:cubicBezTo>
                    <a:cubicBezTo>
                      <a:pt x="4027" y="133352"/>
                      <a:pt x="4300" y="133361"/>
                      <a:pt x="4571" y="133344"/>
                    </a:cubicBezTo>
                    <a:close/>
                  </a:path>
                </a:pathLst>
              </a:custGeom>
              <a:grpFill/>
              <a:ln w="221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283DB6A-B503-1F0C-90E9-3B71FB62CA15}"/>
                  </a:ext>
                </a:extLst>
              </p:cNvPr>
              <p:cNvSpPr/>
              <p:nvPr/>
            </p:nvSpPr>
            <p:spPr>
              <a:xfrm>
                <a:off x="8093270" y="4450231"/>
                <a:ext cx="36283" cy="36346"/>
              </a:xfrm>
              <a:custGeom>
                <a:avLst/>
                <a:gdLst>
                  <a:gd name="connsiteX0" fmla="*/ 18142 w 36283"/>
                  <a:gd name="connsiteY0" fmla="*/ 1 h 36345"/>
                  <a:gd name="connsiteX1" fmla="*/ 0 w 36283"/>
                  <a:gd name="connsiteY1" fmla="*/ 18174 h 36345"/>
                  <a:gd name="connsiteX2" fmla="*/ 18142 w 36283"/>
                  <a:gd name="connsiteY2" fmla="*/ 36347 h 36345"/>
                  <a:gd name="connsiteX3" fmla="*/ 36283 w 36283"/>
                  <a:gd name="connsiteY3" fmla="*/ 18174 h 36345"/>
                  <a:gd name="connsiteX4" fmla="*/ 18506 w 36283"/>
                  <a:gd name="connsiteY4" fmla="*/ 1 h 36345"/>
                  <a:gd name="connsiteX5" fmla="*/ 18142 w 36283"/>
                  <a:gd name="connsiteY5" fmla="*/ 1 h 36345"/>
                  <a:gd name="connsiteX6" fmla="*/ 18142 w 36283"/>
                  <a:gd name="connsiteY6" fmla="*/ 28396 h 36345"/>
                  <a:gd name="connsiteX7" fmla="*/ 8391 w 36283"/>
                  <a:gd name="connsiteY7" fmla="*/ 18628 h 36345"/>
                  <a:gd name="connsiteX8" fmla="*/ 18142 w 36283"/>
                  <a:gd name="connsiteY8" fmla="*/ 8860 h 36345"/>
                  <a:gd name="connsiteX9" fmla="*/ 27893 w 36283"/>
                  <a:gd name="connsiteY9" fmla="*/ 18628 h 36345"/>
                  <a:gd name="connsiteX10" fmla="*/ 27893 w 36283"/>
                  <a:gd name="connsiteY10" fmla="*/ 18651 h 36345"/>
                  <a:gd name="connsiteX11" fmla="*/ 18142 w 36283"/>
                  <a:gd name="connsiteY11" fmla="*/ 28396 h 3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83" h="36345">
                    <a:moveTo>
                      <a:pt x="18142" y="1"/>
                    </a:moveTo>
                    <a:cubicBezTo>
                      <a:pt x="8122" y="1"/>
                      <a:pt x="0" y="8137"/>
                      <a:pt x="0" y="18174"/>
                    </a:cubicBezTo>
                    <a:cubicBezTo>
                      <a:pt x="0" y="28211"/>
                      <a:pt x="8122" y="36347"/>
                      <a:pt x="18142" y="36347"/>
                    </a:cubicBezTo>
                    <a:cubicBezTo>
                      <a:pt x="28075" y="36142"/>
                      <a:pt x="36079" y="28124"/>
                      <a:pt x="36283" y="18174"/>
                    </a:cubicBezTo>
                    <a:cubicBezTo>
                      <a:pt x="36384" y="8238"/>
                      <a:pt x="28425" y="102"/>
                      <a:pt x="18506" y="1"/>
                    </a:cubicBezTo>
                    <a:cubicBezTo>
                      <a:pt x="18385" y="0"/>
                      <a:pt x="18263" y="0"/>
                      <a:pt x="18142" y="1"/>
                    </a:cubicBezTo>
                    <a:close/>
                    <a:moveTo>
                      <a:pt x="18142" y="28396"/>
                    </a:moveTo>
                    <a:cubicBezTo>
                      <a:pt x="12756" y="28396"/>
                      <a:pt x="8391" y="24023"/>
                      <a:pt x="8391" y="18628"/>
                    </a:cubicBezTo>
                    <a:cubicBezTo>
                      <a:pt x="8391" y="13233"/>
                      <a:pt x="12756" y="8860"/>
                      <a:pt x="18142" y="8860"/>
                    </a:cubicBezTo>
                    <a:cubicBezTo>
                      <a:pt x="23527" y="8860"/>
                      <a:pt x="27893" y="13234"/>
                      <a:pt x="27893" y="18628"/>
                    </a:cubicBezTo>
                    <a:cubicBezTo>
                      <a:pt x="27893" y="18636"/>
                      <a:pt x="27893" y="18643"/>
                      <a:pt x="27893" y="18651"/>
                    </a:cubicBezTo>
                    <a:cubicBezTo>
                      <a:pt x="27843" y="24021"/>
                      <a:pt x="23503" y="28359"/>
                      <a:pt x="18142" y="28396"/>
                    </a:cubicBezTo>
                    <a:close/>
                  </a:path>
                </a:pathLst>
              </a:custGeom>
              <a:grpFill/>
              <a:ln w="221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CBAEC59F-5CE6-47A6-D65F-1FB81B15982F}"/>
                  </a:ext>
                </a:extLst>
              </p:cNvPr>
              <p:cNvSpPr/>
              <p:nvPr/>
            </p:nvSpPr>
            <p:spPr>
              <a:xfrm>
                <a:off x="8160893" y="4444658"/>
                <a:ext cx="29480" cy="29531"/>
              </a:xfrm>
              <a:custGeom>
                <a:avLst/>
                <a:gdLst>
                  <a:gd name="connsiteX0" fmla="*/ 7665 w 29480"/>
                  <a:gd name="connsiteY0" fmla="*/ 2030 h 29531"/>
                  <a:gd name="connsiteX1" fmla="*/ 1451 w 29480"/>
                  <a:gd name="connsiteY1" fmla="*/ 1712 h 29531"/>
                  <a:gd name="connsiteX2" fmla="*/ 1134 w 29480"/>
                  <a:gd name="connsiteY2" fmla="*/ 7936 h 29531"/>
                  <a:gd name="connsiteX3" fmla="*/ 1451 w 29480"/>
                  <a:gd name="connsiteY3" fmla="*/ 8254 h 29531"/>
                  <a:gd name="connsiteX4" fmla="*/ 8980 w 29480"/>
                  <a:gd name="connsiteY4" fmla="*/ 15796 h 29531"/>
                  <a:gd name="connsiteX5" fmla="*/ 1905 w 29480"/>
                  <a:gd name="connsiteY5" fmla="*/ 22884 h 29531"/>
                  <a:gd name="connsiteX6" fmla="*/ 1905 w 29480"/>
                  <a:gd name="connsiteY6" fmla="*/ 29085 h 29531"/>
                  <a:gd name="connsiteX7" fmla="*/ 8096 w 29480"/>
                  <a:gd name="connsiteY7" fmla="*/ 29085 h 29531"/>
                  <a:gd name="connsiteX8" fmla="*/ 15625 w 29480"/>
                  <a:gd name="connsiteY8" fmla="*/ 21543 h 29531"/>
                  <a:gd name="connsiteX9" fmla="*/ 23153 w 29480"/>
                  <a:gd name="connsiteY9" fmla="*/ 29085 h 29531"/>
                  <a:gd name="connsiteX10" fmla="*/ 29356 w 29480"/>
                  <a:gd name="connsiteY10" fmla="*/ 29097 h 29531"/>
                  <a:gd name="connsiteX11" fmla="*/ 29367 w 29480"/>
                  <a:gd name="connsiteY11" fmla="*/ 22884 h 29531"/>
                  <a:gd name="connsiteX12" fmla="*/ 21838 w 29480"/>
                  <a:gd name="connsiteY12" fmla="*/ 15342 h 29531"/>
                  <a:gd name="connsiteX13" fmla="*/ 29367 w 29480"/>
                  <a:gd name="connsiteY13" fmla="*/ 7800 h 29531"/>
                  <a:gd name="connsiteX14" fmla="*/ 30033 w 29480"/>
                  <a:gd name="connsiteY14" fmla="*/ 1636 h 29531"/>
                  <a:gd name="connsiteX15" fmla="*/ 23879 w 29480"/>
                  <a:gd name="connsiteY15" fmla="*/ 969 h 29531"/>
                  <a:gd name="connsiteX16" fmla="*/ 23153 w 29480"/>
                  <a:gd name="connsiteY16" fmla="*/ 1712 h 29531"/>
                  <a:gd name="connsiteX17" fmla="*/ 15194 w 29480"/>
                  <a:gd name="connsiteY17" fmla="*/ 9686 h 2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480" h="29531">
                    <a:moveTo>
                      <a:pt x="7665" y="2030"/>
                    </a:moveTo>
                    <a:cubicBezTo>
                      <a:pt x="6037" y="224"/>
                      <a:pt x="3255" y="81"/>
                      <a:pt x="1451" y="1712"/>
                    </a:cubicBezTo>
                    <a:cubicBezTo>
                      <a:pt x="-352" y="3343"/>
                      <a:pt x="-494" y="6130"/>
                      <a:pt x="1134" y="7936"/>
                    </a:cubicBezTo>
                    <a:cubicBezTo>
                      <a:pt x="1234" y="8048"/>
                      <a:pt x="1340" y="8154"/>
                      <a:pt x="1451" y="8254"/>
                    </a:cubicBezTo>
                    <a:lnTo>
                      <a:pt x="8980" y="15796"/>
                    </a:lnTo>
                    <a:lnTo>
                      <a:pt x="1905" y="22884"/>
                    </a:lnTo>
                    <a:cubicBezTo>
                      <a:pt x="195" y="24596"/>
                      <a:pt x="195" y="27373"/>
                      <a:pt x="1905" y="29085"/>
                    </a:cubicBezTo>
                    <a:cubicBezTo>
                      <a:pt x="3614" y="30798"/>
                      <a:pt x="6386" y="30798"/>
                      <a:pt x="8096" y="29085"/>
                    </a:cubicBezTo>
                    <a:lnTo>
                      <a:pt x="15625" y="21543"/>
                    </a:lnTo>
                    <a:lnTo>
                      <a:pt x="23153" y="29085"/>
                    </a:lnTo>
                    <a:cubicBezTo>
                      <a:pt x="24863" y="30804"/>
                      <a:pt x="27640" y="30809"/>
                      <a:pt x="29356" y="29097"/>
                    </a:cubicBezTo>
                    <a:cubicBezTo>
                      <a:pt x="31071" y="27384"/>
                      <a:pt x="31076" y="24602"/>
                      <a:pt x="29367" y="22884"/>
                    </a:cubicBezTo>
                    <a:lnTo>
                      <a:pt x="21838" y="15342"/>
                    </a:lnTo>
                    <a:lnTo>
                      <a:pt x="29367" y="7800"/>
                    </a:lnTo>
                    <a:cubicBezTo>
                      <a:pt x="31250" y="6282"/>
                      <a:pt x="31548" y="3522"/>
                      <a:pt x="30033" y="1636"/>
                    </a:cubicBezTo>
                    <a:cubicBezTo>
                      <a:pt x="28518" y="-251"/>
                      <a:pt x="25763" y="-549"/>
                      <a:pt x="23879" y="969"/>
                    </a:cubicBezTo>
                    <a:cubicBezTo>
                      <a:pt x="23609" y="1187"/>
                      <a:pt x="23365" y="1436"/>
                      <a:pt x="23153" y="1712"/>
                    </a:cubicBezTo>
                    <a:lnTo>
                      <a:pt x="15194" y="9686"/>
                    </a:lnTo>
                    <a:close/>
                  </a:path>
                </a:pathLst>
              </a:custGeom>
              <a:grpFill/>
              <a:ln w="221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9679B08-D22B-80BD-B07D-B368FE440B15}"/>
                  </a:ext>
                </a:extLst>
              </p:cNvPr>
              <p:cNvSpPr/>
              <p:nvPr/>
            </p:nvSpPr>
            <p:spPr>
              <a:xfrm>
                <a:off x="8089143" y="4346827"/>
                <a:ext cx="29480" cy="29531"/>
              </a:xfrm>
              <a:custGeom>
                <a:avLst/>
                <a:gdLst>
                  <a:gd name="connsiteX0" fmla="*/ 1451 w 29480"/>
                  <a:gd name="connsiteY0" fmla="*/ 28441 h 29531"/>
                  <a:gd name="connsiteX1" fmla="*/ 7544 w 29480"/>
                  <a:gd name="connsiteY1" fmla="*/ 28562 h 29531"/>
                  <a:gd name="connsiteX2" fmla="*/ 7665 w 29480"/>
                  <a:gd name="connsiteY2" fmla="*/ 28441 h 29531"/>
                  <a:gd name="connsiteX3" fmla="*/ 14740 w 29480"/>
                  <a:gd name="connsiteY3" fmla="*/ 20876 h 29531"/>
                  <a:gd name="connsiteX4" fmla="*/ 22269 w 29480"/>
                  <a:gd name="connsiteY4" fmla="*/ 28441 h 29531"/>
                  <a:gd name="connsiteX5" fmla="*/ 28431 w 29480"/>
                  <a:gd name="connsiteY5" fmla="*/ 29300 h 29531"/>
                  <a:gd name="connsiteX6" fmla="*/ 29289 w 29480"/>
                  <a:gd name="connsiteY6" fmla="*/ 23127 h 29531"/>
                  <a:gd name="connsiteX7" fmla="*/ 28483 w 29480"/>
                  <a:gd name="connsiteY7" fmla="*/ 22307 h 29531"/>
                  <a:gd name="connsiteX8" fmla="*/ 20954 w 29480"/>
                  <a:gd name="connsiteY8" fmla="*/ 14766 h 29531"/>
                  <a:gd name="connsiteX9" fmla="*/ 28029 w 29480"/>
                  <a:gd name="connsiteY9" fmla="*/ 7678 h 29531"/>
                  <a:gd name="connsiteX10" fmla="*/ 28040 w 29480"/>
                  <a:gd name="connsiteY10" fmla="*/ 1465 h 29531"/>
                  <a:gd name="connsiteX11" fmla="*/ 21838 w 29480"/>
                  <a:gd name="connsiteY11" fmla="*/ 1454 h 29531"/>
                  <a:gd name="connsiteX12" fmla="*/ 14740 w 29480"/>
                  <a:gd name="connsiteY12" fmla="*/ 8564 h 29531"/>
                  <a:gd name="connsiteX13" fmla="*/ 7665 w 29480"/>
                  <a:gd name="connsiteY13" fmla="*/ 1454 h 29531"/>
                  <a:gd name="connsiteX14" fmla="*/ 1451 w 29480"/>
                  <a:gd name="connsiteY14" fmla="*/ 1136 h 29531"/>
                  <a:gd name="connsiteX15" fmla="*/ 1134 w 29480"/>
                  <a:gd name="connsiteY15" fmla="*/ 7360 h 29531"/>
                  <a:gd name="connsiteX16" fmla="*/ 1451 w 29480"/>
                  <a:gd name="connsiteY16" fmla="*/ 7678 h 29531"/>
                  <a:gd name="connsiteX17" fmla="*/ 8527 w 29480"/>
                  <a:gd name="connsiteY17" fmla="*/ 14675 h 29531"/>
                  <a:gd name="connsiteX18" fmla="*/ 1451 w 29480"/>
                  <a:gd name="connsiteY18" fmla="*/ 22307 h 29531"/>
                  <a:gd name="connsiteX19" fmla="*/ 1390 w 29480"/>
                  <a:gd name="connsiteY19" fmla="*/ 28379 h 29531"/>
                  <a:gd name="connsiteX20" fmla="*/ 1451 w 29480"/>
                  <a:gd name="connsiteY20" fmla="*/ 28441 h 2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480" h="29531">
                    <a:moveTo>
                      <a:pt x="1451" y="28441"/>
                    </a:moveTo>
                    <a:cubicBezTo>
                      <a:pt x="3100" y="30160"/>
                      <a:pt x="5828" y="30214"/>
                      <a:pt x="7544" y="28562"/>
                    </a:cubicBezTo>
                    <a:cubicBezTo>
                      <a:pt x="7585" y="28523"/>
                      <a:pt x="7625" y="28482"/>
                      <a:pt x="7665" y="28441"/>
                    </a:cubicBezTo>
                    <a:lnTo>
                      <a:pt x="14740" y="20876"/>
                    </a:lnTo>
                    <a:lnTo>
                      <a:pt x="22269" y="28441"/>
                    </a:lnTo>
                    <a:cubicBezTo>
                      <a:pt x="23734" y="30383"/>
                      <a:pt x="26493" y="30767"/>
                      <a:pt x="28431" y="29300"/>
                    </a:cubicBezTo>
                    <a:cubicBezTo>
                      <a:pt x="30370" y="27833"/>
                      <a:pt x="30754" y="25069"/>
                      <a:pt x="29289" y="23127"/>
                    </a:cubicBezTo>
                    <a:cubicBezTo>
                      <a:pt x="29057" y="22820"/>
                      <a:pt x="28786" y="22544"/>
                      <a:pt x="28483" y="22307"/>
                    </a:cubicBezTo>
                    <a:lnTo>
                      <a:pt x="20954" y="14766"/>
                    </a:lnTo>
                    <a:lnTo>
                      <a:pt x="28029" y="7678"/>
                    </a:lnTo>
                    <a:cubicBezTo>
                      <a:pt x="29745" y="5966"/>
                      <a:pt x="29750" y="3184"/>
                      <a:pt x="28040" y="1465"/>
                    </a:cubicBezTo>
                    <a:cubicBezTo>
                      <a:pt x="26331" y="-254"/>
                      <a:pt x="23554" y="-259"/>
                      <a:pt x="21838" y="1454"/>
                    </a:cubicBezTo>
                    <a:lnTo>
                      <a:pt x="14740" y="8564"/>
                    </a:lnTo>
                    <a:lnTo>
                      <a:pt x="7665" y="1454"/>
                    </a:lnTo>
                    <a:cubicBezTo>
                      <a:pt x="6037" y="-353"/>
                      <a:pt x="3255" y="-495"/>
                      <a:pt x="1451" y="1136"/>
                    </a:cubicBezTo>
                    <a:cubicBezTo>
                      <a:pt x="-352" y="2767"/>
                      <a:pt x="-494" y="5553"/>
                      <a:pt x="1134" y="7360"/>
                    </a:cubicBezTo>
                    <a:cubicBezTo>
                      <a:pt x="1234" y="7471"/>
                      <a:pt x="1340" y="7578"/>
                      <a:pt x="1451" y="7678"/>
                    </a:cubicBezTo>
                    <a:lnTo>
                      <a:pt x="8527" y="14675"/>
                    </a:lnTo>
                    <a:lnTo>
                      <a:pt x="1451" y="22307"/>
                    </a:lnTo>
                    <a:cubicBezTo>
                      <a:pt x="-239" y="23967"/>
                      <a:pt x="-267" y="26685"/>
                      <a:pt x="1390" y="28379"/>
                    </a:cubicBezTo>
                    <a:cubicBezTo>
                      <a:pt x="1410" y="28400"/>
                      <a:pt x="1431" y="28420"/>
                      <a:pt x="1451" y="28441"/>
                    </a:cubicBezTo>
                    <a:close/>
                  </a:path>
                </a:pathLst>
              </a:custGeom>
              <a:grpFill/>
              <a:ln w="221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A268CB12-1FF5-E921-14A9-276FC081983A}"/>
                  </a:ext>
                </a:extLst>
              </p:cNvPr>
              <p:cNvSpPr/>
              <p:nvPr/>
            </p:nvSpPr>
            <p:spPr>
              <a:xfrm>
                <a:off x="8025045" y="4381063"/>
                <a:ext cx="29480" cy="29531"/>
              </a:xfrm>
              <a:custGeom>
                <a:avLst/>
                <a:gdLst>
                  <a:gd name="connsiteX0" fmla="*/ 1327 w 29480"/>
                  <a:gd name="connsiteY0" fmla="*/ 28347 h 29531"/>
                  <a:gd name="connsiteX1" fmla="*/ 7353 w 29480"/>
                  <a:gd name="connsiteY1" fmla="*/ 28535 h 29531"/>
                  <a:gd name="connsiteX2" fmla="*/ 7540 w 29480"/>
                  <a:gd name="connsiteY2" fmla="*/ 28347 h 29531"/>
                  <a:gd name="connsiteX3" fmla="*/ 15069 w 29480"/>
                  <a:gd name="connsiteY3" fmla="*/ 20806 h 29531"/>
                  <a:gd name="connsiteX4" fmla="*/ 22598 w 29480"/>
                  <a:gd name="connsiteY4" fmla="*/ 28347 h 29531"/>
                  <a:gd name="connsiteX5" fmla="*/ 28789 w 29480"/>
                  <a:gd name="connsiteY5" fmla="*/ 28347 h 29531"/>
                  <a:gd name="connsiteX6" fmla="*/ 28789 w 29480"/>
                  <a:gd name="connsiteY6" fmla="*/ 22146 h 29531"/>
                  <a:gd name="connsiteX7" fmla="*/ 20829 w 29480"/>
                  <a:gd name="connsiteY7" fmla="*/ 15036 h 29531"/>
                  <a:gd name="connsiteX8" fmla="*/ 28358 w 29480"/>
                  <a:gd name="connsiteY8" fmla="*/ 7494 h 29531"/>
                  <a:gd name="connsiteX9" fmla="*/ 28347 w 29480"/>
                  <a:gd name="connsiteY9" fmla="*/ 1281 h 29531"/>
                  <a:gd name="connsiteX10" fmla="*/ 22145 w 29480"/>
                  <a:gd name="connsiteY10" fmla="*/ 1292 h 29531"/>
                  <a:gd name="connsiteX11" fmla="*/ 14616 w 29480"/>
                  <a:gd name="connsiteY11" fmla="*/ 8834 h 29531"/>
                  <a:gd name="connsiteX12" fmla="*/ 7540 w 29480"/>
                  <a:gd name="connsiteY12" fmla="*/ 1292 h 29531"/>
                  <a:gd name="connsiteX13" fmla="*/ 1338 w 29480"/>
                  <a:gd name="connsiteY13" fmla="*/ 1281 h 29531"/>
                  <a:gd name="connsiteX14" fmla="*/ 1327 w 29480"/>
                  <a:gd name="connsiteY14" fmla="*/ 7494 h 29531"/>
                  <a:gd name="connsiteX15" fmla="*/ 8856 w 29480"/>
                  <a:gd name="connsiteY15" fmla="*/ 15036 h 29531"/>
                  <a:gd name="connsiteX16" fmla="*/ 1327 w 29480"/>
                  <a:gd name="connsiteY16" fmla="*/ 22600 h 29531"/>
                  <a:gd name="connsiteX17" fmla="*/ 896 w 29480"/>
                  <a:gd name="connsiteY17" fmla="*/ 27916 h 29531"/>
                  <a:gd name="connsiteX18" fmla="*/ 1327 w 29480"/>
                  <a:gd name="connsiteY18" fmla="*/ 28347 h 2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480" h="29531">
                    <a:moveTo>
                      <a:pt x="1327" y="28347"/>
                    </a:moveTo>
                    <a:cubicBezTo>
                      <a:pt x="2939" y="30066"/>
                      <a:pt x="5637" y="30150"/>
                      <a:pt x="7353" y="28535"/>
                    </a:cubicBezTo>
                    <a:cubicBezTo>
                      <a:pt x="7418" y="28474"/>
                      <a:pt x="7480" y="28412"/>
                      <a:pt x="7540" y="28347"/>
                    </a:cubicBezTo>
                    <a:lnTo>
                      <a:pt x="15069" y="20806"/>
                    </a:lnTo>
                    <a:lnTo>
                      <a:pt x="22598" y="28347"/>
                    </a:lnTo>
                    <a:cubicBezTo>
                      <a:pt x="24308" y="30060"/>
                      <a:pt x="27079" y="30060"/>
                      <a:pt x="28789" y="28347"/>
                    </a:cubicBezTo>
                    <a:cubicBezTo>
                      <a:pt x="30498" y="26635"/>
                      <a:pt x="30498" y="23858"/>
                      <a:pt x="28789" y="22146"/>
                    </a:cubicBezTo>
                    <a:lnTo>
                      <a:pt x="20829" y="15036"/>
                    </a:lnTo>
                    <a:lnTo>
                      <a:pt x="28358" y="7494"/>
                    </a:lnTo>
                    <a:cubicBezTo>
                      <a:pt x="30068" y="5775"/>
                      <a:pt x="30063" y="2994"/>
                      <a:pt x="28347" y="1281"/>
                    </a:cubicBezTo>
                    <a:cubicBezTo>
                      <a:pt x="26631" y="-431"/>
                      <a:pt x="23854" y="-426"/>
                      <a:pt x="22145" y="1292"/>
                    </a:cubicBezTo>
                    <a:lnTo>
                      <a:pt x="14616" y="8834"/>
                    </a:lnTo>
                    <a:lnTo>
                      <a:pt x="7540" y="1292"/>
                    </a:lnTo>
                    <a:cubicBezTo>
                      <a:pt x="5831" y="-426"/>
                      <a:pt x="3054" y="-431"/>
                      <a:pt x="1338" y="1281"/>
                    </a:cubicBezTo>
                    <a:cubicBezTo>
                      <a:pt x="-378" y="2994"/>
                      <a:pt x="-383" y="5775"/>
                      <a:pt x="1327" y="7494"/>
                    </a:cubicBezTo>
                    <a:lnTo>
                      <a:pt x="8856" y="15036"/>
                    </a:lnTo>
                    <a:lnTo>
                      <a:pt x="1327" y="22600"/>
                    </a:lnTo>
                    <a:cubicBezTo>
                      <a:pt x="-257" y="23949"/>
                      <a:pt x="-450" y="26329"/>
                      <a:pt x="896" y="27916"/>
                    </a:cubicBezTo>
                    <a:cubicBezTo>
                      <a:pt x="1028" y="28071"/>
                      <a:pt x="1172" y="28215"/>
                      <a:pt x="1327" y="28347"/>
                    </a:cubicBezTo>
                    <a:close/>
                  </a:path>
                </a:pathLst>
              </a:custGeom>
              <a:grpFill/>
              <a:ln w="2210" cap="flat">
                <a:noFill/>
                <a:prstDash val="solid"/>
                <a:miter/>
              </a:ln>
            </p:spPr>
            <p:txBody>
              <a:bodyPr rtlCol="0" anchor="ctr"/>
              <a:lstStyle/>
              <a:p>
                <a:endParaRPr lang="en-US"/>
              </a:p>
            </p:txBody>
          </p:sp>
        </p:grpSp>
      </p:grpSp>
      <p:grpSp>
        <p:nvGrpSpPr>
          <p:cNvPr id="27" name="Group 26">
            <a:extLst>
              <a:ext uri="{FF2B5EF4-FFF2-40B4-BE49-F238E27FC236}">
                <a16:creationId xmlns:a16="http://schemas.microsoft.com/office/drawing/2014/main" id="{02B9D6C1-4049-CE88-8592-EC9D9D0E8545}"/>
              </a:ext>
            </a:extLst>
          </p:cNvPr>
          <p:cNvGrpSpPr/>
          <p:nvPr/>
        </p:nvGrpSpPr>
        <p:grpSpPr>
          <a:xfrm>
            <a:off x="1530675" y="3861189"/>
            <a:ext cx="1143158" cy="1143158"/>
            <a:chOff x="1418033" y="3702381"/>
            <a:chExt cx="1143158" cy="1143158"/>
          </a:xfrm>
        </p:grpSpPr>
        <p:sp>
          <p:nvSpPr>
            <p:cNvPr id="28" name="Oval 27">
              <a:extLst>
                <a:ext uri="{FF2B5EF4-FFF2-40B4-BE49-F238E27FC236}">
                  <a16:creationId xmlns:a16="http://schemas.microsoft.com/office/drawing/2014/main" id="{D04E3F0F-4F90-CA6C-F014-A307B28AF630}"/>
                </a:ext>
              </a:extLst>
            </p:cNvPr>
            <p:cNvSpPr/>
            <p:nvPr/>
          </p:nvSpPr>
          <p:spPr>
            <a:xfrm>
              <a:off x="1418033" y="3702381"/>
              <a:ext cx="1143158" cy="1143158"/>
            </a:xfrm>
            <a:prstGeom prst="ellipse">
              <a:avLst/>
            </a:prstGeom>
            <a:solidFill>
              <a:schemeClr val="bg1"/>
            </a:solidFill>
            <a:ln w="1238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Graphic 5">
              <a:extLst>
                <a:ext uri="{FF2B5EF4-FFF2-40B4-BE49-F238E27FC236}">
                  <a16:creationId xmlns:a16="http://schemas.microsoft.com/office/drawing/2014/main" id="{E3D3EB35-F5C5-EFAB-FF10-58166315E354}"/>
                </a:ext>
              </a:extLst>
            </p:cNvPr>
            <p:cNvSpPr>
              <a:spLocks noChangeAspect="1"/>
            </p:cNvSpPr>
            <p:nvPr/>
          </p:nvSpPr>
          <p:spPr>
            <a:xfrm>
              <a:off x="1726335" y="3971867"/>
              <a:ext cx="518736" cy="592830"/>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accent4"/>
            </a:solidFill>
            <a:ln w="9525" cap="flat">
              <a:noFill/>
              <a:prstDash val="solid"/>
              <a:miter/>
            </a:ln>
          </p:spPr>
          <p:txBody>
            <a:bodyPr rtlCol="0" anchor="ctr"/>
            <a:lstStyle/>
            <a:p>
              <a:endParaRPr lang="en-US"/>
            </a:p>
          </p:txBody>
        </p:sp>
      </p:grpSp>
      <p:grpSp>
        <p:nvGrpSpPr>
          <p:cNvPr id="30" name="Group 29">
            <a:extLst>
              <a:ext uri="{FF2B5EF4-FFF2-40B4-BE49-F238E27FC236}">
                <a16:creationId xmlns:a16="http://schemas.microsoft.com/office/drawing/2014/main" id="{C1D9D7CF-2995-4C7B-13EB-D75C91097A08}"/>
              </a:ext>
            </a:extLst>
          </p:cNvPr>
          <p:cNvGrpSpPr/>
          <p:nvPr/>
        </p:nvGrpSpPr>
        <p:grpSpPr>
          <a:xfrm>
            <a:off x="4927340" y="2825145"/>
            <a:ext cx="997790" cy="997790"/>
            <a:chOff x="4035139" y="2573187"/>
            <a:chExt cx="1429164" cy="1429164"/>
          </a:xfrm>
        </p:grpSpPr>
        <p:sp>
          <p:nvSpPr>
            <p:cNvPr id="31" name="Rounded Rectangle 30">
              <a:extLst>
                <a:ext uri="{FF2B5EF4-FFF2-40B4-BE49-F238E27FC236}">
                  <a16:creationId xmlns:a16="http://schemas.microsoft.com/office/drawing/2014/main" id="{383E332D-6845-3010-1C94-40A158821BBB}"/>
                </a:ext>
              </a:extLst>
            </p:cNvPr>
            <p:cNvSpPr/>
            <p:nvPr/>
          </p:nvSpPr>
          <p:spPr>
            <a:xfrm>
              <a:off x="4035139" y="2573187"/>
              <a:ext cx="1429164" cy="142916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2" name="Graphic 50">
              <a:extLst>
                <a:ext uri="{FF2B5EF4-FFF2-40B4-BE49-F238E27FC236}">
                  <a16:creationId xmlns:a16="http://schemas.microsoft.com/office/drawing/2014/main" id="{060092E8-A9C7-4D5A-1EDA-A157FE2978AF}"/>
                </a:ext>
              </a:extLst>
            </p:cNvPr>
            <p:cNvSpPr/>
            <p:nvPr/>
          </p:nvSpPr>
          <p:spPr>
            <a:xfrm>
              <a:off x="4244271" y="2799851"/>
              <a:ext cx="1010901" cy="998863"/>
            </a:xfrm>
            <a:custGeom>
              <a:avLst/>
              <a:gdLst>
                <a:gd name="connsiteX0" fmla="*/ 496525 w 1287447"/>
                <a:gd name="connsiteY0" fmla="*/ 481916 h 1272116"/>
                <a:gd name="connsiteX1" fmla="*/ 483116 w 1287447"/>
                <a:gd name="connsiteY1" fmla="*/ 762693 h 1272116"/>
                <a:gd name="connsiteX2" fmla="*/ 530582 w 1287447"/>
                <a:gd name="connsiteY2" fmla="*/ 1157021 h 1272116"/>
                <a:gd name="connsiteX3" fmla="*/ 475768 w 1287447"/>
                <a:gd name="connsiteY3" fmla="*/ 1222561 h 1272116"/>
                <a:gd name="connsiteX4" fmla="*/ 474266 w 1287447"/>
                <a:gd name="connsiteY4" fmla="*/ 1222664 h 1272116"/>
                <a:gd name="connsiteX5" fmla="*/ 412425 w 1287447"/>
                <a:gd name="connsiteY5" fmla="*/ 1169951 h 1272116"/>
                <a:gd name="connsiteX6" fmla="*/ 340178 w 1287447"/>
                <a:gd name="connsiteY6" fmla="*/ 756156 h 1272116"/>
                <a:gd name="connsiteX7" fmla="*/ 267879 w 1287447"/>
                <a:gd name="connsiteY7" fmla="*/ 1169951 h 1272116"/>
                <a:gd name="connsiteX8" fmla="*/ 206037 w 1287447"/>
                <a:gd name="connsiteY8" fmla="*/ 1222664 h 1272116"/>
                <a:gd name="connsiteX9" fmla="*/ 162969 w 1287447"/>
                <a:gd name="connsiteY9" fmla="*/ 1201645 h 1272116"/>
                <a:gd name="connsiteX10" fmla="*/ 149722 w 1287447"/>
                <a:gd name="connsiteY10" fmla="*/ 1157021 h 1272116"/>
                <a:gd name="connsiteX11" fmla="*/ 197187 w 1287447"/>
                <a:gd name="connsiteY11" fmla="*/ 762693 h 1272116"/>
                <a:gd name="connsiteX12" fmla="*/ 187479 w 1287447"/>
                <a:gd name="connsiteY12" fmla="*/ 514732 h 1272116"/>
                <a:gd name="connsiteX13" fmla="*/ 104023 w 1287447"/>
                <a:gd name="connsiteY13" fmla="*/ 739935 h 1272116"/>
                <a:gd name="connsiteX14" fmla="*/ 47117 w 1287447"/>
                <a:gd name="connsiteY14" fmla="*/ 774099 h 1272116"/>
                <a:gd name="connsiteX15" fmla="*/ 8232 w 1287447"/>
                <a:gd name="connsiteY15" fmla="*/ 750232 h 1272116"/>
                <a:gd name="connsiteX16" fmla="*/ 2172 w 1287447"/>
                <a:gd name="connsiteY16" fmla="*/ 708075 h 1272116"/>
                <a:gd name="connsiteX17" fmla="*/ 81872 w 1287447"/>
                <a:gd name="connsiteY17" fmla="*/ 478147 h 1272116"/>
                <a:gd name="connsiteX18" fmla="*/ 445456 w 1287447"/>
                <a:gd name="connsiteY18" fmla="*/ 356289 h 1272116"/>
                <a:gd name="connsiteX19" fmla="*/ 622396 w 1287447"/>
                <a:gd name="connsiteY19" fmla="*/ 435078 h 1272116"/>
                <a:gd name="connsiteX20" fmla="*/ 641491 w 1287447"/>
                <a:gd name="connsiteY20" fmla="*/ 434648 h 1272116"/>
                <a:gd name="connsiteX21" fmla="*/ 729076 w 1287447"/>
                <a:gd name="connsiteY21" fmla="*/ 376294 h 1272116"/>
                <a:gd name="connsiteX22" fmla="*/ 801107 w 1287447"/>
                <a:gd name="connsiteY22" fmla="*/ 387987 h 1272116"/>
                <a:gd name="connsiteX23" fmla="*/ 802931 w 1287447"/>
                <a:gd name="connsiteY23" fmla="*/ 390507 h 1272116"/>
                <a:gd name="connsiteX24" fmla="*/ 792151 w 1287447"/>
                <a:gd name="connsiteY24" fmla="*/ 462325 h 1272116"/>
                <a:gd name="connsiteX25" fmla="*/ 676677 w 1287447"/>
                <a:gd name="connsiteY25" fmla="*/ 545458 h 1272116"/>
                <a:gd name="connsiteX26" fmla="*/ 621488 w 1287447"/>
                <a:gd name="connsiteY26" fmla="*/ 551948 h 1272116"/>
                <a:gd name="connsiteX27" fmla="*/ 351394 w 1287447"/>
                <a:gd name="connsiteY27" fmla="*/ 74932 h 1272116"/>
                <a:gd name="connsiteX28" fmla="*/ 228357 w 1287447"/>
                <a:gd name="connsiteY28" fmla="*/ 175604 h 1272116"/>
                <a:gd name="connsiteX29" fmla="*/ 329029 w 1287447"/>
                <a:gd name="connsiteY29" fmla="*/ 298641 h 1272116"/>
                <a:gd name="connsiteX30" fmla="*/ 452066 w 1287447"/>
                <a:gd name="connsiteY30" fmla="*/ 197969 h 1272116"/>
                <a:gd name="connsiteX31" fmla="*/ 351394 w 1287447"/>
                <a:gd name="connsiteY31" fmla="*/ 74932 h 1272116"/>
                <a:gd name="connsiteX32" fmla="*/ 801182 w 1287447"/>
                <a:gd name="connsiteY32" fmla="*/ 11000 h 1272116"/>
                <a:gd name="connsiteX33" fmla="*/ 738054 w 1287447"/>
                <a:gd name="connsiteY33" fmla="*/ 371482 h 1272116"/>
                <a:gd name="connsiteX34" fmla="*/ 765997 w 1287447"/>
                <a:gd name="connsiteY34" fmla="*/ 367353 h 1272116"/>
                <a:gd name="connsiteX35" fmla="*/ 799358 w 1287447"/>
                <a:gd name="connsiteY35" fmla="*/ 176957 h 1272116"/>
                <a:gd name="connsiteX36" fmla="*/ 887909 w 1287447"/>
                <a:gd name="connsiteY36" fmla="*/ 183876 h 1272116"/>
                <a:gd name="connsiteX37" fmla="*/ 965465 w 1287447"/>
                <a:gd name="connsiteY37" fmla="*/ 225603 h 1272116"/>
                <a:gd name="connsiteX38" fmla="*/ 1057126 w 1287447"/>
                <a:gd name="connsiteY38" fmla="*/ 247487 h 1272116"/>
                <a:gd name="connsiteX39" fmla="*/ 1086304 w 1287447"/>
                <a:gd name="connsiteY39" fmla="*/ 80845 h 1272116"/>
                <a:gd name="connsiteX40" fmla="*/ 994588 w 1287447"/>
                <a:gd name="connsiteY40" fmla="*/ 58961 h 1272116"/>
                <a:gd name="connsiteX41" fmla="*/ 917087 w 1287447"/>
                <a:gd name="connsiteY41" fmla="*/ 17179 h 1272116"/>
                <a:gd name="connsiteX42" fmla="*/ 827463 w 1287447"/>
                <a:gd name="connsiteY42" fmla="*/ 10475 h 1272116"/>
                <a:gd name="connsiteX43" fmla="*/ 801182 w 1287447"/>
                <a:gd name="connsiteY43" fmla="*/ 11011 h 1272116"/>
                <a:gd name="connsiteX44" fmla="*/ 743149 w 1287447"/>
                <a:gd name="connsiteY44" fmla="*/ 497734 h 1272116"/>
                <a:gd name="connsiteX45" fmla="*/ 711987 w 1287447"/>
                <a:gd name="connsiteY45" fmla="*/ 520154 h 1272116"/>
                <a:gd name="connsiteX46" fmla="*/ 591743 w 1287447"/>
                <a:gd name="connsiteY46" fmla="*/ 1206565 h 1272116"/>
                <a:gd name="connsiteX47" fmla="*/ 602631 w 1287447"/>
                <a:gd name="connsiteY47" fmla="*/ 1222069 h 1272116"/>
                <a:gd name="connsiteX48" fmla="*/ 618131 w 1287447"/>
                <a:gd name="connsiteY48" fmla="*/ 1211176 h 1272116"/>
                <a:gd name="connsiteX49" fmla="*/ 672672 w 1287447"/>
                <a:gd name="connsiteY49" fmla="*/ 1272117 h 1272116"/>
                <a:gd name="connsiteX50" fmla="*/ 958175 w 1287447"/>
                <a:gd name="connsiteY50" fmla="*/ 1272117 h 1272116"/>
                <a:gd name="connsiteX51" fmla="*/ 958121 w 1287447"/>
                <a:gd name="connsiteY51" fmla="*/ 1258592 h 1272116"/>
                <a:gd name="connsiteX52" fmla="*/ 922829 w 1287447"/>
                <a:gd name="connsiteY52" fmla="*/ 1175946 h 1272116"/>
                <a:gd name="connsiteX53" fmla="*/ 708565 w 1287447"/>
                <a:gd name="connsiteY53" fmla="*/ 1175145 h 1272116"/>
                <a:gd name="connsiteX54" fmla="*/ 672630 w 1287447"/>
                <a:gd name="connsiteY54" fmla="*/ 1259245 h 1272116"/>
                <a:gd name="connsiteX55" fmla="*/ 815286 w 1287447"/>
                <a:gd name="connsiteY55" fmla="*/ 971219 h 1272116"/>
                <a:gd name="connsiteX56" fmla="*/ 749799 w 1287447"/>
                <a:gd name="connsiteY56" fmla="*/ 1036171 h 1272116"/>
                <a:gd name="connsiteX57" fmla="*/ 815286 w 1287447"/>
                <a:gd name="connsiteY57" fmla="*/ 1101126 h 1272116"/>
                <a:gd name="connsiteX58" fmla="*/ 880774 w 1287447"/>
                <a:gd name="connsiteY58" fmla="*/ 1036171 h 1272116"/>
                <a:gd name="connsiteX59" fmla="*/ 815286 w 1287447"/>
                <a:gd name="connsiteY59" fmla="*/ 971219 h 1272116"/>
                <a:gd name="connsiteX60" fmla="*/ 1001941 w 1287447"/>
                <a:gd name="connsiteY60" fmla="*/ 1272117 h 1272116"/>
                <a:gd name="connsiteX61" fmla="*/ 1287447 w 1287447"/>
                <a:gd name="connsiteY61" fmla="*/ 1272117 h 1272116"/>
                <a:gd name="connsiteX62" fmla="*/ 1287390 w 1287447"/>
                <a:gd name="connsiteY62" fmla="*/ 1258592 h 1272116"/>
                <a:gd name="connsiteX63" fmla="*/ 1252103 w 1287447"/>
                <a:gd name="connsiteY63" fmla="*/ 1175946 h 1272116"/>
                <a:gd name="connsiteX64" fmla="*/ 1037834 w 1287447"/>
                <a:gd name="connsiteY64" fmla="*/ 1175145 h 1272116"/>
                <a:gd name="connsiteX65" fmla="*/ 1001899 w 1287447"/>
                <a:gd name="connsiteY65" fmla="*/ 1259245 h 1272116"/>
                <a:gd name="connsiteX66" fmla="*/ 1144513 w 1287447"/>
                <a:gd name="connsiteY66" fmla="*/ 971219 h 1272116"/>
                <a:gd name="connsiteX67" fmla="*/ 1209996 w 1287447"/>
                <a:gd name="connsiteY67" fmla="*/ 1036171 h 1272116"/>
                <a:gd name="connsiteX68" fmla="*/ 1144513 w 1287447"/>
                <a:gd name="connsiteY68" fmla="*/ 1101126 h 1272116"/>
                <a:gd name="connsiteX69" fmla="*/ 1079022 w 1287447"/>
                <a:gd name="connsiteY69" fmla="*/ 1036171 h 1272116"/>
                <a:gd name="connsiteX70" fmla="*/ 1144513 w 1287447"/>
                <a:gd name="connsiteY70" fmla="*/ 971219 h 1272116"/>
                <a:gd name="connsiteX71" fmla="*/ 837290 w 1287447"/>
                <a:gd name="connsiteY71" fmla="*/ 931368 h 1272116"/>
                <a:gd name="connsiteX72" fmla="*/ 1122796 w 1287447"/>
                <a:gd name="connsiteY72" fmla="*/ 931368 h 1272116"/>
                <a:gd name="connsiteX73" fmla="*/ 1122738 w 1287447"/>
                <a:gd name="connsiteY73" fmla="*/ 917853 h 1272116"/>
                <a:gd name="connsiteX74" fmla="*/ 1087447 w 1287447"/>
                <a:gd name="connsiteY74" fmla="*/ 835202 h 1272116"/>
                <a:gd name="connsiteX75" fmla="*/ 873182 w 1287447"/>
                <a:gd name="connsiteY75" fmla="*/ 834398 h 1272116"/>
                <a:gd name="connsiteX76" fmla="*/ 837247 w 1287447"/>
                <a:gd name="connsiteY76" fmla="*/ 918497 h 1272116"/>
                <a:gd name="connsiteX77" fmla="*/ 979904 w 1287447"/>
                <a:gd name="connsiteY77" fmla="*/ 630476 h 1272116"/>
                <a:gd name="connsiteX78" fmla="*/ 1045391 w 1287447"/>
                <a:gd name="connsiteY78" fmla="*/ 695428 h 1272116"/>
                <a:gd name="connsiteX79" fmla="*/ 979904 w 1287447"/>
                <a:gd name="connsiteY79" fmla="*/ 760380 h 1272116"/>
                <a:gd name="connsiteX80" fmla="*/ 914416 w 1287447"/>
                <a:gd name="connsiteY80" fmla="*/ 695428 h 1272116"/>
                <a:gd name="connsiteX81" fmla="*/ 979904 w 1287447"/>
                <a:gd name="connsiteY81" fmla="*/ 630476 h 127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87447" h="1272116">
                  <a:moveTo>
                    <a:pt x="496525" y="481916"/>
                  </a:moveTo>
                  <a:cubicBezTo>
                    <a:pt x="482902" y="583875"/>
                    <a:pt x="476037" y="699349"/>
                    <a:pt x="483116" y="762693"/>
                  </a:cubicBezTo>
                  <a:cubicBezTo>
                    <a:pt x="506233" y="954805"/>
                    <a:pt x="522055" y="1086263"/>
                    <a:pt x="530582" y="1157021"/>
                  </a:cubicBezTo>
                  <a:cubicBezTo>
                    <a:pt x="534658" y="1190752"/>
                    <a:pt x="509719" y="1220582"/>
                    <a:pt x="475768" y="1222561"/>
                  </a:cubicBezTo>
                  <a:lnTo>
                    <a:pt x="474266" y="1222664"/>
                  </a:lnTo>
                  <a:cubicBezTo>
                    <a:pt x="442835" y="1224495"/>
                    <a:pt x="415591" y="1201267"/>
                    <a:pt x="412425" y="1169951"/>
                  </a:cubicBezTo>
                  <a:cubicBezTo>
                    <a:pt x="389255" y="938840"/>
                    <a:pt x="365119" y="800883"/>
                    <a:pt x="340178" y="756156"/>
                  </a:cubicBezTo>
                  <a:cubicBezTo>
                    <a:pt x="315185" y="800888"/>
                    <a:pt x="291103" y="938840"/>
                    <a:pt x="267879" y="1169951"/>
                  </a:cubicBezTo>
                  <a:cubicBezTo>
                    <a:pt x="264768" y="1201267"/>
                    <a:pt x="237469" y="1224495"/>
                    <a:pt x="206037" y="1222664"/>
                  </a:cubicBezTo>
                  <a:cubicBezTo>
                    <a:pt x="188391" y="1221646"/>
                    <a:pt x="174448" y="1215376"/>
                    <a:pt x="162969" y="1201645"/>
                  </a:cubicBezTo>
                  <a:cubicBezTo>
                    <a:pt x="152188" y="1188773"/>
                    <a:pt x="147736" y="1173704"/>
                    <a:pt x="149722" y="1157021"/>
                  </a:cubicBezTo>
                  <a:cubicBezTo>
                    <a:pt x="158249" y="1086277"/>
                    <a:pt x="174070" y="954817"/>
                    <a:pt x="197187" y="762693"/>
                  </a:cubicBezTo>
                  <a:cubicBezTo>
                    <a:pt x="204321" y="699351"/>
                    <a:pt x="201102" y="616692"/>
                    <a:pt x="187479" y="514732"/>
                  </a:cubicBezTo>
                  <a:cubicBezTo>
                    <a:pt x="158839" y="587032"/>
                    <a:pt x="131056" y="662117"/>
                    <a:pt x="104023" y="739935"/>
                  </a:cubicBezTo>
                  <a:cubicBezTo>
                    <a:pt x="95763" y="763801"/>
                    <a:pt x="72056" y="778015"/>
                    <a:pt x="47117" y="774099"/>
                  </a:cubicBezTo>
                  <a:cubicBezTo>
                    <a:pt x="30115" y="771417"/>
                    <a:pt x="17886" y="765410"/>
                    <a:pt x="8232" y="750232"/>
                  </a:cubicBezTo>
                  <a:cubicBezTo>
                    <a:pt x="-27" y="737252"/>
                    <a:pt x="-2119" y="722879"/>
                    <a:pt x="2172" y="708075"/>
                  </a:cubicBezTo>
                  <a:cubicBezTo>
                    <a:pt x="27863" y="619042"/>
                    <a:pt x="54465" y="542405"/>
                    <a:pt x="81872" y="478147"/>
                  </a:cubicBezTo>
                  <a:cubicBezTo>
                    <a:pt x="143767" y="368141"/>
                    <a:pt x="264923" y="327535"/>
                    <a:pt x="445456" y="356289"/>
                  </a:cubicBezTo>
                  <a:cubicBezTo>
                    <a:pt x="502469" y="363314"/>
                    <a:pt x="574442" y="406277"/>
                    <a:pt x="622396" y="435078"/>
                  </a:cubicBezTo>
                  <a:cubicBezTo>
                    <a:pt x="628457" y="438724"/>
                    <a:pt x="635590" y="438564"/>
                    <a:pt x="641491" y="434648"/>
                  </a:cubicBezTo>
                  <a:lnTo>
                    <a:pt x="729076" y="376294"/>
                  </a:lnTo>
                  <a:cubicBezTo>
                    <a:pt x="752729" y="360526"/>
                    <a:pt x="784427" y="365030"/>
                    <a:pt x="801107" y="387987"/>
                  </a:cubicBezTo>
                  <a:lnTo>
                    <a:pt x="802931" y="390507"/>
                  </a:lnTo>
                  <a:cubicBezTo>
                    <a:pt x="819504" y="413356"/>
                    <a:pt x="814892" y="445590"/>
                    <a:pt x="792151" y="462325"/>
                  </a:cubicBezTo>
                  <a:lnTo>
                    <a:pt x="676677" y="545458"/>
                  </a:lnTo>
                  <a:cubicBezTo>
                    <a:pt x="660157" y="557365"/>
                    <a:pt x="639240" y="561871"/>
                    <a:pt x="621488" y="551948"/>
                  </a:cubicBezTo>
                  <a:close/>
                  <a:moveTo>
                    <a:pt x="351394" y="74932"/>
                  </a:moveTo>
                  <a:cubicBezTo>
                    <a:pt x="289607" y="68764"/>
                    <a:pt x="234524" y="113871"/>
                    <a:pt x="228357" y="175604"/>
                  </a:cubicBezTo>
                  <a:cubicBezTo>
                    <a:pt x="222189" y="237392"/>
                    <a:pt x="267296" y="292474"/>
                    <a:pt x="329029" y="298641"/>
                  </a:cubicBezTo>
                  <a:cubicBezTo>
                    <a:pt x="390816" y="304809"/>
                    <a:pt x="445899" y="259703"/>
                    <a:pt x="452066" y="197969"/>
                  </a:cubicBezTo>
                  <a:cubicBezTo>
                    <a:pt x="458287" y="136182"/>
                    <a:pt x="413181" y="81100"/>
                    <a:pt x="351394" y="74932"/>
                  </a:cubicBezTo>
                  <a:close/>
                  <a:moveTo>
                    <a:pt x="801182" y="11000"/>
                  </a:moveTo>
                  <a:lnTo>
                    <a:pt x="738054" y="371482"/>
                  </a:lnTo>
                  <a:cubicBezTo>
                    <a:pt x="747011" y="367621"/>
                    <a:pt x="756665" y="366226"/>
                    <a:pt x="765997" y="367353"/>
                  </a:cubicBezTo>
                  <a:lnTo>
                    <a:pt x="799358" y="176957"/>
                  </a:lnTo>
                  <a:cubicBezTo>
                    <a:pt x="823225" y="172129"/>
                    <a:pt x="857551" y="167517"/>
                    <a:pt x="887909" y="183876"/>
                  </a:cubicBezTo>
                  <a:lnTo>
                    <a:pt x="965465" y="225603"/>
                  </a:lnTo>
                  <a:cubicBezTo>
                    <a:pt x="998987" y="243625"/>
                    <a:pt x="1019367" y="244483"/>
                    <a:pt x="1057126" y="247487"/>
                  </a:cubicBezTo>
                  <a:lnTo>
                    <a:pt x="1086304" y="80845"/>
                  </a:lnTo>
                  <a:cubicBezTo>
                    <a:pt x="1048491" y="77841"/>
                    <a:pt x="1028164" y="76983"/>
                    <a:pt x="994588" y="58961"/>
                  </a:cubicBezTo>
                  <a:lnTo>
                    <a:pt x="917087" y="17179"/>
                  </a:lnTo>
                  <a:cubicBezTo>
                    <a:pt x="886301" y="606"/>
                    <a:pt x="851384" y="5540"/>
                    <a:pt x="827463" y="10475"/>
                  </a:cubicBezTo>
                  <a:cubicBezTo>
                    <a:pt x="824406" y="-3739"/>
                    <a:pt x="803703" y="-3417"/>
                    <a:pt x="801182" y="11011"/>
                  </a:cubicBezTo>
                  <a:close/>
                  <a:moveTo>
                    <a:pt x="743149" y="497734"/>
                  </a:moveTo>
                  <a:lnTo>
                    <a:pt x="711987" y="520154"/>
                  </a:lnTo>
                  <a:lnTo>
                    <a:pt x="591743" y="1206565"/>
                  </a:lnTo>
                  <a:cubicBezTo>
                    <a:pt x="590455" y="1213854"/>
                    <a:pt x="595337" y="1220776"/>
                    <a:pt x="602631" y="1222069"/>
                  </a:cubicBezTo>
                  <a:cubicBezTo>
                    <a:pt x="609925" y="1223351"/>
                    <a:pt x="616844" y="1218476"/>
                    <a:pt x="618131" y="1211176"/>
                  </a:cubicBezTo>
                  <a:close/>
                  <a:moveTo>
                    <a:pt x="672672" y="1272117"/>
                  </a:moveTo>
                  <a:lnTo>
                    <a:pt x="958175" y="1272117"/>
                  </a:lnTo>
                  <a:lnTo>
                    <a:pt x="958121" y="1258592"/>
                  </a:lnTo>
                  <a:cubicBezTo>
                    <a:pt x="958014" y="1226257"/>
                    <a:pt x="946161" y="1198418"/>
                    <a:pt x="922829" y="1175946"/>
                  </a:cubicBezTo>
                  <a:cubicBezTo>
                    <a:pt x="863295" y="1118507"/>
                    <a:pt x="768579" y="1118129"/>
                    <a:pt x="708565" y="1175145"/>
                  </a:cubicBezTo>
                  <a:cubicBezTo>
                    <a:pt x="684644" y="1197823"/>
                    <a:pt x="672523" y="1226257"/>
                    <a:pt x="672630" y="1259245"/>
                  </a:cubicBezTo>
                  <a:close/>
                  <a:moveTo>
                    <a:pt x="815286" y="971219"/>
                  </a:moveTo>
                  <a:cubicBezTo>
                    <a:pt x="779136" y="971219"/>
                    <a:pt x="749799" y="1000289"/>
                    <a:pt x="749799" y="1036171"/>
                  </a:cubicBezTo>
                  <a:cubicBezTo>
                    <a:pt x="749799" y="1072053"/>
                    <a:pt x="779084" y="1101126"/>
                    <a:pt x="815286" y="1101126"/>
                  </a:cubicBezTo>
                  <a:cubicBezTo>
                    <a:pt x="851437" y="1101126"/>
                    <a:pt x="880774" y="1072053"/>
                    <a:pt x="880774" y="1036171"/>
                  </a:cubicBezTo>
                  <a:cubicBezTo>
                    <a:pt x="880720" y="1000290"/>
                    <a:pt x="851435" y="971219"/>
                    <a:pt x="815286" y="971219"/>
                  </a:cubicBezTo>
                  <a:close/>
                  <a:moveTo>
                    <a:pt x="1001941" y="1272117"/>
                  </a:moveTo>
                  <a:lnTo>
                    <a:pt x="1287447" y="1272117"/>
                  </a:lnTo>
                  <a:lnTo>
                    <a:pt x="1287390" y="1258592"/>
                  </a:lnTo>
                  <a:cubicBezTo>
                    <a:pt x="1287287" y="1226257"/>
                    <a:pt x="1275433" y="1198418"/>
                    <a:pt x="1252103" y="1175946"/>
                  </a:cubicBezTo>
                  <a:cubicBezTo>
                    <a:pt x="1192570" y="1118507"/>
                    <a:pt x="1097847" y="1118129"/>
                    <a:pt x="1037834" y="1175145"/>
                  </a:cubicBezTo>
                  <a:cubicBezTo>
                    <a:pt x="1013913" y="1197823"/>
                    <a:pt x="1001791" y="1226257"/>
                    <a:pt x="1001899" y="1259245"/>
                  </a:cubicBezTo>
                  <a:close/>
                  <a:moveTo>
                    <a:pt x="1144513" y="971219"/>
                  </a:moveTo>
                  <a:cubicBezTo>
                    <a:pt x="1180658" y="971219"/>
                    <a:pt x="1209996" y="1000289"/>
                    <a:pt x="1209996" y="1036171"/>
                  </a:cubicBezTo>
                  <a:cubicBezTo>
                    <a:pt x="1209996" y="1072053"/>
                    <a:pt x="1180716" y="1101126"/>
                    <a:pt x="1144513" y="1101126"/>
                  </a:cubicBezTo>
                  <a:cubicBezTo>
                    <a:pt x="1108356" y="1101126"/>
                    <a:pt x="1079022" y="1072053"/>
                    <a:pt x="1079022" y="1036171"/>
                  </a:cubicBezTo>
                  <a:cubicBezTo>
                    <a:pt x="1079022" y="1000289"/>
                    <a:pt x="1108356" y="971219"/>
                    <a:pt x="1144513" y="971219"/>
                  </a:cubicBezTo>
                  <a:close/>
                  <a:moveTo>
                    <a:pt x="837290" y="931368"/>
                  </a:moveTo>
                  <a:lnTo>
                    <a:pt x="1122796" y="931368"/>
                  </a:lnTo>
                  <a:lnTo>
                    <a:pt x="1122738" y="917853"/>
                  </a:lnTo>
                  <a:cubicBezTo>
                    <a:pt x="1122636" y="885458"/>
                    <a:pt x="1110782" y="857675"/>
                    <a:pt x="1087447" y="835202"/>
                  </a:cubicBezTo>
                  <a:cubicBezTo>
                    <a:pt x="1027912" y="777760"/>
                    <a:pt x="933196" y="777384"/>
                    <a:pt x="873182" y="834398"/>
                  </a:cubicBezTo>
                  <a:cubicBezTo>
                    <a:pt x="849261" y="857085"/>
                    <a:pt x="837140" y="885512"/>
                    <a:pt x="837247" y="918497"/>
                  </a:cubicBezTo>
                  <a:close/>
                  <a:moveTo>
                    <a:pt x="979904" y="630476"/>
                  </a:moveTo>
                  <a:cubicBezTo>
                    <a:pt x="1016054" y="630476"/>
                    <a:pt x="1045391" y="659546"/>
                    <a:pt x="1045391" y="695428"/>
                  </a:cubicBezTo>
                  <a:cubicBezTo>
                    <a:pt x="1045391" y="731311"/>
                    <a:pt x="1016106" y="760380"/>
                    <a:pt x="979904" y="760380"/>
                  </a:cubicBezTo>
                  <a:cubicBezTo>
                    <a:pt x="943754" y="760380"/>
                    <a:pt x="914416" y="731311"/>
                    <a:pt x="914416" y="695428"/>
                  </a:cubicBezTo>
                  <a:cubicBezTo>
                    <a:pt x="914416" y="659546"/>
                    <a:pt x="943755" y="630476"/>
                    <a:pt x="979904" y="630476"/>
                  </a:cubicBezTo>
                  <a:close/>
                </a:path>
              </a:pathLst>
            </a:custGeom>
            <a:gradFill>
              <a:gsLst>
                <a:gs pos="0">
                  <a:schemeClr val="accent2"/>
                </a:gs>
                <a:gs pos="86000">
                  <a:schemeClr val="accent4"/>
                </a:gs>
              </a:gsLst>
              <a:lin ang="5400000" scaled="0"/>
            </a:gradFill>
            <a:ln w="1143" cap="flat">
              <a:noFill/>
              <a:prstDash val="solid"/>
              <a:miter/>
            </a:ln>
          </p:spPr>
          <p:txBody>
            <a:bodyPr rtlCol="0" anchor="ctr"/>
            <a:lstStyle/>
            <a:p>
              <a:endParaRPr lang="en-US"/>
            </a:p>
          </p:txBody>
        </p:sp>
      </p:grpSp>
      <p:sp>
        <p:nvSpPr>
          <p:cNvPr id="33" name="Rounded Rectangle 32">
            <a:extLst>
              <a:ext uri="{FF2B5EF4-FFF2-40B4-BE49-F238E27FC236}">
                <a16:creationId xmlns:a16="http://schemas.microsoft.com/office/drawing/2014/main" id="{75256FB8-EC18-F804-E4BF-23ADA985B6E2}"/>
              </a:ext>
            </a:extLst>
          </p:cNvPr>
          <p:cNvSpPr/>
          <p:nvPr/>
        </p:nvSpPr>
        <p:spPr>
          <a:xfrm>
            <a:off x="3278729" y="2821418"/>
            <a:ext cx="1501467" cy="1001517"/>
          </a:xfrm>
          <a:prstGeom prst="roundRect">
            <a:avLst/>
          </a:prstGeom>
          <a:gradFill>
            <a:gsLst>
              <a:gs pos="0">
                <a:schemeClr val="accent2"/>
              </a:gs>
              <a:gs pos="100000">
                <a:schemeClr val="accent4"/>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4" name="TextBox 33">
            <a:extLst>
              <a:ext uri="{FF2B5EF4-FFF2-40B4-BE49-F238E27FC236}">
                <a16:creationId xmlns:a16="http://schemas.microsoft.com/office/drawing/2014/main" id="{9071E3E1-F6DF-C151-5DDF-0BAB58454CF1}"/>
              </a:ext>
            </a:extLst>
          </p:cNvPr>
          <p:cNvSpPr txBox="1"/>
          <p:nvPr/>
        </p:nvSpPr>
        <p:spPr>
          <a:xfrm>
            <a:off x="8178637" y="2966277"/>
            <a:ext cx="3818491" cy="723275"/>
          </a:xfrm>
          <a:prstGeom prst="rect">
            <a:avLst/>
          </a:prstGeom>
          <a:noFill/>
          <a:ln>
            <a:noFill/>
          </a:ln>
        </p:spPr>
        <p:txBody>
          <a:bodyPr wrap="square" rtlCol="0">
            <a:spAutoFit/>
          </a:bodyPr>
          <a:lstStyle/>
          <a:p>
            <a:pPr algn="ctr">
              <a:tabLst>
                <a:tab pos="1879600" algn="l"/>
              </a:tabLst>
            </a:pPr>
            <a:r>
              <a:rPr lang="en-US" sz="1600" b="1">
                <a:solidFill>
                  <a:schemeClr val="bg1"/>
                </a:solidFill>
                <a:latin typeface="Arial Black" panose="020B0604020202020204" pitchFamily="34" charset="0"/>
                <a:cs typeface="Arial Black" panose="020B0604020202020204" pitchFamily="34" charset="0"/>
              </a:rPr>
              <a:t>CREATE THE RESULTING </a:t>
            </a:r>
            <a:r>
              <a:rPr lang="en-US" sz="2500" b="1">
                <a:solidFill>
                  <a:schemeClr val="bg1"/>
                </a:solidFill>
                <a:latin typeface="Arial Black" panose="020B0604020202020204" pitchFamily="34" charset="0"/>
                <a:cs typeface="Arial Black" panose="020B0604020202020204" pitchFamily="34" charset="0"/>
              </a:rPr>
              <a:t>BUSINESS CASE</a:t>
            </a:r>
          </a:p>
        </p:txBody>
      </p:sp>
      <p:grpSp>
        <p:nvGrpSpPr>
          <p:cNvPr id="35" name="Group 34">
            <a:extLst>
              <a:ext uri="{FF2B5EF4-FFF2-40B4-BE49-F238E27FC236}">
                <a16:creationId xmlns:a16="http://schemas.microsoft.com/office/drawing/2014/main" id="{06B959F6-0456-D0ED-2041-A16CBC1D612E}"/>
              </a:ext>
            </a:extLst>
          </p:cNvPr>
          <p:cNvGrpSpPr/>
          <p:nvPr/>
        </p:nvGrpSpPr>
        <p:grpSpPr>
          <a:xfrm>
            <a:off x="7425326" y="2821418"/>
            <a:ext cx="973833" cy="973833"/>
            <a:chOff x="6619044" y="2673287"/>
            <a:chExt cx="1143158" cy="1143158"/>
          </a:xfrm>
          <a:effectLst>
            <a:outerShdw blurRad="242504" dist="50800" dir="5400000" algn="ctr" rotWithShape="0">
              <a:srgbClr val="000000">
                <a:alpha val="9000"/>
              </a:srgbClr>
            </a:outerShdw>
          </a:effectLst>
        </p:grpSpPr>
        <p:sp>
          <p:nvSpPr>
            <p:cNvPr id="36" name="Oval 35">
              <a:extLst>
                <a:ext uri="{FF2B5EF4-FFF2-40B4-BE49-F238E27FC236}">
                  <a16:creationId xmlns:a16="http://schemas.microsoft.com/office/drawing/2014/main" id="{0D867B64-EF25-3A43-3722-F5A4B7AECD42}"/>
                </a:ext>
              </a:extLst>
            </p:cNvPr>
            <p:cNvSpPr/>
            <p:nvPr/>
          </p:nvSpPr>
          <p:spPr>
            <a:xfrm>
              <a:off x="6619044" y="2673287"/>
              <a:ext cx="1143158" cy="1143158"/>
            </a:xfrm>
            <a:prstGeom prst="ellipse">
              <a:avLst/>
            </a:prstGeom>
            <a:solidFill>
              <a:schemeClr val="bg1"/>
            </a:solidFill>
            <a:ln w="123825">
              <a:gradFill>
                <a:gsLst>
                  <a:gs pos="0">
                    <a:srgbClr val="C7A1D3"/>
                  </a:gs>
                  <a:gs pos="100000">
                    <a:srgbClr val="A05EB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37" name="Graphic 451">
              <a:extLst>
                <a:ext uri="{FF2B5EF4-FFF2-40B4-BE49-F238E27FC236}">
                  <a16:creationId xmlns:a16="http://schemas.microsoft.com/office/drawing/2014/main" id="{AD2A8E53-E26F-6489-08DE-68C5A652062E}"/>
                </a:ext>
              </a:extLst>
            </p:cNvPr>
            <p:cNvGrpSpPr>
              <a:grpSpLocks noChangeAspect="1"/>
            </p:cNvGrpSpPr>
            <p:nvPr/>
          </p:nvGrpSpPr>
          <p:grpSpPr>
            <a:xfrm>
              <a:off x="6903937" y="2987703"/>
              <a:ext cx="573353" cy="487350"/>
              <a:chOff x="6705357" y="4594699"/>
              <a:chExt cx="762000" cy="647700"/>
            </a:xfrm>
            <a:solidFill>
              <a:srgbClr val="A05EB5"/>
            </a:solidFill>
          </p:grpSpPr>
          <p:sp>
            <p:nvSpPr>
              <p:cNvPr id="38" name="Freeform 37">
                <a:extLst>
                  <a:ext uri="{FF2B5EF4-FFF2-40B4-BE49-F238E27FC236}">
                    <a16:creationId xmlns:a16="http://schemas.microsoft.com/office/drawing/2014/main" id="{81B1BB82-4BDB-36CF-9E51-C57ED803836E}"/>
                  </a:ext>
                </a:extLst>
              </p:cNvPr>
              <p:cNvSpPr/>
              <p:nvPr/>
            </p:nvSpPr>
            <p:spPr>
              <a:xfrm>
                <a:off x="6705357" y="4708999"/>
                <a:ext cx="114300" cy="533400"/>
              </a:xfrm>
              <a:custGeom>
                <a:avLst/>
                <a:gdLst>
                  <a:gd name="connsiteX0" fmla="*/ 38100 w 114300"/>
                  <a:gd name="connsiteY0" fmla="*/ 0 h 533400"/>
                  <a:gd name="connsiteX1" fmla="*/ 0 w 114300"/>
                  <a:gd name="connsiteY1" fmla="*/ 38100 h 533400"/>
                  <a:gd name="connsiteX2" fmla="*/ 0 w 114300"/>
                  <a:gd name="connsiteY2" fmla="*/ 495300 h 533400"/>
                  <a:gd name="connsiteX3" fmla="*/ 38100 w 114300"/>
                  <a:gd name="connsiteY3" fmla="*/ 533400 h 533400"/>
                  <a:gd name="connsiteX4" fmla="*/ 114300 w 114300"/>
                  <a:gd name="connsiteY4" fmla="*/ 533400 h 533400"/>
                  <a:gd name="connsiteX5" fmla="*/ 114300 w 1143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533400">
                    <a:moveTo>
                      <a:pt x="38100" y="0"/>
                    </a:moveTo>
                    <a:cubicBezTo>
                      <a:pt x="17058" y="0"/>
                      <a:pt x="0" y="17058"/>
                      <a:pt x="0" y="38100"/>
                    </a:cubicBezTo>
                    <a:lnTo>
                      <a:pt x="0" y="495300"/>
                    </a:lnTo>
                    <a:cubicBezTo>
                      <a:pt x="0" y="516342"/>
                      <a:pt x="17058" y="533400"/>
                      <a:pt x="38100" y="533400"/>
                    </a:cubicBezTo>
                    <a:lnTo>
                      <a:pt x="114300" y="533400"/>
                    </a:lnTo>
                    <a:lnTo>
                      <a:pt x="114300" y="0"/>
                    </a:lnTo>
                    <a:close/>
                  </a:path>
                </a:pathLst>
              </a:custGeom>
              <a:grp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82F411D8-EAE0-0525-D7AE-EA86587EDFD1}"/>
                  </a:ext>
                </a:extLst>
              </p:cNvPr>
              <p:cNvSpPr/>
              <p:nvPr/>
            </p:nvSpPr>
            <p:spPr>
              <a:xfrm>
                <a:off x="7353057" y="4708999"/>
                <a:ext cx="114300" cy="533400"/>
              </a:xfrm>
              <a:custGeom>
                <a:avLst/>
                <a:gdLst>
                  <a:gd name="connsiteX0" fmla="*/ 76200 w 114300"/>
                  <a:gd name="connsiteY0" fmla="*/ 0 h 533400"/>
                  <a:gd name="connsiteX1" fmla="*/ 0 w 114300"/>
                  <a:gd name="connsiteY1" fmla="*/ 0 h 533400"/>
                  <a:gd name="connsiteX2" fmla="*/ 0 w 114300"/>
                  <a:gd name="connsiteY2" fmla="*/ 533400 h 533400"/>
                  <a:gd name="connsiteX3" fmla="*/ 76200 w 114300"/>
                  <a:gd name="connsiteY3" fmla="*/ 533400 h 533400"/>
                  <a:gd name="connsiteX4" fmla="*/ 114300 w 114300"/>
                  <a:gd name="connsiteY4" fmla="*/ 495300 h 533400"/>
                  <a:gd name="connsiteX5" fmla="*/ 114300 w 114300"/>
                  <a:gd name="connsiteY5" fmla="*/ 38100 h 533400"/>
                  <a:gd name="connsiteX6" fmla="*/ 76200 w 114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533400">
                    <a:moveTo>
                      <a:pt x="76200" y="0"/>
                    </a:moveTo>
                    <a:lnTo>
                      <a:pt x="0" y="0"/>
                    </a:lnTo>
                    <a:lnTo>
                      <a:pt x="0" y="533400"/>
                    </a:lnTo>
                    <a:lnTo>
                      <a:pt x="76200" y="533400"/>
                    </a:lnTo>
                    <a:cubicBezTo>
                      <a:pt x="97242" y="533400"/>
                      <a:pt x="114300" y="516342"/>
                      <a:pt x="114300" y="495300"/>
                    </a:cubicBezTo>
                    <a:lnTo>
                      <a:pt x="114300" y="38100"/>
                    </a:lnTo>
                    <a:cubicBezTo>
                      <a:pt x="114300" y="17058"/>
                      <a:pt x="97242" y="0"/>
                      <a:pt x="76200" y="0"/>
                    </a:cubicBezTo>
                    <a:close/>
                  </a:path>
                </a:pathLst>
              </a:custGeom>
              <a:grp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6F7C1BB3-63C0-A052-295F-5B571A65B083}"/>
                  </a:ext>
                </a:extLst>
              </p:cNvPr>
              <p:cNvSpPr/>
              <p:nvPr/>
            </p:nvSpPr>
            <p:spPr>
              <a:xfrm>
                <a:off x="6857757" y="4594699"/>
                <a:ext cx="457200" cy="647700"/>
              </a:xfrm>
              <a:custGeom>
                <a:avLst/>
                <a:gdLst>
                  <a:gd name="connsiteX0" fmla="*/ 352425 w 457200"/>
                  <a:gd name="connsiteY0" fmla="*/ 114300 h 647700"/>
                  <a:gd name="connsiteX1" fmla="*/ 352425 w 457200"/>
                  <a:gd name="connsiteY1" fmla="*/ 66675 h 647700"/>
                  <a:gd name="connsiteX2" fmla="*/ 285750 w 457200"/>
                  <a:gd name="connsiteY2" fmla="*/ 0 h 647700"/>
                  <a:gd name="connsiteX3" fmla="*/ 171450 w 457200"/>
                  <a:gd name="connsiteY3" fmla="*/ 0 h 647700"/>
                  <a:gd name="connsiteX4" fmla="*/ 104775 w 457200"/>
                  <a:gd name="connsiteY4" fmla="*/ 66675 h 647700"/>
                  <a:gd name="connsiteX5" fmla="*/ 104775 w 457200"/>
                  <a:gd name="connsiteY5" fmla="*/ 114300 h 647700"/>
                  <a:gd name="connsiteX6" fmla="*/ 0 w 457200"/>
                  <a:gd name="connsiteY6" fmla="*/ 114300 h 647700"/>
                  <a:gd name="connsiteX7" fmla="*/ 0 w 457200"/>
                  <a:gd name="connsiteY7" fmla="*/ 647700 h 647700"/>
                  <a:gd name="connsiteX8" fmla="*/ 457200 w 457200"/>
                  <a:gd name="connsiteY8" fmla="*/ 647700 h 647700"/>
                  <a:gd name="connsiteX9" fmla="*/ 457200 w 457200"/>
                  <a:gd name="connsiteY9" fmla="*/ 114300 h 647700"/>
                  <a:gd name="connsiteX10" fmla="*/ 295275 w 457200"/>
                  <a:gd name="connsiteY10" fmla="*/ 114300 h 647700"/>
                  <a:gd name="connsiteX11" fmla="*/ 161925 w 457200"/>
                  <a:gd name="connsiteY11" fmla="*/ 114300 h 647700"/>
                  <a:gd name="connsiteX12" fmla="*/ 161925 w 457200"/>
                  <a:gd name="connsiteY12" fmla="*/ 66675 h 647700"/>
                  <a:gd name="connsiteX13" fmla="*/ 170268 w 457200"/>
                  <a:gd name="connsiteY13" fmla="*/ 57150 h 647700"/>
                  <a:gd name="connsiteX14" fmla="*/ 171450 w 457200"/>
                  <a:gd name="connsiteY14" fmla="*/ 57150 h 647700"/>
                  <a:gd name="connsiteX15" fmla="*/ 285750 w 457200"/>
                  <a:gd name="connsiteY15" fmla="*/ 57150 h 647700"/>
                  <a:gd name="connsiteX16" fmla="*/ 295275 w 457200"/>
                  <a:gd name="connsiteY16" fmla="*/ 65493 h 647700"/>
                  <a:gd name="connsiteX17" fmla="*/ 295275 w 457200"/>
                  <a:gd name="connsiteY17" fmla="*/ 66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7200" h="647700">
                    <a:moveTo>
                      <a:pt x="352425" y="114300"/>
                    </a:moveTo>
                    <a:lnTo>
                      <a:pt x="352425" y="66675"/>
                    </a:lnTo>
                    <a:cubicBezTo>
                      <a:pt x="352425" y="29851"/>
                      <a:pt x="322574" y="0"/>
                      <a:pt x="285750" y="0"/>
                    </a:cubicBezTo>
                    <a:lnTo>
                      <a:pt x="171450" y="0"/>
                    </a:lnTo>
                    <a:cubicBezTo>
                      <a:pt x="134626" y="0"/>
                      <a:pt x="104775" y="29851"/>
                      <a:pt x="104775" y="66675"/>
                    </a:cubicBezTo>
                    <a:lnTo>
                      <a:pt x="104775" y="114300"/>
                    </a:lnTo>
                    <a:lnTo>
                      <a:pt x="0" y="114300"/>
                    </a:lnTo>
                    <a:lnTo>
                      <a:pt x="0" y="647700"/>
                    </a:lnTo>
                    <a:lnTo>
                      <a:pt x="457200" y="647700"/>
                    </a:lnTo>
                    <a:lnTo>
                      <a:pt x="457200" y="114300"/>
                    </a:lnTo>
                    <a:close/>
                    <a:moveTo>
                      <a:pt x="295275" y="114300"/>
                    </a:moveTo>
                    <a:lnTo>
                      <a:pt x="161925" y="114300"/>
                    </a:lnTo>
                    <a:lnTo>
                      <a:pt x="161925" y="66675"/>
                    </a:lnTo>
                    <a:cubicBezTo>
                      <a:pt x="161599" y="61741"/>
                      <a:pt x="165334" y="57476"/>
                      <a:pt x="170268" y="57150"/>
                    </a:cubicBezTo>
                    <a:cubicBezTo>
                      <a:pt x="170662" y="57124"/>
                      <a:pt x="171056" y="57124"/>
                      <a:pt x="171450" y="57150"/>
                    </a:cubicBezTo>
                    <a:lnTo>
                      <a:pt x="285750" y="57150"/>
                    </a:lnTo>
                    <a:cubicBezTo>
                      <a:pt x="290684" y="56824"/>
                      <a:pt x="294949" y="60559"/>
                      <a:pt x="295275" y="65493"/>
                    </a:cubicBezTo>
                    <a:cubicBezTo>
                      <a:pt x="295301" y="65887"/>
                      <a:pt x="295301" y="66281"/>
                      <a:pt x="295275" y="66675"/>
                    </a:cubicBezTo>
                    <a:close/>
                  </a:path>
                </a:pathLst>
              </a:custGeom>
              <a:grpFill/>
              <a:ln w="9525" cap="flat">
                <a:noFill/>
                <a:prstDash val="solid"/>
                <a:miter/>
              </a:ln>
            </p:spPr>
            <p:txBody>
              <a:bodyPr rtlCol="0" anchor="ctr"/>
              <a:lstStyle/>
              <a:p>
                <a:endParaRPr lang="en-US"/>
              </a:p>
            </p:txBody>
          </p:sp>
        </p:grpSp>
      </p:grpSp>
      <p:sp>
        <p:nvSpPr>
          <p:cNvPr id="41" name="TextBox 40">
            <a:extLst>
              <a:ext uri="{FF2B5EF4-FFF2-40B4-BE49-F238E27FC236}">
                <a16:creationId xmlns:a16="http://schemas.microsoft.com/office/drawing/2014/main" id="{3C090D96-30CF-3023-B9AB-ABD6BE5B260F}"/>
              </a:ext>
            </a:extLst>
          </p:cNvPr>
          <p:cNvSpPr txBox="1"/>
          <p:nvPr/>
        </p:nvSpPr>
        <p:spPr>
          <a:xfrm>
            <a:off x="3231465" y="2950888"/>
            <a:ext cx="1583569" cy="738664"/>
          </a:xfrm>
          <a:prstGeom prst="rect">
            <a:avLst/>
          </a:prstGeom>
          <a:noFill/>
          <a:ln>
            <a:noFill/>
          </a:ln>
        </p:spPr>
        <p:txBody>
          <a:bodyPr wrap="square" rtlCol="0">
            <a:spAutoFit/>
          </a:bodyPr>
          <a:lstStyle/>
          <a:p>
            <a:pPr algn="ctr"/>
            <a:r>
              <a:rPr lang="en-US" sz="1400" b="1">
                <a:solidFill>
                  <a:schemeClr val="bg1"/>
                </a:solidFill>
                <a:latin typeface="Arial Black" panose="020B0604020202020204" pitchFamily="34" charset="0"/>
                <a:cs typeface="Arial Black" panose="020B0604020202020204" pitchFamily="34" charset="0"/>
              </a:rPr>
              <a:t>Obtain Leadership Alliance</a:t>
            </a:r>
          </a:p>
        </p:txBody>
      </p:sp>
      <p:sp>
        <p:nvSpPr>
          <p:cNvPr id="42" name="TextBox 41">
            <a:extLst>
              <a:ext uri="{FF2B5EF4-FFF2-40B4-BE49-F238E27FC236}">
                <a16:creationId xmlns:a16="http://schemas.microsoft.com/office/drawing/2014/main" id="{D867F194-CB38-E9DF-A0D0-61A50C38FF65}"/>
              </a:ext>
            </a:extLst>
          </p:cNvPr>
          <p:cNvSpPr txBox="1"/>
          <p:nvPr/>
        </p:nvSpPr>
        <p:spPr>
          <a:xfrm>
            <a:off x="1027347" y="2880040"/>
            <a:ext cx="2081198" cy="523220"/>
          </a:xfrm>
          <a:prstGeom prst="rect">
            <a:avLst/>
          </a:prstGeom>
          <a:noFill/>
          <a:ln>
            <a:noFill/>
          </a:ln>
        </p:spPr>
        <p:txBody>
          <a:bodyPr wrap="square" rtlCol="0">
            <a:spAutoFit/>
          </a:bodyPr>
          <a:lstStyle/>
          <a:p>
            <a:pPr algn="ctr"/>
            <a:r>
              <a:rPr lang="en-US" sz="1400" b="1">
                <a:solidFill>
                  <a:schemeClr val="bg1"/>
                </a:solidFill>
                <a:latin typeface="Arial" panose="020B0604020202020204" pitchFamily="34" charset="0"/>
                <a:cs typeface="Arial" panose="020B0604020202020204" pitchFamily="34" charset="0"/>
              </a:rPr>
              <a:t>Assess Existing Operations</a:t>
            </a:r>
          </a:p>
        </p:txBody>
      </p:sp>
      <p:sp>
        <p:nvSpPr>
          <p:cNvPr id="43" name="TextBox 42">
            <a:extLst>
              <a:ext uri="{FF2B5EF4-FFF2-40B4-BE49-F238E27FC236}">
                <a16:creationId xmlns:a16="http://schemas.microsoft.com/office/drawing/2014/main" id="{ED721229-CAFF-35BA-12FC-A628356EBAEE}"/>
              </a:ext>
            </a:extLst>
          </p:cNvPr>
          <p:cNvSpPr txBox="1"/>
          <p:nvPr/>
        </p:nvSpPr>
        <p:spPr>
          <a:xfrm>
            <a:off x="893634" y="5191028"/>
            <a:ext cx="2428039" cy="523220"/>
          </a:xfrm>
          <a:prstGeom prst="rect">
            <a:avLst/>
          </a:prstGeom>
          <a:noFill/>
          <a:ln>
            <a:noFill/>
          </a:ln>
        </p:spPr>
        <p:txBody>
          <a:bodyPr wrap="square" rtlCol="0">
            <a:spAutoFit/>
          </a:bodyPr>
          <a:lstStyle/>
          <a:p>
            <a:pPr algn="ctr"/>
            <a:r>
              <a:rPr lang="en-US" sz="1400" b="1">
                <a:solidFill>
                  <a:schemeClr val="bg1"/>
                </a:solidFill>
                <a:latin typeface="Arial" panose="020B0604020202020204" pitchFamily="34" charset="0"/>
                <a:cs typeface="Arial" panose="020B0604020202020204" pitchFamily="34" charset="0"/>
              </a:rPr>
              <a:t>Design the Future Operating Model</a:t>
            </a:r>
          </a:p>
        </p:txBody>
      </p:sp>
      <p:pic>
        <p:nvPicPr>
          <p:cNvPr id="44" name="Graphic 43">
            <a:extLst>
              <a:ext uri="{FF2B5EF4-FFF2-40B4-BE49-F238E27FC236}">
                <a16:creationId xmlns:a16="http://schemas.microsoft.com/office/drawing/2014/main" id="{0119A505-20D9-CDAD-E399-327208D467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388" y="2072989"/>
            <a:ext cx="2574597" cy="597087"/>
          </a:xfrm>
          <a:prstGeom prst="rect">
            <a:avLst/>
          </a:prstGeom>
        </p:spPr>
      </p:pic>
      <p:pic>
        <p:nvPicPr>
          <p:cNvPr id="45" name="Graphic 44">
            <a:extLst>
              <a:ext uri="{FF2B5EF4-FFF2-40B4-BE49-F238E27FC236}">
                <a16:creationId xmlns:a16="http://schemas.microsoft.com/office/drawing/2014/main" id="{BF3ED7BF-E5DB-C801-4467-E5E6B2722A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V="1">
            <a:off x="2863388" y="3985755"/>
            <a:ext cx="2574597" cy="597087"/>
          </a:xfrm>
          <a:prstGeom prst="rect">
            <a:avLst/>
          </a:prstGeom>
        </p:spPr>
      </p:pic>
      <p:sp>
        <p:nvSpPr>
          <p:cNvPr id="46" name="Oval 45">
            <a:extLst>
              <a:ext uri="{FF2B5EF4-FFF2-40B4-BE49-F238E27FC236}">
                <a16:creationId xmlns:a16="http://schemas.microsoft.com/office/drawing/2014/main" id="{002E6A8A-160A-04DA-346A-D825AE641181}"/>
              </a:ext>
            </a:extLst>
          </p:cNvPr>
          <p:cNvSpPr/>
          <p:nvPr/>
        </p:nvSpPr>
        <p:spPr>
          <a:xfrm>
            <a:off x="2807495" y="1987314"/>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7" name="Oval 46">
            <a:extLst>
              <a:ext uri="{FF2B5EF4-FFF2-40B4-BE49-F238E27FC236}">
                <a16:creationId xmlns:a16="http://schemas.microsoft.com/office/drawing/2014/main" id="{C99A5509-FC17-94B6-85DF-F2B51C0F5DD2}"/>
              </a:ext>
            </a:extLst>
          </p:cNvPr>
          <p:cNvSpPr/>
          <p:nvPr/>
        </p:nvSpPr>
        <p:spPr>
          <a:xfrm>
            <a:off x="2807495" y="4485187"/>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48" name="Straight Arrow Connector 47">
            <a:extLst>
              <a:ext uri="{FF2B5EF4-FFF2-40B4-BE49-F238E27FC236}">
                <a16:creationId xmlns:a16="http://schemas.microsoft.com/office/drawing/2014/main" id="{3E286DAC-E145-C433-47A7-305A98ADF9F8}"/>
              </a:ext>
            </a:extLst>
          </p:cNvPr>
          <p:cNvCxnSpPr/>
          <p:nvPr/>
        </p:nvCxnSpPr>
        <p:spPr>
          <a:xfrm>
            <a:off x="2093827" y="3403260"/>
            <a:ext cx="0" cy="33656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E3AA6D16-F63C-C81B-321C-545129403957}"/>
              </a:ext>
            </a:extLst>
          </p:cNvPr>
          <p:cNvSpPr/>
          <p:nvPr/>
        </p:nvSpPr>
        <p:spPr>
          <a:xfrm>
            <a:off x="2042962" y="3364454"/>
            <a:ext cx="104416" cy="104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50" name="Graphic 49">
            <a:extLst>
              <a:ext uri="{FF2B5EF4-FFF2-40B4-BE49-F238E27FC236}">
                <a16:creationId xmlns:a16="http://schemas.microsoft.com/office/drawing/2014/main" id="{33C986F5-0D7B-09CE-439B-41928E5C86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37646" y="2072989"/>
            <a:ext cx="2574597" cy="597087"/>
          </a:xfrm>
          <a:prstGeom prst="rect">
            <a:avLst/>
          </a:prstGeom>
        </p:spPr>
      </p:pic>
      <p:sp>
        <p:nvSpPr>
          <p:cNvPr id="51" name="Oval 50">
            <a:extLst>
              <a:ext uri="{FF2B5EF4-FFF2-40B4-BE49-F238E27FC236}">
                <a16:creationId xmlns:a16="http://schemas.microsoft.com/office/drawing/2014/main" id="{14E48E30-6CD2-297B-FC8E-97F79A5F5619}"/>
              </a:ext>
            </a:extLst>
          </p:cNvPr>
          <p:cNvSpPr/>
          <p:nvPr/>
        </p:nvSpPr>
        <p:spPr>
          <a:xfrm>
            <a:off x="5280107" y="1987314"/>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52" name="Graphic 51">
            <a:extLst>
              <a:ext uri="{FF2B5EF4-FFF2-40B4-BE49-F238E27FC236}">
                <a16:creationId xmlns:a16="http://schemas.microsoft.com/office/drawing/2014/main" id="{592B415E-E79D-0AFF-9DC0-C12A9A19BD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V="1">
            <a:off x="5401314" y="3985755"/>
            <a:ext cx="2574597" cy="597087"/>
          </a:xfrm>
          <a:prstGeom prst="rect">
            <a:avLst/>
          </a:prstGeom>
        </p:spPr>
      </p:pic>
      <p:sp>
        <p:nvSpPr>
          <p:cNvPr id="53" name="Oval 52">
            <a:extLst>
              <a:ext uri="{FF2B5EF4-FFF2-40B4-BE49-F238E27FC236}">
                <a16:creationId xmlns:a16="http://schemas.microsoft.com/office/drawing/2014/main" id="{0A867D3A-C9E7-2C2F-0B22-32190B894B2A}"/>
              </a:ext>
            </a:extLst>
          </p:cNvPr>
          <p:cNvSpPr/>
          <p:nvPr/>
        </p:nvSpPr>
        <p:spPr>
          <a:xfrm>
            <a:off x="5345421" y="4485187"/>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Tree>
    <p:extLst>
      <p:ext uri="{BB962C8B-B14F-4D97-AF65-F5344CB8AC3E}">
        <p14:creationId xmlns:p14="http://schemas.microsoft.com/office/powerpoint/2010/main" val="62937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1E8F5BF-714D-4494-AA73-22925EDED550}"/>
              </a:ext>
            </a:extLst>
          </p:cNvPr>
          <p:cNvSpPr>
            <a:spLocks noGrp="1"/>
          </p:cNvSpPr>
          <p:nvPr>
            <p:ph type="sldNum" sz="quarter" idx="4"/>
          </p:nvPr>
        </p:nvSpPr>
        <p:spPr/>
        <p:txBody>
          <a:bodyPr/>
          <a:lstStyle/>
          <a:p>
            <a:fld id="{D442FEC2-C4C0-684E-9C0D-AAB39C335FE4}" type="slidenum">
              <a:rPr lang="en-US" smtClean="0"/>
              <a:pPr/>
              <a:t>23</a:t>
            </a:fld>
            <a:endParaRPr lang="en-US"/>
          </a:p>
        </p:txBody>
      </p:sp>
      <p:sp>
        <p:nvSpPr>
          <p:cNvPr id="2" name="Title 1"/>
          <p:cNvSpPr>
            <a:spLocks noGrp="1"/>
          </p:cNvSpPr>
          <p:nvPr>
            <p:ph type="title"/>
          </p:nvPr>
        </p:nvSpPr>
        <p:spPr/>
        <p:txBody>
          <a:bodyPr/>
          <a:lstStyle/>
          <a:p>
            <a:r>
              <a:rPr lang="en-US"/>
              <a:t>Assessment: Current Operations </a:t>
            </a:r>
          </a:p>
        </p:txBody>
      </p:sp>
      <p:sp>
        <p:nvSpPr>
          <p:cNvPr id="34" name="Text Placeholder 33"/>
          <p:cNvSpPr>
            <a:spLocks noGrp="1"/>
          </p:cNvSpPr>
          <p:nvPr>
            <p:ph type="body" sz="quarter" idx="10"/>
          </p:nvPr>
        </p:nvSpPr>
        <p:spPr/>
        <p:txBody>
          <a:bodyPr/>
          <a:lstStyle/>
          <a:p>
            <a:r>
              <a:rPr lang="en-US"/>
              <a:t>Assessment and Design</a:t>
            </a:r>
          </a:p>
        </p:txBody>
      </p:sp>
      <p:sp>
        <p:nvSpPr>
          <p:cNvPr id="76" name="Slide Number Placeholder 5">
            <a:extLst>
              <a:ext uri="{FF2B5EF4-FFF2-40B4-BE49-F238E27FC236}">
                <a16:creationId xmlns:a16="http://schemas.microsoft.com/office/drawing/2014/main" id="{4BFE57F6-9755-C849-AEA6-E37104F3E73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42FEC2-C4C0-684E-9C0D-AAB39C335FE4}" type="slidenum">
              <a:rPr lang="en-US" smtClean="0"/>
              <a:pPr/>
              <a:t>23</a:t>
            </a:fld>
            <a:endParaRPr lang="en-US"/>
          </a:p>
        </p:txBody>
      </p:sp>
      <p:grpSp>
        <p:nvGrpSpPr>
          <p:cNvPr id="77" name="Group 76">
            <a:extLst>
              <a:ext uri="{FF2B5EF4-FFF2-40B4-BE49-F238E27FC236}">
                <a16:creationId xmlns:a16="http://schemas.microsoft.com/office/drawing/2014/main" id="{D85127C6-186B-281E-7A97-B741D0A4F97D}"/>
              </a:ext>
            </a:extLst>
          </p:cNvPr>
          <p:cNvGrpSpPr/>
          <p:nvPr/>
        </p:nvGrpSpPr>
        <p:grpSpPr>
          <a:xfrm>
            <a:off x="133204" y="1202288"/>
            <a:ext cx="11923400" cy="5083020"/>
            <a:chOff x="210539" y="1202288"/>
            <a:chExt cx="11923400" cy="5083020"/>
          </a:xfrm>
        </p:grpSpPr>
        <p:grpSp>
          <p:nvGrpSpPr>
            <p:cNvPr id="82" name="Group 81">
              <a:extLst>
                <a:ext uri="{FF2B5EF4-FFF2-40B4-BE49-F238E27FC236}">
                  <a16:creationId xmlns:a16="http://schemas.microsoft.com/office/drawing/2014/main" id="{23D56C24-5237-9593-293A-EEACC091706E}"/>
                </a:ext>
              </a:extLst>
            </p:cNvPr>
            <p:cNvGrpSpPr/>
            <p:nvPr/>
          </p:nvGrpSpPr>
          <p:grpSpPr>
            <a:xfrm>
              <a:off x="1754750" y="4400739"/>
              <a:ext cx="4036845" cy="1767910"/>
              <a:chOff x="1754750" y="4400739"/>
              <a:chExt cx="4036845" cy="1767910"/>
            </a:xfrm>
          </p:grpSpPr>
          <p:sp>
            <p:nvSpPr>
              <p:cNvPr id="115" name="Triangle 114">
                <a:extLst>
                  <a:ext uri="{FF2B5EF4-FFF2-40B4-BE49-F238E27FC236}">
                    <a16:creationId xmlns:a16="http://schemas.microsoft.com/office/drawing/2014/main" id="{267BA29F-42FC-73E2-C29E-E352559E4F63}"/>
                  </a:ext>
                </a:extLst>
              </p:cNvPr>
              <p:cNvSpPr/>
              <p:nvPr/>
            </p:nvSpPr>
            <p:spPr>
              <a:xfrm flipH="1" flipV="1">
                <a:off x="5111008" y="4400740"/>
                <a:ext cx="680587" cy="1767909"/>
              </a:xfrm>
              <a:prstGeom prst="triangle">
                <a:avLst>
                  <a:gd name="adj" fmla="val 100000"/>
                </a:avLst>
              </a:prstGeom>
              <a:solidFill>
                <a:schemeClr val="accent4">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16" name="Rectangle 115">
                <a:extLst>
                  <a:ext uri="{FF2B5EF4-FFF2-40B4-BE49-F238E27FC236}">
                    <a16:creationId xmlns:a16="http://schemas.microsoft.com/office/drawing/2014/main" id="{A216A863-2B4F-3D34-267B-E93912D08750}"/>
                  </a:ext>
                </a:extLst>
              </p:cNvPr>
              <p:cNvSpPr/>
              <p:nvPr/>
            </p:nvSpPr>
            <p:spPr>
              <a:xfrm flipH="1" flipV="1">
                <a:off x="1754750" y="4400739"/>
                <a:ext cx="3355848" cy="1767909"/>
              </a:xfrm>
              <a:prstGeom prst="rect">
                <a:avLst/>
              </a:prstGeom>
              <a:gradFill>
                <a:gsLst>
                  <a:gs pos="0">
                    <a:schemeClr val="accent4"/>
                  </a:gs>
                  <a:gs pos="79000">
                    <a:schemeClr val="accent4">
                      <a:lumMod val="75000"/>
                    </a:schemeClr>
                  </a:gs>
                </a:gsLst>
                <a:lin ang="7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17" name="TextBox 116">
                <a:extLst>
                  <a:ext uri="{FF2B5EF4-FFF2-40B4-BE49-F238E27FC236}">
                    <a16:creationId xmlns:a16="http://schemas.microsoft.com/office/drawing/2014/main" id="{CCCB0DD3-531E-A249-7D00-A637DC420A8F}"/>
                  </a:ext>
                </a:extLst>
              </p:cNvPr>
              <p:cNvSpPr txBox="1"/>
              <p:nvPr/>
            </p:nvSpPr>
            <p:spPr>
              <a:xfrm>
                <a:off x="1801909" y="4463024"/>
                <a:ext cx="3359275" cy="1426031"/>
              </a:xfrm>
              <a:prstGeom prst="rect">
                <a:avLst/>
              </a:prstGeom>
              <a:noFill/>
            </p:spPr>
            <p:txBody>
              <a:bodyPr wrap="square" rtlCol="0">
                <a:spAutoFit/>
              </a:bodyPr>
              <a:lstStyle/>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Metrics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Reporting and Analytics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Knowledge Content</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Operational Performance</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Data Management/Security</a:t>
                </a:r>
              </a:p>
            </p:txBody>
          </p:sp>
        </p:grpSp>
        <p:grpSp>
          <p:nvGrpSpPr>
            <p:cNvPr id="83" name="Group 82">
              <a:extLst>
                <a:ext uri="{FF2B5EF4-FFF2-40B4-BE49-F238E27FC236}">
                  <a16:creationId xmlns:a16="http://schemas.microsoft.com/office/drawing/2014/main" id="{BF9E0E8A-99CF-BF62-BB31-F98F5FD92461}"/>
                </a:ext>
              </a:extLst>
            </p:cNvPr>
            <p:cNvGrpSpPr/>
            <p:nvPr/>
          </p:nvGrpSpPr>
          <p:grpSpPr>
            <a:xfrm>
              <a:off x="1754750" y="1553259"/>
              <a:ext cx="4036845" cy="1767909"/>
              <a:chOff x="1754750" y="1553259"/>
              <a:chExt cx="4036845" cy="1767909"/>
            </a:xfrm>
          </p:grpSpPr>
          <p:sp>
            <p:nvSpPr>
              <p:cNvPr id="112" name="Triangle 111">
                <a:extLst>
                  <a:ext uri="{FF2B5EF4-FFF2-40B4-BE49-F238E27FC236}">
                    <a16:creationId xmlns:a16="http://schemas.microsoft.com/office/drawing/2014/main" id="{2229DA61-9FEB-8BFE-97F7-6F0146B0335C}"/>
                  </a:ext>
                </a:extLst>
              </p:cNvPr>
              <p:cNvSpPr/>
              <p:nvPr/>
            </p:nvSpPr>
            <p:spPr>
              <a:xfrm flipH="1">
                <a:off x="5111008" y="1553259"/>
                <a:ext cx="680587" cy="1767909"/>
              </a:xfrm>
              <a:prstGeom prst="triangle">
                <a:avLst>
                  <a:gd name="adj" fmla="val 100000"/>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13" name="Rectangle 112">
                <a:extLst>
                  <a:ext uri="{FF2B5EF4-FFF2-40B4-BE49-F238E27FC236}">
                    <a16:creationId xmlns:a16="http://schemas.microsoft.com/office/drawing/2014/main" id="{7273A96B-86B3-86DA-24BC-6EA5572EAE5B}"/>
                  </a:ext>
                </a:extLst>
              </p:cNvPr>
              <p:cNvSpPr/>
              <p:nvPr/>
            </p:nvSpPr>
            <p:spPr>
              <a:xfrm flipH="1">
                <a:off x="1754750" y="1553259"/>
                <a:ext cx="3355848" cy="1767909"/>
              </a:xfrm>
              <a:prstGeom prst="rect">
                <a:avLst/>
              </a:prstGeom>
              <a:gradFill>
                <a:gsLst>
                  <a:gs pos="0">
                    <a:schemeClr val="accent2"/>
                  </a:gs>
                  <a:gs pos="100000">
                    <a:schemeClr val="accent2">
                      <a:lumMod val="75000"/>
                    </a:schemeClr>
                  </a:gs>
                </a:gsLst>
                <a:lin ang="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14" name="TextBox 113">
                <a:extLst>
                  <a:ext uri="{FF2B5EF4-FFF2-40B4-BE49-F238E27FC236}">
                    <a16:creationId xmlns:a16="http://schemas.microsoft.com/office/drawing/2014/main" id="{361393A2-C768-6FBA-B648-6E21318C1FB6}"/>
                  </a:ext>
                </a:extLst>
              </p:cNvPr>
              <p:cNvSpPr txBox="1"/>
              <p:nvPr/>
            </p:nvSpPr>
            <p:spPr>
              <a:xfrm>
                <a:off x="1801909" y="1588233"/>
                <a:ext cx="2978142" cy="1154162"/>
              </a:xfrm>
              <a:prstGeom prst="rect">
                <a:avLst/>
              </a:prstGeom>
              <a:noFill/>
            </p:spPr>
            <p:txBody>
              <a:bodyPr wrap="square" rtlCol="0">
                <a:spAutoFit/>
              </a:bodyPr>
              <a:lstStyle/>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Organizational Structure</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Work Activities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Roles and Responsibilities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Training and Development</a:t>
                </a:r>
              </a:p>
            </p:txBody>
          </p:sp>
        </p:grpSp>
        <p:grpSp>
          <p:nvGrpSpPr>
            <p:cNvPr id="84" name="Group 83">
              <a:extLst>
                <a:ext uri="{FF2B5EF4-FFF2-40B4-BE49-F238E27FC236}">
                  <a16:creationId xmlns:a16="http://schemas.microsoft.com/office/drawing/2014/main" id="{EDFDF65F-1A90-90B4-029D-C69A658A2B9F}"/>
                </a:ext>
              </a:extLst>
            </p:cNvPr>
            <p:cNvGrpSpPr/>
            <p:nvPr/>
          </p:nvGrpSpPr>
          <p:grpSpPr>
            <a:xfrm>
              <a:off x="6641698" y="1553259"/>
              <a:ext cx="4033198" cy="1767909"/>
              <a:chOff x="6641698" y="1553259"/>
              <a:chExt cx="4033198" cy="1767909"/>
            </a:xfrm>
          </p:grpSpPr>
          <p:sp>
            <p:nvSpPr>
              <p:cNvPr id="109" name="Triangle 108">
                <a:extLst>
                  <a:ext uri="{FF2B5EF4-FFF2-40B4-BE49-F238E27FC236}">
                    <a16:creationId xmlns:a16="http://schemas.microsoft.com/office/drawing/2014/main" id="{44589703-E66B-6CEE-F3A5-E6A408049A6C}"/>
                  </a:ext>
                </a:extLst>
              </p:cNvPr>
              <p:cNvSpPr/>
              <p:nvPr/>
            </p:nvSpPr>
            <p:spPr>
              <a:xfrm>
                <a:off x="6641698" y="1553259"/>
                <a:ext cx="680587" cy="1767909"/>
              </a:xfrm>
              <a:prstGeom prst="triangle">
                <a:avLst>
                  <a:gd name="adj" fmla="val 100000"/>
                </a:avLst>
              </a:prstGeom>
              <a:solidFill>
                <a:srgbClr val="76477D"/>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10" name="Rectangle 109">
                <a:extLst>
                  <a:ext uri="{FF2B5EF4-FFF2-40B4-BE49-F238E27FC236}">
                    <a16:creationId xmlns:a16="http://schemas.microsoft.com/office/drawing/2014/main" id="{A33A5766-0954-6F9A-8D4F-045DC372A154}"/>
                  </a:ext>
                </a:extLst>
              </p:cNvPr>
              <p:cNvSpPr/>
              <p:nvPr/>
            </p:nvSpPr>
            <p:spPr>
              <a:xfrm>
                <a:off x="7322286" y="1553259"/>
                <a:ext cx="3352610" cy="1767909"/>
              </a:xfrm>
              <a:prstGeom prst="rect">
                <a:avLst/>
              </a:prstGeom>
              <a:gradFill>
                <a:gsLst>
                  <a:gs pos="0">
                    <a:srgbClr val="76477D"/>
                  </a:gs>
                  <a:gs pos="79000">
                    <a:srgbClr val="A05EB5"/>
                  </a:gs>
                </a:gsLst>
                <a:lin ang="7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11" name="TextBox 110">
                <a:extLst>
                  <a:ext uri="{FF2B5EF4-FFF2-40B4-BE49-F238E27FC236}">
                    <a16:creationId xmlns:a16="http://schemas.microsoft.com/office/drawing/2014/main" id="{C9E69B2E-2AC2-35DE-2189-85E5B5276D3D}"/>
                  </a:ext>
                </a:extLst>
              </p:cNvPr>
              <p:cNvSpPr txBox="1"/>
              <p:nvPr/>
            </p:nvSpPr>
            <p:spPr>
              <a:xfrm>
                <a:off x="7284107" y="1588233"/>
                <a:ext cx="3011510" cy="1672253"/>
              </a:xfrm>
              <a:prstGeom prst="rect">
                <a:avLst/>
              </a:prstGeom>
              <a:noFill/>
            </p:spPr>
            <p:txBody>
              <a:bodyPr wrap="square" rtlCol="0">
                <a:spAutoFit/>
              </a:bodyPr>
              <a:lstStyle/>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Policies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Functional and Operational Processes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Infrastructure</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Procedures</a:t>
                </a:r>
              </a:p>
              <a:p>
                <a:pPr marL="227013" indent="-227013">
                  <a:spcAft>
                    <a:spcPts val="200"/>
                  </a:spcAft>
                  <a:buClr>
                    <a:schemeClr val="bg1"/>
                  </a:buClr>
                  <a:buSzPct val="100000"/>
                  <a:buFont typeface="Wingdings" panose="05000000000000000000" pitchFamily="2" charset="2"/>
                  <a:buChar char="n"/>
                  <a:defRPr/>
                </a:pPr>
                <a:r>
                  <a:rPr lang="en-US" sz="1600">
                    <a:solidFill>
                      <a:schemeClr val="bg1"/>
                    </a:solidFill>
                  </a:rPr>
                  <a:t>Tools and Job Aids</a:t>
                </a:r>
              </a:p>
            </p:txBody>
          </p:sp>
        </p:grpSp>
        <p:grpSp>
          <p:nvGrpSpPr>
            <p:cNvPr id="85" name="Group 84">
              <a:extLst>
                <a:ext uri="{FF2B5EF4-FFF2-40B4-BE49-F238E27FC236}">
                  <a16:creationId xmlns:a16="http://schemas.microsoft.com/office/drawing/2014/main" id="{FA29CE16-CCB3-147A-D465-15DE47E4AB7A}"/>
                </a:ext>
              </a:extLst>
            </p:cNvPr>
            <p:cNvGrpSpPr/>
            <p:nvPr/>
          </p:nvGrpSpPr>
          <p:grpSpPr>
            <a:xfrm>
              <a:off x="210539" y="2738161"/>
              <a:ext cx="1078992" cy="2167347"/>
              <a:chOff x="376093" y="3122105"/>
              <a:chExt cx="1535515" cy="2030023"/>
            </a:xfrm>
          </p:grpSpPr>
          <p:sp>
            <p:nvSpPr>
              <p:cNvPr id="107" name="Rounded Rectangle 106">
                <a:extLst>
                  <a:ext uri="{FF2B5EF4-FFF2-40B4-BE49-F238E27FC236}">
                    <a16:creationId xmlns:a16="http://schemas.microsoft.com/office/drawing/2014/main" id="{0E434DE9-6322-829B-6A05-68CA90424790}"/>
                  </a:ext>
                </a:extLst>
              </p:cNvPr>
              <p:cNvSpPr/>
              <p:nvPr/>
            </p:nvSpPr>
            <p:spPr>
              <a:xfrm>
                <a:off x="376093" y="3122105"/>
                <a:ext cx="1535515" cy="800100"/>
              </a:xfrm>
              <a:prstGeom prst="roundRect">
                <a:avLst/>
              </a:prstGeom>
              <a:gradFill>
                <a:gsLst>
                  <a:gs pos="6000">
                    <a:schemeClr val="accent4">
                      <a:lumMod val="75000"/>
                    </a:schemeClr>
                  </a:gs>
                  <a:gs pos="100000">
                    <a:schemeClr val="accent2"/>
                  </a:gs>
                </a:gsLst>
                <a:lin ang="1200000" scaled="0"/>
              </a:gra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sz="1400" b="1">
                    <a:solidFill>
                      <a:schemeClr val="bg1"/>
                    </a:solidFill>
                  </a:rPr>
                  <a:t>Functional Leadership</a:t>
                </a:r>
              </a:p>
            </p:txBody>
          </p:sp>
          <p:sp>
            <p:nvSpPr>
              <p:cNvPr id="108" name="Rounded Rectangle 107">
                <a:extLst>
                  <a:ext uri="{FF2B5EF4-FFF2-40B4-BE49-F238E27FC236}">
                    <a16:creationId xmlns:a16="http://schemas.microsoft.com/office/drawing/2014/main" id="{0B84404D-466D-1B79-EB5B-30BAA2755E2B}"/>
                  </a:ext>
                </a:extLst>
              </p:cNvPr>
              <p:cNvSpPr/>
              <p:nvPr/>
            </p:nvSpPr>
            <p:spPr>
              <a:xfrm>
                <a:off x="376093" y="4352028"/>
                <a:ext cx="1535515" cy="800100"/>
              </a:xfrm>
              <a:prstGeom prst="roundRect">
                <a:avLst/>
              </a:prstGeom>
              <a:gradFill>
                <a:gsLst>
                  <a:gs pos="12000">
                    <a:schemeClr val="accent4">
                      <a:lumMod val="75000"/>
                    </a:schemeClr>
                  </a:gs>
                  <a:gs pos="100000">
                    <a:schemeClr val="accent2"/>
                  </a:gs>
                </a:gsLst>
                <a:lin ang="1200000" scaled="0"/>
              </a:gra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sz="1400" b="1">
                    <a:solidFill>
                      <a:schemeClr val="bg1"/>
                    </a:solidFill>
                  </a:rPr>
                  <a:t>Shared Services Leadership</a:t>
                </a:r>
              </a:p>
            </p:txBody>
          </p:sp>
        </p:grpSp>
        <p:sp>
          <p:nvSpPr>
            <p:cNvPr id="86" name="Rounded Rectangle 85">
              <a:extLst>
                <a:ext uri="{FF2B5EF4-FFF2-40B4-BE49-F238E27FC236}">
                  <a16:creationId xmlns:a16="http://schemas.microsoft.com/office/drawing/2014/main" id="{3DECF0C2-85D4-732F-6B7D-01E82903583F}"/>
                </a:ext>
              </a:extLst>
            </p:cNvPr>
            <p:cNvSpPr/>
            <p:nvPr/>
          </p:nvSpPr>
          <p:spPr>
            <a:xfrm>
              <a:off x="11051431" y="3417555"/>
              <a:ext cx="1082508" cy="854225"/>
            </a:xfrm>
            <a:prstGeom prst="roundRect">
              <a:avLst/>
            </a:prstGeom>
            <a:gradFill>
              <a:gsLst>
                <a:gs pos="5000">
                  <a:schemeClr val="accent4">
                    <a:lumMod val="75000"/>
                  </a:schemeClr>
                </a:gs>
                <a:gs pos="100000">
                  <a:schemeClr val="accent2"/>
                </a:gs>
              </a:gsLst>
              <a:lin ang="1800000" scaled="0"/>
            </a:gra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sz="1400" b="1">
                  <a:solidFill>
                    <a:schemeClr val="bg1"/>
                  </a:solidFill>
                </a:rPr>
                <a:t>Customers</a:t>
              </a:r>
            </a:p>
          </p:txBody>
        </p:sp>
        <p:grpSp>
          <p:nvGrpSpPr>
            <p:cNvPr id="87" name="Group 86">
              <a:extLst>
                <a:ext uri="{FF2B5EF4-FFF2-40B4-BE49-F238E27FC236}">
                  <a16:creationId xmlns:a16="http://schemas.microsoft.com/office/drawing/2014/main" id="{2DCE761F-EF7B-1E7F-64D3-771C3F81D724}"/>
                </a:ext>
              </a:extLst>
            </p:cNvPr>
            <p:cNvGrpSpPr/>
            <p:nvPr/>
          </p:nvGrpSpPr>
          <p:grpSpPr>
            <a:xfrm>
              <a:off x="1235863" y="1404024"/>
              <a:ext cx="473920" cy="4881284"/>
              <a:chOff x="2577672" y="1854314"/>
              <a:chExt cx="443893" cy="4572000"/>
            </a:xfrm>
          </p:grpSpPr>
          <p:sp>
            <p:nvSpPr>
              <p:cNvPr id="104" name="Right Bracket 103">
                <a:extLst>
                  <a:ext uri="{FF2B5EF4-FFF2-40B4-BE49-F238E27FC236}">
                    <a16:creationId xmlns:a16="http://schemas.microsoft.com/office/drawing/2014/main" id="{EDEC6585-9AE7-10FB-AA4C-F6B7AD748AA5}"/>
                  </a:ext>
                </a:extLst>
              </p:cNvPr>
              <p:cNvSpPr/>
              <p:nvPr/>
            </p:nvSpPr>
            <p:spPr>
              <a:xfrm>
                <a:off x="2577672" y="3021994"/>
                <a:ext cx="103779" cy="2236641"/>
              </a:xfrm>
              <a:prstGeom prst="rightBracket">
                <a:avLst/>
              </a:prstGeom>
              <a:ln w="381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588"/>
              </a:p>
            </p:txBody>
          </p:sp>
          <p:sp>
            <p:nvSpPr>
              <p:cNvPr id="105" name="Right Bracket 104">
                <a:extLst>
                  <a:ext uri="{FF2B5EF4-FFF2-40B4-BE49-F238E27FC236}">
                    <a16:creationId xmlns:a16="http://schemas.microsoft.com/office/drawing/2014/main" id="{9F8DDCCA-923F-E757-7DD2-E98E83FCBEEC}"/>
                  </a:ext>
                </a:extLst>
              </p:cNvPr>
              <p:cNvSpPr/>
              <p:nvPr/>
            </p:nvSpPr>
            <p:spPr>
              <a:xfrm flipH="1">
                <a:off x="2917786" y="1854314"/>
                <a:ext cx="103779" cy="4572000"/>
              </a:xfrm>
              <a:prstGeom prst="rightBracket">
                <a:avLst/>
              </a:prstGeom>
              <a:ln w="381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588"/>
              </a:p>
            </p:txBody>
          </p:sp>
          <p:cxnSp>
            <p:nvCxnSpPr>
              <p:cNvPr id="106" name="Straight Connector 105">
                <a:extLst>
                  <a:ext uri="{FF2B5EF4-FFF2-40B4-BE49-F238E27FC236}">
                    <a16:creationId xmlns:a16="http://schemas.microsoft.com/office/drawing/2014/main" id="{6AD38E05-5371-9C67-B52A-D6D33CEC102D}"/>
                  </a:ext>
                </a:extLst>
              </p:cNvPr>
              <p:cNvCxnSpPr>
                <a:stCxn id="104" idx="2"/>
                <a:endCxn id="105" idx="2"/>
              </p:cNvCxnSpPr>
              <p:nvPr/>
            </p:nvCxnSpPr>
            <p:spPr>
              <a:xfrm flipV="1">
                <a:off x="2681451" y="4140314"/>
                <a:ext cx="236335" cy="1"/>
              </a:xfrm>
              <a:prstGeom prst="line">
                <a:avLst/>
              </a:prstGeom>
              <a:ln w="381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88" name="Straight Connector 87">
              <a:extLst>
                <a:ext uri="{FF2B5EF4-FFF2-40B4-BE49-F238E27FC236}">
                  <a16:creationId xmlns:a16="http://schemas.microsoft.com/office/drawing/2014/main" id="{09DD14C1-4669-149D-4ACA-B4A0C962BC65}"/>
                </a:ext>
              </a:extLst>
            </p:cNvPr>
            <p:cNvCxnSpPr>
              <a:cxnSpLocks/>
            </p:cNvCxnSpPr>
            <p:nvPr/>
          </p:nvCxnSpPr>
          <p:spPr>
            <a:xfrm flipH="1">
              <a:off x="10779384" y="3844668"/>
              <a:ext cx="246116" cy="0"/>
            </a:xfrm>
            <a:prstGeom prst="line">
              <a:avLst/>
            </a:prstGeom>
            <a:ln w="38100">
              <a:solidFill>
                <a:schemeClr val="bg1">
                  <a:lumMod val="75000"/>
                </a:schemeClr>
              </a:solidFill>
              <a:headEnd type="triangle"/>
            </a:ln>
            <a:effectLst/>
          </p:spPr>
          <p:style>
            <a:lnRef idx="2">
              <a:schemeClr val="accent1"/>
            </a:lnRef>
            <a:fillRef idx="0">
              <a:schemeClr val="accent1"/>
            </a:fillRef>
            <a:effectRef idx="1">
              <a:schemeClr val="accent1"/>
            </a:effectRef>
            <a:fontRef idx="minor">
              <a:schemeClr val="tx1"/>
            </a:fontRef>
          </p:style>
        </p:cxnSp>
        <p:grpSp>
          <p:nvGrpSpPr>
            <p:cNvPr id="89" name="Group 88">
              <a:extLst>
                <a:ext uri="{FF2B5EF4-FFF2-40B4-BE49-F238E27FC236}">
                  <a16:creationId xmlns:a16="http://schemas.microsoft.com/office/drawing/2014/main" id="{62F339B7-3189-3575-B1C6-9250AE190826}"/>
                </a:ext>
              </a:extLst>
            </p:cNvPr>
            <p:cNvGrpSpPr/>
            <p:nvPr/>
          </p:nvGrpSpPr>
          <p:grpSpPr>
            <a:xfrm>
              <a:off x="6624866" y="4400740"/>
              <a:ext cx="4537705" cy="1767909"/>
              <a:chOff x="6624866" y="4400740"/>
              <a:chExt cx="4537705" cy="1767909"/>
            </a:xfrm>
          </p:grpSpPr>
          <p:sp>
            <p:nvSpPr>
              <p:cNvPr id="100" name="Triangle 99">
                <a:extLst>
                  <a:ext uri="{FF2B5EF4-FFF2-40B4-BE49-F238E27FC236}">
                    <a16:creationId xmlns:a16="http://schemas.microsoft.com/office/drawing/2014/main" id="{B72AC573-1553-1718-F5D0-457F0A827415}"/>
                  </a:ext>
                </a:extLst>
              </p:cNvPr>
              <p:cNvSpPr/>
              <p:nvPr/>
            </p:nvSpPr>
            <p:spPr>
              <a:xfrm flipV="1">
                <a:off x="6624866" y="4400740"/>
                <a:ext cx="680587" cy="1767909"/>
              </a:xfrm>
              <a:prstGeom prst="triangle">
                <a:avLst>
                  <a:gd name="adj" fmla="val 100000"/>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01" name="Rectangle 100">
                <a:extLst>
                  <a:ext uri="{FF2B5EF4-FFF2-40B4-BE49-F238E27FC236}">
                    <a16:creationId xmlns:a16="http://schemas.microsoft.com/office/drawing/2014/main" id="{92E65685-84C2-292A-BA78-4ABC3183F07B}"/>
                  </a:ext>
                </a:extLst>
              </p:cNvPr>
              <p:cNvSpPr/>
              <p:nvPr/>
            </p:nvSpPr>
            <p:spPr>
              <a:xfrm flipV="1">
                <a:off x="7305454" y="4400740"/>
                <a:ext cx="3352610" cy="1767908"/>
              </a:xfrm>
              <a:prstGeom prst="rect">
                <a:avLst/>
              </a:prstGeom>
              <a:gradFill>
                <a:gsLst>
                  <a:gs pos="0">
                    <a:schemeClr val="bg1">
                      <a:lumMod val="85000"/>
                    </a:schemeClr>
                  </a:gs>
                  <a:gs pos="100000">
                    <a:schemeClr val="accent3"/>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059" b="1">
                  <a:solidFill>
                    <a:schemeClr val="accent1"/>
                  </a:solidFill>
                </a:endParaRPr>
              </a:p>
            </p:txBody>
          </p:sp>
          <p:sp>
            <p:nvSpPr>
              <p:cNvPr id="102" name="TextBox 101">
                <a:extLst>
                  <a:ext uri="{FF2B5EF4-FFF2-40B4-BE49-F238E27FC236}">
                    <a16:creationId xmlns:a16="http://schemas.microsoft.com/office/drawing/2014/main" id="{2C2F9DAD-D7F3-CD83-4849-95CB56C746A8}"/>
                  </a:ext>
                </a:extLst>
              </p:cNvPr>
              <p:cNvSpPr txBox="1"/>
              <p:nvPr/>
            </p:nvSpPr>
            <p:spPr>
              <a:xfrm>
                <a:off x="7284107" y="4463024"/>
                <a:ext cx="2168493" cy="1374735"/>
              </a:xfrm>
              <a:prstGeom prst="rect">
                <a:avLst/>
              </a:prstGeom>
              <a:noFill/>
            </p:spPr>
            <p:txBody>
              <a:bodyPr wrap="square" rtlCol="0">
                <a:spAutoFit/>
              </a:bodyPr>
              <a:lstStyle/>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ERP Systems</a:t>
                </a:r>
              </a:p>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Intelligent Automation</a:t>
                </a:r>
              </a:p>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Vendor Technologies</a:t>
                </a:r>
              </a:p>
            </p:txBody>
          </p:sp>
          <p:sp>
            <p:nvSpPr>
              <p:cNvPr id="103" name="TextBox 102">
                <a:extLst>
                  <a:ext uri="{FF2B5EF4-FFF2-40B4-BE49-F238E27FC236}">
                    <a16:creationId xmlns:a16="http://schemas.microsoft.com/office/drawing/2014/main" id="{5F7809F4-571F-E79C-5B0E-A6850DF47244}"/>
                  </a:ext>
                </a:extLst>
              </p:cNvPr>
              <p:cNvSpPr txBox="1"/>
              <p:nvPr/>
            </p:nvSpPr>
            <p:spPr>
              <a:xfrm>
                <a:off x="8994078" y="4463024"/>
                <a:ext cx="2168493" cy="1154162"/>
              </a:xfrm>
              <a:prstGeom prst="rect">
                <a:avLst/>
              </a:prstGeom>
              <a:noFill/>
            </p:spPr>
            <p:txBody>
              <a:bodyPr wrap="square" rtlCol="0">
                <a:spAutoFit/>
              </a:bodyPr>
              <a:lstStyle/>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Applications</a:t>
                </a:r>
              </a:p>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Self-Service</a:t>
                </a:r>
              </a:p>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Workflow</a:t>
                </a:r>
              </a:p>
              <a:p>
                <a:pPr marL="227013" indent="-227013">
                  <a:spcAft>
                    <a:spcPts val="200"/>
                  </a:spcAft>
                  <a:buClr>
                    <a:srgbClr val="000000"/>
                  </a:buClr>
                  <a:buSzPct val="100000"/>
                  <a:buFont typeface="Wingdings" panose="05000000000000000000" pitchFamily="2" charset="2"/>
                  <a:buChar char="n"/>
                  <a:defRPr/>
                </a:pPr>
                <a:r>
                  <a:rPr lang="en-US" sz="1600">
                    <a:solidFill>
                      <a:srgbClr val="000000"/>
                    </a:solidFill>
                  </a:rPr>
                  <a:t>Analytics</a:t>
                </a:r>
              </a:p>
            </p:txBody>
          </p:sp>
        </p:grpSp>
        <p:grpSp>
          <p:nvGrpSpPr>
            <p:cNvPr id="90" name="Group 89">
              <a:extLst>
                <a:ext uri="{FF2B5EF4-FFF2-40B4-BE49-F238E27FC236}">
                  <a16:creationId xmlns:a16="http://schemas.microsoft.com/office/drawing/2014/main" id="{DBA1D156-2F87-A9B8-7EC9-475068A2CAC9}"/>
                </a:ext>
              </a:extLst>
            </p:cNvPr>
            <p:cNvGrpSpPr/>
            <p:nvPr/>
          </p:nvGrpSpPr>
          <p:grpSpPr>
            <a:xfrm>
              <a:off x="4426479" y="2186837"/>
              <a:ext cx="3362631" cy="3305940"/>
              <a:chOff x="4426479" y="2186837"/>
              <a:chExt cx="3362631" cy="3305940"/>
            </a:xfrm>
          </p:grpSpPr>
          <p:graphicFrame>
            <p:nvGraphicFramePr>
              <p:cNvPr id="94" name="Chart 93">
                <a:extLst>
                  <a:ext uri="{FF2B5EF4-FFF2-40B4-BE49-F238E27FC236}">
                    <a16:creationId xmlns:a16="http://schemas.microsoft.com/office/drawing/2014/main" id="{47C2CD9F-2F6A-9AB6-BB78-92746988563E}"/>
                  </a:ext>
                </a:extLst>
              </p:cNvPr>
              <p:cNvGraphicFramePr/>
              <p:nvPr>
                <p:extLst>
                  <p:ext uri="{D42A27DB-BD31-4B8C-83A1-F6EECF244321}">
                    <p14:modId xmlns:p14="http://schemas.microsoft.com/office/powerpoint/2010/main" val="180840064"/>
                  </p:ext>
                </p:extLst>
              </p:nvPr>
            </p:nvGraphicFramePr>
            <p:xfrm>
              <a:off x="4501879" y="2269568"/>
              <a:ext cx="3178168" cy="3150200"/>
            </p:xfrm>
            <a:graphic>
              <a:graphicData uri="http://schemas.openxmlformats.org/drawingml/2006/chart">
                <c:chart xmlns:c="http://schemas.openxmlformats.org/drawingml/2006/chart" xmlns:r="http://schemas.openxmlformats.org/officeDocument/2006/relationships" r:id="rId3"/>
              </a:graphicData>
            </a:graphic>
          </p:graphicFrame>
          <p:sp>
            <p:nvSpPr>
              <p:cNvPr id="95" name="Oval 94">
                <a:extLst>
                  <a:ext uri="{FF2B5EF4-FFF2-40B4-BE49-F238E27FC236}">
                    <a16:creationId xmlns:a16="http://schemas.microsoft.com/office/drawing/2014/main" id="{B31774CD-ED48-09DA-3BD6-87D56E61D61D}"/>
                  </a:ext>
                </a:extLst>
              </p:cNvPr>
              <p:cNvSpPr/>
              <p:nvPr/>
            </p:nvSpPr>
            <p:spPr>
              <a:xfrm>
                <a:off x="5490007" y="3226879"/>
                <a:ext cx="1235575" cy="1235575"/>
              </a:xfrm>
              <a:prstGeom prst="ellips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sz="1600" b="1">
                    <a:solidFill>
                      <a:schemeClr val="accent1"/>
                    </a:solidFill>
                  </a:rPr>
                  <a:t>Services</a:t>
                </a:r>
              </a:p>
            </p:txBody>
          </p:sp>
          <p:sp>
            <p:nvSpPr>
              <p:cNvPr id="96" name="TextBox 95">
                <a:extLst>
                  <a:ext uri="{FF2B5EF4-FFF2-40B4-BE49-F238E27FC236}">
                    <a16:creationId xmlns:a16="http://schemas.microsoft.com/office/drawing/2014/main" id="{47957352-F47E-0332-2351-35EA86BB003C}"/>
                  </a:ext>
                </a:extLst>
              </p:cNvPr>
              <p:cNvSpPr txBox="1"/>
              <p:nvPr/>
            </p:nvSpPr>
            <p:spPr>
              <a:xfrm rot="18900000">
                <a:off x="4426479" y="2870286"/>
                <a:ext cx="1951674" cy="584775"/>
              </a:xfrm>
              <a:prstGeom prst="rect">
                <a:avLst/>
              </a:prstGeom>
              <a:noFill/>
            </p:spPr>
            <p:txBody>
              <a:bodyPr wrap="square" rtlCol="0">
                <a:spAutoFit/>
              </a:bodyPr>
              <a:lstStyle/>
              <a:p>
                <a:pPr algn="ctr"/>
                <a:r>
                  <a:rPr lang="en-US" sz="1600" b="1">
                    <a:solidFill>
                      <a:schemeClr val="bg1"/>
                    </a:solidFill>
                  </a:rPr>
                  <a:t>People and</a:t>
                </a:r>
                <a:br>
                  <a:rPr lang="en-US" sz="1600" b="1">
                    <a:solidFill>
                      <a:schemeClr val="bg1"/>
                    </a:solidFill>
                  </a:rPr>
                </a:br>
                <a:r>
                  <a:rPr lang="en-US" sz="1600" b="1">
                    <a:solidFill>
                      <a:schemeClr val="bg1"/>
                    </a:solidFill>
                  </a:rPr>
                  <a:t>Organization</a:t>
                </a:r>
              </a:p>
            </p:txBody>
          </p:sp>
          <p:sp>
            <p:nvSpPr>
              <p:cNvPr id="97" name="TextBox 96">
                <a:extLst>
                  <a:ext uri="{FF2B5EF4-FFF2-40B4-BE49-F238E27FC236}">
                    <a16:creationId xmlns:a16="http://schemas.microsoft.com/office/drawing/2014/main" id="{2B66B409-FFD3-0F57-B851-5353ACC0134D}"/>
                  </a:ext>
                </a:extLst>
              </p:cNvPr>
              <p:cNvSpPr txBox="1"/>
              <p:nvPr/>
            </p:nvSpPr>
            <p:spPr>
              <a:xfrm rot="2700000">
                <a:off x="5839041" y="2870286"/>
                <a:ext cx="1951674" cy="584775"/>
              </a:xfrm>
              <a:prstGeom prst="rect">
                <a:avLst/>
              </a:prstGeom>
              <a:noFill/>
            </p:spPr>
            <p:txBody>
              <a:bodyPr wrap="square" rtlCol="0">
                <a:spAutoFit/>
              </a:bodyPr>
              <a:lstStyle/>
              <a:p>
                <a:pPr algn="ctr"/>
                <a:r>
                  <a:rPr lang="en-US" sz="1600" b="1">
                    <a:solidFill>
                      <a:schemeClr val="bg1"/>
                    </a:solidFill>
                  </a:rPr>
                  <a:t>Policy and </a:t>
                </a:r>
              </a:p>
              <a:p>
                <a:pPr algn="ctr"/>
                <a:r>
                  <a:rPr lang="en-US" sz="1600" b="1">
                    <a:solidFill>
                      <a:schemeClr val="bg1"/>
                    </a:solidFill>
                  </a:rPr>
                  <a:t>Process</a:t>
                </a:r>
              </a:p>
            </p:txBody>
          </p:sp>
          <p:sp>
            <p:nvSpPr>
              <p:cNvPr id="98" name="TextBox 97">
                <a:extLst>
                  <a:ext uri="{FF2B5EF4-FFF2-40B4-BE49-F238E27FC236}">
                    <a16:creationId xmlns:a16="http://schemas.microsoft.com/office/drawing/2014/main" id="{F1F6403A-8A95-E8FD-BDC9-784366468A41}"/>
                  </a:ext>
                </a:extLst>
              </p:cNvPr>
              <p:cNvSpPr txBox="1"/>
              <p:nvPr/>
            </p:nvSpPr>
            <p:spPr>
              <a:xfrm rot="2700000">
                <a:off x="4477114" y="4224552"/>
                <a:ext cx="1951674" cy="584775"/>
              </a:xfrm>
              <a:prstGeom prst="rect">
                <a:avLst/>
              </a:prstGeom>
              <a:noFill/>
            </p:spPr>
            <p:txBody>
              <a:bodyPr wrap="square" rtlCol="0">
                <a:spAutoFit/>
              </a:bodyPr>
              <a:lstStyle/>
              <a:p>
                <a:pPr algn="ctr"/>
                <a:r>
                  <a:rPr lang="en-US" sz="1600" b="1">
                    <a:solidFill>
                      <a:schemeClr val="bg1"/>
                    </a:solidFill>
                  </a:rPr>
                  <a:t>Data and </a:t>
                </a:r>
              </a:p>
              <a:p>
                <a:pPr algn="ctr"/>
                <a:r>
                  <a:rPr lang="en-US" sz="1600" b="1">
                    <a:solidFill>
                      <a:schemeClr val="bg1"/>
                    </a:solidFill>
                  </a:rPr>
                  <a:t>Knowledge</a:t>
                </a:r>
              </a:p>
            </p:txBody>
          </p:sp>
          <p:sp>
            <p:nvSpPr>
              <p:cNvPr id="99" name="TextBox 98">
                <a:extLst>
                  <a:ext uri="{FF2B5EF4-FFF2-40B4-BE49-F238E27FC236}">
                    <a16:creationId xmlns:a16="http://schemas.microsoft.com/office/drawing/2014/main" id="{C1F1D50E-552F-413D-5EB3-D729A55E6E21}"/>
                  </a:ext>
                </a:extLst>
              </p:cNvPr>
              <p:cNvSpPr txBox="1"/>
              <p:nvPr/>
            </p:nvSpPr>
            <p:spPr>
              <a:xfrm rot="18900000">
                <a:off x="5837436" y="4224551"/>
                <a:ext cx="1951674" cy="584775"/>
              </a:xfrm>
              <a:prstGeom prst="rect">
                <a:avLst/>
              </a:prstGeom>
              <a:noFill/>
            </p:spPr>
            <p:txBody>
              <a:bodyPr wrap="square" rtlCol="0">
                <a:spAutoFit/>
              </a:bodyPr>
              <a:lstStyle/>
              <a:p>
                <a:pPr algn="ctr"/>
                <a:r>
                  <a:rPr lang="en-US" sz="1600" b="1">
                    <a:solidFill>
                      <a:srgbClr val="000000"/>
                    </a:solidFill>
                  </a:rPr>
                  <a:t>Tools and </a:t>
                </a:r>
              </a:p>
              <a:p>
                <a:pPr algn="ctr"/>
                <a:r>
                  <a:rPr lang="en-US" sz="1600" b="1">
                    <a:solidFill>
                      <a:srgbClr val="000000"/>
                    </a:solidFill>
                  </a:rPr>
                  <a:t>Technology</a:t>
                </a:r>
              </a:p>
            </p:txBody>
          </p:sp>
        </p:grpSp>
        <p:sp>
          <p:nvSpPr>
            <p:cNvPr id="91" name="TextBox 90">
              <a:extLst>
                <a:ext uri="{FF2B5EF4-FFF2-40B4-BE49-F238E27FC236}">
                  <a16:creationId xmlns:a16="http://schemas.microsoft.com/office/drawing/2014/main" id="{D1218A53-9419-DFA9-6CBD-4302B1B4E264}"/>
                </a:ext>
              </a:extLst>
            </p:cNvPr>
            <p:cNvSpPr txBox="1"/>
            <p:nvPr/>
          </p:nvSpPr>
          <p:spPr>
            <a:xfrm>
              <a:off x="11068092" y="4285413"/>
              <a:ext cx="1065847" cy="646331"/>
            </a:xfrm>
            <a:prstGeom prst="rect">
              <a:avLst/>
            </a:prstGeom>
            <a:noFill/>
            <a:ln>
              <a:noFill/>
            </a:ln>
          </p:spPr>
          <p:txBody>
            <a:bodyPr wrap="square" rtlCol="0">
              <a:spAutoFit/>
            </a:bodyPr>
            <a:lstStyle/>
            <a:p>
              <a:r>
                <a:rPr lang="en-US" sz="1200"/>
                <a:t>Employees,</a:t>
              </a:r>
            </a:p>
            <a:p>
              <a:r>
                <a:rPr lang="en-US" sz="1200"/>
                <a:t>Vendors,</a:t>
              </a:r>
            </a:p>
            <a:p>
              <a:r>
                <a:rPr lang="en-US" sz="1200"/>
                <a:t>Etc.</a:t>
              </a:r>
            </a:p>
          </p:txBody>
        </p:sp>
        <p:sp>
          <p:nvSpPr>
            <p:cNvPr id="92" name="Rounded Rectangle 91">
              <a:extLst>
                <a:ext uri="{FF2B5EF4-FFF2-40B4-BE49-F238E27FC236}">
                  <a16:creationId xmlns:a16="http://schemas.microsoft.com/office/drawing/2014/main" id="{9BF588C2-7266-F046-E64C-14AA22C3FCC2}"/>
                </a:ext>
              </a:extLst>
            </p:cNvPr>
            <p:cNvSpPr/>
            <p:nvPr/>
          </p:nvSpPr>
          <p:spPr>
            <a:xfrm>
              <a:off x="5476278" y="1202288"/>
              <a:ext cx="1454193" cy="633125"/>
            </a:xfrm>
            <a:prstGeom prst="roundRect">
              <a:avLst/>
            </a:prstGeom>
            <a:gradFill>
              <a:gsLst>
                <a:gs pos="8000">
                  <a:schemeClr val="accent4">
                    <a:lumMod val="75000"/>
                  </a:schemeClr>
                </a:gs>
                <a:gs pos="100000">
                  <a:schemeClr val="accent2"/>
                </a:gs>
              </a:gsLst>
              <a:lin ang="3600000" scaled="0"/>
            </a:gra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nchorCtr="1"/>
            <a:lstStyle/>
            <a:p>
              <a:pPr algn="ctr"/>
              <a:r>
                <a:rPr lang="en-US" sz="1600" b="1">
                  <a:solidFill>
                    <a:schemeClr val="bg1"/>
                  </a:solidFill>
                </a:rPr>
                <a:t>Governance</a:t>
              </a:r>
            </a:p>
          </p:txBody>
        </p:sp>
        <p:sp>
          <p:nvSpPr>
            <p:cNvPr id="93" name="Right Bracket 92">
              <a:extLst>
                <a:ext uri="{FF2B5EF4-FFF2-40B4-BE49-F238E27FC236}">
                  <a16:creationId xmlns:a16="http://schemas.microsoft.com/office/drawing/2014/main" id="{34DC46A7-5A55-3D68-3D21-22061E463091}"/>
                </a:ext>
              </a:extLst>
            </p:cNvPr>
            <p:cNvSpPr/>
            <p:nvPr/>
          </p:nvSpPr>
          <p:spPr>
            <a:xfrm rot="10800000" flipH="1">
              <a:off x="10671864" y="1404023"/>
              <a:ext cx="110799" cy="4881283"/>
            </a:xfrm>
            <a:prstGeom prst="rightBracket">
              <a:avLst/>
            </a:prstGeom>
            <a:ln w="381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588"/>
            </a:p>
          </p:txBody>
        </p:sp>
      </p:grpSp>
    </p:spTree>
    <p:extLst>
      <p:ext uri="{BB962C8B-B14F-4D97-AF65-F5344CB8AC3E}">
        <p14:creationId xmlns:p14="http://schemas.microsoft.com/office/powerpoint/2010/main" val="164811389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69F171EC-F519-7AD6-A37E-9F886DAECD79}"/>
              </a:ext>
            </a:extLst>
          </p:cNvPr>
          <p:cNvSpPr/>
          <p:nvPr/>
        </p:nvSpPr>
        <p:spPr>
          <a:xfrm>
            <a:off x="552009" y="2704376"/>
            <a:ext cx="2926899" cy="2896114"/>
          </a:xfrm>
          <a:prstGeom prst="roundRect">
            <a:avLst>
              <a:gd name="adj" fmla="val 70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75D6411D-44D4-6543-A344-27482A6E2201}"/>
              </a:ext>
            </a:extLst>
          </p:cNvPr>
          <p:cNvSpPr>
            <a:spLocks noGrp="1"/>
          </p:cNvSpPr>
          <p:nvPr>
            <p:ph type="sldNum" sz="quarter" idx="4"/>
          </p:nvPr>
        </p:nvSpPr>
        <p:spPr/>
        <p:txBody>
          <a:bodyPr/>
          <a:lstStyle/>
          <a:p>
            <a:fld id="{9AA6D16A-0A68-8445-85DB-A0BE8CCB51C7}" type="slidenum">
              <a:rPr lang="en-US" smtClean="0"/>
              <a:pPr/>
              <a:t>24</a:t>
            </a:fld>
            <a:endParaRPr lang="en-US"/>
          </a:p>
        </p:txBody>
      </p:sp>
      <p:sp>
        <p:nvSpPr>
          <p:cNvPr id="3" name="Title 2">
            <a:extLst>
              <a:ext uri="{FF2B5EF4-FFF2-40B4-BE49-F238E27FC236}">
                <a16:creationId xmlns:a16="http://schemas.microsoft.com/office/drawing/2014/main" id="{C61C7080-067F-184F-91F5-FB0FA1F02BDA}"/>
              </a:ext>
            </a:extLst>
          </p:cNvPr>
          <p:cNvSpPr>
            <a:spLocks noGrp="1"/>
          </p:cNvSpPr>
          <p:nvPr>
            <p:ph type="title"/>
          </p:nvPr>
        </p:nvSpPr>
        <p:spPr>
          <a:xfrm>
            <a:off x="438912" y="475488"/>
            <a:ext cx="11311128" cy="457200"/>
          </a:xfrm>
        </p:spPr>
        <p:txBody>
          <a:bodyPr/>
          <a:lstStyle/>
          <a:p>
            <a:r>
              <a:rPr lang="en-US"/>
              <a:t>Assessment: Activities and Costs</a:t>
            </a:r>
          </a:p>
        </p:txBody>
      </p:sp>
      <p:sp>
        <p:nvSpPr>
          <p:cNvPr id="4" name="Text Placeholder 3">
            <a:extLst>
              <a:ext uri="{FF2B5EF4-FFF2-40B4-BE49-F238E27FC236}">
                <a16:creationId xmlns:a16="http://schemas.microsoft.com/office/drawing/2014/main" id="{71737DAF-DDCD-6242-AF74-62E909492335}"/>
              </a:ext>
            </a:extLst>
          </p:cNvPr>
          <p:cNvSpPr>
            <a:spLocks noGrp="1"/>
          </p:cNvSpPr>
          <p:nvPr>
            <p:ph type="body" sz="quarter" idx="10"/>
          </p:nvPr>
        </p:nvSpPr>
        <p:spPr/>
        <p:txBody>
          <a:bodyPr/>
          <a:lstStyle/>
          <a:p>
            <a:r>
              <a:rPr lang="en-US"/>
              <a:t>Assessment and Design</a:t>
            </a:r>
          </a:p>
        </p:txBody>
      </p:sp>
      <p:graphicFrame>
        <p:nvGraphicFramePr>
          <p:cNvPr id="11" name="Chart 10">
            <a:extLst>
              <a:ext uri="{FF2B5EF4-FFF2-40B4-BE49-F238E27FC236}">
                <a16:creationId xmlns:a16="http://schemas.microsoft.com/office/drawing/2014/main" id="{8ABDDAE2-D69C-0C49-99C7-3542184266F1}"/>
              </a:ext>
            </a:extLst>
          </p:cNvPr>
          <p:cNvGraphicFramePr/>
          <p:nvPr>
            <p:extLst>
              <p:ext uri="{D42A27DB-BD31-4B8C-83A1-F6EECF244321}">
                <p14:modId xmlns:p14="http://schemas.microsoft.com/office/powerpoint/2010/main" val="753307108"/>
              </p:ext>
            </p:extLst>
          </p:nvPr>
        </p:nvGraphicFramePr>
        <p:xfrm>
          <a:off x="4725350" y="-1747582"/>
          <a:ext cx="6736876" cy="8208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547AE031-2341-7F48-ABD8-D5D61D234D34}"/>
              </a:ext>
            </a:extLst>
          </p:cNvPr>
          <p:cNvGraphicFramePr/>
          <p:nvPr>
            <p:extLst>
              <p:ext uri="{D42A27DB-BD31-4B8C-83A1-F6EECF244321}">
                <p14:modId xmlns:p14="http://schemas.microsoft.com/office/powerpoint/2010/main" val="2339716295"/>
              </p:ext>
            </p:extLst>
          </p:nvPr>
        </p:nvGraphicFramePr>
        <p:xfrm>
          <a:off x="4141484" y="1739692"/>
          <a:ext cx="3877079" cy="432423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0C9FB138-6819-924B-BE9D-DEEBC8893750}"/>
              </a:ext>
            </a:extLst>
          </p:cNvPr>
          <p:cNvSpPr txBox="1"/>
          <p:nvPr/>
        </p:nvSpPr>
        <p:spPr>
          <a:xfrm>
            <a:off x="9144950" y="3235025"/>
            <a:ext cx="1407744" cy="738664"/>
          </a:xfrm>
          <a:prstGeom prst="rect">
            <a:avLst/>
          </a:prstGeom>
        </p:spPr>
        <p:txBody>
          <a:bodyPr wrap="square" rtlCol="0">
            <a:spAutoFit/>
          </a:bodyPr>
          <a:lstStyle/>
          <a:p>
            <a:pPr algn="ctr"/>
            <a:r>
              <a:rPr lang="en-US" sz="1400" b="1">
                <a:latin typeface="Arial" panose="020B0604020202020204" pitchFamily="34" charset="0"/>
                <a:cs typeface="Arial" panose="020B0604020202020204" pitchFamily="34" charset="0"/>
              </a:rPr>
              <a:t>Total Labor Cost ($000s):</a:t>
            </a:r>
          </a:p>
          <a:p>
            <a:pPr algn="ctr"/>
            <a:r>
              <a:rPr lang="en-US" sz="1400" b="1">
                <a:latin typeface="Arial" panose="020B0604020202020204" pitchFamily="34" charset="0"/>
                <a:cs typeface="Arial" panose="020B0604020202020204" pitchFamily="34" charset="0"/>
              </a:rPr>
              <a:t>$84,445</a:t>
            </a:r>
          </a:p>
        </p:txBody>
      </p:sp>
      <p:sp>
        <p:nvSpPr>
          <p:cNvPr id="14" name="TextBox 13">
            <a:extLst>
              <a:ext uri="{FF2B5EF4-FFF2-40B4-BE49-F238E27FC236}">
                <a16:creationId xmlns:a16="http://schemas.microsoft.com/office/drawing/2014/main" id="{AE259013-2F13-C245-9A2F-D83289FF6558}"/>
              </a:ext>
            </a:extLst>
          </p:cNvPr>
          <p:cNvSpPr txBox="1"/>
          <p:nvPr/>
        </p:nvSpPr>
        <p:spPr>
          <a:xfrm>
            <a:off x="5665150" y="3378590"/>
            <a:ext cx="1407744" cy="523220"/>
          </a:xfrm>
          <a:prstGeom prst="rect">
            <a:avLst/>
          </a:prstGeom>
        </p:spPr>
        <p:txBody>
          <a:bodyPr wrap="square" rtlCol="0">
            <a:spAutoFit/>
          </a:bodyPr>
          <a:lstStyle/>
          <a:p>
            <a:pPr algn="ctr"/>
            <a:r>
              <a:rPr lang="en-US" sz="1400" b="1">
                <a:latin typeface="Arial" panose="020B0604020202020204" pitchFamily="34" charset="0"/>
                <a:cs typeface="Arial" panose="020B0604020202020204" pitchFamily="34" charset="0"/>
              </a:rPr>
              <a:t>Total FTE: </a:t>
            </a:r>
          </a:p>
          <a:p>
            <a:pPr algn="ctr"/>
            <a:r>
              <a:rPr lang="en-US" sz="1400" b="1">
                <a:latin typeface="Arial" panose="020B0604020202020204" pitchFamily="34" charset="0"/>
                <a:cs typeface="Arial" panose="020B0604020202020204" pitchFamily="34" charset="0"/>
              </a:rPr>
              <a:t>1,336</a:t>
            </a:r>
          </a:p>
        </p:txBody>
      </p:sp>
      <p:sp>
        <p:nvSpPr>
          <p:cNvPr id="8" name="Rectangle 7">
            <a:extLst>
              <a:ext uri="{FF2B5EF4-FFF2-40B4-BE49-F238E27FC236}">
                <a16:creationId xmlns:a16="http://schemas.microsoft.com/office/drawing/2014/main" id="{77DDF116-CEEF-434A-B2FF-AEE0DA33ADF1}"/>
              </a:ext>
            </a:extLst>
          </p:cNvPr>
          <p:cNvSpPr/>
          <p:nvPr/>
        </p:nvSpPr>
        <p:spPr>
          <a:xfrm>
            <a:off x="701436" y="3069586"/>
            <a:ext cx="2628046" cy="2308324"/>
          </a:xfrm>
          <a:prstGeom prst="rect">
            <a:avLst/>
          </a:prstGeom>
        </p:spPr>
        <p:txBody>
          <a:bodyPr wrap="square">
            <a:spAutoFit/>
          </a:bodyPr>
          <a:lstStyle/>
          <a:p>
            <a:pPr algn="ctr"/>
            <a:r>
              <a:rPr lang="en-US" b="1">
                <a:solidFill>
                  <a:schemeClr val="bg1"/>
                </a:solidFill>
              </a:rPr>
              <a:t>A Work Activity Assessment can be an effective tool to understand </a:t>
            </a:r>
            <a:r>
              <a:rPr lang="en-US" b="1">
                <a:solidFill>
                  <a:schemeClr val="accent2">
                    <a:lumMod val="60000"/>
                    <a:lumOff val="40000"/>
                  </a:schemeClr>
                </a:solidFill>
              </a:rPr>
              <a:t>time spent on, and cost of, activities</a:t>
            </a:r>
            <a:r>
              <a:rPr lang="en-US" b="1">
                <a:solidFill>
                  <a:schemeClr val="bg1"/>
                </a:solidFill>
              </a:rPr>
              <a:t>. It can also help identify process challenges.</a:t>
            </a:r>
          </a:p>
        </p:txBody>
      </p:sp>
      <p:sp>
        <p:nvSpPr>
          <p:cNvPr id="10" name="Oval 9">
            <a:extLst>
              <a:ext uri="{FF2B5EF4-FFF2-40B4-BE49-F238E27FC236}">
                <a16:creationId xmlns:a16="http://schemas.microsoft.com/office/drawing/2014/main" id="{4CF8FC55-791D-4876-81C3-1811DD68F704}"/>
              </a:ext>
            </a:extLst>
          </p:cNvPr>
          <p:cNvSpPr/>
          <p:nvPr/>
        </p:nvSpPr>
        <p:spPr>
          <a:xfrm>
            <a:off x="1186812" y="1252728"/>
            <a:ext cx="1713306" cy="1713306"/>
          </a:xfrm>
          <a:prstGeom prst="ellipse">
            <a:avLst/>
          </a:prstGeom>
          <a:gradFill>
            <a:gsLst>
              <a:gs pos="0">
                <a:schemeClr val="accent2"/>
              </a:gs>
              <a:gs pos="100000">
                <a:schemeClr val="accent4"/>
              </a:gs>
            </a:gsLst>
            <a:lin ang="5400000" scaled="1"/>
          </a:gradFill>
          <a:ln w="123825">
            <a:solidFill>
              <a:schemeClr val="bg1">
                <a:lumMod val="95000"/>
              </a:schemeClr>
            </a:solidFill>
          </a:ln>
          <a:effectLst>
            <a:outerShdw blurRad="217379"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0" name="Graphic 631">
            <a:extLst>
              <a:ext uri="{FF2B5EF4-FFF2-40B4-BE49-F238E27FC236}">
                <a16:creationId xmlns:a16="http://schemas.microsoft.com/office/drawing/2014/main" id="{107AD438-37E3-6FC8-40E5-20CD60DFF662}"/>
              </a:ext>
            </a:extLst>
          </p:cNvPr>
          <p:cNvGrpSpPr>
            <a:grpSpLocks noChangeAspect="1"/>
          </p:cNvGrpSpPr>
          <p:nvPr/>
        </p:nvGrpSpPr>
        <p:grpSpPr>
          <a:xfrm>
            <a:off x="1723527" y="1639873"/>
            <a:ext cx="642830" cy="969451"/>
            <a:chOff x="7476314" y="3531015"/>
            <a:chExt cx="600075" cy="904973"/>
          </a:xfrm>
          <a:solidFill>
            <a:schemeClr val="bg1"/>
          </a:solidFill>
        </p:grpSpPr>
        <p:sp>
          <p:nvSpPr>
            <p:cNvPr id="21" name="Freeform 20">
              <a:extLst>
                <a:ext uri="{FF2B5EF4-FFF2-40B4-BE49-F238E27FC236}">
                  <a16:creationId xmlns:a16="http://schemas.microsoft.com/office/drawing/2014/main" id="{29692F49-EDF3-5233-A285-63F2B84C7D76}"/>
                </a:ext>
              </a:extLst>
            </p:cNvPr>
            <p:cNvSpPr/>
            <p:nvPr/>
          </p:nvSpPr>
          <p:spPr>
            <a:xfrm>
              <a:off x="7476314" y="3531015"/>
              <a:ext cx="600075" cy="904973"/>
            </a:xfrm>
            <a:custGeom>
              <a:avLst/>
              <a:gdLst>
                <a:gd name="connsiteX0" fmla="*/ 428728 w 600075"/>
                <a:gd name="connsiteY0" fmla="*/ 379905 h 904973"/>
                <a:gd name="connsiteX1" fmla="*/ 428728 w 600075"/>
                <a:gd name="connsiteY1" fmla="*/ 379905 h 904973"/>
                <a:gd name="connsiteX2" fmla="*/ 591606 w 600075"/>
                <a:gd name="connsiteY2" fmla="*/ 121611 h 904973"/>
                <a:gd name="connsiteX3" fmla="*/ 591606 w 600075"/>
                <a:gd name="connsiteY3" fmla="*/ 67878 h 904973"/>
                <a:gd name="connsiteX4" fmla="*/ 604941 w 600075"/>
                <a:gd name="connsiteY4" fmla="*/ 46196 h 904973"/>
                <a:gd name="connsiteX5" fmla="*/ 604941 w 600075"/>
                <a:gd name="connsiteY5" fmla="*/ 23572 h 904973"/>
                <a:gd name="connsiteX6" fmla="*/ 582090 w 600075"/>
                <a:gd name="connsiteY6" fmla="*/ 5 h 904973"/>
                <a:gd name="connsiteX7" fmla="*/ 581128 w 600075"/>
                <a:gd name="connsiteY7" fmla="*/ 5 h 904973"/>
                <a:gd name="connsiteX8" fmla="*/ 23916 w 600075"/>
                <a:gd name="connsiteY8" fmla="*/ 5 h 904973"/>
                <a:gd name="connsiteX9" fmla="*/ 103 w 600075"/>
                <a:gd name="connsiteY9" fmla="*/ 22620 h 904973"/>
                <a:gd name="connsiteX10" fmla="*/ 103 w 600075"/>
                <a:gd name="connsiteY10" fmla="*/ 23572 h 904973"/>
                <a:gd name="connsiteX11" fmla="*/ 103 w 600075"/>
                <a:gd name="connsiteY11" fmla="*/ 46196 h 904973"/>
                <a:gd name="connsiteX12" fmla="*/ 13438 w 600075"/>
                <a:gd name="connsiteY12" fmla="*/ 67878 h 904973"/>
                <a:gd name="connsiteX13" fmla="*/ 13438 w 600075"/>
                <a:gd name="connsiteY13" fmla="*/ 121611 h 904973"/>
                <a:gd name="connsiteX14" fmla="*/ 176316 w 600075"/>
                <a:gd name="connsiteY14" fmla="*/ 378963 h 904973"/>
                <a:gd name="connsiteX15" fmla="*/ 176316 w 600075"/>
                <a:gd name="connsiteY15" fmla="*/ 378963 h 904973"/>
                <a:gd name="connsiteX16" fmla="*/ 232513 w 600075"/>
                <a:gd name="connsiteY16" fmla="*/ 454377 h 904973"/>
                <a:gd name="connsiteX17" fmla="*/ 232513 w 600075"/>
                <a:gd name="connsiteY17" fmla="*/ 454377 h 904973"/>
                <a:gd name="connsiteX18" fmla="*/ 176316 w 600075"/>
                <a:gd name="connsiteY18" fmla="*/ 529791 h 904973"/>
                <a:gd name="connsiteX19" fmla="*/ 176316 w 600075"/>
                <a:gd name="connsiteY19" fmla="*/ 529791 h 904973"/>
                <a:gd name="connsiteX20" fmla="*/ 13438 w 600075"/>
                <a:gd name="connsiteY20" fmla="*/ 787143 h 904973"/>
                <a:gd name="connsiteX21" fmla="*/ 13438 w 600075"/>
                <a:gd name="connsiteY21" fmla="*/ 841819 h 904973"/>
                <a:gd name="connsiteX22" fmla="*/ 103 w 600075"/>
                <a:gd name="connsiteY22" fmla="*/ 863500 h 904973"/>
                <a:gd name="connsiteX23" fmla="*/ 103 w 600075"/>
                <a:gd name="connsiteY23" fmla="*/ 886125 h 904973"/>
                <a:gd name="connsiteX24" fmla="*/ 22953 w 600075"/>
                <a:gd name="connsiteY24" fmla="*/ 909692 h 904973"/>
                <a:gd name="connsiteX25" fmla="*/ 23916 w 600075"/>
                <a:gd name="connsiteY25" fmla="*/ 909692 h 904973"/>
                <a:gd name="connsiteX26" fmla="*/ 581128 w 600075"/>
                <a:gd name="connsiteY26" fmla="*/ 909692 h 904973"/>
                <a:gd name="connsiteX27" fmla="*/ 604941 w 600075"/>
                <a:gd name="connsiteY27" fmla="*/ 887077 h 904973"/>
                <a:gd name="connsiteX28" fmla="*/ 604941 w 600075"/>
                <a:gd name="connsiteY28" fmla="*/ 886125 h 904973"/>
                <a:gd name="connsiteX29" fmla="*/ 604941 w 600075"/>
                <a:gd name="connsiteY29" fmla="*/ 863500 h 904973"/>
                <a:gd name="connsiteX30" fmla="*/ 591606 w 600075"/>
                <a:gd name="connsiteY30" fmla="*/ 841819 h 904973"/>
                <a:gd name="connsiteX31" fmla="*/ 591606 w 600075"/>
                <a:gd name="connsiteY31" fmla="*/ 788086 h 904973"/>
                <a:gd name="connsiteX32" fmla="*/ 428728 w 600075"/>
                <a:gd name="connsiteY32" fmla="*/ 530734 h 904973"/>
                <a:gd name="connsiteX33" fmla="*/ 428728 w 600075"/>
                <a:gd name="connsiteY33" fmla="*/ 530734 h 904973"/>
                <a:gd name="connsiteX34" fmla="*/ 372531 w 600075"/>
                <a:gd name="connsiteY34" fmla="*/ 455320 h 904973"/>
                <a:gd name="connsiteX35" fmla="*/ 372531 w 600075"/>
                <a:gd name="connsiteY35" fmla="*/ 455320 h 904973"/>
                <a:gd name="connsiteX36" fmla="*/ 428728 w 600075"/>
                <a:gd name="connsiteY36" fmla="*/ 379905 h 904973"/>
                <a:gd name="connsiteX37" fmla="*/ 339193 w 600075"/>
                <a:gd name="connsiteY37" fmla="*/ 455320 h 904973"/>
                <a:gd name="connsiteX38" fmla="*/ 395391 w 600075"/>
                <a:gd name="connsiteY38" fmla="*/ 548645 h 904973"/>
                <a:gd name="connsiteX39" fmla="*/ 413488 w 600075"/>
                <a:gd name="connsiteY39" fmla="*/ 559957 h 904973"/>
                <a:gd name="connsiteX40" fmla="*/ 558268 w 600075"/>
                <a:gd name="connsiteY40" fmla="*/ 788086 h 904973"/>
                <a:gd name="connsiteX41" fmla="*/ 558268 w 600075"/>
                <a:gd name="connsiteY41" fmla="*/ 811653 h 904973"/>
                <a:gd name="connsiteX42" fmla="*/ 45823 w 600075"/>
                <a:gd name="connsiteY42" fmla="*/ 811653 h 904973"/>
                <a:gd name="connsiteX43" fmla="*/ 45823 w 600075"/>
                <a:gd name="connsiteY43" fmla="*/ 788086 h 904973"/>
                <a:gd name="connsiteX44" fmla="*/ 190603 w 600075"/>
                <a:gd name="connsiteY44" fmla="*/ 559957 h 904973"/>
                <a:gd name="connsiteX45" fmla="*/ 208701 w 600075"/>
                <a:gd name="connsiteY45" fmla="*/ 548645 h 904973"/>
                <a:gd name="connsiteX46" fmla="*/ 264898 w 600075"/>
                <a:gd name="connsiteY46" fmla="*/ 455320 h 904973"/>
                <a:gd name="connsiteX47" fmla="*/ 264898 w 600075"/>
                <a:gd name="connsiteY47" fmla="*/ 455320 h 904973"/>
                <a:gd name="connsiteX48" fmla="*/ 208701 w 600075"/>
                <a:gd name="connsiteY48" fmla="*/ 361994 h 904973"/>
                <a:gd name="connsiteX49" fmla="*/ 190603 w 600075"/>
                <a:gd name="connsiteY49" fmla="*/ 350682 h 904973"/>
                <a:gd name="connsiteX50" fmla="*/ 45823 w 600075"/>
                <a:gd name="connsiteY50" fmla="*/ 121611 h 904973"/>
                <a:gd name="connsiteX51" fmla="*/ 45823 w 600075"/>
                <a:gd name="connsiteY51" fmla="*/ 98044 h 904973"/>
                <a:gd name="connsiteX52" fmla="*/ 558268 w 600075"/>
                <a:gd name="connsiteY52" fmla="*/ 98044 h 904973"/>
                <a:gd name="connsiteX53" fmla="*/ 558268 w 600075"/>
                <a:gd name="connsiteY53" fmla="*/ 121611 h 904973"/>
                <a:gd name="connsiteX54" fmla="*/ 413488 w 600075"/>
                <a:gd name="connsiteY54" fmla="*/ 349739 h 904973"/>
                <a:gd name="connsiteX55" fmla="*/ 395391 w 600075"/>
                <a:gd name="connsiteY55" fmla="*/ 361052 h 904973"/>
                <a:gd name="connsiteX56" fmla="*/ 339193 w 600075"/>
                <a:gd name="connsiteY56" fmla="*/ 455320 h 90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0075" h="904973">
                  <a:moveTo>
                    <a:pt x="428728" y="379905"/>
                  </a:moveTo>
                  <a:lnTo>
                    <a:pt x="428728" y="379905"/>
                  </a:lnTo>
                  <a:cubicBezTo>
                    <a:pt x="528391" y="331640"/>
                    <a:pt x="591588" y="231422"/>
                    <a:pt x="591606" y="121611"/>
                  </a:cubicBezTo>
                  <a:lnTo>
                    <a:pt x="591606" y="67878"/>
                  </a:lnTo>
                  <a:cubicBezTo>
                    <a:pt x="600151" y="64073"/>
                    <a:pt x="605451" y="55457"/>
                    <a:pt x="604941" y="46196"/>
                  </a:cubicBezTo>
                  <a:lnTo>
                    <a:pt x="604941" y="23572"/>
                  </a:lnTo>
                  <a:cubicBezTo>
                    <a:pt x="605206" y="10819"/>
                    <a:pt x="594976" y="268"/>
                    <a:pt x="582090" y="5"/>
                  </a:cubicBezTo>
                  <a:cubicBezTo>
                    <a:pt x="581770" y="-2"/>
                    <a:pt x="581449" y="-2"/>
                    <a:pt x="581128" y="5"/>
                  </a:cubicBezTo>
                  <a:lnTo>
                    <a:pt x="23916" y="5"/>
                  </a:lnTo>
                  <a:cubicBezTo>
                    <a:pt x="11030" y="-258"/>
                    <a:pt x="369" y="9867"/>
                    <a:pt x="103" y="22620"/>
                  </a:cubicBezTo>
                  <a:cubicBezTo>
                    <a:pt x="96" y="22937"/>
                    <a:pt x="96" y="23255"/>
                    <a:pt x="103" y="23572"/>
                  </a:cubicBezTo>
                  <a:lnTo>
                    <a:pt x="103" y="46196"/>
                  </a:lnTo>
                  <a:cubicBezTo>
                    <a:pt x="169" y="55304"/>
                    <a:pt x="5294" y="63637"/>
                    <a:pt x="13438" y="67878"/>
                  </a:cubicBezTo>
                  <a:lnTo>
                    <a:pt x="13438" y="121611"/>
                  </a:lnTo>
                  <a:cubicBezTo>
                    <a:pt x="13479" y="231179"/>
                    <a:pt x="76724" y="331108"/>
                    <a:pt x="176316" y="378963"/>
                  </a:cubicBezTo>
                  <a:lnTo>
                    <a:pt x="176316" y="378963"/>
                  </a:lnTo>
                  <a:cubicBezTo>
                    <a:pt x="210606" y="397816"/>
                    <a:pt x="232513" y="424211"/>
                    <a:pt x="232513" y="454377"/>
                  </a:cubicBezTo>
                  <a:lnTo>
                    <a:pt x="232513" y="454377"/>
                  </a:lnTo>
                  <a:cubicBezTo>
                    <a:pt x="232513" y="483600"/>
                    <a:pt x="210606" y="510938"/>
                    <a:pt x="176316" y="529791"/>
                  </a:cubicBezTo>
                  <a:lnTo>
                    <a:pt x="176316" y="529791"/>
                  </a:lnTo>
                  <a:cubicBezTo>
                    <a:pt x="76724" y="577646"/>
                    <a:pt x="13479" y="677575"/>
                    <a:pt x="13438" y="787143"/>
                  </a:cubicBezTo>
                  <a:lnTo>
                    <a:pt x="13438" y="841819"/>
                  </a:lnTo>
                  <a:cubicBezTo>
                    <a:pt x="4610" y="845300"/>
                    <a:pt x="-827" y="854141"/>
                    <a:pt x="103" y="863500"/>
                  </a:cubicBezTo>
                  <a:lnTo>
                    <a:pt x="103" y="886125"/>
                  </a:lnTo>
                  <a:cubicBezTo>
                    <a:pt x="-163" y="898877"/>
                    <a:pt x="10068" y="909429"/>
                    <a:pt x="22953" y="909692"/>
                  </a:cubicBezTo>
                  <a:cubicBezTo>
                    <a:pt x="23274" y="909698"/>
                    <a:pt x="23595" y="909698"/>
                    <a:pt x="23916" y="909692"/>
                  </a:cubicBezTo>
                  <a:lnTo>
                    <a:pt x="581128" y="909692"/>
                  </a:lnTo>
                  <a:cubicBezTo>
                    <a:pt x="594014" y="909955"/>
                    <a:pt x="604675" y="899830"/>
                    <a:pt x="604941" y="887077"/>
                  </a:cubicBezTo>
                  <a:cubicBezTo>
                    <a:pt x="604947" y="886760"/>
                    <a:pt x="604947" y="886442"/>
                    <a:pt x="604941" y="886125"/>
                  </a:cubicBezTo>
                  <a:lnTo>
                    <a:pt x="604941" y="863500"/>
                  </a:lnTo>
                  <a:cubicBezTo>
                    <a:pt x="604875" y="854392"/>
                    <a:pt x="599750" y="846060"/>
                    <a:pt x="591606" y="841819"/>
                  </a:cubicBezTo>
                  <a:lnTo>
                    <a:pt x="591606" y="788086"/>
                  </a:lnTo>
                  <a:cubicBezTo>
                    <a:pt x="591565" y="678518"/>
                    <a:pt x="528320" y="578589"/>
                    <a:pt x="428728" y="530734"/>
                  </a:cubicBezTo>
                  <a:lnTo>
                    <a:pt x="428728" y="530734"/>
                  </a:lnTo>
                  <a:cubicBezTo>
                    <a:pt x="394438" y="511880"/>
                    <a:pt x="372531" y="485485"/>
                    <a:pt x="372531" y="455320"/>
                  </a:cubicBezTo>
                  <a:lnTo>
                    <a:pt x="372531" y="455320"/>
                  </a:lnTo>
                  <a:cubicBezTo>
                    <a:pt x="371578" y="426097"/>
                    <a:pt x="393486" y="398759"/>
                    <a:pt x="428728" y="379905"/>
                  </a:cubicBezTo>
                  <a:close/>
                  <a:moveTo>
                    <a:pt x="339193" y="455320"/>
                  </a:moveTo>
                  <a:cubicBezTo>
                    <a:pt x="339193" y="490199"/>
                    <a:pt x="359196" y="524135"/>
                    <a:pt x="395391" y="548645"/>
                  </a:cubicBezTo>
                  <a:lnTo>
                    <a:pt x="413488" y="559957"/>
                  </a:lnTo>
                  <a:cubicBezTo>
                    <a:pt x="502412" y="601726"/>
                    <a:pt x="558860" y="690671"/>
                    <a:pt x="558268" y="788086"/>
                  </a:cubicBezTo>
                  <a:lnTo>
                    <a:pt x="558268" y="811653"/>
                  </a:lnTo>
                  <a:lnTo>
                    <a:pt x="45823" y="811653"/>
                  </a:lnTo>
                  <a:lnTo>
                    <a:pt x="45823" y="788086"/>
                  </a:lnTo>
                  <a:cubicBezTo>
                    <a:pt x="45231" y="690671"/>
                    <a:pt x="101679" y="601726"/>
                    <a:pt x="190603" y="559957"/>
                  </a:cubicBezTo>
                  <a:lnTo>
                    <a:pt x="208701" y="548645"/>
                  </a:lnTo>
                  <a:cubicBezTo>
                    <a:pt x="244896" y="524135"/>
                    <a:pt x="264898" y="490199"/>
                    <a:pt x="264898" y="455320"/>
                  </a:cubicBezTo>
                  <a:lnTo>
                    <a:pt x="264898" y="455320"/>
                  </a:lnTo>
                  <a:cubicBezTo>
                    <a:pt x="264898" y="420440"/>
                    <a:pt x="244896" y="386504"/>
                    <a:pt x="208701" y="361994"/>
                  </a:cubicBezTo>
                  <a:lnTo>
                    <a:pt x="190603" y="350682"/>
                  </a:lnTo>
                  <a:cubicBezTo>
                    <a:pt x="101771" y="308319"/>
                    <a:pt x="45446" y="219201"/>
                    <a:pt x="45823" y="121611"/>
                  </a:cubicBezTo>
                  <a:lnTo>
                    <a:pt x="45823" y="98044"/>
                  </a:lnTo>
                  <a:lnTo>
                    <a:pt x="558268" y="98044"/>
                  </a:lnTo>
                  <a:lnTo>
                    <a:pt x="558268" y="121611"/>
                  </a:lnTo>
                  <a:cubicBezTo>
                    <a:pt x="558860" y="219025"/>
                    <a:pt x="502412" y="307970"/>
                    <a:pt x="413488" y="349739"/>
                  </a:cubicBezTo>
                  <a:lnTo>
                    <a:pt x="395391" y="361052"/>
                  </a:lnTo>
                  <a:cubicBezTo>
                    <a:pt x="359196" y="386504"/>
                    <a:pt x="339193" y="420440"/>
                    <a:pt x="339193" y="455320"/>
                  </a:cubicBezTo>
                  <a:close/>
                </a:path>
              </a:pathLst>
            </a:custGeom>
            <a:grpFill/>
            <a:ln w="95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00750587-6FE6-BE3D-1789-2DF944F8D9B5}"/>
                </a:ext>
              </a:extLst>
            </p:cNvPr>
            <p:cNvSpPr/>
            <p:nvPr/>
          </p:nvSpPr>
          <p:spPr>
            <a:xfrm>
              <a:off x="7558332" y="4090697"/>
              <a:ext cx="438150" cy="226243"/>
            </a:xfrm>
            <a:custGeom>
              <a:avLst/>
              <a:gdLst>
                <a:gd name="connsiteX0" fmla="*/ 443865 w 438150"/>
                <a:gd name="connsiteY0" fmla="*/ 229346 h 226243"/>
                <a:gd name="connsiteX1" fmla="*/ 321945 w 438150"/>
                <a:gd name="connsiteY1" fmla="*/ 87001 h 226243"/>
                <a:gd name="connsiteX2" fmla="*/ 320993 w 438150"/>
                <a:gd name="connsiteY2" fmla="*/ 86059 h 226243"/>
                <a:gd name="connsiteX3" fmla="*/ 320040 w 438150"/>
                <a:gd name="connsiteY3" fmla="*/ 85116 h 226243"/>
                <a:gd name="connsiteX4" fmla="*/ 300990 w 438150"/>
                <a:gd name="connsiteY4" fmla="*/ 74746 h 226243"/>
                <a:gd name="connsiteX5" fmla="*/ 300990 w 438150"/>
                <a:gd name="connsiteY5" fmla="*/ 74746 h 226243"/>
                <a:gd name="connsiteX6" fmla="*/ 252413 w 438150"/>
                <a:gd name="connsiteY6" fmla="*/ 24784 h 226243"/>
                <a:gd name="connsiteX7" fmla="*/ 252412 w 438150"/>
                <a:gd name="connsiteY7" fmla="*/ 23842 h 226243"/>
                <a:gd name="connsiteX8" fmla="*/ 191453 w 438150"/>
                <a:gd name="connsiteY8" fmla="*/ 22899 h 226243"/>
                <a:gd name="connsiteX9" fmla="*/ 190500 w 438150"/>
                <a:gd name="connsiteY9" fmla="*/ 23842 h 226243"/>
                <a:gd name="connsiteX10" fmla="*/ 189548 w 438150"/>
                <a:gd name="connsiteY10" fmla="*/ 25727 h 226243"/>
                <a:gd name="connsiteX11" fmla="*/ 189548 w 438150"/>
                <a:gd name="connsiteY11" fmla="*/ 25727 h 226243"/>
                <a:gd name="connsiteX12" fmla="*/ 141923 w 438150"/>
                <a:gd name="connsiteY12" fmla="*/ 73804 h 226243"/>
                <a:gd name="connsiteX13" fmla="*/ 141923 w 438150"/>
                <a:gd name="connsiteY13" fmla="*/ 73804 h 226243"/>
                <a:gd name="connsiteX14" fmla="*/ 123825 w 438150"/>
                <a:gd name="connsiteY14" fmla="*/ 85116 h 226243"/>
                <a:gd name="connsiteX15" fmla="*/ 122873 w 438150"/>
                <a:gd name="connsiteY15" fmla="*/ 86059 h 226243"/>
                <a:gd name="connsiteX16" fmla="*/ 121920 w 438150"/>
                <a:gd name="connsiteY16" fmla="*/ 87001 h 226243"/>
                <a:gd name="connsiteX17" fmla="*/ 0 w 438150"/>
                <a:gd name="connsiteY17" fmla="*/ 229346 h 2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8150" h="226243">
                  <a:moveTo>
                    <a:pt x="443865" y="229346"/>
                  </a:moveTo>
                  <a:cubicBezTo>
                    <a:pt x="425534" y="166894"/>
                    <a:pt x="381193" y="115126"/>
                    <a:pt x="321945" y="87001"/>
                  </a:cubicBezTo>
                  <a:lnTo>
                    <a:pt x="320993" y="86059"/>
                  </a:lnTo>
                  <a:lnTo>
                    <a:pt x="320040" y="85116"/>
                  </a:lnTo>
                  <a:lnTo>
                    <a:pt x="300990" y="74746"/>
                  </a:lnTo>
                  <a:lnTo>
                    <a:pt x="300990" y="74746"/>
                  </a:lnTo>
                  <a:cubicBezTo>
                    <a:pt x="281536" y="61532"/>
                    <a:pt x="265007" y="44532"/>
                    <a:pt x="252413" y="24784"/>
                  </a:cubicBezTo>
                  <a:lnTo>
                    <a:pt x="252412" y="23842"/>
                  </a:lnTo>
                  <a:cubicBezTo>
                    <a:pt x="224790" y="-22350"/>
                    <a:pt x="199073" y="10644"/>
                    <a:pt x="191453" y="22899"/>
                  </a:cubicBezTo>
                  <a:cubicBezTo>
                    <a:pt x="191453" y="23420"/>
                    <a:pt x="191026" y="23842"/>
                    <a:pt x="190500" y="23842"/>
                  </a:cubicBezTo>
                  <a:cubicBezTo>
                    <a:pt x="190500" y="24784"/>
                    <a:pt x="189548" y="24784"/>
                    <a:pt x="189548" y="25727"/>
                  </a:cubicBezTo>
                  <a:lnTo>
                    <a:pt x="189548" y="25727"/>
                  </a:lnTo>
                  <a:cubicBezTo>
                    <a:pt x="177224" y="44857"/>
                    <a:pt x="161004" y="61231"/>
                    <a:pt x="141923" y="73804"/>
                  </a:cubicBezTo>
                  <a:lnTo>
                    <a:pt x="141923" y="73804"/>
                  </a:lnTo>
                  <a:lnTo>
                    <a:pt x="123825" y="85116"/>
                  </a:lnTo>
                  <a:lnTo>
                    <a:pt x="122873" y="86059"/>
                  </a:lnTo>
                  <a:lnTo>
                    <a:pt x="121920" y="87001"/>
                  </a:lnTo>
                  <a:cubicBezTo>
                    <a:pt x="62896" y="115413"/>
                    <a:pt x="18654" y="167066"/>
                    <a:pt x="0" y="229346"/>
                  </a:cubicBezTo>
                  <a:close/>
                </a:path>
              </a:pathLst>
            </a:custGeom>
            <a:grpFill/>
            <a:ln w="95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D5A6B29F-2A1B-5B1A-3410-CCAD490C419D}"/>
                </a:ext>
              </a:extLst>
            </p:cNvPr>
            <p:cNvSpPr/>
            <p:nvPr/>
          </p:nvSpPr>
          <p:spPr>
            <a:xfrm>
              <a:off x="7617387" y="3809937"/>
              <a:ext cx="314325" cy="131975"/>
            </a:xfrm>
            <a:custGeom>
              <a:avLst/>
              <a:gdLst>
                <a:gd name="connsiteX0" fmla="*/ 0 w 314325"/>
                <a:gd name="connsiteY0" fmla="*/ 8601 h 131975"/>
                <a:gd name="connsiteX1" fmla="*/ 59055 w 314325"/>
                <a:gd name="connsiteY1" fmla="*/ 49136 h 131975"/>
                <a:gd name="connsiteX2" fmla="*/ 60008 w 314325"/>
                <a:gd name="connsiteY2" fmla="*/ 50079 h 131975"/>
                <a:gd name="connsiteX3" fmla="*/ 60960 w 314325"/>
                <a:gd name="connsiteY3" fmla="*/ 51022 h 131975"/>
                <a:gd name="connsiteX4" fmla="*/ 79058 w 314325"/>
                <a:gd name="connsiteY4" fmla="*/ 62334 h 131975"/>
                <a:gd name="connsiteX5" fmla="*/ 79058 w 314325"/>
                <a:gd name="connsiteY5" fmla="*/ 62334 h 131975"/>
                <a:gd name="connsiteX6" fmla="*/ 127635 w 314325"/>
                <a:gd name="connsiteY6" fmla="*/ 112296 h 131975"/>
                <a:gd name="connsiteX7" fmla="*/ 127635 w 314325"/>
                <a:gd name="connsiteY7" fmla="*/ 113239 h 131975"/>
                <a:gd name="connsiteX8" fmla="*/ 188595 w 314325"/>
                <a:gd name="connsiteY8" fmla="*/ 114181 h 131975"/>
                <a:gd name="connsiteX9" fmla="*/ 189547 w 314325"/>
                <a:gd name="connsiteY9" fmla="*/ 113239 h 131975"/>
                <a:gd name="connsiteX10" fmla="*/ 190500 w 314325"/>
                <a:gd name="connsiteY10" fmla="*/ 111353 h 131975"/>
                <a:gd name="connsiteX11" fmla="*/ 190500 w 314325"/>
                <a:gd name="connsiteY11" fmla="*/ 111353 h 131975"/>
                <a:gd name="connsiteX12" fmla="*/ 238125 w 314325"/>
                <a:gd name="connsiteY12" fmla="*/ 63277 h 131975"/>
                <a:gd name="connsiteX13" fmla="*/ 238125 w 314325"/>
                <a:gd name="connsiteY13" fmla="*/ 63276 h 131975"/>
                <a:gd name="connsiteX14" fmla="*/ 256223 w 314325"/>
                <a:gd name="connsiteY14" fmla="*/ 51964 h 131975"/>
                <a:gd name="connsiteX15" fmla="*/ 257175 w 314325"/>
                <a:gd name="connsiteY15" fmla="*/ 51022 h 131975"/>
                <a:gd name="connsiteX16" fmla="*/ 258128 w 314325"/>
                <a:gd name="connsiteY16" fmla="*/ 50079 h 131975"/>
                <a:gd name="connsiteX17" fmla="*/ 317183 w 314325"/>
                <a:gd name="connsiteY17" fmla="*/ 9544 h 131975"/>
                <a:gd name="connsiteX18" fmla="*/ 0 w 314325"/>
                <a:gd name="connsiteY18" fmla="*/ 8601 h 13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4325" h="131975">
                  <a:moveTo>
                    <a:pt x="0" y="8601"/>
                  </a:moveTo>
                  <a:cubicBezTo>
                    <a:pt x="17380" y="25137"/>
                    <a:pt x="37316" y="38821"/>
                    <a:pt x="59055" y="49136"/>
                  </a:cubicBezTo>
                  <a:lnTo>
                    <a:pt x="60008" y="50079"/>
                  </a:lnTo>
                  <a:lnTo>
                    <a:pt x="60960" y="51022"/>
                  </a:lnTo>
                  <a:lnTo>
                    <a:pt x="79058" y="62334"/>
                  </a:lnTo>
                  <a:lnTo>
                    <a:pt x="79058" y="62334"/>
                  </a:lnTo>
                  <a:cubicBezTo>
                    <a:pt x="98512" y="75548"/>
                    <a:pt x="115041" y="92548"/>
                    <a:pt x="127635" y="112296"/>
                  </a:cubicBezTo>
                  <a:lnTo>
                    <a:pt x="127635" y="113239"/>
                  </a:lnTo>
                  <a:cubicBezTo>
                    <a:pt x="155258" y="159430"/>
                    <a:pt x="180975" y="126436"/>
                    <a:pt x="188595" y="114181"/>
                  </a:cubicBezTo>
                  <a:cubicBezTo>
                    <a:pt x="188595" y="113661"/>
                    <a:pt x="189021" y="113239"/>
                    <a:pt x="189547" y="113239"/>
                  </a:cubicBezTo>
                  <a:cubicBezTo>
                    <a:pt x="189548" y="112296"/>
                    <a:pt x="190500" y="112296"/>
                    <a:pt x="190500" y="111353"/>
                  </a:cubicBezTo>
                  <a:lnTo>
                    <a:pt x="190500" y="111353"/>
                  </a:lnTo>
                  <a:cubicBezTo>
                    <a:pt x="202823" y="92224"/>
                    <a:pt x="219044" y="75849"/>
                    <a:pt x="238125" y="63277"/>
                  </a:cubicBezTo>
                  <a:lnTo>
                    <a:pt x="238125" y="63276"/>
                  </a:lnTo>
                  <a:lnTo>
                    <a:pt x="256223" y="51964"/>
                  </a:lnTo>
                  <a:lnTo>
                    <a:pt x="257175" y="51022"/>
                  </a:lnTo>
                  <a:lnTo>
                    <a:pt x="258128" y="50079"/>
                  </a:lnTo>
                  <a:cubicBezTo>
                    <a:pt x="279884" y="39793"/>
                    <a:pt x="299825" y="26106"/>
                    <a:pt x="317183" y="9544"/>
                  </a:cubicBezTo>
                  <a:cubicBezTo>
                    <a:pt x="223837" y="39709"/>
                    <a:pt x="84773" y="-21565"/>
                    <a:pt x="0" y="8601"/>
                  </a:cubicBezTo>
                </a:path>
              </a:pathLst>
            </a:custGeom>
            <a:grp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EC5F2EE-EB82-B45B-21CD-C07355530BF9}"/>
                </a:ext>
              </a:extLst>
            </p:cNvPr>
            <p:cNvSpPr/>
            <p:nvPr/>
          </p:nvSpPr>
          <p:spPr>
            <a:xfrm>
              <a:off x="7766930" y="3965596"/>
              <a:ext cx="19050" cy="18854"/>
            </a:xfrm>
            <a:custGeom>
              <a:avLst/>
              <a:gdLst>
                <a:gd name="connsiteX0" fmla="*/ 11430 w 19050"/>
                <a:gd name="connsiteY0" fmla="*/ 22624 h 18853"/>
                <a:gd name="connsiteX1" fmla="*/ 22860 w 19050"/>
                <a:gd name="connsiteY1" fmla="*/ 11312 h 18853"/>
                <a:gd name="connsiteX2" fmla="*/ 11430 w 19050"/>
                <a:gd name="connsiteY2" fmla="*/ 0 h 18853"/>
                <a:gd name="connsiteX3" fmla="*/ 0 w 19050"/>
                <a:gd name="connsiteY3" fmla="*/ 11312 h 18853"/>
                <a:gd name="connsiteX4" fmla="*/ 11430 w 19050"/>
                <a:gd name="connsiteY4" fmla="*/ 22624 h 18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8853">
                  <a:moveTo>
                    <a:pt x="11430" y="22624"/>
                  </a:moveTo>
                  <a:cubicBezTo>
                    <a:pt x="17743" y="22624"/>
                    <a:pt x="22860" y="17560"/>
                    <a:pt x="22860" y="11312"/>
                  </a:cubicBezTo>
                  <a:cubicBezTo>
                    <a:pt x="22860" y="5065"/>
                    <a:pt x="17743" y="0"/>
                    <a:pt x="11430" y="0"/>
                  </a:cubicBezTo>
                  <a:cubicBezTo>
                    <a:pt x="5117" y="0"/>
                    <a:pt x="0" y="5065"/>
                    <a:pt x="0" y="11312"/>
                  </a:cubicBezTo>
                  <a:cubicBezTo>
                    <a:pt x="102" y="17517"/>
                    <a:pt x="5160" y="22523"/>
                    <a:pt x="11430" y="22624"/>
                  </a:cubicBezTo>
                </a:path>
              </a:pathLst>
            </a:custGeom>
            <a:grp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C270D2B9-B902-962B-9170-AEB3A42CA2D2}"/>
                </a:ext>
              </a:extLst>
            </p:cNvPr>
            <p:cNvSpPr/>
            <p:nvPr/>
          </p:nvSpPr>
          <p:spPr>
            <a:xfrm>
              <a:off x="7762167" y="4003303"/>
              <a:ext cx="19050" cy="18854"/>
            </a:xfrm>
            <a:custGeom>
              <a:avLst/>
              <a:gdLst>
                <a:gd name="connsiteX0" fmla="*/ 11430 w 19050"/>
                <a:gd name="connsiteY0" fmla="*/ 22624 h 18853"/>
                <a:gd name="connsiteX1" fmla="*/ 22860 w 19050"/>
                <a:gd name="connsiteY1" fmla="*/ 11312 h 18853"/>
                <a:gd name="connsiteX2" fmla="*/ 11430 w 19050"/>
                <a:gd name="connsiteY2" fmla="*/ 0 h 18853"/>
                <a:gd name="connsiteX3" fmla="*/ 0 w 19050"/>
                <a:gd name="connsiteY3" fmla="*/ 11312 h 18853"/>
                <a:gd name="connsiteX4" fmla="*/ 11430 w 19050"/>
                <a:gd name="connsiteY4" fmla="*/ 22624 h 18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8853">
                  <a:moveTo>
                    <a:pt x="11430" y="22624"/>
                  </a:moveTo>
                  <a:cubicBezTo>
                    <a:pt x="17743" y="22624"/>
                    <a:pt x="22860" y="17560"/>
                    <a:pt x="22860" y="11312"/>
                  </a:cubicBezTo>
                  <a:cubicBezTo>
                    <a:pt x="22860" y="5065"/>
                    <a:pt x="17743" y="0"/>
                    <a:pt x="11430" y="0"/>
                  </a:cubicBezTo>
                  <a:cubicBezTo>
                    <a:pt x="5117" y="0"/>
                    <a:pt x="0" y="5065"/>
                    <a:pt x="0" y="11312"/>
                  </a:cubicBezTo>
                  <a:cubicBezTo>
                    <a:pt x="102" y="17517"/>
                    <a:pt x="5160" y="22523"/>
                    <a:pt x="11430" y="22624"/>
                  </a:cubicBezTo>
                </a:path>
              </a:pathLst>
            </a:custGeom>
            <a:grpFill/>
            <a:ln w="95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E512931C-48DA-2CD0-67C7-4E4E93EE0B71}"/>
                </a:ext>
              </a:extLst>
            </p:cNvPr>
            <p:cNvSpPr/>
            <p:nvPr/>
          </p:nvSpPr>
          <p:spPr>
            <a:xfrm>
              <a:off x="7782163" y="4030641"/>
              <a:ext cx="19050" cy="18854"/>
            </a:xfrm>
            <a:custGeom>
              <a:avLst/>
              <a:gdLst>
                <a:gd name="connsiteX0" fmla="*/ 11437 w 19050"/>
                <a:gd name="connsiteY0" fmla="*/ 22624 h 18853"/>
                <a:gd name="connsiteX1" fmla="*/ 22867 w 19050"/>
                <a:gd name="connsiteY1" fmla="*/ 11312 h 18853"/>
                <a:gd name="connsiteX2" fmla="*/ 11437 w 19050"/>
                <a:gd name="connsiteY2" fmla="*/ 0 h 18853"/>
                <a:gd name="connsiteX3" fmla="*/ 7 w 19050"/>
                <a:gd name="connsiteY3" fmla="*/ 11312 h 18853"/>
                <a:gd name="connsiteX4" fmla="*/ 10661 w 19050"/>
                <a:gd name="connsiteY4" fmla="*/ 22624 h 18853"/>
                <a:gd name="connsiteX5" fmla="*/ 11437 w 19050"/>
                <a:gd name="connsiteY5" fmla="*/ 22624 h 1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 h="18853">
                  <a:moveTo>
                    <a:pt x="11437" y="22624"/>
                  </a:moveTo>
                  <a:cubicBezTo>
                    <a:pt x="17750" y="22624"/>
                    <a:pt x="22867" y="17560"/>
                    <a:pt x="22867" y="11312"/>
                  </a:cubicBezTo>
                  <a:cubicBezTo>
                    <a:pt x="22867" y="5065"/>
                    <a:pt x="17750" y="0"/>
                    <a:pt x="11437" y="0"/>
                  </a:cubicBezTo>
                  <a:cubicBezTo>
                    <a:pt x="5124" y="0"/>
                    <a:pt x="7" y="5065"/>
                    <a:pt x="7" y="11312"/>
                  </a:cubicBezTo>
                  <a:cubicBezTo>
                    <a:pt x="-207" y="17348"/>
                    <a:pt x="4563" y="22412"/>
                    <a:pt x="10661" y="22624"/>
                  </a:cubicBezTo>
                  <a:cubicBezTo>
                    <a:pt x="10920" y="22633"/>
                    <a:pt x="11178" y="22633"/>
                    <a:pt x="11437" y="22624"/>
                  </a:cubicBezTo>
                </a:path>
              </a:pathLst>
            </a:custGeom>
            <a:grp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D5598B1D-447B-F14D-0181-59A4998076CD}"/>
                </a:ext>
              </a:extLst>
            </p:cNvPr>
            <p:cNvSpPr/>
            <p:nvPr/>
          </p:nvSpPr>
          <p:spPr>
            <a:xfrm>
              <a:off x="7748825" y="4048552"/>
              <a:ext cx="19050" cy="18854"/>
            </a:xfrm>
            <a:custGeom>
              <a:avLst/>
              <a:gdLst>
                <a:gd name="connsiteX0" fmla="*/ 11437 w 19050"/>
                <a:gd name="connsiteY0" fmla="*/ 22624 h 18853"/>
                <a:gd name="connsiteX1" fmla="*/ 22867 w 19050"/>
                <a:gd name="connsiteY1" fmla="*/ 11312 h 18853"/>
                <a:gd name="connsiteX2" fmla="*/ 11437 w 19050"/>
                <a:gd name="connsiteY2" fmla="*/ 0 h 18853"/>
                <a:gd name="connsiteX3" fmla="*/ 7 w 19050"/>
                <a:gd name="connsiteY3" fmla="*/ 11312 h 18853"/>
                <a:gd name="connsiteX4" fmla="*/ 10661 w 19050"/>
                <a:gd name="connsiteY4" fmla="*/ 22624 h 18853"/>
                <a:gd name="connsiteX5" fmla="*/ 11437 w 19050"/>
                <a:gd name="connsiteY5" fmla="*/ 22624 h 1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 h="18853">
                  <a:moveTo>
                    <a:pt x="11437" y="22624"/>
                  </a:moveTo>
                  <a:cubicBezTo>
                    <a:pt x="17750" y="22624"/>
                    <a:pt x="22867" y="17560"/>
                    <a:pt x="22867" y="11312"/>
                  </a:cubicBezTo>
                  <a:cubicBezTo>
                    <a:pt x="22867" y="5065"/>
                    <a:pt x="17750" y="0"/>
                    <a:pt x="11437" y="0"/>
                  </a:cubicBezTo>
                  <a:cubicBezTo>
                    <a:pt x="5124" y="0"/>
                    <a:pt x="7" y="5065"/>
                    <a:pt x="7" y="11312"/>
                  </a:cubicBezTo>
                  <a:cubicBezTo>
                    <a:pt x="-207" y="17348"/>
                    <a:pt x="4563" y="22412"/>
                    <a:pt x="10661" y="22624"/>
                  </a:cubicBezTo>
                  <a:cubicBezTo>
                    <a:pt x="10920" y="22633"/>
                    <a:pt x="11178" y="22633"/>
                    <a:pt x="11437" y="22624"/>
                  </a:cubicBezTo>
                </a:path>
              </a:pathLst>
            </a:custGeom>
            <a:grpFill/>
            <a:ln w="9525" cap="flat">
              <a:noFill/>
              <a:prstDash val="solid"/>
              <a:miter/>
            </a:ln>
          </p:spPr>
          <p:txBody>
            <a:bodyPr rtlCol="0" anchor="ctr"/>
            <a:lstStyle/>
            <a:p>
              <a:endParaRPr lang="en-US"/>
            </a:p>
          </p:txBody>
        </p:sp>
      </p:grpSp>
      <p:sp>
        <p:nvSpPr>
          <p:cNvPr id="5" name="Left Brace 4">
            <a:extLst>
              <a:ext uri="{FF2B5EF4-FFF2-40B4-BE49-F238E27FC236}">
                <a16:creationId xmlns:a16="http://schemas.microsoft.com/office/drawing/2014/main" id="{9E1EFAC9-629D-1F95-391D-67BCC1131EDB}"/>
              </a:ext>
            </a:extLst>
          </p:cNvPr>
          <p:cNvSpPr/>
          <p:nvPr/>
        </p:nvSpPr>
        <p:spPr>
          <a:xfrm>
            <a:off x="3492875" y="1488809"/>
            <a:ext cx="645885" cy="4826000"/>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C3E9A3A-A737-B0F6-8D5C-EAF0B280BD64}"/>
              </a:ext>
            </a:extLst>
          </p:cNvPr>
          <p:cNvSpPr txBox="1"/>
          <p:nvPr/>
        </p:nvSpPr>
        <p:spPr>
          <a:xfrm>
            <a:off x="5909601" y="1432690"/>
            <a:ext cx="936475" cy="461665"/>
          </a:xfrm>
          <a:prstGeom prst="rect">
            <a:avLst/>
          </a:prstGeom>
          <a:noFill/>
          <a:ln>
            <a:noFill/>
          </a:ln>
        </p:spPr>
        <p:txBody>
          <a:bodyPr wrap="none" rtlCol="0">
            <a:spAutoFit/>
          </a:bodyPr>
          <a:lstStyle/>
          <a:p>
            <a:r>
              <a:rPr lang="en-US" sz="2400" b="1"/>
              <a:t>FTEs</a:t>
            </a:r>
          </a:p>
        </p:txBody>
      </p:sp>
      <p:sp>
        <p:nvSpPr>
          <p:cNvPr id="9" name="TextBox 8">
            <a:extLst>
              <a:ext uri="{FF2B5EF4-FFF2-40B4-BE49-F238E27FC236}">
                <a16:creationId xmlns:a16="http://schemas.microsoft.com/office/drawing/2014/main" id="{CE0D4A25-0C51-5582-E386-FB6BC363DFFB}"/>
              </a:ext>
            </a:extLst>
          </p:cNvPr>
          <p:cNvSpPr txBox="1"/>
          <p:nvPr/>
        </p:nvSpPr>
        <p:spPr>
          <a:xfrm>
            <a:off x="8921106" y="1432690"/>
            <a:ext cx="1980029" cy="461665"/>
          </a:xfrm>
          <a:prstGeom prst="rect">
            <a:avLst/>
          </a:prstGeom>
          <a:noFill/>
          <a:ln>
            <a:noFill/>
          </a:ln>
        </p:spPr>
        <p:txBody>
          <a:bodyPr wrap="none" rtlCol="0">
            <a:spAutoFit/>
          </a:bodyPr>
          <a:lstStyle/>
          <a:p>
            <a:r>
              <a:rPr lang="en-US" sz="2400" b="1"/>
              <a:t>Labor Costs</a:t>
            </a:r>
          </a:p>
        </p:txBody>
      </p:sp>
      <p:sp>
        <p:nvSpPr>
          <p:cNvPr id="15" name="TextBox 14">
            <a:extLst>
              <a:ext uri="{FF2B5EF4-FFF2-40B4-BE49-F238E27FC236}">
                <a16:creationId xmlns:a16="http://schemas.microsoft.com/office/drawing/2014/main" id="{272C57D0-3F95-99FA-92D1-7DCDA50DFE1F}"/>
              </a:ext>
            </a:extLst>
          </p:cNvPr>
          <p:cNvSpPr txBox="1"/>
          <p:nvPr/>
        </p:nvSpPr>
        <p:spPr>
          <a:xfrm>
            <a:off x="7849286" y="5400435"/>
            <a:ext cx="559769" cy="338554"/>
          </a:xfrm>
          <a:prstGeom prst="rect">
            <a:avLst/>
          </a:prstGeom>
          <a:noFill/>
          <a:ln>
            <a:noFill/>
          </a:ln>
        </p:spPr>
        <p:txBody>
          <a:bodyPr wrap="none" rtlCol="0">
            <a:spAutoFit/>
          </a:bodyPr>
          <a:lstStyle/>
          <a:p>
            <a:r>
              <a:rPr lang="en-US" sz="1600" b="1"/>
              <a:t>Key</a:t>
            </a:r>
          </a:p>
        </p:txBody>
      </p:sp>
    </p:spTree>
    <p:extLst>
      <p:ext uri="{BB962C8B-B14F-4D97-AF65-F5344CB8AC3E}">
        <p14:creationId xmlns:p14="http://schemas.microsoft.com/office/powerpoint/2010/main" val="2338625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7E5533-463F-6360-C74E-FAB6B824F734}"/>
              </a:ext>
            </a:extLst>
          </p:cNvPr>
          <p:cNvSpPr>
            <a:spLocks noGrp="1"/>
          </p:cNvSpPr>
          <p:nvPr>
            <p:ph type="sldNum" sz="quarter" idx="4"/>
          </p:nvPr>
        </p:nvSpPr>
        <p:spPr/>
        <p:txBody>
          <a:bodyPr/>
          <a:lstStyle/>
          <a:p>
            <a:fld id="{9AA6D16A-0A68-8445-85DB-A0BE8CCB51C7}" type="slidenum">
              <a:rPr lang="en-US" smtClean="0"/>
              <a:pPr/>
              <a:t>25</a:t>
            </a:fld>
            <a:endParaRPr lang="en-US"/>
          </a:p>
        </p:txBody>
      </p:sp>
      <p:sp>
        <p:nvSpPr>
          <p:cNvPr id="14" name="Title 13">
            <a:extLst>
              <a:ext uri="{FF2B5EF4-FFF2-40B4-BE49-F238E27FC236}">
                <a16:creationId xmlns:a16="http://schemas.microsoft.com/office/drawing/2014/main" id="{666A4B68-B60C-56BD-6DA2-1280B4A50AEB}"/>
              </a:ext>
            </a:extLst>
          </p:cNvPr>
          <p:cNvSpPr>
            <a:spLocks noGrp="1"/>
          </p:cNvSpPr>
          <p:nvPr>
            <p:ph type="title"/>
          </p:nvPr>
        </p:nvSpPr>
        <p:spPr/>
        <p:txBody>
          <a:bodyPr/>
          <a:lstStyle/>
          <a:p>
            <a:r>
              <a:rPr lang="en-US"/>
              <a:t>Assessment: Voice of the Customer</a:t>
            </a:r>
          </a:p>
        </p:txBody>
      </p:sp>
      <p:sp>
        <p:nvSpPr>
          <p:cNvPr id="55" name="Text Placeholder 54">
            <a:extLst>
              <a:ext uri="{FF2B5EF4-FFF2-40B4-BE49-F238E27FC236}">
                <a16:creationId xmlns:a16="http://schemas.microsoft.com/office/drawing/2014/main" id="{25ADD4CF-518D-298B-F108-17CC805CD537}"/>
              </a:ext>
            </a:extLst>
          </p:cNvPr>
          <p:cNvSpPr>
            <a:spLocks noGrp="1"/>
          </p:cNvSpPr>
          <p:nvPr>
            <p:ph type="body" sz="quarter" idx="10"/>
          </p:nvPr>
        </p:nvSpPr>
        <p:spPr/>
        <p:txBody>
          <a:bodyPr/>
          <a:lstStyle/>
          <a:p>
            <a:r>
              <a:rPr lang="en-US"/>
              <a:t>Assessment and Design</a:t>
            </a:r>
          </a:p>
        </p:txBody>
      </p:sp>
      <p:sp>
        <p:nvSpPr>
          <p:cNvPr id="70" name="Rectangle 69">
            <a:extLst>
              <a:ext uri="{FF2B5EF4-FFF2-40B4-BE49-F238E27FC236}">
                <a16:creationId xmlns:a16="http://schemas.microsoft.com/office/drawing/2014/main" id="{B03AE2A2-D83B-6A9A-14D6-AC9172A193C6}"/>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1" name="Content Placeholder 55">
            <a:extLst>
              <a:ext uri="{FF2B5EF4-FFF2-40B4-BE49-F238E27FC236}">
                <a16:creationId xmlns:a16="http://schemas.microsoft.com/office/drawing/2014/main" id="{0FD96F7E-DCE5-A4AF-E94C-784AAE121031}"/>
              </a:ext>
            </a:extLst>
          </p:cNvPr>
          <p:cNvSpPr>
            <a:spLocks noGrp="1"/>
          </p:cNvSpPr>
          <p:nvPr>
            <p:ph sz="quarter" idx="11"/>
          </p:nvPr>
        </p:nvSpPr>
        <p:spPr>
          <a:xfrm>
            <a:off x="438912" y="1280160"/>
            <a:ext cx="11312525" cy="4663440"/>
          </a:xfrm>
        </p:spPr>
        <p:txBody>
          <a:bodyPr>
            <a:normAutofit/>
          </a:bodyPr>
          <a:lstStyle/>
          <a:p>
            <a:r>
              <a:rPr lang="en-US" sz="1800" b="1">
                <a:solidFill>
                  <a:schemeClr val="bg1"/>
                </a:solidFill>
              </a:rPr>
              <a:t>Customer opinions can point the way toward opportunities for high-value improvements.</a:t>
            </a:r>
          </a:p>
          <a:p>
            <a:endParaRPr lang="en-US" sz="1800">
              <a:solidFill>
                <a:schemeClr val="bg1"/>
              </a:solidFill>
            </a:endParaRPr>
          </a:p>
        </p:txBody>
      </p:sp>
      <p:sp>
        <p:nvSpPr>
          <p:cNvPr id="72" name="TextBox 16">
            <a:extLst>
              <a:ext uri="{FF2B5EF4-FFF2-40B4-BE49-F238E27FC236}">
                <a16:creationId xmlns:a16="http://schemas.microsoft.com/office/drawing/2014/main" id="{2E664287-D70C-58C3-7A08-C42ED75F075C}"/>
              </a:ext>
            </a:extLst>
          </p:cNvPr>
          <p:cNvSpPr txBox="1">
            <a:spLocks noChangeArrowheads="1"/>
          </p:cNvSpPr>
          <p:nvPr/>
        </p:nvSpPr>
        <p:spPr bwMode="auto">
          <a:xfrm>
            <a:off x="2510311" y="5795462"/>
            <a:ext cx="7437453" cy="646986"/>
          </a:xfrm>
          <a:prstGeom prst="roundRect">
            <a:avLst/>
          </a:prstGeom>
          <a:gradFill>
            <a:gsLst>
              <a:gs pos="0">
                <a:srgbClr val="1E96AC"/>
              </a:gs>
              <a:gs pos="100000">
                <a:srgbClr val="4E9638"/>
              </a:gs>
            </a:gsLst>
            <a:lin ang="0" scaled="0"/>
          </a:gradFill>
          <a:ln w="28575">
            <a:no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600" b="1">
                <a:solidFill>
                  <a:schemeClr val="bg1"/>
                </a:solidFill>
              </a:rPr>
              <a:t>Many organizations only receive feedback when customers are unhappy; a </a:t>
            </a:r>
            <a:r>
              <a:rPr lang="en-US" sz="1600" b="1" u="sng">
                <a:solidFill>
                  <a:schemeClr val="bg1"/>
                </a:solidFill>
              </a:rPr>
              <a:t>balanced</a:t>
            </a:r>
            <a:r>
              <a:rPr lang="en-US" sz="1600" b="1">
                <a:solidFill>
                  <a:schemeClr val="bg1"/>
                </a:solidFill>
              </a:rPr>
              <a:t> view is much more insightful.</a:t>
            </a:r>
          </a:p>
        </p:txBody>
      </p:sp>
      <p:pic>
        <p:nvPicPr>
          <p:cNvPr id="73" name="Graphic 72">
            <a:extLst>
              <a:ext uri="{FF2B5EF4-FFF2-40B4-BE49-F238E27FC236}">
                <a16:creationId xmlns:a16="http://schemas.microsoft.com/office/drawing/2014/main" id="{B4CA8369-8701-8BC9-FCF9-F47A26FA81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2956" y="2102313"/>
            <a:ext cx="3147186" cy="2639831"/>
          </a:xfrm>
          <a:prstGeom prst="rect">
            <a:avLst/>
          </a:prstGeom>
          <a:effectLst>
            <a:outerShdw blurRad="205803" dist="50800" dir="5400000" algn="ctr" rotWithShape="0">
              <a:srgbClr val="000000">
                <a:alpha val="31000"/>
              </a:srgbClr>
            </a:outerShdw>
          </a:effectLst>
        </p:spPr>
      </p:pic>
      <p:grpSp>
        <p:nvGrpSpPr>
          <p:cNvPr id="74" name="Group 73">
            <a:extLst>
              <a:ext uri="{FF2B5EF4-FFF2-40B4-BE49-F238E27FC236}">
                <a16:creationId xmlns:a16="http://schemas.microsoft.com/office/drawing/2014/main" id="{E9E871E0-442B-A50D-61BC-E59F1D823C23}"/>
              </a:ext>
            </a:extLst>
          </p:cNvPr>
          <p:cNvGrpSpPr/>
          <p:nvPr/>
        </p:nvGrpSpPr>
        <p:grpSpPr>
          <a:xfrm>
            <a:off x="4241068" y="2102313"/>
            <a:ext cx="1143158" cy="1143158"/>
            <a:chOff x="4611276" y="2102313"/>
            <a:chExt cx="1143158" cy="1143158"/>
          </a:xfrm>
        </p:grpSpPr>
        <p:sp>
          <p:nvSpPr>
            <p:cNvPr id="75" name="Oval 74">
              <a:extLst>
                <a:ext uri="{FF2B5EF4-FFF2-40B4-BE49-F238E27FC236}">
                  <a16:creationId xmlns:a16="http://schemas.microsoft.com/office/drawing/2014/main" id="{3B5DEB98-5631-2F96-635C-6EF8F37F0205}"/>
                </a:ext>
              </a:extLst>
            </p:cNvPr>
            <p:cNvSpPr/>
            <p:nvPr/>
          </p:nvSpPr>
          <p:spPr>
            <a:xfrm>
              <a:off x="4611276" y="2102313"/>
              <a:ext cx="1143158" cy="1143158"/>
            </a:xfrm>
            <a:prstGeom prst="ellipse">
              <a:avLst/>
            </a:prstGeom>
            <a:solidFill>
              <a:schemeClr val="bg1"/>
            </a:solidFill>
            <a:ln w="1238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6" name="Graphic 5">
              <a:extLst>
                <a:ext uri="{FF2B5EF4-FFF2-40B4-BE49-F238E27FC236}">
                  <a16:creationId xmlns:a16="http://schemas.microsoft.com/office/drawing/2014/main" id="{AA90FBEB-6FC1-0687-F632-EC9D7E54CB4D}"/>
                </a:ext>
              </a:extLst>
            </p:cNvPr>
            <p:cNvGrpSpPr>
              <a:grpSpLocks noChangeAspect="1"/>
            </p:cNvGrpSpPr>
            <p:nvPr/>
          </p:nvGrpSpPr>
          <p:grpSpPr>
            <a:xfrm>
              <a:off x="4861514" y="2428074"/>
              <a:ext cx="642601" cy="466692"/>
              <a:chOff x="5626041" y="3084629"/>
              <a:chExt cx="939800" cy="682534"/>
            </a:xfrm>
            <a:solidFill>
              <a:schemeClr val="accent4"/>
            </a:solidFill>
          </p:grpSpPr>
          <p:sp>
            <p:nvSpPr>
              <p:cNvPr id="77" name="Freeform 76">
                <a:extLst>
                  <a:ext uri="{FF2B5EF4-FFF2-40B4-BE49-F238E27FC236}">
                    <a16:creationId xmlns:a16="http://schemas.microsoft.com/office/drawing/2014/main" id="{55F7B480-4EC6-5719-F73B-B5E39670ACAB}"/>
                  </a:ext>
                </a:extLst>
              </p:cNvPr>
              <p:cNvSpPr/>
              <p:nvPr/>
            </p:nvSpPr>
            <p:spPr>
              <a:xfrm>
                <a:off x="5626041" y="3452838"/>
                <a:ext cx="939800" cy="314325"/>
              </a:xfrm>
              <a:custGeom>
                <a:avLst/>
                <a:gdLst>
                  <a:gd name="connsiteX0" fmla="*/ 904925 w 939800"/>
                  <a:gd name="connsiteY0" fmla="*/ 51600 h 314325"/>
                  <a:gd name="connsiteX1" fmla="*/ 839424 w 939800"/>
                  <a:gd name="connsiteY1" fmla="*/ 75413 h 314325"/>
                  <a:gd name="connsiteX2" fmla="*/ 719813 w 939800"/>
                  <a:gd name="connsiteY2" fmla="*/ 144945 h 314325"/>
                  <a:gd name="connsiteX3" fmla="*/ 712218 w 939800"/>
                  <a:gd name="connsiteY3" fmla="*/ 149708 h 314325"/>
                  <a:gd name="connsiteX4" fmla="*/ 663804 w 939800"/>
                  <a:gd name="connsiteY4" fmla="*/ 169710 h 314325"/>
                  <a:gd name="connsiteX5" fmla="*/ 427241 w 939800"/>
                  <a:gd name="connsiteY5" fmla="*/ 192570 h 314325"/>
                  <a:gd name="connsiteX6" fmla="*/ 418697 w 939800"/>
                  <a:gd name="connsiteY6" fmla="*/ 192570 h 314325"/>
                  <a:gd name="connsiteX7" fmla="*/ 406356 w 939800"/>
                  <a:gd name="connsiteY7" fmla="*/ 183045 h 314325"/>
                  <a:gd name="connsiteX8" fmla="*/ 416304 w 939800"/>
                  <a:gd name="connsiteY8" fmla="*/ 169821 h 314325"/>
                  <a:gd name="connsiteX9" fmla="*/ 416419 w 939800"/>
                  <a:gd name="connsiteY9" fmla="*/ 169805 h 314325"/>
                  <a:gd name="connsiteX10" fmla="*/ 416419 w 939800"/>
                  <a:gd name="connsiteY10" fmla="*/ 169805 h 314325"/>
                  <a:gd name="connsiteX11" fmla="*/ 625263 w 939800"/>
                  <a:gd name="connsiteY11" fmla="*/ 149803 h 314325"/>
                  <a:gd name="connsiteX12" fmla="*/ 664184 w 939800"/>
                  <a:gd name="connsiteY12" fmla="*/ 101225 h 314325"/>
                  <a:gd name="connsiteX13" fmla="*/ 617099 w 939800"/>
                  <a:gd name="connsiteY13" fmla="*/ 61887 h 314325"/>
                  <a:gd name="connsiteX14" fmla="*/ 431987 w 939800"/>
                  <a:gd name="connsiteY14" fmla="*/ 59982 h 314325"/>
                  <a:gd name="connsiteX15" fmla="*/ 387370 w 939800"/>
                  <a:gd name="connsiteY15" fmla="*/ 53315 h 314325"/>
                  <a:gd name="connsiteX16" fmla="*/ 164286 w 939800"/>
                  <a:gd name="connsiteY16" fmla="*/ 66650 h 314325"/>
                  <a:gd name="connsiteX17" fmla="*/ 124416 w 939800"/>
                  <a:gd name="connsiteY17" fmla="*/ 45695 h 314325"/>
                  <a:gd name="connsiteX18" fmla="*/ 44676 w 939800"/>
                  <a:gd name="connsiteY18" fmla="*/ 51410 h 314325"/>
                  <a:gd name="connsiteX19" fmla="*/ 49 w 939800"/>
                  <a:gd name="connsiteY19" fmla="*/ 100452 h 314325"/>
                  <a:gd name="connsiteX20" fmla="*/ 59 w 939800"/>
                  <a:gd name="connsiteY20" fmla="*/ 100654 h 314325"/>
                  <a:gd name="connsiteX21" fmla="*/ 59 w 939800"/>
                  <a:gd name="connsiteY21" fmla="*/ 100654 h 314325"/>
                  <a:gd name="connsiteX22" fmla="*/ 12400 w 939800"/>
                  <a:gd name="connsiteY22" fmla="*/ 278771 h 314325"/>
                  <a:gd name="connsiteX23" fmla="*/ 63661 w 939800"/>
                  <a:gd name="connsiteY23" fmla="*/ 321634 h 314325"/>
                  <a:gd name="connsiteX24" fmla="*/ 143402 w 939800"/>
                  <a:gd name="connsiteY24" fmla="*/ 315919 h 314325"/>
                  <a:gd name="connsiteX25" fmla="*/ 180424 w 939800"/>
                  <a:gd name="connsiteY25" fmla="*/ 290487 h 314325"/>
                  <a:gd name="connsiteX26" fmla="*/ 531663 w 939800"/>
                  <a:gd name="connsiteY26" fmla="*/ 305727 h 314325"/>
                  <a:gd name="connsiteX27" fmla="*/ 641781 w 939800"/>
                  <a:gd name="connsiteY27" fmla="*/ 286677 h 314325"/>
                  <a:gd name="connsiteX28" fmla="*/ 652223 w 939800"/>
                  <a:gd name="connsiteY28" fmla="*/ 280962 h 314325"/>
                  <a:gd name="connsiteX29" fmla="*/ 918025 w 939800"/>
                  <a:gd name="connsiteY29" fmla="*/ 124752 h 314325"/>
                  <a:gd name="connsiteX30" fmla="*/ 940808 w 939800"/>
                  <a:gd name="connsiteY30" fmla="*/ 89510 h 314325"/>
                  <a:gd name="connsiteX31" fmla="*/ 904925 w 939800"/>
                  <a:gd name="connsiteY31" fmla="*/ 51600 h 314325"/>
                  <a:gd name="connsiteX32" fmla="*/ 93279 w 939800"/>
                  <a:gd name="connsiteY32" fmla="*/ 280200 h 314325"/>
                  <a:gd name="connsiteX33" fmla="*/ 65756 w 939800"/>
                  <a:gd name="connsiteY33" fmla="*/ 254314 h 314325"/>
                  <a:gd name="connsiteX34" fmla="*/ 65750 w 939800"/>
                  <a:gd name="connsiteY34" fmla="*/ 254102 h 314325"/>
                  <a:gd name="connsiteX35" fmla="*/ 65750 w 939800"/>
                  <a:gd name="connsiteY35" fmla="*/ 253530 h 314325"/>
                  <a:gd name="connsiteX36" fmla="*/ 93279 w 939800"/>
                  <a:gd name="connsiteY36" fmla="*/ 226860 h 314325"/>
                  <a:gd name="connsiteX37" fmla="*/ 119860 w 939800"/>
                  <a:gd name="connsiteY37" fmla="*/ 253530 h 314325"/>
                  <a:gd name="connsiteX38" fmla="*/ 93279 w 939800"/>
                  <a:gd name="connsiteY38" fmla="*/ 280200 h 314325"/>
                  <a:gd name="connsiteX39" fmla="*/ 708421 w 939800"/>
                  <a:gd name="connsiteY39" fmla="*/ 113513 h 314325"/>
                  <a:gd name="connsiteX40" fmla="*/ 708421 w 939800"/>
                  <a:gd name="connsiteY40" fmla="*/ 98273 h 314325"/>
                  <a:gd name="connsiteX41" fmla="*/ 704624 w 939800"/>
                  <a:gd name="connsiteY41" fmla="*/ 80175 h 314325"/>
                  <a:gd name="connsiteX42" fmla="*/ 704624 w 939800"/>
                  <a:gd name="connsiteY42" fmla="*/ 79223 h 314325"/>
                  <a:gd name="connsiteX43" fmla="*/ 817590 w 939800"/>
                  <a:gd name="connsiteY43" fmla="*/ 25883 h 314325"/>
                  <a:gd name="connsiteX44" fmla="*/ 861257 w 939800"/>
                  <a:gd name="connsiteY44" fmla="*/ 29693 h 314325"/>
                  <a:gd name="connsiteX45" fmla="*/ 830880 w 939800"/>
                  <a:gd name="connsiteY45" fmla="*/ 43028 h 314325"/>
                  <a:gd name="connsiteX46" fmla="*/ 716965 w 939800"/>
                  <a:gd name="connsiteY46" fmla="*/ 107798 h 314325"/>
                  <a:gd name="connsiteX47" fmla="*/ 708421 w 939800"/>
                  <a:gd name="connsiteY47" fmla="*/ 113513 h 314325"/>
                  <a:gd name="connsiteX48" fmla="*/ 667602 w 939800"/>
                  <a:gd name="connsiteY48" fmla="*/ 34455 h 314325"/>
                  <a:gd name="connsiteX49" fmla="*/ 745444 w 939800"/>
                  <a:gd name="connsiteY49" fmla="*/ 3975 h 314325"/>
                  <a:gd name="connsiteX50" fmla="*/ 788162 w 939800"/>
                  <a:gd name="connsiteY50" fmla="*/ 7785 h 314325"/>
                  <a:gd name="connsiteX51" fmla="*/ 705573 w 939800"/>
                  <a:gd name="connsiteY51" fmla="*/ 43028 h 314325"/>
                  <a:gd name="connsiteX52" fmla="*/ 692283 w 939800"/>
                  <a:gd name="connsiteY52" fmla="*/ 50648 h 314325"/>
                  <a:gd name="connsiteX53" fmla="*/ 688486 w 939800"/>
                  <a:gd name="connsiteY53" fmla="*/ 53505 h 314325"/>
                  <a:gd name="connsiteX54" fmla="*/ 667602 w 939800"/>
                  <a:gd name="connsiteY54" fmla="*/ 3445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39800" h="314325">
                    <a:moveTo>
                      <a:pt x="904925" y="51600"/>
                    </a:moveTo>
                    <a:cubicBezTo>
                      <a:pt x="886888" y="50648"/>
                      <a:pt x="849866" y="70650"/>
                      <a:pt x="839424" y="75413"/>
                    </a:cubicBezTo>
                    <a:cubicBezTo>
                      <a:pt x="798213" y="96188"/>
                      <a:pt x="758272" y="119406"/>
                      <a:pt x="719813" y="144945"/>
                    </a:cubicBezTo>
                    <a:cubicBezTo>
                      <a:pt x="717494" y="146851"/>
                      <a:pt x="714942" y="148452"/>
                      <a:pt x="712218" y="149708"/>
                    </a:cubicBezTo>
                    <a:cubicBezTo>
                      <a:pt x="697442" y="159303"/>
                      <a:pt x="681030" y="166083"/>
                      <a:pt x="663804" y="169710"/>
                    </a:cubicBezTo>
                    <a:cubicBezTo>
                      <a:pt x="567926" y="190665"/>
                      <a:pt x="427241" y="192570"/>
                      <a:pt x="427241" y="192570"/>
                    </a:cubicBezTo>
                    <a:lnTo>
                      <a:pt x="418697" y="192570"/>
                    </a:lnTo>
                    <a:cubicBezTo>
                      <a:pt x="412753" y="193057"/>
                      <a:pt x="407412" y="188935"/>
                      <a:pt x="406356" y="183045"/>
                    </a:cubicBezTo>
                    <a:cubicBezTo>
                      <a:pt x="405464" y="176637"/>
                      <a:pt x="409918" y="170716"/>
                      <a:pt x="416304" y="169821"/>
                    </a:cubicBezTo>
                    <a:cubicBezTo>
                      <a:pt x="416342" y="169815"/>
                      <a:pt x="416380" y="169810"/>
                      <a:pt x="416419" y="169805"/>
                    </a:cubicBezTo>
                    <a:lnTo>
                      <a:pt x="416419" y="169805"/>
                    </a:lnTo>
                    <a:lnTo>
                      <a:pt x="625263" y="149803"/>
                    </a:lnTo>
                    <a:cubicBezTo>
                      <a:pt x="649031" y="146544"/>
                      <a:pt x="666119" y="125217"/>
                      <a:pt x="664184" y="101225"/>
                    </a:cubicBezTo>
                    <a:cubicBezTo>
                      <a:pt x="661591" y="77539"/>
                      <a:pt x="640785" y="60156"/>
                      <a:pt x="617099" y="61887"/>
                    </a:cubicBezTo>
                    <a:lnTo>
                      <a:pt x="431987" y="59982"/>
                    </a:lnTo>
                    <a:cubicBezTo>
                      <a:pt x="416889" y="59721"/>
                      <a:pt x="401889" y="57480"/>
                      <a:pt x="387370" y="53315"/>
                    </a:cubicBezTo>
                    <a:cubicBezTo>
                      <a:pt x="267759" y="18072"/>
                      <a:pt x="200360" y="51410"/>
                      <a:pt x="164286" y="66650"/>
                    </a:cubicBezTo>
                    <a:cubicBezTo>
                      <a:pt x="156023" y="52653"/>
                      <a:pt x="140589" y="44541"/>
                      <a:pt x="124416" y="45695"/>
                    </a:cubicBezTo>
                    <a:lnTo>
                      <a:pt x="44676" y="51410"/>
                    </a:lnTo>
                    <a:cubicBezTo>
                      <a:pt x="18855" y="52587"/>
                      <a:pt x="-1125" y="74544"/>
                      <a:pt x="49" y="100452"/>
                    </a:cubicBezTo>
                    <a:cubicBezTo>
                      <a:pt x="52" y="100519"/>
                      <a:pt x="55" y="100587"/>
                      <a:pt x="59" y="100654"/>
                    </a:cubicBezTo>
                    <a:lnTo>
                      <a:pt x="59" y="100654"/>
                    </a:lnTo>
                    <a:lnTo>
                      <a:pt x="12400" y="278771"/>
                    </a:lnTo>
                    <a:cubicBezTo>
                      <a:pt x="14906" y="304733"/>
                      <a:pt x="37759" y="323842"/>
                      <a:pt x="63661" y="321634"/>
                    </a:cubicBezTo>
                    <a:lnTo>
                      <a:pt x="143402" y="315919"/>
                    </a:lnTo>
                    <a:cubicBezTo>
                      <a:pt x="159514" y="315063"/>
                      <a:pt x="173801" y="305250"/>
                      <a:pt x="180424" y="290487"/>
                    </a:cubicBezTo>
                    <a:lnTo>
                      <a:pt x="531663" y="305727"/>
                    </a:lnTo>
                    <a:cubicBezTo>
                      <a:pt x="569442" y="310569"/>
                      <a:pt x="607799" y="303933"/>
                      <a:pt x="641781" y="286677"/>
                    </a:cubicBezTo>
                    <a:lnTo>
                      <a:pt x="652223" y="280962"/>
                    </a:lnTo>
                    <a:lnTo>
                      <a:pt x="918025" y="124752"/>
                    </a:lnTo>
                    <a:cubicBezTo>
                      <a:pt x="931268" y="117843"/>
                      <a:pt x="939920" y="104460"/>
                      <a:pt x="940808" y="89510"/>
                    </a:cubicBezTo>
                    <a:cubicBezTo>
                      <a:pt x="941030" y="69217"/>
                      <a:pt x="925134" y="52423"/>
                      <a:pt x="904925" y="51600"/>
                    </a:cubicBezTo>
                    <a:close/>
                    <a:moveTo>
                      <a:pt x="93279" y="280200"/>
                    </a:moveTo>
                    <a:cubicBezTo>
                      <a:pt x="78555" y="280678"/>
                      <a:pt x="66232" y="269088"/>
                      <a:pt x="65756" y="254314"/>
                    </a:cubicBezTo>
                    <a:cubicBezTo>
                      <a:pt x="65754" y="254243"/>
                      <a:pt x="65752" y="254172"/>
                      <a:pt x="65750" y="254102"/>
                    </a:cubicBezTo>
                    <a:lnTo>
                      <a:pt x="65750" y="253530"/>
                    </a:lnTo>
                    <a:cubicBezTo>
                      <a:pt x="66163" y="238604"/>
                      <a:pt x="78398" y="226751"/>
                      <a:pt x="93279" y="226860"/>
                    </a:cubicBezTo>
                    <a:cubicBezTo>
                      <a:pt x="107959" y="226860"/>
                      <a:pt x="119860" y="238801"/>
                      <a:pt x="119860" y="253530"/>
                    </a:cubicBezTo>
                    <a:cubicBezTo>
                      <a:pt x="119860" y="268260"/>
                      <a:pt x="107959" y="280200"/>
                      <a:pt x="93279" y="280200"/>
                    </a:cubicBezTo>
                    <a:close/>
                    <a:moveTo>
                      <a:pt x="708421" y="113513"/>
                    </a:moveTo>
                    <a:lnTo>
                      <a:pt x="708421" y="98273"/>
                    </a:lnTo>
                    <a:cubicBezTo>
                      <a:pt x="707677" y="92142"/>
                      <a:pt x="706406" y="86087"/>
                      <a:pt x="704624" y="80175"/>
                    </a:cubicBezTo>
                    <a:lnTo>
                      <a:pt x="704624" y="79223"/>
                    </a:lnTo>
                    <a:cubicBezTo>
                      <a:pt x="741284" y="59394"/>
                      <a:pt x="778996" y="41587"/>
                      <a:pt x="817590" y="25883"/>
                    </a:cubicBezTo>
                    <a:cubicBezTo>
                      <a:pt x="831823" y="19491"/>
                      <a:pt x="848337" y="20932"/>
                      <a:pt x="861257" y="29693"/>
                    </a:cubicBezTo>
                    <a:cubicBezTo>
                      <a:pt x="850909" y="33607"/>
                      <a:pt x="840769" y="38058"/>
                      <a:pt x="830880" y="43028"/>
                    </a:cubicBezTo>
                    <a:cubicBezTo>
                      <a:pt x="799553" y="59220"/>
                      <a:pt x="744494" y="88748"/>
                      <a:pt x="716965" y="107798"/>
                    </a:cubicBezTo>
                    <a:cubicBezTo>
                      <a:pt x="713485" y="108516"/>
                      <a:pt x="710421" y="110566"/>
                      <a:pt x="708421" y="113513"/>
                    </a:cubicBezTo>
                    <a:close/>
                    <a:moveTo>
                      <a:pt x="667602" y="34455"/>
                    </a:moveTo>
                    <a:cubicBezTo>
                      <a:pt x="685638" y="24930"/>
                      <a:pt x="727407" y="11595"/>
                      <a:pt x="745444" y="3975"/>
                    </a:cubicBezTo>
                    <a:cubicBezTo>
                      <a:pt x="759347" y="-2458"/>
                      <a:pt x="775608" y="-1008"/>
                      <a:pt x="788162" y="7785"/>
                    </a:cubicBezTo>
                    <a:cubicBezTo>
                      <a:pt x="766328" y="17310"/>
                      <a:pt x="724559" y="32550"/>
                      <a:pt x="705573" y="43028"/>
                    </a:cubicBezTo>
                    <a:lnTo>
                      <a:pt x="692283" y="50648"/>
                    </a:lnTo>
                    <a:cubicBezTo>
                      <a:pt x="691334" y="51600"/>
                      <a:pt x="689435" y="52553"/>
                      <a:pt x="688486" y="53505"/>
                    </a:cubicBezTo>
                    <a:cubicBezTo>
                      <a:pt x="682710" y="45958"/>
                      <a:pt x="675638" y="39507"/>
                      <a:pt x="667602" y="34455"/>
                    </a:cubicBezTo>
                    <a:close/>
                  </a:path>
                </a:pathLst>
              </a:custGeom>
              <a:grpFill/>
              <a:ln w="9429"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398B32DF-6D23-6589-176F-3A1F2145F843}"/>
                  </a:ext>
                </a:extLst>
              </p:cNvPr>
              <p:cNvSpPr/>
              <p:nvPr/>
            </p:nvSpPr>
            <p:spPr>
              <a:xfrm>
                <a:off x="6037144" y="3230118"/>
                <a:ext cx="199352" cy="200025"/>
              </a:xfrm>
              <a:custGeom>
                <a:avLst/>
                <a:gdLst>
                  <a:gd name="connsiteX0" fmla="*/ 177518 w 199351"/>
                  <a:gd name="connsiteY0" fmla="*/ 75057 h 200025"/>
                  <a:gd name="connsiteX1" fmla="*/ 127870 w 199351"/>
                  <a:gd name="connsiteY1" fmla="*/ 75057 h 200025"/>
                  <a:gd name="connsiteX2" fmla="*/ 127870 w 199351"/>
                  <a:gd name="connsiteY2" fmla="*/ 25717 h 200025"/>
                  <a:gd name="connsiteX3" fmla="*/ 102239 w 199351"/>
                  <a:gd name="connsiteY3" fmla="*/ 0 h 200025"/>
                  <a:gd name="connsiteX4" fmla="*/ 76608 w 199351"/>
                  <a:gd name="connsiteY4" fmla="*/ 25717 h 200025"/>
                  <a:gd name="connsiteX5" fmla="*/ 76608 w 199351"/>
                  <a:gd name="connsiteY5" fmla="*/ 25717 h 200025"/>
                  <a:gd name="connsiteX6" fmla="*/ 76608 w 199351"/>
                  <a:gd name="connsiteY6" fmla="*/ 75057 h 200025"/>
                  <a:gd name="connsiteX7" fmla="*/ 25631 w 199351"/>
                  <a:gd name="connsiteY7" fmla="*/ 75057 h 200025"/>
                  <a:gd name="connsiteX8" fmla="*/ 0 w 199351"/>
                  <a:gd name="connsiteY8" fmla="*/ 100775 h 200025"/>
                  <a:gd name="connsiteX9" fmla="*/ 25631 w 199351"/>
                  <a:gd name="connsiteY9" fmla="*/ 126492 h 200025"/>
                  <a:gd name="connsiteX10" fmla="*/ 74899 w 199351"/>
                  <a:gd name="connsiteY10" fmla="*/ 126492 h 200025"/>
                  <a:gd name="connsiteX11" fmla="*/ 74899 w 199351"/>
                  <a:gd name="connsiteY11" fmla="*/ 176022 h 200025"/>
                  <a:gd name="connsiteX12" fmla="*/ 98924 w 199351"/>
                  <a:gd name="connsiteY12" fmla="*/ 203256 h 200025"/>
                  <a:gd name="connsiteX13" fmla="*/ 126066 w 199351"/>
                  <a:gd name="connsiteY13" fmla="*/ 179151 h 200025"/>
                  <a:gd name="connsiteX14" fmla="*/ 126066 w 199351"/>
                  <a:gd name="connsiteY14" fmla="*/ 176022 h 200025"/>
                  <a:gd name="connsiteX15" fmla="*/ 126066 w 199351"/>
                  <a:gd name="connsiteY15" fmla="*/ 126587 h 200025"/>
                  <a:gd name="connsiteX16" fmla="*/ 175429 w 199351"/>
                  <a:gd name="connsiteY16" fmla="*/ 126587 h 200025"/>
                  <a:gd name="connsiteX17" fmla="*/ 200965 w 199351"/>
                  <a:gd name="connsiteY17" fmla="*/ 100870 h 200025"/>
                  <a:gd name="connsiteX18" fmla="*/ 177518 w 199351"/>
                  <a:gd name="connsiteY18" fmla="*/ 75057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351" h="200025">
                    <a:moveTo>
                      <a:pt x="177518" y="75057"/>
                    </a:moveTo>
                    <a:lnTo>
                      <a:pt x="127870" y="75057"/>
                    </a:lnTo>
                    <a:lnTo>
                      <a:pt x="127870" y="25717"/>
                    </a:lnTo>
                    <a:cubicBezTo>
                      <a:pt x="127870" y="11514"/>
                      <a:pt x="116394" y="0"/>
                      <a:pt x="102239" y="0"/>
                    </a:cubicBezTo>
                    <a:cubicBezTo>
                      <a:pt x="88083" y="0"/>
                      <a:pt x="76608" y="11514"/>
                      <a:pt x="76608" y="25717"/>
                    </a:cubicBezTo>
                    <a:lnTo>
                      <a:pt x="76608" y="25717"/>
                    </a:lnTo>
                    <a:lnTo>
                      <a:pt x="76608" y="75057"/>
                    </a:lnTo>
                    <a:lnTo>
                      <a:pt x="25631" y="75057"/>
                    </a:lnTo>
                    <a:cubicBezTo>
                      <a:pt x="11475" y="75057"/>
                      <a:pt x="0" y="86571"/>
                      <a:pt x="0" y="100775"/>
                    </a:cubicBezTo>
                    <a:cubicBezTo>
                      <a:pt x="0" y="114978"/>
                      <a:pt x="11475" y="126492"/>
                      <a:pt x="25631" y="126492"/>
                    </a:cubicBezTo>
                    <a:lnTo>
                      <a:pt x="74899" y="126492"/>
                    </a:lnTo>
                    <a:lnTo>
                      <a:pt x="74899" y="176022"/>
                    </a:lnTo>
                    <a:cubicBezTo>
                      <a:pt x="74038" y="190199"/>
                      <a:pt x="84794" y="202392"/>
                      <a:pt x="98924" y="203256"/>
                    </a:cubicBezTo>
                    <a:cubicBezTo>
                      <a:pt x="113053" y="204120"/>
                      <a:pt x="125205" y="193328"/>
                      <a:pt x="126066" y="179151"/>
                    </a:cubicBezTo>
                    <a:cubicBezTo>
                      <a:pt x="126129" y="178109"/>
                      <a:pt x="126129" y="177064"/>
                      <a:pt x="126066" y="176022"/>
                    </a:cubicBezTo>
                    <a:lnTo>
                      <a:pt x="126066" y="126587"/>
                    </a:lnTo>
                    <a:lnTo>
                      <a:pt x="175429" y="126587"/>
                    </a:lnTo>
                    <a:cubicBezTo>
                      <a:pt x="189484" y="126381"/>
                      <a:pt x="200812" y="114972"/>
                      <a:pt x="200965" y="100870"/>
                    </a:cubicBezTo>
                    <a:cubicBezTo>
                      <a:pt x="204763" y="87059"/>
                      <a:pt x="192896" y="75057"/>
                      <a:pt x="177518" y="75057"/>
                    </a:cubicBezTo>
                    <a:close/>
                  </a:path>
                </a:pathLst>
              </a:custGeom>
              <a:grpFill/>
              <a:ln w="9429"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3B3D0D40-7329-76B5-0A70-DA6BF773227C}"/>
                  </a:ext>
                </a:extLst>
              </p:cNvPr>
              <p:cNvSpPr/>
              <p:nvPr/>
            </p:nvSpPr>
            <p:spPr>
              <a:xfrm>
                <a:off x="5960102" y="3084629"/>
                <a:ext cx="113915" cy="114300"/>
              </a:xfrm>
              <a:custGeom>
                <a:avLst/>
                <a:gdLst>
                  <a:gd name="connsiteX0" fmla="*/ 100774 w 113915"/>
                  <a:gd name="connsiteY0" fmla="*/ 44524 h 114300"/>
                  <a:gd name="connsiteX1" fmla="*/ 72295 w 113915"/>
                  <a:gd name="connsiteY1" fmla="*/ 44524 h 114300"/>
                  <a:gd name="connsiteX2" fmla="*/ 72295 w 113915"/>
                  <a:gd name="connsiteY2" fmla="*/ 15949 h 114300"/>
                  <a:gd name="connsiteX3" fmla="*/ 58809 w 113915"/>
                  <a:gd name="connsiteY3" fmla="*/ 48 h 114300"/>
                  <a:gd name="connsiteX4" fmla="*/ 42962 w 113915"/>
                  <a:gd name="connsiteY4" fmla="*/ 13580 h 114300"/>
                  <a:gd name="connsiteX5" fmla="*/ 42962 w 113915"/>
                  <a:gd name="connsiteY5" fmla="*/ 15949 h 114300"/>
                  <a:gd name="connsiteX6" fmla="*/ 42962 w 113915"/>
                  <a:gd name="connsiteY6" fmla="*/ 15949 h 114300"/>
                  <a:gd name="connsiteX7" fmla="*/ 42962 w 113915"/>
                  <a:gd name="connsiteY7" fmla="*/ 44524 h 114300"/>
                  <a:gd name="connsiteX8" fmla="*/ 13534 w 113915"/>
                  <a:gd name="connsiteY8" fmla="*/ 44524 h 114300"/>
                  <a:gd name="connsiteX9" fmla="*/ 48 w 113915"/>
                  <a:gd name="connsiteY9" fmla="*/ 60425 h 114300"/>
                  <a:gd name="connsiteX10" fmla="*/ 13534 w 113915"/>
                  <a:gd name="connsiteY10" fmla="*/ 73957 h 114300"/>
                  <a:gd name="connsiteX11" fmla="*/ 42013 w 113915"/>
                  <a:gd name="connsiteY11" fmla="*/ 73957 h 114300"/>
                  <a:gd name="connsiteX12" fmla="*/ 42013 w 113915"/>
                  <a:gd name="connsiteY12" fmla="*/ 102532 h 114300"/>
                  <a:gd name="connsiteX13" fmla="*/ 57860 w 113915"/>
                  <a:gd name="connsiteY13" fmla="*/ 116063 h 114300"/>
                  <a:gd name="connsiteX14" fmla="*/ 71346 w 113915"/>
                  <a:gd name="connsiteY14" fmla="*/ 102532 h 114300"/>
                  <a:gd name="connsiteX15" fmla="*/ 71346 w 113915"/>
                  <a:gd name="connsiteY15" fmla="*/ 73957 h 114300"/>
                  <a:gd name="connsiteX16" fmla="*/ 99825 w 113915"/>
                  <a:gd name="connsiteY16" fmla="*/ 73957 h 114300"/>
                  <a:gd name="connsiteX17" fmla="*/ 114444 w 113915"/>
                  <a:gd name="connsiteY17" fmla="*/ 59288 h 114300"/>
                  <a:gd name="connsiteX18" fmla="*/ 100774 w 113915"/>
                  <a:gd name="connsiteY18"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915" h="114300">
                    <a:moveTo>
                      <a:pt x="100774" y="44524"/>
                    </a:moveTo>
                    <a:lnTo>
                      <a:pt x="72295" y="44524"/>
                    </a:lnTo>
                    <a:lnTo>
                      <a:pt x="72295" y="15949"/>
                    </a:lnTo>
                    <a:cubicBezTo>
                      <a:pt x="72947" y="7822"/>
                      <a:pt x="66910" y="703"/>
                      <a:pt x="58809" y="48"/>
                    </a:cubicBezTo>
                    <a:cubicBezTo>
                      <a:pt x="50709" y="-606"/>
                      <a:pt x="43614" y="5452"/>
                      <a:pt x="42962" y="13580"/>
                    </a:cubicBezTo>
                    <a:cubicBezTo>
                      <a:pt x="42899" y="14368"/>
                      <a:pt x="42899" y="15161"/>
                      <a:pt x="42962" y="15949"/>
                    </a:cubicBezTo>
                    <a:lnTo>
                      <a:pt x="42962" y="15949"/>
                    </a:lnTo>
                    <a:lnTo>
                      <a:pt x="42962" y="44524"/>
                    </a:lnTo>
                    <a:lnTo>
                      <a:pt x="13534" y="44524"/>
                    </a:lnTo>
                    <a:cubicBezTo>
                      <a:pt x="5434" y="45179"/>
                      <a:pt x="-604" y="52298"/>
                      <a:pt x="48" y="60425"/>
                    </a:cubicBezTo>
                    <a:cubicBezTo>
                      <a:pt x="627" y="67644"/>
                      <a:pt x="6340" y="73375"/>
                      <a:pt x="13534" y="73957"/>
                    </a:cubicBezTo>
                    <a:lnTo>
                      <a:pt x="42013" y="73957"/>
                    </a:lnTo>
                    <a:lnTo>
                      <a:pt x="42013" y="102532"/>
                    </a:lnTo>
                    <a:cubicBezTo>
                      <a:pt x="42665" y="110659"/>
                      <a:pt x="49760" y="116717"/>
                      <a:pt x="57860" y="116063"/>
                    </a:cubicBezTo>
                    <a:cubicBezTo>
                      <a:pt x="65055" y="115482"/>
                      <a:pt x="70767" y="109750"/>
                      <a:pt x="71346" y="102532"/>
                    </a:cubicBezTo>
                    <a:lnTo>
                      <a:pt x="71346" y="73957"/>
                    </a:lnTo>
                    <a:lnTo>
                      <a:pt x="99825" y="73957"/>
                    </a:lnTo>
                    <a:cubicBezTo>
                      <a:pt x="107856" y="73854"/>
                      <a:pt x="114341" y="67346"/>
                      <a:pt x="114444" y="59288"/>
                    </a:cubicBezTo>
                    <a:cubicBezTo>
                      <a:pt x="116627" y="51287"/>
                      <a:pt x="109887" y="44524"/>
                      <a:pt x="100774" y="44524"/>
                    </a:cubicBezTo>
                    <a:close/>
                  </a:path>
                </a:pathLst>
              </a:custGeom>
              <a:grpFill/>
              <a:ln w="9429"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BABDF246-CCFA-A97E-A47D-6A25A1995184}"/>
                  </a:ext>
                </a:extLst>
              </p:cNvPr>
              <p:cNvSpPr/>
              <p:nvPr/>
            </p:nvSpPr>
            <p:spPr>
              <a:xfrm>
                <a:off x="6198766" y="3084629"/>
                <a:ext cx="113915" cy="114300"/>
              </a:xfrm>
              <a:custGeom>
                <a:avLst/>
                <a:gdLst>
                  <a:gd name="connsiteX0" fmla="*/ 103136 w 113915"/>
                  <a:gd name="connsiteY0" fmla="*/ 44524 h 114300"/>
                  <a:gd name="connsiteX1" fmla="*/ 74657 w 113915"/>
                  <a:gd name="connsiteY1" fmla="*/ 44524 h 114300"/>
                  <a:gd name="connsiteX2" fmla="*/ 74657 w 113915"/>
                  <a:gd name="connsiteY2" fmla="*/ 15949 h 114300"/>
                  <a:gd name="connsiteX3" fmla="*/ 61171 w 113915"/>
                  <a:gd name="connsiteY3" fmla="*/ 48 h 114300"/>
                  <a:gd name="connsiteX4" fmla="*/ 45324 w 113915"/>
                  <a:gd name="connsiteY4" fmla="*/ 13580 h 114300"/>
                  <a:gd name="connsiteX5" fmla="*/ 45324 w 113915"/>
                  <a:gd name="connsiteY5" fmla="*/ 15949 h 114300"/>
                  <a:gd name="connsiteX6" fmla="*/ 45324 w 113915"/>
                  <a:gd name="connsiteY6" fmla="*/ 15949 h 114300"/>
                  <a:gd name="connsiteX7" fmla="*/ 45324 w 113915"/>
                  <a:gd name="connsiteY7" fmla="*/ 44524 h 114300"/>
                  <a:gd name="connsiteX8" fmla="*/ 15896 w 113915"/>
                  <a:gd name="connsiteY8" fmla="*/ 44524 h 114300"/>
                  <a:gd name="connsiteX9" fmla="*/ 48 w 113915"/>
                  <a:gd name="connsiteY9" fmla="*/ 58056 h 114300"/>
                  <a:gd name="connsiteX10" fmla="*/ 13534 w 113915"/>
                  <a:gd name="connsiteY10" fmla="*/ 73957 h 114300"/>
                  <a:gd name="connsiteX11" fmla="*/ 15896 w 113915"/>
                  <a:gd name="connsiteY11" fmla="*/ 73957 h 114300"/>
                  <a:gd name="connsiteX12" fmla="*/ 44375 w 113915"/>
                  <a:gd name="connsiteY12" fmla="*/ 73957 h 114300"/>
                  <a:gd name="connsiteX13" fmla="*/ 44375 w 113915"/>
                  <a:gd name="connsiteY13" fmla="*/ 102532 h 114300"/>
                  <a:gd name="connsiteX14" fmla="*/ 60222 w 113915"/>
                  <a:gd name="connsiteY14" fmla="*/ 116063 h 114300"/>
                  <a:gd name="connsiteX15" fmla="*/ 73708 w 113915"/>
                  <a:gd name="connsiteY15" fmla="*/ 102532 h 114300"/>
                  <a:gd name="connsiteX16" fmla="*/ 73708 w 113915"/>
                  <a:gd name="connsiteY16" fmla="*/ 73957 h 114300"/>
                  <a:gd name="connsiteX17" fmla="*/ 102186 w 113915"/>
                  <a:gd name="connsiteY17" fmla="*/ 73957 h 114300"/>
                  <a:gd name="connsiteX18" fmla="*/ 116806 w 113915"/>
                  <a:gd name="connsiteY18" fmla="*/ 59288 h 114300"/>
                  <a:gd name="connsiteX19" fmla="*/ 103136 w 113915"/>
                  <a:gd name="connsiteY19"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915" h="114300">
                    <a:moveTo>
                      <a:pt x="103136" y="44524"/>
                    </a:moveTo>
                    <a:lnTo>
                      <a:pt x="74657" y="44524"/>
                    </a:lnTo>
                    <a:lnTo>
                      <a:pt x="74657" y="15949"/>
                    </a:lnTo>
                    <a:cubicBezTo>
                      <a:pt x="75309" y="7822"/>
                      <a:pt x="69271" y="703"/>
                      <a:pt x="61171" y="48"/>
                    </a:cubicBezTo>
                    <a:cubicBezTo>
                      <a:pt x="53071" y="-606"/>
                      <a:pt x="45976" y="5452"/>
                      <a:pt x="45324" y="13580"/>
                    </a:cubicBezTo>
                    <a:cubicBezTo>
                      <a:pt x="45261" y="14368"/>
                      <a:pt x="45261" y="15161"/>
                      <a:pt x="45324" y="15949"/>
                    </a:cubicBezTo>
                    <a:lnTo>
                      <a:pt x="45324" y="15949"/>
                    </a:lnTo>
                    <a:lnTo>
                      <a:pt x="45324" y="44524"/>
                    </a:lnTo>
                    <a:lnTo>
                      <a:pt x="15896" y="44524"/>
                    </a:lnTo>
                    <a:cubicBezTo>
                      <a:pt x="7796" y="43870"/>
                      <a:pt x="700" y="49928"/>
                      <a:pt x="48" y="58056"/>
                    </a:cubicBezTo>
                    <a:cubicBezTo>
                      <a:pt x="-604" y="66183"/>
                      <a:pt x="5434" y="73302"/>
                      <a:pt x="13534" y="73957"/>
                    </a:cubicBezTo>
                    <a:cubicBezTo>
                      <a:pt x="14320" y="74020"/>
                      <a:pt x="15110" y="74020"/>
                      <a:pt x="15896" y="73957"/>
                    </a:cubicBezTo>
                    <a:lnTo>
                      <a:pt x="44375" y="73957"/>
                    </a:lnTo>
                    <a:lnTo>
                      <a:pt x="44375" y="102532"/>
                    </a:lnTo>
                    <a:cubicBezTo>
                      <a:pt x="45027" y="110659"/>
                      <a:pt x="52122" y="116717"/>
                      <a:pt x="60222" y="116063"/>
                    </a:cubicBezTo>
                    <a:cubicBezTo>
                      <a:pt x="67416" y="115482"/>
                      <a:pt x="73128" y="109750"/>
                      <a:pt x="73708" y="102532"/>
                    </a:cubicBezTo>
                    <a:lnTo>
                      <a:pt x="73708" y="73957"/>
                    </a:lnTo>
                    <a:lnTo>
                      <a:pt x="102186" y="73957"/>
                    </a:lnTo>
                    <a:cubicBezTo>
                      <a:pt x="110218" y="73854"/>
                      <a:pt x="116703" y="67346"/>
                      <a:pt x="116806" y="59288"/>
                    </a:cubicBezTo>
                    <a:cubicBezTo>
                      <a:pt x="118989" y="51287"/>
                      <a:pt x="112249" y="44524"/>
                      <a:pt x="103136" y="44524"/>
                    </a:cubicBezTo>
                    <a:close/>
                  </a:path>
                </a:pathLst>
              </a:custGeom>
              <a:grpFill/>
              <a:ln w="9429" cap="flat">
                <a:noFill/>
                <a:prstDash val="solid"/>
                <a:miter/>
              </a:ln>
            </p:spPr>
            <p:txBody>
              <a:bodyPr rtlCol="0" anchor="ctr"/>
              <a:lstStyle/>
              <a:p>
                <a:endParaRPr lang="en-US"/>
              </a:p>
            </p:txBody>
          </p:sp>
        </p:grpSp>
      </p:grpSp>
      <p:grpSp>
        <p:nvGrpSpPr>
          <p:cNvPr id="81" name="Group 80">
            <a:extLst>
              <a:ext uri="{FF2B5EF4-FFF2-40B4-BE49-F238E27FC236}">
                <a16:creationId xmlns:a16="http://schemas.microsoft.com/office/drawing/2014/main" id="{0B13A103-A4DB-463C-4A1F-2222C9E4A599}"/>
              </a:ext>
            </a:extLst>
          </p:cNvPr>
          <p:cNvGrpSpPr/>
          <p:nvPr/>
        </p:nvGrpSpPr>
        <p:grpSpPr>
          <a:xfrm>
            <a:off x="6669309" y="2102313"/>
            <a:ext cx="1143158" cy="1143158"/>
            <a:chOff x="6591136" y="2102313"/>
            <a:chExt cx="1143158" cy="1143158"/>
          </a:xfrm>
        </p:grpSpPr>
        <p:sp>
          <p:nvSpPr>
            <p:cNvPr id="82" name="Oval 81">
              <a:extLst>
                <a:ext uri="{FF2B5EF4-FFF2-40B4-BE49-F238E27FC236}">
                  <a16:creationId xmlns:a16="http://schemas.microsoft.com/office/drawing/2014/main" id="{9709553C-AF6E-F0C2-591F-617C57EBBFAA}"/>
                </a:ext>
              </a:extLst>
            </p:cNvPr>
            <p:cNvSpPr/>
            <p:nvPr/>
          </p:nvSpPr>
          <p:spPr>
            <a:xfrm>
              <a:off x="6591136" y="2102313"/>
              <a:ext cx="1143158" cy="1143158"/>
            </a:xfrm>
            <a:prstGeom prst="ellipse">
              <a:avLst/>
            </a:prstGeom>
            <a:solidFill>
              <a:schemeClr val="bg1"/>
            </a:solidFill>
            <a:ln w="1238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83" name="Graphic 82">
              <a:extLst>
                <a:ext uri="{FF2B5EF4-FFF2-40B4-BE49-F238E27FC236}">
                  <a16:creationId xmlns:a16="http://schemas.microsoft.com/office/drawing/2014/main" id="{2C1BA5F8-ED08-BE89-826F-B07CC9931F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17533" y="2340692"/>
              <a:ext cx="678289" cy="678289"/>
            </a:xfrm>
            <a:prstGeom prst="rect">
              <a:avLst/>
            </a:prstGeom>
          </p:spPr>
        </p:pic>
      </p:grpSp>
      <p:grpSp>
        <p:nvGrpSpPr>
          <p:cNvPr id="84" name="Group 83">
            <a:extLst>
              <a:ext uri="{FF2B5EF4-FFF2-40B4-BE49-F238E27FC236}">
                <a16:creationId xmlns:a16="http://schemas.microsoft.com/office/drawing/2014/main" id="{DBD95F6A-980C-FF21-A1B8-CC116CE90B2E}"/>
              </a:ext>
            </a:extLst>
          </p:cNvPr>
          <p:cNvGrpSpPr/>
          <p:nvPr/>
        </p:nvGrpSpPr>
        <p:grpSpPr>
          <a:xfrm>
            <a:off x="9076668" y="2102313"/>
            <a:ext cx="1143158" cy="1143158"/>
            <a:chOff x="8584082" y="2102313"/>
            <a:chExt cx="1143158" cy="1143158"/>
          </a:xfrm>
        </p:grpSpPr>
        <p:sp>
          <p:nvSpPr>
            <p:cNvPr id="85" name="Oval 84">
              <a:extLst>
                <a:ext uri="{FF2B5EF4-FFF2-40B4-BE49-F238E27FC236}">
                  <a16:creationId xmlns:a16="http://schemas.microsoft.com/office/drawing/2014/main" id="{FF7BC465-2656-8301-EC56-5B9C68E9B705}"/>
                </a:ext>
              </a:extLst>
            </p:cNvPr>
            <p:cNvSpPr/>
            <p:nvPr/>
          </p:nvSpPr>
          <p:spPr>
            <a:xfrm>
              <a:off x="8584082" y="2102313"/>
              <a:ext cx="1143158" cy="1143158"/>
            </a:xfrm>
            <a:prstGeom prst="ellipse">
              <a:avLst/>
            </a:prstGeom>
            <a:solidFill>
              <a:schemeClr val="bg1"/>
            </a:solidFill>
            <a:ln w="123825">
              <a:solidFill>
                <a:srgbClr val="A05E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6" name="Graphic 29">
              <a:extLst>
                <a:ext uri="{FF2B5EF4-FFF2-40B4-BE49-F238E27FC236}">
                  <a16:creationId xmlns:a16="http://schemas.microsoft.com/office/drawing/2014/main" id="{0B6C4B36-BB77-65F5-D887-D1916C20BF6C}"/>
                </a:ext>
              </a:extLst>
            </p:cNvPr>
            <p:cNvSpPr>
              <a:spLocks noChangeAspect="1"/>
            </p:cNvSpPr>
            <p:nvPr/>
          </p:nvSpPr>
          <p:spPr>
            <a:xfrm>
              <a:off x="8856144" y="2331008"/>
              <a:ext cx="599034" cy="637634"/>
            </a:xfrm>
            <a:custGeom>
              <a:avLst/>
              <a:gdLst>
                <a:gd name="connsiteX0" fmla="*/ 0 w 263501"/>
                <a:gd name="connsiteY0" fmla="*/ 177823 h 280480"/>
                <a:gd name="connsiteX1" fmla="*/ 0 w 263501"/>
                <a:gd name="connsiteY1" fmla="*/ 143837 h 280480"/>
                <a:gd name="connsiteX2" fmla="*/ 8324 w 263501"/>
                <a:gd name="connsiteY2" fmla="*/ 127455 h 280480"/>
                <a:gd name="connsiteX3" fmla="*/ 40783 w 263501"/>
                <a:gd name="connsiteY3" fmla="*/ 40268 h 280480"/>
                <a:gd name="connsiteX4" fmla="*/ 106658 w 263501"/>
                <a:gd name="connsiteY4" fmla="*/ 2731 h 280480"/>
                <a:gd name="connsiteX5" fmla="*/ 227060 w 263501"/>
                <a:gd name="connsiteY5" fmla="*/ 43729 h 280480"/>
                <a:gd name="connsiteX6" fmla="*/ 256524 w 263501"/>
                <a:gd name="connsiteY6" fmla="*/ 127634 h 280480"/>
                <a:gd name="connsiteX7" fmla="*/ 264908 w 263501"/>
                <a:gd name="connsiteY7" fmla="*/ 145060 h 280480"/>
                <a:gd name="connsiteX8" fmla="*/ 264908 w 263501"/>
                <a:gd name="connsiteY8" fmla="*/ 176629 h 280480"/>
                <a:gd name="connsiteX9" fmla="*/ 253919 w 263501"/>
                <a:gd name="connsiteY9" fmla="*/ 195606 h 280480"/>
                <a:gd name="connsiteX10" fmla="*/ 235564 w 263501"/>
                <a:gd name="connsiteY10" fmla="*/ 201305 h 280480"/>
                <a:gd name="connsiteX11" fmla="*/ 233977 w 263501"/>
                <a:gd name="connsiteY11" fmla="*/ 201305 h 280480"/>
                <a:gd name="connsiteX12" fmla="*/ 216250 w 263501"/>
                <a:gd name="connsiteY12" fmla="*/ 189609 h 280480"/>
                <a:gd name="connsiteX13" fmla="*/ 213256 w 263501"/>
                <a:gd name="connsiteY13" fmla="*/ 177673 h 280480"/>
                <a:gd name="connsiteX14" fmla="*/ 213256 w 263501"/>
                <a:gd name="connsiteY14" fmla="*/ 177494 h 280480"/>
                <a:gd name="connsiteX15" fmla="*/ 213885 w 263501"/>
                <a:gd name="connsiteY15" fmla="*/ 138705 h 280480"/>
                <a:gd name="connsiteX16" fmla="*/ 228078 w 263501"/>
                <a:gd name="connsiteY16" fmla="*/ 121160 h 280480"/>
                <a:gd name="connsiteX17" fmla="*/ 218586 w 263501"/>
                <a:gd name="connsiteY17" fmla="*/ 81713 h 280480"/>
                <a:gd name="connsiteX18" fmla="*/ 145794 w 263501"/>
                <a:gd name="connsiteY18" fmla="*/ 29049 h 280480"/>
                <a:gd name="connsiteX19" fmla="*/ 37998 w 263501"/>
                <a:gd name="connsiteY19" fmla="*/ 107136 h 280480"/>
                <a:gd name="connsiteX20" fmla="*/ 36800 w 263501"/>
                <a:gd name="connsiteY20" fmla="*/ 119339 h 280480"/>
                <a:gd name="connsiteX21" fmla="*/ 36800 w 263501"/>
                <a:gd name="connsiteY21" fmla="*/ 121100 h 280480"/>
                <a:gd name="connsiteX22" fmla="*/ 50095 w 263501"/>
                <a:gd name="connsiteY22" fmla="*/ 134826 h 280480"/>
                <a:gd name="connsiteX23" fmla="*/ 51562 w 263501"/>
                <a:gd name="connsiteY23" fmla="*/ 144433 h 280480"/>
                <a:gd name="connsiteX24" fmla="*/ 51562 w 263501"/>
                <a:gd name="connsiteY24" fmla="*/ 176689 h 280480"/>
                <a:gd name="connsiteX25" fmla="*/ 49826 w 263501"/>
                <a:gd name="connsiteY25" fmla="*/ 186804 h 280480"/>
                <a:gd name="connsiteX26" fmla="*/ 42579 w 263501"/>
                <a:gd name="connsiteY26" fmla="*/ 197217 h 280480"/>
                <a:gd name="connsiteX27" fmla="*/ 96747 w 263501"/>
                <a:gd name="connsiteY27" fmla="*/ 246958 h 280480"/>
                <a:gd name="connsiteX28" fmla="*/ 103843 w 263501"/>
                <a:gd name="connsiteY28" fmla="*/ 246958 h 280480"/>
                <a:gd name="connsiteX29" fmla="*/ 116120 w 263501"/>
                <a:gd name="connsiteY29" fmla="*/ 239856 h 280480"/>
                <a:gd name="connsiteX30" fmla="*/ 143069 w 263501"/>
                <a:gd name="connsiteY30" fmla="*/ 239856 h 280480"/>
                <a:gd name="connsiteX31" fmla="*/ 157232 w 263501"/>
                <a:gd name="connsiteY31" fmla="*/ 253910 h 280480"/>
                <a:gd name="connsiteX32" fmla="*/ 157232 w 263501"/>
                <a:gd name="connsiteY32" fmla="*/ 253940 h 280480"/>
                <a:gd name="connsiteX33" fmla="*/ 157232 w 263501"/>
                <a:gd name="connsiteY33" fmla="*/ 253940 h 280480"/>
                <a:gd name="connsiteX34" fmla="*/ 157232 w 263501"/>
                <a:gd name="connsiteY34" fmla="*/ 268859 h 280480"/>
                <a:gd name="connsiteX35" fmla="*/ 143099 w 263501"/>
                <a:gd name="connsiteY35" fmla="*/ 282943 h 280480"/>
                <a:gd name="connsiteX36" fmla="*/ 116120 w 263501"/>
                <a:gd name="connsiteY36" fmla="*/ 282943 h 280480"/>
                <a:gd name="connsiteX37" fmla="*/ 103873 w 263501"/>
                <a:gd name="connsiteY37" fmla="*/ 275662 h 280480"/>
                <a:gd name="connsiteX38" fmla="*/ 96807 w 263501"/>
                <a:gd name="connsiteY38" fmla="*/ 275662 h 280480"/>
                <a:gd name="connsiteX39" fmla="*/ 13894 w 263501"/>
                <a:gd name="connsiteY39" fmla="*/ 197456 h 280480"/>
                <a:gd name="connsiteX40" fmla="*/ 9642 w 263501"/>
                <a:gd name="connsiteY40" fmla="*/ 194860 h 280480"/>
                <a:gd name="connsiteX41" fmla="*/ 0 w 263501"/>
                <a:gd name="connsiteY41" fmla="*/ 177823 h 280480"/>
                <a:gd name="connsiteX42" fmla="*/ 72403 w 263501"/>
                <a:gd name="connsiteY42" fmla="*/ 136049 h 280480"/>
                <a:gd name="connsiteX43" fmla="*/ 81835 w 263501"/>
                <a:gd name="connsiteY43" fmla="*/ 131275 h 280480"/>
                <a:gd name="connsiteX44" fmla="*/ 91147 w 263501"/>
                <a:gd name="connsiteY44" fmla="*/ 136138 h 280480"/>
                <a:gd name="connsiteX45" fmla="*/ 93902 w 263501"/>
                <a:gd name="connsiteY45" fmla="*/ 135333 h 280480"/>
                <a:gd name="connsiteX46" fmla="*/ 94142 w 263501"/>
                <a:gd name="connsiteY46" fmla="*/ 133990 h 280480"/>
                <a:gd name="connsiteX47" fmla="*/ 92225 w 263501"/>
                <a:gd name="connsiteY47" fmla="*/ 123547 h 280480"/>
                <a:gd name="connsiteX48" fmla="*/ 99741 w 263501"/>
                <a:gd name="connsiteY48" fmla="*/ 116236 h 280480"/>
                <a:gd name="connsiteX49" fmla="*/ 99771 w 263501"/>
                <a:gd name="connsiteY49" fmla="*/ 113283 h 280480"/>
                <a:gd name="connsiteX50" fmla="*/ 99741 w 263501"/>
                <a:gd name="connsiteY50" fmla="*/ 113252 h 280480"/>
                <a:gd name="connsiteX51" fmla="*/ 98543 w 263501"/>
                <a:gd name="connsiteY51" fmla="*/ 112685 h 280480"/>
                <a:gd name="connsiteX52" fmla="*/ 88153 w 263501"/>
                <a:gd name="connsiteY52" fmla="*/ 111194 h 280480"/>
                <a:gd name="connsiteX53" fmla="*/ 83542 w 263501"/>
                <a:gd name="connsiteY53" fmla="*/ 101824 h 280480"/>
                <a:gd name="connsiteX54" fmla="*/ 80815 w 263501"/>
                <a:gd name="connsiteY54" fmla="*/ 100901 h 280480"/>
                <a:gd name="connsiteX55" fmla="*/ 79889 w 263501"/>
                <a:gd name="connsiteY55" fmla="*/ 101824 h 280480"/>
                <a:gd name="connsiteX56" fmla="*/ 75248 w 263501"/>
                <a:gd name="connsiteY56" fmla="*/ 111223 h 280480"/>
                <a:gd name="connsiteX57" fmla="*/ 64857 w 263501"/>
                <a:gd name="connsiteY57" fmla="*/ 112715 h 280480"/>
                <a:gd name="connsiteX58" fmla="*/ 63140 w 263501"/>
                <a:gd name="connsiteY58" fmla="*/ 114913 h 280480"/>
                <a:gd name="connsiteX59" fmla="*/ 63150 w 263501"/>
                <a:gd name="connsiteY59" fmla="*/ 114983 h 280480"/>
                <a:gd name="connsiteX60" fmla="*/ 63719 w 263501"/>
                <a:gd name="connsiteY60" fmla="*/ 116177 h 280480"/>
                <a:gd name="connsiteX61" fmla="*/ 71205 w 263501"/>
                <a:gd name="connsiteY61" fmla="*/ 123487 h 280480"/>
                <a:gd name="connsiteX62" fmla="*/ 69528 w 263501"/>
                <a:gd name="connsiteY62" fmla="*/ 133930 h 280480"/>
                <a:gd name="connsiteX63" fmla="*/ 71145 w 263501"/>
                <a:gd name="connsiteY63" fmla="*/ 136288 h 280480"/>
                <a:gd name="connsiteX64" fmla="*/ 72523 w 263501"/>
                <a:gd name="connsiteY64" fmla="*/ 136079 h 280480"/>
                <a:gd name="connsiteX65" fmla="*/ 141662 w 263501"/>
                <a:gd name="connsiteY65" fmla="*/ 136049 h 280480"/>
                <a:gd name="connsiteX66" fmla="*/ 144446 w 263501"/>
                <a:gd name="connsiteY66" fmla="*/ 135243 h 280480"/>
                <a:gd name="connsiteX67" fmla="*/ 144656 w 263501"/>
                <a:gd name="connsiteY67" fmla="*/ 133901 h 280480"/>
                <a:gd name="connsiteX68" fmla="*/ 142770 w 263501"/>
                <a:gd name="connsiteY68" fmla="*/ 123457 h 280480"/>
                <a:gd name="connsiteX69" fmla="*/ 150375 w 263501"/>
                <a:gd name="connsiteY69" fmla="*/ 116356 h 280480"/>
                <a:gd name="connsiteX70" fmla="*/ 150405 w 263501"/>
                <a:gd name="connsiteY70" fmla="*/ 113402 h 280480"/>
                <a:gd name="connsiteX71" fmla="*/ 150375 w 263501"/>
                <a:gd name="connsiteY71" fmla="*/ 113372 h 280480"/>
                <a:gd name="connsiteX72" fmla="*/ 149178 w 263501"/>
                <a:gd name="connsiteY72" fmla="*/ 112805 h 280480"/>
                <a:gd name="connsiteX73" fmla="*/ 138787 w 263501"/>
                <a:gd name="connsiteY73" fmla="*/ 111313 h 280480"/>
                <a:gd name="connsiteX74" fmla="*/ 134146 w 263501"/>
                <a:gd name="connsiteY74" fmla="*/ 101914 h 280480"/>
                <a:gd name="connsiteX75" fmla="*/ 131420 w 263501"/>
                <a:gd name="connsiteY75" fmla="*/ 100990 h 280480"/>
                <a:gd name="connsiteX76" fmla="*/ 130493 w 263501"/>
                <a:gd name="connsiteY76" fmla="*/ 101914 h 280480"/>
                <a:gd name="connsiteX77" fmla="*/ 125762 w 263501"/>
                <a:gd name="connsiteY77" fmla="*/ 111343 h 280480"/>
                <a:gd name="connsiteX78" fmla="*/ 115372 w 263501"/>
                <a:gd name="connsiteY78" fmla="*/ 112835 h 280480"/>
                <a:gd name="connsiteX79" fmla="*/ 113720 w 263501"/>
                <a:gd name="connsiteY79" fmla="*/ 115133 h 280480"/>
                <a:gd name="connsiteX80" fmla="*/ 113725 w 263501"/>
                <a:gd name="connsiteY80" fmla="*/ 115162 h 280480"/>
                <a:gd name="connsiteX81" fmla="*/ 114324 w 263501"/>
                <a:gd name="connsiteY81" fmla="*/ 116296 h 280480"/>
                <a:gd name="connsiteX82" fmla="*/ 121809 w 263501"/>
                <a:gd name="connsiteY82" fmla="*/ 123487 h 280480"/>
                <a:gd name="connsiteX83" fmla="*/ 120013 w 263501"/>
                <a:gd name="connsiteY83" fmla="*/ 133930 h 280480"/>
                <a:gd name="connsiteX84" fmla="*/ 121630 w 263501"/>
                <a:gd name="connsiteY84" fmla="*/ 136288 h 280480"/>
                <a:gd name="connsiteX85" fmla="*/ 123007 w 263501"/>
                <a:gd name="connsiteY85" fmla="*/ 136079 h 280480"/>
                <a:gd name="connsiteX86" fmla="*/ 132409 w 263501"/>
                <a:gd name="connsiteY86" fmla="*/ 131275 h 280480"/>
                <a:gd name="connsiteX87" fmla="*/ 199931 w 263501"/>
                <a:gd name="connsiteY87" fmla="*/ 112805 h 280480"/>
                <a:gd name="connsiteX88" fmla="*/ 189541 w 263501"/>
                <a:gd name="connsiteY88" fmla="*/ 111313 h 280480"/>
                <a:gd name="connsiteX89" fmla="*/ 184900 w 263501"/>
                <a:gd name="connsiteY89" fmla="*/ 101914 h 280480"/>
                <a:gd name="connsiteX90" fmla="*/ 182174 w 263501"/>
                <a:gd name="connsiteY90" fmla="*/ 100990 h 280480"/>
                <a:gd name="connsiteX91" fmla="*/ 181247 w 263501"/>
                <a:gd name="connsiteY91" fmla="*/ 101914 h 280480"/>
                <a:gd name="connsiteX92" fmla="*/ 176665 w 263501"/>
                <a:gd name="connsiteY92" fmla="*/ 111343 h 280480"/>
                <a:gd name="connsiteX93" fmla="*/ 166275 w 263501"/>
                <a:gd name="connsiteY93" fmla="*/ 112835 h 280480"/>
                <a:gd name="connsiteX94" fmla="*/ 164558 w 263501"/>
                <a:gd name="connsiteY94" fmla="*/ 115032 h 280480"/>
                <a:gd name="connsiteX95" fmla="*/ 164568 w 263501"/>
                <a:gd name="connsiteY95" fmla="*/ 115102 h 280480"/>
                <a:gd name="connsiteX96" fmla="*/ 165137 w 263501"/>
                <a:gd name="connsiteY96" fmla="*/ 116296 h 280480"/>
                <a:gd name="connsiteX97" fmla="*/ 172503 w 263501"/>
                <a:gd name="connsiteY97" fmla="*/ 123487 h 280480"/>
                <a:gd name="connsiteX98" fmla="*/ 170677 w 263501"/>
                <a:gd name="connsiteY98" fmla="*/ 133811 h 280480"/>
                <a:gd name="connsiteX99" fmla="*/ 172394 w 263501"/>
                <a:gd name="connsiteY99" fmla="*/ 136167 h 280480"/>
                <a:gd name="connsiteX100" fmla="*/ 173671 w 263501"/>
                <a:gd name="connsiteY100" fmla="*/ 135959 h 280480"/>
                <a:gd name="connsiteX101" fmla="*/ 182983 w 263501"/>
                <a:gd name="connsiteY101" fmla="*/ 131096 h 280480"/>
                <a:gd name="connsiteX102" fmla="*/ 192176 w 263501"/>
                <a:gd name="connsiteY102" fmla="*/ 136079 h 280480"/>
                <a:gd name="connsiteX103" fmla="*/ 194931 w 263501"/>
                <a:gd name="connsiteY103" fmla="*/ 135273 h 280480"/>
                <a:gd name="connsiteX104" fmla="*/ 195170 w 263501"/>
                <a:gd name="connsiteY104" fmla="*/ 133930 h 280480"/>
                <a:gd name="connsiteX105" fmla="*/ 193464 w 263501"/>
                <a:gd name="connsiteY105" fmla="*/ 123487 h 280480"/>
                <a:gd name="connsiteX106" fmla="*/ 200979 w 263501"/>
                <a:gd name="connsiteY106" fmla="*/ 116177 h 280480"/>
                <a:gd name="connsiteX107" fmla="*/ 201010 w 263501"/>
                <a:gd name="connsiteY107" fmla="*/ 113223 h 280480"/>
                <a:gd name="connsiteX108" fmla="*/ 200979 w 263501"/>
                <a:gd name="connsiteY108" fmla="*/ 113193 h 280480"/>
                <a:gd name="connsiteX109" fmla="*/ 199931 w 263501"/>
                <a:gd name="connsiteY109" fmla="*/ 112715 h 280480"/>
                <a:gd name="connsiteX110" fmla="*/ 123965 w 263501"/>
                <a:gd name="connsiteY110" fmla="*/ 160307 h 280480"/>
                <a:gd name="connsiteX111" fmla="*/ 113545 w 263501"/>
                <a:gd name="connsiteY111" fmla="*/ 158816 h 280480"/>
                <a:gd name="connsiteX112" fmla="*/ 108904 w 263501"/>
                <a:gd name="connsiteY112" fmla="*/ 149416 h 280480"/>
                <a:gd name="connsiteX113" fmla="*/ 106177 w 263501"/>
                <a:gd name="connsiteY113" fmla="*/ 148493 h 280480"/>
                <a:gd name="connsiteX114" fmla="*/ 105251 w 263501"/>
                <a:gd name="connsiteY114" fmla="*/ 149416 h 280480"/>
                <a:gd name="connsiteX115" fmla="*/ 100609 w 263501"/>
                <a:gd name="connsiteY115" fmla="*/ 158816 h 280480"/>
                <a:gd name="connsiteX116" fmla="*/ 90219 w 263501"/>
                <a:gd name="connsiteY116" fmla="*/ 160307 h 280480"/>
                <a:gd name="connsiteX117" fmla="*/ 88502 w 263501"/>
                <a:gd name="connsiteY117" fmla="*/ 162505 h 280480"/>
                <a:gd name="connsiteX118" fmla="*/ 88512 w 263501"/>
                <a:gd name="connsiteY118" fmla="*/ 162575 h 280480"/>
                <a:gd name="connsiteX119" fmla="*/ 89081 w 263501"/>
                <a:gd name="connsiteY119" fmla="*/ 163769 h 280480"/>
                <a:gd name="connsiteX120" fmla="*/ 96477 w 263501"/>
                <a:gd name="connsiteY120" fmla="*/ 171228 h 280480"/>
                <a:gd name="connsiteX121" fmla="*/ 94681 w 263501"/>
                <a:gd name="connsiteY121" fmla="*/ 181552 h 280480"/>
                <a:gd name="connsiteX122" fmla="*/ 96398 w 263501"/>
                <a:gd name="connsiteY122" fmla="*/ 183908 h 280480"/>
                <a:gd name="connsiteX123" fmla="*/ 97675 w 263501"/>
                <a:gd name="connsiteY123" fmla="*/ 183701 h 280480"/>
                <a:gd name="connsiteX124" fmla="*/ 107017 w 263501"/>
                <a:gd name="connsiteY124" fmla="*/ 178837 h 280480"/>
                <a:gd name="connsiteX125" fmla="*/ 116330 w 263501"/>
                <a:gd name="connsiteY125" fmla="*/ 183701 h 280480"/>
                <a:gd name="connsiteX126" fmla="*/ 119084 w 263501"/>
                <a:gd name="connsiteY126" fmla="*/ 182895 h 280480"/>
                <a:gd name="connsiteX127" fmla="*/ 119324 w 263501"/>
                <a:gd name="connsiteY127" fmla="*/ 181552 h 280480"/>
                <a:gd name="connsiteX128" fmla="*/ 117438 w 263501"/>
                <a:gd name="connsiteY128" fmla="*/ 171228 h 280480"/>
                <a:gd name="connsiteX129" fmla="*/ 124923 w 263501"/>
                <a:gd name="connsiteY129" fmla="*/ 163918 h 280480"/>
                <a:gd name="connsiteX130" fmla="*/ 125405 w 263501"/>
                <a:gd name="connsiteY130" fmla="*/ 161089 h 280480"/>
                <a:gd name="connsiteX131" fmla="*/ 125283 w 263501"/>
                <a:gd name="connsiteY131" fmla="*/ 160934 h 280480"/>
                <a:gd name="connsiteX132" fmla="*/ 123965 w 263501"/>
                <a:gd name="connsiteY132" fmla="*/ 160307 h 280480"/>
                <a:gd name="connsiteX133" fmla="*/ 148459 w 263501"/>
                <a:gd name="connsiteY133" fmla="*/ 183552 h 280480"/>
                <a:gd name="connsiteX134" fmla="*/ 157771 w 263501"/>
                <a:gd name="connsiteY134" fmla="*/ 178688 h 280480"/>
                <a:gd name="connsiteX135" fmla="*/ 167084 w 263501"/>
                <a:gd name="connsiteY135" fmla="*/ 183552 h 280480"/>
                <a:gd name="connsiteX136" fmla="*/ 169838 w 263501"/>
                <a:gd name="connsiteY136" fmla="*/ 182746 h 280480"/>
                <a:gd name="connsiteX137" fmla="*/ 170078 w 263501"/>
                <a:gd name="connsiteY137" fmla="*/ 181403 h 280480"/>
                <a:gd name="connsiteX138" fmla="*/ 168341 w 263501"/>
                <a:gd name="connsiteY138" fmla="*/ 171228 h 280480"/>
                <a:gd name="connsiteX139" fmla="*/ 175857 w 263501"/>
                <a:gd name="connsiteY139" fmla="*/ 163918 h 280480"/>
                <a:gd name="connsiteX140" fmla="*/ 175887 w 263501"/>
                <a:gd name="connsiteY140" fmla="*/ 160964 h 280480"/>
                <a:gd name="connsiteX141" fmla="*/ 175857 w 263501"/>
                <a:gd name="connsiteY141" fmla="*/ 160934 h 280480"/>
                <a:gd name="connsiteX142" fmla="*/ 174689 w 263501"/>
                <a:gd name="connsiteY142" fmla="*/ 160367 h 280480"/>
                <a:gd name="connsiteX143" fmla="*/ 164299 w 263501"/>
                <a:gd name="connsiteY143" fmla="*/ 158875 h 280480"/>
                <a:gd name="connsiteX144" fmla="*/ 159658 w 263501"/>
                <a:gd name="connsiteY144" fmla="*/ 149476 h 280480"/>
                <a:gd name="connsiteX145" fmla="*/ 156903 w 263501"/>
                <a:gd name="connsiteY145" fmla="*/ 148551 h 280480"/>
                <a:gd name="connsiteX146" fmla="*/ 156005 w 263501"/>
                <a:gd name="connsiteY146" fmla="*/ 149476 h 280480"/>
                <a:gd name="connsiteX147" fmla="*/ 151214 w 263501"/>
                <a:gd name="connsiteY147" fmla="*/ 158696 h 280480"/>
                <a:gd name="connsiteX148" fmla="*/ 140823 w 263501"/>
                <a:gd name="connsiteY148" fmla="*/ 160188 h 280480"/>
                <a:gd name="connsiteX149" fmla="*/ 139107 w 263501"/>
                <a:gd name="connsiteY149" fmla="*/ 162386 h 280480"/>
                <a:gd name="connsiteX150" fmla="*/ 139117 w 263501"/>
                <a:gd name="connsiteY150" fmla="*/ 162456 h 280480"/>
                <a:gd name="connsiteX151" fmla="*/ 139685 w 263501"/>
                <a:gd name="connsiteY151" fmla="*/ 163649 h 280480"/>
                <a:gd name="connsiteX152" fmla="*/ 147351 w 263501"/>
                <a:gd name="connsiteY152" fmla="*/ 171139 h 280480"/>
                <a:gd name="connsiteX153" fmla="*/ 145554 w 263501"/>
                <a:gd name="connsiteY153" fmla="*/ 181463 h 280480"/>
                <a:gd name="connsiteX154" fmla="*/ 147471 w 263501"/>
                <a:gd name="connsiteY154" fmla="*/ 183611 h 280480"/>
                <a:gd name="connsiteX155" fmla="*/ 148459 w 263501"/>
                <a:gd name="connsiteY155" fmla="*/ 183552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63501" h="280480">
                  <a:moveTo>
                    <a:pt x="0" y="177823"/>
                  </a:moveTo>
                  <a:cubicBezTo>
                    <a:pt x="0" y="167081"/>
                    <a:pt x="0" y="155563"/>
                    <a:pt x="0" y="143837"/>
                  </a:cubicBezTo>
                  <a:cubicBezTo>
                    <a:pt x="88" y="137389"/>
                    <a:pt x="3161" y="131343"/>
                    <a:pt x="8324" y="127455"/>
                  </a:cubicBezTo>
                  <a:cubicBezTo>
                    <a:pt x="7186" y="95265"/>
                    <a:pt x="18851" y="63930"/>
                    <a:pt x="40783" y="40268"/>
                  </a:cubicBezTo>
                  <a:cubicBezTo>
                    <a:pt x="57896" y="20748"/>
                    <a:pt x="81097" y="7528"/>
                    <a:pt x="106658" y="2731"/>
                  </a:cubicBezTo>
                  <a:cubicBezTo>
                    <a:pt x="154567" y="-6399"/>
                    <a:pt x="195111" y="7386"/>
                    <a:pt x="227060" y="43729"/>
                  </a:cubicBezTo>
                  <a:cubicBezTo>
                    <a:pt x="247511" y="66973"/>
                    <a:pt x="257512" y="95200"/>
                    <a:pt x="256524" y="127634"/>
                  </a:cubicBezTo>
                  <a:cubicBezTo>
                    <a:pt x="261923" y="131798"/>
                    <a:pt x="265031" y="138258"/>
                    <a:pt x="264908" y="145060"/>
                  </a:cubicBezTo>
                  <a:lnTo>
                    <a:pt x="264908" y="176629"/>
                  </a:lnTo>
                  <a:cubicBezTo>
                    <a:pt x="264937" y="184464"/>
                    <a:pt x="260741" y="191710"/>
                    <a:pt x="253919" y="195606"/>
                  </a:cubicBezTo>
                  <a:cubicBezTo>
                    <a:pt x="248378" y="199012"/>
                    <a:pt x="242066" y="200972"/>
                    <a:pt x="235564" y="201305"/>
                  </a:cubicBezTo>
                  <a:lnTo>
                    <a:pt x="233977" y="201305"/>
                  </a:lnTo>
                  <a:cubicBezTo>
                    <a:pt x="226204" y="201454"/>
                    <a:pt x="219147" y="196798"/>
                    <a:pt x="216250" y="189609"/>
                  </a:cubicBezTo>
                  <a:cubicBezTo>
                    <a:pt x="214558" y="185836"/>
                    <a:pt x="213545" y="181796"/>
                    <a:pt x="213256" y="177673"/>
                  </a:cubicBezTo>
                  <a:lnTo>
                    <a:pt x="213256" y="177494"/>
                  </a:lnTo>
                  <a:lnTo>
                    <a:pt x="213885" y="138705"/>
                  </a:lnTo>
                  <a:cubicBezTo>
                    <a:pt x="214699" y="130566"/>
                    <a:pt x="220270" y="123680"/>
                    <a:pt x="228078" y="121160"/>
                  </a:cubicBezTo>
                  <a:cubicBezTo>
                    <a:pt x="227977" y="107461"/>
                    <a:pt x="224730" y="93968"/>
                    <a:pt x="218586" y="81713"/>
                  </a:cubicBezTo>
                  <a:cubicBezTo>
                    <a:pt x="203195" y="51606"/>
                    <a:pt x="178702" y="33972"/>
                    <a:pt x="145794" y="29049"/>
                  </a:cubicBezTo>
                  <a:cubicBezTo>
                    <a:pt x="94508" y="21442"/>
                    <a:pt x="46559" y="56175"/>
                    <a:pt x="37998" y="107136"/>
                  </a:cubicBezTo>
                  <a:cubicBezTo>
                    <a:pt x="37347" y="111175"/>
                    <a:pt x="36947" y="115251"/>
                    <a:pt x="36800" y="119339"/>
                  </a:cubicBezTo>
                  <a:lnTo>
                    <a:pt x="36800" y="121100"/>
                  </a:lnTo>
                  <a:cubicBezTo>
                    <a:pt x="43296" y="123108"/>
                    <a:pt x="48311" y="128286"/>
                    <a:pt x="50095" y="134826"/>
                  </a:cubicBezTo>
                  <a:cubicBezTo>
                    <a:pt x="51048" y="137940"/>
                    <a:pt x="51543" y="141177"/>
                    <a:pt x="51562" y="144433"/>
                  </a:cubicBezTo>
                  <a:lnTo>
                    <a:pt x="51562" y="176689"/>
                  </a:lnTo>
                  <a:cubicBezTo>
                    <a:pt x="51479" y="180127"/>
                    <a:pt x="50894" y="183534"/>
                    <a:pt x="49826" y="186804"/>
                  </a:cubicBezTo>
                  <a:cubicBezTo>
                    <a:pt x="48528" y="190928"/>
                    <a:pt x="46000" y="194560"/>
                    <a:pt x="42579" y="197217"/>
                  </a:cubicBezTo>
                  <a:cubicBezTo>
                    <a:pt x="44942" y="225295"/>
                    <a:pt x="68472" y="246902"/>
                    <a:pt x="96747" y="246958"/>
                  </a:cubicBezTo>
                  <a:lnTo>
                    <a:pt x="103843" y="246958"/>
                  </a:lnTo>
                  <a:cubicBezTo>
                    <a:pt x="106345" y="242552"/>
                    <a:pt x="111040" y="239837"/>
                    <a:pt x="116120" y="239856"/>
                  </a:cubicBezTo>
                  <a:lnTo>
                    <a:pt x="143069" y="239856"/>
                  </a:lnTo>
                  <a:cubicBezTo>
                    <a:pt x="150875" y="239840"/>
                    <a:pt x="157216" y="246132"/>
                    <a:pt x="157232" y="253910"/>
                  </a:cubicBezTo>
                  <a:cubicBezTo>
                    <a:pt x="157232" y="253920"/>
                    <a:pt x="157232" y="253930"/>
                    <a:pt x="157232" y="253940"/>
                  </a:cubicBezTo>
                  <a:lnTo>
                    <a:pt x="157232" y="253940"/>
                  </a:lnTo>
                  <a:lnTo>
                    <a:pt x="157232" y="268859"/>
                  </a:lnTo>
                  <a:cubicBezTo>
                    <a:pt x="157216" y="276631"/>
                    <a:pt x="150898" y="282927"/>
                    <a:pt x="143099" y="282943"/>
                  </a:cubicBezTo>
                  <a:lnTo>
                    <a:pt x="116120" y="282943"/>
                  </a:lnTo>
                  <a:cubicBezTo>
                    <a:pt x="111020" y="282890"/>
                    <a:pt x="106342" y="280110"/>
                    <a:pt x="103873" y="275662"/>
                  </a:cubicBezTo>
                  <a:lnTo>
                    <a:pt x="96807" y="275662"/>
                  </a:lnTo>
                  <a:cubicBezTo>
                    <a:pt x="52745" y="275590"/>
                    <a:pt x="16384" y="241293"/>
                    <a:pt x="13894" y="197456"/>
                  </a:cubicBezTo>
                  <a:cubicBezTo>
                    <a:pt x="12414" y="196697"/>
                    <a:pt x="10993" y="195829"/>
                    <a:pt x="9642" y="194860"/>
                  </a:cubicBezTo>
                  <a:cubicBezTo>
                    <a:pt x="3836" y="191084"/>
                    <a:pt x="238" y="184727"/>
                    <a:pt x="0" y="177823"/>
                  </a:cubicBezTo>
                  <a:close/>
                  <a:moveTo>
                    <a:pt x="72403" y="136049"/>
                  </a:moveTo>
                  <a:lnTo>
                    <a:pt x="81835" y="131275"/>
                  </a:lnTo>
                  <a:lnTo>
                    <a:pt x="91147" y="136138"/>
                  </a:lnTo>
                  <a:cubicBezTo>
                    <a:pt x="92132" y="136670"/>
                    <a:pt x="93362" y="136311"/>
                    <a:pt x="93902" y="135333"/>
                  </a:cubicBezTo>
                  <a:cubicBezTo>
                    <a:pt x="94128" y="134924"/>
                    <a:pt x="94213" y="134452"/>
                    <a:pt x="94142" y="133990"/>
                  </a:cubicBezTo>
                  <a:lnTo>
                    <a:pt x="92225" y="123547"/>
                  </a:lnTo>
                  <a:lnTo>
                    <a:pt x="99741" y="116236"/>
                  </a:lnTo>
                  <a:cubicBezTo>
                    <a:pt x="100568" y="115429"/>
                    <a:pt x="100582" y="114107"/>
                    <a:pt x="99771" y="113283"/>
                  </a:cubicBezTo>
                  <a:cubicBezTo>
                    <a:pt x="99761" y="113272"/>
                    <a:pt x="99751" y="113262"/>
                    <a:pt x="99741" y="113252"/>
                  </a:cubicBezTo>
                  <a:cubicBezTo>
                    <a:pt x="99408" y="112948"/>
                    <a:pt x="98991" y="112750"/>
                    <a:pt x="98543" y="112685"/>
                  </a:cubicBezTo>
                  <a:lnTo>
                    <a:pt x="88153" y="111194"/>
                  </a:lnTo>
                  <a:lnTo>
                    <a:pt x="83542" y="101824"/>
                  </a:lnTo>
                  <a:cubicBezTo>
                    <a:pt x="83045" y="100819"/>
                    <a:pt x="81824" y="100406"/>
                    <a:pt x="80815" y="100901"/>
                  </a:cubicBezTo>
                  <a:cubicBezTo>
                    <a:pt x="80413" y="101098"/>
                    <a:pt x="80087" y="101423"/>
                    <a:pt x="79889" y="101824"/>
                  </a:cubicBezTo>
                  <a:lnTo>
                    <a:pt x="75248" y="111223"/>
                  </a:lnTo>
                  <a:lnTo>
                    <a:pt x="64857" y="112715"/>
                  </a:lnTo>
                  <a:cubicBezTo>
                    <a:pt x="63774" y="112850"/>
                    <a:pt x="63005" y="113834"/>
                    <a:pt x="63140" y="114913"/>
                  </a:cubicBezTo>
                  <a:cubicBezTo>
                    <a:pt x="63143" y="114936"/>
                    <a:pt x="63147" y="114960"/>
                    <a:pt x="63150" y="114983"/>
                  </a:cubicBezTo>
                  <a:cubicBezTo>
                    <a:pt x="63215" y="115429"/>
                    <a:pt x="63413" y="115845"/>
                    <a:pt x="63719" y="116177"/>
                  </a:cubicBezTo>
                  <a:lnTo>
                    <a:pt x="71205" y="123487"/>
                  </a:lnTo>
                  <a:lnTo>
                    <a:pt x="69528" y="133930"/>
                  </a:lnTo>
                  <a:cubicBezTo>
                    <a:pt x="69327" y="135025"/>
                    <a:pt x="70049" y="136077"/>
                    <a:pt x="71145" y="136288"/>
                  </a:cubicBezTo>
                  <a:cubicBezTo>
                    <a:pt x="71615" y="136367"/>
                    <a:pt x="72098" y="136294"/>
                    <a:pt x="72523" y="136079"/>
                  </a:cubicBezTo>
                  <a:close/>
                  <a:moveTo>
                    <a:pt x="141662" y="136049"/>
                  </a:moveTo>
                  <a:cubicBezTo>
                    <a:pt x="142655" y="136584"/>
                    <a:pt x="143895" y="136225"/>
                    <a:pt x="144446" y="135243"/>
                  </a:cubicBezTo>
                  <a:cubicBezTo>
                    <a:pt x="144677" y="134836"/>
                    <a:pt x="144751" y="134359"/>
                    <a:pt x="144656" y="133901"/>
                  </a:cubicBezTo>
                  <a:lnTo>
                    <a:pt x="142770" y="123457"/>
                  </a:lnTo>
                  <a:lnTo>
                    <a:pt x="150375" y="116356"/>
                  </a:lnTo>
                  <a:cubicBezTo>
                    <a:pt x="151202" y="115548"/>
                    <a:pt x="151216" y="114226"/>
                    <a:pt x="150405" y="113402"/>
                  </a:cubicBezTo>
                  <a:cubicBezTo>
                    <a:pt x="150396" y="113392"/>
                    <a:pt x="150385" y="113382"/>
                    <a:pt x="150375" y="113372"/>
                  </a:cubicBezTo>
                  <a:cubicBezTo>
                    <a:pt x="150042" y="113067"/>
                    <a:pt x="149625" y="112869"/>
                    <a:pt x="149178" y="112805"/>
                  </a:cubicBezTo>
                  <a:lnTo>
                    <a:pt x="138787" y="111313"/>
                  </a:lnTo>
                  <a:lnTo>
                    <a:pt x="134146" y="101914"/>
                  </a:lnTo>
                  <a:cubicBezTo>
                    <a:pt x="133649" y="100909"/>
                    <a:pt x="132428" y="100495"/>
                    <a:pt x="131420" y="100990"/>
                  </a:cubicBezTo>
                  <a:cubicBezTo>
                    <a:pt x="131017" y="101188"/>
                    <a:pt x="130691" y="101513"/>
                    <a:pt x="130493" y="101914"/>
                  </a:cubicBezTo>
                  <a:lnTo>
                    <a:pt x="125762" y="111343"/>
                  </a:lnTo>
                  <a:lnTo>
                    <a:pt x="115372" y="112835"/>
                  </a:lnTo>
                  <a:cubicBezTo>
                    <a:pt x="114278" y="113015"/>
                    <a:pt x="113539" y="114044"/>
                    <a:pt x="113720" y="115133"/>
                  </a:cubicBezTo>
                  <a:cubicBezTo>
                    <a:pt x="113721" y="115143"/>
                    <a:pt x="113723" y="115153"/>
                    <a:pt x="113725" y="115162"/>
                  </a:cubicBezTo>
                  <a:cubicBezTo>
                    <a:pt x="113794" y="115595"/>
                    <a:pt x="114004" y="115994"/>
                    <a:pt x="114324" y="116296"/>
                  </a:cubicBezTo>
                  <a:lnTo>
                    <a:pt x="121809" y="123487"/>
                  </a:lnTo>
                  <a:lnTo>
                    <a:pt x="120013" y="133930"/>
                  </a:lnTo>
                  <a:cubicBezTo>
                    <a:pt x="119812" y="135025"/>
                    <a:pt x="120533" y="136077"/>
                    <a:pt x="121630" y="136288"/>
                  </a:cubicBezTo>
                  <a:cubicBezTo>
                    <a:pt x="122099" y="136367"/>
                    <a:pt x="122582" y="136294"/>
                    <a:pt x="123007" y="136079"/>
                  </a:cubicBezTo>
                  <a:lnTo>
                    <a:pt x="132409" y="131275"/>
                  </a:lnTo>
                  <a:close/>
                  <a:moveTo>
                    <a:pt x="199931" y="112805"/>
                  </a:moveTo>
                  <a:lnTo>
                    <a:pt x="189541" y="111313"/>
                  </a:lnTo>
                  <a:lnTo>
                    <a:pt x="184900" y="101914"/>
                  </a:lnTo>
                  <a:cubicBezTo>
                    <a:pt x="184403" y="100909"/>
                    <a:pt x="183182" y="100495"/>
                    <a:pt x="182174" y="100990"/>
                  </a:cubicBezTo>
                  <a:cubicBezTo>
                    <a:pt x="181771" y="101188"/>
                    <a:pt x="181445" y="101513"/>
                    <a:pt x="181247" y="101914"/>
                  </a:cubicBezTo>
                  <a:lnTo>
                    <a:pt x="176665" y="111343"/>
                  </a:lnTo>
                  <a:lnTo>
                    <a:pt x="166275" y="112835"/>
                  </a:lnTo>
                  <a:cubicBezTo>
                    <a:pt x="165192" y="112969"/>
                    <a:pt x="164423" y="113953"/>
                    <a:pt x="164558" y="115032"/>
                  </a:cubicBezTo>
                  <a:cubicBezTo>
                    <a:pt x="164561" y="115056"/>
                    <a:pt x="164565" y="115079"/>
                    <a:pt x="164568" y="115102"/>
                  </a:cubicBezTo>
                  <a:cubicBezTo>
                    <a:pt x="164633" y="115548"/>
                    <a:pt x="164831" y="115964"/>
                    <a:pt x="165137" y="116296"/>
                  </a:cubicBezTo>
                  <a:lnTo>
                    <a:pt x="172503" y="123487"/>
                  </a:lnTo>
                  <a:lnTo>
                    <a:pt x="170677" y="133811"/>
                  </a:lnTo>
                  <a:cubicBezTo>
                    <a:pt x="170498" y="134934"/>
                    <a:pt x="171267" y="135989"/>
                    <a:pt x="172394" y="136167"/>
                  </a:cubicBezTo>
                  <a:cubicBezTo>
                    <a:pt x="172831" y="136235"/>
                    <a:pt x="173279" y="136163"/>
                    <a:pt x="173671" y="135959"/>
                  </a:cubicBezTo>
                  <a:lnTo>
                    <a:pt x="182983" y="131096"/>
                  </a:lnTo>
                  <a:lnTo>
                    <a:pt x="192176" y="136079"/>
                  </a:lnTo>
                  <a:cubicBezTo>
                    <a:pt x="193160" y="136611"/>
                    <a:pt x="194391" y="136251"/>
                    <a:pt x="194931" y="135273"/>
                  </a:cubicBezTo>
                  <a:cubicBezTo>
                    <a:pt x="195157" y="134864"/>
                    <a:pt x="195241" y="134392"/>
                    <a:pt x="195170" y="133930"/>
                  </a:cubicBezTo>
                  <a:lnTo>
                    <a:pt x="193464" y="123487"/>
                  </a:lnTo>
                  <a:lnTo>
                    <a:pt x="200979" y="116177"/>
                  </a:lnTo>
                  <a:cubicBezTo>
                    <a:pt x="201806" y="115369"/>
                    <a:pt x="201820" y="114047"/>
                    <a:pt x="201010" y="113223"/>
                  </a:cubicBezTo>
                  <a:cubicBezTo>
                    <a:pt x="201000" y="113213"/>
                    <a:pt x="200990" y="113203"/>
                    <a:pt x="200979" y="113193"/>
                  </a:cubicBezTo>
                  <a:cubicBezTo>
                    <a:pt x="200678" y="112945"/>
                    <a:pt x="200316" y="112781"/>
                    <a:pt x="199931" y="112715"/>
                  </a:cubicBezTo>
                  <a:close/>
                  <a:moveTo>
                    <a:pt x="123965" y="160307"/>
                  </a:moveTo>
                  <a:lnTo>
                    <a:pt x="113545" y="158816"/>
                  </a:lnTo>
                  <a:lnTo>
                    <a:pt x="108904" y="149416"/>
                  </a:lnTo>
                  <a:cubicBezTo>
                    <a:pt x="108407" y="148411"/>
                    <a:pt x="107186" y="147998"/>
                    <a:pt x="106177" y="148493"/>
                  </a:cubicBezTo>
                  <a:cubicBezTo>
                    <a:pt x="105775" y="148691"/>
                    <a:pt x="105449" y="149015"/>
                    <a:pt x="105251" y="149416"/>
                  </a:cubicBezTo>
                  <a:lnTo>
                    <a:pt x="100609" y="158816"/>
                  </a:lnTo>
                  <a:lnTo>
                    <a:pt x="90219" y="160307"/>
                  </a:lnTo>
                  <a:cubicBezTo>
                    <a:pt x="89136" y="160442"/>
                    <a:pt x="88367" y="161426"/>
                    <a:pt x="88502" y="162505"/>
                  </a:cubicBezTo>
                  <a:cubicBezTo>
                    <a:pt x="88505" y="162529"/>
                    <a:pt x="88509" y="162552"/>
                    <a:pt x="88512" y="162575"/>
                  </a:cubicBezTo>
                  <a:cubicBezTo>
                    <a:pt x="88577" y="163021"/>
                    <a:pt x="88775" y="163437"/>
                    <a:pt x="89081" y="163769"/>
                  </a:cubicBezTo>
                  <a:lnTo>
                    <a:pt x="96477" y="171228"/>
                  </a:lnTo>
                  <a:lnTo>
                    <a:pt x="94681" y="181552"/>
                  </a:lnTo>
                  <a:cubicBezTo>
                    <a:pt x="94502" y="182675"/>
                    <a:pt x="95271" y="183730"/>
                    <a:pt x="96398" y="183908"/>
                  </a:cubicBezTo>
                  <a:cubicBezTo>
                    <a:pt x="96835" y="183977"/>
                    <a:pt x="97283" y="183904"/>
                    <a:pt x="97675" y="183701"/>
                  </a:cubicBezTo>
                  <a:lnTo>
                    <a:pt x="107017" y="178837"/>
                  </a:lnTo>
                  <a:lnTo>
                    <a:pt x="116330" y="183701"/>
                  </a:lnTo>
                  <a:cubicBezTo>
                    <a:pt x="117314" y="184233"/>
                    <a:pt x="118545" y="183873"/>
                    <a:pt x="119084" y="182895"/>
                  </a:cubicBezTo>
                  <a:cubicBezTo>
                    <a:pt x="119311" y="182486"/>
                    <a:pt x="119395" y="182014"/>
                    <a:pt x="119324" y="181552"/>
                  </a:cubicBezTo>
                  <a:lnTo>
                    <a:pt x="117438" y="171228"/>
                  </a:lnTo>
                  <a:lnTo>
                    <a:pt x="124923" y="163918"/>
                  </a:lnTo>
                  <a:cubicBezTo>
                    <a:pt x="125840" y="163269"/>
                    <a:pt x="126056" y="162002"/>
                    <a:pt x="125405" y="161089"/>
                  </a:cubicBezTo>
                  <a:cubicBezTo>
                    <a:pt x="125367" y="161035"/>
                    <a:pt x="125326" y="160984"/>
                    <a:pt x="125283" y="160934"/>
                  </a:cubicBezTo>
                  <a:cubicBezTo>
                    <a:pt x="124940" y="160565"/>
                    <a:pt x="124469" y="160341"/>
                    <a:pt x="123965" y="160307"/>
                  </a:cubicBezTo>
                  <a:close/>
                  <a:moveTo>
                    <a:pt x="148459" y="183552"/>
                  </a:moveTo>
                  <a:lnTo>
                    <a:pt x="157771" y="178688"/>
                  </a:lnTo>
                  <a:lnTo>
                    <a:pt x="167084" y="183552"/>
                  </a:lnTo>
                  <a:cubicBezTo>
                    <a:pt x="168068" y="184084"/>
                    <a:pt x="169299" y="183724"/>
                    <a:pt x="169838" y="182746"/>
                  </a:cubicBezTo>
                  <a:cubicBezTo>
                    <a:pt x="170065" y="182337"/>
                    <a:pt x="170149" y="181865"/>
                    <a:pt x="170078" y="181403"/>
                  </a:cubicBezTo>
                  <a:lnTo>
                    <a:pt x="168341" y="171228"/>
                  </a:lnTo>
                  <a:lnTo>
                    <a:pt x="175857" y="163918"/>
                  </a:lnTo>
                  <a:cubicBezTo>
                    <a:pt x="176684" y="163111"/>
                    <a:pt x="176697" y="161788"/>
                    <a:pt x="175887" y="160964"/>
                  </a:cubicBezTo>
                  <a:cubicBezTo>
                    <a:pt x="175877" y="160954"/>
                    <a:pt x="175867" y="160944"/>
                    <a:pt x="175857" y="160934"/>
                  </a:cubicBezTo>
                  <a:cubicBezTo>
                    <a:pt x="175532" y="160635"/>
                    <a:pt x="175126" y="160437"/>
                    <a:pt x="174689" y="160367"/>
                  </a:cubicBezTo>
                  <a:lnTo>
                    <a:pt x="164299" y="158875"/>
                  </a:lnTo>
                  <a:lnTo>
                    <a:pt x="159658" y="149476"/>
                  </a:lnTo>
                  <a:cubicBezTo>
                    <a:pt x="159149" y="148467"/>
                    <a:pt x="157920" y="148055"/>
                    <a:pt x="156903" y="148551"/>
                  </a:cubicBezTo>
                  <a:cubicBezTo>
                    <a:pt x="156500" y="148740"/>
                    <a:pt x="156181" y="149069"/>
                    <a:pt x="156005" y="149476"/>
                  </a:cubicBezTo>
                  <a:lnTo>
                    <a:pt x="151214" y="158696"/>
                  </a:lnTo>
                  <a:lnTo>
                    <a:pt x="140823" y="160188"/>
                  </a:lnTo>
                  <a:cubicBezTo>
                    <a:pt x="139740" y="160323"/>
                    <a:pt x="138972" y="161306"/>
                    <a:pt x="139107" y="162386"/>
                  </a:cubicBezTo>
                  <a:cubicBezTo>
                    <a:pt x="139109" y="162409"/>
                    <a:pt x="139113" y="162433"/>
                    <a:pt x="139117" y="162456"/>
                  </a:cubicBezTo>
                  <a:cubicBezTo>
                    <a:pt x="139181" y="162902"/>
                    <a:pt x="139380" y="163318"/>
                    <a:pt x="139685" y="163649"/>
                  </a:cubicBezTo>
                  <a:lnTo>
                    <a:pt x="147351" y="171139"/>
                  </a:lnTo>
                  <a:lnTo>
                    <a:pt x="145554" y="181463"/>
                  </a:lnTo>
                  <a:cubicBezTo>
                    <a:pt x="145503" y="182578"/>
                    <a:pt x="146353" y="183531"/>
                    <a:pt x="147471" y="183611"/>
                  </a:cubicBezTo>
                  <a:cubicBezTo>
                    <a:pt x="147800" y="183668"/>
                    <a:pt x="148139" y="183648"/>
                    <a:pt x="148459" y="183552"/>
                  </a:cubicBezTo>
                  <a:close/>
                </a:path>
              </a:pathLst>
            </a:custGeom>
            <a:solidFill>
              <a:srgbClr val="A05EB5"/>
            </a:solidFill>
            <a:ln w="2922" cap="flat">
              <a:noFill/>
              <a:prstDash val="solid"/>
              <a:miter/>
            </a:ln>
          </p:spPr>
          <p:txBody>
            <a:bodyPr rtlCol="0" anchor="ctr"/>
            <a:lstStyle/>
            <a:p>
              <a:endParaRPr lang="en-US"/>
            </a:p>
          </p:txBody>
        </p:sp>
      </p:grpSp>
      <p:sp>
        <p:nvSpPr>
          <p:cNvPr id="87" name="TextBox 86">
            <a:extLst>
              <a:ext uri="{FF2B5EF4-FFF2-40B4-BE49-F238E27FC236}">
                <a16:creationId xmlns:a16="http://schemas.microsoft.com/office/drawing/2014/main" id="{E4958AA8-ADCE-BDEA-1ACE-0AFE823662A5}"/>
              </a:ext>
            </a:extLst>
          </p:cNvPr>
          <p:cNvSpPr txBox="1"/>
          <p:nvPr/>
        </p:nvSpPr>
        <p:spPr>
          <a:xfrm>
            <a:off x="3694486" y="3408594"/>
            <a:ext cx="2206257" cy="584775"/>
          </a:xfrm>
          <a:prstGeom prst="rect">
            <a:avLst/>
          </a:prstGeom>
          <a:noFill/>
          <a:ln>
            <a:noFill/>
          </a:ln>
        </p:spPr>
        <p:txBody>
          <a:bodyPr wrap="square" rtlCol="0">
            <a:spAutoFit/>
          </a:bodyPr>
          <a:lstStyle/>
          <a:p>
            <a:pPr algn="ctr"/>
            <a:r>
              <a:rPr lang="en-US" sz="1600" b="1">
                <a:solidFill>
                  <a:schemeClr val="bg1"/>
                </a:solidFill>
                <a:latin typeface="Arial" panose="020B0604020202020204" pitchFamily="34" charset="0"/>
                <a:cs typeface="Arial" panose="020B0604020202020204" pitchFamily="34" charset="0"/>
              </a:rPr>
              <a:t>Satisfaction </a:t>
            </a:r>
            <a:br>
              <a:rPr lang="en-US" sz="1600" b="1">
                <a:solidFill>
                  <a:schemeClr val="bg1"/>
                </a:solidFill>
                <a:latin typeface="Arial" panose="020B0604020202020204" pitchFamily="34" charset="0"/>
                <a:cs typeface="Arial" panose="020B0604020202020204" pitchFamily="34" charset="0"/>
              </a:rPr>
            </a:br>
            <a:r>
              <a:rPr lang="en-US" sz="1600" b="1">
                <a:solidFill>
                  <a:schemeClr val="bg1"/>
                </a:solidFill>
                <a:latin typeface="Arial" panose="020B0604020202020204" pitchFamily="34" charset="0"/>
                <a:cs typeface="Arial" panose="020B0604020202020204" pitchFamily="34" charset="0"/>
              </a:rPr>
              <a:t>with Offerings</a:t>
            </a:r>
          </a:p>
        </p:txBody>
      </p:sp>
      <p:sp>
        <p:nvSpPr>
          <p:cNvPr id="88" name="TextBox 87">
            <a:extLst>
              <a:ext uri="{FF2B5EF4-FFF2-40B4-BE49-F238E27FC236}">
                <a16:creationId xmlns:a16="http://schemas.microsoft.com/office/drawing/2014/main" id="{BE4FBC4D-9E4C-DEE7-C945-7D8F408BB0AC}"/>
              </a:ext>
            </a:extLst>
          </p:cNvPr>
          <p:cNvSpPr txBox="1"/>
          <p:nvPr/>
        </p:nvSpPr>
        <p:spPr>
          <a:xfrm>
            <a:off x="6107845" y="3408594"/>
            <a:ext cx="2206257" cy="584775"/>
          </a:xfrm>
          <a:prstGeom prst="rect">
            <a:avLst/>
          </a:prstGeom>
          <a:noFill/>
          <a:ln>
            <a:noFill/>
          </a:ln>
        </p:spPr>
        <p:txBody>
          <a:bodyPr wrap="square" rtlCol="0">
            <a:spAutoFit/>
          </a:bodyPr>
          <a:lstStyle/>
          <a:p>
            <a:pPr algn="ctr"/>
            <a:r>
              <a:rPr lang="en-US" sz="1600" b="1">
                <a:solidFill>
                  <a:schemeClr val="bg1"/>
                </a:solidFill>
                <a:latin typeface="Arial" panose="020B0604020202020204" pitchFamily="34" charset="0"/>
                <a:cs typeface="Arial" panose="020B0604020202020204" pitchFamily="34" charset="0"/>
              </a:rPr>
              <a:t>Awareness </a:t>
            </a:r>
            <a:br>
              <a:rPr lang="en-US" sz="1600" b="1">
                <a:solidFill>
                  <a:schemeClr val="bg1"/>
                </a:solidFill>
                <a:latin typeface="Arial" panose="020B0604020202020204" pitchFamily="34" charset="0"/>
                <a:cs typeface="Arial" panose="020B0604020202020204" pitchFamily="34" charset="0"/>
              </a:rPr>
            </a:br>
            <a:r>
              <a:rPr lang="en-US" sz="1600" b="1">
                <a:solidFill>
                  <a:schemeClr val="bg1"/>
                </a:solidFill>
                <a:latin typeface="Arial" panose="020B0604020202020204" pitchFamily="34" charset="0"/>
                <a:cs typeface="Arial" panose="020B0604020202020204" pitchFamily="34" charset="0"/>
              </a:rPr>
              <a:t>and Need</a:t>
            </a:r>
          </a:p>
        </p:txBody>
      </p:sp>
      <p:sp>
        <p:nvSpPr>
          <p:cNvPr id="89" name="TextBox 88">
            <a:extLst>
              <a:ext uri="{FF2B5EF4-FFF2-40B4-BE49-F238E27FC236}">
                <a16:creationId xmlns:a16="http://schemas.microsoft.com/office/drawing/2014/main" id="{E62895A3-191E-BA3C-DCAD-94E2847A7BD9}"/>
              </a:ext>
            </a:extLst>
          </p:cNvPr>
          <p:cNvSpPr txBox="1"/>
          <p:nvPr/>
        </p:nvSpPr>
        <p:spPr>
          <a:xfrm>
            <a:off x="8545119" y="3408594"/>
            <a:ext cx="2206257" cy="584775"/>
          </a:xfrm>
          <a:prstGeom prst="rect">
            <a:avLst/>
          </a:prstGeom>
          <a:noFill/>
          <a:ln>
            <a:noFill/>
          </a:ln>
        </p:spPr>
        <p:txBody>
          <a:bodyPr wrap="square" rtlCol="0">
            <a:spAutoFit/>
          </a:bodyPr>
          <a:lstStyle/>
          <a:p>
            <a:pPr algn="ctr"/>
            <a:r>
              <a:rPr lang="en-US" sz="1600" b="1">
                <a:solidFill>
                  <a:schemeClr val="bg1"/>
                </a:solidFill>
                <a:latin typeface="Arial" panose="020B0604020202020204" pitchFamily="34" charset="0"/>
                <a:cs typeface="Arial" panose="020B0604020202020204" pitchFamily="34" charset="0"/>
              </a:rPr>
              <a:t>Satisfaction with Interaction</a:t>
            </a:r>
          </a:p>
        </p:txBody>
      </p:sp>
      <p:sp>
        <p:nvSpPr>
          <p:cNvPr id="90" name="TextBox 89">
            <a:extLst>
              <a:ext uri="{FF2B5EF4-FFF2-40B4-BE49-F238E27FC236}">
                <a16:creationId xmlns:a16="http://schemas.microsoft.com/office/drawing/2014/main" id="{11243861-2F7A-AF15-2289-BDA3921570ED}"/>
              </a:ext>
            </a:extLst>
          </p:cNvPr>
          <p:cNvSpPr txBox="1"/>
          <p:nvPr/>
        </p:nvSpPr>
        <p:spPr>
          <a:xfrm>
            <a:off x="3848780" y="3965917"/>
            <a:ext cx="1916965" cy="665267"/>
          </a:xfrm>
          <a:prstGeom prst="rect">
            <a:avLst/>
          </a:prstGeom>
        </p:spPr>
        <p:txBody>
          <a:bodyPr vert="horz" lIns="87251" tIns="39154" rIns="87251" bIns="39154" rtlCol="0">
            <a:noAutofit/>
          </a:bodyPr>
          <a:lstStyle>
            <a:defPPr>
              <a:defRPr lang="en-US"/>
            </a:defPPr>
            <a:lvl1pPr algn="ctr">
              <a:lnSpc>
                <a:spcPct val="150000"/>
              </a:lnSpc>
              <a:spcBef>
                <a:spcPts val="300"/>
              </a:spcBef>
              <a:spcAft>
                <a:spcPts val="300"/>
              </a:spcAft>
              <a:buClr>
                <a:schemeClr val="accent2"/>
              </a:buClr>
              <a:buSzPct val="135000"/>
              <a:defRPr sz="1400" i="1">
                <a:latin typeface="+mj-lt"/>
              </a:defRPr>
            </a:lvl1pPr>
          </a:lstStyle>
          <a:p>
            <a:pPr marL="225425" indent="-225425" algn="l">
              <a:lnSpc>
                <a:spcPct val="100000"/>
              </a:lnSpc>
              <a:spcBef>
                <a:spcPts val="0"/>
              </a:spcBef>
              <a:spcAft>
                <a:spcPts val="0"/>
              </a:spcAft>
              <a:buClr>
                <a:schemeClr val="accent4"/>
              </a:buClr>
              <a:buSzPct val="100000"/>
              <a:buFont typeface="Wingdings" panose="05000000000000000000" pitchFamily="2" charset="2"/>
              <a:buChar char="n"/>
            </a:pPr>
            <a:r>
              <a:rPr lang="en-US" sz="1300" i="0">
                <a:solidFill>
                  <a:schemeClr val="bg1"/>
                </a:solidFill>
              </a:rPr>
              <a:t>Use, importance, performance, and cost of services</a:t>
            </a:r>
          </a:p>
        </p:txBody>
      </p:sp>
      <p:sp>
        <p:nvSpPr>
          <p:cNvPr id="91" name="TextBox 90">
            <a:extLst>
              <a:ext uri="{FF2B5EF4-FFF2-40B4-BE49-F238E27FC236}">
                <a16:creationId xmlns:a16="http://schemas.microsoft.com/office/drawing/2014/main" id="{8536D98F-2D35-27B1-AA04-17F70E39D2F5}"/>
              </a:ext>
            </a:extLst>
          </p:cNvPr>
          <p:cNvSpPr txBox="1"/>
          <p:nvPr/>
        </p:nvSpPr>
        <p:spPr>
          <a:xfrm>
            <a:off x="5996762" y="3960105"/>
            <a:ext cx="2411226" cy="1646605"/>
          </a:xfrm>
          <a:prstGeom prst="rect">
            <a:avLst/>
          </a:prstGeom>
          <a:noFill/>
          <a:ln>
            <a:noFill/>
          </a:ln>
        </p:spPr>
        <p:txBody>
          <a:bodyPr wrap="square">
            <a:spAutoFit/>
          </a:bodyPr>
          <a:lstStyle/>
          <a:p>
            <a:pPr marL="225425" indent="-225425" algn="l">
              <a:spcBef>
                <a:spcPts val="257"/>
              </a:spcBef>
              <a:spcAft>
                <a:spcPts val="257"/>
              </a:spcAft>
              <a:buClr>
                <a:schemeClr val="accent2"/>
              </a:buClr>
              <a:buSzPct val="100000"/>
              <a:buFont typeface="Wingdings" panose="05000000000000000000" pitchFamily="2" charset="2"/>
              <a:buChar char="n"/>
            </a:pPr>
            <a:r>
              <a:rPr lang="en-US" sz="1300" i="0">
                <a:solidFill>
                  <a:schemeClr val="bg1"/>
                </a:solidFill>
              </a:rPr>
              <a:t>Awareness of alternatives, needs, expectations, and service levels</a:t>
            </a:r>
          </a:p>
          <a:p>
            <a:pPr marL="225425" indent="-225425" algn="l">
              <a:spcBef>
                <a:spcPts val="257"/>
              </a:spcBef>
              <a:spcAft>
                <a:spcPts val="257"/>
              </a:spcAft>
              <a:buClr>
                <a:schemeClr val="accent2"/>
              </a:buClr>
              <a:buSzPct val="100000"/>
              <a:buFont typeface="Wingdings" panose="05000000000000000000" pitchFamily="2" charset="2"/>
              <a:buChar char="n"/>
            </a:pPr>
            <a:r>
              <a:rPr lang="en-US" sz="1300" i="0">
                <a:solidFill>
                  <a:schemeClr val="bg1"/>
                </a:solidFill>
              </a:rPr>
              <a:t>Qualifications of service provider</a:t>
            </a:r>
          </a:p>
          <a:p>
            <a:pPr marL="225425" indent="-225425" algn="l">
              <a:spcBef>
                <a:spcPts val="257"/>
              </a:spcBef>
              <a:spcAft>
                <a:spcPts val="257"/>
              </a:spcAft>
              <a:buClr>
                <a:schemeClr val="accent2"/>
              </a:buClr>
              <a:buSzPct val="100000"/>
              <a:buFont typeface="Wingdings" panose="05000000000000000000" pitchFamily="2" charset="2"/>
              <a:buChar char="n"/>
            </a:pPr>
            <a:r>
              <a:rPr lang="en-US" sz="1300" i="0">
                <a:solidFill>
                  <a:schemeClr val="bg1"/>
                </a:solidFill>
              </a:rPr>
              <a:t>Perception of service organization</a:t>
            </a:r>
          </a:p>
        </p:txBody>
      </p:sp>
    </p:spTree>
    <p:extLst>
      <p:ext uri="{BB962C8B-B14F-4D97-AF65-F5344CB8AC3E}">
        <p14:creationId xmlns:p14="http://schemas.microsoft.com/office/powerpoint/2010/main" val="2725334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3E1BF8-FE57-0442-B78E-BF0E368DE8C4}"/>
              </a:ext>
            </a:extLst>
          </p:cNvPr>
          <p:cNvSpPr>
            <a:spLocks noGrp="1"/>
          </p:cNvSpPr>
          <p:nvPr>
            <p:ph type="sldNum" sz="quarter" idx="4"/>
          </p:nvPr>
        </p:nvSpPr>
        <p:spPr/>
        <p:txBody>
          <a:bodyPr/>
          <a:lstStyle/>
          <a:p>
            <a:fld id="{9AA6D16A-0A68-8445-85DB-A0BE8CCB51C7}" type="slidenum">
              <a:rPr lang="en-US" smtClean="0"/>
              <a:pPr/>
              <a:t>26</a:t>
            </a:fld>
            <a:endParaRPr lang="en-US"/>
          </a:p>
        </p:txBody>
      </p:sp>
      <p:sp>
        <p:nvSpPr>
          <p:cNvPr id="3" name="Title 2">
            <a:extLst>
              <a:ext uri="{FF2B5EF4-FFF2-40B4-BE49-F238E27FC236}">
                <a16:creationId xmlns:a16="http://schemas.microsoft.com/office/drawing/2014/main" id="{62E9778B-4AD4-F744-9DD3-A522506569DC}"/>
              </a:ext>
            </a:extLst>
          </p:cNvPr>
          <p:cNvSpPr>
            <a:spLocks noGrp="1"/>
          </p:cNvSpPr>
          <p:nvPr>
            <p:ph type="title"/>
          </p:nvPr>
        </p:nvSpPr>
        <p:spPr/>
        <p:txBody>
          <a:bodyPr/>
          <a:lstStyle/>
          <a:p>
            <a:r>
              <a:rPr lang="en-US"/>
              <a:t>Design: Operating Model</a:t>
            </a:r>
          </a:p>
        </p:txBody>
      </p:sp>
      <p:sp>
        <p:nvSpPr>
          <p:cNvPr id="4" name="Text Placeholder 3">
            <a:extLst>
              <a:ext uri="{FF2B5EF4-FFF2-40B4-BE49-F238E27FC236}">
                <a16:creationId xmlns:a16="http://schemas.microsoft.com/office/drawing/2014/main" id="{257A54F8-89A1-7045-9CA9-58188DD6FEC9}"/>
              </a:ext>
            </a:extLst>
          </p:cNvPr>
          <p:cNvSpPr>
            <a:spLocks noGrp="1"/>
          </p:cNvSpPr>
          <p:nvPr>
            <p:ph type="body" sz="quarter" idx="10"/>
          </p:nvPr>
        </p:nvSpPr>
        <p:spPr/>
        <p:txBody>
          <a:bodyPr/>
          <a:lstStyle/>
          <a:p>
            <a:r>
              <a:rPr lang="en-US"/>
              <a:t>Assessment and Design</a:t>
            </a:r>
          </a:p>
        </p:txBody>
      </p:sp>
      <p:sp>
        <p:nvSpPr>
          <p:cNvPr id="11" name="Content Placeholder 10">
            <a:extLst>
              <a:ext uri="{FF2B5EF4-FFF2-40B4-BE49-F238E27FC236}">
                <a16:creationId xmlns:a16="http://schemas.microsoft.com/office/drawing/2014/main" id="{99F5C9E2-DAA6-3A47-98C2-D2127DE8BA6C}"/>
              </a:ext>
            </a:extLst>
          </p:cNvPr>
          <p:cNvSpPr>
            <a:spLocks noGrp="1"/>
          </p:cNvSpPr>
          <p:nvPr>
            <p:ph sz="quarter" idx="11"/>
          </p:nvPr>
        </p:nvSpPr>
        <p:spPr/>
        <p:txBody>
          <a:bodyPr>
            <a:normAutofit/>
          </a:bodyPr>
          <a:lstStyle/>
          <a:p>
            <a:r>
              <a:rPr lang="en-US" sz="1800"/>
              <a:t>Key considerations when developing a future operating model are culture fit, compliance risk, and acceptable expectations for cost and customer service.</a:t>
            </a:r>
          </a:p>
        </p:txBody>
      </p:sp>
      <p:graphicFrame>
        <p:nvGraphicFramePr>
          <p:cNvPr id="9" name="Table 8">
            <a:extLst>
              <a:ext uri="{FF2B5EF4-FFF2-40B4-BE49-F238E27FC236}">
                <a16:creationId xmlns:a16="http://schemas.microsoft.com/office/drawing/2014/main" id="{74947EEF-7A11-7046-8C23-82CF6488F5F8}"/>
              </a:ext>
            </a:extLst>
          </p:cNvPr>
          <p:cNvGraphicFramePr>
            <a:graphicFrameLocks noGrp="1"/>
          </p:cNvGraphicFramePr>
          <p:nvPr>
            <p:extLst>
              <p:ext uri="{D42A27DB-BD31-4B8C-83A1-F6EECF244321}">
                <p14:modId xmlns:p14="http://schemas.microsoft.com/office/powerpoint/2010/main" val="219547558"/>
              </p:ext>
            </p:extLst>
          </p:nvPr>
        </p:nvGraphicFramePr>
        <p:xfrm>
          <a:off x="449185" y="1977806"/>
          <a:ext cx="11278524" cy="2966220"/>
        </p:xfrm>
        <a:graphic>
          <a:graphicData uri="http://schemas.openxmlformats.org/drawingml/2006/table">
            <a:tbl>
              <a:tblPr firstRow="1" bandRow="1">
                <a:tableStyleId>{9DCAF9ED-07DC-4A11-8D7F-57B35C25682E}</a:tableStyleId>
              </a:tblPr>
              <a:tblGrid>
                <a:gridCol w="2182940">
                  <a:extLst>
                    <a:ext uri="{9D8B030D-6E8A-4147-A177-3AD203B41FA5}">
                      <a16:colId xmlns:a16="http://schemas.microsoft.com/office/drawing/2014/main" val="3386095155"/>
                    </a:ext>
                  </a:extLst>
                </a:gridCol>
                <a:gridCol w="4365880">
                  <a:extLst>
                    <a:ext uri="{9D8B030D-6E8A-4147-A177-3AD203B41FA5}">
                      <a16:colId xmlns:a16="http://schemas.microsoft.com/office/drawing/2014/main" val="60562546"/>
                    </a:ext>
                  </a:extLst>
                </a:gridCol>
                <a:gridCol w="1182426">
                  <a:extLst>
                    <a:ext uri="{9D8B030D-6E8A-4147-A177-3AD203B41FA5}">
                      <a16:colId xmlns:a16="http://schemas.microsoft.com/office/drawing/2014/main" val="2352861834"/>
                    </a:ext>
                  </a:extLst>
                </a:gridCol>
                <a:gridCol w="1259783">
                  <a:extLst>
                    <a:ext uri="{9D8B030D-6E8A-4147-A177-3AD203B41FA5}">
                      <a16:colId xmlns:a16="http://schemas.microsoft.com/office/drawing/2014/main" val="3878004960"/>
                    </a:ext>
                  </a:extLst>
                </a:gridCol>
                <a:gridCol w="1105069">
                  <a:extLst>
                    <a:ext uri="{9D8B030D-6E8A-4147-A177-3AD203B41FA5}">
                      <a16:colId xmlns:a16="http://schemas.microsoft.com/office/drawing/2014/main" val="1763640911"/>
                    </a:ext>
                  </a:extLst>
                </a:gridCol>
                <a:gridCol w="1182426">
                  <a:extLst>
                    <a:ext uri="{9D8B030D-6E8A-4147-A177-3AD203B41FA5}">
                      <a16:colId xmlns:a16="http://schemas.microsoft.com/office/drawing/2014/main" val="4209866866"/>
                    </a:ext>
                  </a:extLst>
                </a:gridCol>
              </a:tblGrid>
              <a:tr h="579662">
                <a:tc>
                  <a:txBody>
                    <a:bodyPr/>
                    <a:lstStyle/>
                    <a:p>
                      <a:pPr algn="ctr"/>
                      <a:r>
                        <a:rPr lang="en-US" sz="1400"/>
                        <a:t>Model</a:t>
                      </a:r>
                      <a:endParaRPr lang="en-US" sz="1400" b="1" i="0">
                        <a:solidFill>
                          <a:schemeClr val="bg1"/>
                        </a:solidFill>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400" b="1" i="0">
                          <a:solidFill>
                            <a:schemeClr val="bg1"/>
                          </a:solidFill>
                        </a:rPr>
                        <a:t>Description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a:solidFill>
                            <a:schemeClr val="bg1"/>
                          </a:solidFill>
                        </a:rPr>
                        <a:t>Culture Fit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400" b="1" i="0">
                          <a:solidFill>
                            <a:schemeClr val="bg1"/>
                          </a:solidFill>
                        </a:rPr>
                        <a:t>Compliance Risk</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400" b="1" i="0">
                          <a:solidFill>
                            <a:schemeClr val="bg1"/>
                          </a:solidFill>
                        </a:rPr>
                        <a:t>Cost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400" b="1" i="0">
                          <a:solidFill>
                            <a:schemeClr val="bg1"/>
                          </a:solidFill>
                        </a:rPr>
                        <a:t>Customer Service</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82703441"/>
                  </a:ext>
                </a:extLst>
              </a:tr>
              <a:tr h="749864">
                <a:tc>
                  <a:txBody>
                    <a:bodyPr/>
                    <a:lstStyle/>
                    <a:p>
                      <a:pPr marL="0" marR="0" lvl="0" indent="0" algn="l" defTabSz="914400" rtl="0" eaLnBrk="1" fontAlgn="auto" latinLnBrk="0" hangingPunct="1">
                        <a:lnSpc>
                          <a:spcPct val="100000"/>
                        </a:lnSpc>
                        <a:spcBef>
                          <a:spcPts val="0"/>
                        </a:spcBef>
                        <a:spcAft>
                          <a:spcPts val="0"/>
                        </a:spcAft>
                        <a:buClr>
                          <a:schemeClr val="accent2"/>
                        </a:buClr>
                        <a:buSzTx/>
                        <a:buFont typeface="Lucida Grande"/>
                        <a:buNone/>
                        <a:tabLst/>
                        <a:defRPr/>
                      </a:pPr>
                      <a:r>
                        <a:rPr lang="en-US" sz="1400" b="1"/>
                        <a:t>Outsourced</a:t>
                      </a:r>
                      <a:r>
                        <a:rPr lang="en-US" sz="1400" b="1" baseline="0"/>
                        <a:t> Model</a:t>
                      </a:r>
                      <a:endParaRPr lang="en-US" sz="1400" b="1" i="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a:solidFill>
                            <a:schemeClr val="tx1"/>
                          </a:solidFill>
                        </a:rPr>
                        <a:t>Outsourced Tier 1 and increased support for more Tier 2 functional work.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5083075"/>
                  </a:ext>
                </a:extLst>
              </a:tr>
              <a:tr h="818347">
                <a:tc>
                  <a:txBody>
                    <a:bodyPr/>
                    <a:lstStyle/>
                    <a:p>
                      <a:pPr marL="0" indent="0">
                        <a:buClr>
                          <a:schemeClr val="accent2"/>
                        </a:buClr>
                        <a:buFont typeface="Lucida Grande"/>
                        <a:buNone/>
                      </a:pPr>
                      <a:r>
                        <a:rPr lang="en-US" sz="1400" b="1"/>
                        <a:t>Global/</a:t>
                      </a:r>
                    </a:p>
                    <a:p>
                      <a:pPr marL="0" indent="0">
                        <a:buClr>
                          <a:schemeClr val="accent2"/>
                        </a:buClr>
                        <a:buFont typeface="Lucida Grande"/>
                        <a:buNone/>
                      </a:pPr>
                      <a:r>
                        <a:rPr lang="en-US" sz="1400" b="1"/>
                        <a:t>Business-Aligned Model</a:t>
                      </a:r>
                      <a:endParaRPr lang="en-US" sz="1400" b="1" i="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a:solidFill>
                            <a:schemeClr val="tx1"/>
                          </a:solidFill>
                        </a:rPr>
                        <a:t>An in-sourced service center provides Tier 1 to all employees and Tier 2 support, general and aligned to the business.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8376193"/>
                  </a:ext>
                </a:extLst>
              </a:tr>
              <a:tr h="818347">
                <a:tc>
                  <a:txBody>
                    <a:bodyPr/>
                    <a:lstStyle/>
                    <a:p>
                      <a:pPr marL="0" indent="0">
                        <a:buClr>
                          <a:schemeClr val="accent2"/>
                        </a:buClr>
                        <a:buFont typeface="Lucida Grande"/>
                        <a:buNone/>
                      </a:pPr>
                      <a:r>
                        <a:rPr lang="en-US" sz="1400" b="1" baseline="0"/>
                        <a:t>In-Sourced Model</a:t>
                      </a:r>
                      <a:endParaRPr lang="en-US" sz="1400" b="1" i="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Support is provided internally by a single, global service center that provides support to all employees.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9753170"/>
                  </a:ext>
                </a:extLst>
              </a:tr>
            </a:tbl>
          </a:graphicData>
        </a:graphic>
      </p:graphicFrame>
      <p:sp>
        <p:nvSpPr>
          <p:cNvPr id="12" name="Oval 11">
            <a:extLst>
              <a:ext uri="{FF2B5EF4-FFF2-40B4-BE49-F238E27FC236}">
                <a16:creationId xmlns:a16="http://schemas.microsoft.com/office/drawing/2014/main" id="{1C3D2656-E6BA-E04B-8A92-D54FDC54B571}"/>
              </a:ext>
            </a:extLst>
          </p:cNvPr>
          <p:cNvSpPr/>
          <p:nvPr/>
        </p:nvSpPr>
        <p:spPr>
          <a:xfrm>
            <a:off x="9993235" y="4487063"/>
            <a:ext cx="381000" cy="3429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M</a:t>
            </a:r>
          </a:p>
        </p:txBody>
      </p:sp>
      <p:sp>
        <p:nvSpPr>
          <p:cNvPr id="13" name="Oval 12">
            <a:extLst>
              <a:ext uri="{FF2B5EF4-FFF2-40B4-BE49-F238E27FC236}">
                <a16:creationId xmlns:a16="http://schemas.microsoft.com/office/drawing/2014/main" id="{197C313B-27DA-D048-B272-DA6B174D4F60}"/>
              </a:ext>
            </a:extLst>
          </p:cNvPr>
          <p:cNvSpPr/>
          <p:nvPr/>
        </p:nvSpPr>
        <p:spPr>
          <a:xfrm>
            <a:off x="8650224" y="4491393"/>
            <a:ext cx="381000" cy="342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L</a:t>
            </a:r>
          </a:p>
        </p:txBody>
      </p:sp>
      <p:sp>
        <p:nvSpPr>
          <p:cNvPr id="14" name="Oval 13">
            <a:extLst>
              <a:ext uri="{FF2B5EF4-FFF2-40B4-BE49-F238E27FC236}">
                <a16:creationId xmlns:a16="http://schemas.microsoft.com/office/drawing/2014/main" id="{2DC3BE8B-72A7-7247-B3C9-63280BC57AF5}"/>
              </a:ext>
            </a:extLst>
          </p:cNvPr>
          <p:cNvSpPr/>
          <p:nvPr/>
        </p:nvSpPr>
        <p:spPr>
          <a:xfrm>
            <a:off x="7403161" y="4491393"/>
            <a:ext cx="381000" cy="342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H</a:t>
            </a:r>
          </a:p>
        </p:txBody>
      </p:sp>
      <p:sp>
        <p:nvSpPr>
          <p:cNvPr id="15" name="Oval 14">
            <a:extLst>
              <a:ext uri="{FF2B5EF4-FFF2-40B4-BE49-F238E27FC236}">
                <a16:creationId xmlns:a16="http://schemas.microsoft.com/office/drawing/2014/main" id="{F74655AE-53E4-444A-AF05-F1B181848DEB}"/>
              </a:ext>
            </a:extLst>
          </p:cNvPr>
          <p:cNvSpPr/>
          <p:nvPr/>
        </p:nvSpPr>
        <p:spPr>
          <a:xfrm>
            <a:off x="11008193" y="4487063"/>
            <a:ext cx="381000" cy="3429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M</a:t>
            </a:r>
          </a:p>
        </p:txBody>
      </p:sp>
      <p:sp>
        <p:nvSpPr>
          <p:cNvPr id="17" name="Oval 16">
            <a:extLst>
              <a:ext uri="{FF2B5EF4-FFF2-40B4-BE49-F238E27FC236}">
                <a16:creationId xmlns:a16="http://schemas.microsoft.com/office/drawing/2014/main" id="{1EC3417F-DABE-40A7-B50E-1A06720B52E2}"/>
              </a:ext>
            </a:extLst>
          </p:cNvPr>
          <p:cNvSpPr/>
          <p:nvPr/>
        </p:nvSpPr>
        <p:spPr>
          <a:xfrm>
            <a:off x="9993235" y="3578641"/>
            <a:ext cx="381000" cy="3429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1">
                    <a:lumMod val="50000"/>
                  </a:schemeClr>
                </a:solidFill>
              </a:rPr>
              <a:t>H</a:t>
            </a:r>
          </a:p>
        </p:txBody>
      </p:sp>
      <p:sp>
        <p:nvSpPr>
          <p:cNvPr id="18" name="Oval 17">
            <a:extLst>
              <a:ext uri="{FF2B5EF4-FFF2-40B4-BE49-F238E27FC236}">
                <a16:creationId xmlns:a16="http://schemas.microsoft.com/office/drawing/2014/main" id="{2EF6CB10-78C1-433C-82AD-69AB99A8D61D}"/>
              </a:ext>
            </a:extLst>
          </p:cNvPr>
          <p:cNvSpPr/>
          <p:nvPr/>
        </p:nvSpPr>
        <p:spPr>
          <a:xfrm>
            <a:off x="8650224" y="3578641"/>
            <a:ext cx="381000" cy="3429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1">
                    <a:lumMod val="50000"/>
                  </a:schemeClr>
                </a:solidFill>
              </a:rPr>
              <a:t>H</a:t>
            </a:r>
          </a:p>
        </p:txBody>
      </p:sp>
      <p:sp>
        <p:nvSpPr>
          <p:cNvPr id="20" name="Oval 19">
            <a:extLst>
              <a:ext uri="{FF2B5EF4-FFF2-40B4-BE49-F238E27FC236}">
                <a16:creationId xmlns:a16="http://schemas.microsoft.com/office/drawing/2014/main" id="{25DEB36D-962B-4865-91ED-91EB696942C2}"/>
              </a:ext>
            </a:extLst>
          </p:cNvPr>
          <p:cNvSpPr/>
          <p:nvPr/>
        </p:nvSpPr>
        <p:spPr>
          <a:xfrm>
            <a:off x="7403161" y="3578641"/>
            <a:ext cx="381000" cy="342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H</a:t>
            </a:r>
          </a:p>
        </p:txBody>
      </p:sp>
      <p:sp>
        <p:nvSpPr>
          <p:cNvPr id="21" name="Oval 20">
            <a:extLst>
              <a:ext uri="{FF2B5EF4-FFF2-40B4-BE49-F238E27FC236}">
                <a16:creationId xmlns:a16="http://schemas.microsoft.com/office/drawing/2014/main" id="{D62C4C4D-C7B2-452E-BC76-9628B4ED7FCE}"/>
              </a:ext>
            </a:extLst>
          </p:cNvPr>
          <p:cNvSpPr/>
          <p:nvPr/>
        </p:nvSpPr>
        <p:spPr>
          <a:xfrm>
            <a:off x="11008193" y="3578641"/>
            <a:ext cx="381000" cy="3429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M</a:t>
            </a:r>
          </a:p>
        </p:txBody>
      </p:sp>
      <p:sp>
        <p:nvSpPr>
          <p:cNvPr id="22" name="Oval 21">
            <a:extLst>
              <a:ext uri="{FF2B5EF4-FFF2-40B4-BE49-F238E27FC236}">
                <a16:creationId xmlns:a16="http://schemas.microsoft.com/office/drawing/2014/main" id="{1B2685EB-03C4-4508-AD72-4FBAA6DA0EA3}"/>
              </a:ext>
            </a:extLst>
          </p:cNvPr>
          <p:cNvSpPr/>
          <p:nvPr/>
        </p:nvSpPr>
        <p:spPr>
          <a:xfrm>
            <a:off x="9989323" y="2675262"/>
            <a:ext cx="381000" cy="3429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M</a:t>
            </a:r>
          </a:p>
        </p:txBody>
      </p:sp>
      <p:sp>
        <p:nvSpPr>
          <p:cNvPr id="23" name="Oval 22">
            <a:extLst>
              <a:ext uri="{FF2B5EF4-FFF2-40B4-BE49-F238E27FC236}">
                <a16:creationId xmlns:a16="http://schemas.microsoft.com/office/drawing/2014/main" id="{B424B144-FE03-40E6-A023-E757E0650A33}"/>
              </a:ext>
            </a:extLst>
          </p:cNvPr>
          <p:cNvSpPr/>
          <p:nvPr/>
        </p:nvSpPr>
        <p:spPr>
          <a:xfrm>
            <a:off x="8652980" y="2679192"/>
            <a:ext cx="381000" cy="3429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M</a:t>
            </a:r>
          </a:p>
        </p:txBody>
      </p:sp>
      <p:sp>
        <p:nvSpPr>
          <p:cNvPr id="24" name="Oval 23">
            <a:extLst>
              <a:ext uri="{FF2B5EF4-FFF2-40B4-BE49-F238E27FC236}">
                <a16:creationId xmlns:a16="http://schemas.microsoft.com/office/drawing/2014/main" id="{B7E46950-408D-4F43-9749-46D3FFE1C2FB}"/>
              </a:ext>
            </a:extLst>
          </p:cNvPr>
          <p:cNvSpPr/>
          <p:nvPr/>
        </p:nvSpPr>
        <p:spPr>
          <a:xfrm>
            <a:off x="7406088" y="2679192"/>
            <a:ext cx="381000" cy="3429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1">
                    <a:lumMod val="50000"/>
                  </a:schemeClr>
                </a:solidFill>
              </a:rPr>
              <a:t>L</a:t>
            </a:r>
          </a:p>
        </p:txBody>
      </p:sp>
      <p:sp>
        <p:nvSpPr>
          <p:cNvPr id="25" name="Oval 24">
            <a:extLst>
              <a:ext uri="{FF2B5EF4-FFF2-40B4-BE49-F238E27FC236}">
                <a16:creationId xmlns:a16="http://schemas.microsoft.com/office/drawing/2014/main" id="{3280168D-65E3-434A-93A9-3E1CAE4EC9E1}"/>
              </a:ext>
            </a:extLst>
          </p:cNvPr>
          <p:cNvSpPr/>
          <p:nvPr/>
        </p:nvSpPr>
        <p:spPr>
          <a:xfrm>
            <a:off x="11008193" y="2679192"/>
            <a:ext cx="381000" cy="3429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M</a:t>
            </a:r>
          </a:p>
        </p:txBody>
      </p:sp>
      <p:sp>
        <p:nvSpPr>
          <p:cNvPr id="5" name="TextBox 16">
            <a:extLst>
              <a:ext uri="{FF2B5EF4-FFF2-40B4-BE49-F238E27FC236}">
                <a16:creationId xmlns:a16="http://schemas.microsoft.com/office/drawing/2014/main" id="{CC6CB232-0AE1-5412-A3D8-EF70AB04860E}"/>
              </a:ext>
            </a:extLst>
          </p:cNvPr>
          <p:cNvSpPr txBox="1">
            <a:spLocks noChangeArrowheads="1"/>
          </p:cNvSpPr>
          <p:nvPr/>
        </p:nvSpPr>
        <p:spPr bwMode="auto">
          <a:xfrm>
            <a:off x="402604" y="5384929"/>
            <a:ext cx="11370296" cy="715089"/>
          </a:xfrm>
          <a:prstGeom prst="roundRect">
            <a:avLst/>
          </a:prstGeom>
          <a:gradFill>
            <a:gsLst>
              <a:gs pos="0">
                <a:schemeClr val="accent1"/>
              </a:gs>
              <a:gs pos="100000">
                <a:schemeClr val="accent1">
                  <a:lumMod val="75000"/>
                </a:schemeClr>
              </a:gs>
            </a:gsLst>
            <a:lin ang="0" scaled="0"/>
          </a:gradFill>
          <a:ln w="28575">
            <a:solidFill>
              <a:schemeClr val="accent2"/>
            </a:soli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pPr>
              <a:buClr>
                <a:srgbClr val="003A94"/>
              </a:buClr>
            </a:pPr>
            <a:r>
              <a:rPr lang="en-US" sz="1800">
                <a:solidFill>
                  <a:schemeClr val="bg1"/>
                </a:solidFill>
              </a:rPr>
              <a:t>Customer satisfaction </a:t>
            </a:r>
            <a:r>
              <a:rPr lang="en-US" sz="1800" b="1">
                <a:solidFill>
                  <a:schemeClr val="accent6"/>
                </a:solidFill>
              </a:rPr>
              <a:t>initially decreases </a:t>
            </a:r>
            <a:r>
              <a:rPr lang="en-US" sz="1800">
                <a:solidFill>
                  <a:schemeClr val="bg1"/>
                </a:solidFill>
              </a:rPr>
              <a:t>as customers adapt to the new model; however, </a:t>
            </a:r>
            <a:r>
              <a:rPr lang="en-US" sz="1800" b="1">
                <a:solidFill>
                  <a:schemeClr val="bg1"/>
                </a:solidFill>
              </a:rPr>
              <a:t>once customers experience the benefits of the model, </a:t>
            </a:r>
            <a:r>
              <a:rPr lang="en-US" sz="1800" b="1">
                <a:solidFill>
                  <a:schemeClr val="accent2">
                    <a:lumMod val="60000"/>
                    <a:lumOff val="40000"/>
                  </a:schemeClr>
                </a:solidFill>
              </a:rPr>
              <a:t>satisfaction increases and stabilizes.</a:t>
            </a:r>
          </a:p>
        </p:txBody>
      </p:sp>
      <p:grpSp>
        <p:nvGrpSpPr>
          <p:cNvPr id="10" name="Group 9">
            <a:extLst>
              <a:ext uri="{FF2B5EF4-FFF2-40B4-BE49-F238E27FC236}">
                <a16:creationId xmlns:a16="http://schemas.microsoft.com/office/drawing/2014/main" id="{9E5686BC-5F21-9469-F8E4-E9DDD4D4C323}"/>
              </a:ext>
            </a:extLst>
          </p:cNvPr>
          <p:cNvGrpSpPr/>
          <p:nvPr/>
        </p:nvGrpSpPr>
        <p:grpSpPr>
          <a:xfrm>
            <a:off x="193534" y="5100444"/>
            <a:ext cx="447830" cy="447830"/>
            <a:chOff x="1418033" y="3702381"/>
            <a:chExt cx="1143158" cy="1143158"/>
          </a:xfrm>
          <a:effectLst>
            <a:outerShdw blurRad="163227" dist="50800" dir="5400000" algn="ctr" rotWithShape="0">
              <a:srgbClr val="000000">
                <a:alpha val="27000"/>
              </a:srgbClr>
            </a:outerShdw>
          </a:effectLst>
        </p:grpSpPr>
        <p:sp>
          <p:nvSpPr>
            <p:cNvPr id="16" name="Oval 15">
              <a:extLst>
                <a:ext uri="{FF2B5EF4-FFF2-40B4-BE49-F238E27FC236}">
                  <a16:creationId xmlns:a16="http://schemas.microsoft.com/office/drawing/2014/main" id="{0B6D536B-451C-3D6B-CC60-F7AE96F4A94E}"/>
                </a:ext>
              </a:extLst>
            </p:cNvPr>
            <p:cNvSpPr/>
            <p:nvPr/>
          </p:nvSpPr>
          <p:spPr>
            <a:xfrm>
              <a:off x="1418033" y="3702381"/>
              <a:ext cx="1143158" cy="1143158"/>
            </a:xfrm>
            <a:prstGeom prst="ellipse">
              <a:avLst/>
            </a:prstGeom>
            <a:gradFill>
              <a:gsLst>
                <a:gs pos="0">
                  <a:schemeClr val="accent4"/>
                </a:gs>
                <a:gs pos="100000">
                  <a:schemeClr val="accent2"/>
                </a:gs>
              </a:gsLst>
              <a:lin ang="0" scaled="0"/>
            </a:gradFill>
            <a:ln w="1238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 name="Graphic 5">
              <a:extLst>
                <a:ext uri="{FF2B5EF4-FFF2-40B4-BE49-F238E27FC236}">
                  <a16:creationId xmlns:a16="http://schemas.microsoft.com/office/drawing/2014/main" id="{B6486E6D-D386-B317-5F5F-9D9CAA0DFD76}"/>
                </a:ext>
              </a:extLst>
            </p:cNvPr>
            <p:cNvSpPr>
              <a:spLocks noChangeAspect="1"/>
            </p:cNvSpPr>
            <p:nvPr/>
          </p:nvSpPr>
          <p:spPr>
            <a:xfrm>
              <a:off x="1656279" y="3891805"/>
              <a:ext cx="658848" cy="752954"/>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bg1"/>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65036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Group 184">
            <a:extLst>
              <a:ext uri="{FF2B5EF4-FFF2-40B4-BE49-F238E27FC236}">
                <a16:creationId xmlns:a16="http://schemas.microsoft.com/office/drawing/2014/main" id="{8A6987C0-62A5-8415-4674-942625F39C54}"/>
              </a:ext>
            </a:extLst>
          </p:cNvPr>
          <p:cNvGrpSpPr/>
          <p:nvPr/>
        </p:nvGrpSpPr>
        <p:grpSpPr>
          <a:xfrm>
            <a:off x="10250186" y="3851210"/>
            <a:ext cx="1604147" cy="1532334"/>
            <a:chOff x="10250186" y="3851210"/>
            <a:chExt cx="1604147" cy="1532334"/>
          </a:xfrm>
        </p:grpSpPr>
        <p:sp>
          <p:nvSpPr>
            <p:cNvPr id="154" name="Rounded Rectangle 153">
              <a:extLst>
                <a:ext uri="{FF2B5EF4-FFF2-40B4-BE49-F238E27FC236}">
                  <a16:creationId xmlns:a16="http://schemas.microsoft.com/office/drawing/2014/main" id="{E103205E-676E-8AF5-AA59-15196EE1B7E2}"/>
                </a:ext>
              </a:extLst>
            </p:cNvPr>
            <p:cNvSpPr/>
            <p:nvPr/>
          </p:nvSpPr>
          <p:spPr>
            <a:xfrm>
              <a:off x="10443677" y="4034553"/>
              <a:ext cx="1247409" cy="1348991"/>
            </a:xfrm>
            <a:prstGeom prst="roundRect">
              <a:avLst>
                <a:gd name="adj" fmla="val 2957"/>
              </a:avLst>
            </a:prstGeom>
            <a:solidFill>
              <a:schemeClr val="bg1"/>
            </a:solidFill>
            <a:ln w="38100">
              <a:solidFill>
                <a:schemeClr val="accent3"/>
              </a:solidFill>
            </a:ln>
            <a:effectLst>
              <a:outerShdw blurRad="181556"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7" name="TextBox 16">
              <a:extLst>
                <a:ext uri="{FF2B5EF4-FFF2-40B4-BE49-F238E27FC236}">
                  <a16:creationId xmlns:a16="http://schemas.microsoft.com/office/drawing/2014/main" id="{E0919127-8F1F-47E5-97B5-990B45D4D990}"/>
                </a:ext>
              </a:extLst>
            </p:cNvPr>
            <p:cNvSpPr txBox="1">
              <a:spLocks noChangeArrowheads="1"/>
            </p:cNvSpPr>
            <p:nvPr/>
          </p:nvSpPr>
          <p:spPr bwMode="auto">
            <a:xfrm>
              <a:off x="10250186" y="3851210"/>
              <a:ext cx="1604147" cy="513649"/>
            </a:xfrm>
            <a:prstGeom prst="roundRect">
              <a:avLst>
                <a:gd name="adj" fmla="val 50000"/>
              </a:avLst>
            </a:prstGeom>
            <a:gradFill>
              <a:gsLst>
                <a:gs pos="0">
                  <a:schemeClr val="accent2"/>
                </a:gs>
                <a:gs pos="100000">
                  <a:schemeClr val="accent4"/>
                </a:gs>
              </a:gsLst>
              <a:lin ang="5400000" scaled="1"/>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pPr algn="ctr">
                <a:spcBef>
                  <a:spcPts val="250"/>
                </a:spcBef>
                <a:spcAft>
                  <a:spcPts val="250"/>
                </a:spcAft>
                <a:buClr>
                  <a:srgbClr val="26BCD7"/>
                </a:buClr>
                <a:buSzPct val="135000"/>
              </a:pPr>
              <a:r>
                <a:rPr lang="en-US" sz="1000" b="1" i="0">
                  <a:solidFill>
                    <a:schemeClr val="bg1"/>
                  </a:solidFill>
                  <a:latin typeface="Arial" panose="020B0604020202020204" pitchFamily="34" charset="0"/>
                  <a:cs typeface="Arial" panose="020B0604020202020204" pitchFamily="34" charset="0"/>
                </a:rPr>
                <a:t>TIER 3</a:t>
              </a:r>
              <a:br>
                <a:rPr lang="en-US" sz="1000" b="1" i="0">
                  <a:solidFill>
                    <a:schemeClr val="bg1"/>
                  </a:solidFill>
                  <a:latin typeface="Arial" panose="020B0604020202020204" pitchFamily="34" charset="0"/>
                  <a:cs typeface="Arial" panose="020B0604020202020204" pitchFamily="34" charset="0"/>
                </a:rPr>
              </a:br>
              <a:r>
                <a:rPr lang="en-US" sz="1000" b="1" i="0">
                  <a:solidFill>
                    <a:schemeClr val="bg1"/>
                  </a:solidFill>
                  <a:latin typeface="Arial" panose="020B0604020202020204" pitchFamily="34" charset="0"/>
                  <a:cs typeface="Arial" panose="020B0604020202020204" pitchFamily="34" charset="0"/>
                </a:rPr>
                <a:t>Centers of Expertise</a:t>
              </a:r>
            </a:p>
          </p:txBody>
        </p:sp>
        <p:grpSp>
          <p:nvGrpSpPr>
            <p:cNvPr id="184" name="Group 183">
              <a:extLst>
                <a:ext uri="{FF2B5EF4-FFF2-40B4-BE49-F238E27FC236}">
                  <a16:creationId xmlns:a16="http://schemas.microsoft.com/office/drawing/2014/main" id="{F740BDA1-713A-6C74-9903-07E53E52C476}"/>
                </a:ext>
              </a:extLst>
            </p:cNvPr>
            <p:cNvGrpSpPr/>
            <p:nvPr/>
          </p:nvGrpSpPr>
          <p:grpSpPr>
            <a:xfrm>
              <a:off x="10692775" y="4428305"/>
              <a:ext cx="743117" cy="743117"/>
              <a:chOff x="10652888" y="4499289"/>
              <a:chExt cx="807396" cy="807396"/>
            </a:xfrm>
          </p:grpSpPr>
          <p:sp>
            <p:nvSpPr>
              <p:cNvPr id="170" name="Oval 169">
                <a:extLst>
                  <a:ext uri="{FF2B5EF4-FFF2-40B4-BE49-F238E27FC236}">
                    <a16:creationId xmlns:a16="http://schemas.microsoft.com/office/drawing/2014/main" id="{4F291E49-E2FF-A791-C4A7-9827C4F3CD0C}"/>
                  </a:ext>
                </a:extLst>
              </p:cNvPr>
              <p:cNvSpPr/>
              <p:nvPr/>
            </p:nvSpPr>
            <p:spPr>
              <a:xfrm>
                <a:off x="10652888" y="4499289"/>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71" name="Graphic 2">
                <a:extLst>
                  <a:ext uri="{FF2B5EF4-FFF2-40B4-BE49-F238E27FC236}">
                    <a16:creationId xmlns:a16="http://schemas.microsoft.com/office/drawing/2014/main" id="{7605FDE0-6ACB-F897-06B9-9A80C4649D48}"/>
                  </a:ext>
                </a:extLst>
              </p:cNvPr>
              <p:cNvGrpSpPr>
                <a:grpSpLocks noChangeAspect="1"/>
              </p:cNvGrpSpPr>
              <p:nvPr/>
            </p:nvGrpSpPr>
            <p:grpSpPr>
              <a:xfrm>
                <a:off x="10780154" y="4614574"/>
                <a:ext cx="541681" cy="525673"/>
                <a:chOff x="5670550" y="3016250"/>
                <a:chExt cx="847023" cy="821990"/>
              </a:xfrm>
              <a:gradFill>
                <a:gsLst>
                  <a:gs pos="0">
                    <a:schemeClr val="accent2"/>
                  </a:gs>
                  <a:gs pos="100000">
                    <a:schemeClr val="accent4"/>
                  </a:gs>
                </a:gsLst>
                <a:lin ang="5400000" scaled="1"/>
              </a:gradFill>
            </p:grpSpPr>
            <p:sp>
              <p:nvSpPr>
                <p:cNvPr id="172" name="Freeform 171">
                  <a:extLst>
                    <a:ext uri="{FF2B5EF4-FFF2-40B4-BE49-F238E27FC236}">
                      <a16:creationId xmlns:a16="http://schemas.microsoft.com/office/drawing/2014/main" id="{59C8D353-BF31-D0A9-A3EB-F8362ED318D9}"/>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19681493-00B5-C331-411B-332F440991C6}"/>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36896798-287F-E697-BF24-1C912E22A788}"/>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4F247B42-15A3-3F02-2929-82E03B0C0846}"/>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370F3DF2-1B14-8A70-CF8A-B4DCC6CE396F}"/>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440897E2-4ED4-8D5B-6619-5818A001FAB5}"/>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66A3E582-4D45-EB2C-1F5B-2E9757D82174}"/>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4F608982-3209-0FB9-F107-543153C41DA6}"/>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B885E96E-C89E-F663-0AB1-1FF43CC96DC7}"/>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D3479CF0-AA39-34CE-254A-6B9EB6662C99}"/>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A400C3E0-D7D2-9299-E3AA-B56B922BA92B}"/>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endParaRPr lang="en-US"/>
                </a:p>
              </p:txBody>
            </p:sp>
          </p:grpSp>
        </p:grpSp>
      </p:grpSp>
      <p:sp>
        <p:nvSpPr>
          <p:cNvPr id="130" name="Rounded Rectangle 129">
            <a:extLst>
              <a:ext uri="{FF2B5EF4-FFF2-40B4-BE49-F238E27FC236}">
                <a16:creationId xmlns:a16="http://schemas.microsoft.com/office/drawing/2014/main" id="{4DDA87FE-92AF-5AF3-91A9-8517125A77E1}"/>
              </a:ext>
            </a:extLst>
          </p:cNvPr>
          <p:cNvSpPr/>
          <p:nvPr/>
        </p:nvSpPr>
        <p:spPr>
          <a:xfrm>
            <a:off x="6595876" y="5575344"/>
            <a:ext cx="2558732" cy="80283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1" name="TextBox 16">
            <a:extLst>
              <a:ext uri="{FF2B5EF4-FFF2-40B4-BE49-F238E27FC236}">
                <a16:creationId xmlns:a16="http://schemas.microsoft.com/office/drawing/2014/main" id="{0B20CF44-6EC5-6C88-6E18-72A5BBF380EC}"/>
              </a:ext>
            </a:extLst>
          </p:cNvPr>
          <p:cNvSpPr txBox="1">
            <a:spLocks noChangeArrowheads="1"/>
          </p:cNvSpPr>
          <p:nvPr/>
        </p:nvSpPr>
        <p:spPr bwMode="auto">
          <a:xfrm>
            <a:off x="6685263" y="5767468"/>
            <a:ext cx="1566346" cy="408457"/>
          </a:xfrm>
          <a:prstGeom prst="roundRect">
            <a:avLst>
              <a:gd name="adj" fmla="val 50000"/>
            </a:avLst>
          </a:prstGeom>
          <a:gradFill>
            <a:gsLst>
              <a:gs pos="0">
                <a:schemeClr val="accent2"/>
              </a:gs>
              <a:gs pos="100000">
                <a:schemeClr val="accent4"/>
              </a:gs>
            </a:gsLst>
            <a:lin ang="5400000" scaled="1"/>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sz="1000" i="0">
                <a:solidFill>
                  <a:schemeClr val="bg1"/>
                </a:solidFill>
              </a:rPr>
              <a:t>Business Unit Support/Advisement</a:t>
            </a:r>
          </a:p>
        </p:txBody>
      </p:sp>
      <p:grpSp>
        <p:nvGrpSpPr>
          <p:cNvPr id="142" name="Group 141">
            <a:extLst>
              <a:ext uri="{FF2B5EF4-FFF2-40B4-BE49-F238E27FC236}">
                <a16:creationId xmlns:a16="http://schemas.microsoft.com/office/drawing/2014/main" id="{66AD8203-5F9E-540F-6309-B984DA509E1F}"/>
              </a:ext>
            </a:extLst>
          </p:cNvPr>
          <p:cNvGrpSpPr/>
          <p:nvPr/>
        </p:nvGrpSpPr>
        <p:grpSpPr>
          <a:xfrm>
            <a:off x="8308338" y="5684887"/>
            <a:ext cx="583750" cy="583750"/>
            <a:chOff x="9591090" y="404099"/>
            <a:chExt cx="780800" cy="780800"/>
          </a:xfrm>
        </p:grpSpPr>
        <p:sp>
          <p:nvSpPr>
            <p:cNvPr id="132" name="Oval 131">
              <a:extLst>
                <a:ext uri="{FF2B5EF4-FFF2-40B4-BE49-F238E27FC236}">
                  <a16:creationId xmlns:a16="http://schemas.microsoft.com/office/drawing/2014/main" id="{C1D4D87C-3481-6446-0FC4-113872BE881A}"/>
                </a:ext>
              </a:extLst>
            </p:cNvPr>
            <p:cNvSpPr/>
            <p:nvPr/>
          </p:nvSpPr>
          <p:spPr>
            <a:xfrm>
              <a:off x="9591090" y="404099"/>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33" name="Graphic 126">
              <a:extLst>
                <a:ext uri="{FF2B5EF4-FFF2-40B4-BE49-F238E27FC236}">
                  <a16:creationId xmlns:a16="http://schemas.microsoft.com/office/drawing/2014/main" id="{3739D630-E63B-3D4A-0C45-FFA0183DF0A7}"/>
                </a:ext>
              </a:extLst>
            </p:cNvPr>
            <p:cNvGrpSpPr>
              <a:grpSpLocks noChangeAspect="1"/>
            </p:cNvGrpSpPr>
            <p:nvPr/>
          </p:nvGrpSpPr>
          <p:grpSpPr>
            <a:xfrm>
              <a:off x="9691086" y="642449"/>
              <a:ext cx="602723" cy="345732"/>
              <a:chOff x="11395681" y="4330149"/>
              <a:chExt cx="283599" cy="162677"/>
            </a:xfrm>
            <a:gradFill>
              <a:gsLst>
                <a:gs pos="0">
                  <a:schemeClr val="accent2"/>
                </a:gs>
                <a:gs pos="100000">
                  <a:schemeClr val="accent4"/>
                </a:gs>
              </a:gsLst>
              <a:lin ang="5400000" scaled="1"/>
            </a:gradFill>
          </p:grpSpPr>
          <p:sp>
            <p:nvSpPr>
              <p:cNvPr id="134" name="Freeform 133">
                <a:extLst>
                  <a:ext uri="{FF2B5EF4-FFF2-40B4-BE49-F238E27FC236}">
                    <a16:creationId xmlns:a16="http://schemas.microsoft.com/office/drawing/2014/main" id="{1C1F3C65-5A91-1CB3-9065-EF99EEF91DEF}"/>
                  </a:ext>
                </a:extLst>
              </p:cNvPr>
              <p:cNvSpPr/>
              <p:nvPr/>
            </p:nvSpPr>
            <p:spPr>
              <a:xfrm>
                <a:off x="11608414" y="4330149"/>
                <a:ext cx="70866" cy="81339"/>
              </a:xfrm>
              <a:custGeom>
                <a:avLst/>
                <a:gdLst>
                  <a:gd name="connsiteX0" fmla="*/ 27638 w 70866"/>
                  <a:gd name="connsiteY0" fmla="*/ 0 h 81338"/>
                  <a:gd name="connsiteX1" fmla="*/ 0 w 70866"/>
                  <a:gd name="connsiteY1" fmla="*/ 17284 h 81338"/>
                  <a:gd name="connsiteX2" fmla="*/ 43770 w 70866"/>
                  <a:gd name="connsiteY2" fmla="*/ 84877 h 81338"/>
                  <a:gd name="connsiteX3" fmla="*/ 71408 w 70866"/>
                  <a:gd name="connsiteY3" fmla="*/ 67633 h 81338"/>
                  <a:gd name="connsiteX4" fmla="*/ 27638 w 70866"/>
                  <a:gd name="connsiteY4" fmla="*/ 0 h 8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66" h="81338">
                    <a:moveTo>
                      <a:pt x="27638" y="0"/>
                    </a:moveTo>
                    <a:lnTo>
                      <a:pt x="0" y="17284"/>
                    </a:lnTo>
                    <a:lnTo>
                      <a:pt x="43770" y="84877"/>
                    </a:lnTo>
                    <a:lnTo>
                      <a:pt x="71408" y="67633"/>
                    </a:lnTo>
                    <a:lnTo>
                      <a:pt x="27638" y="0"/>
                    </a:lnTo>
                    <a:close/>
                  </a:path>
                </a:pathLst>
              </a:custGeom>
              <a:grpFill/>
              <a:ln w="4062"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8435D10F-6C19-7909-C50C-0EA929E929AC}"/>
                  </a:ext>
                </a:extLst>
              </p:cNvPr>
              <p:cNvSpPr/>
              <p:nvPr/>
            </p:nvSpPr>
            <p:spPr>
              <a:xfrm>
                <a:off x="11462069" y="4436214"/>
                <a:ext cx="33349" cy="40669"/>
              </a:xfrm>
              <a:custGeom>
                <a:avLst/>
                <a:gdLst>
                  <a:gd name="connsiteX0" fmla="*/ 31084 w 33348"/>
                  <a:gd name="connsiteY0" fmla="*/ 15942 h 40669"/>
                  <a:gd name="connsiteX1" fmla="*/ 33835 w 33348"/>
                  <a:gd name="connsiteY1" fmla="*/ 11875 h 40669"/>
                  <a:gd name="connsiteX2" fmla="*/ 35003 w 33348"/>
                  <a:gd name="connsiteY2" fmla="*/ 6100 h 40669"/>
                  <a:gd name="connsiteX3" fmla="*/ 31626 w 33348"/>
                  <a:gd name="connsiteY3" fmla="*/ 1220 h 40669"/>
                  <a:gd name="connsiteX4" fmla="*/ 27457 w 33348"/>
                  <a:gd name="connsiteY4" fmla="*/ 0 h 40669"/>
                  <a:gd name="connsiteX5" fmla="*/ 20954 w 33348"/>
                  <a:gd name="connsiteY5" fmla="*/ 3294 h 40669"/>
                  <a:gd name="connsiteX6" fmla="*/ 13076 w 33348"/>
                  <a:gd name="connsiteY6" fmla="*/ 14560 h 40669"/>
                  <a:gd name="connsiteX7" fmla="*/ 13076 w 33348"/>
                  <a:gd name="connsiteY7" fmla="*/ 14926 h 40669"/>
                  <a:gd name="connsiteX8" fmla="*/ 3780 w 33348"/>
                  <a:gd name="connsiteY8" fmla="*/ 28224 h 40669"/>
                  <a:gd name="connsiteX9" fmla="*/ 3363 w 33348"/>
                  <a:gd name="connsiteY9" fmla="*/ 28713 h 40669"/>
                  <a:gd name="connsiteX10" fmla="*/ 1362 w 33348"/>
                  <a:gd name="connsiteY10" fmla="*/ 31600 h 40669"/>
                  <a:gd name="connsiteX11" fmla="*/ 3280 w 33348"/>
                  <a:gd name="connsiteY11" fmla="*/ 42093 h 40669"/>
                  <a:gd name="connsiteX12" fmla="*/ 14035 w 33348"/>
                  <a:gd name="connsiteY12" fmla="*/ 40344 h 40669"/>
                  <a:gd name="connsiteX13" fmla="*/ 15410 w 33348"/>
                  <a:gd name="connsiteY13" fmla="*/ 38392 h 40669"/>
                  <a:gd name="connsiteX14" fmla="*/ 16077 w 33348"/>
                  <a:gd name="connsiteY14" fmla="*/ 37172 h 40669"/>
                  <a:gd name="connsiteX15" fmla="*/ 30917 w 33348"/>
                  <a:gd name="connsiteY15" fmla="*/ 16146 h 4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48" h="40669">
                    <a:moveTo>
                      <a:pt x="31084" y="15942"/>
                    </a:moveTo>
                    <a:lnTo>
                      <a:pt x="33835" y="11875"/>
                    </a:lnTo>
                    <a:cubicBezTo>
                      <a:pt x="35003" y="10181"/>
                      <a:pt x="35424" y="8100"/>
                      <a:pt x="35003" y="6100"/>
                    </a:cubicBezTo>
                    <a:cubicBezTo>
                      <a:pt x="34608" y="4092"/>
                      <a:pt x="33388" y="2328"/>
                      <a:pt x="31626" y="1220"/>
                    </a:cubicBezTo>
                    <a:cubicBezTo>
                      <a:pt x="30384" y="433"/>
                      <a:pt x="28938" y="10"/>
                      <a:pt x="27457" y="0"/>
                    </a:cubicBezTo>
                    <a:cubicBezTo>
                      <a:pt x="24870" y="2"/>
                      <a:pt x="22445" y="1230"/>
                      <a:pt x="20954" y="3294"/>
                    </a:cubicBezTo>
                    <a:lnTo>
                      <a:pt x="13076" y="14560"/>
                    </a:lnTo>
                    <a:cubicBezTo>
                      <a:pt x="13091" y="14681"/>
                      <a:pt x="13091" y="14804"/>
                      <a:pt x="13076" y="14926"/>
                    </a:cubicBezTo>
                    <a:lnTo>
                      <a:pt x="3780" y="28224"/>
                    </a:lnTo>
                    <a:cubicBezTo>
                      <a:pt x="3631" y="28379"/>
                      <a:pt x="3492" y="28542"/>
                      <a:pt x="3363" y="28713"/>
                    </a:cubicBezTo>
                    <a:lnTo>
                      <a:pt x="1362" y="31600"/>
                    </a:lnTo>
                    <a:cubicBezTo>
                      <a:pt x="-1038" y="35023"/>
                      <a:pt x="-185" y="39690"/>
                      <a:pt x="3280" y="42093"/>
                    </a:cubicBezTo>
                    <a:cubicBezTo>
                      <a:pt x="6766" y="44415"/>
                      <a:pt x="11509" y="43644"/>
                      <a:pt x="14035" y="40344"/>
                    </a:cubicBezTo>
                    <a:lnTo>
                      <a:pt x="15410" y="38392"/>
                    </a:lnTo>
                    <a:cubicBezTo>
                      <a:pt x="15619" y="37985"/>
                      <a:pt x="15827" y="37578"/>
                      <a:pt x="16077" y="37172"/>
                    </a:cubicBezTo>
                    <a:lnTo>
                      <a:pt x="30917" y="16146"/>
                    </a:lnTo>
                    <a:close/>
                  </a:path>
                </a:pathLst>
              </a:custGeom>
              <a:grpFill/>
              <a:ln w="4062"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03906EAF-14F8-C942-A7BC-BF3EAFE404FE}"/>
                  </a:ext>
                </a:extLst>
              </p:cNvPr>
              <p:cNvSpPr/>
              <p:nvPr/>
            </p:nvSpPr>
            <p:spPr>
              <a:xfrm>
                <a:off x="11486318" y="4357951"/>
                <a:ext cx="154238" cy="73205"/>
              </a:xfrm>
              <a:custGeom>
                <a:avLst/>
                <a:gdLst>
                  <a:gd name="connsiteX0" fmla="*/ 112466 w 154237"/>
                  <a:gd name="connsiteY0" fmla="*/ 5546 h 73204"/>
                  <a:gd name="connsiteX1" fmla="*/ 105630 w 154237"/>
                  <a:gd name="connsiteY1" fmla="*/ 6156 h 73204"/>
                  <a:gd name="connsiteX2" fmla="*/ 84453 w 154237"/>
                  <a:gd name="connsiteY2" fmla="*/ 1805 h 73204"/>
                  <a:gd name="connsiteX3" fmla="*/ 50771 w 154237"/>
                  <a:gd name="connsiteY3" fmla="*/ 1439 h 73204"/>
                  <a:gd name="connsiteX4" fmla="*/ 30845 w 154237"/>
                  <a:gd name="connsiteY4" fmla="*/ 5018 h 73204"/>
                  <a:gd name="connsiteX5" fmla="*/ 18340 w 154237"/>
                  <a:gd name="connsiteY5" fmla="*/ 12623 h 73204"/>
                  <a:gd name="connsiteX6" fmla="*/ 1082 w 154237"/>
                  <a:gd name="connsiteY6" fmla="*/ 34137 h 73204"/>
                  <a:gd name="connsiteX7" fmla="*/ 40 w 154237"/>
                  <a:gd name="connsiteY7" fmla="*/ 37960 h 73204"/>
                  <a:gd name="connsiteX8" fmla="*/ 6042 w 154237"/>
                  <a:gd name="connsiteY8" fmla="*/ 42326 h 73204"/>
                  <a:gd name="connsiteX9" fmla="*/ 7668 w 154237"/>
                  <a:gd name="connsiteY9" fmla="*/ 41823 h 73204"/>
                  <a:gd name="connsiteX10" fmla="*/ 43768 w 154237"/>
                  <a:gd name="connsiteY10" fmla="*/ 23400 h 73204"/>
                  <a:gd name="connsiteX11" fmla="*/ 55649 w 154237"/>
                  <a:gd name="connsiteY11" fmla="*/ 23970 h 73204"/>
                  <a:gd name="connsiteX12" fmla="*/ 133351 w 154237"/>
                  <a:gd name="connsiteY12" fmla="*/ 73017 h 73204"/>
                  <a:gd name="connsiteX13" fmla="*/ 135727 w 154237"/>
                  <a:gd name="connsiteY13" fmla="*/ 74847 h 73204"/>
                  <a:gd name="connsiteX14" fmla="*/ 156945 w 154237"/>
                  <a:gd name="connsiteY14" fmla="*/ 55285 h 73204"/>
                  <a:gd name="connsiteX15" fmla="*/ 122263 w 154237"/>
                  <a:gd name="connsiteY15" fmla="*/ 1683 h 7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237" h="73204">
                    <a:moveTo>
                      <a:pt x="112466" y="5546"/>
                    </a:moveTo>
                    <a:cubicBezTo>
                      <a:pt x="110298" y="6397"/>
                      <a:pt x="107921" y="6609"/>
                      <a:pt x="105630" y="6156"/>
                    </a:cubicBezTo>
                    <a:lnTo>
                      <a:pt x="84453" y="1805"/>
                    </a:lnTo>
                    <a:cubicBezTo>
                      <a:pt x="73359" y="-471"/>
                      <a:pt x="61915" y="-596"/>
                      <a:pt x="50771" y="1439"/>
                    </a:cubicBezTo>
                    <a:lnTo>
                      <a:pt x="30845" y="5018"/>
                    </a:lnTo>
                    <a:cubicBezTo>
                      <a:pt x="25867" y="5983"/>
                      <a:pt x="21420" y="8687"/>
                      <a:pt x="18340" y="12623"/>
                    </a:cubicBezTo>
                    <a:lnTo>
                      <a:pt x="1082" y="34137"/>
                    </a:lnTo>
                    <a:cubicBezTo>
                      <a:pt x="244" y="35234"/>
                      <a:pt x="-129" y="36602"/>
                      <a:pt x="40" y="37960"/>
                    </a:cubicBezTo>
                    <a:cubicBezTo>
                      <a:pt x="461" y="40783"/>
                      <a:pt x="3149" y="42737"/>
                      <a:pt x="6042" y="42326"/>
                    </a:cubicBezTo>
                    <a:cubicBezTo>
                      <a:pt x="6608" y="42245"/>
                      <a:pt x="7157" y="42075"/>
                      <a:pt x="7668" y="41823"/>
                    </a:cubicBezTo>
                    <a:lnTo>
                      <a:pt x="43768" y="23400"/>
                    </a:lnTo>
                    <a:cubicBezTo>
                      <a:pt x="47544" y="21486"/>
                      <a:pt x="52083" y="21703"/>
                      <a:pt x="55649" y="23970"/>
                    </a:cubicBezTo>
                    <a:lnTo>
                      <a:pt x="133351" y="73017"/>
                    </a:lnTo>
                    <a:cubicBezTo>
                      <a:pt x="134188" y="73569"/>
                      <a:pt x="134983" y="74180"/>
                      <a:pt x="135727" y="74847"/>
                    </a:cubicBezTo>
                    <a:lnTo>
                      <a:pt x="156945" y="55285"/>
                    </a:lnTo>
                    <a:lnTo>
                      <a:pt x="122263" y="1683"/>
                    </a:lnTo>
                    <a:close/>
                  </a:path>
                </a:pathLst>
              </a:custGeom>
              <a:grpFill/>
              <a:ln w="4062"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42EC4E14-B8FD-8B96-0E52-242B8AEF004A}"/>
                  </a:ext>
                </a:extLst>
              </p:cNvPr>
              <p:cNvSpPr/>
              <p:nvPr/>
            </p:nvSpPr>
            <p:spPr>
              <a:xfrm>
                <a:off x="11503358" y="4472491"/>
                <a:ext cx="16674" cy="20335"/>
              </a:xfrm>
              <a:custGeom>
                <a:avLst/>
                <a:gdLst>
                  <a:gd name="connsiteX0" fmla="*/ 13722 w 16674"/>
                  <a:gd name="connsiteY0" fmla="*/ 0 h 20334"/>
                  <a:gd name="connsiteX1" fmla="*/ 12805 w 16674"/>
                  <a:gd name="connsiteY1" fmla="*/ 0 h 20334"/>
                  <a:gd name="connsiteX2" fmla="*/ 8845 w 16674"/>
                  <a:gd name="connsiteY2" fmla="*/ 2196 h 20334"/>
                  <a:gd name="connsiteX3" fmla="*/ 508 w 16674"/>
                  <a:gd name="connsiteY3" fmla="*/ 13787 h 20334"/>
                  <a:gd name="connsiteX4" fmla="*/ 216 w 16674"/>
                  <a:gd name="connsiteY4" fmla="*/ 17854 h 20334"/>
                  <a:gd name="connsiteX5" fmla="*/ 8179 w 16674"/>
                  <a:gd name="connsiteY5" fmla="*/ 21987 h 20334"/>
                  <a:gd name="connsiteX6" fmla="*/ 11513 w 16674"/>
                  <a:gd name="connsiteY6" fmla="*/ 19643 h 20334"/>
                  <a:gd name="connsiteX7" fmla="*/ 18725 w 16674"/>
                  <a:gd name="connsiteY7" fmla="*/ 9517 h 20334"/>
                  <a:gd name="connsiteX8" fmla="*/ 17557 w 16674"/>
                  <a:gd name="connsiteY8" fmla="*/ 1383 h 20334"/>
                  <a:gd name="connsiteX9" fmla="*/ 13722 w 16674"/>
                  <a:gd name="connsiteY9" fmla="*/ 0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4" h="20334">
                    <a:moveTo>
                      <a:pt x="13722" y="0"/>
                    </a:moveTo>
                    <a:lnTo>
                      <a:pt x="12805" y="0"/>
                    </a:lnTo>
                    <a:cubicBezTo>
                      <a:pt x="11253" y="232"/>
                      <a:pt x="9843" y="1013"/>
                      <a:pt x="8845" y="2196"/>
                    </a:cubicBezTo>
                    <a:lnTo>
                      <a:pt x="508" y="13787"/>
                    </a:lnTo>
                    <a:cubicBezTo>
                      <a:pt x="-48" y="15074"/>
                      <a:pt x="-151" y="16504"/>
                      <a:pt x="216" y="17854"/>
                    </a:cubicBezTo>
                    <a:cubicBezTo>
                      <a:pt x="1245" y="21140"/>
                      <a:pt x="4810" y="22991"/>
                      <a:pt x="8179" y="21987"/>
                    </a:cubicBezTo>
                    <a:cubicBezTo>
                      <a:pt x="9525" y="21586"/>
                      <a:pt x="10697" y="20762"/>
                      <a:pt x="11513" y="19643"/>
                    </a:cubicBezTo>
                    <a:lnTo>
                      <a:pt x="18725" y="9517"/>
                    </a:lnTo>
                    <a:cubicBezTo>
                      <a:pt x="20505" y="6909"/>
                      <a:pt x="20003" y="3414"/>
                      <a:pt x="17557" y="1383"/>
                    </a:cubicBezTo>
                    <a:cubicBezTo>
                      <a:pt x="16476" y="513"/>
                      <a:pt x="15124" y="25"/>
                      <a:pt x="13722" y="0"/>
                    </a:cubicBezTo>
                    <a:close/>
                  </a:path>
                </a:pathLst>
              </a:custGeom>
              <a:grpFill/>
              <a:ln w="4062"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045AC860-7600-CFE2-6659-6661D5276312}"/>
                  </a:ext>
                </a:extLst>
              </p:cNvPr>
              <p:cNvSpPr/>
              <p:nvPr/>
            </p:nvSpPr>
            <p:spPr>
              <a:xfrm>
                <a:off x="11482175" y="4452726"/>
                <a:ext cx="29180" cy="32535"/>
              </a:xfrm>
              <a:custGeom>
                <a:avLst/>
                <a:gdLst>
                  <a:gd name="connsiteX0" fmla="*/ 24609 w 29180"/>
                  <a:gd name="connsiteY0" fmla="*/ 18261 h 32535"/>
                  <a:gd name="connsiteX1" fmla="*/ 29069 w 29180"/>
                  <a:gd name="connsiteY1" fmla="*/ 11957 h 32535"/>
                  <a:gd name="connsiteX2" fmla="*/ 27137 w 29180"/>
                  <a:gd name="connsiteY2" fmla="*/ 1368 h 32535"/>
                  <a:gd name="connsiteX3" fmla="*/ 22691 w 29180"/>
                  <a:gd name="connsiteY3" fmla="*/ 0 h 32535"/>
                  <a:gd name="connsiteX4" fmla="*/ 21524 w 29180"/>
                  <a:gd name="connsiteY4" fmla="*/ 0 h 32535"/>
                  <a:gd name="connsiteX5" fmla="*/ 16397 w 29180"/>
                  <a:gd name="connsiteY5" fmla="*/ 3010 h 32535"/>
                  <a:gd name="connsiteX6" fmla="*/ 681 w 29180"/>
                  <a:gd name="connsiteY6" fmla="*/ 25500 h 32535"/>
                  <a:gd name="connsiteX7" fmla="*/ 4099 w 29180"/>
                  <a:gd name="connsiteY7" fmla="*/ 35301 h 32535"/>
                  <a:gd name="connsiteX8" fmla="*/ 14229 w 29180"/>
                  <a:gd name="connsiteY8" fmla="*/ 32901 h 32535"/>
                  <a:gd name="connsiteX9" fmla="*/ 16438 w 29180"/>
                  <a:gd name="connsiteY9" fmla="*/ 29770 h 32535"/>
                  <a:gd name="connsiteX10" fmla="*/ 17064 w 29180"/>
                  <a:gd name="connsiteY10" fmla="*/ 28713 h 32535"/>
                  <a:gd name="connsiteX11" fmla="*/ 24275 w 29180"/>
                  <a:gd name="connsiteY11" fmla="*/ 18586 h 32535"/>
                  <a:gd name="connsiteX12" fmla="*/ 24609 w 29180"/>
                  <a:gd name="connsiteY12" fmla="*/ 18260 h 32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80" h="32535">
                    <a:moveTo>
                      <a:pt x="24609" y="18261"/>
                    </a:moveTo>
                    <a:lnTo>
                      <a:pt x="29069" y="11957"/>
                    </a:lnTo>
                    <a:cubicBezTo>
                      <a:pt x="31533" y="8512"/>
                      <a:pt x="30667" y="3771"/>
                      <a:pt x="27137" y="1368"/>
                    </a:cubicBezTo>
                    <a:cubicBezTo>
                      <a:pt x="25832" y="480"/>
                      <a:pt x="24281" y="3"/>
                      <a:pt x="22691" y="0"/>
                    </a:cubicBezTo>
                    <a:lnTo>
                      <a:pt x="21524" y="0"/>
                    </a:lnTo>
                    <a:cubicBezTo>
                      <a:pt x="19476" y="306"/>
                      <a:pt x="17634" y="1388"/>
                      <a:pt x="16397" y="3010"/>
                    </a:cubicBezTo>
                    <a:lnTo>
                      <a:pt x="681" y="25500"/>
                    </a:lnTo>
                    <a:cubicBezTo>
                      <a:pt x="-987" y="29136"/>
                      <a:pt x="505" y="33411"/>
                      <a:pt x="4099" y="35301"/>
                    </a:cubicBezTo>
                    <a:cubicBezTo>
                      <a:pt x="7608" y="37145"/>
                      <a:pt x="11978" y="36110"/>
                      <a:pt x="14229" y="32901"/>
                    </a:cubicBezTo>
                    <a:lnTo>
                      <a:pt x="16438" y="29770"/>
                    </a:lnTo>
                    <a:cubicBezTo>
                      <a:pt x="16622" y="29404"/>
                      <a:pt x="16831" y="29051"/>
                      <a:pt x="17064" y="28713"/>
                    </a:cubicBezTo>
                    <a:lnTo>
                      <a:pt x="24275" y="18586"/>
                    </a:lnTo>
                    <a:cubicBezTo>
                      <a:pt x="24377" y="18469"/>
                      <a:pt x="24489" y="18360"/>
                      <a:pt x="24609" y="18260"/>
                    </a:cubicBezTo>
                    <a:close/>
                  </a:path>
                </a:pathLst>
              </a:custGeom>
              <a:grpFill/>
              <a:ln w="4062"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C27DEAD6-EF63-937C-0898-B57C47ABEECA}"/>
                  </a:ext>
                </a:extLst>
              </p:cNvPr>
              <p:cNvSpPr/>
              <p:nvPr/>
            </p:nvSpPr>
            <p:spPr>
              <a:xfrm>
                <a:off x="11433917" y="4360773"/>
                <a:ext cx="183418" cy="130142"/>
              </a:xfrm>
              <a:custGeom>
                <a:avLst/>
                <a:gdLst>
                  <a:gd name="connsiteX0" fmla="*/ 182167 w 183417"/>
                  <a:gd name="connsiteY0" fmla="*/ 75564 h 130141"/>
                  <a:gd name="connsiteX1" fmla="*/ 104548 w 183417"/>
                  <a:gd name="connsiteY1" fmla="*/ 26516 h 130141"/>
                  <a:gd name="connsiteX2" fmla="*/ 99337 w 183417"/>
                  <a:gd name="connsiteY2" fmla="*/ 26313 h 130141"/>
                  <a:gd name="connsiteX3" fmla="*/ 63237 w 183417"/>
                  <a:gd name="connsiteY3" fmla="*/ 44696 h 130141"/>
                  <a:gd name="connsiteX4" fmla="*/ 47305 w 183417"/>
                  <a:gd name="connsiteY4" fmla="*/ 39676 h 130141"/>
                  <a:gd name="connsiteX5" fmla="*/ 48397 w 183417"/>
                  <a:gd name="connsiteY5" fmla="*/ 27452 h 130141"/>
                  <a:gd name="connsiteX6" fmla="*/ 63029 w 183417"/>
                  <a:gd name="connsiteY6" fmla="*/ 8947 h 130141"/>
                  <a:gd name="connsiteX7" fmla="*/ 47522 w 183417"/>
                  <a:gd name="connsiteY7" fmla="*/ 6548 h 130141"/>
                  <a:gd name="connsiteX8" fmla="*/ 43895 w 183417"/>
                  <a:gd name="connsiteY8" fmla="*/ 5368 h 130141"/>
                  <a:gd name="connsiteX9" fmla="*/ 33349 w 183417"/>
                  <a:gd name="connsiteY9" fmla="*/ 0 h 130141"/>
                  <a:gd name="connsiteX10" fmla="*/ 0 w 183417"/>
                  <a:gd name="connsiteY10" fmla="*/ 51243 h 130141"/>
                  <a:gd name="connsiteX11" fmla="*/ 17842 w 183417"/>
                  <a:gd name="connsiteY11" fmla="*/ 74181 h 130141"/>
                  <a:gd name="connsiteX12" fmla="*/ 37877 w 183417"/>
                  <a:gd name="connsiteY12" fmla="*/ 71983 h 130141"/>
                  <a:gd name="connsiteX13" fmla="*/ 42061 w 183417"/>
                  <a:gd name="connsiteY13" fmla="*/ 77312 h 130141"/>
                  <a:gd name="connsiteX14" fmla="*/ 43437 w 183417"/>
                  <a:gd name="connsiteY14" fmla="*/ 75319 h 130141"/>
                  <a:gd name="connsiteX15" fmla="*/ 63154 w 183417"/>
                  <a:gd name="connsiteY15" fmla="*/ 71497 h 130141"/>
                  <a:gd name="connsiteX16" fmla="*/ 69407 w 183417"/>
                  <a:gd name="connsiteY16" fmla="*/ 80484 h 130141"/>
                  <a:gd name="connsiteX17" fmla="*/ 69407 w 183417"/>
                  <a:gd name="connsiteY17" fmla="*/ 85690 h 130141"/>
                  <a:gd name="connsiteX18" fmla="*/ 79703 w 183417"/>
                  <a:gd name="connsiteY18" fmla="*/ 88700 h 130141"/>
                  <a:gd name="connsiteX19" fmla="*/ 83872 w 183417"/>
                  <a:gd name="connsiteY19" fmla="*/ 105252 h 130141"/>
                  <a:gd name="connsiteX20" fmla="*/ 91167 w 183417"/>
                  <a:gd name="connsiteY20" fmla="*/ 108099 h 130141"/>
                  <a:gd name="connsiteX21" fmla="*/ 93543 w 183417"/>
                  <a:gd name="connsiteY21" fmla="*/ 125017 h 130141"/>
                  <a:gd name="connsiteX22" fmla="*/ 90708 w 183417"/>
                  <a:gd name="connsiteY22" fmla="*/ 129084 h 130141"/>
                  <a:gd name="connsiteX23" fmla="*/ 112385 w 183417"/>
                  <a:gd name="connsiteY23" fmla="*/ 132338 h 130141"/>
                  <a:gd name="connsiteX24" fmla="*/ 130477 w 183417"/>
                  <a:gd name="connsiteY24" fmla="*/ 127539 h 130141"/>
                  <a:gd name="connsiteX25" fmla="*/ 107091 w 183417"/>
                  <a:gd name="connsiteY25" fmla="*/ 115785 h 130141"/>
                  <a:gd name="connsiteX26" fmla="*/ 106050 w 183417"/>
                  <a:gd name="connsiteY26" fmla="*/ 111357 h 130141"/>
                  <a:gd name="connsiteX27" fmla="*/ 110092 w 183417"/>
                  <a:gd name="connsiteY27" fmla="*/ 110092 h 130141"/>
                  <a:gd name="connsiteX28" fmla="*/ 135479 w 183417"/>
                  <a:gd name="connsiteY28" fmla="*/ 122659 h 130141"/>
                  <a:gd name="connsiteX29" fmla="*/ 147985 w 183417"/>
                  <a:gd name="connsiteY29" fmla="*/ 119324 h 130141"/>
                  <a:gd name="connsiteX30" fmla="*/ 149235 w 183417"/>
                  <a:gd name="connsiteY30" fmla="*/ 114403 h 130141"/>
                  <a:gd name="connsiteX31" fmla="*/ 146401 w 183417"/>
                  <a:gd name="connsiteY31" fmla="*/ 110336 h 130141"/>
                  <a:gd name="connsiteX32" fmla="*/ 140523 w 183417"/>
                  <a:gd name="connsiteY32" fmla="*/ 106838 h 130141"/>
                  <a:gd name="connsiteX33" fmla="*/ 116804 w 183417"/>
                  <a:gd name="connsiteY33" fmla="*/ 94231 h 130141"/>
                  <a:gd name="connsiteX34" fmla="*/ 115470 w 183417"/>
                  <a:gd name="connsiteY34" fmla="*/ 89879 h 130141"/>
                  <a:gd name="connsiteX35" fmla="*/ 119924 w 183417"/>
                  <a:gd name="connsiteY35" fmla="*/ 88552 h 130141"/>
                  <a:gd name="connsiteX36" fmla="*/ 120180 w 183417"/>
                  <a:gd name="connsiteY36" fmla="*/ 88700 h 130141"/>
                  <a:gd name="connsiteX37" fmla="*/ 152987 w 183417"/>
                  <a:gd name="connsiteY37" fmla="*/ 106147 h 130141"/>
                  <a:gd name="connsiteX38" fmla="*/ 166910 w 183417"/>
                  <a:gd name="connsiteY38" fmla="*/ 102771 h 130141"/>
                  <a:gd name="connsiteX39" fmla="*/ 167827 w 183417"/>
                  <a:gd name="connsiteY39" fmla="*/ 97891 h 130141"/>
                  <a:gd name="connsiteX40" fmla="*/ 164826 w 183417"/>
                  <a:gd name="connsiteY40" fmla="*/ 93824 h 130141"/>
                  <a:gd name="connsiteX41" fmla="*/ 162450 w 183417"/>
                  <a:gd name="connsiteY41" fmla="*/ 92441 h 130141"/>
                  <a:gd name="connsiteX42" fmla="*/ 127184 w 183417"/>
                  <a:gd name="connsiteY42" fmla="*/ 71863 h 130141"/>
                  <a:gd name="connsiteX43" fmla="*/ 126440 w 183417"/>
                  <a:gd name="connsiteY43" fmla="*/ 67377 h 130141"/>
                  <a:gd name="connsiteX44" fmla="*/ 130560 w 183417"/>
                  <a:gd name="connsiteY44" fmla="*/ 66372 h 130141"/>
                  <a:gd name="connsiteX45" fmla="*/ 164159 w 183417"/>
                  <a:gd name="connsiteY45" fmla="*/ 85975 h 130141"/>
                  <a:gd name="connsiteX46" fmla="*/ 164159 w 183417"/>
                  <a:gd name="connsiteY46" fmla="*/ 85975 h 130141"/>
                  <a:gd name="connsiteX47" fmla="*/ 165826 w 183417"/>
                  <a:gd name="connsiteY47" fmla="*/ 86951 h 130141"/>
                  <a:gd name="connsiteX48" fmla="*/ 172538 w 183417"/>
                  <a:gd name="connsiteY48" fmla="*/ 91018 h 130141"/>
                  <a:gd name="connsiteX49" fmla="*/ 185044 w 183417"/>
                  <a:gd name="connsiteY49" fmla="*/ 88252 h 130141"/>
                  <a:gd name="connsiteX50" fmla="*/ 182424 w 183417"/>
                  <a:gd name="connsiteY50" fmla="*/ 75742 h 130141"/>
                  <a:gd name="connsiteX51" fmla="*/ 182334 w 183417"/>
                  <a:gd name="connsiteY51" fmla="*/ 75686 h 13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3417" h="130141">
                    <a:moveTo>
                      <a:pt x="182167" y="75564"/>
                    </a:moveTo>
                    <a:lnTo>
                      <a:pt x="104548" y="26516"/>
                    </a:lnTo>
                    <a:cubicBezTo>
                      <a:pt x="102976" y="25536"/>
                      <a:pt x="100985" y="25458"/>
                      <a:pt x="99337" y="26313"/>
                    </a:cubicBezTo>
                    <a:lnTo>
                      <a:pt x="63237" y="44696"/>
                    </a:lnTo>
                    <a:cubicBezTo>
                      <a:pt x="57417" y="47602"/>
                      <a:pt x="50284" y="45355"/>
                      <a:pt x="47305" y="39676"/>
                    </a:cubicBezTo>
                    <a:cubicBezTo>
                      <a:pt x="45237" y="35734"/>
                      <a:pt x="45661" y="30985"/>
                      <a:pt x="48397" y="27452"/>
                    </a:cubicBezTo>
                    <a:lnTo>
                      <a:pt x="63029" y="8947"/>
                    </a:lnTo>
                    <a:lnTo>
                      <a:pt x="47522" y="6548"/>
                    </a:lnTo>
                    <a:cubicBezTo>
                      <a:pt x="46259" y="6334"/>
                      <a:pt x="45037" y="5936"/>
                      <a:pt x="43895" y="5368"/>
                    </a:cubicBezTo>
                    <a:lnTo>
                      <a:pt x="33349" y="0"/>
                    </a:lnTo>
                    <a:lnTo>
                      <a:pt x="0" y="51243"/>
                    </a:lnTo>
                    <a:lnTo>
                      <a:pt x="17842" y="74181"/>
                    </a:lnTo>
                    <a:cubicBezTo>
                      <a:pt x="22752" y="68176"/>
                      <a:pt x="31722" y="67192"/>
                      <a:pt x="37877" y="71983"/>
                    </a:cubicBezTo>
                    <a:cubicBezTo>
                      <a:pt x="39697" y="73400"/>
                      <a:pt x="41133" y="75229"/>
                      <a:pt x="42061" y="77312"/>
                    </a:cubicBezTo>
                    <a:lnTo>
                      <a:pt x="43437" y="75319"/>
                    </a:lnTo>
                    <a:cubicBezTo>
                      <a:pt x="47879" y="69070"/>
                      <a:pt x="56600" y="67379"/>
                      <a:pt x="63154" y="71497"/>
                    </a:cubicBezTo>
                    <a:cubicBezTo>
                      <a:pt x="66404" y="73538"/>
                      <a:pt x="68662" y="76784"/>
                      <a:pt x="69407" y="80484"/>
                    </a:cubicBezTo>
                    <a:cubicBezTo>
                      <a:pt x="69740" y="82205"/>
                      <a:pt x="69740" y="83970"/>
                      <a:pt x="69407" y="85690"/>
                    </a:cubicBezTo>
                    <a:cubicBezTo>
                      <a:pt x="73111" y="85331"/>
                      <a:pt x="76812" y="86413"/>
                      <a:pt x="79703" y="88700"/>
                    </a:cubicBezTo>
                    <a:cubicBezTo>
                      <a:pt x="84750" y="92675"/>
                      <a:pt x="86455" y="99448"/>
                      <a:pt x="83872" y="105252"/>
                    </a:cubicBezTo>
                    <a:cubicBezTo>
                      <a:pt x="86549" y="105431"/>
                      <a:pt x="89101" y="106427"/>
                      <a:pt x="91167" y="108099"/>
                    </a:cubicBezTo>
                    <a:cubicBezTo>
                      <a:pt x="96331" y="112287"/>
                      <a:pt x="97362" y="119629"/>
                      <a:pt x="93543" y="125017"/>
                    </a:cubicBezTo>
                    <a:lnTo>
                      <a:pt x="90708" y="129084"/>
                    </a:lnTo>
                    <a:lnTo>
                      <a:pt x="112385" y="132338"/>
                    </a:lnTo>
                    <a:cubicBezTo>
                      <a:pt x="118840" y="133311"/>
                      <a:pt x="125415" y="131567"/>
                      <a:pt x="130477" y="127539"/>
                    </a:cubicBezTo>
                    <a:lnTo>
                      <a:pt x="107091" y="115785"/>
                    </a:lnTo>
                    <a:cubicBezTo>
                      <a:pt x="105550" y="114843"/>
                      <a:pt x="105084" y="112860"/>
                      <a:pt x="106050" y="111357"/>
                    </a:cubicBezTo>
                    <a:cubicBezTo>
                      <a:pt x="106902" y="110031"/>
                      <a:pt x="108609" y="109497"/>
                      <a:pt x="110092" y="110092"/>
                    </a:cubicBezTo>
                    <a:lnTo>
                      <a:pt x="135479" y="122659"/>
                    </a:lnTo>
                    <a:cubicBezTo>
                      <a:pt x="139907" y="124841"/>
                      <a:pt x="145310" y="123400"/>
                      <a:pt x="147985" y="119324"/>
                    </a:cubicBezTo>
                    <a:cubicBezTo>
                      <a:pt x="149099" y="117931"/>
                      <a:pt x="149554" y="116142"/>
                      <a:pt x="149235" y="114403"/>
                    </a:cubicBezTo>
                    <a:cubicBezTo>
                      <a:pt x="148932" y="112713"/>
                      <a:pt x="147900" y="111232"/>
                      <a:pt x="146401" y="110336"/>
                    </a:cubicBezTo>
                    <a:lnTo>
                      <a:pt x="140523" y="106838"/>
                    </a:lnTo>
                    <a:lnTo>
                      <a:pt x="116804" y="94231"/>
                    </a:lnTo>
                    <a:cubicBezTo>
                      <a:pt x="115223" y="93373"/>
                      <a:pt x="114631" y="91443"/>
                      <a:pt x="115470" y="89879"/>
                    </a:cubicBezTo>
                    <a:cubicBezTo>
                      <a:pt x="116324" y="88313"/>
                      <a:pt x="118318" y="87718"/>
                      <a:pt x="119924" y="88552"/>
                    </a:cubicBezTo>
                    <a:cubicBezTo>
                      <a:pt x="120012" y="88597"/>
                      <a:pt x="120097" y="88647"/>
                      <a:pt x="120180" y="88700"/>
                    </a:cubicBezTo>
                    <a:lnTo>
                      <a:pt x="152987" y="106147"/>
                    </a:lnTo>
                    <a:cubicBezTo>
                      <a:pt x="157827" y="108687"/>
                      <a:pt x="163852" y="107226"/>
                      <a:pt x="166910" y="102771"/>
                    </a:cubicBezTo>
                    <a:cubicBezTo>
                      <a:pt x="167873" y="101330"/>
                      <a:pt x="168204" y="99572"/>
                      <a:pt x="167827" y="97891"/>
                    </a:cubicBezTo>
                    <a:cubicBezTo>
                      <a:pt x="167446" y="96189"/>
                      <a:pt x="166360" y="94717"/>
                      <a:pt x="164826" y="93824"/>
                    </a:cubicBezTo>
                    <a:lnTo>
                      <a:pt x="162450" y="92441"/>
                    </a:lnTo>
                    <a:lnTo>
                      <a:pt x="127184" y="71863"/>
                    </a:lnTo>
                    <a:cubicBezTo>
                      <a:pt x="125709" y="70824"/>
                      <a:pt x="125376" y="68816"/>
                      <a:pt x="126440" y="67377"/>
                    </a:cubicBezTo>
                    <a:cubicBezTo>
                      <a:pt x="127379" y="66107"/>
                      <a:pt x="129119" y="65683"/>
                      <a:pt x="130560" y="66372"/>
                    </a:cubicBezTo>
                    <a:lnTo>
                      <a:pt x="164159" y="85975"/>
                    </a:lnTo>
                    <a:lnTo>
                      <a:pt x="164159" y="85975"/>
                    </a:lnTo>
                    <a:lnTo>
                      <a:pt x="165826" y="86951"/>
                    </a:lnTo>
                    <a:lnTo>
                      <a:pt x="172538" y="91018"/>
                    </a:lnTo>
                    <a:cubicBezTo>
                      <a:pt x="176788" y="93542"/>
                      <a:pt x="182325" y="92318"/>
                      <a:pt x="185044" y="88252"/>
                    </a:cubicBezTo>
                    <a:cubicBezTo>
                      <a:pt x="187861" y="84092"/>
                      <a:pt x="186688" y="78491"/>
                      <a:pt x="182424" y="75742"/>
                    </a:cubicBezTo>
                    <a:cubicBezTo>
                      <a:pt x="182394" y="75723"/>
                      <a:pt x="182364" y="75704"/>
                      <a:pt x="182334" y="75686"/>
                    </a:cubicBezTo>
                    <a:close/>
                  </a:path>
                </a:pathLst>
              </a:custGeom>
              <a:grpFill/>
              <a:ln w="4062"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5BEE8773-F33A-F4F1-0FD5-6DEBFB659AE5}"/>
                  </a:ext>
                </a:extLst>
              </p:cNvPr>
              <p:cNvSpPr/>
              <p:nvPr/>
            </p:nvSpPr>
            <p:spPr>
              <a:xfrm>
                <a:off x="11446092" y="4436092"/>
                <a:ext cx="20843" cy="24402"/>
              </a:xfrm>
              <a:custGeom>
                <a:avLst/>
                <a:gdLst>
                  <a:gd name="connsiteX0" fmla="*/ 24634 w 20842"/>
                  <a:gd name="connsiteY0" fmla="*/ 5938 h 24401"/>
                  <a:gd name="connsiteX1" fmla="*/ 21174 w 20842"/>
                  <a:gd name="connsiteY1" fmla="*/ 1139 h 24401"/>
                  <a:gd name="connsiteX2" fmla="*/ 17005 w 20842"/>
                  <a:gd name="connsiteY2" fmla="*/ 0 h 24401"/>
                  <a:gd name="connsiteX3" fmla="*/ 10752 w 20842"/>
                  <a:gd name="connsiteY3" fmla="*/ 3172 h 24401"/>
                  <a:gd name="connsiteX4" fmla="*/ 1373 w 20842"/>
                  <a:gd name="connsiteY4" fmla="*/ 16268 h 24401"/>
                  <a:gd name="connsiteX5" fmla="*/ 3207 w 20842"/>
                  <a:gd name="connsiteY5" fmla="*/ 26557 h 24401"/>
                  <a:gd name="connsiteX6" fmla="*/ 3499 w 20842"/>
                  <a:gd name="connsiteY6" fmla="*/ 26801 h 24401"/>
                  <a:gd name="connsiteX7" fmla="*/ 9210 w 20842"/>
                  <a:gd name="connsiteY7" fmla="*/ 28021 h 24401"/>
                  <a:gd name="connsiteX8" fmla="*/ 13754 w 20842"/>
                  <a:gd name="connsiteY8" fmla="*/ 25418 h 24401"/>
                  <a:gd name="connsiteX9" fmla="*/ 23633 w 20842"/>
                  <a:gd name="connsiteY9" fmla="*/ 11306 h 24401"/>
                  <a:gd name="connsiteX10" fmla="*/ 24634 w 20842"/>
                  <a:gd name="connsiteY10" fmla="*/ 5938 h 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42" h="24401">
                    <a:moveTo>
                      <a:pt x="24634" y="5938"/>
                    </a:moveTo>
                    <a:cubicBezTo>
                      <a:pt x="24189" y="3949"/>
                      <a:pt x="22942" y="2219"/>
                      <a:pt x="21174" y="1139"/>
                    </a:cubicBezTo>
                    <a:cubicBezTo>
                      <a:pt x="19919" y="391"/>
                      <a:pt x="18476" y="-3"/>
                      <a:pt x="17005" y="0"/>
                    </a:cubicBezTo>
                    <a:cubicBezTo>
                      <a:pt x="14512" y="-15"/>
                      <a:pt x="12171" y="1172"/>
                      <a:pt x="10752" y="3172"/>
                    </a:cubicBezTo>
                    <a:lnTo>
                      <a:pt x="1373" y="16268"/>
                    </a:lnTo>
                    <a:cubicBezTo>
                      <a:pt x="-1023" y="19606"/>
                      <a:pt x="-203" y="24205"/>
                      <a:pt x="3207" y="26557"/>
                    </a:cubicBezTo>
                    <a:lnTo>
                      <a:pt x="3499" y="26801"/>
                    </a:lnTo>
                    <a:cubicBezTo>
                      <a:pt x="5155" y="27944"/>
                      <a:pt x="7215" y="28385"/>
                      <a:pt x="9210" y="28021"/>
                    </a:cubicBezTo>
                    <a:cubicBezTo>
                      <a:pt x="10991" y="27701"/>
                      <a:pt x="12599" y="26780"/>
                      <a:pt x="13754" y="25418"/>
                    </a:cubicBezTo>
                    <a:lnTo>
                      <a:pt x="23633" y="11306"/>
                    </a:lnTo>
                    <a:cubicBezTo>
                      <a:pt x="24643" y="9702"/>
                      <a:pt x="25000" y="7786"/>
                      <a:pt x="24634" y="5938"/>
                    </a:cubicBezTo>
                    <a:close/>
                  </a:path>
                </a:pathLst>
              </a:custGeom>
              <a:grpFill/>
              <a:ln w="4062"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A91B2B43-1A6B-53E4-C5CE-A597E7E26FEA}"/>
                  </a:ext>
                </a:extLst>
              </p:cNvPr>
              <p:cNvSpPr/>
              <p:nvPr/>
            </p:nvSpPr>
            <p:spPr>
              <a:xfrm>
                <a:off x="11395681" y="4332603"/>
                <a:ext cx="70866" cy="81339"/>
              </a:xfrm>
              <a:custGeom>
                <a:avLst/>
                <a:gdLst>
                  <a:gd name="connsiteX0" fmla="*/ 0 w 70866"/>
                  <a:gd name="connsiteY0" fmla="*/ 67640 h 81338"/>
                  <a:gd name="connsiteX1" fmla="*/ 43779 w 70866"/>
                  <a:gd name="connsiteY1" fmla="*/ 0 h 81338"/>
                  <a:gd name="connsiteX2" fmla="*/ 71130 w 70866"/>
                  <a:gd name="connsiteY2" fmla="*/ 16850 h 81338"/>
                  <a:gd name="connsiteX3" fmla="*/ 27352 w 70866"/>
                  <a:gd name="connsiteY3" fmla="*/ 84490 h 81338"/>
                </a:gdLst>
                <a:ahLst/>
                <a:cxnLst>
                  <a:cxn ang="0">
                    <a:pos x="connsiteX0" y="connsiteY0"/>
                  </a:cxn>
                  <a:cxn ang="0">
                    <a:pos x="connsiteX1" y="connsiteY1"/>
                  </a:cxn>
                  <a:cxn ang="0">
                    <a:pos x="connsiteX2" y="connsiteY2"/>
                  </a:cxn>
                  <a:cxn ang="0">
                    <a:pos x="connsiteX3" y="connsiteY3"/>
                  </a:cxn>
                </a:cxnLst>
                <a:rect l="l" t="t" r="r" b="b"/>
                <a:pathLst>
                  <a:path w="70866" h="81338">
                    <a:moveTo>
                      <a:pt x="0" y="67640"/>
                    </a:moveTo>
                    <a:lnTo>
                      <a:pt x="43779" y="0"/>
                    </a:lnTo>
                    <a:lnTo>
                      <a:pt x="71130" y="16850"/>
                    </a:lnTo>
                    <a:lnTo>
                      <a:pt x="27352" y="84490"/>
                    </a:lnTo>
                    <a:close/>
                  </a:path>
                </a:pathLst>
              </a:custGeom>
              <a:grpFill/>
              <a:ln w="4062" cap="flat">
                <a:noFill/>
                <a:prstDash val="solid"/>
                <a:miter/>
              </a:ln>
            </p:spPr>
            <p:txBody>
              <a:bodyPr rtlCol="0" anchor="ctr"/>
              <a:lstStyle/>
              <a:p>
                <a:endParaRPr lang="en-US"/>
              </a:p>
            </p:txBody>
          </p:sp>
        </p:grpSp>
      </p:grpSp>
      <p:sp>
        <p:nvSpPr>
          <p:cNvPr id="5" name="Rounded Rectangle 4">
            <a:extLst>
              <a:ext uri="{FF2B5EF4-FFF2-40B4-BE49-F238E27FC236}">
                <a16:creationId xmlns:a16="http://schemas.microsoft.com/office/drawing/2014/main" id="{72D17350-545D-E382-198A-2B6A55995A12}"/>
              </a:ext>
            </a:extLst>
          </p:cNvPr>
          <p:cNvSpPr/>
          <p:nvPr/>
        </p:nvSpPr>
        <p:spPr>
          <a:xfrm>
            <a:off x="1712355" y="2172246"/>
            <a:ext cx="1267107" cy="3317218"/>
          </a:xfrm>
          <a:prstGeom prst="roundRect">
            <a:avLst>
              <a:gd name="adj" fmla="val 95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7" name="Picture 6" hidden="1">
            <a:extLst>
              <a:ext uri="{FF2B5EF4-FFF2-40B4-BE49-F238E27FC236}">
                <a16:creationId xmlns:a16="http://schemas.microsoft.com/office/drawing/2014/main" id="{7AC7A796-3C55-2D05-10E9-B3239176AD84}"/>
              </a:ext>
            </a:extLst>
          </p:cNvPr>
          <p:cNvPicPr>
            <a:picLocks noChangeAspect="1"/>
          </p:cNvPicPr>
          <p:nvPr/>
        </p:nvPicPr>
        <p:blipFill>
          <a:blip r:embed="rId2"/>
          <a:stretch>
            <a:fillRect/>
          </a:stretch>
        </p:blipFill>
        <p:spPr>
          <a:xfrm>
            <a:off x="1712356" y="1930062"/>
            <a:ext cx="8832813" cy="3959190"/>
          </a:xfrm>
          <a:prstGeom prst="rect">
            <a:avLst/>
          </a:prstGeom>
        </p:spPr>
      </p:pic>
      <p:sp>
        <p:nvSpPr>
          <p:cNvPr id="2" name="Slide Number Placeholder 1">
            <a:extLst>
              <a:ext uri="{FF2B5EF4-FFF2-40B4-BE49-F238E27FC236}">
                <a16:creationId xmlns:a16="http://schemas.microsoft.com/office/drawing/2014/main" id="{9CFFC5AF-5AC5-4AFB-BA08-A83D69353689}"/>
              </a:ext>
            </a:extLst>
          </p:cNvPr>
          <p:cNvSpPr>
            <a:spLocks noGrp="1"/>
          </p:cNvSpPr>
          <p:nvPr>
            <p:ph type="sldNum" sz="quarter" idx="4"/>
          </p:nvPr>
        </p:nvSpPr>
        <p:spPr>
          <a:xfrm>
            <a:off x="11005979" y="6478890"/>
            <a:ext cx="411480" cy="384048"/>
          </a:xfrm>
        </p:spPr>
        <p:txBody>
          <a:bodyPr/>
          <a:lstStyle/>
          <a:p>
            <a:fld id="{9AA6D16A-0A68-8445-85DB-A0BE8CCB51C7}" type="slidenum">
              <a:rPr lang="en-US" smtClean="0"/>
              <a:pPr/>
              <a:t>27</a:t>
            </a:fld>
            <a:endParaRPr lang="en-US"/>
          </a:p>
        </p:txBody>
      </p:sp>
      <p:sp>
        <p:nvSpPr>
          <p:cNvPr id="3" name="Title 2">
            <a:extLst>
              <a:ext uri="{FF2B5EF4-FFF2-40B4-BE49-F238E27FC236}">
                <a16:creationId xmlns:a16="http://schemas.microsoft.com/office/drawing/2014/main" id="{5D347C0D-5160-4EC4-B6F5-6486E4C91961}"/>
              </a:ext>
            </a:extLst>
          </p:cNvPr>
          <p:cNvSpPr>
            <a:spLocks noGrp="1"/>
          </p:cNvSpPr>
          <p:nvPr>
            <p:ph type="title"/>
          </p:nvPr>
        </p:nvSpPr>
        <p:spPr/>
        <p:txBody>
          <a:bodyPr/>
          <a:lstStyle/>
          <a:p>
            <a:r>
              <a:rPr lang="en-US">
                <a:solidFill>
                  <a:schemeClr val="accent2"/>
                </a:solidFill>
              </a:rPr>
              <a:t>Design: Operating Model</a:t>
            </a:r>
          </a:p>
        </p:txBody>
      </p:sp>
      <p:sp>
        <p:nvSpPr>
          <p:cNvPr id="4" name="Text Placeholder 3">
            <a:extLst>
              <a:ext uri="{FF2B5EF4-FFF2-40B4-BE49-F238E27FC236}">
                <a16:creationId xmlns:a16="http://schemas.microsoft.com/office/drawing/2014/main" id="{D87088FD-3495-4ACA-8A63-6650E6295022}"/>
              </a:ext>
            </a:extLst>
          </p:cNvPr>
          <p:cNvSpPr>
            <a:spLocks noGrp="1"/>
          </p:cNvSpPr>
          <p:nvPr>
            <p:ph type="body" sz="quarter" idx="10"/>
          </p:nvPr>
        </p:nvSpPr>
        <p:spPr>
          <a:xfrm>
            <a:off x="438912" y="155448"/>
            <a:ext cx="11311128" cy="338328"/>
          </a:xfrm>
        </p:spPr>
        <p:txBody>
          <a:bodyPr/>
          <a:lstStyle/>
          <a:p>
            <a:r>
              <a:rPr lang="en-US"/>
              <a:t>Assessment and Design</a:t>
            </a:r>
          </a:p>
        </p:txBody>
      </p:sp>
      <p:sp>
        <p:nvSpPr>
          <p:cNvPr id="28" name="TextBox 16">
            <a:extLst>
              <a:ext uri="{FF2B5EF4-FFF2-40B4-BE49-F238E27FC236}">
                <a16:creationId xmlns:a16="http://schemas.microsoft.com/office/drawing/2014/main" id="{F550F0B7-D4E0-42CB-B623-BF1D1293CCCC}"/>
              </a:ext>
            </a:extLst>
          </p:cNvPr>
          <p:cNvSpPr txBox="1">
            <a:spLocks noChangeArrowheads="1"/>
          </p:cNvSpPr>
          <p:nvPr/>
        </p:nvSpPr>
        <p:spPr bwMode="auto">
          <a:xfrm>
            <a:off x="1988023" y="1314328"/>
            <a:ext cx="6905767" cy="578882"/>
          </a:xfrm>
          <a:prstGeom prst="roundRect">
            <a:avLst/>
          </a:prstGeom>
          <a:solidFill>
            <a:schemeClr val="bg1"/>
          </a:solidFill>
          <a:ln w="38100">
            <a:gradFill>
              <a:gsLst>
                <a:gs pos="0">
                  <a:schemeClr val="accent1">
                    <a:lumMod val="20000"/>
                    <a:lumOff val="80000"/>
                  </a:schemeClr>
                </a:gs>
                <a:gs pos="100000">
                  <a:schemeClr val="accent1">
                    <a:lumMod val="30000"/>
                    <a:lumOff val="70000"/>
                  </a:schemeClr>
                </a:gs>
              </a:gsLst>
              <a:lin ang="5400000" scaled="1"/>
            </a:gra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a:t>Single Source of Content </a:t>
            </a:r>
          </a:p>
          <a:p>
            <a:r>
              <a:rPr lang="en-US" sz="1400"/>
              <a:t>Centralized portal and knowledge base with robust search functionality</a:t>
            </a:r>
          </a:p>
        </p:txBody>
      </p:sp>
      <p:sp>
        <p:nvSpPr>
          <p:cNvPr id="43" name="TextBox 16">
            <a:extLst>
              <a:ext uri="{FF2B5EF4-FFF2-40B4-BE49-F238E27FC236}">
                <a16:creationId xmlns:a16="http://schemas.microsoft.com/office/drawing/2014/main" id="{28FA530E-5C39-2344-BD87-1F5389F9F630}"/>
              </a:ext>
            </a:extLst>
          </p:cNvPr>
          <p:cNvSpPr txBox="1">
            <a:spLocks noChangeArrowheads="1"/>
          </p:cNvSpPr>
          <p:nvPr/>
        </p:nvSpPr>
        <p:spPr bwMode="auto">
          <a:xfrm>
            <a:off x="268224" y="2425017"/>
            <a:ext cx="1560576" cy="1739741"/>
          </a:xfrm>
          <a:prstGeom prst="roundRect">
            <a:avLst/>
          </a:prstGeom>
          <a:solidFill>
            <a:schemeClr val="bg1"/>
          </a:solidFill>
          <a:ln w="38100">
            <a:gradFill>
              <a:gsLst>
                <a:gs pos="0">
                  <a:schemeClr val="accent1">
                    <a:lumMod val="20000"/>
                    <a:lumOff val="80000"/>
                  </a:schemeClr>
                </a:gs>
                <a:gs pos="100000">
                  <a:schemeClr val="accent1">
                    <a:lumMod val="30000"/>
                    <a:lumOff val="70000"/>
                  </a:schemeClr>
                </a:gs>
              </a:gsLst>
              <a:lin ang="9000000" scaled="0"/>
            </a:gra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a:t>Clear Scope and Simple Access</a:t>
            </a:r>
          </a:p>
          <a:p>
            <a:r>
              <a:rPr lang="en-US" sz="1400"/>
              <a:t>Employees and managers know where to go for service</a:t>
            </a:r>
          </a:p>
        </p:txBody>
      </p:sp>
      <p:sp>
        <p:nvSpPr>
          <p:cNvPr id="52" name="TextBox 16">
            <a:extLst>
              <a:ext uri="{FF2B5EF4-FFF2-40B4-BE49-F238E27FC236}">
                <a16:creationId xmlns:a16="http://schemas.microsoft.com/office/drawing/2014/main" id="{E19F7E56-36A8-459E-868B-4AD29FCCAE64}"/>
              </a:ext>
            </a:extLst>
          </p:cNvPr>
          <p:cNvSpPr txBox="1">
            <a:spLocks noChangeArrowheads="1"/>
          </p:cNvSpPr>
          <p:nvPr/>
        </p:nvSpPr>
        <p:spPr bwMode="auto">
          <a:xfrm>
            <a:off x="10234452" y="415588"/>
            <a:ext cx="1518882" cy="1532334"/>
          </a:xfrm>
          <a:prstGeom prst="roundRect">
            <a:avLst/>
          </a:prstGeom>
          <a:solidFill>
            <a:schemeClr val="bg1"/>
          </a:solidFill>
          <a:ln w="38100">
            <a:gradFill>
              <a:gsLst>
                <a:gs pos="0">
                  <a:schemeClr val="accent1">
                    <a:lumMod val="20000"/>
                    <a:lumOff val="80000"/>
                  </a:schemeClr>
                </a:gs>
                <a:gs pos="100000">
                  <a:schemeClr val="accent1">
                    <a:lumMod val="30000"/>
                    <a:lumOff val="70000"/>
                  </a:schemeClr>
                </a:gs>
              </a:gsLst>
              <a:lin ang="5400000" scaled="1"/>
            </a:gra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a:t>Standard</a:t>
            </a:r>
          </a:p>
          <a:p>
            <a:r>
              <a:rPr lang="en-US" sz="1400" b="1"/>
              <a:t>Escalation Paths</a:t>
            </a:r>
          </a:p>
          <a:p>
            <a:r>
              <a:rPr lang="en-US" sz="1400"/>
              <a:t>Well-defined workflow and hand-off points</a:t>
            </a:r>
            <a:endParaRPr lang="en-US" sz="1400" strike="sngStrike"/>
          </a:p>
        </p:txBody>
      </p:sp>
      <p:sp>
        <p:nvSpPr>
          <p:cNvPr id="51" name="Slide Number Placeholder 1">
            <a:extLst>
              <a:ext uri="{FF2B5EF4-FFF2-40B4-BE49-F238E27FC236}">
                <a16:creationId xmlns:a16="http://schemas.microsoft.com/office/drawing/2014/main" id="{A40CCD7C-A6DD-FD4B-AD04-96233D3B7543}"/>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27</a:t>
            </a:fld>
            <a:endParaRPr lang="en-US"/>
          </a:p>
        </p:txBody>
      </p:sp>
      <p:sp>
        <p:nvSpPr>
          <p:cNvPr id="6" name="TextBox 16">
            <a:extLst>
              <a:ext uri="{FF2B5EF4-FFF2-40B4-BE49-F238E27FC236}">
                <a16:creationId xmlns:a16="http://schemas.microsoft.com/office/drawing/2014/main" id="{89D0A1B2-C035-C66A-B577-6F15C7BA05E2}"/>
              </a:ext>
            </a:extLst>
          </p:cNvPr>
          <p:cNvSpPr txBox="1">
            <a:spLocks noChangeArrowheads="1"/>
          </p:cNvSpPr>
          <p:nvPr/>
        </p:nvSpPr>
        <p:spPr bwMode="auto">
          <a:xfrm>
            <a:off x="1745689" y="2002556"/>
            <a:ext cx="1200437" cy="282943"/>
          </a:xfrm>
          <a:prstGeom prst="roundRect">
            <a:avLst>
              <a:gd name="adj" fmla="val 48899"/>
            </a:avLst>
          </a:prstGeom>
          <a:gradFill>
            <a:gsLst>
              <a:gs pos="0">
                <a:schemeClr val="accent2"/>
              </a:gs>
              <a:gs pos="100000">
                <a:srgbClr val="4E9638"/>
              </a:gs>
            </a:gsLst>
            <a:lin ang="0" scaled="0"/>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sz="1200" i="0">
                <a:solidFill>
                  <a:schemeClr val="bg1"/>
                </a:solidFill>
              </a:rPr>
              <a:t>Customers</a:t>
            </a:r>
          </a:p>
        </p:txBody>
      </p:sp>
      <p:sp>
        <p:nvSpPr>
          <p:cNvPr id="8" name="TextBox 12">
            <a:extLst>
              <a:ext uri="{FF2B5EF4-FFF2-40B4-BE49-F238E27FC236}">
                <a16:creationId xmlns:a16="http://schemas.microsoft.com/office/drawing/2014/main" id="{39BF4AAB-312B-682F-8C4F-89055853C703}"/>
              </a:ext>
            </a:extLst>
          </p:cNvPr>
          <p:cNvSpPr txBox="1">
            <a:spLocks noChangeArrowheads="1"/>
          </p:cNvSpPr>
          <p:nvPr/>
        </p:nvSpPr>
        <p:spPr bwMode="auto">
          <a:xfrm>
            <a:off x="1804133" y="4195869"/>
            <a:ext cx="1428707"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eaLnBrk="1" hangingPunct="1"/>
            <a:endParaRPr lang="en-US" sz="1400" b="1">
              <a:solidFill>
                <a:schemeClr val="bg1"/>
              </a:solidFill>
              <a:latin typeface="+mn-lt"/>
              <a:cs typeface="Arial" pitchFamily="34" charset="0"/>
            </a:endParaRPr>
          </a:p>
          <a:p>
            <a:pPr marL="227013" indent="-227013" eaLnBrk="1" hangingPunct="1">
              <a:buClr>
                <a:schemeClr val="accent2"/>
              </a:buClr>
              <a:buFont typeface="Wingdings" panose="05000000000000000000" pitchFamily="2" charset="2"/>
              <a:buChar char="n"/>
            </a:pPr>
            <a:r>
              <a:rPr lang="en-US" sz="1000">
                <a:solidFill>
                  <a:schemeClr val="bg1"/>
                </a:solidFill>
                <a:latin typeface="+mn-lt"/>
                <a:ea typeface="+mn-ea"/>
                <a:cs typeface="Arial" pitchFamily="34" charset="0"/>
              </a:rPr>
              <a:t>Vendors</a:t>
            </a:r>
          </a:p>
          <a:p>
            <a:pPr marL="227013" indent="-227013" eaLnBrk="1" hangingPunct="1">
              <a:buClr>
                <a:schemeClr val="accent2"/>
              </a:buClr>
              <a:buFont typeface="Wingdings" panose="05000000000000000000" pitchFamily="2" charset="2"/>
              <a:buChar char="n"/>
            </a:pPr>
            <a:r>
              <a:rPr lang="en-US" sz="1000">
                <a:solidFill>
                  <a:schemeClr val="bg1"/>
                </a:solidFill>
                <a:latin typeface="+mn-lt"/>
                <a:ea typeface="+mn-ea"/>
                <a:cs typeface="Arial" pitchFamily="34" charset="0"/>
              </a:rPr>
              <a:t>Audit</a:t>
            </a:r>
          </a:p>
          <a:p>
            <a:pPr marL="227013" indent="-227013" eaLnBrk="1" hangingPunct="1">
              <a:buClr>
                <a:schemeClr val="accent2"/>
              </a:buClr>
              <a:buFont typeface="Wingdings" panose="05000000000000000000" pitchFamily="2" charset="2"/>
              <a:buChar char="n"/>
            </a:pPr>
            <a:r>
              <a:rPr lang="en-US" sz="1000">
                <a:solidFill>
                  <a:schemeClr val="bg1"/>
                </a:solidFill>
                <a:latin typeface="+mn-lt"/>
                <a:ea typeface="+mn-ea"/>
                <a:cs typeface="Arial" pitchFamily="34" charset="0"/>
              </a:rPr>
              <a:t>Government Agencies</a:t>
            </a:r>
          </a:p>
          <a:p>
            <a:pPr marL="182880" indent="-182880" eaLnBrk="1" hangingPunct="1"/>
            <a:endParaRPr lang="en-US" sz="1400" b="1">
              <a:solidFill>
                <a:schemeClr val="bg1"/>
              </a:solidFill>
              <a:latin typeface="+mn-lt"/>
              <a:cs typeface="Arial" pitchFamily="34" charset="0"/>
            </a:endParaRPr>
          </a:p>
        </p:txBody>
      </p:sp>
      <p:sp>
        <p:nvSpPr>
          <p:cNvPr id="9" name="Rectangle 8">
            <a:extLst>
              <a:ext uri="{FF2B5EF4-FFF2-40B4-BE49-F238E27FC236}">
                <a16:creationId xmlns:a16="http://schemas.microsoft.com/office/drawing/2014/main" id="{B08359C8-FB16-B162-3D98-5C9F7CEB4855}"/>
              </a:ext>
            </a:extLst>
          </p:cNvPr>
          <p:cNvSpPr/>
          <p:nvPr/>
        </p:nvSpPr>
        <p:spPr>
          <a:xfrm>
            <a:off x="1803840" y="2892254"/>
            <a:ext cx="1516699" cy="861774"/>
          </a:xfrm>
          <a:prstGeom prst="rect">
            <a:avLst/>
          </a:prstGeom>
        </p:spPr>
        <p:txBody>
          <a:bodyPr wrap="square">
            <a:spAutoFit/>
          </a:bodyPr>
          <a:lstStyle/>
          <a:p>
            <a:pPr marL="182880" indent="-182880"/>
            <a:endParaRPr lang="en-US" sz="1000" b="1">
              <a:solidFill>
                <a:schemeClr val="bg1"/>
              </a:solidFill>
              <a:cs typeface="Arial" pitchFamily="34" charset="0"/>
            </a:endParaRPr>
          </a:p>
          <a:p>
            <a:pPr marL="227013" indent="-227013">
              <a:buClr>
                <a:schemeClr val="accent2"/>
              </a:buClr>
              <a:buFont typeface="Wingdings" panose="05000000000000000000" pitchFamily="2" charset="2"/>
              <a:buChar char="n"/>
            </a:pPr>
            <a:r>
              <a:rPr lang="en-US" sz="1000">
                <a:solidFill>
                  <a:schemeClr val="bg1"/>
                </a:solidFill>
                <a:cs typeface="Arial" pitchFamily="34" charset="0"/>
              </a:rPr>
              <a:t>Executives</a:t>
            </a:r>
          </a:p>
          <a:p>
            <a:pPr marL="227013" indent="-227013">
              <a:buClr>
                <a:schemeClr val="accent2"/>
              </a:buClr>
              <a:buFont typeface="Wingdings" panose="05000000000000000000" pitchFamily="2" charset="2"/>
              <a:buChar char="n"/>
            </a:pPr>
            <a:r>
              <a:rPr lang="en-US" sz="1000">
                <a:solidFill>
                  <a:schemeClr val="bg1"/>
                </a:solidFill>
                <a:cs typeface="Arial" pitchFamily="34" charset="0"/>
              </a:rPr>
              <a:t>Managers</a:t>
            </a:r>
          </a:p>
          <a:p>
            <a:pPr marL="227013" indent="-227013">
              <a:buClr>
                <a:schemeClr val="accent2"/>
              </a:buClr>
              <a:buFont typeface="Wingdings" panose="05000000000000000000" pitchFamily="2" charset="2"/>
              <a:buChar char="n"/>
            </a:pPr>
            <a:r>
              <a:rPr lang="en-US" sz="1000">
                <a:solidFill>
                  <a:schemeClr val="bg1"/>
                </a:solidFill>
                <a:cs typeface="Arial" pitchFamily="34" charset="0"/>
              </a:rPr>
              <a:t>Buyers</a:t>
            </a:r>
          </a:p>
          <a:p>
            <a:pPr marL="227013" indent="-227013">
              <a:buClr>
                <a:schemeClr val="accent2"/>
              </a:buClr>
              <a:buFont typeface="Wingdings" panose="05000000000000000000" pitchFamily="2" charset="2"/>
              <a:buChar char="n"/>
            </a:pPr>
            <a:r>
              <a:rPr lang="en-US" sz="1000">
                <a:solidFill>
                  <a:schemeClr val="bg1"/>
                </a:solidFill>
                <a:cs typeface="Arial" pitchFamily="34" charset="0"/>
              </a:rPr>
              <a:t>Employees</a:t>
            </a:r>
          </a:p>
        </p:txBody>
      </p:sp>
      <p:grpSp>
        <p:nvGrpSpPr>
          <p:cNvPr id="20" name="Group 19">
            <a:extLst>
              <a:ext uri="{FF2B5EF4-FFF2-40B4-BE49-F238E27FC236}">
                <a16:creationId xmlns:a16="http://schemas.microsoft.com/office/drawing/2014/main" id="{7018FA26-D153-4F44-6BE9-CCDEEB3CAFF7}"/>
              </a:ext>
            </a:extLst>
          </p:cNvPr>
          <p:cNvGrpSpPr/>
          <p:nvPr/>
        </p:nvGrpSpPr>
        <p:grpSpPr>
          <a:xfrm>
            <a:off x="2031174" y="2418285"/>
            <a:ext cx="629466" cy="629466"/>
            <a:chOff x="2026573" y="2417393"/>
            <a:chExt cx="919553" cy="919553"/>
          </a:xfrm>
        </p:grpSpPr>
        <p:sp>
          <p:nvSpPr>
            <p:cNvPr id="10" name="Oval 9">
              <a:extLst>
                <a:ext uri="{FF2B5EF4-FFF2-40B4-BE49-F238E27FC236}">
                  <a16:creationId xmlns:a16="http://schemas.microsoft.com/office/drawing/2014/main" id="{F22E5A1A-F182-6E1F-BD75-C03DB306A78D}"/>
                </a:ext>
              </a:extLst>
            </p:cNvPr>
            <p:cNvSpPr/>
            <p:nvPr/>
          </p:nvSpPr>
          <p:spPr>
            <a:xfrm>
              <a:off x="2026573" y="2417393"/>
              <a:ext cx="919553" cy="9195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 name="Graphic 21">
              <a:extLst>
                <a:ext uri="{FF2B5EF4-FFF2-40B4-BE49-F238E27FC236}">
                  <a16:creationId xmlns:a16="http://schemas.microsoft.com/office/drawing/2014/main" id="{F25FE1B2-32D9-5231-9323-D368872B4EC3}"/>
                </a:ext>
              </a:extLst>
            </p:cNvPr>
            <p:cNvSpPr/>
            <p:nvPr/>
          </p:nvSpPr>
          <p:spPr>
            <a:xfrm>
              <a:off x="2301279" y="2498013"/>
              <a:ext cx="370139" cy="691322"/>
            </a:xfrm>
            <a:custGeom>
              <a:avLst/>
              <a:gdLst>
                <a:gd name="connsiteX0" fmla="*/ 523869 w 545085"/>
                <a:gd name="connsiteY0" fmla="*/ 984987 h 1018074"/>
                <a:gd name="connsiteX1" fmla="*/ 523869 w 545085"/>
                <a:gd name="connsiteY1" fmla="*/ 199644 h 1018074"/>
                <a:gd name="connsiteX2" fmla="*/ 395768 w 545085"/>
                <a:gd name="connsiteY2" fmla="*/ 145585 h 1018074"/>
                <a:gd name="connsiteX3" fmla="*/ 395768 w 545085"/>
                <a:gd name="connsiteY3" fmla="*/ 0 h 1018074"/>
                <a:gd name="connsiteX4" fmla="*/ 21116 w 545085"/>
                <a:gd name="connsiteY4" fmla="*/ 149759 h 1018074"/>
                <a:gd name="connsiteX5" fmla="*/ 21116 w 545085"/>
                <a:gd name="connsiteY5" fmla="*/ 984579 h 1018074"/>
                <a:gd name="connsiteX6" fmla="*/ 0 w 545085"/>
                <a:gd name="connsiteY6" fmla="*/ 984579 h 1018074"/>
                <a:gd name="connsiteX7" fmla="*/ 0 w 545085"/>
                <a:gd name="connsiteY7" fmla="*/ 1018074 h 1018074"/>
                <a:gd name="connsiteX8" fmla="*/ 545086 w 545085"/>
                <a:gd name="connsiteY8" fmla="*/ 1018074 h 1018074"/>
                <a:gd name="connsiteX9" fmla="*/ 545086 w 545085"/>
                <a:gd name="connsiteY9" fmla="*/ 984987 h 1018074"/>
                <a:gd name="connsiteX10" fmla="*/ 111611 w 545085"/>
                <a:gd name="connsiteY10" fmla="*/ 928280 h 1018074"/>
                <a:gd name="connsiteX11" fmla="*/ 70386 w 545085"/>
                <a:gd name="connsiteY11" fmla="*/ 928280 h 1018074"/>
                <a:gd name="connsiteX12" fmla="*/ 70386 w 545085"/>
                <a:gd name="connsiteY12" fmla="*/ 886233 h 1018074"/>
                <a:gd name="connsiteX13" fmla="*/ 111611 w 545085"/>
                <a:gd name="connsiteY13" fmla="*/ 886233 h 1018074"/>
                <a:gd name="connsiteX14" fmla="*/ 111611 w 545085"/>
                <a:gd name="connsiteY14" fmla="*/ 846325 h 1018074"/>
                <a:gd name="connsiteX15" fmla="*/ 70386 w 545085"/>
                <a:gd name="connsiteY15" fmla="*/ 846325 h 1018074"/>
                <a:gd name="connsiteX16" fmla="*/ 70386 w 545085"/>
                <a:gd name="connsiteY16" fmla="*/ 804278 h 1018074"/>
                <a:gd name="connsiteX17" fmla="*/ 111611 w 545085"/>
                <a:gd name="connsiteY17" fmla="*/ 804278 h 1018074"/>
                <a:gd name="connsiteX18" fmla="*/ 111611 w 545085"/>
                <a:gd name="connsiteY18" fmla="*/ 764879 h 1018074"/>
                <a:gd name="connsiteX19" fmla="*/ 70386 w 545085"/>
                <a:gd name="connsiteY19" fmla="*/ 764879 h 1018074"/>
                <a:gd name="connsiteX20" fmla="*/ 70386 w 545085"/>
                <a:gd name="connsiteY20" fmla="*/ 722833 h 1018074"/>
                <a:gd name="connsiteX21" fmla="*/ 111611 w 545085"/>
                <a:gd name="connsiteY21" fmla="*/ 722833 h 1018074"/>
                <a:gd name="connsiteX22" fmla="*/ 111611 w 545085"/>
                <a:gd name="connsiteY22" fmla="*/ 683433 h 1018074"/>
                <a:gd name="connsiteX23" fmla="*/ 70386 w 545085"/>
                <a:gd name="connsiteY23" fmla="*/ 683433 h 1018074"/>
                <a:gd name="connsiteX24" fmla="*/ 70386 w 545085"/>
                <a:gd name="connsiteY24" fmla="*/ 640470 h 1018074"/>
                <a:gd name="connsiteX25" fmla="*/ 111611 w 545085"/>
                <a:gd name="connsiteY25" fmla="*/ 640470 h 1018074"/>
                <a:gd name="connsiteX26" fmla="*/ 111611 w 545085"/>
                <a:gd name="connsiteY26" fmla="*/ 601478 h 1018074"/>
                <a:gd name="connsiteX27" fmla="*/ 70386 w 545085"/>
                <a:gd name="connsiteY27" fmla="*/ 601478 h 1018074"/>
                <a:gd name="connsiteX28" fmla="*/ 70386 w 545085"/>
                <a:gd name="connsiteY28" fmla="*/ 558617 h 1018074"/>
                <a:gd name="connsiteX29" fmla="*/ 111611 w 545085"/>
                <a:gd name="connsiteY29" fmla="*/ 558617 h 1018074"/>
                <a:gd name="connsiteX30" fmla="*/ 111611 w 545085"/>
                <a:gd name="connsiteY30" fmla="*/ 520032 h 1018074"/>
                <a:gd name="connsiteX31" fmla="*/ 70386 w 545085"/>
                <a:gd name="connsiteY31" fmla="*/ 520032 h 1018074"/>
                <a:gd name="connsiteX32" fmla="*/ 70386 w 545085"/>
                <a:gd name="connsiteY32" fmla="*/ 476662 h 1018074"/>
                <a:gd name="connsiteX33" fmla="*/ 111611 w 545085"/>
                <a:gd name="connsiteY33" fmla="*/ 476662 h 1018074"/>
                <a:gd name="connsiteX34" fmla="*/ 111611 w 545085"/>
                <a:gd name="connsiteY34" fmla="*/ 438077 h 1018074"/>
                <a:gd name="connsiteX35" fmla="*/ 70386 w 545085"/>
                <a:gd name="connsiteY35" fmla="*/ 438077 h 1018074"/>
                <a:gd name="connsiteX36" fmla="*/ 70386 w 545085"/>
                <a:gd name="connsiteY36" fmla="*/ 394809 h 1018074"/>
                <a:gd name="connsiteX37" fmla="*/ 111611 w 545085"/>
                <a:gd name="connsiteY37" fmla="*/ 394809 h 1018074"/>
                <a:gd name="connsiteX38" fmla="*/ 111611 w 545085"/>
                <a:gd name="connsiteY38" fmla="*/ 356631 h 1018074"/>
                <a:gd name="connsiteX39" fmla="*/ 70386 w 545085"/>
                <a:gd name="connsiteY39" fmla="*/ 356631 h 1018074"/>
                <a:gd name="connsiteX40" fmla="*/ 70386 w 545085"/>
                <a:gd name="connsiteY40" fmla="*/ 312854 h 1018074"/>
                <a:gd name="connsiteX41" fmla="*/ 111611 w 545085"/>
                <a:gd name="connsiteY41" fmla="*/ 312854 h 1018074"/>
                <a:gd name="connsiteX42" fmla="*/ 111611 w 545085"/>
                <a:gd name="connsiteY42" fmla="*/ 275185 h 1018074"/>
                <a:gd name="connsiteX43" fmla="*/ 70386 w 545085"/>
                <a:gd name="connsiteY43" fmla="*/ 275185 h 1018074"/>
                <a:gd name="connsiteX44" fmla="*/ 70386 w 545085"/>
                <a:gd name="connsiteY44" fmla="*/ 230899 h 1018074"/>
                <a:gd name="connsiteX45" fmla="*/ 111611 w 545085"/>
                <a:gd name="connsiteY45" fmla="*/ 230899 h 1018074"/>
                <a:gd name="connsiteX46" fmla="*/ 192052 w 545085"/>
                <a:gd name="connsiteY46" fmla="*/ 930520 h 1018074"/>
                <a:gd name="connsiteX47" fmla="*/ 150826 w 545085"/>
                <a:gd name="connsiteY47" fmla="*/ 930520 h 1018074"/>
                <a:gd name="connsiteX48" fmla="*/ 150826 w 545085"/>
                <a:gd name="connsiteY48" fmla="*/ 886233 h 1018074"/>
                <a:gd name="connsiteX49" fmla="*/ 192253 w 545085"/>
                <a:gd name="connsiteY49" fmla="*/ 886233 h 1018074"/>
                <a:gd name="connsiteX50" fmla="*/ 192052 w 545085"/>
                <a:gd name="connsiteY50" fmla="*/ 848565 h 1018074"/>
                <a:gd name="connsiteX51" fmla="*/ 150826 w 545085"/>
                <a:gd name="connsiteY51" fmla="*/ 848565 h 1018074"/>
                <a:gd name="connsiteX52" fmla="*/ 150826 w 545085"/>
                <a:gd name="connsiteY52" fmla="*/ 804278 h 1018074"/>
                <a:gd name="connsiteX53" fmla="*/ 192253 w 545085"/>
                <a:gd name="connsiteY53" fmla="*/ 804278 h 1018074"/>
                <a:gd name="connsiteX54" fmla="*/ 192052 w 545085"/>
                <a:gd name="connsiteY54" fmla="*/ 767119 h 1018074"/>
                <a:gd name="connsiteX55" fmla="*/ 150826 w 545085"/>
                <a:gd name="connsiteY55" fmla="*/ 767119 h 1018074"/>
                <a:gd name="connsiteX56" fmla="*/ 150826 w 545085"/>
                <a:gd name="connsiteY56" fmla="*/ 722833 h 1018074"/>
                <a:gd name="connsiteX57" fmla="*/ 192253 w 545085"/>
                <a:gd name="connsiteY57" fmla="*/ 722833 h 1018074"/>
                <a:gd name="connsiteX58" fmla="*/ 192052 w 545085"/>
                <a:gd name="connsiteY58" fmla="*/ 685673 h 1018074"/>
                <a:gd name="connsiteX59" fmla="*/ 150826 w 545085"/>
                <a:gd name="connsiteY59" fmla="*/ 685673 h 1018074"/>
                <a:gd name="connsiteX60" fmla="*/ 150826 w 545085"/>
                <a:gd name="connsiteY60" fmla="*/ 640470 h 1018074"/>
                <a:gd name="connsiteX61" fmla="*/ 192253 w 545085"/>
                <a:gd name="connsiteY61" fmla="*/ 640470 h 1018074"/>
                <a:gd name="connsiteX62" fmla="*/ 192052 w 545085"/>
                <a:gd name="connsiteY62" fmla="*/ 603718 h 1018074"/>
                <a:gd name="connsiteX63" fmla="*/ 150826 w 545085"/>
                <a:gd name="connsiteY63" fmla="*/ 603718 h 1018074"/>
                <a:gd name="connsiteX64" fmla="*/ 150826 w 545085"/>
                <a:gd name="connsiteY64" fmla="*/ 558617 h 1018074"/>
                <a:gd name="connsiteX65" fmla="*/ 192253 w 545085"/>
                <a:gd name="connsiteY65" fmla="*/ 558617 h 1018074"/>
                <a:gd name="connsiteX66" fmla="*/ 192052 w 545085"/>
                <a:gd name="connsiteY66" fmla="*/ 522272 h 1018074"/>
                <a:gd name="connsiteX67" fmla="*/ 150826 w 545085"/>
                <a:gd name="connsiteY67" fmla="*/ 522272 h 1018074"/>
                <a:gd name="connsiteX68" fmla="*/ 150826 w 545085"/>
                <a:gd name="connsiteY68" fmla="*/ 476662 h 1018074"/>
                <a:gd name="connsiteX69" fmla="*/ 192253 w 545085"/>
                <a:gd name="connsiteY69" fmla="*/ 476662 h 1018074"/>
                <a:gd name="connsiteX70" fmla="*/ 192052 w 545085"/>
                <a:gd name="connsiteY70" fmla="*/ 440317 h 1018074"/>
                <a:gd name="connsiteX71" fmla="*/ 150826 w 545085"/>
                <a:gd name="connsiteY71" fmla="*/ 440317 h 1018074"/>
                <a:gd name="connsiteX72" fmla="*/ 150826 w 545085"/>
                <a:gd name="connsiteY72" fmla="*/ 394809 h 1018074"/>
                <a:gd name="connsiteX73" fmla="*/ 192253 w 545085"/>
                <a:gd name="connsiteY73" fmla="*/ 394809 h 1018074"/>
                <a:gd name="connsiteX74" fmla="*/ 192052 w 545085"/>
                <a:gd name="connsiteY74" fmla="*/ 358871 h 1018074"/>
                <a:gd name="connsiteX75" fmla="*/ 150826 w 545085"/>
                <a:gd name="connsiteY75" fmla="*/ 358871 h 1018074"/>
                <a:gd name="connsiteX76" fmla="*/ 150826 w 545085"/>
                <a:gd name="connsiteY76" fmla="*/ 312854 h 1018074"/>
                <a:gd name="connsiteX77" fmla="*/ 192253 w 545085"/>
                <a:gd name="connsiteY77" fmla="*/ 312854 h 1018074"/>
                <a:gd name="connsiteX78" fmla="*/ 192052 w 545085"/>
                <a:gd name="connsiteY78" fmla="*/ 277425 h 1018074"/>
                <a:gd name="connsiteX79" fmla="*/ 150826 w 545085"/>
                <a:gd name="connsiteY79" fmla="*/ 277425 h 1018074"/>
                <a:gd name="connsiteX80" fmla="*/ 150826 w 545085"/>
                <a:gd name="connsiteY80" fmla="*/ 230899 h 1018074"/>
                <a:gd name="connsiteX81" fmla="*/ 192253 w 545085"/>
                <a:gd name="connsiteY81" fmla="*/ 230899 h 1018074"/>
                <a:gd name="connsiteX82" fmla="*/ 272995 w 545085"/>
                <a:gd name="connsiteY82" fmla="*/ 932759 h 1018074"/>
                <a:gd name="connsiteX83" fmla="*/ 231870 w 545085"/>
                <a:gd name="connsiteY83" fmla="*/ 932759 h 1018074"/>
                <a:gd name="connsiteX84" fmla="*/ 231870 w 545085"/>
                <a:gd name="connsiteY84" fmla="*/ 886233 h 1018074"/>
                <a:gd name="connsiteX85" fmla="*/ 273397 w 545085"/>
                <a:gd name="connsiteY85" fmla="*/ 886233 h 1018074"/>
                <a:gd name="connsiteX86" fmla="*/ 272995 w 545085"/>
                <a:gd name="connsiteY86" fmla="*/ 850804 h 1018074"/>
                <a:gd name="connsiteX87" fmla="*/ 231870 w 545085"/>
                <a:gd name="connsiteY87" fmla="*/ 850804 h 1018074"/>
                <a:gd name="connsiteX88" fmla="*/ 231870 w 545085"/>
                <a:gd name="connsiteY88" fmla="*/ 804278 h 1018074"/>
                <a:gd name="connsiteX89" fmla="*/ 273397 w 545085"/>
                <a:gd name="connsiteY89" fmla="*/ 804278 h 1018074"/>
                <a:gd name="connsiteX90" fmla="*/ 272995 w 545085"/>
                <a:gd name="connsiteY90" fmla="*/ 769359 h 1018074"/>
                <a:gd name="connsiteX91" fmla="*/ 231870 w 545085"/>
                <a:gd name="connsiteY91" fmla="*/ 769359 h 1018074"/>
                <a:gd name="connsiteX92" fmla="*/ 231870 w 545085"/>
                <a:gd name="connsiteY92" fmla="*/ 722833 h 1018074"/>
                <a:gd name="connsiteX93" fmla="*/ 273397 w 545085"/>
                <a:gd name="connsiteY93" fmla="*/ 722833 h 1018074"/>
                <a:gd name="connsiteX94" fmla="*/ 272995 w 545085"/>
                <a:gd name="connsiteY94" fmla="*/ 687913 h 1018074"/>
                <a:gd name="connsiteX95" fmla="*/ 231870 w 545085"/>
                <a:gd name="connsiteY95" fmla="*/ 687913 h 1018074"/>
                <a:gd name="connsiteX96" fmla="*/ 231870 w 545085"/>
                <a:gd name="connsiteY96" fmla="*/ 640470 h 1018074"/>
                <a:gd name="connsiteX97" fmla="*/ 273397 w 545085"/>
                <a:gd name="connsiteY97" fmla="*/ 640470 h 1018074"/>
                <a:gd name="connsiteX98" fmla="*/ 272995 w 545085"/>
                <a:gd name="connsiteY98" fmla="*/ 605958 h 1018074"/>
                <a:gd name="connsiteX99" fmla="*/ 231870 w 545085"/>
                <a:gd name="connsiteY99" fmla="*/ 605958 h 1018074"/>
                <a:gd name="connsiteX100" fmla="*/ 231870 w 545085"/>
                <a:gd name="connsiteY100" fmla="*/ 558617 h 1018074"/>
                <a:gd name="connsiteX101" fmla="*/ 273397 w 545085"/>
                <a:gd name="connsiteY101" fmla="*/ 558617 h 1018074"/>
                <a:gd name="connsiteX102" fmla="*/ 272995 w 545085"/>
                <a:gd name="connsiteY102" fmla="*/ 524512 h 1018074"/>
                <a:gd name="connsiteX103" fmla="*/ 231870 w 545085"/>
                <a:gd name="connsiteY103" fmla="*/ 524512 h 1018074"/>
                <a:gd name="connsiteX104" fmla="*/ 231870 w 545085"/>
                <a:gd name="connsiteY104" fmla="*/ 476662 h 1018074"/>
                <a:gd name="connsiteX105" fmla="*/ 273397 w 545085"/>
                <a:gd name="connsiteY105" fmla="*/ 476662 h 1018074"/>
                <a:gd name="connsiteX106" fmla="*/ 272995 w 545085"/>
                <a:gd name="connsiteY106" fmla="*/ 442557 h 1018074"/>
                <a:gd name="connsiteX107" fmla="*/ 231870 w 545085"/>
                <a:gd name="connsiteY107" fmla="*/ 442557 h 1018074"/>
                <a:gd name="connsiteX108" fmla="*/ 231870 w 545085"/>
                <a:gd name="connsiteY108" fmla="*/ 394809 h 1018074"/>
                <a:gd name="connsiteX109" fmla="*/ 273397 w 545085"/>
                <a:gd name="connsiteY109" fmla="*/ 394809 h 1018074"/>
                <a:gd name="connsiteX110" fmla="*/ 272995 w 545085"/>
                <a:gd name="connsiteY110" fmla="*/ 361111 h 1018074"/>
                <a:gd name="connsiteX111" fmla="*/ 231870 w 545085"/>
                <a:gd name="connsiteY111" fmla="*/ 361111 h 1018074"/>
                <a:gd name="connsiteX112" fmla="*/ 231870 w 545085"/>
                <a:gd name="connsiteY112" fmla="*/ 312854 h 1018074"/>
                <a:gd name="connsiteX113" fmla="*/ 273397 w 545085"/>
                <a:gd name="connsiteY113" fmla="*/ 312854 h 1018074"/>
                <a:gd name="connsiteX114" fmla="*/ 272995 w 545085"/>
                <a:gd name="connsiteY114" fmla="*/ 279665 h 1018074"/>
                <a:gd name="connsiteX115" fmla="*/ 231870 w 545085"/>
                <a:gd name="connsiteY115" fmla="*/ 279665 h 1018074"/>
                <a:gd name="connsiteX116" fmla="*/ 231870 w 545085"/>
                <a:gd name="connsiteY116" fmla="*/ 230899 h 1018074"/>
                <a:gd name="connsiteX117" fmla="*/ 273397 w 545085"/>
                <a:gd name="connsiteY117" fmla="*/ 230899 h 1018074"/>
                <a:gd name="connsiteX118" fmla="*/ 353939 w 545085"/>
                <a:gd name="connsiteY118" fmla="*/ 934999 h 1018074"/>
                <a:gd name="connsiteX119" fmla="*/ 312813 w 545085"/>
                <a:gd name="connsiteY119" fmla="*/ 934999 h 1018074"/>
                <a:gd name="connsiteX120" fmla="*/ 312813 w 545085"/>
                <a:gd name="connsiteY120" fmla="*/ 886233 h 1018074"/>
                <a:gd name="connsiteX121" fmla="*/ 354341 w 545085"/>
                <a:gd name="connsiteY121" fmla="*/ 886233 h 1018074"/>
                <a:gd name="connsiteX122" fmla="*/ 353939 w 545085"/>
                <a:gd name="connsiteY122" fmla="*/ 853044 h 1018074"/>
                <a:gd name="connsiteX123" fmla="*/ 312813 w 545085"/>
                <a:gd name="connsiteY123" fmla="*/ 853044 h 1018074"/>
                <a:gd name="connsiteX124" fmla="*/ 312813 w 545085"/>
                <a:gd name="connsiteY124" fmla="*/ 804278 h 1018074"/>
                <a:gd name="connsiteX125" fmla="*/ 354341 w 545085"/>
                <a:gd name="connsiteY125" fmla="*/ 804278 h 1018074"/>
                <a:gd name="connsiteX126" fmla="*/ 353939 w 545085"/>
                <a:gd name="connsiteY126" fmla="*/ 771598 h 1018074"/>
                <a:gd name="connsiteX127" fmla="*/ 312813 w 545085"/>
                <a:gd name="connsiteY127" fmla="*/ 771598 h 1018074"/>
                <a:gd name="connsiteX128" fmla="*/ 312813 w 545085"/>
                <a:gd name="connsiteY128" fmla="*/ 722833 h 1018074"/>
                <a:gd name="connsiteX129" fmla="*/ 354341 w 545085"/>
                <a:gd name="connsiteY129" fmla="*/ 722833 h 1018074"/>
                <a:gd name="connsiteX130" fmla="*/ 353939 w 545085"/>
                <a:gd name="connsiteY130" fmla="*/ 690152 h 1018074"/>
                <a:gd name="connsiteX131" fmla="*/ 312813 w 545085"/>
                <a:gd name="connsiteY131" fmla="*/ 690152 h 1018074"/>
                <a:gd name="connsiteX132" fmla="*/ 312813 w 545085"/>
                <a:gd name="connsiteY132" fmla="*/ 640470 h 1018074"/>
                <a:gd name="connsiteX133" fmla="*/ 354341 w 545085"/>
                <a:gd name="connsiteY133" fmla="*/ 640470 h 1018074"/>
                <a:gd name="connsiteX134" fmla="*/ 353939 w 545085"/>
                <a:gd name="connsiteY134" fmla="*/ 608197 h 1018074"/>
                <a:gd name="connsiteX135" fmla="*/ 312813 w 545085"/>
                <a:gd name="connsiteY135" fmla="*/ 608197 h 1018074"/>
                <a:gd name="connsiteX136" fmla="*/ 312813 w 545085"/>
                <a:gd name="connsiteY136" fmla="*/ 558617 h 1018074"/>
                <a:gd name="connsiteX137" fmla="*/ 354341 w 545085"/>
                <a:gd name="connsiteY137" fmla="*/ 558617 h 1018074"/>
                <a:gd name="connsiteX138" fmla="*/ 353939 w 545085"/>
                <a:gd name="connsiteY138" fmla="*/ 526752 h 1018074"/>
                <a:gd name="connsiteX139" fmla="*/ 312813 w 545085"/>
                <a:gd name="connsiteY139" fmla="*/ 526752 h 1018074"/>
                <a:gd name="connsiteX140" fmla="*/ 312813 w 545085"/>
                <a:gd name="connsiteY140" fmla="*/ 476662 h 1018074"/>
                <a:gd name="connsiteX141" fmla="*/ 354341 w 545085"/>
                <a:gd name="connsiteY141" fmla="*/ 476662 h 1018074"/>
                <a:gd name="connsiteX142" fmla="*/ 353939 w 545085"/>
                <a:gd name="connsiteY142" fmla="*/ 444797 h 1018074"/>
                <a:gd name="connsiteX143" fmla="*/ 312813 w 545085"/>
                <a:gd name="connsiteY143" fmla="*/ 444797 h 1018074"/>
                <a:gd name="connsiteX144" fmla="*/ 312813 w 545085"/>
                <a:gd name="connsiteY144" fmla="*/ 394809 h 1018074"/>
                <a:gd name="connsiteX145" fmla="*/ 354341 w 545085"/>
                <a:gd name="connsiteY145" fmla="*/ 394809 h 1018074"/>
                <a:gd name="connsiteX146" fmla="*/ 353939 w 545085"/>
                <a:gd name="connsiteY146" fmla="*/ 363351 h 1018074"/>
                <a:gd name="connsiteX147" fmla="*/ 312813 w 545085"/>
                <a:gd name="connsiteY147" fmla="*/ 363351 h 1018074"/>
                <a:gd name="connsiteX148" fmla="*/ 312813 w 545085"/>
                <a:gd name="connsiteY148" fmla="*/ 312854 h 1018074"/>
                <a:gd name="connsiteX149" fmla="*/ 354341 w 545085"/>
                <a:gd name="connsiteY149" fmla="*/ 312854 h 1018074"/>
                <a:gd name="connsiteX150" fmla="*/ 353939 w 545085"/>
                <a:gd name="connsiteY150" fmla="*/ 281905 h 1018074"/>
                <a:gd name="connsiteX151" fmla="*/ 312813 w 545085"/>
                <a:gd name="connsiteY151" fmla="*/ 281905 h 1018074"/>
                <a:gd name="connsiteX152" fmla="*/ 312813 w 545085"/>
                <a:gd name="connsiteY152" fmla="*/ 230899 h 1018074"/>
                <a:gd name="connsiteX153" fmla="*/ 354341 w 545085"/>
                <a:gd name="connsiteY153" fmla="*/ 230899 h 1018074"/>
                <a:gd name="connsiteX154" fmla="*/ 474600 w 545085"/>
                <a:gd name="connsiteY154" fmla="*/ 937239 h 1018074"/>
                <a:gd name="connsiteX155" fmla="*/ 433474 w 545085"/>
                <a:gd name="connsiteY155" fmla="*/ 937239 h 1018074"/>
                <a:gd name="connsiteX156" fmla="*/ 433474 w 545085"/>
                <a:gd name="connsiteY156" fmla="*/ 886233 h 1018074"/>
                <a:gd name="connsiteX157" fmla="*/ 475002 w 545085"/>
                <a:gd name="connsiteY157" fmla="*/ 886233 h 1018074"/>
                <a:gd name="connsiteX158" fmla="*/ 474600 w 545085"/>
                <a:gd name="connsiteY158" fmla="*/ 855284 h 1018074"/>
                <a:gd name="connsiteX159" fmla="*/ 433474 w 545085"/>
                <a:gd name="connsiteY159" fmla="*/ 855284 h 1018074"/>
                <a:gd name="connsiteX160" fmla="*/ 433474 w 545085"/>
                <a:gd name="connsiteY160" fmla="*/ 804278 h 1018074"/>
                <a:gd name="connsiteX161" fmla="*/ 475002 w 545085"/>
                <a:gd name="connsiteY161" fmla="*/ 804278 h 1018074"/>
                <a:gd name="connsiteX162" fmla="*/ 474600 w 545085"/>
                <a:gd name="connsiteY162" fmla="*/ 773838 h 1018074"/>
                <a:gd name="connsiteX163" fmla="*/ 433474 w 545085"/>
                <a:gd name="connsiteY163" fmla="*/ 773838 h 1018074"/>
                <a:gd name="connsiteX164" fmla="*/ 433474 w 545085"/>
                <a:gd name="connsiteY164" fmla="*/ 722833 h 1018074"/>
                <a:gd name="connsiteX165" fmla="*/ 475002 w 545085"/>
                <a:gd name="connsiteY165" fmla="*/ 722833 h 1018074"/>
                <a:gd name="connsiteX166" fmla="*/ 474600 w 545085"/>
                <a:gd name="connsiteY166" fmla="*/ 692392 h 1018074"/>
                <a:gd name="connsiteX167" fmla="*/ 433474 w 545085"/>
                <a:gd name="connsiteY167" fmla="*/ 692392 h 1018074"/>
                <a:gd name="connsiteX168" fmla="*/ 433474 w 545085"/>
                <a:gd name="connsiteY168" fmla="*/ 640470 h 1018074"/>
                <a:gd name="connsiteX169" fmla="*/ 475002 w 545085"/>
                <a:gd name="connsiteY169" fmla="*/ 640470 h 1018074"/>
                <a:gd name="connsiteX170" fmla="*/ 474600 w 545085"/>
                <a:gd name="connsiteY170" fmla="*/ 610437 h 1018074"/>
                <a:gd name="connsiteX171" fmla="*/ 433474 w 545085"/>
                <a:gd name="connsiteY171" fmla="*/ 610437 h 1018074"/>
                <a:gd name="connsiteX172" fmla="*/ 433474 w 545085"/>
                <a:gd name="connsiteY172" fmla="*/ 558617 h 1018074"/>
                <a:gd name="connsiteX173" fmla="*/ 475002 w 545085"/>
                <a:gd name="connsiteY173" fmla="*/ 558617 h 1018074"/>
                <a:gd name="connsiteX174" fmla="*/ 474600 w 545085"/>
                <a:gd name="connsiteY174" fmla="*/ 528991 h 1018074"/>
                <a:gd name="connsiteX175" fmla="*/ 433474 w 545085"/>
                <a:gd name="connsiteY175" fmla="*/ 528991 h 1018074"/>
                <a:gd name="connsiteX176" fmla="*/ 433474 w 545085"/>
                <a:gd name="connsiteY176" fmla="*/ 476662 h 1018074"/>
                <a:gd name="connsiteX177" fmla="*/ 475002 w 545085"/>
                <a:gd name="connsiteY177" fmla="*/ 476662 h 1018074"/>
                <a:gd name="connsiteX178" fmla="*/ 474600 w 545085"/>
                <a:gd name="connsiteY178" fmla="*/ 447036 h 1018074"/>
                <a:gd name="connsiteX179" fmla="*/ 433474 w 545085"/>
                <a:gd name="connsiteY179" fmla="*/ 447036 h 1018074"/>
                <a:gd name="connsiteX180" fmla="*/ 433474 w 545085"/>
                <a:gd name="connsiteY180" fmla="*/ 394809 h 1018074"/>
                <a:gd name="connsiteX181" fmla="*/ 475002 w 545085"/>
                <a:gd name="connsiteY181" fmla="*/ 394809 h 1018074"/>
                <a:gd name="connsiteX182" fmla="*/ 474600 w 545085"/>
                <a:gd name="connsiteY182" fmla="*/ 365590 h 1018074"/>
                <a:gd name="connsiteX183" fmla="*/ 433474 w 545085"/>
                <a:gd name="connsiteY183" fmla="*/ 365590 h 1018074"/>
                <a:gd name="connsiteX184" fmla="*/ 433474 w 545085"/>
                <a:gd name="connsiteY184" fmla="*/ 312854 h 1018074"/>
                <a:gd name="connsiteX185" fmla="*/ 475002 w 545085"/>
                <a:gd name="connsiteY185" fmla="*/ 312854 h 1018074"/>
                <a:gd name="connsiteX186" fmla="*/ 474600 w 545085"/>
                <a:gd name="connsiteY186" fmla="*/ 284144 h 1018074"/>
                <a:gd name="connsiteX187" fmla="*/ 433474 w 545085"/>
                <a:gd name="connsiteY187" fmla="*/ 284144 h 1018074"/>
                <a:gd name="connsiteX188" fmla="*/ 433474 w 545085"/>
                <a:gd name="connsiteY188" fmla="*/ 230899 h 1018074"/>
                <a:gd name="connsiteX189" fmla="*/ 475002 w 545085"/>
                <a:gd name="connsiteY189" fmla="*/ 230899 h 101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45085" h="1018074">
                  <a:moveTo>
                    <a:pt x="523869" y="984987"/>
                  </a:moveTo>
                  <a:lnTo>
                    <a:pt x="523869" y="199644"/>
                  </a:lnTo>
                  <a:lnTo>
                    <a:pt x="395768" y="145585"/>
                  </a:lnTo>
                  <a:lnTo>
                    <a:pt x="395768" y="0"/>
                  </a:lnTo>
                  <a:lnTo>
                    <a:pt x="21116" y="149759"/>
                  </a:lnTo>
                  <a:lnTo>
                    <a:pt x="21116" y="984579"/>
                  </a:lnTo>
                  <a:lnTo>
                    <a:pt x="0" y="984579"/>
                  </a:lnTo>
                  <a:lnTo>
                    <a:pt x="0" y="1018074"/>
                  </a:lnTo>
                  <a:lnTo>
                    <a:pt x="545086" y="1018074"/>
                  </a:lnTo>
                  <a:lnTo>
                    <a:pt x="545086" y="984987"/>
                  </a:lnTo>
                  <a:close/>
                  <a:moveTo>
                    <a:pt x="111611" y="928280"/>
                  </a:moveTo>
                  <a:lnTo>
                    <a:pt x="70386" y="928280"/>
                  </a:lnTo>
                  <a:lnTo>
                    <a:pt x="70386" y="886233"/>
                  </a:lnTo>
                  <a:lnTo>
                    <a:pt x="111611" y="886233"/>
                  </a:lnTo>
                  <a:close/>
                  <a:moveTo>
                    <a:pt x="111611" y="846325"/>
                  </a:moveTo>
                  <a:lnTo>
                    <a:pt x="70386" y="846325"/>
                  </a:lnTo>
                  <a:lnTo>
                    <a:pt x="70386" y="804278"/>
                  </a:lnTo>
                  <a:lnTo>
                    <a:pt x="111611" y="804278"/>
                  </a:lnTo>
                  <a:close/>
                  <a:moveTo>
                    <a:pt x="111611" y="764879"/>
                  </a:moveTo>
                  <a:lnTo>
                    <a:pt x="70386" y="764879"/>
                  </a:lnTo>
                  <a:lnTo>
                    <a:pt x="70386" y="722833"/>
                  </a:lnTo>
                  <a:lnTo>
                    <a:pt x="111611" y="722833"/>
                  </a:lnTo>
                  <a:close/>
                  <a:moveTo>
                    <a:pt x="111611" y="683433"/>
                  </a:moveTo>
                  <a:lnTo>
                    <a:pt x="70386" y="683433"/>
                  </a:lnTo>
                  <a:lnTo>
                    <a:pt x="70386" y="640470"/>
                  </a:lnTo>
                  <a:lnTo>
                    <a:pt x="111611" y="640470"/>
                  </a:lnTo>
                  <a:close/>
                  <a:moveTo>
                    <a:pt x="111611" y="601478"/>
                  </a:moveTo>
                  <a:lnTo>
                    <a:pt x="70386" y="601478"/>
                  </a:lnTo>
                  <a:lnTo>
                    <a:pt x="70386" y="558617"/>
                  </a:lnTo>
                  <a:lnTo>
                    <a:pt x="111611" y="558617"/>
                  </a:lnTo>
                  <a:close/>
                  <a:moveTo>
                    <a:pt x="111611" y="520032"/>
                  </a:moveTo>
                  <a:lnTo>
                    <a:pt x="70386" y="520032"/>
                  </a:lnTo>
                  <a:lnTo>
                    <a:pt x="70386" y="476662"/>
                  </a:lnTo>
                  <a:lnTo>
                    <a:pt x="111611" y="476662"/>
                  </a:lnTo>
                  <a:close/>
                  <a:moveTo>
                    <a:pt x="111611" y="438077"/>
                  </a:moveTo>
                  <a:lnTo>
                    <a:pt x="70386" y="438077"/>
                  </a:lnTo>
                  <a:lnTo>
                    <a:pt x="70386" y="394809"/>
                  </a:lnTo>
                  <a:lnTo>
                    <a:pt x="111611" y="394809"/>
                  </a:lnTo>
                  <a:close/>
                  <a:moveTo>
                    <a:pt x="111611" y="356631"/>
                  </a:moveTo>
                  <a:lnTo>
                    <a:pt x="70386" y="356631"/>
                  </a:lnTo>
                  <a:lnTo>
                    <a:pt x="70386" y="312854"/>
                  </a:lnTo>
                  <a:lnTo>
                    <a:pt x="111611" y="312854"/>
                  </a:lnTo>
                  <a:close/>
                  <a:moveTo>
                    <a:pt x="111611" y="275185"/>
                  </a:moveTo>
                  <a:lnTo>
                    <a:pt x="70386" y="275185"/>
                  </a:lnTo>
                  <a:lnTo>
                    <a:pt x="70386" y="230899"/>
                  </a:lnTo>
                  <a:lnTo>
                    <a:pt x="111611" y="230899"/>
                  </a:lnTo>
                  <a:close/>
                  <a:moveTo>
                    <a:pt x="192052" y="930520"/>
                  </a:moveTo>
                  <a:lnTo>
                    <a:pt x="150826" y="930520"/>
                  </a:lnTo>
                  <a:lnTo>
                    <a:pt x="150826" y="886233"/>
                  </a:lnTo>
                  <a:lnTo>
                    <a:pt x="192253" y="886233"/>
                  </a:lnTo>
                  <a:close/>
                  <a:moveTo>
                    <a:pt x="192052" y="848565"/>
                  </a:moveTo>
                  <a:lnTo>
                    <a:pt x="150826" y="848565"/>
                  </a:lnTo>
                  <a:lnTo>
                    <a:pt x="150826" y="804278"/>
                  </a:lnTo>
                  <a:lnTo>
                    <a:pt x="192253" y="804278"/>
                  </a:lnTo>
                  <a:close/>
                  <a:moveTo>
                    <a:pt x="192052" y="767119"/>
                  </a:moveTo>
                  <a:lnTo>
                    <a:pt x="150826" y="767119"/>
                  </a:lnTo>
                  <a:lnTo>
                    <a:pt x="150826" y="722833"/>
                  </a:lnTo>
                  <a:lnTo>
                    <a:pt x="192253" y="722833"/>
                  </a:lnTo>
                  <a:close/>
                  <a:moveTo>
                    <a:pt x="192052" y="685673"/>
                  </a:moveTo>
                  <a:lnTo>
                    <a:pt x="150826" y="685673"/>
                  </a:lnTo>
                  <a:lnTo>
                    <a:pt x="150826" y="640470"/>
                  </a:lnTo>
                  <a:lnTo>
                    <a:pt x="192253" y="640470"/>
                  </a:lnTo>
                  <a:close/>
                  <a:moveTo>
                    <a:pt x="192052" y="603718"/>
                  </a:moveTo>
                  <a:lnTo>
                    <a:pt x="150826" y="603718"/>
                  </a:lnTo>
                  <a:lnTo>
                    <a:pt x="150826" y="558617"/>
                  </a:lnTo>
                  <a:lnTo>
                    <a:pt x="192253" y="558617"/>
                  </a:lnTo>
                  <a:close/>
                  <a:moveTo>
                    <a:pt x="192052" y="522272"/>
                  </a:moveTo>
                  <a:lnTo>
                    <a:pt x="150826" y="522272"/>
                  </a:lnTo>
                  <a:lnTo>
                    <a:pt x="150826" y="476662"/>
                  </a:lnTo>
                  <a:lnTo>
                    <a:pt x="192253" y="476662"/>
                  </a:lnTo>
                  <a:close/>
                  <a:moveTo>
                    <a:pt x="192052" y="440317"/>
                  </a:moveTo>
                  <a:lnTo>
                    <a:pt x="150826" y="440317"/>
                  </a:lnTo>
                  <a:lnTo>
                    <a:pt x="150826" y="394809"/>
                  </a:lnTo>
                  <a:lnTo>
                    <a:pt x="192253" y="394809"/>
                  </a:lnTo>
                  <a:close/>
                  <a:moveTo>
                    <a:pt x="192052" y="358871"/>
                  </a:moveTo>
                  <a:lnTo>
                    <a:pt x="150826" y="358871"/>
                  </a:lnTo>
                  <a:lnTo>
                    <a:pt x="150826" y="312854"/>
                  </a:lnTo>
                  <a:lnTo>
                    <a:pt x="192253" y="312854"/>
                  </a:lnTo>
                  <a:close/>
                  <a:moveTo>
                    <a:pt x="192052" y="277425"/>
                  </a:moveTo>
                  <a:lnTo>
                    <a:pt x="150826" y="277425"/>
                  </a:lnTo>
                  <a:lnTo>
                    <a:pt x="150826" y="230899"/>
                  </a:lnTo>
                  <a:lnTo>
                    <a:pt x="192253" y="230899"/>
                  </a:lnTo>
                  <a:close/>
                  <a:moveTo>
                    <a:pt x="272995" y="932759"/>
                  </a:moveTo>
                  <a:lnTo>
                    <a:pt x="231870" y="932759"/>
                  </a:lnTo>
                  <a:lnTo>
                    <a:pt x="231870" y="886233"/>
                  </a:lnTo>
                  <a:lnTo>
                    <a:pt x="273397" y="886233"/>
                  </a:lnTo>
                  <a:close/>
                  <a:moveTo>
                    <a:pt x="272995" y="850804"/>
                  </a:moveTo>
                  <a:lnTo>
                    <a:pt x="231870" y="850804"/>
                  </a:lnTo>
                  <a:lnTo>
                    <a:pt x="231870" y="804278"/>
                  </a:lnTo>
                  <a:lnTo>
                    <a:pt x="273397" y="804278"/>
                  </a:lnTo>
                  <a:close/>
                  <a:moveTo>
                    <a:pt x="272995" y="769359"/>
                  </a:moveTo>
                  <a:lnTo>
                    <a:pt x="231870" y="769359"/>
                  </a:lnTo>
                  <a:lnTo>
                    <a:pt x="231870" y="722833"/>
                  </a:lnTo>
                  <a:lnTo>
                    <a:pt x="273397" y="722833"/>
                  </a:lnTo>
                  <a:close/>
                  <a:moveTo>
                    <a:pt x="272995" y="687913"/>
                  </a:moveTo>
                  <a:lnTo>
                    <a:pt x="231870" y="687913"/>
                  </a:lnTo>
                  <a:lnTo>
                    <a:pt x="231870" y="640470"/>
                  </a:lnTo>
                  <a:lnTo>
                    <a:pt x="273397" y="640470"/>
                  </a:lnTo>
                  <a:close/>
                  <a:moveTo>
                    <a:pt x="272995" y="605958"/>
                  </a:moveTo>
                  <a:lnTo>
                    <a:pt x="231870" y="605958"/>
                  </a:lnTo>
                  <a:lnTo>
                    <a:pt x="231870" y="558617"/>
                  </a:lnTo>
                  <a:lnTo>
                    <a:pt x="273397" y="558617"/>
                  </a:lnTo>
                  <a:close/>
                  <a:moveTo>
                    <a:pt x="272995" y="524512"/>
                  </a:moveTo>
                  <a:lnTo>
                    <a:pt x="231870" y="524512"/>
                  </a:lnTo>
                  <a:lnTo>
                    <a:pt x="231870" y="476662"/>
                  </a:lnTo>
                  <a:lnTo>
                    <a:pt x="273397" y="476662"/>
                  </a:lnTo>
                  <a:close/>
                  <a:moveTo>
                    <a:pt x="272995" y="442557"/>
                  </a:moveTo>
                  <a:lnTo>
                    <a:pt x="231870" y="442557"/>
                  </a:lnTo>
                  <a:lnTo>
                    <a:pt x="231870" y="394809"/>
                  </a:lnTo>
                  <a:lnTo>
                    <a:pt x="273397" y="394809"/>
                  </a:lnTo>
                  <a:close/>
                  <a:moveTo>
                    <a:pt x="272995" y="361111"/>
                  </a:moveTo>
                  <a:lnTo>
                    <a:pt x="231870" y="361111"/>
                  </a:lnTo>
                  <a:lnTo>
                    <a:pt x="231870" y="312854"/>
                  </a:lnTo>
                  <a:lnTo>
                    <a:pt x="273397" y="312854"/>
                  </a:lnTo>
                  <a:close/>
                  <a:moveTo>
                    <a:pt x="272995" y="279665"/>
                  </a:moveTo>
                  <a:lnTo>
                    <a:pt x="231870" y="279665"/>
                  </a:lnTo>
                  <a:lnTo>
                    <a:pt x="231870" y="230899"/>
                  </a:lnTo>
                  <a:lnTo>
                    <a:pt x="273397" y="230899"/>
                  </a:lnTo>
                  <a:close/>
                  <a:moveTo>
                    <a:pt x="353939" y="934999"/>
                  </a:moveTo>
                  <a:lnTo>
                    <a:pt x="312813" y="934999"/>
                  </a:lnTo>
                  <a:lnTo>
                    <a:pt x="312813" y="886233"/>
                  </a:lnTo>
                  <a:lnTo>
                    <a:pt x="354341" y="886233"/>
                  </a:lnTo>
                  <a:close/>
                  <a:moveTo>
                    <a:pt x="353939" y="853044"/>
                  </a:moveTo>
                  <a:lnTo>
                    <a:pt x="312813" y="853044"/>
                  </a:lnTo>
                  <a:lnTo>
                    <a:pt x="312813" y="804278"/>
                  </a:lnTo>
                  <a:lnTo>
                    <a:pt x="354341" y="804278"/>
                  </a:lnTo>
                  <a:close/>
                  <a:moveTo>
                    <a:pt x="353939" y="771598"/>
                  </a:moveTo>
                  <a:lnTo>
                    <a:pt x="312813" y="771598"/>
                  </a:lnTo>
                  <a:lnTo>
                    <a:pt x="312813" y="722833"/>
                  </a:lnTo>
                  <a:lnTo>
                    <a:pt x="354341" y="722833"/>
                  </a:lnTo>
                  <a:close/>
                  <a:moveTo>
                    <a:pt x="353939" y="690152"/>
                  </a:moveTo>
                  <a:lnTo>
                    <a:pt x="312813" y="690152"/>
                  </a:lnTo>
                  <a:lnTo>
                    <a:pt x="312813" y="640470"/>
                  </a:lnTo>
                  <a:lnTo>
                    <a:pt x="354341" y="640470"/>
                  </a:lnTo>
                  <a:close/>
                  <a:moveTo>
                    <a:pt x="353939" y="608197"/>
                  </a:moveTo>
                  <a:lnTo>
                    <a:pt x="312813" y="608197"/>
                  </a:lnTo>
                  <a:lnTo>
                    <a:pt x="312813" y="558617"/>
                  </a:lnTo>
                  <a:lnTo>
                    <a:pt x="354341" y="558617"/>
                  </a:lnTo>
                  <a:close/>
                  <a:moveTo>
                    <a:pt x="353939" y="526752"/>
                  </a:moveTo>
                  <a:lnTo>
                    <a:pt x="312813" y="526752"/>
                  </a:lnTo>
                  <a:lnTo>
                    <a:pt x="312813" y="476662"/>
                  </a:lnTo>
                  <a:lnTo>
                    <a:pt x="354341" y="476662"/>
                  </a:lnTo>
                  <a:close/>
                  <a:moveTo>
                    <a:pt x="353939" y="444797"/>
                  </a:moveTo>
                  <a:lnTo>
                    <a:pt x="312813" y="444797"/>
                  </a:lnTo>
                  <a:lnTo>
                    <a:pt x="312813" y="394809"/>
                  </a:lnTo>
                  <a:lnTo>
                    <a:pt x="354341" y="394809"/>
                  </a:lnTo>
                  <a:close/>
                  <a:moveTo>
                    <a:pt x="353939" y="363351"/>
                  </a:moveTo>
                  <a:lnTo>
                    <a:pt x="312813" y="363351"/>
                  </a:lnTo>
                  <a:lnTo>
                    <a:pt x="312813" y="312854"/>
                  </a:lnTo>
                  <a:lnTo>
                    <a:pt x="354341" y="312854"/>
                  </a:lnTo>
                  <a:close/>
                  <a:moveTo>
                    <a:pt x="353939" y="281905"/>
                  </a:moveTo>
                  <a:lnTo>
                    <a:pt x="312813" y="281905"/>
                  </a:lnTo>
                  <a:lnTo>
                    <a:pt x="312813" y="230899"/>
                  </a:lnTo>
                  <a:lnTo>
                    <a:pt x="354341" y="230899"/>
                  </a:lnTo>
                  <a:close/>
                  <a:moveTo>
                    <a:pt x="474600" y="937239"/>
                  </a:moveTo>
                  <a:lnTo>
                    <a:pt x="433474" y="937239"/>
                  </a:lnTo>
                  <a:lnTo>
                    <a:pt x="433474" y="886233"/>
                  </a:lnTo>
                  <a:lnTo>
                    <a:pt x="475002" y="886233"/>
                  </a:lnTo>
                  <a:close/>
                  <a:moveTo>
                    <a:pt x="474600" y="855284"/>
                  </a:moveTo>
                  <a:lnTo>
                    <a:pt x="433474" y="855284"/>
                  </a:lnTo>
                  <a:lnTo>
                    <a:pt x="433474" y="804278"/>
                  </a:lnTo>
                  <a:lnTo>
                    <a:pt x="475002" y="804278"/>
                  </a:lnTo>
                  <a:close/>
                  <a:moveTo>
                    <a:pt x="474600" y="773838"/>
                  </a:moveTo>
                  <a:lnTo>
                    <a:pt x="433474" y="773838"/>
                  </a:lnTo>
                  <a:lnTo>
                    <a:pt x="433474" y="722833"/>
                  </a:lnTo>
                  <a:lnTo>
                    <a:pt x="475002" y="722833"/>
                  </a:lnTo>
                  <a:close/>
                  <a:moveTo>
                    <a:pt x="474600" y="692392"/>
                  </a:moveTo>
                  <a:lnTo>
                    <a:pt x="433474" y="692392"/>
                  </a:lnTo>
                  <a:lnTo>
                    <a:pt x="433474" y="640470"/>
                  </a:lnTo>
                  <a:lnTo>
                    <a:pt x="475002" y="640470"/>
                  </a:lnTo>
                  <a:close/>
                  <a:moveTo>
                    <a:pt x="474600" y="610437"/>
                  </a:moveTo>
                  <a:lnTo>
                    <a:pt x="433474" y="610437"/>
                  </a:lnTo>
                  <a:lnTo>
                    <a:pt x="433474" y="558617"/>
                  </a:lnTo>
                  <a:lnTo>
                    <a:pt x="475002" y="558617"/>
                  </a:lnTo>
                  <a:close/>
                  <a:moveTo>
                    <a:pt x="474600" y="528991"/>
                  </a:moveTo>
                  <a:lnTo>
                    <a:pt x="433474" y="528991"/>
                  </a:lnTo>
                  <a:lnTo>
                    <a:pt x="433474" y="476662"/>
                  </a:lnTo>
                  <a:lnTo>
                    <a:pt x="475002" y="476662"/>
                  </a:lnTo>
                  <a:close/>
                  <a:moveTo>
                    <a:pt x="474600" y="447036"/>
                  </a:moveTo>
                  <a:lnTo>
                    <a:pt x="433474" y="447036"/>
                  </a:lnTo>
                  <a:lnTo>
                    <a:pt x="433474" y="394809"/>
                  </a:lnTo>
                  <a:lnTo>
                    <a:pt x="475002" y="394809"/>
                  </a:lnTo>
                  <a:close/>
                  <a:moveTo>
                    <a:pt x="474600" y="365590"/>
                  </a:moveTo>
                  <a:lnTo>
                    <a:pt x="433474" y="365590"/>
                  </a:lnTo>
                  <a:lnTo>
                    <a:pt x="433474" y="312854"/>
                  </a:lnTo>
                  <a:lnTo>
                    <a:pt x="475002" y="312854"/>
                  </a:lnTo>
                  <a:close/>
                  <a:moveTo>
                    <a:pt x="474600" y="284144"/>
                  </a:moveTo>
                  <a:lnTo>
                    <a:pt x="433474" y="284144"/>
                  </a:lnTo>
                  <a:lnTo>
                    <a:pt x="433474" y="230899"/>
                  </a:lnTo>
                  <a:lnTo>
                    <a:pt x="475002" y="230899"/>
                  </a:lnTo>
                  <a:close/>
                </a:path>
              </a:pathLst>
            </a:custGeom>
            <a:gradFill>
              <a:gsLst>
                <a:gs pos="0">
                  <a:schemeClr val="accent2"/>
                </a:gs>
                <a:gs pos="100000">
                  <a:srgbClr val="4E9638"/>
                </a:gs>
              </a:gsLst>
              <a:lin ang="0" scaled="0"/>
            </a:gradFill>
            <a:ln w="10054"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DD655C19-4CFE-4786-C7B5-6DAB9A050CCC}"/>
              </a:ext>
            </a:extLst>
          </p:cNvPr>
          <p:cNvGrpSpPr/>
          <p:nvPr/>
        </p:nvGrpSpPr>
        <p:grpSpPr>
          <a:xfrm>
            <a:off x="67532" y="2201102"/>
            <a:ext cx="447830" cy="447830"/>
            <a:chOff x="1418033" y="3702381"/>
            <a:chExt cx="1143158" cy="1143158"/>
          </a:xfrm>
          <a:effectLst>
            <a:outerShdw blurRad="163227" dist="50800" dir="5400000" algn="ctr" rotWithShape="0">
              <a:srgbClr val="000000">
                <a:alpha val="27000"/>
              </a:srgbClr>
            </a:outerShdw>
          </a:effectLst>
        </p:grpSpPr>
        <p:sp>
          <p:nvSpPr>
            <p:cNvPr id="18" name="Oval 17">
              <a:extLst>
                <a:ext uri="{FF2B5EF4-FFF2-40B4-BE49-F238E27FC236}">
                  <a16:creationId xmlns:a16="http://schemas.microsoft.com/office/drawing/2014/main" id="{045C371C-E219-1F97-7BB2-CBC3850261FF}"/>
                </a:ext>
              </a:extLst>
            </p:cNvPr>
            <p:cNvSpPr/>
            <p:nvPr/>
          </p:nvSpPr>
          <p:spPr>
            <a:xfrm>
              <a:off x="1418033" y="3702381"/>
              <a:ext cx="1143158" cy="1143158"/>
            </a:xfrm>
            <a:prstGeom prst="ellipse">
              <a:avLst/>
            </a:prstGeom>
            <a:gradFill>
              <a:gsLst>
                <a:gs pos="0">
                  <a:schemeClr val="accent4"/>
                </a:gs>
                <a:gs pos="100000">
                  <a:schemeClr val="accent2"/>
                </a:gs>
              </a:gsLst>
              <a:lin ang="0" scaled="0"/>
            </a:gradFill>
            <a:ln w="1238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 name="Graphic 5">
              <a:extLst>
                <a:ext uri="{FF2B5EF4-FFF2-40B4-BE49-F238E27FC236}">
                  <a16:creationId xmlns:a16="http://schemas.microsoft.com/office/drawing/2014/main" id="{47AD446D-32B6-3098-ABC8-1C1946240662}"/>
                </a:ext>
              </a:extLst>
            </p:cNvPr>
            <p:cNvSpPr>
              <a:spLocks noChangeAspect="1"/>
            </p:cNvSpPr>
            <p:nvPr/>
          </p:nvSpPr>
          <p:spPr>
            <a:xfrm>
              <a:off x="1656279" y="3891805"/>
              <a:ext cx="658848" cy="752954"/>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bg1"/>
            </a:solidFill>
            <a:ln w="9525" cap="flat">
              <a:noFill/>
              <a:prstDash val="solid"/>
              <a:miter/>
            </a:ln>
          </p:spPr>
          <p:txBody>
            <a:bodyPr rtlCol="0" anchor="ctr"/>
            <a:lstStyle/>
            <a:p>
              <a:endParaRPr lang="en-US"/>
            </a:p>
          </p:txBody>
        </p:sp>
      </p:grpSp>
      <p:sp>
        <p:nvSpPr>
          <p:cNvPr id="22" name="Oval 21">
            <a:extLst>
              <a:ext uri="{FF2B5EF4-FFF2-40B4-BE49-F238E27FC236}">
                <a16:creationId xmlns:a16="http://schemas.microsoft.com/office/drawing/2014/main" id="{CD04AD0F-9C25-0CF9-12A2-B16EA3947B2D}"/>
              </a:ext>
            </a:extLst>
          </p:cNvPr>
          <p:cNvSpPr/>
          <p:nvPr/>
        </p:nvSpPr>
        <p:spPr>
          <a:xfrm>
            <a:off x="2031174" y="3768620"/>
            <a:ext cx="629466" cy="6294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3" name="Graphic 451">
            <a:extLst>
              <a:ext uri="{FF2B5EF4-FFF2-40B4-BE49-F238E27FC236}">
                <a16:creationId xmlns:a16="http://schemas.microsoft.com/office/drawing/2014/main" id="{898D3F34-B3CD-5D5C-8DEE-503F2F2794CC}"/>
              </a:ext>
            </a:extLst>
          </p:cNvPr>
          <p:cNvGrpSpPr>
            <a:grpSpLocks noChangeAspect="1"/>
          </p:cNvGrpSpPr>
          <p:nvPr/>
        </p:nvGrpSpPr>
        <p:grpSpPr>
          <a:xfrm>
            <a:off x="2155722" y="3907967"/>
            <a:ext cx="380313" cy="323268"/>
            <a:chOff x="6705357" y="4594699"/>
            <a:chExt cx="762000" cy="647700"/>
          </a:xfrm>
          <a:gradFill>
            <a:gsLst>
              <a:gs pos="0">
                <a:schemeClr val="accent2"/>
              </a:gs>
              <a:gs pos="100000">
                <a:srgbClr val="4E9638"/>
              </a:gs>
            </a:gsLst>
            <a:lin ang="0" scaled="0"/>
          </a:gradFill>
        </p:grpSpPr>
        <p:sp>
          <p:nvSpPr>
            <p:cNvPr id="14" name="Freeform 13">
              <a:extLst>
                <a:ext uri="{FF2B5EF4-FFF2-40B4-BE49-F238E27FC236}">
                  <a16:creationId xmlns:a16="http://schemas.microsoft.com/office/drawing/2014/main" id="{F781FDB5-75FB-59E0-C4BB-24AD072A29DD}"/>
                </a:ext>
              </a:extLst>
            </p:cNvPr>
            <p:cNvSpPr/>
            <p:nvPr/>
          </p:nvSpPr>
          <p:spPr>
            <a:xfrm>
              <a:off x="6705357" y="4708999"/>
              <a:ext cx="114300" cy="533400"/>
            </a:xfrm>
            <a:custGeom>
              <a:avLst/>
              <a:gdLst>
                <a:gd name="connsiteX0" fmla="*/ 38100 w 114300"/>
                <a:gd name="connsiteY0" fmla="*/ 0 h 533400"/>
                <a:gd name="connsiteX1" fmla="*/ 0 w 114300"/>
                <a:gd name="connsiteY1" fmla="*/ 38100 h 533400"/>
                <a:gd name="connsiteX2" fmla="*/ 0 w 114300"/>
                <a:gd name="connsiteY2" fmla="*/ 495300 h 533400"/>
                <a:gd name="connsiteX3" fmla="*/ 38100 w 114300"/>
                <a:gd name="connsiteY3" fmla="*/ 533400 h 533400"/>
                <a:gd name="connsiteX4" fmla="*/ 114300 w 114300"/>
                <a:gd name="connsiteY4" fmla="*/ 533400 h 533400"/>
                <a:gd name="connsiteX5" fmla="*/ 114300 w 1143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533400">
                  <a:moveTo>
                    <a:pt x="38100" y="0"/>
                  </a:moveTo>
                  <a:cubicBezTo>
                    <a:pt x="17058" y="0"/>
                    <a:pt x="0" y="17058"/>
                    <a:pt x="0" y="38100"/>
                  </a:cubicBezTo>
                  <a:lnTo>
                    <a:pt x="0" y="495300"/>
                  </a:lnTo>
                  <a:cubicBezTo>
                    <a:pt x="0" y="516342"/>
                    <a:pt x="17058" y="533400"/>
                    <a:pt x="38100" y="533400"/>
                  </a:cubicBezTo>
                  <a:lnTo>
                    <a:pt x="114300" y="533400"/>
                  </a:lnTo>
                  <a:lnTo>
                    <a:pt x="114300" y="0"/>
                  </a:lnTo>
                  <a:close/>
                </a:path>
              </a:pathLst>
            </a:custGeom>
            <a:grpFill/>
            <a:ln w="952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DCBC7FB3-D305-F214-966A-7E9CBFA15B3B}"/>
                </a:ext>
              </a:extLst>
            </p:cNvPr>
            <p:cNvSpPr/>
            <p:nvPr/>
          </p:nvSpPr>
          <p:spPr>
            <a:xfrm>
              <a:off x="7353057" y="4708999"/>
              <a:ext cx="114300" cy="533400"/>
            </a:xfrm>
            <a:custGeom>
              <a:avLst/>
              <a:gdLst>
                <a:gd name="connsiteX0" fmla="*/ 76200 w 114300"/>
                <a:gd name="connsiteY0" fmla="*/ 0 h 533400"/>
                <a:gd name="connsiteX1" fmla="*/ 0 w 114300"/>
                <a:gd name="connsiteY1" fmla="*/ 0 h 533400"/>
                <a:gd name="connsiteX2" fmla="*/ 0 w 114300"/>
                <a:gd name="connsiteY2" fmla="*/ 533400 h 533400"/>
                <a:gd name="connsiteX3" fmla="*/ 76200 w 114300"/>
                <a:gd name="connsiteY3" fmla="*/ 533400 h 533400"/>
                <a:gd name="connsiteX4" fmla="*/ 114300 w 114300"/>
                <a:gd name="connsiteY4" fmla="*/ 495300 h 533400"/>
                <a:gd name="connsiteX5" fmla="*/ 114300 w 114300"/>
                <a:gd name="connsiteY5" fmla="*/ 38100 h 533400"/>
                <a:gd name="connsiteX6" fmla="*/ 76200 w 114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533400">
                  <a:moveTo>
                    <a:pt x="76200" y="0"/>
                  </a:moveTo>
                  <a:lnTo>
                    <a:pt x="0" y="0"/>
                  </a:lnTo>
                  <a:lnTo>
                    <a:pt x="0" y="533400"/>
                  </a:lnTo>
                  <a:lnTo>
                    <a:pt x="76200" y="533400"/>
                  </a:lnTo>
                  <a:cubicBezTo>
                    <a:pt x="97242" y="533400"/>
                    <a:pt x="114300" y="516342"/>
                    <a:pt x="114300" y="495300"/>
                  </a:cubicBezTo>
                  <a:lnTo>
                    <a:pt x="114300" y="38100"/>
                  </a:lnTo>
                  <a:cubicBezTo>
                    <a:pt x="114300" y="17058"/>
                    <a:pt x="97242" y="0"/>
                    <a:pt x="76200" y="0"/>
                  </a:cubicBezTo>
                  <a:close/>
                </a:path>
              </a:pathLst>
            </a:custGeom>
            <a:grpFill/>
            <a:ln w="952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0FB154B-19B0-AF04-F8A6-EFBEC4121FA2}"/>
                </a:ext>
              </a:extLst>
            </p:cNvPr>
            <p:cNvSpPr/>
            <p:nvPr/>
          </p:nvSpPr>
          <p:spPr>
            <a:xfrm>
              <a:off x="6857757" y="4594699"/>
              <a:ext cx="457200" cy="647700"/>
            </a:xfrm>
            <a:custGeom>
              <a:avLst/>
              <a:gdLst>
                <a:gd name="connsiteX0" fmla="*/ 352425 w 457200"/>
                <a:gd name="connsiteY0" fmla="*/ 114300 h 647700"/>
                <a:gd name="connsiteX1" fmla="*/ 352425 w 457200"/>
                <a:gd name="connsiteY1" fmla="*/ 66675 h 647700"/>
                <a:gd name="connsiteX2" fmla="*/ 285750 w 457200"/>
                <a:gd name="connsiteY2" fmla="*/ 0 h 647700"/>
                <a:gd name="connsiteX3" fmla="*/ 171450 w 457200"/>
                <a:gd name="connsiteY3" fmla="*/ 0 h 647700"/>
                <a:gd name="connsiteX4" fmla="*/ 104775 w 457200"/>
                <a:gd name="connsiteY4" fmla="*/ 66675 h 647700"/>
                <a:gd name="connsiteX5" fmla="*/ 104775 w 457200"/>
                <a:gd name="connsiteY5" fmla="*/ 114300 h 647700"/>
                <a:gd name="connsiteX6" fmla="*/ 0 w 457200"/>
                <a:gd name="connsiteY6" fmla="*/ 114300 h 647700"/>
                <a:gd name="connsiteX7" fmla="*/ 0 w 457200"/>
                <a:gd name="connsiteY7" fmla="*/ 647700 h 647700"/>
                <a:gd name="connsiteX8" fmla="*/ 457200 w 457200"/>
                <a:gd name="connsiteY8" fmla="*/ 647700 h 647700"/>
                <a:gd name="connsiteX9" fmla="*/ 457200 w 457200"/>
                <a:gd name="connsiteY9" fmla="*/ 114300 h 647700"/>
                <a:gd name="connsiteX10" fmla="*/ 295275 w 457200"/>
                <a:gd name="connsiteY10" fmla="*/ 114300 h 647700"/>
                <a:gd name="connsiteX11" fmla="*/ 161925 w 457200"/>
                <a:gd name="connsiteY11" fmla="*/ 114300 h 647700"/>
                <a:gd name="connsiteX12" fmla="*/ 161925 w 457200"/>
                <a:gd name="connsiteY12" fmla="*/ 66675 h 647700"/>
                <a:gd name="connsiteX13" fmla="*/ 170268 w 457200"/>
                <a:gd name="connsiteY13" fmla="*/ 57150 h 647700"/>
                <a:gd name="connsiteX14" fmla="*/ 171450 w 457200"/>
                <a:gd name="connsiteY14" fmla="*/ 57150 h 647700"/>
                <a:gd name="connsiteX15" fmla="*/ 285750 w 457200"/>
                <a:gd name="connsiteY15" fmla="*/ 57150 h 647700"/>
                <a:gd name="connsiteX16" fmla="*/ 295275 w 457200"/>
                <a:gd name="connsiteY16" fmla="*/ 65493 h 647700"/>
                <a:gd name="connsiteX17" fmla="*/ 295275 w 457200"/>
                <a:gd name="connsiteY17" fmla="*/ 66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7200" h="647700">
                  <a:moveTo>
                    <a:pt x="352425" y="114300"/>
                  </a:moveTo>
                  <a:lnTo>
                    <a:pt x="352425" y="66675"/>
                  </a:lnTo>
                  <a:cubicBezTo>
                    <a:pt x="352425" y="29851"/>
                    <a:pt x="322574" y="0"/>
                    <a:pt x="285750" y="0"/>
                  </a:cubicBezTo>
                  <a:lnTo>
                    <a:pt x="171450" y="0"/>
                  </a:lnTo>
                  <a:cubicBezTo>
                    <a:pt x="134626" y="0"/>
                    <a:pt x="104775" y="29851"/>
                    <a:pt x="104775" y="66675"/>
                  </a:cubicBezTo>
                  <a:lnTo>
                    <a:pt x="104775" y="114300"/>
                  </a:lnTo>
                  <a:lnTo>
                    <a:pt x="0" y="114300"/>
                  </a:lnTo>
                  <a:lnTo>
                    <a:pt x="0" y="647700"/>
                  </a:lnTo>
                  <a:lnTo>
                    <a:pt x="457200" y="647700"/>
                  </a:lnTo>
                  <a:lnTo>
                    <a:pt x="457200" y="114300"/>
                  </a:lnTo>
                  <a:close/>
                  <a:moveTo>
                    <a:pt x="295275" y="114300"/>
                  </a:moveTo>
                  <a:lnTo>
                    <a:pt x="161925" y="114300"/>
                  </a:lnTo>
                  <a:lnTo>
                    <a:pt x="161925" y="66675"/>
                  </a:lnTo>
                  <a:cubicBezTo>
                    <a:pt x="161599" y="61741"/>
                    <a:pt x="165334" y="57476"/>
                    <a:pt x="170268" y="57150"/>
                  </a:cubicBezTo>
                  <a:cubicBezTo>
                    <a:pt x="170662" y="57124"/>
                    <a:pt x="171056" y="57124"/>
                    <a:pt x="171450" y="57150"/>
                  </a:cubicBezTo>
                  <a:lnTo>
                    <a:pt x="285750" y="57150"/>
                  </a:lnTo>
                  <a:cubicBezTo>
                    <a:pt x="290684" y="56824"/>
                    <a:pt x="294949" y="60559"/>
                    <a:pt x="295275" y="65493"/>
                  </a:cubicBezTo>
                  <a:cubicBezTo>
                    <a:pt x="295301" y="65887"/>
                    <a:pt x="295301" y="66281"/>
                    <a:pt x="295275" y="66675"/>
                  </a:cubicBezTo>
                  <a:close/>
                </a:path>
              </a:pathLst>
            </a:custGeom>
            <a:grpFill/>
            <a:ln w="9525" cap="flat">
              <a:noFill/>
              <a:prstDash val="solid"/>
              <a:miter/>
            </a:ln>
          </p:spPr>
          <p:txBody>
            <a:bodyPr rtlCol="0" anchor="ctr"/>
            <a:lstStyle/>
            <a:p>
              <a:endParaRPr lang="en-US"/>
            </a:p>
          </p:txBody>
        </p:sp>
      </p:grpSp>
      <p:sp>
        <p:nvSpPr>
          <p:cNvPr id="62" name="Rounded Rectangle 61">
            <a:extLst>
              <a:ext uri="{FF2B5EF4-FFF2-40B4-BE49-F238E27FC236}">
                <a16:creationId xmlns:a16="http://schemas.microsoft.com/office/drawing/2014/main" id="{5C51AF06-243D-F17A-C86F-948AD5407C13}"/>
              </a:ext>
            </a:extLst>
          </p:cNvPr>
          <p:cNvSpPr/>
          <p:nvPr/>
        </p:nvSpPr>
        <p:spPr>
          <a:xfrm>
            <a:off x="5559796" y="2185849"/>
            <a:ext cx="4394080" cy="3257914"/>
          </a:xfrm>
          <a:prstGeom prst="roundRect">
            <a:avLst>
              <a:gd name="adj" fmla="val 2957"/>
            </a:avLst>
          </a:prstGeom>
          <a:solidFill>
            <a:schemeClr val="bg1"/>
          </a:solidFill>
          <a:ln w="38100">
            <a:solidFill>
              <a:schemeClr val="accent3"/>
            </a:solidFill>
          </a:ln>
          <a:effectLst>
            <a:outerShdw blurRad="181556"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93" name="Group 92">
            <a:extLst>
              <a:ext uri="{FF2B5EF4-FFF2-40B4-BE49-F238E27FC236}">
                <a16:creationId xmlns:a16="http://schemas.microsoft.com/office/drawing/2014/main" id="{B623F71A-0DBA-3B5F-7C49-D1C25D909E6C}"/>
              </a:ext>
            </a:extLst>
          </p:cNvPr>
          <p:cNvGrpSpPr/>
          <p:nvPr/>
        </p:nvGrpSpPr>
        <p:grpSpPr>
          <a:xfrm>
            <a:off x="1797478" y="1051924"/>
            <a:ext cx="447830" cy="447830"/>
            <a:chOff x="1418033" y="3702381"/>
            <a:chExt cx="1143158" cy="1143158"/>
          </a:xfrm>
          <a:effectLst>
            <a:outerShdw blurRad="163227" dist="50800" dir="5400000" algn="ctr" rotWithShape="0">
              <a:srgbClr val="000000">
                <a:alpha val="27000"/>
              </a:srgbClr>
            </a:outerShdw>
          </a:effectLst>
        </p:grpSpPr>
        <p:sp>
          <p:nvSpPr>
            <p:cNvPr id="94" name="Oval 93">
              <a:extLst>
                <a:ext uri="{FF2B5EF4-FFF2-40B4-BE49-F238E27FC236}">
                  <a16:creationId xmlns:a16="http://schemas.microsoft.com/office/drawing/2014/main" id="{42BCF529-F7D9-DF96-EB4C-C80EC571CE43}"/>
                </a:ext>
              </a:extLst>
            </p:cNvPr>
            <p:cNvSpPr/>
            <p:nvPr/>
          </p:nvSpPr>
          <p:spPr>
            <a:xfrm>
              <a:off x="1418033" y="3702381"/>
              <a:ext cx="1143158" cy="1143158"/>
            </a:xfrm>
            <a:prstGeom prst="ellipse">
              <a:avLst/>
            </a:prstGeom>
            <a:gradFill>
              <a:gsLst>
                <a:gs pos="0">
                  <a:schemeClr val="accent4"/>
                </a:gs>
                <a:gs pos="100000">
                  <a:schemeClr val="accent2"/>
                </a:gs>
              </a:gsLst>
              <a:lin ang="0" scaled="0"/>
            </a:gradFill>
            <a:ln w="1238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5" name="Graphic 5">
              <a:extLst>
                <a:ext uri="{FF2B5EF4-FFF2-40B4-BE49-F238E27FC236}">
                  <a16:creationId xmlns:a16="http://schemas.microsoft.com/office/drawing/2014/main" id="{75E9636C-AAD7-EB8A-416D-FC6FBF40DA06}"/>
                </a:ext>
              </a:extLst>
            </p:cNvPr>
            <p:cNvSpPr>
              <a:spLocks noChangeAspect="1"/>
            </p:cNvSpPr>
            <p:nvPr/>
          </p:nvSpPr>
          <p:spPr>
            <a:xfrm>
              <a:off x="1656279" y="3891805"/>
              <a:ext cx="658848" cy="752954"/>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bg1"/>
            </a:solidFill>
            <a:ln w="9525" cap="flat">
              <a:noFill/>
              <a:prstDash val="solid"/>
              <a:miter/>
            </a:ln>
          </p:spPr>
          <p:txBody>
            <a:bodyPr rtlCol="0" anchor="ctr"/>
            <a:lstStyle/>
            <a:p>
              <a:endParaRPr lang="en-US"/>
            </a:p>
          </p:txBody>
        </p:sp>
      </p:grpSp>
      <p:sp>
        <p:nvSpPr>
          <p:cNvPr id="96" name="Rounded Rectangle 95">
            <a:extLst>
              <a:ext uri="{FF2B5EF4-FFF2-40B4-BE49-F238E27FC236}">
                <a16:creationId xmlns:a16="http://schemas.microsoft.com/office/drawing/2014/main" id="{B0920E5A-B175-55E1-FE3B-D0806336B68F}"/>
              </a:ext>
            </a:extLst>
          </p:cNvPr>
          <p:cNvSpPr/>
          <p:nvPr/>
        </p:nvSpPr>
        <p:spPr>
          <a:xfrm>
            <a:off x="3108667" y="2172245"/>
            <a:ext cx="2330579" cy="3606408"/>
          </a:xfrm>
          <a:prstGeom prst="roundRect">
            <a:avLst>
              <a:gd name="adj" fmla="val 320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7" name="TextBox 16">
            <a:extLst>
              <a:ext uri="{FF2B5EF4-FFF2-40B4-BE49-F238E27FC236}">
                <a16:creationId xmlns:a16="http://schemas.microsoft.com/office/drawing/2014/main" id="{3DAD0F97-C50E-800F-D3C6-F325A228B20E}"/>
              </a:ext>
            </a:extLst>
          </p:cNvPr>
          <p:cNvSpPr txBox="1">
            <a:spLocks noChangeArrowheads="1"/>
          </p:cNvSpPr>
          <p:nvPr/>
        </p:nvSpPr>
        <p:spPr bwMode="auto">
          <a:xfrm>
            <a:off x="3517694" y="1994693"/>
            <a:ext cx="1470534" cy="480332"/>
          </a:xfrm>
          <a:prstGeom prst="roundRect">
            <a:avLst>
              <a:gd name="adj" fmla="val 50000"/>
            </a:avLst>
          </a:prstGeom>
          <a:gradFill>
            <a:gsLst>
              <a:gs pos="0">
                <a:schemeClr val="accent2"/>
              </a:gs>
              <a:gs pos="100000">
                <a:srgbClr val="4E9638"/>
              </a:gs>
            </a:gsLst>
            <a:lin ang="0" scaled="0"/>
          </a:gradFill>
          <a:ln>
            <a:noFill/>
          </a:ln>
        </p:spPr>
        <p:txBody>
          <a:bodyPr vert="horz" lIns="101882" tIns="50941" rIns="101882" bIns="50941" rtlCol="0" anchor="ctr">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r>
              <a:rPr lang="en-US" sz="1200" b="1" i="0">
                <a:solidFill>
                  <a:schemeClr val="bg1"/>
                </a:solidFill>
                <a:latin typeface="Arial" panose="020B0604020202020204" pitchFamily="34" charset="0"/>
                <a:cs typeface="Arial" panose="020B0604020202020204" pitchFamily="34" charset="0"/>
              </a:rPr>
              <a:t>TIER 0</a:t>
            </a:r>
            <a:br>
              <a:rPr lang="en-US" sz="1200" b="1" i="0">
                <a:solidFill>
                  <a:schemeClr val="bg1"/>
                </a:solidFill>
                <a:latin typeface="Arial" panose="020B0604020202020204" pitchFamily="34" charset="0"/>
                <a:cs typeface="Arial" panose="020B0604020202020204" pitchFamily="34" charset="0"/>
              </a:rPr>
            </a:br>
            <a:r>
              <a:rPr lang="en-US" sz="1200" b="1" i="0">
                <a:solidFill>
                  <a:schemeClr val="bg1"/>
                </a:solidFill>
                <a:latin typeface="Arial" panose="020B0604020202020204" pitchFamily="34" charset="0"/>
                <a:cs typeface="Arial" panose="020B0604020202020204" pitchFamily="34" charset="0"/>
              </a:rPr>
              <a:t>Direct Access</a:t>
            </a:r>
            <a:endParaRPr lang="en-US" sz="1200" i="0">
              <a:solidFill>
                <a:schemeClr val="bg1"/>
              </a:solidFill>
            </a:endParaRPr>
          </a:p>
        </p:txBody>
      </p:sp>
      <p:grpSp>
        <p:nvGrpSpPr>
          <p:cNvPr id="98" name="Group 97">
            <a:extLst>
              <a:ext uri="{FF2B5EF4-FFF2-40B4-BE49-F238E27FC236}">
                <a16:creationId xmlns:a16="http://schemas.microsoft.com/office/drawing/2014/main" id="{F5AEFCC3-05C9-0CE3-83CB-9AA3DCFFD3F4}"/>
              </a:ext>
            </a:extLst>
          </p:cNvPr>
          <p:cNvGrpSpPr/>
          <p:nvPr/>
        </p:nvGrpSpPr>
        <p:grpSpPr>
          <a:xfrm>
            <a:off x="2981918" y="2528546"/>
            <a:ext cx="1531445" cy="1016347"/>
            <a:chOff x="4868114" y="1604293"/>
            <a:chExt cx="1531445" cy="1016347"/>
          </a:xfrm>
        </p:grpSpPr>
        <p:sp>
          <p:nvSpPr>
            <p:cNvPr id="67" name="TextBox 66">
              <a:extLst>
                <a:ext uri="{FF2B5EF4-FFF2-40B4-BE49-F238E27FC236}">
                  <a16:creationId xmlns:a16="http://schemas.microsoft.com/office/drawing/2014/main" id="{4DB34283-D57A-939B-9C19-5D9657D37BF2}"/>
                </a:ext>
              </a:extLst>
            </p:cNvPr>
            <p:cNvSpPr txBox="1"/>
            <p:nvPr/>
          </p:nvSpPr>
          <p:spPr>
            <a:xfrm>
              <a:off x="4868114" y="2374419"/>
              <a:ext cx="1531445"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Portal</a:t>
              </a:r>
            </a:p>
          </p:txBody>
        </p:sp>
        <p:sp>
          <p:nvSpPr>
            <p:cNvPr id="72" name="Oval 71">
              <a:extLst>
                <a:ext uri="{FF2B5EF4-FFF2-40B4-BE49-F238E27FC236}">
                  <a16:creationId xmlns:a16="http://schemas.microsoft.com/office/drawing/2014/main" id="{CEC4B069-18A0-8043-9CD1-979339A5AD36}"/>
                </a:ext>
              </a:extLst>
            </p:cNvPr>
            <p:cNvSpPr/>
            <p:nvPr/>
          </p:nvSpPr>
          <p:spPr>
            <a:xfrm>
              <a:off x="5248208" y="1604293"/>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3" name="Graphic 19">
              <a:extLst>
                <a:ext uri="{FF2B5EF4-FFF2-40B4-BE49-F238E27FC236}">
                  <a16:creationId xmlns:a16="http://schemas.microsoft.com/office/drawing/2014/main" id="{4E67ECC4-2054-23D2-E465-336301F2C770}"/>
                </a:ext>
              </a:extLst>
            </p:cNvPr>
            <p:cNvGrpSpPr>
              <a:grpSpLocks noChangeAspect="1"/>
            </p:cNvGrpSpPr>
            <p:nvPr/>
          </p:nvGrpSpPr>
          <p:grpSpPr>
            <a:xfrm>
              <a:off x="5382558" y="1786269"/>
              <a:ext cx="522098" cy="415631"/>
              <a:chOff x="6222677" y="4236181"/>
              <a:chExt cx="571500" cy="454961"/>
            </a:xfrm>
            <a:gradFill>
              <a:gsLst>
                <a:gs pos="0">
                  <a:schemeClr val="accent2"/>
                </a:gs>
                <a:gs pos="100000">
                  <a:srgbClr val="4E9638"/>
                </a:gs>
              </a:gsLst>
              <a:lin ang="0" scaled="0"/>
            </a:gradFill>
          </p:grpSpPr>
          <p:sp>
            <p:nvSpPr>
              <p:cNvPr id="74" name="Freeform 73">
                <a:extLst>
                  <a:ext uri="{FF2B5EF4-FFF2-40B4-BE49-F238E27FC236}">
                    <a16:creationId xmlns:a16="http://schemas.microsoft.com/office/drawing/2014/main" id="{468F162D-5DA9-9DF7-4DE7-3FA707543AB5}"/>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EC79EED2-6F96-D111-C347-0CD012ED5EBC}"/>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a:p>
            </p:txBody>
          </p:sp>
        </p:grpSp>
      </p:grpSp>
      <p:grpSp>
        <p:nvGrpSpPr>
          <p:cNvPr id="99" name="Group 98">
            <a:extLst>
              <a:ext uri="{FF2B5EF4-FFF2-40B4-BE49-F238E27FC236}">
                <a16:creationId xmlns:a16="http://schemas.microsoft.com/office/drawing/2014/main" id="{1E7E6759-3980-9D69-947F-1B9EF54947F5}"/>
              </a:ext>
            </a:extLst>
          </p:cNvPr>
          <p:cNvGrpSpPr/>
          <p:nvPr/>
        </p:nvGrpSpPr>
        <p:grpSpPr>
          <a:xfrm>
            <a:off x="4018449" y="2524085"/>
            <a:ext cx="1531445" cy="1018656"/>
            <a:chOff x="5773906" y="1604293"/>
            <a:chExt cx="1531445" cy="1018656"/>
          </a:xfrm>
        </p:grpSpPr>
        <p:sp>
          <p:nvSpPr>
            <p:cNvPr id="68" name="TextBox 67">
              <a:extLst>
                <a:ext uri="{FF2B5EF4-FFF2-40B4-BE49-F238E27FC236}">
                  <a16:creationId xmlns:a16="http://schemas.microsoft.com/office/drawing/2014/main" id="{F4FCF984-9E45-6560-ED27-51BD188B58CD}"/>
                </a:ext>
              </a:extLst>
            </p:cNvPr>
            <p:cNvSpPr txBox="1"/>
            <p:nvPr/>
          </p:nvSpPr>
          <p:spPr>
            <a:xfrm>
              <a:off x="5773906" y="2376728"/>
              <a:ext cx="1531445"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IVR</a:t>
              </a:r>
            </a:p>
          </p:txBody>
        </p:sp>
        <p:sp>
          <p:nvSpPr>
            <p:cNvPr id="85" name="Oval 84">
              <a:extLst>
                <a:ext uri="{FF2B5EF4-FFF2-40B4-BE49-F238E27FC236}">
                  <a16:creationId xmlns:a16="http://schemas.microsoft.com/office/drawing/2014/main" id="{FFED5CC1-3A69-8244-7D78-EB44B0C29873}"/>
                </a:ext>
              </a:extLst>
            </p:cNvPr>
            <p:cNvSpPr/>
            <p:nvPr/>
          </p:nvSpPr>
          <p:spPr>
            <a:xfrm>
              <a:off x="6162608" y="1604293"/>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6" name="Shape 2643">
              <a:extLst>
                <a:ext uri="{FF2B5EF4-FFF2-40B4-BE49-F238E27FC236}">
                  <a16:creationId xmlns:a16="http://schemas.microsoft.com/office/drawing/2014/main" id="{14E8085B-E51A-ADC8-98DA-171792C1AA3E}"/>
                </a:ext>
              </a:extLst>
            </p:cNvPr>
            <p:cNvSpPr>
              <a:spLocks noChangeAspect="1"/>
            </p:cNvSpPr>
            <p:nvPr/>
          </p:nvSpPr>
          <p:spPr>
            <a:xfrm>
              <a:off x="6416084" y="1750849"/>
              <a:ext cx="266012" cy="487688"/>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100" name="Group 99">
            <a:extLst>
              <a:ext uri="{FF2B5EF4-FFF2-40B4-BE49-F238E27FC236}">
                <a16:creationId xmlns:a16="http://schemas.microsoft.com/office/drawing/2014/main" id="{A9A3CEB3-DCF6-CCEB-1C5E-5A045197B2F4}"/>
              </a:ext>
            </a:extLst>
          </p:cNvPr>
          <p:cNvGrpSpPr/>
          <p:nvPr/>
        </p:nvGrpSpPr>
        <p:grpSpPr>
          <a:xfrm>
            <a:off x="2996011" y="3550456"/>
            <a:ext cx="1531445" cy="1000982"/>
            <a:chOff x="4865867" y="2869414"/>
            <a:chExt cx="1531445" cy="1000982"/>
          </a:xfrm>
        </p:grpSpPr>
        <p:sp>
          <p:nvSpPr>
            <p:cNvPr id="65" name="TextBox 64">
              <a:extLst>
                <a:ext uri="{FF2B5EF4-FFF2-40B4-BE49-F238E27FC236}">
                  <a16:creationId xmlns:a16="http://schemas.microsoft.com/office/drawing/2014/main" id="{8375FE94-6A6D-4C0D-4DF4-7895A97514D9}"/>
                </a:ext>
              </a:extLst>
            </p:cNvPr>
            <p:cNvSpPr txBox="1"/>
            <p:nvPr/>
          </p:nvSpPr>
          <p:spPr>
            <a:xfrm>
              <a:off x="4865867" y="3624175"/>
              <a:ext cx="1531445"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Email</a:t>
              </a:r>
            </a:p>
          </p:txBody>
        </p:sp>
        <p:sp>
          <p:nvSpPr>
            <p:cNvPr id="76" name="Oval 75">
              <a:extLst>
                <a:ext uri="{FF2B5EF4-FFF2-40B4-BE49-F238E27FC236}">
                  <a16:creationId xmlns:a16="http://schemas.microsoft.com/office/drawing/2014/main" id="{A4570242-48BF-279E-51DD-9EF0F551E785}"/>
                </a:ext>
              </a:extLst>
            </p:cNvPr>
            <p:cNvSpPr/>
            <p:nvPr/>
          </p:nvSpPr>
          <p:spPr>
            <a:xfrm>
              <a:off x="5248208" y="2869414"/>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7" name="Graphic 49">
              <a:extLst>
                <a:ext uri="{FF2B5EF4-FFF2-40B4-BE49-F238E27FC236}">
                  <a16:creationId xmlns:a16="http://schemas.microsoft.com/office/drawing/2014/main" id="{B5AEB139-C3F9-289D-8699-9833935667A3}"/>
                </a:ext>
              </a:extLst>
            </p:cNvPr>
            <p:cNvSpPr/>
            <p:nvPr/>
          </p:nvSpPr>
          <p:spPr>
            <a:xfrm>
              <a:off x="5404259" y="3101384"/>
              <a:ext cx="468697" cy="328483"/>
            </a:xfrm>
            <a:custGeom>
              <a:avLst/>
              <a:gdLst>
                <a:gd name="connsiteX0" fmla="*/ 516493 w 5570781"/>
                <a:gd name="connsiteY0" fmla="*/ 0 h 3904242"/>
                <a:gd name="connsiteX1" fmla="*/ 5054318 w 5570781"/>
                <a:gd name="connsiteY1" fmla="*/ 0 h 3904242"/>
                <a:gd name="connsiteX2" fmla="*/ 5419163 w 5570781"/>
                <a:gd name="connsiteY2" fmla="*/ 151625 h 3904242"/>
                <a:gd name="connsiteX3" fmla="*/ 5570782 w 5570781"/>
                <a:gd name="connsiteY3" fmla="*/ 516493 h 3904242"/>
                <a:gd name="connsiteX4" fmla="*/ 5570782 w 5570781"/>
                <a:gd name="connsiteY4" fmla="*/ 3387481 h 3904242"/>
                <a:gd name="connsiteX5" fmla="*/ 5419163 w 5570781"/>
                <a:gd name="connsiteY5" fmla="*/ 3752349 h 3904242"/>
                <a:gd name="connsiteX6" fmla="*/ 5054318 w 5570781"/>
                <a:gd name="connsiteY6" fmla="*/ 3903974 h 3904242"/>
                <a:gd name="connsiteX7" fmla="*/ 516493 w 5570781"/>
                <a:gd name="connsiteY7" fmla="*/ 3904242 h 3904242"/>
                <a:gd name="connsiteX8" fmla="*/ 151625 w 5570781"/>
                <a:gd name="connsiteY8" fmla="*/ 3752618 h 3904242"/>
                <a:gd name="connsiteX9" fmla="*/ 0 w 5570781"/>
                <a:gd name="connsiteY9" fmla="*/ 3387749 h 3904242"/>
                <a:gd name="connsiteX10" fmla="*/ 0 w 5570781"/>
                <a:gd name="connsiteY10" fmla="*/ 516533 h 3904242"/>
                <a:gd name="connsiteX11" fmla="*/ 151625 w 5570781"/>
                <a:gd name="connsiteY11" fmla="*/ 151665 h 3904242"/>
                <a:gd name="connsiteX12" fmla="*/ 516493 w 5570781"/>
                <a:gd name="connsiteY12" fmla="*/ 40 h 3904242"/>
                <a:gd name="connsiteX13" fmla="*/ 283698 w 5570781"/>
                <a:gd name="connsiteY13" fmla="*/ 3591877 h 3904242"/>
                <a:gd name="connsiteX14" fmla="*/ 325224 w 5570781"/>
                <a:gd name="connsiteY14" fmla="*/ 3546603 h 3904242"/>
                <a:gd name="connsiteX15" fmla="*/ 1132410 w 5570781"/>
                <a:gd name="connsiteY15" fmla="*/ 2746389 h 3904242"/>
                <a:gd name="connsiteX16" fmla="*/ 1933425 w 5570781"/>
                <a:gd name="connsiteY16" fmla="*/ 1952118 h 3904242"/>
                <a:gd name="connsiteX17" fmla="*/ 1132410 w 5570781"/>
                <a:gd name="connsiteY17" fmla="*/ 1158076 h 3904242"/>
                <a:gd name="connsiteX18" fmla="*/ 325224 w 5570781"/>
                <a:gd name="connsiteY18" fmla="*/ 357862 h 3904242"/>
                <a:gd name="connsiteX19" fmla="*/ 283698 w 5570781"/>
                <a:gd name="connsiteY19" fmla="*/ 312588 h 3904242"/>
                <a:gd name="connsiteX20" fmla="*/ 206277 w 5570781"/>
                <a:gd name="connsiteY20" fmla="*/ 516722 h 3904242"/>
                <a:gd name="connsiteX21" fmla="*/ 206277 w 5570781"/>
                <a:gd name="connsiteY21" fmla="*/ 3387709 h 3904242"/>
                <a:gd name="connsiteX22" fmla="*/ 283698 w 5570781"/>
                <a:gd name="connsiteY22" fmla="*/ 3591843 h 3904242"/>
                <a:gd name="connsiteX23" fmla="*/ 468276 w 5570781"/>
                <a:gd name="connsiteY23" fmla="*/ 210083 h 3904242"/>
                <a:gd name="connsiteX24" fmla="*/ 470150 w 5570781"/>
                <a:gd name="connsiteY24" fmla="*/ 211958 h 3904242"/>
                <a:gd name="connsiteX25" fmla="*/ 1277337 w 5570781"/>
                <a:gd name="connsiteY25" fmla="*/ 1012172 h 3904242"/>
                <a:gd name="connsiteX26" fmla="*/ 2150646 w 5570781"/>
                <a:gd name="connsiteY26" fmla="*/ 1877709 h 3904242"/>
                <a:gd name="connsiteX27" fmla="*/ 2152521 w 5570781"/>
                <a:gd name="connsiteY27" fmla="*/ 1879584 h 3904242"/>
                <a:gd name="connsiteX28" fmla="*/ 2507474 w 5570781"/>
                <a:gd name="connsiteY28" fmla="*/ 2231325 h 3904242"/>
                <a:gd name="connsiteX29" fmla="*/ 2632581 w 5570781"/>
                <a:gd name="connsiteY29" fmla="*/ 2314638 h 3904242"/>
                <a:gd name="connsiteX30" fmla="*/ 2785811 w 5570781"/>
                <a:gd name="connsiteY30" fmla="*/ 2342767 h 3904242"/>
                <a:gd name="connsiteX31" fmla="*/ 2939042 w 5570781"/>
                <a:gd name="connsiteY31" fmla="*/ 2314638 h 3904242"/>
                <a:gd name="connsiteX32" fmla="*/ 3064149 w 5570781"/>
                <a:gd name="connsiteY32" fmla="*/ 2231325 h 3904242"/>
                <a:gd name="connsiteX33" fmla="*/ 3419102 w 5570781"/>
                <a:gd name="connsiteY33" fmla="*/ 1879584 h 3904242"/>
                <a:gd name="connsiteX34" fmla="*/ 3420976 w 5570781"/>
                <a:gd name="connsiteY34" fmla="*/ 1877709 h 3904242"/>
                <a:gd name="connsiteX35" fmla="*/ 4294285 w 5570781"/>
                <a:gd name="connsiteY35" fmla="*/ 1012172 h 3904242"/>
                <a:gd name="connsiteX36" fmla="*/ 5101466 w 5570781"/>
                <a:gd name="connsiteY36" fmla="*/ 211958 h 3904242"/>
                <a:gd name="connsiteX37" fmla="*/ 5103352 w 5570781"/>
                <a:gd name="connsiteY37" fmla="*/ 210083 h 3904242"/>
                <a:gd name="connsiteX38" fmla="*/ 5055129 w 5570781"/>
                <a:gd name="connsiteY38" fmla="*/ 206334 h 3904242"/>
                <a:gd name="connsiteX39" fmla="*/ 516505 w 5570781"/>
                <a:gd name="connsiteY39" fmla="*/ 206334 h 3904242"/>
                <a:gd name="connsiteX40" fmla="*/ 468281 w 5570781"/>
                <a:gd name="connsiteY40" fmla="*/ 210083 h 3904242"/>
                <a:gd name="connsiteX41" fmla="*/ 5287375 w 5570781"/>
                <a:gd name="connsiteY41" fmla="*/ 312416 h 3904242"/>
                <a:gd name="connsiteX42" fmla="*/ 5245885 w 5570781"/>
                <a:gd name="connsiteY42" fmla="*/ 357690 h 3904242"/>
                <a:gd name="connsiteX43" fmla="*/ 4438681 w 5570781"/>
                <a:gd name="connsiteY43" fmla="*/ 1157905 h 3904242"/>
                <a:gd name="connsiteX44" fmla="*/ 3637666 w 5570781"/>
                <a:gd name="connsiteY44" fmla="*/ 1952175 h 3904242"/>
                <a:gd name="connsiteX45" fmla="*/ 4438681 w 5570781"/>
                <a:gd name="connsiteY45" fmla="*/ 2746218 h 3904242"/>
                <a:gd name="connsiteX46" fmla="*/ 5245885 w 5570781"/>
                <a:gd name="connsiteY46" fmla="*/ 3546432 h 3904242"/>
                <a:gd name="connsiteX47" fmla="*/ 5287147 w 5570781"/>
                <a:gd name="connsiteY47" fmla="*/ 3591975 h 3904242"/>
                <a:gd name="connsiteX48" fmla="*/ 5364528 w 5570781"/>
                <a:gd name="connsiteY48" fmla="*/ 3387572 h 3904242"/>
                <a:gd name="connsiteX49" fmla="*/ 5364813 w 5570781"/>
                <a:gd name="connsiteY49" fmla="*/ 516585 h 3904242"/>
                <a:gd name="connsiteX50" fmla="*/ 5287375 w 5570781"/>
                <a:gd name="connsiteY50" fmla="*/ 312450 h 3904242"/>
                <a:gd name="connsiteX51" fmla="*/ 5102838 w 5570781"/>
                <a:gd name="connsiteY51" fmla="*/ 3694039 h 3904242"/>
                <a:gd name="connsiteX52" fmla="*/ 5100952 w 5570781"/>
                <a:gd name="connsiteY52" fmla="*/ 3692164 h 3904242"/>
                <a:gd name="connsiteX53" fmla="*/ 4293754 w 5570781"/>
                <a:gd name="connsiteY53" fmla="*/ 2891950 h 3904242"/>
                <a:gd name="connsiteX54" fmla="*/ 3491425 w 5570781"/>
                <a:gd name="connsiteY54" fmla="*/ 2097108 h 3904242"/>
                <a:gd name="connsiteX55" fmla="*/ 3208801 w 5570781"/>
                <a:gd name="connsiteY55" fmla="*/ 2377320 h 3904242"/>
                <a:gd name="connsiteX56" fmla="*/ 3015383 w 5570781"/>
                <a:gd name="connsiteY56" fmla="*/ 2505907 h 3904242"/>
                <a:gd name="connsiteX57" fmla="*/ 2785531 w 5570781"/>
                <a:gd name="connsiteY57" fmla="*/ 2549307 h 3904242"/>
                <a:gd name="connsiteX58" fmla="*/ 2555680 w 5570781"/>
                <a:gd name="connsiteY58" fmla="*/ 2505907 h 3904242"/>
                <a:gd name="connsiteX59" fmla="*/ 2362261 w 5570781"/>
                <a:gd name="connsiteY59" fmla="*/ 2377320 h 3904242"/>
                <a:gd name="connsiteX60" fmla="*/ 2079637 w 5570781"/>
                <a:gd name="connsiteY60" fmla="*/ 2097108 h 3904242"/>
                <a:gd name="connsiteX61" fmla="*/ 1277308 w 5570781"/>
                <a:gd name="connsiteY61" fmla="*/ 2892236 h 3904242"/>
                <a:gd name="connsiteX62" fmla="*/ 470122 w 5570781"/>
                <a:gd name="connsiteY62" fmla="*/ 3692450 h 3904242"/>
                <a:gd name="connsiteX63" fmla="*/ 468247 w 5570781"/>
                <a:gd name="connsiteY63" fmla="*/ 3694325 h 3904242"/>
                <a:gd name="connsiteX64" fmla="*/ 516733 w 5570781"/>
                <a:gd name="connsiteY64" fmla="*/ 3698074 h 3904242"/>
                <a:gd name="connsiteX65" fmla="*/ 5054558 w 5570781"/>
                <a:gd name="connsiteY65" fmla="*/ 3698074 h 3904242"/>
                <a:gd name="connsiteX66" fmla="*/ 5102781 w 5570781"/>
                <a:gd name="connsiteY66" fmla="*/ 3694056 h 390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570781" h="3904242">
                  <a:moveTo>
                    <a:pt x="516493" y="0"/>
                  </a:moveTo>
                  <a:lnTo>
                    <a:pt x="5054318" y="0"/>
                  </a:lnTo>
                  <a:cubicBezTo>
                    <a:pt x="5196564" y="0"/>
                    <a:pt x="5325666" y="58133"/>
                    <a:pt x="5419163" y="151625"/>
                  </a:cubicBezTo>
                  <a:cubicBezTo>
                    <a:pt x="5512660" y="245116"/>
                    <a:pt x="5570782" y="374241"/>
                    <a:pt x="5570782" y="516493"/>
                  </a:cubicBezTo>
                  <a:lnTo>
                    <a:pt x="5570782" y="3387481"/>
                  </a:lnTo>
                  <a:cubicBezTo>
                    <a:pt x="5570782" y="3529733"/>
                    <a:pt x="5512660" y="3658852"/>
                    <a:pt x="5419163" y="3752349"/>
                  </a:cubicBezTo>
                  <a:cubicBezTo>
                    <a:pt x="5325666" y="3845846"/>
                    <a:pt x="5196564" y="3903974"/>
                    <a:pt x="5054318" y="3903974"/>
                  </a:cubicBezTo>
                  <a:lnTo>
                    <a:pt x="516493" y="3904242"/>
                  </a:lnTo>
                  <a:cubicBezTo>
                    <a:pt x="374241" y="3904242"/>
                    <a:pt x="245122" y="3846109"/>
                    <a:pt x="151625" y="3752618"/>
                  </a:cubicBezTo>
                  <a:cubicBezTo>
                    <a:pt x="58127" y="3659126"/>
                    <a:pt x="0" y="3530001"/>
                    <a:pt x="0" y="3387749"/>
                  </a:cubicBezTo>
                  <a:lnTo>
                    <a:pt x="0" y="516533"/>
                  </a:lnTo>
                  <a:cubicBezTo>
                    <a:pt x="0" y="374281"/>
                    <a:pt x="58133" y="245162"/>
                    <a:pt x="151625" y="151665"/>
                  </a:cubicBezTo>
                  <a:cubicBezTo>
                    <a:pt x="245385" y="58173"/>
                    <a:pt x="374510" y="40"/>
                    <a:pt x="516493" y="40"/>
                  </a:cubicBezTo>
                  <a:close/>
                  <a:moveTo>
                    <a:pt x="283698" y="3591877"/>
                  </a:moveTo>
                  <a:cubicBezTo>
                    <a:pt x="296288" y="3576338"/>
                    <a:pt x="310222" y="3561337"/>
                    <a:pt x="325224" y="3546603"/>
                  </a:cubicBezTo>
                  <a:lnTo>
                    <a:pt x="1132410" y="2746389"/>
                  </a:lnTo>
                  <a:lnTo>
                    <a:pt x="1933425" y="1952118"/>
                  </a:lnTo>
                  <a:lnTo>
                    <a:pt x="1132410" y="1158076"/>
                  </a:lnTo>
                  <a:lnTo>
                    <a:pt x="325224" y="357862"/>
                  </a:lnTo>
                  <a:cubicBezTo>
                    <a:pt x="310222" y="343128"/>
                    <a:pt x="296557" y="327858"/>
                    <a:pt x="283698" y="312588"/>
                  </a:cubicBezTo>
                  <a:cubicBezTo>
                    <a:pt x="235744" y="367240"/>
                    <a:pt x="206277" y="438763"/>
                    <a:pt x="206277" y="516722"/>
                  </a:cubicBezTo>
                  <a:lnTo>
                    <a:pt x="206277" y="3387709"/>
                  </a:lnTo>
                  <a:cubicBezTo>
                    <a:pt x="206277" y="3465399"/>
                    <a:pt x="235475" y="3537191"/>
                    <a:pt x="283698" y="3591843"/>
                  </a:cubicBezTo>
                  <a:close/>
                  <a:moveTo>
                    <a:pt x="468276" y="210083"/>
                  </a:moveTo>
                  <a:lnTo>
                    <a:pt x="470150" y="211958"/>
                  </a:lnTo>
                  <a:lnTo>
                    <a:pt x="1277337" y="1012172"/>
                  </a:lnTo>
                  <a:lnTo>
                    <a:pt x="2150646" y="1877709"/>
                  </a:lnTo>
                  <a:lnTo>
                    <a:pt x="2152521" y="1879584"/>
                  </a:lnTo>
                  <a:lnTo>
                    <a:pt x="2507474" y="2231325"/>
                  </a:lnTo>
                  <a:cubicBezTo>
                    <a:pt x="2544981" y="2268295"/>
                    <a:pt x="2586769" y="2296424"/>
                    <a:pt x="2632581" y="2314638"/>
                  </a:cubicBezTo>
                  <a:cubicBezTo>
                    <a:pt x="2678661" y="2333126"/>
                    <a:pt x="2729827" y="2342767"/>
                    <a:pt x="2785811" y="2342767"/>
                  </a:cubicBezTo>
                  <a:cubicBezTo>
                    <a:pt x="2841795" y="2342767"/>
                    <a:pt x="2892968" y="2333395"/>
                    <a:pt x="2939042" y="2314638"/>
                  </a:cubicBezTo>
                  <a:cubicBezTo>
                    <a:pt x="2984853" y="2296156"/>
                    <a:pt x="3026641" y="2268295"/>
                    <a:pt x="3064149" y="2231325"/>
                  </a:cubicBezTo>
                  <a:lnTo>
                    <a:pt x="3419102" y="1879584"/>
                  </a:lnTo>
                  <a:lnTo>
                    <a:pt x="3420976" y="1877709"/>
                  </a:lnTo>
                  <a:lnTo>
                    <a:pt x="4294285" y="1012172"/>
                  </a:lnTo>
                  <a:lnTo>
                    <a:pt x="5101466" y="211958"/>
                  </a:lnTo>
                  <a:lnTo>
                    <a:pt x="5103352" y="210083"/>
                  </a:lnTo>
                  <a:cubicBezTo>
                    <a:pt x="5087522" y="207672"/>
                    <a:pt x="5071469" y="206334"/>
                    <a:pt x="5055129" y="206334"/>
                  </a:cubicBezTo>
                  <a:lnTo>
                    <a:pt x="516505" y="206334"/>
                  </a:lnTo>
                  <a:cubicBezTo>
                    <a:pt x="500165" y="206334"/>
                    <a:pt x="484089" y="207672"/>
                    <a:pt x="468281" y="210083"/>
                  </a:cubicBezTo>
                  <a:close/>
                  <a:moveTo>
                    <a:pt x="5287375" y="312416"/>
                  </a:moveTo>
                  <a:cubicBezTo>
                    <a:pt x="5274802" y="327955"/>
                    <a:pt x="5260858" y="342957"/>
                    <a:pt x="5245885" y="357690"/>
                  </a:cubicBezTo>
                  <a:lnTo>
                    <a:pt x="4438681" y="1157905"/>
                  </a:lnTo>
                  <a:lnTo>
                    <a:pt x="3637666" y="1952175"/>
                  </a:lnTo>
                  <a:lnTo>
                    <a:pt x="4438681" y="2746218"/>
                  </a:lnTo>
                  <a:lnTo>
                    <a:pt x="5245885" y="3546432"/>
                  </a:lnTo>
                  <a:cubicBezTo>
                    <a:pt x="5260344" y="3560897"/>
                    <a:pt x="5274288" y="3576167"/>
                    <a:pt x="5287147" y="3591975"/>
                  </a:cubicBezTo>
                  <a:cubicBezTo>
                    <a:pt x="5335324" y="3537322"/>
                    <a:pt x="5364528" y="3465530"/>
                    <a:pt x="5364528" y="3387572"/>
                  </a:cubicBezTo>
                  <a:lnTo>
                    <a:pt x="5364813" y="516585"/>
                  </a:lnTo>
                  <a:cubicBezTo>
                    <a:pt x="5364813" y="438626"/>
                    <a:pt x="5335324" y="367103"/>
                    <a:pt x="5287375" y="312450"/>
                  </a:cubicBezTo>
                  <a:close/>
                  <a:moveTo>
                    <a:pt x="5102838" y="3694039"/>
                  </a:moveTo>
                  <a:lnTo>
                    <a:pt x="5100952" y="3692164"/>
                  </a:lnTo>
                  <a:lnTo>
                    <a:pt x="4293754" y="2891950"/>
                  </a:lnTo>
                  <a:lnTo>
                    <a:pt x="3491425" y="2097108"/>
                  </a:lnTo>
                  <a:lnTo>
                    <a:pt x="3208801" y="2377320"/>
                  </a:lnTo>
                  <a:cubicBezTo>
                    <a:pt x="3151474" y="2434110"/>
                    <a:pt x="3086912" y="2476978"/>
                    <a:pt x="3015383" y="2505907"/>
                  </a:cubicBezTo>
                  <a:cubicBezTo>
                    <a:pt x="2944122" y="2534568"/>
                    <a:pt x="2867239" y="2549307"/>
                    <a:pt x="2785531" y="2549307"/>
                  </a:cubicBezTo>
                  <a:cubicBezTo>
                    <a:pt x="2703824" y="2549307"/>
                    <a:pt x="2626940" y="2534837"/>
                    <a:pt x="2555680" y="2505907"/>
                  </a:cubicBezTo>
                  <a:cubicBezTo>
                    <a:pt x="2484151" y="2476972"/>
                    <a:pt x="2419325" y="2434116"/>
                    <a:pt x="2362261" y="2377320"/>
                  </a:cubicBezTo>
                  <a:lnTo>
                    <a:pt x="2079637" y="2097108"/>
                  </a:lnTo>
                  <a:lnTo>
                    <a:pt x="1277308" y="2892236"/>
                  </a:lnTo>
                  <a:lnTo>
                    <a:pt x="470122" y="3692450"/>
                  </a:lnTo>
                  <a:lnTo>
                    <a:pt x="468247" y="3694325"/>
                  </a:lnTo>
                  <a:cubicBezTo>
                    <a:pt x="484049" y="3696736"/>
                    <a:pt x="500125" y="3698074"/>
                    <a:pt x="516733" y="3698074"/>
                  </a:cubicBezTo>
                  <a:lnTo>
                    <a:pt x="5054558" y="3698074"/>
                  </a:lnTo>
                  <a:cubicBezTo>
                    <a:pt x="5070903" y="3698074"/>
                    <a:pt x="5086950" y="3696736"/>
                    <a:pt x="5102781" y="3694056"/>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grpSp>
      <p:grpSp>
        <p:nvGrpSpPr>
          <p:cNvPr id="101" name="Group 100">
            <a:extLst>
              <a:ext uri="{FF2B5EF4-FFF2-40B4-BE49-F238E27FC236}">
                <a16:creationId xmlns:a16="http://schemas.microsoft.com/office/drawing/2014/main" id="{6ECDE036-6CC4-D56B-5A9E-5670ED13ACA7}"/>
              </a:ext>
            </a:extLst>
          </p:cNvPr>
          <p:cNvGrpSpPr/>
          <p:nvPr/>
        </p:nvGrpSpPr>
        <p:grpSpPr>
          <a:xfrm>
            <a:off x="4227333" y="3550456"/>
            <a:ext cx="1115803" cy="1029617"/>
            <a:chOff x="6143586" y="2830665"/>
            <a:chExt cx="1115803" cy="1029617"/>
          </a:xfrm>
        </p:grpSpPr>
        <p:sp>
          <p:nvSpPr>
            <p:cNvPr id="64" name="Oval 63">
              <a:extLst>
                <a:ext uri="{FF2B5EF4-FFF2-40B4-BE49-F238E27FC236}">
                  <a16:creationId xmlns:a16="http://schemas.microsoft.com/office/drawing/2014/main" id="{C8A9D29A-A754-78AC-F032-49F67331E5DE}"/>
                </a:ext>
              </a:extLst>
            </p:cNvPr>
            <p:cNvSpPr/>
            <p:nvPr/>
          </p:nvSpPr>
          <p:spPr>
            <a:xfrm>
              <a:off x="6302211" y="2830665"/>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0" name="Graphic 9" descr="Artificial Intelligence with solid fill">
              <a:extLst>
                <a:ext uri="{FF2B5EF4-FFF2-40B4-BE49-F238E27FC236}">
                  <a16:creationId xmlns:a16="http://schemas.microsoft.com/office/drawing/2014/main" id="{6C889392-2C1F-B435-50A2-AE033A964FE6}"/>
                </a:ext>
              </a:extLst>
            </p:cNvPr>
            <p:cNvSpPr/>
            <p:nvPr/>
          </p:nvSpPr>
          <p:spPr>
            <a:xfrm>
              <a:off x="6498692" y="2963927"/>
              <a:ext cx="422994" cy="501425"/>
            </a:xfrm>
            <a:custGeom>
              <a:avLst/>
              <a:gdLst>
                <a:gd name="connsiteX0" fmla="*/ 416713 w 422994"/>
                <a:gd name="connsiteY0" fmla="*/ 271300 h 501425"/>
                <a:gd name="connsiteX1" fmla="*/ 373798 w 422994"/>
                <a:gd name="connsiteY1" fmla="*/ 196665 h 501425"/>
                <a:gd name="connsiteX2" fmla="*/ 373798 w 422994"/>
                <a:gd name="connsiteY2" fmla="*/ 193555 h 501425"/>
                <a:gd name="connsiteX3" fmla="*/ 193430 w 422994"/>
                <a:gd name="connsiteY3" fmla="*/ 125 h 501425"/>
                <a:gd name="connsiteX4" fmla="*/ 0 w 422994"/>
                <a:gd name="connsiteY4" fmla="*/ 179872 h 501425"/>
                <a:gd name="connsiteX5" fmla="*/ 0 w 422994"/>
                <a:gd name="connsiteY5" fmla="*/ 193555 h 501425"/>
                <a:gd name="connsiteX6" fmla="*/ 73391 w 422994"/>
                <a:gd name="connsiteY6" fmla="*/ 344069 h 501425"/>
                <a:gd name="connsiteX7" fmla="*/ 73391 w 422994"/>
                <a:gd name="connsiteY7" fmla="*/ 501425 h 501425"/>
                <a:gd name="connsiteX8" fmla="*/ 269931 w 422994"/>
                <a:gd name="connsiteY8" fmla="*/ 501425 h 501425"/>
                <a:gd name="connsiteX9" fmla="*/ 269931 w 422994"/>
                <a:gd name="connsiteY9" fmla="*/ 426790 h 501425"/>
                <a:gd name="connsiteX10" fmla="*/ 300407 w 422994"/>
                <a:gd name="connsiteY10" fmla="*/ 426790 h 501425"/>
                <a:gd name="connsiteX11" fmla="*/ 373798 w 422994"/>
                <a:gd name="connsiteY11" fmla="*/ 353399 h 501425"/>
                <a:gd name="connsiteX12" fmla="*/ 373798 w 422994"/>
                <a:gd name="connsiteY12" fmla="*/ 352155 h 501425"/>
                <a:gd name="connsiteX13" fmla="*/ 373798 w 422994"/>
                <a:gd name="connsiteY13" fmla="*/ 314837 h 501425"/>
                <a:gd name="connsiteX14" fmla="*/ 401164 w 422994"/>
                <a:gd name="connsiteY14" fmla="*/ 314837 h 501425"/>
                <a:gd name="connsiteX15" fmla="*/ 416713 w 422994"/>
                <a:gd name="connsiteY15" fmla="*/ 271300 h 501425"/>
                <a:gd name="connsiteX16" fmla="*/ 27988 w 422994"/>
                <a:gd name="connsiteY16" fmla="*/ 131359 h 501425"/>
                <a:gd name="connsiteX17" fmla="*/ 62196 w 422994"/>
                <a:gd name="connsiteY17" fmla="*/ 131359 h 501425"/>
                <a:gd name="connsiteX18" fmla="*/ 62196 w 422994"/>
                <a:gd name="connsiteY18" fmla="*/ 106480 h 501425"/>
                <a:gd name="connsiteX19" fmla="*/ 59086 w 422994"/>
                <a:gd name="connsiteY19" fmla="*/ 84712 h 501425"/>
                <a:gd name="connsiteX20" fmla="*/ 80855 w 422994"/>
                <a:gd name="connsiteY20" fmla="*/ 81602 h 501425"/>
                <a:gd name="connsiteX21" fmla="*/ 83965 w 422994"/>
                <a:gd name="connsiteY21" fmla="*/ 103371 h 501425"/>
                <a:gd name="connsiteX22" fmla="*/ 80855 w 422994"/>
                <a:gd name="connsiteY22" fmla="*/ 106480 h 501425"/>
                <a:gd name="connsiteX23" fmla="*/ 80855 w 422994"/>
                <a:gd name="connsiteY23" fmla="*/ 131359 h 501425"/>
                <a:gd name="connsiteX24" fmla="*/ 105733 w 422994"/>
                <a:gd name="connsiteY24" fmla="*/ 131359 h 501425"/>
                <a:gd name="connsiteX25" fmla="*/ 105733 w 422994"/>
                <a:gd name="connsiteY25" fmla="*/ 174896 h 501425"/>
                <a:gd name="connsiteX26" fmla="*/ 108843 w 422994"/>
                <a:gd name="connsiteY26" fmla="*/ 196665 h 501425"/>
                <a:gd name="connsiteX27" fmla="*/ 87074 w 422994"/>
                <a:gd name="connsiteY27" fmla="*/ 199774 h 501425"/>
                <a:gd name="connsiteX28" fmla="*/ 83965 w 422994"/>
                <a:gd name="connsiteY28" fmla="*/ 178006 h 501425"/>
                <a:gd name="connsiteX29" fmla="*/ 87074 w 422994"/>
                <a:gd name="connsiteY29" fmla="*/ 174896 h 501425"/>
                <a:gd name="connsiteX30" fmla="*/ 87074 w 422994"/>
                <a:gd name="connsiteY30" fmla="*/ 150018 h 501425"/>
                <a:gd name="connsiteX31" fmla="*/ 22391 w 422994"/>
                <a:gd name="connsiteY31" fmla="*/ 150018 h 501425"/>
                <a:gd name="connsiteX32" fmla="*/ 27988 w 422994"/>
                <a:gd name="connsiteY32" fmla="*/ 131359 h 501425"/>
                <a:gd name="connsiteX33" fmla="*/ 200893 w 422994"/>
                <a:gd name="connsiteY33" fmla="*/ 236470 h 501425"/>
                <a:gd name="connsiteX34" fmla="*/ 185344 w 422994"/>
                <a:gd name="connsiteY34" fmla="*/ 220921 h 501425"/>
                <a:gd name="connsiteX35" fmla="*/ 185344 w 422994"/>
                <a:gd name="connsiteY35" fmla="*/ 218433 h 501425"/>
                <a:gd name="connsiteX36" fmla="*/ 169173 w 422994"/>
                <a:gd name="connsiteY36" fmla="*/ 202262 h 501425"/>
                <a:gd name="connsiteX37" fmla="*/ 143051 w 422994"/>
                <a:gd name="connsiteY37" fmla="*/ 228385 h 501425"/>
                <a:gd name="connsiteX38" fmla="*/ 143051 w 422994"/>
                <a:gd name="connsiteY38" fmla="*/ 274410 h 501425"/>
                <a:gd name="connsiteX39" fmla="*/ 146161 w 422994"/>
                <a:gd name="connsiteY39" fmla="*/ 296178 h 501425"/>
                <a:gd name="connsiteX40" fmla="*/ 124392 w 422994"/>
                <a:gd name="connsiteY40" fmla="*/ 299288 h 501425"/>
                <a:gd name="connsiteX41" fmla="*/ 121282 w 422994"/>
                <a:gd name="connsiteY41" fmla="*/ 277519 h 501425"/>
                <a:gd name="connsiteX42" fmla="*/ 124392 w 422994"/>
                <a:gd name="connsiteY42" fmla="*/ 274410 h 501425"/>
                <a:gd name="connsiteX43" fmla="*/ 124392 w 422994"/>
                <a:gd name="connsiteY43" fmla="*/ 268190 h 501425"/>
                <a:gd name="connsiteX44" fmla="*/ 82721 w 422994"/>
                <a:gd name="connsiteY44" fmla="*/ 268190 h 501425"/>
                <a:gd name="connsiteX45" fmla="*/ 53489 w 422994"/>
                <a:gd name="connsiteY45" fmla="*/ 233982 h 501425"/>
                <a:gd name="connsiteX46" fmla="*/ 36696 w 422994"/>
                <a:gd name="connsiteY46" fmla="*/ 219677 h 501425"/>
                <a:gd name="connsiteX47" fmla="*/ 51001 w 422994"/>
                <a:gd name="connsiteY47" fmla="*/ 202884 h 501425"/>
                <a:gd name="connsiteX48" fmla="*/ 67794 w 422994"/>
                <a:gd name="connsiteY48" fmla="*/ 217189 h 501425"/>
                <a:gd name="connsiteX49" fmla="*/ 67794 w 422994"/>
                <a:gd name="connsiteY49" fmla="*/ 221543 h 501425"/>
                <a:gd name="connsiteX50" fmla="*/ 91428 w 422994"/>
                <a:gd name="connsiteY50" fmla="*/ 249531 h 501425"/>
                <a:gd name="connsiteX51" fmla="*/ 124392 w 422994"/>
                <a:gd name="connsiteY51" fmla="*/ 249531 h 501425"/>
                <a:gd name="connsiteX52" fmla="*/ 124392 w 422994"/>
                <a:gd name="connsiteY52" fmla="*/ 220921 h 501425"/>
                <a:gd name="connsiteX53" fmla="*/ 156112 w 422994"/>
                <a:gd name="connsiteY53" fmla="*/ 189201 h 501425"/>
                <a:gd name="connsiteX54" fmla="*/ 136831 w 422994"/>
                <a:gd name="connsiteY54" fmla="*/ 169298 h 501425"/>
                <a:gd name="connsiteX55" fmla="*/ 136831 w 422994"/>
                <a:gd name="connsiteY55" fmla="*/ 56723 h 501425"/>
                <a:gd name="connsiteX56" fmla="*/ 133721 w 422994"/>
                <a:gd name="connsiteY56" fmla="*/ 34955 h 501425"/>
                <a:gd name="connsiteX57" fmla="*/ 155490 w 422994"/>
                <a:gd name="connsiteY57" fmla="*/ 31845 h 501425"/>
                <a:gd name="connsiteX58" fmla="*/ 158600 w 422994"/>
                <a:gd name="connsiteY58" fmla="*/ 53614 h 501425"/>
                <a:gd name="connsiteX59" fmla="*/ 155490 w 422994"/>
                <a:gd name="connsiteY59" fmla="*/ 56723 h 501425"/>
                <a:gd name="connsiteX60" fmla="*/ 155490 w 422994"/>
                <a:gd name="connsiteY60" fmla="*/ 75382 h 501425"/>
                <a:gd name="connsiteX61" fmla="*/ 205247 w 422994"/>
                <a:gd name="connsiteY61" fmla="*/ 75382 h 501425"/>
                <a:gd name="connsiteX62" fmla="*/ 205247 w 422994"/>
                <a:gd name="connsiteY62" fmla="*/ 118920 h 501425"/>
                <a:gd name="connsiteX63" fmla="*/ 208357 w 422994"/>
                <a:gd name="connsiteY63" fmla="*/ 140688 h 501425"/>
                <a:gd name="connsiteX64" fmla="*/ 186588 w 422994"/>
                <a:gd name="connsiteY64" fmla="*/ 143798 h 501425"/>
                <a:gd name="connsiteX65" fmla="*/ 183478 w 422994"/>
                <a:gd name="connsiteY65" fmla="*/ 122029 h 501425"/>
                <a:gd name="connsiteX66" fmla="*/ 186588 w 422994"/>
                <a:gd name="connsiteY66" fmla="*/ 118920 h 501425"/>
                <a:gd name="connsiteX67" fmla="*/ 186588 w 422994"/>
                <a:gd name="connsiteY67" fmla="*/ 94041 h 501425"/>
                <a:gd name="connsiteX68" fmla="*/ 155490 w 422994"/>
                <a:gd name="connsiteY68" fmla="*/ 94041 h 501425"/>
                <a:gd name="connsiteX69" fmla="*/ 155490 w 422994"/>
                <a:gd name="connsiteY69" fmla="*/ 161835 h 501425"/>
                <a:gd name="connsiteX70" fmla="*/ 199027 w 422994"/>
                <a:gd name="connsiteY70" fmla="*/ 205372 h 501425"/>
                <a:gd name="connsiteX71" fmla="*/ 200893 w 422994"/>
                <a:gd name="connsiteY71" fmla="*/ 205372 h 501425"/>
                <a:gd name="connsiteX72" fmla="*/ 216442 w 422994"/>
                <a:gd name="connsiteY72" fmla="*/ 220921 h 501425"/>
                <a:gd name="connsiteX73" fmla="*/ 200893 w 422994"/>
                <a:gd name="connsiteY73" fmla="*/ 236470 h 501425"/>
                <a:gd name="connsiteX74" fmla="*/ 200893 w 422994"/>
                <a:gd name="connsiteY74" fmla="*/ 236470 h 501425"/>
                <a:gd name="connsiteX75" fmla="*/ 276772 w 422994"/>
                <a:gd name="connsiteY75" fmla="*/ 110834 h 501425"/>
                <a:gd name="connsiteX76" fmla="*/ 261223 w 422994"/>
                <a:gd name="connsiteY76" fmla="*/ 95285 h 501425"/>
                <a:gd name="connsiteX77" fmla="*/ 261223 w 422994"/>
                <a:gd name="connsiteY77" fmla="*/ 94041 h 501425"/>
                <a:gd name="connsiteX78" fmla="*/ 236345 w 422994"/>
                <a:gd name="connsiteY78" fmla="*/ 71651 h 501425"/>
                <a:gd name="connsiteX79" fmla="*/ 236345 w 422994"/>
                <a:gd name="connsiteY79" fmla="*/ 26247 h 501425"/>
                <a:gd name="connsiteX80" fmla="*/ 255004 w 422994"/>
                <a:gd name="connsiteY80" fmla="*/ 33089 h 501425"/>
                <a:gd name="connsiteX81" fmla="*/ 255004 w 422994"/>
                <a:gd name="connsiteY81" fmla="*/ 63565 h 501425"/>
                <a:gd name="connsiteX82" fmla="*/ 273663 w 422994"/>
                <a:gd name="connsiteY82" fmla="*/ 80358 h 501425"/>
                <a:gd name="connsiteX83" fmla="*/ 276772 w 422994"/>
                <a:gd name="connsiteY83" fmla="*/ 80358 h 501425"/>
                <a:gd name="connsiteX84" fmla="*/ 292321 w 422994"/>
                <a:gd name="connsiteY84" fmla="*/ 95907 h 501425"/>
                <a:gd name="connsiteX85" fmla="*/ 276772 w 422994"/>
                <a:gd name="connsiteY85" fmla="*/ 110834 h 501425"/>
                <a:gd name="connsiteX86" fmla="*/ 276772 w 422994"/>
                <a:gd name="connsiteY86" fmla="*/ 110834 h 50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22994" h="501425">
                  <a:moveTo>
                    <a:pt x="416713" y="271300"/>
                  </a:moveTo>
                  <a:lnTo>
                    <a:pt x="373798" y="196665"/>
                  </a:lnTo>
                  <a:lnTo>
                    <a:pt x="373798" y="193555"/>
                  </a:lnTo>
                  <a:cubicBezTo>
                    <a:pt x="377530" y="90309"/>
                    <a:pt x="296675" y="3857"/>
                    <a:pt x="193430" y="125"/>
                  </a:cubicBezTo>
                  <a:cubicBezTo>
                    <a:pt x="90184" y="-3607"/>
                    <a:pt x="3732" y="76626"/>
                    <a:pt x="0" y="179872"/>
                  </a:cubicBezTo>
                  <a:cubicBezTo>
                    <a:pt x="0" y="184225"/>
                    <a:pt x="0" y="189201"/>
                    <a:pt x="0" y="193555"/>
                  </a:cubicBezTo>
                  <a:cubicBezTo>
                    <a:pt x="0" y="252641"/>
                    <a:pt x="26744" y="307995"/>
                    <a:pt x="73391" y="344069"/>
                  </a:cubicBezTo>
                  <a:lnTo>
                    <a:pt x="73391" y="501425"/>
                  </a:lnTo>
                  <a:lnTo>
                    <a:pt x="269931" y="501425"/>
                  </a:lnTo>
                  <a:lnTo>
                    <a:pt x="269931" y="426790"/>
                  </a:lnTo>
                  <a:lnTo>
                    <a:pt x="300407" y="426790"/>
                  </a:lnTo>
                  <a:cubicBezTo>
                    <a:pt x="340834" y="426790"/>
                    <a:pt x="373798" y="393826"/>
                    <a:pt x="373798" y="353399"/>
                  </a:cubicBezTo>
                  <a:cubicBezTo>
                    <a:pt x="373798" y="352777"/>
                    <a:pt x="373798" y="352777"/>
                    <a:pt x="373798" y="352155"/>
                  </a:cubicBezTo>
                  <a:lnTo>
                    <a:pt x="373798" y="314837"/>
                  </a:lnTo>
                  <a:lnTo>
                    <a:pt x="401164" y="314837"/>
                  </a:lnTo>
                  <a:cubicBezTo>
                    <a:pt x="417335" y="312971"/>
                    <a:pt x="431641" y="294312"/>
                    <a:pt x="416713" y="271300"/>
                  </a:cubicBezTo>
                  <a:close/>
                  <a:moveTo>
                    <a:pt x="27988" y="131359"/>
                  </a:moveTo>
                  <a:lnTo>
                    <a:pt x="62196" y="131359"/>
                  </a:lnTo>
                  <a:lnTo>
                    <a:pt x="62196" y="106480"/>
                  </a:lnTo>
                  <a:cubicBezTo>
                    <a:pt x="55354" y="101505"/>
                    <a:pt x="54111" y="91553"/>
                    <a:pt x="59086" y="84712"/>
                  </a:cubicBezTo>
                  <a:cubicBezTo>
                    <a:pt x="64062" y="77870"/>
                    <a:pt x="74013" y="76626"/>
                    <a:pt x="80855" y="81602"/>
                  </a:cubicBezTo>
                  <a:cubicBezTo>
                    <a:pt x="87696" y="86578"/>
                    <a:pt x="88940" y="96529"/>
                    <a:pt x="83965" y="103371"/>
                  </a:cubicBezTo>
                  <a:cubicBezTo>
                    <a:pt x="83343" y="104614"/>
                    <a:pt x="82099" y="105858"/>
                    <a:pt x="80855" y="106480"/>
                  </a:cubicBezTo>
                  <a:lnTo>
                    <a:pt x="80855" y="131359"/>
                  </a:lnTo>
                  <a:lnTo>
                    <a:pt x="105733" y="131359"/>
                  </a:lnTo>
                  <a:lnTo>
                    <a:pt x="105733" y="174896"/>
                  </a:lnTo>
                  <a:cubicBezTo>
                    <a:pt x="112575" y="179872"/>
                    <a:pt x="113819" y="189823"/>
                    <a:pt x="108843" y="196665"/>
                  </a:cubicBezTo>
                  <a:cubicBezTo>
                    <a:pt x="103867" y="203506"/>
                    <a:pt x="93916" y="204750"/>
                    <a:pt x="87074" y="199774"/>
                  </a:cubicBezTo>
                  <a:cubicBezTo>
                    <a:pt x="80233" y="194799"/>
                    <a:pt x="78989" y="184847"/>
                    <a:pt x="83965" y="178006"/>
                  </a:cubicBezTo>
                  <a:cubicBezTo>
                    <a:pt x="84587" y="176762"/>
                    <a:pt x="85831" y="175518"/>
                    <a:pt x="87074" y="174896"/>
                  </a:cubicBezTo>
                  <a:lnTo>
                    <a:pt x="87074" y="150018"/>
                  </a:lnTo>
                  <a:lnTo>
                    <a:pt x="22391" y="150018"/>
                  </a:lnTo>
                  <a:cubicBezTo>
                    <a:pt x="24256" y="143798"/>
                    <a:pt x="25500" y="137578"/>
                    <a:pt x="27988" y="131359"/>
                  </a:cubicBezTo>
                  <a:close/>
                  <a:moveTo>
                    <a:pt x="200893" y="236470"/>
                  </a:moveTo>
                  <a:cubicBezTo>
                    <a:pt x="192186" y="236470"/>
                    <a:pt x="185344" y="229628"/>
                    <a:pt x="185344" y="220921"/>
                  </a:cubicBezTo>
                  <a:cubicBezTo>
                    <a:pt x="185344" y="220299"/>
                    <a:pt x="185344" y="219055"/>
                    <a:pt x="185344" y="218433"/>
                  </a:cubicBezTo>
                  <a:lnTo>
                    <a:pt x="169173" y="202262"/>
                  </a:lnTo>
                  <a:lnTo>
                    <a:pt x="143051" y="228385"/>
                  </a:lnTo>
                  <a:lnTo>
                    <a:pt x="143051" y="274410"/>
                  </a:lnTo>
                  <a:cubicBezTo>
                    <a:pt x="149892" y="279385"/>
                    <a:pt x="151136" y="289337"/>
                    <a:pt x="146161" y="296178"/>
                  </a:cubicBezTo>
                  <a:cubicBezTo>
                    <a:pt x="141185" y="303020"/>
                    <a:pt x="131234" y="304264"/>
                    <a:pt x="124392" y="299288"/>
                  </a:cubicBezTo>
                  <a:cubicBezTo>
                    <a:pt x="117551" y="294312"/>
                    <a:pt x="116307" y="284361"/>
                    <a:pt x="121282" y="277519"/>
                  </a:cubicBezTo>
                  <a:cubicBezTo>
                    <a:pt x="121904" y="276276"/>
                    <a:pt x="123148" y="275032"/>
                    <a:pt x="124392" y="274410"/>
                  </a:cubicBezTo>
                  <a:lnTo>
                    <a:pt x="124392" y="268190"/>
                  </a:lnTo>
                  <a:lnTo>
                    <a:pt x="82721" y="268190"/>
                  </a:lnTo>
                  <a:lnTo>
                    <a:pt x="53489" y="233982"/>
                  </a:lnTo>
                  <a:cubicBezTo>
                    <a:pt x="44781" y="234604"/>
                    <a:pt x="37318" y="228385"/>
                    <a:pt x="36696" y="219677"/>
                  </a:cubicBezTo>
                  <a:cubicBezTo>
                    <a:pt x="36074" y="210970"/>
                    <a:pt x="42293" y="203506"/>
                    <a:pt x="51001" y="202884"/>
                  </a:cubicBezTo>
                  <a:cubicBezTo>
                    <a:pt x="59708" y="202262"/>
                    <a:pt x="67172" y="208482"/>
                    <a:pt x="67794" y="217189"/>
                  </a:cubicBezTo>
                  <a:cubicBezTo>
                    <a:pt x="67794" y="218433"/>
                    <a:pt x="67794" y="220299"/>
                    <a:pt x="67794" y="221543"/>
                  </a:cubicBezTo>
                  <a:lnTo>
                    <a:pt x="91428" y="249531"/>
                  </a:lnTo>
                  <a:lnTo>
                    <a:pt x="124392" y="249531"/>
                  </a:lnTo>
                  <a:lnTo>
                    <a:pt x="124392" y="220921"/>
                  </a:lnTo>
                  <a:lnTo>
                    <a:pt x="156112" y="189201"/>
                  </a:lnTo>
                  <a:lnTo>
                    <a:pt x="136831" y="169298"/>
                  </a:lnTo>
                  <a:lnTo>
                    <a:pt x="136831" y="56723"/>
                  </a:lnTo>
                  <a:cubicBezTo>
                    <a:pt x="129990" y="51748"/>
                    <a:pt x="128746" y="41796"/>
                    <a:pt x="133721" y="34955"/>
                  </a:cubicBezTo>
                  <a:cubicBezTo>
                    <a:pt x="138697" y="28113"/>
                    <a:pt x="148649" y="26869"/>
                    <a:pt x="155490" y="31845"/>
                  </a:cubicBezTo>
                  <a:cubicBezTo>
                    <a:pt x="162332" y="36821"/>
                    <a:pt x="163576" y="46772"/>
                    <a:pt x="158600" y="53614"/>
                  </a:cubicBezTo>
                  <a:cubicBezTo>
                    <a:pt x="157978" y="54858"/>
                    <a:pt x="156734" y="56102"/>
                    <a:pt x="155490" y="56723"/>
                  </a:cubicBezTo>
                  <a:lnTo>
                    <a:pt x="155490" y="75382"/>
                  </a:lnTo>
                  <a:lnTo>
                    <a:pt x="205247" y="75382"/>
                  </a:lnTo>
                  <a:lnTo>
                    <a:pt x="205247" y="118920"/>
                  </a:lnTo>
                  <a:cubicBezTo>
                    <a:pt x="212089" y="123895"/>
                    <a:pt x="213332" y="133847"/>
                    <a:pt x="208357" y="140688"/>
                  </a:cubicBezTo>
                  <a:cubicBezTo>
                    <a:pt x="203381" y="147530"/>
                    <a:pt x="193430" y="148774"/>
                    <a:pt x="186588" y="143798"/>
                  </a:cubicBezTo>
                  <a:cubicBezTo>
                    <a:pt x="179747" y="138822"/>
                    <a:pt x="178503" y="128871"/>
                    <a:pt x="183478" y="122029"/>
                  </a:cubicBezTo>
                  <a:cubicBezTo>
                    <a:pt x="184100" y="120785"/>
                    <a:pt x="185344" y="119541"/>
                    <a:pt x="186588" y="118920"/>
                  </a:cubicBezTo>
                  <a:lnTo>
                    <a:pt x="186588" y="94041"/>
                  </a:lnTo>
                  <a:lnTo>
                    <a:pt x="155490" y="94041"/>
                  </a:lnTo>
                  <a:lnTo>
                    <a:pt x="155490" y="161835"/>
                  </a:lnTo>
                  <a:lnTo>
                    <a:pt x="199027" y="205372"/>
                  </a:lnTo>
                  <a:cubicBezTo>
                    <a:pt x="199649" y="205372"/>
                    <a:pt x="200271" y="205372"/>
                    <a:pt x="200893" y="205372"/>
                  </a:cubicBezTo>
                  <a:cubicBezTo>
                    <a:pt x="209601" y="205372"/>
                    <a:pt x="216442" y="212214"/>
                    <a:pt x="216442" y="220921"/>
                  </a:cubicBezTo>
                  <a:cubicBezTo>
                    <a:pt x="216442" y="229628"/>
                    <a:pt x="209601" y="236470"/>
                    <a:pt x="200893" y="236470"/>
                  </a:cubicBezTo>
                  <a:lnTo>
                    <a:pt x="200893" y="236470"/>
                  </a:lnTo>
                  <a:close/>
                  <a:moveTo>
                    <a:pt x="276772" y="110834"/>
                  </a:moveTo>
                  <a:cubicBezTo>
                    <a:pt x="268065" y="110834"/>
                    <a:pt x="261223" y="103992"/>
                    <a:pt x="261223" y="95285"/>
                  </a:cubicBezTo>
                  <a:cubicBezTo>
                    <a:pt x="261223" y="94663"/>
                    <a:pt x="261223" y="94663"/>
                    <a:pt x="261223" y="94041"/>
                  </a:cubicBezTo>
                  <a:lnTo>
                    <a:pt x="236345" y="71651"/>
                  </a:lnTo>
                  <a:lnTo>
                    <a:pt x="236345" y="26247"/>
                  </a:lnTo>
                  <a:cubicBezTo>
                    <a:pt x="242565" y="28113"/>
                    <a:pt x="248784" y="30601"/>
                    <a:pt x="255004" y="33089"/>
                  </a:cubicBezTo>
                  <a:lnTo>
                    <a:pt x="255004" y="63565"/>
                  </a:lnTo>
                  <a:lnTo>
                    <a:pt x="273663" y="80358"/>
                  </a:lnTo>
                  <a:cubicBezTo>
                    <a:pt x="274907" y="80358"/>
                    <a:pt x="275528" y="80358"/>
                    <a:pt x="276772" y="80358"/>
                  </a:cubicBezTo>
                  <a:cubicBezTo>
                    <a:pt x="285480" y="80358"/>
                    <a:pt x="292321" y="87200"/>
                    <a:pt x="292321" y="95907"/>
                  </a:cubicBezTo>
                  <a:cubicBezTo>
                    <a:pt x="292321" y="104614"/>
                    <a:pt x="285480" y="110834"/>
                    <a:pt x="276772" y="110834"/>
                  </a:cubicBezTo>
                  <a:lnTo>
                    <a:pt x="276772" y="110834"/>
                  </a:lnTo>
                  <a:close/>
                </a:path>
              </a:pathLst>
            </a:custGeom>
            <a:gradFill>
              <a:gsLst>
                <a:gs pos="0">
                  <a:schemeClr val="accent2"/>
                </a:gs>
                <a:gs pos="100000">
                  <a:schemeClr val="accent4"/>
                </a:gs>
              </a:gsLst>
              <a:lin ang="5400000" scaled="1"/>
            </a:gradFill>
            <a:ln w="6152" cap="flat">
              <a:noFill/>
              <a:prstDash val="solid"/>
              <a:miter/>
            </a:ln>
          </p:spPr>
          <p:txBody>
            <a:bodyPr rtlCol="0" anchor="ctr"/>
            <a:lstStyle/>
            <a:p>
              <a:endParaRPr lang="en-US"/>
            </a:p>
          </p:txBody>
        </p:sp>
        <p:sp>
          <p:nvSpPr>
            <p:cNvPr id="71" name="TextBox 70">
              <a:extLst>
                <a:ext uri="{FF2B5EF4-FFF2-40B4-BE49-F238E27FC236}">
                  <a16:creationId xmlns:a16="http://schemas.microsoft.com/office/drawing/2014/main" id="{4D794F93-E329-C432-DF86-15D816D6F7EF}"/>
                </a:ext>
              </a:extLst>
            </p:cNvPr>
            <p:cNvSpPr txBox="1"/>
            <p:nvPr/>
          </p:nvSpPr>
          <p:spPr>
            <a:xfrm>
              <a:off x="6143586" y="3614061"/>
              <a:ext cx="1115803" cy="246221"/>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Generative AI</a:t>
              </a:r>
            </a:p>
          </p:txBody>
        </p:sp>
      </p:grpSp>
      <p:sp>
        <p:nvSpPr>
          <p:cNvPr id="105" name="TextBox 104">
            <a:extLst>
              <a:ext uri="{FF2B5EF4-FFF2-40B4-BE49-F238E27FC236}">
                <a16:creationId xmlns:a16="http://schemas.microsoft.com/office/drawing/2014/main" id="{4CBAF37F-9C47-8D93-E908-8139FD1C0F83}"/>
              </a:ext>
            </a:extLst>
          </p:cNvPr>
          <p:cNvSpPr txBox="1"/>
          <p:nvPr/>
        </p:nvSpPr>
        <p:spPr>
          <a:xfrm>
            <a:off x="3900786" y="5331857"/>
            <a:ext cx="1741532" cy="400110"/>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Integrated</a:t>
            </a:r>
            <a:br>
              <a:rPr lang="en-US" sz="1000" b="1">
                <a:solidFill>
                  <a:schemeClr val="bg1"/>
                </a:solidFill>
                <a:latin typeface="Arial" panose="020B0604020202020204" pitchFamily="34" charset="0"/>
                <a:cs typeface="Arial" panose="020B0604020202020204" pitchFamily="34" charset="0"/>
              </a:rPr>
            </a:br>
            <a:r>
              <a:rPr lang="en-US" sz="1000" b="1">
                <a:solidFill>
                  <a:schemeClr val="bg1"/>
                </a:solidFill>
                <a:latin typeface="Arial" panose="020B0604020202020204" pitchFamily="34" charset="0"/>
                <a:cs typeface="Arial" panose="020B0604020202020204" pitchFamily="34" charset="0"/>
              </a:rPr>
              <a:t>Systems</a:t>
            </a:r>
          </a:p>
        </p:txBody>
      </p:sp>
      <p:sp>
        <p:nvSpPr>
          <p:cNvPr id="106" name="TextBox 105">
            <a:extLst>
              <a:ext uri="{FF2B5EF4-FFF2-40B4-BE49-F238E27FC236}">
                <a16:creationId xmlns:a16="http://schemas.microsoft.com/office/drawing/2014/main" id="{4E4C2764-6F87-E51A-56BA-2186C4AD7EC8}"/>
              </a:ext>
            </a:extLst>
          </p:cNvPr>
          <p:cNvSpPr txBox="1"/>
          <p:nvPr/>
        </p:nvSpPr>
        <p:spPr>
          <a:xfrm>
            <a:off x="2761952" y="5325018"/>
            <a:ext cx="1971375" cy="400110"/>
          </a:xfrm>
          <a:prstGeom prst="rect">
            <a:avLst/>
          </a:prstGeom>
        </p:spPr>
        <p:txBody>
          <a:bodyPr wrap="square" rtlCol="0">
            <a:spAutoFit/>
          </a:bodyPr>
          <a:lstStyle/>
          <a:p>
            <a:pPr algn="ctr">
              <a:spcBef>
                <a:spcPts val="250"/>
              </a:spcBef>
              <a:spcAft>
                <a:spcPts val="250"/>
              </a:spcAft>
              <a:buClr>
                <a:srgbClr val="26BCD7"/>
              </a:buClr>
              <a:buSzPct val="135000"/>
            </a:pPr>
            <a:r>
              <a:rPr lang="en-US" sz="1000" b="1">
                <a:solidFill>
                  <a:schemeClr val="bg1"/>
                </a:solidFill>
                <a:latin typeface="Arial" panose="020B0604020202020204" pitchFamily="34" charset="0"/>
                <a:cs typeface="Arial" panose="020B0604020202020204" pitchFamily="34" charset="0"/>
              </a:rPr>
              <a:t>Virtual </a:t>
            </a:r>
            <a:br>
              <a:rPr lang="en-US" sz="1000" b="1">
                <a:solidFill>
                  <a:schemeClr val="bg1"/>
                </a:solidFill>
                <a:latin typeface="Arial" panose="020B0604020202020204" pitchFamily="34" charset="0"/>
                <a:cs typeface="Arial" panose="020B0604020202020204" pitchFamily="34" charset="0"/>
              </a:rPr>
            </a:br>
            <a:r>
              <a:rPr lang="en-US" sz="1000" b="1">
                <a:solidFill>
                  <a:schemeClr val="bg1"/>
                </a:solidFill>
                <a:latin typeface="Arial" panose="020B0604020202020204" pitchFamily="34" charset="0"/>
                <a:cs typeface="Arial" panose="020B0604020202020204" pitchFamily="34" charset="0"/>
              </a:rPr>
              <a:t>Agent/Chatbot</a:t>
            </a:r>
          </a:p>
        </p:txBody>
      </p:sp>
      <p:grpSp>
        <p:nvGrpSpPr>
          <p:cNvPr id="107" name="Group 106">
            <a:extLst>
              <a:ext uri="{FF2B5EF4-FFF2-40B4-BE49-F238E27FC236}">
                <a16:creationId xmlns:a16="http://schemas.microsoft.com/office/drawing/2014/main" id="{903779B7-EF3F-D507-69D4-B946D8115598}"/>
              </a:ext>
            </a:extLst>
          </p:cNvPr>
          <p:cNvGrpSpPr/>
          <p:nvPr/>
        </p:nvGrpSpPr>
        <p:grpSpPr>
          <a:xfrm>
            <a:off x="3378351" y="4569675"/>
            <a:ext cx="780800" cy="780800"/>
            <a:chOff x="5248208" y="4063513"/>
            <a:chExt cx="780800" cy="780800"/>
          </a:xfrm>
        </p:grpSpPr>
        <p:sp>
          <p:nvSpPr>
            <p:cNvPr id="78" name="Oval 77">
              <a:extLst>
                <a:ext uri="{FF2B5EF4-FFF2-40B4-BE49-F238E27FC236}">
                  <a16:creationId xmlns:a16="http://schemas.microsoft.com/office/drawing/2014/main" id="{AD4344CB-C2E9-6BAA-05DB-8E4221AEBC35}"/>
                </a:ext>
              </a:extLst>
            </p:cNvPr>
            <p:cNvSpPr/>
            <p:nvPr/>
          </p:nvSpPr>
          <p:spPr>
            <a:xfrm>
              <a:off x="5248208" y="4063513"/>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9" name="Graphic 614">
              <a:extLst>
                <a:ext uri="{FF2B5EF4-FFF2-40B4-BE49-F238E27FC236}">
                  <a16:creationId xmlns:a16="http://schemas.microsoft.com/office/drawing/2014/main" id="{37E42CEA-601D-C980-6E69-C28D52E200E6}"/>
                </a:ext>
              </a:extLst>
            </p:cNvPr>
            <p:cNvGrpSpPr>
              <a:grpSpLocks noChangeAspect="1"/>
            </p:cNvGrpSpPr>
            <p:nvPr/>
          </p:nvGrpSpPr>
          <p:grpSpPr>
            <a:xfrm>
              <a:off x="5409153" y="4151969"/>
              <a:ext cx="468526" cy="526485"/>
              <a:chOff x="5937250" y="3251200"/>
              <a:chExt cx="318618" cy="358033"/>
            </a:xfrm>
            <a:gradFill>
              <a:gsLst>
                <a:gs pos="0">
                  <a:schemeClr val="accent2"/>
                </a:gs>
                <a:gs pos="100000">
                  <a:schemeClr val="accent4"/>
                </a:gs>
              </a:gsLst>
              <a:lin ang="5400000" scaled="1"/>
            </a:gradFill>
          </p:grpSpPr>
          <p:sp>
            <p:nvSpPr>
              <p:cNvPr id="80" name="Freeform 79">
                <a:extLst>
                  <a:ext uri="{FF2B5EF4-FFF2-40B4-BE49-F238E27FC236}">
                    <a16:creationId xmlns:a16="http://schemas.microsoft.com/office/drawing/2014/main" id="{BC034CC9-D928-18AF-2318-5B70751E9A5A}"/>
                  </a:ext>
                </a:extLst>
              </p:cNvPr>
              <p:cNvSpPr/>
              <p:nvPr/>
            </p:nvSpPr>
            <p:spPr>
              <a:xfrm>
                <a:off x="6143809" y="3251200"/>
                <a:ext cx="112059" cy="112295"/>
              </a:xfrm>
              <a:custGeom>
                <a:avLst/>
                <a:gdLst>
                  <a:gd name="connsiteX0" fmla="*/ 14104 w 112058"/>
                  <a:gd name="connsiteY0" fmla="*/ 89274 h 112294"/>
                  <a:gd name="connsiteX1" fmla="*/ 16158 w 112058"/>
                  <a:gd name="connsiteY1" fmla="*/ 89274 h 112294"/>
                  <a:gd name="connsiteX2" fmla="*/ 937 w 112058"/>
                  <a:gd name="connsiteY2" fmla="*/ 108552 h 112294"/>
                  <a:gd name="connsiteX3" fmla="*/ 1087 w 112058"/>
                  <a:gd name="connsiteY3" fmla="*/ 113181 h 112294"/>
                  <a:gd name="connsiteX4" fmla="*/ 4392 w 112058"/>
                  <a:gd name="connsiteY4" fmla="*/ 113886 h 112294"/>
                  <a:gd name="connsiteX5" fmla="*/ 44266 w 112058"/>
                  <a:gd name="connsiteY5" fmla="*/ 89274 h 112294"/>
                  <a:gd name="connsiteX6" fmla="*/ 100295 w 112058"/>
                  <a:gd name="connsiteY6" fmla="*/ 89274 h 112294"/>
                  <a:gd name="connsiteX7" fmla="*/ 114585 w 112058"/>
                  <a:gd name="connsiteY7" fmla="*/ 75335 h 112294"/>
                  <a:gd name="connsiteX8" fmla="*/ 114583 w 112058"/>
                  <a:gd name="connsiteY8" fmla="*/ 74863 h 112294"/>
                  <a:gd name="connsiteX9" fmla="*/ 114583 w 112058"/>
                  <a:gd name="connsiteY9" fmla="*/ 14037 h 112294"/>
                  <a:gd name="connsiteX10" fmla="*/ 100482 w 112058"/>
                  <a:gd name="connsiteY10" fmla="*/ 0 h 112294"/>
                  <a:gd name="connsiteX11" fmla="*/ 14104 w 112058"/>
                  <a:gd name="connsiteY11" fmla="*/ 0 h 112294"/>
                  <a:gd name="connsiteX12" fmla="*/ 3 w 112058"/>
                  <a:gd name="connsiteY12" fmla="*/ 14037 h 112294"/>
                  <a:gd name="connsiteX13" fmla="*/ 3 w 112058"/>
                  <a:gd name="connsiteY13" fmla="*/ 74863 h 112294"/>
                  <a:gd name="connsiteX14" fmla="*/ 13821 w 112058"/>
                  <a:gd name="connsiteY14" fmla="*/ 89272 h 112294"/>
                  <a:gd name="connsiteX15" fmla="*/ 14104 w 112058"/>
                  <a:gd name="connsiteY15" fmla="*/ 89274 h 112294"/>
                  <a:gd name="connsiteX16" fmla="*/ 65651 w 112058"/>
                  <a:gd name="connsiteY16" fmla="*/ 63821 h 112294"/>
                  <a:gd name="connsiteX17" fmla="*/ 66611 w 112058"/>
                  <a:gd name="connsiteY17" fmla="*/ 63380 h 112294"/>
                  <a:gd name="connsiteX18" fmla="*/ 67051 w 112058"/>
                  <a:gd name="connsiteY18" fmla="*/ 63821 h 112294"/>
                  <a:gd name="connsiteX19" fmla="*/ 56966 w 112058"/>
                  <a:gd name="connsiteY19" fmla="*/ 77390 h 112294"/>
                  <a:gd name="connsiteX20" fmla="*/ 51643 w 112058"/>
                  <a:gd name="connsiteY20" fmla="*/ 75425 h 112294"/>
                  <a:gd name="connsiteX21" fmla="*/ 48188 w 112058"/>
                  <a:gd name="connsiteY21" fmla="*/ 66815 h 112294"/>
                  <a:gd name="connsiteX22" fmla="*/ 48188 w 112058"/>
                  <a:gd name="connsiteY22" fmla="*/ 34999 h 112294"/>
                  <a:gd name="connsiteX23" fmla="*/ 53547 w 112058"/>
                  <a:gd name="connsiteY23" fmla="*/ 28110 h 112294"/>
                  <a:gd name="connsiteX24" fmla="*/ 60421 w 112058"/>
                  <a:gd name="connsiteY24" fmla="*/ 33481 h 112294"/>
                  <a:gd name="connsiteX25" fmla="*/ 60421 w 112058"/>
                  <a:gd name="connsiteY25" fmla="*/ 34999 h 112294"/>
                  <a:gd name="connsiteX26" fmla="*/ 60421 w 112058"/>
                  <a:gd name="connsiteY26" fmla="*/ 65880 h 112294"/>
                  <a:gd name="connsiteX27" fmla="*/ 65651 w 112058"/>
                  <a:gd name="connsiteY27" fmla="*/ 63821 h 112294"/>
                  <a:gd name="connsiteX28" fmla="*/ 54351 w 112058"/>
                  <a:gd name="connsiteY28" fmla="*/ 11604 h 112294"/>
                  <a:gd name="connsiteX29" fmla="*/ 61259 w 112058"/>
                  <a:gd name="connsiteY29" fmla="*/ 18531 h 112294"/>
                  <a:gd name="connsiteX30" fmla="*/ 54346 w 112058"/>
                  <a:gd name="connsiteY30" fmla="*/ 25453 h 112294"/>
                  <a:gd name="connsiteX31" fmla="*/ 47441 w 112058"/>
                  <a:gd name="connsiteY31" fmla="*/ 18716 h 112294"/>
                  <a:gd name="connsiteX32" fmla="*/ 53971 w 112058"/>
                  <a:gd name="connsiteY32" fmla="*/ 11609 h 112294"/>
                  <a:gd name="connsiteX33" fmla="*/ 54351 w 112058"/>
                  <a:gd name="connsiteY33" fmla="*/ 11604 h 11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058" h="112294">
                    <a:moveTo>
                      <a:pt x="14104" y="89274"/>
                    </a:moveTo>
                    <a:lnTo>
                      <a:pt x="16158" y="89274"/>
                    </a:lnTo>
                    <a:cubicBezTo>
                      <a:pt x="11747" y="96199"/>
                      <a:pt x="6647" y="102657"/>
                      <a:pt x="937" y="108552"/>
                    </a:cubicBezTo>
                    <a:cubicBezTo>
                      <a:pt x="-297" y="109872"/>
                      <a:pt x="-230" y="111944"/>
                      <a:pt x="1087" y="113181"/>
                    </a:cubicBezTo>
                    <a:cubicBezTo>
                      <a:pt x="1973" y="114012"/>
                      <a:pt x="3245" y="114284"/>
                      <a:pt x="4392" y="113886"/>
                    </a:cubicBezTo>
                    <a:cubicBezTo>
                      <a:pt x="19179" y="108410"/>
                      <a:pt x="32733" y="100044"/>
                      <a:pt x="44266" y="89274"/>
                    </a:cubicBezTo>
                    <a:lnTo>
                      <a:pt x="100295" y="89274"/>
                    </a:lnTo>
                    <a:cubicBezTo>
                      <a:pt x="108082" y="89379"/>
                      <a:pt x="114480" y="83138"/>
                      <a:pt x="114585" y="75335"/>
                    </a:cubicBezTo>
                    <a:cubicBezTo>
                      <a:pt x="114587" y="75178"/>
                      <a:pt x="114586" y="75020"/>
                      <a:pt x="114583" y="74863"/>
                    </a:cubicBezTo>
                    <a:lnTo>
                      <a:pt x="114583" y="14037"/>
                    </a:lnTo>
                    <a:cubicBezTo>
                      <a:pt x="114532" y="6269"/>
                      <a:pt x="108234" y="0"/>
                      <a:pt x="100482" y="0"/>
                    </a:cubicBezTo>
                    <a:lnTo>
                      <a:pt x="14104" y="0"/>
                    </a:lnTo>
                    <a:cubicBezTo>
                      <a:pt x="6352" y="0"/>
                      <a:pt x="54" y="6269"/>
                      <a:pt x="3" y="14037"/>
                    </a:cubicBezTo>
                    <a:lnTo>
                      <a:pt x="3" y="74863"/>
                    </a:lnTo>
                    <a:cubicBezTo>
                      <a:pt x="-152" y="82666"/>
                      <a:pt x="6035" y="89116"/>
                      <a:pt x="13821" y="89272"/>
                    </a:cubicBezTo>
                    <a:cubicBezTo>
                      <a:pt x="13915" y="89273"/>
                      <a:pt x="14009" y="89274"/>
                      <a:pt x="14104" y="89274"/>
                    </a:cubicBezTo>
                    <a:close/>
                    <a:moveTo>
                      <a:pt x="65651" y="63821"/>
                    </a:moveTo>
                    <a:cubicBezTo>
                      <a:pt x="65794" y="63433"/>
                      <a:pt x="66224" y="63236"/>
                      <a:pt x="66611" y="63380"/>
                    </a:cubicBezTo>
                    <a:cubicBezTo>
                      <a:pt x="66815" y="63455"/>
                      <a:pt x="66976" y="63617"/>
                      <a:pt x="67051" y="63821"/>
                    </a:cubicBezTo>
                    <a:cubicBezTo>
                      <a:pt x="67051" y="68687"/>
                      <a:pt x="66304" y="77296"/>
                      <a:pt x="56966" y="77390"/>
                    </a:cubicBezTo>
                    <a:cubicBezTo>
                      <a:pt x="55009" y="77423"/>
                      <a:pt x="53111" y="76722"/>
                      <a:pt x="51643" y="75425"/>
                    </a:cubicBezTo>
                    <a:cubicBezTo>
                      <a:pt x="49347" y="73161"/>
                      <a:pt x="48095" y="70042"/>
                      <a:pt x="48188" y="66815"/>
                    </a:cubicBezTo>
                    <a:lnTo>
                      <a:pt x="48188" y="34999"/>
                    </a:lnTo>
                    <a:cubicBezTo>
                      <a:pt x="47770" y="31613"/>
                      <a:pt x="50169" y="28529"/>
                      <a:pt x="53547" y="28110"/>
                    </a:cubicBezTo>
                    <a:cubicBezTo>
                      <a:pt x="56926" y="27691"/>
                      <a:pt x="60003" y="30096"/>
                      <a:pt x="60421" y="33481"/>
                    </a:cubicBezTo>
                    <a:cubicBezTo>
                      <a:pt x="60483" y="33985"/>
                      <a:pt x="60483" y="34495"/>
                      <a:pt x="60421" y="34999"/>
                    </a:cubicBezTo>
                    <a:lnTo>
                      <a:pt x="60421" y="65880"/>
                    </a:lnTo>
                    <a:cubicBezTo>
                      <a:pt x="60421" y="68125"/>
                      <a:pt x="63129" y="69623"/>
                      <a:pt x="65651" y="63821"/>
                    </a:cubicBezTo>
                    <a:close/>
                    <a:moveTo>
                      <a:pt x="54351" y="11604"/>
                    </a:moveTo>
                    <a:cubicBezTo>
                      <a:pt x="58168" y="11605"/>
                      <a:pt x="61261" y="14707"/>
                      <a:pt x="61259" y="18531"/>
                    </a:cubicBezTo>
                    <a:cubicBezTo>
                      <a:pt x="61258" y="22356"/>
                      <a:pt x="58163" y="25455"/>
                      <a:pt x="54346" y="25453"/>
                    </a:cubicBezTo>
                    <a:cubicBezTo>
                      <a:pt x="50604" y="25452"/>
                      <a:pt x="47542" y="22465"/>
                      <a:pt x="47441" y="18716"/>
                    </a:cubicBezTo>
                    <a:cubicBezTo>
                      <a:pt x="47286" y="14946"/>
                      <a:pt x="50210" y="11764"/>
                      <a:pt x="53971" y="11609"/>
                    </a:cubicBezTo>
                    <a:cubicBezTo>
                      <a:pt x="54098" y="11604"/>
                      <a:pt x="54225" y="11602"/>
                      <a:pt x="54351" y="11604"/>
                    </a:cubicBezTo>
                    <a:close/>
                  </a:path>
                </a:pathLst>
              </a:custGeom>
              <a:grpFill/>
              <a:ln w="924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AD7E25D4-3310-8ED7-A477-FC1D656C1667}"/>
                  </a:ext>
                </a:extLst>
              </p:cNvPr>
              <p:cNvSpPr/>
              <p:nvPr/>
            </p:nvSpPr>
            <p:spPr>
              <a:xfrm>
                <a:off x="5993081" y="3455576"/>
                <a:ext cx="177426" cy="74863"/>
              </a:xfrm>
              <a:custGeom>
                <a:avLst/>
                <a:gdLst>
                  <a:gd name="connsiteX0" fmla="*/ 11404 w 177426"/>
                  <a:gd name="connsiteY0" fmla="*/ 67003 h 74863"/>
                  <a:gd name="connsiteX1" fmla="*/ 169127 w 177426"/>
                  <a:gd name="connsiteY1" fmla="*/ 67003 h 74863"/>
                  <a:gd name="connsiteX2" fmla="*/ 179773 w 177426"/>
                  <a:gd name="connsiteY2" fmla="*/ 45199 h 74863"/>
                  <a:gd name="connsiteX3" fmla="*/ 156987 w 177426"/>
                  <a:gd name="connsiteY3" fmla="*/ 11604 h 74863"/>
                  <a:gd name="connsiteX4" fmla="*/ 124490 w 177426"/>
                  <a:gd name="connsiteY4" fmla="*/ 281 h 74863"/>
                  <a:gd name="connsiteX5" fmla="*/ 101798 w 177426"/>
                  <a:gd name="connsiteY5" fmla="*/ 35747 h 74863"/>
                  <a:gd name="connsiteX6" fmla="*/ 100024 w 177426"/>
                  <a:gd name="connsiteY6" fmla="*/ 5802 h 74863"/>
                  <a:gd name="connsiteX7" fmla="*/ 80414 w 177426"/>
                  <a:gd name="connsiteY7" fmla="*/ 5802 h 74863"/>
                  <a:gd name="connsiteX8" fmla="*/ 78733 w 177426"/>
                  <a:gd name="connsiteY8" fmla="*/ 35747 h 74863"/>
                  <a:gd name="connsiteX9" fmla="*/ 56228 w 177426"/>
                  <a:gd name="connsiteY9" fmla="*/ 0 h 74863"/>
                  <a:gd name="connsiteX10" fmla="*/ 23544 w 177426"/>
                  <a:gd name="connsiteY10" fmla="*/ 11323 h 74863"/>
                  <a:gd name="connsiteX11" fmla="*/ 665 w 177426"/>
                  <a:gd name="connsiteY11" fmla="*/ 44824 h 74863"/>
                  <a:gd name="connsiteX12" fmla="*/ 11404 w 177426"/>
                  <a:gd name="connsiteY12" fmla="*/ 67003 h 74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426" h="74863">
                    <a:moveTo>
                      <a:pt x="11404" y="67003"/>
                    </a:moveTo>
                    <a:cubicBezTo>
                      <a:pt x="61580" y="89510"/>
                      <a:pt x="118952" y="89510"/>
                      <a:pt x="169127" y="67003"/>
                    </a:cubicBezTo>
                    <a:cubicBezTo>
                      <a:pt x="177536" y="63339"/>
                      <a:pt x="182046" y="54100"/>
                      <a:pt x="179773" y="45199"/>
                    </a:cubicBezTo>
                    <a:cubicBezTo>
                      <a:pt x="175290" y="27793"/>
                      <a:pt x="168007" y="15066"/>
                      <a:pt x="156987" y="11604"/>
                    </a:cubicBezTo>
                    <a:cubicBezTo>
                      <a:pt x="154373" y="10855"/>
                      <a:pt x="124490" y="281"/>
                      <a:pt x="124490" y="281"/>
                    </a:cubicBezTo>
                    <a:lnTo>
                      <a:pt x="101798" y="35747"/>
                    </a:lnTo>
                    <a:lnTo>
                      <a:pt x="100024" y="5802"/>
                    </a:lnTo>
                    <a:lnTo>
                      <a:pt x="80414" y="5802"/>
                    </a:lnTo>
                    <a:lnTo>
                      <a:pt x="78733" y="35747"/>
                    </a:lnTo>
                    <a:lnTo>
                      <a:pt x="56228" y="0"/>
                    </a:lnTo>
                    <a:cubicBezTo>
                      <a:pt x="56228" y="0"/>
                      <a:pt x="26065" y="10855"/>
                      <a:pt x="23544" y="11323"/>
                    </a:cubicBezTo>
                    <a:cubicBezTo>
                      <a:pt x="12525" y="14785"/>
                      <a:pt x="4868" y="27512"/>
                      <a:pt x="665" y="44824"/>
                    </a:cubicBezTo>
                    <a:cubicBezTo>
                      <a:pt x="-1805" y="53869"/>
                      <a:pt x="2786" y="63350"/>
                      <a:pt x="11404" y="67003"/>
                    </a:cubicBezTo>
                    <a:close/>
                  </a:path>
                </a:pathLst>
              </a:custGeom>
              <a:grpFill/>
              <a:ln w="924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BB0FC8F7-496E-BCD7-97BC-FEA15B2D90B6}"/>
                  </a:ext>
                </a:extLst>
              </p:cNvPr>
              <p:cNvSpPr/>
              <p:nvPr/>
            </p:nvSpPr>
            <p:spPr>
              <a:xfrm>
                <a:off x="6035845" y="3335046"/>
                <a:ext cx="93382" cy="102937"/>
              </a:xfrm>
              <a:custGeom>
                <a:avLst/>
                <a:gdLst>
                  <a:gd name="connsiteX0" fmla="*/ 3378 w 93382"/>
                  <a:gd name="connsiteY0" fmla="*/ 69249 h 102936"/>
                  <a:gd name="connsiteX1" fmla="*/ 9075 w 93382"/>
                  <a:gd name="connsiteY1" fmla="*/ 71027 h 102936"/>
                  <a:gd name="connsiteX2" fmla="*/ 47455 w 93382"/>
                  <a:gd name="connsiteY2" fmla="*/ 110705 h 102936"/>
                  <a:gd name="connsiteX3" fmla="*/ 85928 w 93382"/>
                  <a:gd name="connsiteY3" fmla="*/ 71027 h 102936"/>
                  <a:gd name="connsiteX4" fmla="*/ 91625 w 93382"/>
                  <a:gd name="connsiteY4" fmla="*/ 69249 h 102936"/>
                  <a:gd name="connsiteX5" fmla="*/ 94146 w 93382"/>
                  <a:gd name="connsiteY5" fmla="*/ 63448 h 102936"/>
                  <a:gd name="connsiteX6" fmla="*/ 94706 w 93382"/>
                  <a:gd name="connsiteY6" fmla="*/ 52592 h 102936"/>
                  <a:gd name="connsiteX7" fmla="*/ 91438 w 93382"/>
                  <a:gd name="connsiteY7" fmla="*/ 45855 h 102936"/>
                  <a:gd name="connsiteX8" fmla="*/ 91438 w 93382"/>
                  <a:gd name="connsiteY8" fmla="*/ 44170 h 102936"/>
                  <a:gd name="connsiteX9" fmla="*/ 63423 w 93382"/>
                  <a:gd name="connsiteY9" fmla="*/ 3276 h 102936"/>
                  <a:gd name="connsiteX10" fmla="*/ 31300 w 93382"/>
                  <a:gd name="connsiteY10" fmla="*/ 3276 h 102936"/>
                  <a:gd name="connsiteX11" fmla="*/ 3285 w 93382"/>
                  <a:gd name="connsiteY11" fmla="*/ 44170 h 102936"/>
                  <a:gd name="connsiteX12" fmla="*/ 3285 w 93382"/>
                  <a:gd name="connsiteY12" fmla="*/ 45855 h 102936"/>
                  <a:gd name="connsiteX13" fmla="*/ 16 w 93382"/>
                  <a:gd name="connsiteY13" fmla="*/ 52592 h 102936"/>
                  <a:gd name="connsiteX14" fmla="*/ 577 w 93382"/>
                  <a:gd name="connsiteY14" fmla="*/ 63448 h 102936"/>
                  <a:gd name="connsiteX15" fmla="*/ 3378 w 93382"/>
                  <a:gd name="connsiteY15" fmla="*/ 69249 h 10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3382" h="102936">
                    <a:moveTo>
                      <a:pt x="3378" y="69249"/>
                    </a:moveTo>
                    <a:cubicBezTo>
                      <a:pt x="4930" y="70641"/>
                      <a:pt x="7008" y="71289"/>
                      <a:pt x="9075" y="71027"/>
                    </a:cubicBezTo>
                    <a:cubicBezTo>
                      <a:pt x="16545" y="91147"/>
                      <a:pt x="30926" y="110705"/>
                      <a:pt x="47455" y="110705"/>
                    </a:cubicBezTo>
                    <a:cubicBezTo>
                      <a:pt x="63983" y="110705"/>
                      <a:pt x="78831" y="91147"/>
                      <a:pt x="85928" y="71027"/>
                    </a:cubicBezTo>
                    <a:cubicBezTo>
                      <a:pt x="87994" y="71289"/>
                      <a:pt x="90072" y="70641"/>
                      <a:pt x="91625" y="69249"/>
                    </a:cubicBezTo>
                    <a:cubicBezTo>
                      <a:pt x="93112" y="67668"/>
                      <a:pt x="94003" y="65616"/>
                      <a:pt x="94146" y="63448"/>
                    </a:cubicBezTo>
                    <a:cubicBezTo>
                      <a:pt x="94546" y="59843"/>
                      <a:pt x="94733" y="56219"/>
                      <a:pt x="94706" y="52592"/>
                    </a:cubicBezTo>
                    <a:cubicBezTo>
                      <a:pt x="94841" y="49934"/>
                      <a:pt x="93608" y="47391"/>
                      <a:pt x="91438" y="45855"/>
                    </a:cubicBezTo>
                    <a:lnTo>
                      <a:pt x="91438" y="44170"/>
                    </a:lnTo>
                    <a:cubicBezTo>
                      <a:pt x="91419" y="26051"/>
                      <a:pt x="80290" y="9806"/>
                      <a:pt x="63423" y="3276"/>
                    </a:cubicBezTo>
                    <a:cubicBezTo>
                      <a:pt x="53159" y="-1092"/>
                      <a:pt x="41564" y="-1092"/>
                      <a:pt x="31300" y="3276"/>
                    </a:cubicBezTo>
                    <a:cubicBezTo>
                      <a:pt x="14433" y="9806"/>
                      <a:pt x="3304" y="26051"/>
                      <a:pt x="3285" y="44170"/>
                    </a:cubicBezTo>
                    <a:cubicBezTo>
                      <a:pt x="3285" y="44732"/>
                      <a:pt x="3285" y="45293"/>
                      <a:pt x="3285" y="45855"/>
                    </a:cubicBezTo>
                    <a:cubicBezTo>
                      <a:pt x="1115" y="47391"/>
                      <a:pt x="-118" y="49934"/>
                      <a:pt x="16" y="52592"/>
                    </a:cubicBezTo>
                    <a:cubicBezTo>
                      <a:pt x="-60" y="56220"/>
                      <a:pt x="128" y="59848"/>
                      <a:pt x="577" y="63448"/>
                    </a:cubicBezTo>
                    <a:cubicBezTo>
                      <a:pt x="716" y="65675"/>
                      <a:pt x="1722" y="67758"/>
                      <a:pt x="3378" y="69249"/>
                    </a:cubicBezTo>
                    <a:close/>
                  </a:path>
                </a:pathLst>
              </a:custGeom>
              <a:grpFill/>
              <a:ln w="924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9CEA23E2-137C-6BA5-F0EA-3D6FF6E995E4}"/>
                  </a:ext>
                </a:extLst>
              </p:cNvPr>
              <p:cNvSpPr/>
              <p:nvPr/>
            </p:nvSpPr>
            <p:spPr>
              <a:xfrm>
                <a:off x="5937250" y="3581159"/>
                <a:ext cx="289485" cy="28074"/>
              </a:xfrm>
              <a:custGeom>
                <a:avLst/>
                <a:gdLst>
                  <a:gd name="connsiteX0" fmla="*/ 277813 w 289485"/>
                  <a:gd name="connsiteY0" fmla="*/ 0 h 28073"/>
                  <a:gd name="connsiteX1" fmla="*/ 183310 w 289485"/>
                  <a:gd name="connsiteY1" fmla="*/ 0 h 28073"/>
                  <a:gd name="connsiteX2" fmla="*/ 177333 w 289485"/>
                  <a:gd name="connsiteY2" fmla="*/ 4492 h 28073"/>
                  <a:gd name="connsiteX3" fmla="*/ 172197 w 289485"/>
                  <a:gd name="connsiteY3" fmla="*/ 8141 h 28073"/>
                  <a:gd name="connsiteX4" fmla="*/ 119903 w 289485"/>
                  <a:gd name="connsiteY4" fmla="*/ 8141 h 28073"/>
                  <a:gd name="connsiteX5" fmla="*/ 114860 w 289485"/>
                  <a:gd name="connsiteY5" fmla="*/ 4492 h 28073"/>
                  <a:gd name="connsiteX6" fmla="*/ 108790 w 289485"/>
                  <a:gd name="connsiteY6" fmla="*/ 0 h 28073"/>
                  <a:gd name="connsiteX7" fmla="*/ 14288 w 289485"/>
                  <a:gd name="connsiteY7" fmla="*/ 0 h 28073"/>
                  <a:gd name="connsiteX8" fmla="*/ 0 w 289485"/>
                  <a:gd name="connsiteY8" fmla="*/ 14318 h 28073"/>
                  <a:gd name="connsiteX9" fmla="*/ 14288 w 289485"/>
                  <a:gd name="connsiteY9" fmla="*/ 28635 h 28073"/>
                  <a:gd name="connsiteX10" fmla="*/ 277813 w 289485"/>
                  <a:gd name="connsiteY10" fmla="*/ 28635 h 28073"/>
                  <a:gd name="connsiteX11" fmla="*/ 292100 w 289485"/>
                  <a:gd name="connsiteY11" fmla="*/ 14318 h 28073"/>
                  <a:gd name="connsiteX12" fmla="*/ 277813 w 289485"/>
                  <a:gd name="connsiteY12" fmla="*/ 0 h 2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485" h="28073">
                    <a:moveTo>
                      <a:pt x="277813" y="0"/>
                    </a:moveTo>
                    <a:lnTo>
                      <a:pt x="183310" y="0"/>
                    </a:lnTo>
                    <a:cubicBezTo>
                      <a:pt x="180546" y="10"/>
                      <a:pt x="178117" y="1836"/>
                      <a:pt x="177333" y="4492"/>
                    </a:cubicBezTo>
                    <a:cubicBezTo>
                      <a:pt x="176600" y="6701"/>
                      <a:pt x="174520" y="8179"/>
                      <a:pt x="172197" y="8141"/>
                    </a:cubicBezTo>
                    <a:lnTo>
                      <a:pt x="119903" y="8141"/>
                    </a:lnTo>
                    <a:cubicBezTo>
                      <a:pt x="117604" y="8168"/>
                      <a:pt x="115558" y="6687"/>
                      <a:pt x="114860" y="4492"/>
                    </a:cubicBezTo>
                    <a:cubicBezTo>
                      <a:pt x="114040" y="1822"/>
                      <a:pt x="111578" y="0"/>
                      <a:pt x="108790" y="0"/>
                    </a:cubicBezTo>
                    <a:lnTo>
                      <a:pt x="14288" y="0"/>
                    </a:lnTo>
                    <a:cubicBezTo>
                      <a:pt x="6397" y="0"/>
                      <a:pt x="0" y="6410"/>
                      <a:pt x="0" y="14318"/>
                    </a:cubicBezTo>
                    <a:cubicBezTo>
                      <a:pt x="0" y="22225"/>
                      <a:pt x="6397" y="28635"/>
                      <a:pt x="14288" y="28635"/>
                    </a:cubicBezTo>
                    <a:lnTo>
                      <a:pt x="277813" y="28635"/>
                    </a:lnTo>
                    <a:cubicBezTo>
                      <a:pt x="285703" y="28635"/>
                      <a:pt x="292100" y="22225"/>
                      <a:pt x="292100" y="14318"/>
                    </a:cubicBezTo>
                    <a:cubicBezTo>
                      <a:pt x="292100" y="6410"/>
                      <a:pt x="285703" y="0"/>
                      <a:pt x="277813" y="0"/>
                    </a:cubicBezTo>
                    <a:close/>
                  </a:path>
                </a:pathLst>
              </a:custGeom>
              <a:grpFill/>
              <a:ln w="924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56BED0A6-0E16-3501-6922-DECA0B0DA4DC}"/>
                  </a:ext>
                </a:extLst>
              </p:cNvPr>
              <p:cNvSpPr/>
              <p:nvPr/>
            </p:nvSpPr>
            <p:spPr>
              <a:xfrm>
                <a:off x="5957794" y="3373695"/>
                <a:ext cx="242794" cy="187158"/>
              </a:xfrm>
              <a:custGeom>
                <a:avLst/>
                <a:gdLst>
                  <a:gd name="connsiteX0" fmla="*/ 228880 w 242794"/>
                  <a:gd name="connsiteY0" fmla="*/ 0 h 187157"/>
                  <a:gd name="connsiteX1" fmla="*/ 182656 w 242794"/>
                  <a:gd name="connsiteY1" fmla="*/ 0 h 187157"/>
                  <a:gd name="connsiteX2" fmla="*/ 182656 w 242794"/>
                  <a:gd name="connsiteY2" fmla="*/ 2059 h 187157"/>
                  <a:gd name="connsiteX3" fmla="*/ 185924 w 242794"/>
                  <a:gd name="connsiteY3" fmla="*/ 12633 h 187157"/>
                  <a:gd name="connsiteX4" fmla="*/ 228787 w 242794"/>
                  <a:gd name="connsiteY4" fmla="*/ 12633 h 187157"/>
                  <a:gd name="connsiteX5" fmla="*/ 238125 w 242794"/>
                  <a:gd name="connsiteY5" fmla="*/ 21991 h 187157"/>
                  <a:gd name="connsiteX6" fmla="*/ 238125 w 242794"/>
                  <a:gd name="connsiteY6" fmla="*/ 171717 h 187157"/>
                  <a:gd name="connsiteX7" fmla="*/ 228787 w 242794"/>
                  <a:gd name="connsiteY7" fmla="*/ 181075 h 187157"/>
                  <a:gd name="connsiteX8" fmla="*/ 22132 w 242794"/>
                  <a:gd name="connsiteY8" fmla="*/ 181075 h 187157"/>
                  <a:gd name="connsiteX9" fmla="*/ 12793 w 242794"/>
                  <a:gd name="connsiteY9" fmla="*/ 171717 h 187157"/>
                  <a:gd name="connsiteX10" fmla="*/ 12793 w 242794"/>
                  <a:gd name="connsiteY10" fmla="*/ 21991 h 187157"/>
                  <a:gd name="connsiteX11" fmla="*/ 22132 w 242794"/>
                  <a:gd name="connsiteY11" fmla="*/ 12633 h 187157"/>
                  <a:gd name="connsiteX12" fmla="*/ 64994 w 242794"/>
                  <a:gd name="connsiteY12" fmla="*/ 12633 h 187157"/>
                  <a:gd name="connsiteX13" fmla="*/ 68263 w 242794"/>
                  <a:gd name="connsiteY13" fmla="*/ 2059 h 187157"/>
                  <a:gd name="connsiteX14" fmla="*/ 68263 w 242794"/>
                  <a:gd name="connsiteY14" fmla="*/ 0 h 187157"/>
                  <a:gd name="connsiteX15" fmla="*/ 21571 w 242794"/>
                  <a:gd name="connsiteY15" fmla="*/ 0 h 187157"/>
                  <a:gd name="connsiteX16" fmla="*/ 0 w 242794"/>
                  <a:gd name="connsiteY16" fmla="*/ 22272 h 187157"/>
                  <a:gd name="connsiteX17" fmla="*/ 0 w 242794"/>
                  <a:gd name="connsiteY17" fmla="*/ 171998 h 187157"/>
                  <a:gd name="connsiteX18" fmla="*/ 22132 w 242794"/>
                  <a:gd name="connsiteY18" fmla="*/ 194270 h 187157"/>
                  <a:gd name="connsiteX19" fmla="*/ 228880 w 242794"/>
                  <a:gd name="connsiteY19" fmla="*/ 194270 h 187157"/>
                  <a:gd name="connsiteX20" fmla="*/ 251105 w 242794"/>
                  <a:gd name="connsiteY20" fmla="*/ 171998 h 187157"/>
                  <a:gd name="connsiteX21" fmla="*/ 251105 w 242794"/>
                  <a:gd name="connsiteY21" fmla="*/ 22272 h 187157"/>
                  <a:gd name="connsiteX22" fmla="*/ 228880 w 242794"/>
                  <a:gd name="connsiteY22" fmla="*/ 0 h 18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2794" h="187157">
                    <a:moveTo>
                      <a:pt x="228880" y="0"/>
                    </a:moveTo>
                    <a:lnTo>
                      <a:pt x="182656" y="0"/>
                    </a:lnTo>
                    <a:cubicBezTo>
                      <a:pt x="182656" y="655"/>
                      <a:pt x="182656" y="1404"/>
                      <a:pt x="182656" y="2059"/>
                    </a:cubicBezTo>
                    <a:cubicBezTo>
                      <a:pt x="184680" y="5222"/>
                      <a:pt x="185809" y="8877"/>
                      <a:pt x="185924" y="12633"/>
                    </a:cubicBezTo>
                    <a:lnTo>
                      <a:pt x="228787" y="12633"/>
                    </a:lnTo>
                    <a:cubicBezTo>
                      <a:pt x="233944" y="12633"/>
                      <a:pt x="238125" y="16823"/>
                      <a:pt x="238125" y="21991"/>
                    </a:cubicBezTo>
                    <a:lnTo>
                      <a:pt x="238125" y="171717"/>
                    </a:lnTo>
                    <a:cubicBezTo>
                      <a:pt x="238125" y="176886"/>
                      <a:pt x="233944" y="181075"/>
                      <a:pt x="228787" y="181075"/>
                    </a:cubicBezTo>
                    <a:lnTo>
                      <a:pt x="22132" y="181075"/>
                    </a:lnTo>
                    <a:cubicBezTo>
                      <a:pt x="16974" y="181075"/>
                      <a:pt x="12793" y="176886"/>
                      <a:pt x="12793" y="171717"/>
                    </a:cubicBezTo>
                    <a:lnTo>
                      <a:pt x="12793" y="21991"/>
                    </a:lnTo>
                    <a:cubicBezTo>
                      <a:pt x="12793" y="16823"/>
                      <a:pt x="16974" y="12633"/>
                      <a:pt x="22132" y="12633"/>
                    </a:cubicBezTo>
                    <a:lnTo>
                      <a:pt x="64994" y="12633"/>
                    </a:lnTo>
                    <a:cubicBezTo>
                      <a:pt x="65198" y="8892"/>
                      <a:pt x="66320" y="5260"/>
                      <a:pt x="68263" y="2059"/>
                    </a:cubicBezTo>
                    <a:cubicBezTo>
                      <a:pt x="68263" y="1404"/>
                      <a:pt x="68263" y="655"/>
                      <a:pt x="68263" y="0"/>
                    </a:cubicBezTo>
                    <a:lnTo>
                      <a:pt x="21571" y="0"/>
                    </a:lnTo>
                    <a:cubicBezTo>
                      <a:pt x="9553" y="354"/>
                      <a:pt x="-5" y="10223"/>
                      <a:pt x="0" y="22272"/>
                    </a:cubicBezTo>
                    <a:lnTo>
                      <a:pt x="0" y="171998"/>
                    </a:lnTo>
                    <a:cubicBezTo>
                      <a:pt x="0" y="184262"/>
                      <a:pt x="9894" y="194218"/>
                      <a:pt x="22132" y="194270"/>
                    </a:cubicBezTo>
                    <a:lnTo>
                      <a:pt x="228880" y="194270"/>
                    </a:lnTo>
                    <a:cubicBezTo>
                      <a:pt x="241133" y="194219"/>
                      <a:pt x="251054" y="184277"/>
                      <a:pt x="251105" y="171998"/>
                    </a:cubicBezTo>
                    <a:lnTo>
                      <a:pt x="251105" y="22272"/>
                    </a:lnTo>
                    <a:cubicBezTo>
                      <a:pt x="251054" y="9993"/>
                      <a:pt x="241133" y="51"/>
                      <a:pt x="228880" y="0"/>
                    </a:cubicBezTo>
                    <a:close/>
                  </a:path>
                </a:pathLst>
              </a:custGeom>
              <a:grpFill/>
              <a:ln w="9245" cap="flat">
                <a:noFill/>
                <a:prstDash val="solid"/>
                <a:miter/>
              </a:ln>
            </p:spPr>
            <p:txBody>
              <a:bodyPr rtlCol="0" anchor="ctr"/>
              <a:lstStyle/>
              <a:p>
                <a:endParaRPr lang="en-US"/>
              </a:p>
            </p:txBody>
          </p:sp>
        </p:grpSp>
      </p:grpSp>
      <p:grpSp>
        <p:nvGrpSpPr>
          <p:cNvPr id="108" name="Group 107">
            <a:extLst>
              <a:ext uri="{FF2B5EF4-FFF2-40B4-BE49-F238E27FC236}">
                <a16:creationId xmlns:a16="http://schemas.microsoft.com/office/drawing/2014/main" id="{F432AA4E-CA90-C499-F129-37B8F3BEFED3}"/>
              </a:ext>
            </a:extLst>
          </p:cNvPr>
          <p:cNvGrpSpPr/>
          <p:nvPr/>
        </p:nvGrpSpPr>
        <p:grpSpPr>
          <a:xfrm>
            <a:off x="4378374" y="4580073"/>
            <a:ext cx="780800" cy="780800"/>
            <a:chOff x="6162608" y="4057037"/>
            <a:chExt cx="780800" cy="780800"/>
          </a:xfrm>
        </p:grpSpPr>
        <p:sp>
          <p:nvSpPr>
            <p:cNvPr id="87" name="Oval 86">
              <a:extLst>
                <a:ext uri="{FF2B5EF4-FFF2-40B4-BE49-F238E27FC236}">
                  <a16:creationId xmlns:a16="http://schemas.microsoft.com/office/drawing/2014/main" id="{11010D7E-9DFA-2656-97B1-6BBC651FA65C}"/>
                </a:ext>
              </a:extLst>
            </p:cNvPr>
            <p:cNvSpPr/>
            <p:nvPr/>
          </p:nvSpPr>
          <p:spPr>
            <a:xfrm>
              <a:off x="6162608" y="4057037"/>
              <a:ext cx="780800" cy="78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88" name="Group 87">
              <a:extLst>
                <a:ext uri="{FF2B5EF4-FFF2-40B4-BE49-F238E27FC236}">
                  <a16:creationId xmlns:a16="http://schemas.microsoft.com/office/drawing/2014/main" id="{B809ED8B-6546-67C8-D45F-1DC83BAE3E92}"/>
                </a:ext>
              </a:extLst>
            </p:cNvPr>
            <p:cNvGrpSpPr/>
            <p:nvPr/>
          </p:nvGrpSpPr>
          <p:grpSpPr>
            <a:xfrm>
              <a:off x="6285203" y="4195208"/>
              <a:ext cx="533411" cy="533412"/>
              <a:chOff x="2667010" y="-2"/>
              <a:chExt cx="6857989" cy="6858002"/>
            </a:xfrm>
          </p:grpSpPr>
          <p:sp>
            <p:nvSpPr>
              <p:cNvPr id="89" name="Freeform 88">
                <a:extLst>
                  <a:ext uri="{FF2B5EF4-FFF2-40B4-BE49-F238E27FC236}">
                    <a16:creationId xmlns:a16="http://schemas.microsoft.com/office/drawing/2014/main" id="{C624AF4B-F4A0-5539-3431-F94CD22E8E60}"/>
                  </a:ext>
                </a:extLst>
              </p:cNvPr>
              <p:cNvSpPr/>
              <p:nvPr/>
            </p:nvSpPr>
            <p:spPr>
              <a:xfrm>
                <a:off x="5718798" y="3057479"/>
                <a:ext cx="759363" cy="759363"/>
              </a:xfrm>
              <a:custGeom>
                <a:avLst/>
                <a:gdLst>
                  <a:gd name="connsiteX0" fmla="*/ 759364 w 759363"/>
                  <a:gd name="connsiteY0" fmla="*/ 379693 h 759363"/>
                  <a:gd name="connsiteX1" fmla="*/ 379670 w 759363"/>
                  <a:gd name="connsiteY1" fmla="*/ 759364 h 759363"/>
                  <a:gd name="connsiteX2" fmla="*/ 0 w 759363"/>
                  <a:gd name="connsiteY2" fmla="*/ 379693 h 759363"/>
                  <a:gd name="connsiteX3" fmla="*/ 379670 w 759363"/>
                  <a:gd name="connsiteY3" fmla="*/ 0 h 759363"/>
                  <a:gd name="connsiteX4" fmla="*/ 759364 w 759363"/>
                  <a:gd name="connsiteY4" fmla="*/ 379693 h 759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363" h="759363">
                    <a:moveTo>
                      <a:pt x="759364" y="379693"/>
                    </a:moveTo>
                    <a:cubicBezTo>
                      <a:pt x="759364" y="589382"/>
                      <a:pt x="589365" y="759364"/>
                      <a:pt x="379670" y="759364"/>
                    </a:cubicBezTo>
                    <a:cubicBezTo>
                      <a:pt x="169999" y="759364"/>
                      <a:pt x="0" y="589388"/>
                      <a:pt x="0" y="379693"/>
                    </a:cubicBezTo>
                    <a:cubicBezTo>
                      <a:pt x="0" y="169998"/>
                      <a:pt x="169999" y="0"/>
                      <a:pt x="379670" y="0"/>
                    </a:cubicBezTo>
                    <a:cubicBezTo>
                      <a:pt x="589359" y="0"/>
                      <a:pt x="759364" y="169998"/>
                      <a:pt x="759364" y="379693"/>
                    </a:cubicBezTo>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62B63950-4210-78F1-BE1C-E9B9E482F43B}"/>
                  </a:ext>
                </a:extLst>
              </p:cNvPr>
              <p:cNvSpPr/>
              <p:nvPr/>
            </p:nvSpPr>
            <p:spPr>
              <a:xfrm>
                <a:off x="5047583" y="2357431"/>
                <a:ext cx="2096799" cy="2149342"/>
              </a:xfrm>
              <a:custGeom>
                <a:avLst/>
                <a:gdLst>
                  <a:gd name="connsiteX0" fmla="*/ 249003 w 2096799"/>
                  <a:gd name="connsiteY0" fmla="*/ 1235589 h 2149342"/>
                  <a:gd name="connsiteX1" fmla="*/ 368303 w 2096799"/>
                  <a:gd name="connsiteY1" fmla="*/ 1536226 h 2149342"/>
                  <a:gd name="connsiteX2" fmla="*/ 353924 w 2096799"/>
                  <a:gd name="connsiteY2" fmla="*/ 1673724 h 2149342"/>
                  <a:gd name="connsiteX3" fmla="*/ 251946 w 2096799"/>
                  <a:gd name="connsiteY3" fmla="*/ 1777822 h 2149342"/>
                  <a:gd name="connsiteX4" fmla="*/ 352541 w 2096799"/>
                  <a:gd name="connsiteY4" fmla="*/ 1884018 h 2149342"/>
                  <a:gd name="connsiteX5" fmla="*/ 445564 w 2096799"/>
                  <a:gd name="connsiteY5" fmla="*/ 1789121 h 2149342"/>
                  <a:gd name="connsiteX6" fmla="*/ 588594 w 2096799"/>
                  <a:gd name="connsiteY6" fmla="*/ 1775793 h 2149342"/>
                  <a:gd name="connsiteX7" fmla="*/ 878676 w 2096799"/>
                  <a:gd name="connsiteY7" fmla="*/ 1901346 h 2149342"/>
                  <a:gd name="connsiteX8" fmla="*/ 966721 w 2096799"/>
                  <a:gd name="connsiteY8" fmla="*/ 2010085 h 2149342"/>
                  <a:gd name="connsiteX9" fmla="*/ 966721 w 2096799"/>
                  <a:gd name="connsiteY9" fmla="*/ 2149343 h 2149342"/>
                  <a:gd name="connsiteX10" fmla="*/ 1110065 w 2096799"/>
                  <a:gd name="connsiteY10" fmla="*/ 2149343 h 2149342"/>
                  <a:gd name="connsiteX11" fmla="*/ 1110065 w 2096799"/>
                  <a:gd name="connsiteY11" fmla="*/ 2004925 h 2149342"/>
                  <a:gd name="connsiteX12" fmla="*/ 1202596 w 2096799"/>
                  <a:gd name="connsiteY12" fmla="*/ 1895357 h 2149342"/>
                  <a:gd name="connsiteX13" fmla="*/ 1495376 w 2096799"/>
                  <a:gd name="connsiteY13" fmla="*/ 1774290 h 2149342"/>
                  <a:gd name="connsiteX14" fmla="*/ 1636199 w 2096799"/>
                  <a:gd name="connsiteY14" fmla="*/ 1789115 h 2149342"/>
                  <a:gd name="connsiteX15" fmla="*/ 1735029 w 2096799"/>
                  <a:gd name="connsiteY15" fmla="*/ 1889996 h 2149342"/>
                  <a:gd name="connsiteX16" fmla="*/ 1839127 w 2096799"/>
                  <a:gd name="connsiteY16" fmla="*/ 1787349 h 2149342"/>
                  <a:gd name="connsiteX17" fmla="*/ 1742887 w 2096799"/>
                  <a:gd name="connsiteY17" fmla="*/ 1689080 h 2149342"/>
                  <a:gd name="connsiteX18" fmla="*/ 1729942 w 2096799"/>
                  <a:gd name="connsiteY18" fmla="*/ 1549439 h 2149342"/>
                  <a:gd name="connsiteX19" fmla="*/ 1853620 w 2096799"/>
                  <a:gd name="connsiteY19" fmla="*/ 1251791 h 2149342"/>
                  <a:gd name="connsiteX20" fmla="*/ 1962520 w 2096799"/>
                  <a:gd name="connsiteY20" fmla="*/ 1162854 h 2149342"/>
                  <a:gd name="connsiteX21" fmla="*/ 2096799 w 2096799"/>
                  <a:gd name="connsiteY21" fmla="*/ 1162854 h 2149342"/>
                  <a:gd name="connsiteX22" fmla="*/ 2096799 w 2096799"/>
                  <a:gd name="connsiteY22" fmla="*/ 1012029 h 2149342"/>
                  <a:gd name="connsiteX23" fmla="*/ 1952495 w 2096799"/>
                  <a:gd name="connsiteY23" fmla="*/ 1012029 h 2149342"/>
                  <a:gd name="connsiteX24" fmla="*/ 1842819 w 2096799"/>
                  <a:gd name="connsiteY24" fmla="*/ 918846 h 2149342"/>
                  <a:gd name="connsiteX25" fmla="*/ 1723518 w 2096799"/>
                  <a:gd name="connsiteY25" fmla="*/ 618140 h 2149342"/>
                  <a:gd name="connsiteX26" fmla="*/ 1737892 w 2096799"/>
                  <a:gd name="connsiteY26" fmla="*/ 480643 h 2149342"/>
                  <a:gd name="connsiteX27" fmla="*/ 1839824 w 2096799"/>
                  <a:gd name="connsiteY27" fmla="*/ 376613 h 2149342"/>
                  <a:gd name="connsiteX28" fmla="*/ 1739229 w 2096799"/>
                  <a:gd name="connsiteY28" fmla="*/ 270417 h 2149342"/>
                  <a:gd name="connsiteX29" fmla="*/ 1646206 w 2096799"/>
                  <a:gd name="connsiteY29" fmla="*/ 365383 h 2149342"/>
                  <a:gd name="connsiteX30" fmla="*/ 1503177 w 2096799"/>
                  <a:gd name="connsiteY30" fmla="*/ 378710 h 2149342"/>
                  <a:gd name="connsiteX31" fmla="*/ 1213095 w 2096799"/>
                  <a:gd name="connsiteY31" fmla="*/ 253157 h 2149342"/>
                  <a:gd name="connsiteX32" fmla="*/ 1125049 w 2096799"/>
                  <a:gd name="connsiteY32" fmla="*/ 144418 h 2149342"/>
                  <a:gd name="connsiteX33" fmla="*/ 1125049 w 2096799"/>
                  <a:gd name="connsiteY33" fmla="*/ 0 h 2149342"/>
                  <a:gd name="connsiteX34" fmla="*/ 986729 w 2096799"/>
                  <a:gd name="connsiteY34" fmla="*/ 0 h 2149342"/>
                  <a:gd name="connsiteX35" fmla="*/ 986729 w 2096799"/>
                  <a:gd name="connsiteY35" fmla="*/ 149482 h 2149342"/>
                  <a:gd name="connsiteX36" fmla="*/ 894198 w 2096799"/>
                  <a:gd name="connsiteY36" fmla="*/ 259050 h 2149342"/>
                  <a:gd name="connsiteX37" fmla="*/ 601418 w 2096799"/>
                  <a:gd name="connsiteY37" fmla="*/ 380116 h 2149342"/>
                  <a:gd name="connsiteX38" fmla="*/ 460595 w 2096799"/>
                  <a:gd name="connsiteY38" fmla="*/ 365291 h 2149342"/>
                  <a:gd name="connsiteX39" fmla="*/ 361765 w 2096799"/>
                  <a:gd name="connsiteY39" fmla="*/ 264410 h 2149342"/>
                  <a:gd name="connsiteX40" fmla="*/ 257666 w 2096799"/>
                  <a:gd name="connsiteY40" fmla="*/ 367057 h 2149342"/>
                  <a:gd name="connsiteX41" fmla="*/ 353907 w 2096799"/>
                  <a:gd name="connsiteY41" fmla="*/ 465327 h 2149342"/>
                  <a:gd name="connsiteX42" fmla="*/ 366857 w 2096799"/>
                  <a:gd name="connsiteY42" fmla="*/ 604967 h 2149342"/>
                  <a:gd name="connsiteX43" fmla="*/ 243179 w 2096799"/>
                  <a:gd name="connsiteY43" fmla="*/ 902616 h 2149342"/>
                  <a:gd name="connsiteX44" fmla="*/ 134280 w 2096799"/>
                  <a:gd name="connsiteY44" fmla="*/ 991553 h 2149342"/>
                  <a:gd name="connsiteX45" fmla="*/ 0 w 2096799"/>
                  <a:gd name="connsiteY45" fmla="*/ 991553 h 2149342"/>
                  <a:gd name="connsiteX46" fmla="*/ 0 w 2096799"/>
                  <a:gd name="connsiteY46" fmla="*/ 1142417 h 2149342"/>
                  <a:gd name="connsiteX47" fmla="*/ 139257 w 2096799"/>
                  <a:gd name="connsiteY47" fmla="*/ 1142417 h 2149342"/>
                  <a:gd name="connsiteX48" fmla="*/ 249003 w 2096799"/>
                  <a:gd name="connsiteY48" fmla="*/ 1235577 h 2149342"/>
                  <a:gd name="connsiteX49" fmla="*/ 1050874 w 2096799"/>
                  <a:gd name="connsiteY49" fmla="*/ 477780 h 2149342"/>
                  <a:gd name="connsiteX50" fmla="*/ 1652893 w 2096799"/>
                  <a:gd name="connsiteY50" fmla="*/ 1079741 h 2149342"/>
                  <a:gd name="connsiteX51" fmla="*/ 1050874 w 2096799"/>
                  <a:gd name="connsiteY51" fmla="*/ 1681759 h 2149342"/>
                  <a:gd name="connsiteX52" fmla="*/ 448913 w 2096799"/>
                  <a:gd name="connsiteY52" fmla="*/ 1079741 h 2149342"/>
                  <a:gd name="connsiteX53" fmla="*/ 1050874 w 2096799"/>
                  <a:gd name="connsiteY53" fmla="*/ 477780 h 214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096799" h="2149342">
                    <a:moveTo>
                      <a:pt x="249003" y="1235589"/>
                    </a:moveTo>
                    <a:cubicBezTo>
                      <a:pt x="265256" y="1335310"/>
                      <a:pt x="306530" y="1439277"/>
                      <a:pt x="368303" y="1536226"/>
                    </a:cubicBezTo>
                    <a:cubicBezTo>
                      <a:pt x="396072" y="1579803"/>
                      <a:pt x="390089" y="1636776"/>
                      <a:pt x="353924" y="1673724"/>
                    </a:cubicBezTo>
                    <a:lnTo>
                      <a:pt x="251946" y="1777822"/>
                    </a:lnTo>
                    <a:lnTo>
                      <a:pt x="352541" y="1884018"/>
                    </a:lnTo>
                    <a:lnTo>
                      <a:pt x="445564" y="1789121"/>
                    </a:lnTo>
                    <a:cubicBezTo>
                      <a:pt x="483609" y="1750299"/>
                      <a:pt x="544125" y="1744653"/>
                      <a:pt x="588594" y="1775793"/>
                    </a:cubicBezTo>
                    <a:cubicBezTo>
                      <a:pt x="673381" y="1835018"/>
                      <a:pt x="776406" y="1879601"/>
                      <a:pt x="878676" y="1901346"/>
                    </a:cubicBezTo>
                    <a:cubicBezTo>
                      <a:pt x="930002" y="1912239"/>
                      <a:pt x="966721" y="1957605"/>
                      <a:pt x="966721" y="2010085"/>
                    </a:cubicBezTo>
                    <a:lnTo>
                      <a:pt x="966721" y="2149343"/>
                    </a:lnTo>
                    <a:lnTo>
                      <a:pt x="1110065" y="2149343"/>
                    </a:lnTo>
                    <a:lnTo>
                      <a:pt x="1110065" y="2004925"/>
                    </a:lnTo>
                    <a:cubicBezTo>
                      <a:pt x="1110065" y="1950724"/>
                      <a:pt x="1149178" y="1904444"/>
                      <a:pt x="1202596" y="1895357"/>
                    </a:cubicBezTo>
                    <a:cubicBezTo>
                      <a:pt x="1299597" y="1878881"/>
                      <a:pt x="1400815" y="1837001"/>
                      <a:pt x="1495376" y="1774290"/>
                    </a:cubicBezTo>
                    <a:cubicBezTo>
                      <a:pt x="1539735" y="1744824"/>
                      <a:pt x="1598846" y="1751053"/>
                      <a:pt x="1636199" y="1789115"/>
                    </a:cubicBezTo>
                    <a:lnTo>
                      <a:pt x="1735029" y="1889996"/>
                    </a:lnTo>
                    <a:lnTo>
                      <a:pt x="1839127" y="1787349"/>
                    </a:lnTo>
                    <a:lnTo>
                      <a:pt x="1742887" y="1689080"/>
                    </a:lnTo>
                    <a:cubicBezTo>
                      <a:pt x="1706053" y="1651464"/>
                      <a:pt x="1700630" y="1593176"/>
                      <a:pt x="1729942" y="1549439"/>
                    </a:cubicBezTo>
                    <a:cubicBezTo>
                      <a:pt x="1788229" y="1462440"/>
                      <a:pt x="1832143" y="1356690"/>
                      <a:pt x="1853620" y="1251791"/>
                    </a:cubicBezTo>
                    <a:cubicBezTo>
                      <a:pt x="1864176" y="1200019"/>
                      <a:pt x="1909696" y="1162854"/>
                      <a:pt x="1962520" y="1162854"/>
                    </a:cubicBezTo>
                    <a:lnTo>
                      <a:pt x="2096799" y="1162854"/>
                    </a:lnTo>
                    <a:lnTo>
                      <a:pt x="2096799" y="1012029"/>
                    </a:lnTo>
                    <a:lnTo>
                      <a:pt x="1952495" y="1012029"/>
                    </a:lnTo>
                    <a:cubicBezTo>
                      <a:pt x="1898026" y="1012029"/>
                      <a:pt x="1851569" y="972602"/>
                      <a:pt x="1842819" y="918846"/>
                    </a:cubicBezTo>
                    <a:cubicBezTo>
                      <a:pt x="1826497" y="819080"/>
                      <a:pt x="1785246" y="715095"/>
                      <a:pt x="1723518" y="618140"/>
                    </a:cubicBezTo>
                    <a:cubicBezTo>
                      <a:pt x="1695744" y="574495"/>
                      <a:pt x="1701727" y="517545"/>
                      <a:pt x="1737892" y="480643"/>
                    </a:cubicBezTo>
                    <a:lnTo>
                      <a:pt x="1839824" y="376613"/>
                    </a:lnTo>
                    <a:lnTo>
                      <a:pt x="1739229" y="270417"/>
                    </a:lnTo>
                    <a:lnTo>
                      <a:pt x="1646206" y="365383"/>
                    </a:lnTo>
                    <a:cubicBezTo>
                      <a:pt x="1608167" y="404159"/>
                      <a:pt x="1547645" y="409783"/>
                      <a:pt x="1503177" y="378710"/>
                    </a:cubicBezTo>
                    <a:cubicBezTo>
                      <a:pt x="1418389" y="319531"/>
                      <a:pt x="1315410" y="274949"/>
                      <a:pt x="1213095" y="253157"/>
                    </a:cubicBezTo>
                    <a:cubicBezTo>
                      <a:pt x="1161774" y="242265"/>
                      <a:pt x="1125049" y="196899"/>
                      <a:pt x="1125049" y="144418"/>
                    </a:cubicBezTo>
                    <a:lnTo>
                      <a:pt x="1125049" y="0"/>
                    </a:lnTo>
                    <a:lnTo>
                      <a:pt x="986729" y="0"/>
                    </a:lnTo>
                    <a:lnTo>
                      <a:pt x="986729" y="149482"/>
                    </a:lnTo>
                    <a:cubicBezTo>
                      <a:pt x="986729" y="203683"/>
                      <a:pt x="947621" y="249963"/>
                      <a:pt x="894198" y="259050"/>
                    </a:cubicBezTo>
                    <a:cubicBezTo>
                      <a:pt x="797134" y="275589"/>
                      <a:pt x="695870" y="317405"/>
                      <a:pt x="601418" y="380116"/>
                    </a:cubicBezTo>
                    <a:cubicBezTo>
                      <a:pt x="557018" y="409583"/>
                      <a:pt x="497948" y="403353"/>
                      <a:pt x="460595" y="365291"/>
                    </a:cubicBezTo>
                    <a:lnTo>
                      <a:pt x="361765" y="264410"/>
                    </a:lnTo>
                    <a:lnTo>
                      <a:pt x="257666" y="367057"/>
                    </a:lnTo>
                    <a:lnTo>
                      <a:pt x="353907" y="465327"/>
                    </a:lnTo>
                    <a:cubicBezTo>
                      <a:pt x="390746" y="502943"/>
                      <a:pt x="396170" y="561230"/>
                      <a:pt x="366857" y="604967"/>
                    </a:cubicBezTo>
                    <a:cubicBezTo>
                      <a:pt x="308570" y="691967"/>
                      <a:pt x="264656" y="797717"/>
                      <a:pt x="243179" y="902616"/>
                    </a:cubicBezTo>
                    <a:cubicBezTo>
                      <a:pt x="232618" y="954388"/>
                      <a:pt x="187103" y="991553"/>
                      <a:pt x="134280" y="991553"/>
                    </a:cubicBezTo>
                    <a:lnTo>
                      <a:pt x="0" y="991553"/>
                    </a:lnTo>
                    <a:lnTo>
                      <a:pt x="0" y="1142417"/>
                    </a:lnTo>
                    <a:lnTo>
                      <a:pt x="139257" y="1142417"/>
                    </a:lnTo>
                    <a:cubicBezTo>
                      <a:pt x="193819" y="1142394"/>
                      <a:pt x="240276" y="1181822"/>
                      <a:pt x="249003" y="1235577"/>
                    </a:cubicBezTo>
                    <a:close/>
                    <a:moveTo>
                      <a:pt x="1050874" y="477780"/>
                    </a:moveTo>
                    <a:cubicBezTo>
                      <a:pt x="1382813" y="477780"/>
                      <a:pt x="1652893" y="747791"/>
                      <a:pt x="1652893" y="1079741"/>
                    </a:cubicBezTo>
                    <a:cubicBezTo>
                      <a:pt x="1652893" y="1411680"/>
                      <a:pt x="1382836" y="1681759"/>
                      <a:pt x="1050874" y="1681759"/>
                    </a:cubicBezTo>
                    <a:cubicBezTo>
                      <a:pt x="718936" y="1681759"/>
                      <a:pt x="448913" y="1411702"/>
                      <a:pt x="448913" y="1079741"/>
                    </a:cubicBezTo>
                    <a:cubicBezTo>
                      <a:pt x="448913" y="747802"/>
                      <a:pt x="718970" y="477780"/>
                      <a:pt x="1050874" y="477780"/>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CDCF6905-17E5-D549-949C-C44AD24AAFAE}"/>
                  </a:ext>
                </a:extLst>
              </p:cNvPr>
              <p:cNvSpPr/>
              <p:nvPr/>
            </p:nvSpPr>
            <p:spPr>
              <a:xfrm>
                <a:off x="4636469" y="1967617"/>
                <a:ext cx="2923965" cy="2923908"/>
              </a:xfrm>
              <a:custGeom>
                <a:avLst/>
                <a:gdLst>
                  <a:gd name="connsiteX0" fmla="*/ 34 w 2923965"/>
                  <a:gd name="connsiteY0" fmla="*/ 2923908 h 2923908"/>
                  <a:gd name="connsiteX1" fmla="*/ 2923943 w 2923965"/>
                  <a:gd name="connsiteY1" fmla="*/ 2923908 h 2923908"/>
                  <a:gd name="connsiteX2" fmla="*/ 2923966 w 2923965"/>
                  <a:gd name="connsiteY2" fmla="*/ 0 h 2923908"/>
                  <a:gd name="connsiteX3" fmla="*/ 0 w 2923965"/>
                  <a:gd name="connsiteY3" fmla="*/ 0 h 2923908"/>
                  <a:gd name="connsiteX4" fmla="*/ 188852 w 2923965"/>
                  <a:gd name="connsiteY4" fmla="*/ 1351997 h 2923908"/>
                  <a:gd name="connsiteX5" fmla="*/ 188898 w 2923965"/>
                  <a:gd name="connsiteY5" fmla="*/ 1351438 h 2923908"/>
                  <a:gd name="connsiteX6" fmla="*/ 375104 w 2923965"/>
                  <a:gd name="connsiteY6" fmla="*/ 1159025 h 2923908"/>
                  <a:gd name="connsiteX7" fmla="*/ 458663 w 2923965"/>
                  <a:gd name="connsiteY7" fmla="*/ 1159025 h 2923908"/>
                  <a:gd name="connsiteX8" fmla="*/ 545885 w 2923965"/>
                  <a:gd name="connsiteY8" fmla="*/ 949021 h 2923908"/>
                  <a:gd name="connsiteX9" fmla="*/ 485992 w 2923965"/>
                  <a:gd name="connsiteY9" fmla="*/ 887900 h 2923908"/>
                  <a:gd name="connsiteX10" fmla="*/ 474831 w 2923965"/>
                  <a:gd name="connsiteY10" fmla="*/ 638851 h 2923908"/>
                  <a:gd name="connsiteX11" fmla="*/ 668849 w 2923965"/>
                  <a:gd name="connsiteY11" fmla="*/ 450479 h 2923908"/>
                  <a:gd name="connsiteX12" fmla="*/ 910262 w 2923965"/>
                  <a:gd name="connsiteY12" fmla="*/ 476802 h 2923908"/>
                  <a:gd name="connsiteX13" fmla="*/ 968955 w 2923965"/>
                  <a:gd name="connsiteY13" fmla="*/ 536656 h 2923908"/>
                  <a:gd name="connsiteX14" fmla="*/ 1175524 w 2923965"/>
                  <a:gd name="connsiteY14" fmla="*/ 450816 h 2923908"/>
                  <a:gd name="connsiteX15" fmla="*/ 1175524 w 2923965"/>
                  <a:gd name="connsiteY15" fmla="*/ 360336 h 2923908"/>
                  <a:gd name="connsiteX16" fmla="*/ 1347803 w 2923965"/>
                  <a:gd name="connsiteY16" fmla="*/ 168301 h 2923908"/>
                  <a:gd name="connsiteX17" fmla="*/ 1572185 w 2923965"/>
                  <a:gd name="connsiteY17" fmla="*/ 167409 h 2923908"/>
                  <a:gd name="connsiteX18" fmla="*/ 1758460 w 2923965"/>
                  <a:gd name="connsiteY18" fmla="*/ 360314 h 2923908"/>
                  <a:gd name="connsiteX19" fmla="*/ 1758460 w 2923965"/>
                  <a:gd name="connsiteY19" fmla="*/ 448313 h 2923908"/>
                  <a:gd name="connsiteX20" fmla="*/ 1961097 w 2923965"/>
                  <a:gd name="connsiteY20" fmla="*/ 535536 h 2923908"/>
                  <a:gd name="connsiteX21" fmla="*/ 2018669 w 2923965"/>
                  <a:gd name="connsiteY21" fmla="*/ 476757 h 2923908"/>
                  <a:gd name="connsiteX22" fmla="*/ 2257425 w 2923965"/>
                  <a:gd name="connsiteY22" fmla="*/ 457017 h 2923908"/>
                  <a:gd name="connsiteX23" fmla="*/ 2444523 w 2923965"/>
                  <a:gd name="connsiteY23" fmla="*/ 649281 h 2923908"/>
                  <a:gd name="connsiteX24" fmla="*/ 2427932 w 2923965"/>
                  <a:gd name="connsiteY24" fmla="*/ 903239 h 2923908"/>
                  <a:gd name="connsiteX25" fmla="*/ 2366987 w 2923965"/>
                  <a:gd name="connsiteY25" fmla="*/ 965458 h 2923908"/>
                  <a:gd name="connsiteX26" fmla="*/ 2452827 w 2923965"/>
                  <a:gd name="connsiteY26" fmla="*/ 1179502 h 2923908"/>
                  <a:gd name="connsiteX27" fmla="*/ 2533843 w 2923965"/>
                  <a:gd name="connsiteY27" fmla="*/ 1179502 h 2923908"/>
                  <a:gd name="connsiteX28" fmla="*/ 2723598 w 2923965"/>
                  <a:gd name="connsiteY28" fmla="*/ 1324405 h 2923908"/>
                  <a:gd name="connsiteX29" fmla="*/ 2726746 w 2923965"/>
                  <a:gd name="connsiteY29" fmla="*/ 1617968 h 2923908"/>
                  <a:gd name="connsiteX30" fmla="*/ 2543912 w 2923965"/>
                  <a:gd name="connsiteY30" fmla="*/ 1774936 h 2923908"/>
                  <a:gd name="connsiteX31" fmla="*/ 2460353 w 2923965"/>
                  <a:gd name="connsiteY31" fmla="*/ 1774936 h 2923908"/>
                  <a:gd name="connsiteX32" fmla="*/ 2373131 w 2923965"/>
                  <a:gd name="connsiteY32" fmla="*/ 1984934 h 2923908"/>
                  <a:gd name="connsiteX33" fmla="*/ 2433024 w 2923965"/>
                  <a:gd name="connsiteY33" fmla="*/ 2046056 h 2923908"/>
                  <a:gd name="connsiteX34" fmla="*/ 2444146 w 2923965"/>
                  <a:gd name="connsiteY34" fmla="*/ 2295104 h 2923908"/>
                  <a:gd name="connsiteX35" fmla="*/ 2250121 w 2923965"/>
                  <a:gd name="connsiteY35" fmla="*/ 2483550 h 2923908"/>
                  <a:gd name="connsiteX36" fmla="*/ 2008782 w 2923965"/>
                  <a:gd name="connsiteY36" fmla="*/ 2457159 h 2923908"/>
                  <a:gd name="connsiteX37" fmla="*/ 1950084 w 2923965"/>
                  <a:gd name="connsiteY37" fmla="*/ 2397305 h 2923908"/>
                  <a:gd name="connsiteX38" fmla="*/ 1743515 w 2923965"/>
                  <a:gd name="connsiteY38" fmla="*/ 2483145 h 2923908"/>
                  <a:gd name="connsiteX39" fmla="*/ 1743515 w 2923965"/>
                  <a:gd name="connsiteY39" fmla="*/ 2568532 h 2923908"/>
                  <a:gd name="connsiteX40" fmla="*/ 1607246 w 2923965"/>
                  <a:gd name="connsiteY40" fmla="*/ 2752596 h 2923908"/>
                  <a:gd name="connsiteX41" fmla="*/ 1304112 w 2923965"/>
                  <a:gd name="connsiteY41" fmla="*/ 2756682 h 2923908"/>
                  <a:gd name="connsiteX42" fmla="*/ 1155562 w 2923965"/>
                  <a:gd name="connsiteY42" fmla="*/ 2573670 h 2923908"/>
                  <a:gd name="connsiteX43" fmla="*/ 1155562 w 2923965"/>
                  <a:gd name="connsiteY43" fmla="*/ 2485671 h 2923908"/>
                  <a:gd name="connsiteX44" fmla="*/ 952862 w 2923965"/>
                  <a:gd name="connsiteY44" fmla="*/ 2398448 h 2923908"/>
                  <a:gd name="connsiteX45" fmla="*/ 895289 w 2923965"/>
                  <a:gd name="connsiteY45" fmla="*/ 2457181 h 2923908"/>
                  <a:gd name="connsiteX46" fmla="*/ 656528 w 2923965"/>
                  <a:gd name="connsiteY46" fmla="*/ 2476984 h 2923908"/>
                  <a:gd name="connsiteX47" fmla="*/ 469361 w 2923965"/>
                  <a:gd name="connsiteY47" fmla="*/ 2284686 h 2923908"/>
                  <a:gd name="connsiteX48" fmla="*/ 486061 w 2923965"/>
                  <a:gd name="connsiteY48" fmla="*/ 2030722 h 2923908"/>
                  <a:gd name="connsiteX49" fmla="*/ 546983 w 2923965"/>
                  <a:gd name="connsiteY49" fmla="*/ 1968549 h 2923908"/>
                  <a:gd name="connsiteX50" fmla="*/ 461212 w 2923965"/>
                  <a:gd name="connsiteY50" fmla="*/ 1754505 h 2923908"/>
                  <a:gd name="connsiteX51" fmla="*/ 380127 w 2923965"/>
                  <a:gd name="connsiteY51" fmla="*/ 1754505 h 2923908"/>
                  <a:gd name="connsiteX52" fmla="*/ 188852 w 2923965"/>
                  <a:gd name="connsiteY52" fmla="*/ 1351997 h 292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923965" h="2923908">
                    <a:moveTo>
                      <a:pt x="34" y="2923908"/>
                    </a:moveTo>
                    <a:lnTo>
                      <a:pt x="2923943" y="2923908"/>
                    </a:lnTo>
                    <a:lnTo>
                      <a:pt x="2923966" y="0"/>
                    </a:lnTo>
                    <a:lnTo>
                      <a:pt x="0" y="0"/>
                    </a:lnTo>
                    <a:close/>
                    <a:moveTo>
                      <a:pt x="188852" y="1351997"/>
                    </a:moveTo>
                    <a:cubicBezTo>
                      <a:pt x="188966" y="1442032"/>
                      <a:pt x="188966" y="1387293"/>
                      <a:pt x="188898" y="1351438"/>
                    </a:cubicBezTo>
                    <a:cubicBezTo>
                      <a:pt x="189166" y="1252048"/>
                      <a:pt x="272794" y="1159025"/>
                      <a:pt x="375104" y="1159025"/>
                    </a:cubicBezTo>
                    <a:lnTo>
                      <a:pt x="458663" y="1159025"/>
                    </a:lnTo>
                    <a:cubicBezTo>
                      <a:pt x="480294" y="1085959"/>
                      <a:pt x="509652" y="1015236"/>
                      <a:pt x="545885" y="949021"/>
                    </a:cubicBezTo>
                    <a:lnTo>
                      <a:pt x="485992" y="887900"/>
                    </a:lnTo>
                    <a:cubicBezTo>
                      <a:pt x="421790" y="822469"/>
                      <a:pt x="421344" y="709866"/>
                      <a:pt x="474831" y="638851"/>
                    </a:cubicBezTo>
                    <a:cubicBezTo>
                      <a:pt x="501977" y="602801"/>
                      <a:pt x="632285" y="474099"/>
                      <a:pt x="668849" y="450479"/>
                    </a:cubicBezTo>
                    <a:cubicBezTo>
                      <a:pt x="743836" y="401970"/>
                      <a:pt x="847820" y="413046"/>
                      <a:pt x="910262" y="476802"/>
                    </a:cubicBezTo>
                    <a:lnTo>
                      <a:pt x="968955" y="536656"/>
                    </a:lnTo>
                    <a:cubicBezTo>
                      <a:pt x="1036307" y="499662"/>
                      <a:pt x="1105961" y="470733"/>
                      <a:pt x="1175524" y="450816"/>
                    </a:cubicBezTo>
                    <a:lnTo>
                      <a:pt x="1175524" y="360336"/>
                    </a:lnTo>
                    <a:cubicBezTo>
                      <a:pt x="1175524" y="261776"/>
                      <a:pt x="1247967" y="181028"/>
                      <a:pt x="1347803" y="168301"/>
                    </a:cubicBezTo>
                    <a:cubicBezTo>
                      <a:pt x="1352443" y="167695"/>
                      <a:pt x="1572185" y="167409"/>
                      <a:pt x="1572185" y="167409"/>
                    </a:cubicBezTo>
                    <a:cubicBezTo>
                      <a:pt x="1674901" y="167409"/>
                      <a:pt x="1758460" y="253963"/>
                      <a:pt x="1758460" y="360314"/>
                    </a:cubicBezTo>
                    <a:lnTo>
                      <a:pt x="1758460" y="448313"/>
                    </a:lnTo>
                    <a:cubicBezTo>
                      <a:pt x="1828914" y="470053"/>
                      <a:pt x="1897226" y="499479"/>
                      <a:pt x="1961097" y="535536"/>
                    </a:cubicBezTo>
                    <a:lnTo>
                      <a:pt x="2018669" y="476757"/>
                    </a:lnTo>
                    <a:cubicBezTo>
                      <a:pt x="2079906" y="414806"/>
                      <a:pt x="2186908" y="409897"/>
                      <a:pt x="2257425" y="457017"/>
                    </a:cubicBezTo>
                    <a:cubicBezTo>
                      <a:pt x="2295573" y="482512"/>
                      <a:pt x="2419297" y="615854"/>
                      <a:pt x="2444523" y="649281"/>
                    </a:cubicBezTo>
                    <a:cubicBezTo>
                      <a:pt x="2501381" y="724708"/>
                      <a:pt x="2493523" y="836224"/>
                      <a:pt x="2427932" y="903239"/>
                    </a:cubicBezTo>
                    <a:lnTo>
                      <a:pt x="2366987" y="965458"/>
                    </a:lnTo>
                    <a:cubicBezTo>
                      <a:pt x="2404095" y="1035198"/>
                      <a:pt x="2433024" y="1107378"/>
                      <a:pt x="2452827" y="1179502"/>
                    </a:cubicBezTo>
                    <a:lnTo>
                      <a:pt x="2533843" y="1179502"/>
                    </a:lnTo>
                    <a:cubicBezTo>
                      <a:pt x="2622156" y="1179502"/>
                      <a:pt x="2700383" y="1239241"/>
                      <a:pt x="2723598" y="1324405"/>
                    </a:cubicBezTo>
                    <a:cubicBezTo>
                      <a:pt x="2736548" y="1371983"/>
                      <a:pt x="2735319" y="1572008"/>
                      <a:pt x="2726746" y="1617968"/>
                    </a:cubicBezTo>
                    <a:cubicBezTo>
                      <a:pt x="2710876" y="1702870"/>
                      <a:pt x="2632403" y="1774936"/>
                      <a:pt x="2543912" y="1774936"/>
                    </a:cubicBezTo>
                    <a:lnTo>
                      <a:pt x="2460353" y="1774936"/>
                    </a:lnTo>
                    <a:cubicBezTo>
                      <a:pt x="2438722" y="1847997"/>
                      <a:pt x="2409364" y="1918720"/>
                      <a:pt x="2373131" y="1984934"/>
                    </a:cubicBezTo>
                    <a:lnTo>
                      <a:pt x="2433024" y="2046056"/>
                    </a:lnTo>
                    <a:cubicBezTo>
                      <a:pt x="2497226" y="2111493"/>
                      <a:pt x="2497672" y="2224141"/>
                      <a:pt x="2444146" y="2295104"/>
                    </a:cubicBezTo>
                    <a:cubicBezTo>
                      <a:pt x="2416931" y="2331160"/>
                      <a:pt x="2286686" y="2459856"/>
                      <a:pt x="2250121" y="2483550"/>
                    </a:cubicBezTo>
                    <a:cubicBezTo>
                      <a:pt x="2175140" y="2531991"/>
                      <a:pt x="2071213" y="2520875"/>
                      <a:pt x="2008782" y="2457159"/>
                    </a:cubicBezTo>
                    <a:lnTo>
                      <a:pt x="1950084" y="2397305"/>
                    </a:lnTo>
                    <a:cubicBezTo>
                      <a:pt x="1882738" y="2434299"/>
                      <a:pt x="1813078" y="2463228"/>
                      <a:pt x="1743515" y="2483145"/>
                    </a:cubicBezTo>
                    <a:lnTo>
                      <a:pt x="1743515" y="2568532"/>
                    </a:lnTo>
                    <a:cubicBezTo>
                      <a:pt x="1743515" y="2652943"/>
                      <a:pt x="1687440" y="2727370"/>
                      <a:pt x="1607246" y="2752596"/>
                    </a:cubicBezTo>
                    <a:cubicBezTo>
                      <a:pt x="1558292" y="2767980"/>
                      <a:pt x="1350963" y="2767420"/>
                      <a:pt x="1304112" y="2756682"/>
                    </a:cubicBezTo>
                    <a:cubicBezTo>
                      <a:pt x="1222136" y="2737885"/>
                      <a:pt x="1155562" y="2659058"/>
                      <a:pt x="1155562" y="2573670"/>
                    </a:cubicBezTo>
                    <a:lnTo>
                      <a:pt x="1155562" y="2485671"/>
                    </a:lnTo>
                    <a:cubicBezTo>
                      <a:pt x="1085107" y="2463925"/>
                      <a:pt x="1016796" y="2434504"/>
                      <a:pt x="952862" y="2398448"/>
                    </a:cubicBezTo>
                    <a:lnTo>
                      <a:pt x="895289" y="2457181"/>
                    </a:lnTo>
                    <a:cubicBezTo>
                      <a:pt x="834276" y="2519355"/>
                      <a:pt x="726982" y="2524041"/>
                      <a:pt x="656528" y="2476984"/>
                    </a:cubicBezTo>
                    <a:cubicBezTo>
                      <a:pt x="618311" y="2451489"/>
                      <a:pt x="494588" y="2318147"/>
                      <a:pt x="469361" y="2284686"/>
                    </a:cubicBezTo>
                    <a:cubicBezTo>
                      <a:pt x="412503" y="2209253"/>
                      <a:pt x="420407" y="2097697"/>
                      <a:pt x="486061" y="2030722"/>
                    </a:cubicBezTo>
                    <a:lnTo>
                      <a:pt x="546983" y="1968549"/>
                    </a:lnTo>
                    <a:cubicBezTo>
                      <a:pt x="509881" y="1898809"/>
                      <a:pt x="480946" y="1826565"/>
                      <a:pt x="461212" y="1754505"/>
                    </a:cubicBezTo>
                    <a:lnTo>
                      <a:pt x="380127" y="1754505"/>
                    </a:lnTo>
                    <a:cubicBezTo>
                      <a:pt x="157825" y="1754505"/>
                      <a:pt x="189029" y="1501262"/>
                      <a:pt x="188852" y="1351997"/>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61D59878-E15C-06C2-372D-752982E072C9}"/>
                  </a:ext>
                </a:extLst>
              </p:cNvPr>
              <p:cNvSpPr/>
              <p:nvPr/>
            </p:nvSpPr>
            <p:spPr>
              <a:xfrm>
                <a:off x="2667010" y="-2"/>
                <a:ext cx="6857989" cy="6858002"/>
              </a:xfrm>
              <a:custGeom>
                <a:avLst/>
                <a:gdLst>
                  <a:gd name="connsiteX0" fmla="*/ 5606576 w 6857989"/>
                  <a:gd name="connsiteY0" fmla="*/ 3540160 h 6858002"/>
                  <a:gd name="connsiteX1" fmla="*/ 6096294 w 6857989"/>
                  <a:gd name="connsiteY1" fmla="*/ 3540160 h 6858002"/>
                  <a:gd name="connsiteX2" fmla="*/ 6468970 w 6857989"/>
                  <a:gd name="connsiteY2" fmla="*/ 3818029 h 6858002"/>
                  <a:gd name="connsiteX3" fmla="*/ 6857989 w 6857989"/>
                  <a:gd name="connsiteY3" fmla="*/ 3429009 h 6858002"/>
                  <a:gd name="connsiteX4" fmla="*/ 6468970 w 6857989"/>
                  <a:gd name="connsiteY4" fmla="*/ 3039989 h 6858002"/>
                  <a:gd name="connsiteX5" fmla="*/ 6096294 w 6857989"/>
                  <a:gd name="connsiteY5" fmla="*/ 3317858 h 6858002"/>
                  <a:gd name="connsiteX6" fmla="*/ 5606576 w 6857989"/>
                  <a:gd name="connsiteY6" fmla="*/ 3317858 h 6858002"/>
                  <a:gd name="connsiteX7" fmla="*/ 5606576 w 6857989"/>
                  <a:gd name="connsiteY7" fmla="*/ 1408590 h 6858002"/>
                  <a:gd name="connsiteX8" fmla="*/ 5982509 w 6857989"/>
                  <a:gd name="connsiteY8" fmla="*/ 1032675 h 6858002"/>
                  <a:gd name="connsiteX9" fmla="*/ 6167560 w 6857989"/>
                  <a:gd name="connsiteY9" fmla="*/ 1079469 h 6858002"/>
                  <a:gd name="connsiteX10" fmla="*/ 6442794 w 6857989"/>
                  <a:gd name="connsiteY10" fmla="*/ 965632 h 6858002"/>
                  <a:gd name="connsiteX11" fmla="*/ 6442794 w 6857989"/>
                  <a:gd name="connsiteY11" fmla="*/ 415229 h 6858002"/>
                  <a:gd name="connsiteX12" fmla="*/ 5892383 w 6857989"/>
                  <a:gd name="connsiteY12" fmla="*/ 415229 h 6858002"/>
                  <a:gd name="connsiteX13" fmla="*/ 5825346 w 6857989"/>
                  <a:gd name="connsiteY13" fmla="*/ 875489 h 6858002"/>
                  <a:gd name="connsiteX14" fmla="*/ 5446333 w 6857989"/>
                  <a:gd name="connsiteY14" fmla="*/ 1254503 h 6858002"/>
                  <a:gd name="connsiteX15" fmla="*/ 3540152 w 6857989"/>
                  <a:gd name="connsiteY15" fmla="*/ 1254503 h 6858002"/>
                  <a:gd name="connsiteX16" fmla="*/ 3540152 w 6857989"/>
                  <a:gd name="connsiteY16" fmla="*/ 761681 h 6858002"/>
                  <a:gd name="connsiteX17" fmla="*/ 3818021 w 6857989"/>
                  <a:gd name="connsiteY17" fmla="*/ 389020 h 6858002"/>
                  <a:gd name="connsiteX18" fmla="*/ 3428978 w 6857989"/>
                  <a:gd name="connsiteY18" fmla="*/ 0 h 6858002"/>
                  <a:gd name="connsiteX19" fmla="*/ 3039958 w 6857989"/>
                  <a:gd name="connsiteY19" fmla="*/ 389020 h 6858002"/>
                  <a:gd name="connsiteX20" fmla="*/ 3317827 w 6857989"/>
                  <a:gd name="connsiteY20" fmla="*/ 761681 h 6858002"/>
                  <a:gd name="connsiteX21" fmla="*/ 3317827 w 6857989"/>
                  <a:gd name="connsiteY21" fmla="*/ 1254503 h 6858002"/>
                  <a:gd name="connsiteX22" fmla="*/ 1411646 w 6857989"/>
                  <a:gd name="connsiteY22" fmla="*/ 1254503 h 6858002"/>
                  <a:gd name="connsiteX23" fmla="*/ 1032627 w 6857989"/>
                  <a:gd name="connsiteY23" fmla="*/ 875489 h 6858002"/>
                  <a:gd name="connsiteX24" fmla="*/ 965590 w 6857989"/>
                  <a:gd name="connsiteY24" fmla="*/ 415160 h 6858002"/>
                  <a:gd name="connsiteX25" fmla="*/ 415184 w 6857989"/>
                  <a:gd name="connsiteY25" fmla="*/ 415160 h 6858002"/>
                  <a:gd name="connsiteX26" fmla="*/ 415184 w 6857989"/>
                  <a:gd name="connsiteY26" fmla="*/ 965564 h 6858002"/>
                  <a:gd name="connsiteX27" fmla="*/ 690395 w 6857989"/>
                  <a:gd name="connsiteY27" fmla="*/ 1079395 h 6858002"/>
                  <a:gd name="connsiteX28" fmla="*/ 875441 w 6857989"/>
                  <a:gd name="connsiteY28" fmla="*/ 1032606 h 6858002"/>
                  <a:gd name="connsiteX29" fmla="*/ 1256381 w 6857989"/>
                  <a:gd name="connsiteY29" fmla="*/ 1413545 h 6858002"/>
                  <a:gd name="connsiteX30" fmla="*/ 1256403 w 6857989"/>
                  <a:gd name="connsiteY30" fmla="*/ 3317841 h 6858002"/>
                  <a:gd name="connsiteX31" fmla="*/ 761633 w 6857989"/>
                  <a:gd name="connsiteY31" fmla="*/ 3317841 h 6858002"/>
                  <a:gd name="connsiteX32" fmla="*/ 388974 w 6857989"/>
                  <a:gd name="connsiteY32" fmla="*/ 3039971 h 6858002"/>
                  <a:gd name="connsiteX33" fmla="*/ 0 w 6857989"/>
                  <a:gd name="connsiteY33" fmla="*/ 3429014 h 6858002"/>
                  <a:gd name="connsiteX34" fmla="*/ 389020 w 6857989"/>
                  <a:gd name="connsiteY34" fmla="*/ 3818035 h 6858002"/>
                  <a:gd name="connsiteX35" fmla="*/ 761679 w 6857989"/>
                  <a:gd name="connsiteY35" fmla="*/ 3540165 h 6858002"/>
                  <a:gd name="connsiteX36" fmla="*/ 1256449 w 6857989"/>
                  <a:gd name="connsiteY36" fmla="*/ 3540165 h 6858002"/>
                  <a:gd name="connsiteX37" fmla="*/ 1256449 w 6857989"/>
                  <a:gd name="connsiteY37" fmla="*/ 5444404 h 6858002"/>
                  <a:gd name="connsiteX38" fmla="*/ 875510 w 6857989"/>
                  <a:gd name="connsiteY38" fmla="*/ 5825360 h 6858002"/>
                  <a:gd name="connsiteX39" fmla="*/ 415252 w 6857989"/>
                  <a:gd name="connsiteY39" fmla="*/ 5892340 h 6858002"/>
                  <a:gd name="connsiteX40" fmla="*/ 415252 w 6857989"/>
                  <a:gd name="connsiteY40" fmla="*/ 6442694 h 6858002"/>
                  <a:gd name="connsiteX41" fmla="*/ 690464 w 6857989"/>
                  <a:gd name="connsiteY41" fmla="*/ 6556537 h 6858002"/>
                  <a:gd name="connsiteX42" fmla="*/ 965721 w 6857989"/>
                  <a:gd name="connsiteY42" fmla="*/ 6442694 h 6858002"/>
                  <a:gd name="connsiteX43" fmla="*/ 1032758 w 6857989"/>
                  <a:gd name="connsiteY43" fmla="*/ 5982465 h 6858002"/>
                  <a:gd name="connsiteX44" fmla="*/ 1410663 w 6857989"/>
                  <a:gd name="connsiteY44" fmla="*/ 5604561 h 6858002"/>
                  <a:gd name="connsiteX45" fmla="*/ 3317815 w 6857989"/>
                  <a:gd name="connsiteY45" fmla="*/ 5604584 h 6858002"/>
                  <a:gd name="connsiteX46" fmla="*/ 3317815 w 6857989"/>
                  <a:gd name="connsiteY46" fmla="*/ 6096308 h 6858002"/>
                  <a:gd name="connsiteX47" fmla="*/ 3039946 w 6857989"/>
                  <a:gd name="connsiteY47" fmla="*/ 6468983 h 6858002"/>
                  <a:gd name="connsiteX48" fmla="*/ 3428966 w 6857989"/>
                  <a:gd name="connsiteY48" fmla="*/ 6858003 h 6858002"/>
                  <a:gd name="connsiteX49" fmla="*/ 3817986 w 6857989"/>
                  <a:gd name="connsiteY49" fmla="*/ 6468983 h 6858002"/>
                  <a:gd name="connsiteX50" fmla="*/ 3540117 w 6857989"/>
                  <a:gd name="connsiteY50" fmla="*/ 6096308 h 6858002"/>
                  <a:gd name="connsiteX51" fmla="*/ 3540117 w 6857989"/>
                  <a:gd name="connsiteY51" fmla="*/ 5604584 h 6858002"/>
                  <a:gd name="connsiteX52" fmla="*/ 5447384 w 6857989"/>
                  <a:gd name="connsiteY52" fmla="*/ 5604584 h 6858002"/>
                  <a:gd name="connsiteX53" fmla="*/ 5825289 w 6857989"/>
                  <a:gd name="connsiteY53" fmla="*/ 5982465 h 6858002"/>
                  <a:gd name="connsiteX54" fmla="*/ 5892326 w 6857989"/>
                  <a:gd name="connsiteY54" fmla="*/ 6442808 h 6858002"/>
                  <a:gd name="connsiteX55" fmla="*/ 6167560 w 6857989"/>
                  <a:gd name="connsiteY55" fmla="*/ 6556594 h 6858002"/>
                  <a:gd name="connsiteX56" fmla="*/ 6442737 w 6857989"/>
                  <a:gd name="connsiteY56" fmla="*/ 6442751 h 6858002"/>
                  <a:gd name="connsiteX57" fmla="*/ 6442737 w 6857989"/>
                  <a:gd name="connsiteY57" fmla="*/ 5892340 h 6858002"/>
                  <a:gd name="connsiteX58" fmla="*/ 5982509 w 6857989"/>
                  <a:gd name="connsiteY58" fmla="*/ 5825303 h 6858002"/>
                  <a:gd name="connsiteX59" fmla="*/ 5606576 w 6857989"/>
                  <a:gd name="connsiteY59" fmla="*/ 5449387 h 6858002"/>
                  <a:gd name="connsiteX60" fmla="*/ 5606599 w 6857989"/>
                  <a:gd name="connsiteY60" fmla="*/ 3540234 h 6858002"/>
                  <a:gd name="connsiteX61" fmla="*/ 5115800 w 6857989"/>
                  <a:gd name="connsiteY61" fmla="*/ 5002685 h 6858002"/>
                  <a:gd name="connsiteX62" fmla="*/ 5004626 w 6857989"/>
                  <a:gd name="connsiteY62" fmla="*/ 5113859 h 6858002"/>
                  <a:gd name="connsiteX63" fmla="*/ 1858404 w 6857989"/>
                  <a:gd name="connsiteY63" fmla="*/ 5113859 h 6858002"/>
                  <a:gd name="connsiteX64" fmla="*/ 1747230 w 6857989"/>
                  <a:gd name="connsiteY64" fmla="*/ 5002685 h 6858002"/>
                  <a:gd name="connsiteX65" fmla="*/ 1747253 w 6857989"/>
                  <a:gd name="connsiteY65" fmla="*/ 1856406 h 6858002"/>
                  <a:gd name="connsiteX66" fmla="*/ 1858427 w 6857989"/>
                  <a:gd name="connsiteY66" fmla="*/ 1745233 h 6858002"/>
                  <a:gd name="connsiteX67" fmla="*/ 5004649 w 6857989"/>
                  <a:gd name="connsiteY67" fmla="*/ 1745233 h 6858002"/>
                  <a:gd name="connsiteX68" fmla="*/ 5115823 w 6857989"/>
                  <a:gd name="connsiteY68" fmla="*/ 185640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857989" h="6858002">
                    <a:moveTo>
                      <a:pt x="5606576" y="3540160"/>
                    </a:moveTo>
                    <a:lnTo>
                      <a:pt x="6096294" y="3540160"/>
                    </a:lnTo>
                    <a:cubicBezTo>
                      <a:pt x="6144300" y="3700648"/>
                      <a:pt x="6293119" y="3818029"/>
                      <a:pt x="6468970" y="3818029"/>
                    </a:cubicBezTo>
                    <a:cubicBezTo>
                      <a:pt x="6683453" y="3818029"/>
                      <a:pt x="6857989" y="3643476"/>
                      <a:pt x="6857989" y="3429009"/>
                    </a:cubicBezTo>
                    <a:cubicBezTo>
                      <a:pt x="6857989" y="3214542"/>
                      <a:pt x="6683510" y="3039989"/>
                      <a:pt x="6468970" y="3039989"/>
                    </a:cubicBezTo>
                    <a:cubicBezTo>
                      <a:pt x="6293119" y="3039989"/>
                      <a:pt x="6144300" y="3157415"/>
                      <a:pt x="6096294" y="3317858"/>
                    </a:cubicBezTo>
                    <a:lnTo>
                      <a:pt x="5606576" y="3317858"/>
                    </a:lnTo>
                    <a:lnTo>
                      <a:pt x="5606576" y="1408590"/>
                    </a:lnTo>
                    <a:lnTo>
                      <a:pt x="5982509" y="1032675"/>
                    </a:lnTo>
                    <a:cubicBezTo>
                      <a:pt x="6040059" y="1063753"/>
                      <a:pt x="6103724" y="1079469"/>
                      <a:pt x="6167560" y="1079469"/>
                    </a:cubicBezTo>
                    <a:cubicBezTo>
                      <a:pt x="6267173" y="1079469"/>
                      <a:pt x="6366899" y="1041516"/>
                      <a:pt x="6442794" y="965632"/>
                    </a:cubicBezTo>
                    <a:cubicBezTo>
                      <a:pt x="6594528" y="813876"/>
                      <a:pt x="6594528" y="566922"/>
                      <a:pt x="6442794" y="415229"/>
                    </a:cubicBezTo>
                    <a:cubicBezTo>
                      <a:pt x="6291062" y="263404"/>
                      <a:pt x="6044059" y="263467"/>
                      <a:pt x="5892383" y="415229"/>
                    </a:cubicBezTo>
                    <a:cubicBezTo>
                      <a:pt x="5767968" y="539622"/>
                      <a:pt x="5745793" y="727991"/>
                      <a:pt x="5825346" y="875489"/>
                    </a:cubicBezTo>
                    <a:lnTo>
                      <a:pt x="5446333" y="1254503"/>
                    </a:lnTo>
                    <a:lnTo>
                      <a:pt x="3540152" y="1254503"/>
                    </a:lnTo>
                    <a:lnTo>
                      <a:pt x="3540152" y="761681"/>
                    </a:lnTo>
                    <a:cubicBezTo>
                      <a:pt x="3700640" y="713726"/>
                      <a:pt x="3818021" y="564888"/>
                      <a:pt x="3818021" y="389020"/>
                    </a:cubicBezTo>
                    <a:cubicBezTo>
                      <a:pt x="3817998" y="174485"/>
                      <a:pt x="3643445" y="0"/>
                      <a:pt x="3428978" y="0"/>
                    </a:cubicBezTo>
                    <a:cubicBezTo>
                      <a:pt x="3214511" y="0"/>
                      <a:pt x="3039958" y="174485"/>
                      <a:pt x="3039958" y="389020"/>
                    </a:cubicBezTo>
                    <a:cubicBezTo>
                      <a:pt x="3039958" y="564888"/>
                      <a:pt x="3157384" y="713721"/>
                      <a:pt x="3317827" y="761681"/>
                    </a:cubicBezTo>
                    <a:lnTo>
                      <a:pt x="3317827" y="1254503"/>
                    </a:lnTo>
                    <a:lnTo>
                      <a:pt x="1411646" y="1254503"/>
                    </a:lnTo>
                    <a:lnTo>
                      <a:pt x="1032627" y="875489"/>
                    </a:lnTo>
                    <a:cubicBezTo>
                      <a:pt x="1112260" y="727991"/>
                      <a:pt x="1090045" y="539616"/>
                      <a:pt x="965590" y="415160"/>
                    </a:cubicBezTo>
                    <a:cubicBezTo>
                      <a:pt x="813765" y="263444"/>
                      <a:pt x="566877" y="263444"/>
                      <a:pt x="415184" y="415160"/>
                    </a:cubicBezTo>
                    <a:cubicBezTo>
                      <a:pt x="263422" y="566877"/>
                      <a:pt x="263422" y="813807"/>
                      <a:pt x="415184" y="965564"/>
                    </a:cubicBezTo>
                    <a:cubicBezTo>
                      <a:pt x="491062" y="1041447"/>
                      <a:pt x="590720" y="1079395"/>
                      <a:pt x="690395" y="1079395"/>
                    </a:cubicBezTo>
                    <a:cubicBezTo>
                      <a:pt x="754152" y="1079395"/>
                      <a:pt x="817868" y="1063679"/>
                      <a:pt x="875441" y="1032606"/>
                    </a:cubicBezTo>
                    <a:lnTo>
                      <a:pt x="1256381" y="1413545"/>
                    </a:lnTo>
                    <a:lnTo>
                      <a:pt x="1256403" y="3317841"/>
                    </a:lnTo>
                    <a:lnTo>
                      <a:pt x="761633" y="3317841"/>
                    </a:lnTo>
                    <a:cubicBezTo>
                      <a:pt x="713678" y="3157352"/>
                      <a:pt x="564842" y="3039971"/>
                      <a:pt x="388974" y="3039971"/>
                    </a:cubicBezTo>
                    <a:cubicBezTo>
                      <a:pt x="174485" y="3039994"/>
                      <a:pt x="0" y="3214547"/>
                      <a:pt x="0" y="3429014"/>
                    </a:cubicBezTo>
                    <a:cubicBezTo>
                      <a:pt x="0" y="3643481"/>
                      <a:pt x="174485" y="3818035"/>
                      <a:pt x="389020" y="3818035"/>
                    </a:cubicBezTo>
                    <a:cubicBezTo>
                      <a:pt x="564888" y="3818035"/>
                      <a:pt x="713724" y="3700608"/>
                      <a:pt x="761679" y="3540165"/>
                    </a:cubicBezTo>
                    <a:lnTo>
                      <a:pt x="1256449" y="3540165"/>
                    </a:lnTo>
                    <a:lnTo>
                      <a:pt x="1256449" y="5444404"/>
                    </a:lnTo>
                    <a:lnTo>
                      <a:pt x="875510" y="5825360"/>
                    </a:lnTo>
                    <a:cubicBezTo>
                      <a:pt x="728012" y="5745693"/>
                      <a:pt x="539685" y="5767867"/>
                      <a:pt x="415252" y="5892340"/>
                    </a:cubicBezTo>
                    <a:cubicBezTo>
                      <a:pt x="263536" y="6044073"/>
                      <a:pt x="263536" y="6291018"/>
                      <a:pt x="415252" y="6442694"/>
                    </a:cubicBezTo>
                    <a:cubicBezTo>
                      <a:pt x="491130" y="6518589"/>
                      <a:pt x="590789" y="6556537"/>
                      <a:pt x="690464" y="6556537"/>
                    </a:cubicBezTo>
                    <a:cubicBezTo>
                      <a:pt x="790122" y="6556537"/>
                      <a:pt x="889843" y="6518589"/>
                      <a:pt x="965721" y="6442694"/>
                    </a:cubicBezTo>
                    <a:cubicBezTo>
                      <a:pt x="1090154" y="6318335"/>
                      <a:pt x="1112345" y="6129969"/>
                      <a:pt x="1032758" y="5982465"/>
                    </a:cubicBezTo>
                    <a:lnTo>
                      <a:pt x="1410663" y="5604561"/>
                    </a:lnTo>
                    <a:lnTo>
                      <a:pt x="3317815" y="5604584"/>
                    </a:lnTo>
                    <a:lnTo>
                      <a:pt x="3317815" y="6096308"/>
                    </a:lnTo>
                    <a:cubicBezTo>
                      <a:pt x="3157327" y="6144257"/>
                      <a:pt x="3039946" y="6293133"/>
                      <a:pt x="3039946" y="6468983"/>
                    </a:cubicBezTo>
                    <a:cubicBezTo>
                      <a:pt x="3039946" y="6683467"/>
                      <a:pt x="3214500" y="6858003"/>
                      <a:pt x="3428966" y="6858003"/>
                    </a:cubicBezTo>
                    <a:cubicBezTo>
                      <a:pt x="3643433" y="6858003"/>
                      <a:pt x="3817986" y="6683524"/>
                      <a:pt x="3817986" y="6468983"/>
                    </a:cubicBezTo>
                    <a:cubicBezTo>
                      <a:pt x="3817986" y="6293133"/>
                      <a:pt x="3700560" y="6144257"/>
                      <a:pt x="3540117" y="6096308"/>
                    </a:cubicBezTo>
                    <a:lnTo>
                      <a:pt x="3540117" y="5604584"/>
                    </a:lnTo>
                    <a:lnTo>
                      <a:pt x="5447384" y="5604584"/>
                    </a:lnTo>
                    <a:lnTo>
                      <a:pt x="5825289" y="5982465"/>
                    </a:lnTo>
                    <a:cubicBezTo>
                      <a:pt x="5745679" y="6129969"/>
                      <a:pt x="5767853" y="6318335"/>
                      <a:pt x="5892326" y="6442808"/>
                    </a:cubicBezTo>
                    <a:cubicBezTo>
                      <a:pt x="5968221" y="6518646"/>
                      <a:pt x="6067833" y="6556594"/>
                      <a:pt x="6167560" y="6556594"/>
                    </a:cubicBezTo>
                    <a:cubicBezTo>
                      <a:pt x="6267173" y="6556594"/>
                      <a:pt x="6366843" y="6518646"/>
                      <a:pt x="6442737" y="6442751"/>
                    </a:cubicBezTo>
                    <a:cubicBezTo>
                      <a:pt x="6594528" y="6291018"/>
                      <a:pt x="6594528" y="6044073"/>
                      <a:pt x="6442737" y="5892340"/>
                    </a:cubicBezTo>
                    <a:cubicBezTo>
                      <a:pt x="6318322" y="5767924"/>
                      <a:pt x="6129955" y="5745693"/>
                      <a:pt x="5982509" y="5825303"/>
                    </a:cubicBezTo>
                    <a:lnTo>
                      <a:pt x="5606576" y="5449387"/>
                    </a:lnTo>
                    <a:lnTo>
                      <a:pt x="5606599" y="3540234"/>
                    </a:lnTo>
                    <a:close/>
                    <a:moveTo>
                      <a:pt x="5115800" y="5002685"/>
                    </a:moveTo>
                    <a:cubicBezTo>
                      <a:pt x="5115800" y="5064076"/>
                      <a:pt x="5066017" y="5113859"/>
                      <a:pt x="5004626" y="5113859"/>
                    </a:cubicBezTo>
                    <a:lnTo>
                      <a:pt x="1858404" y="5113859"/>
                    </a:lnTo>
                    <a:cubicBezTo>
                      <a:pt x="1797014" y="5113859"/>
                      <a:pt x="1747230" y="5064076"/>
                      <a:pt x="1747230" y="5002685"/>
                    </a:cubicBezTo>
                    <a:lnTo>
                      <a:pt x="1747253" y="1856406"/>
                    </a:lnTo>
                    <a:cubicBezTo>
                      <a:pt x="1747253" y="1795016"/>
                      <a:pt x="1797037" y="1745233"/>
                      <a:pt x="1858427" y="1745233"/>
                    </a:cubicBezTo>
                    <a:lnTo>
                      <a:pt x="5004649" y="1745233"/>
                    </a:lnTo>
                    <a:cubicBezTo>
                      <a:pt x="5066040" y="1745233"/>
                      <a:pt x="5115823" y="1795016"/>
                      <a:pt x="5115823" y="1856406"/>
                    </a:cubicBezTo>
                    <a:close/>
                  </a:path>
                </a:pathLst>
              </a:custGeom>
              <a:gradFill>
                <a:gsLst>
                  <a:gs pos="0">
                    <a:schemeClr val="accent2"/>
                  </a:gs>
                  <a:gs pos="100000">
                    <a:schemeClr val="accent4"/>
                  </a:gs>
                </a:gsLst>
                <a:lin ang="5400000" scaled="1"/>
              </a:gradFill>
              <a:ln w="5715" cap="flat">
                <a:noFill/>
                <a:prstDash val="solid"/>
                <a:miter/>
              </a:ln>
            </p:spPr>
            <p:txBody>
              <a:bodyPr rtlCol="0" anchor="ctr"/>
              <a:lstStyle/>
              <a:p>
                <a:endParaRPr lang="en-US"/>
              </a:p>
            </p:txBody>
          </p:sp>
        </p:grpSp>
      </p:grpSp>
      <p:sp>
        <p:nvSpPr>
          <p:cNvPr id="48" name="TextBox 16">
            <a:extLst>
              <a:ext uri="{FF2B5EF4-FFF2-40B4-BE49-F238E27FC236}">
                <a16:creationId xmlns:a16="http://schemas.microsoft.com/office/drawing/2014/main" id="{49AC8852-84B5-5B43-94CE-FBEE99C2E440}"/>
              </a:ext>
            </a:extLst>
          </p:cNvPr>
          <p:cNvSpPr txBox="1">
            <a:spLocks noChangeArrowheads="1"/>
          </p:cNvSpPr>
          <p:nvPr/>
        </p:nvSpPr>
        <p:spPr bwMode="auto">
          <a:xfrm>
            <a:off x="2308362" y="5726205"/>
            <a:ext cx="4007942" cy="817245"/>
          </a:xfrm>
          <a:prstGeom prst="roundRect">
            <a:avLst/>
          </a:prstGeom>
          <a:solidFill>
            <a:schemeClr val="bg1"/>
          </a:solidFill>
          <a:ln w="38100">
            <a:gradFill>
              <a:gsLst>
                <a:gs pos="0">
                  <a:schemeClr val="accent1">
                    <a:lumMod val="20000"/>
                    <a:lumOff val="80000"/>
                  </a:schemeClr>
                </a:gs>
                <a:gs pos="100000">
                  <a:schemeClr val="accent1">
                    <a:lumMod val="30000"/>
                    <a:lumOff val="70000"/>
                  </a:schemeClr>
                </a:gs>
              </a:gsLst>
              <a:lin ang="5400000" scaled="1"/>
            </a:gra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a:t>Defined Roles</a:t>
            </a:r>
          </a:p>
          <a:p>
            <a:r>
              <a:rPr lang="en-US" sz="1400"/>
              <a:t>Clearly defined roles and responsibilities that are aligned to the right channel of delivery</a:t>
            </a:r>
          </a:p>
        </p:txBody>
      </p:sp>
      <p:grpSp>
        <p:nvGrpSpPr>
          <p:cNvPr id="102" name="Group 101">
            <a:extLst>
              <a:ext uri="{FF2B5EF4-FFF2-40B4-BE49-F238E27FC236}">
                <a16:creationId xmlns:a16="http://schemas.microsoft.com/office/drawing/2014/main" id="{61FF591F-6F24-4772-BA7D-8522DFA749E2}"/>
              </a:ext>
            </a:extLst>
          </p:cNvPr>
          <p:cNvGrpSpPr/>
          <p:nvPr/>
        </p:nvGrpSpPr>
        <p:grpSpPr>
          <a:xfrm>
            <a:off x="2125449" y="5522419"/>
            <a:ext cx="447830" cy="447830"/>
            <a:chOff x="1418033" y="3702381"/>
            <a:chExt cx="1143158" cy="1143158"/>
          </a:xfrm>
          <a:effectLst>
            <a:outerShdw blurRad="163227" dist="50800" dir="5400000" algn="ctr" rotWithShape="0">
              <a:srgbClr val="000000">
                <a:alpha val="27000"/>
              </a:srgbClr>
            </a:outerShdw>
          </a:effectLst>
        </p:grpSpPr>
        <p:sp>
          <p:nvSpPr>
            <p:cNvPr id="103" name="Oval 102">
              <a:extLst>
                <a:ext uri="{FF2B5EF4-FFF2-40B4-BE49-F238E27FC236}">
                  <a16:creationId xmlns:a16="http://schemas.microsoft.com/office/drawing/2014/main" id="{C1858BFE-C1D5-893F-E58D-4490754C42F7}"/>
                </a:ext>
              </a:extLst>
            </p:cNvPr>
            <p:cNvSpPr/>
            <p:nvPr/>
          </p:nvSpPr>
          <p:spPr>
            <a:xfrm>
              <a:off x="1418033" y="3702381"/>
              <a:ext cx="1143158" cy="1143158"/>
            </a:xfrm>
            <a:prstGeom prst="ellipse">
              <a:avLst/>
            </a:prstGeom>
            <a:gradFill>
              <a:gsLst>
                <a:gs pos="0">
                  <a:schemeClr val="accent4"/>
                </a:gs>
                <a:gs pos="100000">
                  <a:schemeClr val="accent2"/>
                </a:gs>
              </a:gsLst>
              <a:lin ang="0" scaled="0"/>
            </a:gradFill>
            <a:ln w="1238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4" name="Graphic 5">
              <a:extLst>
                <a:ext uri="{FF2B5EF4-FFF2-40B4-BE49-F238E27FC236}">
                  <a16:creationId xmlns:a16="http://schemas.microsoft.com/office/drawing/2014/main" id="{FFEA0A45-17E0-5C14-C737-4365AB919FBA}"/>
                </a:ext>
              </a:extLst>
            </p:cNvPr>
            <p:cNvSpPr>
              <a:spLocks noChangeAspect="1"/>
            </p:cNvSpPr>
            <p:nvPr/>
          </p:nvSpPr>
          <p:spPr>
            <a:xfrm>
              <a:off x="1656279" y="3891805"/>
              <a:ext cx="658848" cy="752954"/>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bg1"/>
            </a:solidFill>
            <a:ln w="9525" cap="flat">
              <a:noFill/>
              <a:prstDash val="solid"/>
              <a:miter/>
            </a:ln>
          </p:spPr>
          <p:txBody>
            <a:bodyPr rtlCol="0" anchor="ctr"/>
            <a:lstStyle/>
            <a:p>
              <a:endParaRPr lang="en-US"/>
            </a:p>
          </p:txBody>
        </p:sp>
      </p:grpSp>
      <p:sp>
        <p:nvSpPr>
          <p:cNvPr id="69" name="Right Arrow 68">
            <a:extLst>
              <a:ext uri="{FF2B5EF4-FFF2-40B4-BE49-F238E27FC236}">
                <a16:creationId xmlns:a16="http://schemas.microsoft.com/office/drawing/2014/main" id="{6A93E927-7B8C-F880-472B-87BD5258E561}"/>
              </a:ext>
            </a:extLst>
          </p:cNvPr>
          <p:cNvSpPr/>
          <p:nvPr/>
        </p:nvSpPr>
        <p:spPr>
          <a:xfrm>
            <a:off x="5250276" y="3078914"/>
            <a:ext cx="748492" cy="624935"/>
          </a:xfrm>
          <a:prstGeom prst="rightArrow">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9" name="Right Arrow 108">
            <a:extLst>
              <a:ext uri="{FF2B5EF4-FFF2-40B4-BE49-F238E27FC236}">
                <a16:creationId xmlns:a16="http://schemas.microsoft.com/office/drawing/2014/main" id="{851D109D-3F66-E43C-F31E-18E8D84BC5C4}"/>
              </a:ext>
            </a:extLst>
          </p:cNvPr>
          <p:cNvSpPr/>
          <p:nvPr/>
        </p:nvSpPr>
        <p:spPr>
          <a:xfrm>
            <a:off x="5250276" y="4558506"/>
            <a:ext cx="748492" cy="624935"/>
          </a:xfrm>
          <a:prstGeom prst="rightArrow">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0" name="TextBox 16">
            <a:extLst>
              <a:ext uri="{FF2B5EF4-FFF2-40B4-BE49-F238E27FC236}">
                <a16:creationId xmlns:a16="http://schemas.microsoft.com/office/drawing/2014/main" id="{E651301E-498D-4377-A2FF-79E136753C6A}"/>
              </a:ext>
            </a:extLst>
          </p:cNvPr>
          <p:cNvSpPr txBox="1">
            <a:spLocks noChangeArrowheads="1"/>
          </p:cNvSpPr>
          <p:nvPr/>
        </p:nvSpPr>
        <p:spPr bwMode="auto">
          <a:xfrm>
            <a:off x="9027599" y="5642197"/>
            <a:ext cx="2809749" cy="817245"/>
          </a:xfrm>
          <a:prstGeom prst="roundRect">
            <a:avLst/>
          </a:prstGeom>
          <a:solidFill>
            <a:schemeClr val="bg1"/>
          </a:solidFill>
          <a:ln w="38100">
            <a:gradFill>
              <a:gsLst>
                <a:gs pos="0">
                  <a:schemeClr val="accent1">
                    <a:lumMod val="20000"/>
                    <a:lumOff val="80000"/>
                  </a:schemeClr>
                </a:gs>
                <a:gs pos="100000">
                  <a:schemeClr val="accent1">
                    <a:lumMod val="30000"/>
                    <a:lumOff val="70000"/>
                  </a:schemeClr>
                </a:gs>
              </a:gsLst>
              <a:lin ang="5400000" scaled="1"/>
            </a:gradFill>
          </a:ln>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r>
              <a:rPr lang="en-US" sz="1400" b="1"/>
              <a:t>Continuous Improvement</a:t>
            </a:r>
          </a:p>
          <a:p>
            <a:r>
              <a:rPr lang="en-US" sz="1400"/>
              <a:t>Process improvement driven by data</a:t>
            </a:r>
            <a:endParaRPr lang="en-US" sz="1400" strike="sngStrike"/>
          </a:p>
        </p:txBody>
      </p:sp>
      <p:grpSp>
        <p:nvGrpSpPr>
          <p:cNvPr id="110" name="Group 109">
            <a:extLst>
              <a:ext uri="{FF2B5EF4-FFF2-40B4-BE49-F238E27FC236}">
                <a16:creationId xmlns:a16="http://schemas.microsoft.com/office/drawing/2014/main" id="{AD9B18BE-1E8F-D781-F476-D188863C31C3}"/>
              </a:ext>
            </a:extLst>
          </p:cNvPr>
          <p:cNvGrpSpPr/>
          <p:nvPr/>
        </p:nvGrpSpPr>
        <p:grpSpPr>
          <a:xfrm>
            <a:off x="8819495" y="5432649"/>
            <a:ext cx="447830" cy="447830"/>
            <a:chOff x="1418033" y="3702381"/>
            <a:chExt cx="1143158" cy="1143158"/>
          </a:xfrm>
          <a:effectLst>
            <a:outerShdw blurRad="163227" dist="50800" dir="5400000" algn="ctr" rotWithShape="0">
              <a:srgbClr val="000000">
                <a:alpha val="27000"/>
              </a:srgbClr>
            </a:outerShdw>
          </a:effectLst>
        </p:grpSpPr>
        <p:sp>
          <p:nvSpPr>
            <p:cNvPr id="111" name="Oval 110">
              <a:extLst>
                <a:ext uri="{FF2B5EF4-FFF2-40B4-BE49-F238E27FC236}">
                  <a16:creationId xmlns:a16="http://schemas.microsoft.com/office/drawing/2014/main" id="{F733F474-F2C2-A7DB-4830-00109864D347}"/>
                </a:ext>
              </a:extLst>
            </p:cNvPr>
            <p:cNvSpPr/>
            <p:nvPr/>
          </p:nvSpPr>
          <p:spPr>
            <a:xfrm>
              <a:off x="1418033" y="3702381"/>
              <a:ext cx="1143158" cy="1143158"/>
            </a:xfrm>
            <a:prstGeom prst="ellipse">
              <a:avLst/>
            </a:prstGeom>
            <a:gradFill>
              <a:gsLst>
                <a:gs pos="0">
                  <a:schemeClr val="accent4"/>
                </a:gs>
                <a:gs pos="100000">
                  <a:schemeClr val="accent2"/>
                </a:gs>
              </a:gsLst>
              <a:lin ang="0" scaled="0"/>
            </a:gradFill>
            <a:ln w="1238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2" name="Graphic 5">
              <a:extLst>
                <a:ext uri="{FF2B5EF4-FFF2-40B4-BE49-F238E27FC236}">
                  <a16:creationId xmlns:a16="http://schemas.microsoft.com/office/drawing/2014/main" id="{F557140E-1FDD-482F-7A90-66874D86EEC9}"/>
                </a:ext>
              </a:extLst>
            </p:cNvPr>
            <p:cNvSpPr>
              <a:spLocks noChangeAspect="1"/>
            </p:cNvSpPr>
            <p:nvPr/>
          </p:nvSpPr>
          <p:spPr>
            <a:xfrm>
              <a:off x="1656279" y="3891805"/>
              <a:ext cx="658848" cy="752954"/>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bg1"/>
            </a:solidFill>
            <a:ln w="9525" cap="flat">
              <a:noFill/>
              <a:prstDash val="solid"/>
              <a:miter/>
            </a:ln>
          </p:spPr>
          <p:txBody>
            <a:bodyPr rtlCol="0" anchor="ctr"/>
            <a:lstStyle/>
            <a:p>
              <a:endParaRPr lang="en-US"/>
            </a:p>
          </p:txBody>
        </p:sp>
      </p:grpSp>
      <p:grpSp>
        <p:nvGrpSpPr>
          <p:cNvPr id="113" name="Group 112">
            <a:extLst>
              <a:ext uri="{FF2B5EF4-FFF2-40B4-BE49-F238E27FC236}">
                <a16:creationId xmlns:a16="http://schemas.microsoft.com/office/drawing/2014/main" id="{41669761-B14B-EBAE-FDE7-068B85315D7F}"/>
              </a:ext>
            </a:extLst>
          </p:cNvPr>
          <p:cNvGrpSpPr/>
          <p:nvPr/>
        </p:nvGrpSpPr>
        <p:grpSpPr>
          <a:xfrm>
            <a:off x="10036326" y="248269"/>
            <a:ext cx="447830" cy="447830"/>
            <a:chOff x="1418033" y="3702381"/>
            <a:chExt cx="1143158" cy="1143158"/>
          </a:xfrm>
          <a:effectLst>
            <a:outerShdw blurRad="163227" dist="50800" dir="5400000" algn="ctr" rotWithShape="0">
              <a:srgbClr val="000000">
                <a:alpha val="27000"/>
              </a:srgbClr>
            </a:outerShdw>
          </a:effectLst>
        </p:grpSpPr>
        <p:sp>
          <p:nvSpPr>
            <p:cNvPr id="114" name="Oval 113">
              <a:extLst>
                <a:ext uri="{FF2B5EF4-FFF2-40B4-BE49-F238E27FC236}">
                  <a16:creationId xmlns:a16="http://schemas.microsoft.com/office/drawing/2014/main" id="{E09D029D-7178-00E6-F917-31CCCA692133}"/>
                </a:ext>
              </a:extLst>
            </p:cNvPr>
            <p:cNvSpPr/>
            <p:nvPr/>
          </p:nvSpPr>
          <p:spPr>
            <a:xfrm>
              <a:off x="1418033" y="3702381"/>
              <a:ext cx="1143158" cy="1143158"/>
            </a:xfrm>
            <a:prstGeom prst="ellipse">
              <a:avLst/>
            </a:prstGeom>
            <a:gradFill>
              <a:gsLst>
                <a:gs pos="0">
                  <a:schemeClr val="accent4"/>
                </a:gs>
                <a:gs pos="100000">
                  <a:schemeClr val="accent2"/>
                </a:gs>
              </a:gsLst>
              <a:lin ang="0" scaled="0"/>
            </a:gradFill>
            <a:ln w="1238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5" name="Graphic 5">
              <a:extLst>
                <a:ext uri="{FF2B5EF4-FFF2-40B4-BE49-F238E27FC236}">
                  <a16:creationId xmlns:a16="http://schemas.microsoft.com/office/drawing/2014/main" id="{F2FC92F2-0CF2-3B2A-1B04-ECBA0B71B57C}"/>
                </a:ext>
              </a:extLst>
            </p:cNvPr>
            <p:cNvSpPr>
              <a:spLocks noChangeAspect="1"/>
            </p:cNvSpPr>
            <p:nvPr/>
          </p:nvSpPr>
          <p:spPr>
            <a:xfrm>
              <a:off x="1656279" y="3891805"/>
              <a:ext cx="658848" cy="752954"/>
            </a:xfrm>
            <a:custGeom>
              <a:avLst/>
              <a:gdLst>
                <a:gd name="connsiteX0" fmla="*/ 400050 w 800100"/>
                <a:gd name="connsiteY0" fmla="*/ -952 h 914380"/>
                <a:gd name="connsiteX1" fmla="*/ 381000 w 800100"/>
                <a:gd name="connsiteY1" fmla="*/ 18098 h 914380"/>
                <a:gd name="connsiteX2" fmla="*/ 381000 w 800100"/>
                <a:gd name="connsiteY2" fmla="*/ 94298 h 914380"/>
                <a:gd name="connsiteX3" fmla="*/ 400050 w 800100"/>
                <a:gd name="connsiteY3" fmla="*/ 113348 h 914380"/>
                <a:gd name="connsiteX4" fmla="*/ 419100 w 800100"/>
                <a:gd name="connsiteY4" fmla="*/ 94298 h 914380"/>
                <a:gd name="connsiteX5" fmla="*/ 419100 w 800100"/>
                <a:gd name="connsiteY5" fmla="*/ 18098 h 914380"/>
                <a:gd name="connsiteX6" fmla="*/ 400050 w 800100"/>
                <a:gd name="connsiteY6" fmla="*/ -952 h 914380"/>
                <a:gd name="connsiteX7" fmla="*/ 130672 w 800100"/>
                <a:gd name="connsiteY7" fmla="*/ 110671 h 914380"/>
                <a:gd name="connsiteX8" fmla="*/ 117277 w 800100"/>
                <a:gd name="connsiteY8" fmla="*/ 116329 h 914380"/>
                <a:gd name="connsiteX9" fmla="*/ 117277 w 800100"/>
                <a:gd name="connsiteY9" fmla="*/ 143113 h 914380"/>
                <a:gd name="connsiteX10" fmla="*/ 171153 w 800100"/>
                <a:gd name="connsiteY10" fmla="*/ 196987 h 914380"/>
                <a:gd name="connsiteX11" fmla="*/ 197941 w 800100"/>
                <a:gd name="connsiteY11" fmla="*/ 196987 h 914380"/>
                <a:gd name="connsiteX12" fmla="*/ 197941 w 800100"/>
                <a:gd name="connsiteY12" fmla="*/ 170202 h 914380"/>
                <a:gd name="connsiteX13" fmla="*/ 144066 w 800100"/>
                <a:gd name="connsiteY13" fmla="*/ 116329 h 914380"/>
                <a:gd name="connsiteX14" fmla="*/ 130672 w 800100"/>
                <a:gd name="connsiteY14" fmla="*/ 110671 h 914380"/>
                <a:gd name="connsiteX15" fmla="*/ 669428 w 800100"/>
                <a:gd name="connsiteY15" fmla="*/ 110671 h 914380"/>
                <a:gd name="connsiteX16" fmla="*/ 656034 w 800100"/>
                <a:gd name="connsiteY16" fmla="*/ 116329 h 914380"/>
                <a:gd name="connsiteX17" fmla="*/ 602159 w 800100"/>
                <a:gd name="connsiteY17" fmla="*/ 170202 h 914380"/>
                <a:gd name="connsiteX18" fmla="*/ 602159 w 800100"/>
                <a:gd name="connsiteY18" fmla="*/ 196987 h 914380"/>
                <a:gd name="connsiteX19" fmla="*/ 628947 w 800100"/>
                <a:gd name="connsiteY19" fmla="*/ 196987 h 914380"/>
                <a:gd name="connsiteX20" fmla="*/ 682823 w 800100"/>
                <a:gd name="connsiteY20" fmla="*/ 143113 h 914380"/>
                <a:gd name="connsiteX21" fmla="*/ 682823 w 800100"/>
                <a:gd name="connsiteY21" fmla="*/ 116329 h 914380"/>
                <a:gd name="connsiteX22" fmla="*/ 669428 w 800100"/>
                <a:gd name="connsiteY22" fmla="*/ 110671 h 914380"/>
                <a:gd name="connsiteX23" fmla="*/ 400050 w 800100"/>
                <a:gd name="connsiteY23" fmla="*/ 170498 h 914380"/>
                <a:gd name="connsiteX24" fmla="*/ 171450 w 800100"/>
                <a:gd name="connsiteY24" fmla="*/ 388087 h 914380"/>
                <a:gd name="connsiteX25" fmla="*/ 295275 w 800100"/>
                <a:gd name="connsiteY25" fmla="*/ 703878 h 914380"/>
                <a:gd name="connsiteX26" fmla="*/ 504825 w 800100"/>
                <a:gd name="connsiteY26" fmla="*/ 703878 h 914380"/>
                <a:gd name="connsiteX27" fmla="*/ 628650 w 800100"/>
                <a:gd name="connsiteY27" fmla="*/ 388087 h 914380"/>
                <a:gd name="connsiteX28" fmla="*/ 400050 w 800100"/>
                <a:gd name="connsiteY28" fmla="*/ 170498 h 914380"/>
                <a:gd name="connsiteX29" fmla="*/ 341412 w 800100"/>
                <a:gd name="connsiteY29" fmla="*/ 228248 h 914380"/>
                <a:gd name="connsiteX30" fmla="*/ 341708 w 800100"/>
                <a:gd name="connsiteY30" fmla="*/ 228248 h 914380"/>
                <a:gd name="connsiteX31" fmla="*/ 343195 w 800100"/>
                <a:gd name="connsiteY31" fmla="*/ 228248 h 914380"/>
                <a:gd name="connsiteX32" fmla="*/ 362157 w 800100"/>
                <a:gd name="connsiteY32" fmla="*/ 247384 h 914380"/>
                <a:gd name="connsiteX33" fmla="*/ 349745 w 800100"/>
                <a:gd name="connsiteY33" fmla="*/ 265157 h 914380"/>
                <a:gd name="connsiteX34" fmla="*/ 259554 w 800100"/>
                <a:gd name="connsiteY34" fmla="*/ 373799 h 914380"/>
                <a:gd name="connsiteX35" fmla="*/ 237378 w 800100"/>
                <a:gd name="connsiteY35" fmla="*/ 389125 h 914380"/>
                <a:gd name="connsiteX36" fmla="*/ 222050 w 800100"/>
                <a:gd name="connsiteY36" fmla="*/ 366951 h 914380"/>
                <a:gd name="connsiteX37" fmla="*/ 336052 w 800100"/>
                <a:gd name="connsiteY37" fmla="*/ 229734 h 914380"/>
                <a:gd name="connsiteX38" fmla="*/ 341410 w 800100"/>
                <a:gd name="connsiteY38" fmla="*/ 228248 h 914380"/>
                <a:gd name="connsiteX39" fmla="*/ 19050 w 800100"/>
                <a:gd name="connsiteY39" fmla="*/ 380048 h 914380"/>
                <a:gd name="connsiteX40" fmla="*/ 0 w 800100"/>
                <a:gd name="connsiteY40" fmla="*/ 399098 h 914380"/>
                <a:gd name="connsiteX41" fmla="*/ 19050 w 800100"/>
                <a:gd name="connsiteY41" fmla="*/ 418148 h 914380"/>
                <a:gd name="connsiteX42" fmla="*/ 95250 w 800100"/>
                <a:gd name="connsiteY42" fmla="*/ 418148 h 914380"/>
                <a:gd name="connsiteX43" fmla="*/ 114300 w 800100"/>
                <a:gd name="connsiteY43" fmla="*/ 399098 h 914380"/>
                <a:gd name="connsiteX44" fmla="*/ 95250 w 800100"/>
                <a:gd name="connsiteY44" fmla="*/ 380048 h 914380"/>
                <a:gd name="connsiteX45" fmla="*/ 19050 w 800100"/>
                <a:gd name="connsiteY45" fmla="*/ 380048 h 914380"/>
                <a:gd name="connsiteX46" fmla="*/ 704850 w 800100"/>
                <a:gd name="connsiteY46" fmla="*/ 380048 h 914380"/>
                <a:gd name="connsiteX47" fmla="*/ 685800 w 800100"/>
                <a:gd name="connsiteY47" fmla="*/ 399098 h 914380"/>
                <a:gd name="connsiteX48" fmla="*/ 704850 w 800100"/>
                <a:gd name="connsiteY48" fmla="*/ 418148 h 914380"/>
                <a:gd name="connsiteX49" fmla="*/ 781050 w 800100"/>
                <a:gd name="connsiteY49" fmla="*/ 418148 h 914380"/>
                <a:gd name="connsiteX50" fmla="*/ 800100 w 800100"/>
                <a:gd name="connsiteY50" fmla="*/ 399098 h 914380"/>
                <a:gd name="connsiteX51" fmla="*/ 781050 w 800100"/>
                <a:gd name="connsiteY51" fmla="*/ 380048 h 914380"/>
                <a:gd name="connsiteX52" fmla="*/ 704850 w 800100"/>
                <a:gd name="connsiteY52" fmla="*/ 380048 h 914380"/>
                <a:gd name="connsiteX53" fmla="*/ 295275 w 800100"/>
                <a:gd name="connsiteY53" fmla="*/ 741978 h 914380"/>
                <a:gd name="connsiteX54" fmla="*/ 295275 w 800100"/>
                <a:gd name="connsiteY54" fmla="*/ 780078 h 914380"/>
                <a:gd name="connsiteX55" fmla="*/ 504825 w 800100"/>
                <a:gd name="connsiteY55" fmla="*/ 780078 h 914380"/>
                <a:gd name="connsiteX56" fmla="*/ 504825 w 800100"/>
                <a:gd name="connsiteY56" fmla="*/ 741978 h 914380"/>
                <a:gd name="connsiteX57" fmla="*/ 295275 w 800100"/>
                <a:gd name="connsiteY57" fmla="*/ 741978 h 914380"/>
                <a:gd name="connsiteX58" fmla="*/ 295275 w 800100"/>
                <a:gd name="connsiteY58" fmla="*/ 818178 h 914380"/>
                <a:gd name="connsiteX59" fmla="*/ 333375 w 800100"/>
                <a:gd name="connsiteY59" fmla="*/ 856278 h 914380"/>
                <a:gd name="connsiteX60" fmla="*/ 466725 w 800100"/>
                <a:gd name="connsiteY60" fmla="*/ 856278 h 914380"/>
                <a:gd name="connsiteX61" fmla="*/ 504825 w 800100"/>
                <a:gd name="connsiteY61" fmla="*/ 818178 h 914380"/>
                <a:gd name="connsiteX62" fmla="*/ 295275 w 800100"/>
                <a:gd name="connsiteY62" fmla="*/ 818178 h 914380"/>
                <a:gd name="connsiteX63" fmla="*/ 361950 w 800100"/>
                <a:gd name="connsiteY63" fmla="*/ 875328 h 914380"/>
                <a:gd name="connsiteX64" fmla="*/ 400050 w 800100"/>
                <a:gd name="connsiteY64" fmla="*/ 913428 h 914380"/>
                <a:gd name="connsiteX65" fmla="*/ 438150 w 800100"/>
                <a:gd name="connsiteY65" fmla="*/ 875328 h 914380"/>
                <a:gd name="connsiteX66" fmla="*/ 361950 w 800100"/>
                <a:gd name="connsiteY66" fmla="*/ 875328 h 91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0100" h="914380">
                  <a:moveTo>
                    <a:pt x="400050" y="-952"/>
                  </a:moveTo>
                  <a:cubicBezTo>
                    <a:pt x="389529" y="-952"/>
                    <a:pt x="381000" y="7582"/>
                    <a:pt x="381000" y="18098"/>
                  </a:cubicBezTo>
                  <a:lnTo>
                    <a:pt x="381000" y="94298"/>
                  </a:lnTo>
                  <a:cubicBezTo>
                    <a:pt x="381000" y="104823"/>
                    <a:pt x="389529" y="113348"/>
                    <a:pt x="400050" y="113348"/>
                  </a:cubicBezTo>
                  <a:cubicBezTo>
                    <a:pt x="410571" y="113348"/>
                    <a:pt x="419100" y="104823"/>
                    <a:pt x="419100" y="94298"/>
                  </a:cubicBezTo>
                  <a:lnTo>
                    <a:pt x="419100" y="18098"/>
                  </a:lnTo>
                  <a:cubicBezTo>
                    <a:pt x="419100" y="7582"/>
                    <a:pt x="410571" y="-952"/>
                    <a:pt x="400050" y="-952"/>
                  </a:cubicBezTo>
                  <a:close/>
                  <a:moveTo>
                    <a:pt x="130672" y="110671"/>
                  </a:moveTo>
                  <a:cubicBezTo>
                    <a:pt x="125796" y="110671"/>
                    <a:pt x="120997" y="112605"/>
                    <a:pt x="117277" y="116329"/>
                  </a:cubicBezTo>
                  <a:cubicBezTo>
                    <a:pt x="109838" y="123768"/>
                    <a:pt x="109838" y="135674"/>
                    <a:pt x="117277" y="143113"/>
                  </a:cubicBezTo>
                  <a:lnTo>
                    <a:pt x="171153" y="196987"/>
                  </a:lnTo>
                  <a:cubicBezTo>
                    <a:pt x="178590" y="204426"/>
                    <a:pt x="190502" y="204426"/>
                    <a:pt x="197941" y="196987"/>
                  </a:cubicBezTo>
                  <a:cubicBezTo>
                    <a:pt x="205381" y="189548"/>
                    <a:pt x="205381" y="177641"/>
                    <a:pt x="197941" y="170202"/>
                  </a:cubicBezTo>
                  <a:lnTo>
                    <a:pt x="144066" y="116329"/>
                  </a:lnTo>
                  <a:cubicBezTo>
                    <a:pt x="140346" y="112605"/>
                    <a:pt x="135546" y="110671"/>
                    <a:pt x="130672" y="110671"/>
                  </a:cubicBezTo>
                  <a:close/>
                  <a:moveTo>
                    <a:pt x="669428" y="110671"/>
                  </a:moveTo>
                  <a:cubicBezTo>
                    <a:pt x="664555" y="110671"/>
                    <a:pt x="659755" y="112605"/>
                    <a:pt x="656034" y="116329"/>
                  </a:cubicBezTo>
                  <a:lnTo>
                    <a:pt x="602159" y="170202"/>
                  </a:lnTo>
                  <a:cubicBezTo>
                    <a:pt x="594719" y="177641"/>
                    <a:pt x="594719" y="189548"/>
                    <a:pt x="602159" y="196987"/>
                  </a:cubicBezTo>
                  <a:cubicBezTo>
                    <a:pt x="609598" y="204426"/>
                    <a:pt x="621509" y="204426"/>
                    <a:pt x="628947" y="196987"/>
                  </a:cubicBezTo>
                  <a:lnTo>
                    <a:pt x="682823" y="143113"/>
                  </a:lnTo>
                  <a:cubicBezTo>
                    <a:pt x="690262" y="135674"/>
                    <a:pt x="690262" y="123768"/>
                    <a:pt x="682823" y="116329"/>
                  </a:cubicBezTo>
                  <a:cubicBezTo>
                    <a:pt x="679103" y="112605"/>
                    <a:pt x="674305" y="110671"/>
                    <a:pt x="669428" y="110671"/>
                  </a:cubicBezTo>
                  <a:close/>
                  <a:moveTo>
                    <a:pt x="400050" y="170498"/>
                  </a:moveTo>
                  <a:cubicBezTo>
                    <a:pt x="283891" y="170498"/>
                    <a:pt x="171450" y="260623"/>
                    <a:pt x="171450" y="388087"/>
                  </a:cubicBezTo>
                  <a:cubicBezTo>
                    <a:pt x="171450" y="553479"/>
                    <a:pt x="295275" y="588150"/>
                    <a:pt x="295275" y="703878"/>
                  </a:cubicBezTo>
                  <a:lnTo>
                    <a:pt x="504825" y="703878"/>
                  </a:lnTo>
                  <a:cubicBezTo>
                    <a:pt x="504825" y="588150"/>
                    <a:pt x="628650" y="553479"/>
                    <a:pt x="628650" y="388087"/>
                  </a:cubicBezTo>
                  <a:cubicBezTo>
                    <a:pt x="628650" y="260623"/>
                    <a:pt x="516209" y="170498"/>
                    <a:pt x="400050" y="170498"/>
                  </a:cubicBezTo>
                  <a:close/>
                  <a:moveTo>
                    <a:pt x="341412" y="228248"/>
                  </a:moveTo>
                  <a:cubicBezTo>
                    <a:pt x="341510" y="228248"/>
                    <a:pt x="341609" y="228248"/>
                    <a:pt x="341708" y="228248"/>
                  </a:cubicBezTo>
                  <a:cubicBezTo>
                    <a:pt x="342203" y="228228"/>
                    <a:pt x="342700" y="228228"/>
                    <a:pt x="343195" y="228248"/>
                  </a:cubicBezTo>
                  <a:cubicBezTo>
                    <a:pt x="353718" y="228295"/>
                    <a:pt x="362206" y="236868"/>
                    <a:pt x="362157" y="247384"/>
                  </a:cubicBezTo>
                  <a:cubicBezTo>
                    <a:pt x="362120" y="255318"/>
                    <a:pt x="357176" y="262395"/>
                    <a:pt x="349745" y="265157"/>
                  </a:cubicBezTo>
                  <a:cubicBezTo>
                    <a:pt x="303327" y="282655"/>
                    <a:pt x="268446" y="323755"/>
                    <a:pt x="259554" y="373799"/>
                  </a:cubicBezTo>
                  <a:cubicBezTo>
                    <a:pt x="257664" y="384153"/>
                    <a:pt x="247736" y="391020"/>
                    <a:pt x="237378" y="389125"/>
                  </a:cubicBezTo>
                  <a:cubicBezTo>
                    <a:pt x="227022" y="387239"/>
                    <a:pt x="220159" y="377314"/>
                    <a:pt x="222050" y="366951"/>
                  </a:cubicBezTo>
                  <a:cubicBezTo>
                    <a:pt x="233307" y="303600"/>
                    <a:pt x="277178" y="251936"/>
                    <a:pt x="336052" y="229734"/>
                  </a:cubicBezTo>
                  <a:cubicBezTo>
                    <a:pt x="337756" y="228981"/>
                    <a:pt x="339561" y="228476"/>
                    <a:pt x="341410" y="228248"/>
                  </a:cubicBezTo>
                  <a:close/>
                  <a:moveTo>
                    <a:pt x="19050" y="380048"/>
                  </a:moveTo>
                  <a:cubicBezTo>
                    <a:pt x="8529" y="380048"/>
                    <a:pt x="0" y="388582"/>
                    <a:pt x="0" y="399098"/>
                  </a:cubicBezTo>
                  <a:cubicBezTo>
                    <a:pt x="0" y="409623"/>
                    <a:pt x="8529" y="418148"/>
                    <a:pt x="19050" y="418148"/>
                  </a:cubicBezTo>
                  <a:lnTo>
                    <a:pt x="95250" y="418148"/>
                  </a:lnTo>
                  <a:cubicBezTo>
                    <a:pt x="105771" y="418148"/>
                    <a:pt x="114300" y="409623"/>
                    <a:pt x="114300" y="399098"/>
                  </a:cubicBezTo>
                  <a:cubicBezTo>
                    <a:pt x="114300" y="388582"/>
                    <a:pt x="105771" y="380048"/>
                    <a:pt x="95250" y="380048"/>
                  </a:cubicBezTo>
                  <a:lnTo>
                    <a:pt x="19050" y="380048"/>
                  </a:lnTo>
                  <a:close/>
                  <a:moveTo>
                    <a:pt x="704850" y="380048"/>
                  </a:moveTo>
                  <a:cubicBezTo>
                    <a:pt x="694329" y="380048"/>
                    <a:pt x="685800" y="388582"/>
                    <a:pt x="685800" y="399098"/>
                  </a:cubicBezTo>
                  <a:cubicBezTo>
                    <a:pt x="685800" y="409623"/>
                    <a:pt x="694329" y="418148"/>
                    <a:pt x="704850" y="418148"/>
                  </a:cubicBezTo>
                  <a:lnTo>
                    <a:pt x="781050" y="418148"/>
                  </a:lnTo>
                  <a:cubicBezTo>
                    <a:pt x="791571" y="418148"/>
                    <a:pt x="800100" y="409623"/>
                    <a:pt x="800100" y="399098"/>
                  </a:cubicBezTo>
                  <a:cubicBezTo>
                    <a:pt x="800100" y="388582"/>
                    <a:pt x="791571" y="380048"/>
                    <a:pt x="781050" y="380048"/>
                  </a:cubicBezTo>
                  <a:lnTo>
                    <a:pt x="704850" y="380048"/>
                  </a:lnTo>
                  <a:close/>
                  <a:moveTo>
                    <a:pt x="295275" y="741978"/>
                  </a:moveTo>
                  <a:lnTo>
                    <a:pt x="295275" y="780078"/>
                  </a:lnTo>
                  <a:lnTo>
                    <a:pt x="504825" y="780078"/>
                  </a:lnTo>
                  <a:lnTo>
                    <a:pt x="504825" y="741978"/>
                  </a:lnTo>
                  <a:lnTo>
                    <a:pt x="295275" y="741978"/>
                  </a:lnTo>
                  <a:close/>
                  <a:moveTo>
                    <a:pt x="295275" y="818178"/>
                  </a:moveTo>
                  <a:cubicBezTo>
                    <a:pt x="295275" y="840086"/>
                    <a:pt x="313272" y="856278"/>
                    <a:pt x="333375" y="856278"/>
                  </a:cubicBezTo>
                  <a:lnTo>
                    <a:pt x="466725" y="856278"/>
                  </a:lnTo>
                  <a:cubicBezTo>
                    <a:pt x="486828" y="856278"/>
                    <a:pt x="504825" y="840086"/>
                    <a:pt x="504825" y="818178"/>
                  </a:cubicBezTo>
                  <a:lnTo>
                    <a:pt x="295275" y="818178"/>
                  </a:lnTo>
                  <a:close/>
                  <a:moveTo>
                    <a:pt x="361950" y="875328"/>
                  </a:moveTo>
                  <a:cubicBezTo>
                    <a:pt x="361950" y="896474"/>
                    <a:pt x="378943" y="913428"/>
                    <a:pt x="400050" y="913428"/>
                  </a:cubicBezTo>
                  <a:cubicBezTo>
                    <a:pt x="421157" y="913428"/>
                    <a:pt x="438150" y="896474"/>
                    <a:pt x="438150" y="875328"/>
                  </a:cubicBezTo>
                  <a:lnTo>
                    <a:pt x="361950" y="875328"/>
                  </a:lnTo>
                  <a:close/>
                </a:path>
              </a:pathLst>
            </a:custGeom>
            <a:solidFill>
              <a:schemeClr val="bg1"/>
            </a:solidFill>
            <a:ln w="9525" cap="flat">
              <a:noFill/>
              <a:prstDash val="solid"/>
              <a:miter/>
            </a:ln>
          </p:spPr>
          <p:txBody>
            <a:bodyPr rtlCol="0" anchor="ctr"/>
            <a:lstStyle/>
            <a:p>
              <a:endParaRPr lang="en-US"/>
            </a:p>
          </p:txBody>
        </p:sp>
      </p:grpSp>
      <p:cxnSp>
        <p:nvCxnSpPr>
          <p:cNvPr id="116" name="Straight Arrow Connector 115">
            <a:extLst>
              <a:ext uri="{FF2B5EF4-FFF2-40B4-BE49-F238E27FC236}">
                <a16:creationId xmlns:a16="http://schemas.microsoft.com/office/drawing/2014/main" id="{0EEFE169-EAE0-E50C-02D3-39D2A78D5C0D}"/>
              </a:ext>
            </a:extLst>
          </p:cNvPr>
          <p:cNvCxnSpPr>
            <a:cxnSpLocks/>
          </p:cNvCxnSpPr>
          <p:nvPr/>
        </p:nvCxnSpPr>
        <p:spPr>
          <a:xfrm>
            <a:off x="6895829" y="2988910"/>
            <a:ext cx="1355780" cy="561546"/>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8B707920-98D6-EBA8-2487-9236051BB954}"/>
              </a:ext>
            </a:extLst>
          </p:cNvPr>
          <p:cNvCxnSpPr>
            <a:cxnSpLocks/>
          </p:cNvCxnSpPr>
          <p:nvPr/>
        </p:nvCxnSpPr>
        <p:spPr>
          <a:xfrm flipV="1">
            <a:off x="9252344" y="2507235"/>
            <a:ext cx="982108" cy="1142951"/>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D7B42E81-90CE-F987-CEAC-60CFBA622D3A}"/>
              </a:ext>
            </a:extLst>
          </p:cNvPr>
          <p:cNvSpPr txBox="1"/>
          <p:nvPr/>
        </p:nvSpPr>
        <p:spPr>
          <a:xfrm>
            <a:off x="5660602" y="2390197"/>
            <a:ext cx="1722248" cy="430887"/>
          </a:xfrm>
          <a:prstGeom prst="rect">
            <a:avLst/>
          </a:prstGeom>
        </p:spPr>
        <p:txBody>
          <a:bodyPr wrap="square" rtlCol="0">
            <a:spAutoFit/>
          </a:bodyPr>
          <a:lstStyle/>
          <a:p>
            <a:pPr algn="ctr">
              <a:spcBef>
                <a:spcPts val="250"/>
              </a:spcBef>
              <a:spcAft>
                <a:spcPts val="250"/>
              </a:spcAft>
              <a:buClr>
                <a:srgbClr val="26BCD7"/>
              </a:buClr>
              <a:buSzPct val="135000"/>
            </a:pPr>
            <a:r>
              <a:rPr lang="en-US" sz="1100" b="1">
                <a:solidFill>
                  <a:schemeClr val="accent1"/>
                </a:solidFill>
                <a:latin typeface="Arial" panose="020B0604020202020204" pitchFamily="34" charset="0"/>
                <a:cs typeface="Arial" panose="020B0604020202020204" pitchFamily="34" charset="0"/>
              </a:rPr>
              <a:t>TIER 1</a:t>
            </a:r>
            <a:br>
              <a:rPr lang="en-US" sz="1100" b="1">
                <a:solidFill>
                  <a:schemeClr val="accent1"/>
                </a:solidFill>
                <a:latin typeface="Arial" panose="020B0604020202020204" pitchFamily="34" charset="0"/>
                <a:cs typeface="Arial" panose="020B0604020202020204" pitchFamily="34" charset="0"/>
              </a:rPr>
            </a:br>
            <a:r>
              <a:rPr lang="en-US" sz="1100" b="1">
                <a:solidFill>
                  <a:schemeClr val="accent1"/>
                </a:solidFill>
                <a:latin typeface="Arial" panose="020B0604020202020204" pitchFamily="34" charset="0"/>
                <a:cs typeface="Arial" panose="020B0604020202020204" pitchFamily="34" charset="0"/>
              </a:rPr>
              <a:t>Problem Resolution</a:t>
            </a:r>
          </a:p>
        </p:txBody>
      </p:sp>
      <p:sp>
        <p:nvSpPr>
          <p:cNvPr id="119" name="TextBox 118">
            <a:extLst>
              <a:ext uri="{FF2B5EF4-FFF2-40B4-BE49-F238E27FC236}">
                <a16:creationId xmlns:a16="http://schemas.microsoft.com/office/drawing/2014/main" id="{6D3CE62F-698C-A5BD-A13E-DC1FC3A3E447}"/>
              </a:ext>
            </a:extLst>
          </p:cNvPr>
          <p:cNvSpPr txBox="1"/>
          <p:nvPr/>
        </p:nvSpPr>
        <p:spPr>
          <a:xfrm>
            <a:off x="5764288" y="3819206"/>
            <a:ext cx="1514875" cy="430887"/>
          </a:xfrm>
          <a:prstGeom prst="rect">
            <a:avLst/>
          </a:prstGeom>
        </p:spPr>
        <p:txBody>
          <a:bodyPr wrap="square" rtlCol="0">
            <a:spAutoFit/>
          </a:bodyPr>
          <a:lstStyle/>
          <a:p>
            <a:pPr algn="ctr">
              <a:spcBef>
                <a:spcPts val="250"/>
              </a:spcBef>
              <a:spcAft>
                <a:spcPts val="250"/>
              </a:spcAft>
              <a:buClr>
                <a:srgbClr val="26BCD7"/>
              </a:buClr>
              <a:buSzPct val="135000"/>
            </a:pPr>
            <a:r>
              <a:rPr lang="en-US" sz="1100" b="1">
                <a:solidFill>
                  <a:schemeClr val="accent1"/>
                </a:solidFill>
                <a:latin typeface="Arial" panose="020B0604020202020204" pitchFamily="34" charset="0"/>
                <a:cs typeface="Arial" panose="020B0604020202020204" pitchFamily="34" charset="0"/>
              </a:rPr>
              <a:t>TIER 1</a:t>
            </a:r>
            <a:br>
              <a:rPr lang="en-US" sz="1100" b="1">
                <a:solidFill>
                  <a:schemeClr val="accent1"/>
                </a:solidFill>
                <a:latin typeface="Arial" panose="020B0604020202020204" pitchFamily="34" charset="0"/>
                <a:cs typeface="Arial" panose="020B0604020202020204" pitchFamily="34" charset="0"/>
              </a:rPr>
            </a:br>
            <a:r>
              <a:rPr lang="en-US" sz="1100" b="1">
                <a:solidFill>
                  <a:schemeClr val="accent1"/>
                </a:solidFill>
                <a:latin typeface="Arial" panose="020B0604020202020204" pitchFamily="34" charset="0"/>
                <a:cs typeface="Arial" panose="020B0604020202020204" pitchFamily="34" charset="0"/>
              </a:rPr>
              <a:t>Processing</a:t>
            </a:r>
          </a:p>
        </p:txBody>
      </p:sp>
      <p:sp>
        <p:nvSpPr>
          <p:cNvPr id="120" name="TextBox 119">
            <a:extLst>
              <a:ext uri="{FF2B5EF4-FFF2-40B4-BE49-F238E27FC236}">
                <a16:creationId xmlns:a16="http://schemas.microsoft.com/office/drawing/2014/main" id="{5C410C2F-FFE1-7E25-A652-C486C42594C7}"/>
              </a:ext>
            </a:extLst>
          </p:cNvPr>
          <p:cNvSpPr txBox="1"/>
          <p:nvPr/>
        </p:nvSpPr>
        <p:spPr>
          <a:xfrm>
            <a:off x="7547323" y="2491646"/>
            <a:ext cx="2406553" cy="769441"/>
          </a:xfrm>
          <a:prstGeom prst="rect">
            <a:avLst/>
          </a:prstGeom>
        </p:spPr>
        <p:txBody>
          <a:bodyPr wrap="square" rtlCol="0">
            <a:spAutoFit/>
          </a:bodyPr>
          <a:lstStyle/>
          <a:p>
            <a:pPr algn="ctr">
              <a:spcBef>
                <a:spcPts val="250"/>
              </a:spcBef>
              <a:spcAft>
                <a:spcPts val="250"/>
              </a:spcAft>
              <a:buClr>
                <a:srgbClr val="26BCD7"/>
              </a:buClr>
              <a:buSzPct val="135000"/>
            </a:pPr>
            <a:r>
              <a:rPr lang="en-US" sz="1100" b="1">
                <a:solidFill>
                  <a:schemeClr val="accent1"/>
                </a:solidFill>
                <a:latin typeface="Arial" panose="020B0604020202020204" pitchFamily="34" charset="0"/>
                <a:cs typeface="Arial" panose="020B0604020202020204" pitchFamily="34" charset="0"/>
              </a:rPr>
              <a:t>TIER 2</a:t>
            </a:r>
            <a:br>
              <a:rPr lang="en-US" sz="1100" b="1">
                <a:solidFill>
                  <a:schemeClr val="accent1"/>
                </a:solidFill>
                <a:latin typeface="Arial" panose="020B0604020202020204" pitchFamily="34" charset="0"/>
                <a:cs typeface="Arial" panose="020B0604020202020204" pitchFamily="34" charset="0"/>
              </a:rPr>
            </a:br>
            <a:r>
              <a:rPr lang="en-US" sz="1100" b="1">
                <a:solidFill>
                  <a:schemeClr val="accent1"/>
                </a:solidFill>
                <a:latin typeface="Arial" panose="020B0604020202020204" pitchFamily="34" charset="0"/>
                <a:cs typeface="Arial" panose="020B0604020202020204" pitchFamily="34" charset="0"/>
              </a:rPr>
              <a:t>Advanced Issue Resolution/Complex Transactions</a:t>
            </a:r>
          </a:p>
        </p:txBody>
      </p:sp>
      <p:cxnSp>
        <p:nvCxnSpPr>
          <p:cNvPr id="121" name="Straight Arrow Connector 120">
            <a:extLst>
              <a:ext uri="{FF2B5EF4-FFF2-40B4-BE49-F238E27FC236}">
                <a16:creationId xmlns:a16="http://schemas.microsoft.com/office/drawing/2014/main" id="{94BFF559-431A-8640-1114-A557DA99A034}"/>
              </a:ext>
            </a:extLst>
          </p:cNvPr>
          <p:cNvCxnSpPr>
            <a:cxnSpLocks/>
          </p:cNvCxnSpPr>
          <p:nvPr/>
        </p:nvCxnSpPr>
        <p:spPr>
          <a:xfrm>
            <a:off x="9393907" y="4310394"/>
            <a:ext cx="982108" cy="827285"/>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A5DED992-87E9-88A8-9B34-B2E8FAC809D2}"/>
              </a:ext>
            </a:extLst>
          </p:cNvPr>
          <p:cNvCxnSpPr>
            <a:cxnSpLocks/>
          </p:cNvCxnSpPr>
          <p:nvPr/>
        </p:nvCxnSpPr>
        <p:spPr>
          <a:xfrm>
            <a:off x="7925974" y="5141204"/>
            <a:ext cx="0" cy="500993"/>
          </a:xfrm>
          <a:prstGeom prst="straightConnector1">
            <a:avLst/>
          </a:prstGeom>
          <a:ln w="38100">
            <a:gradFill>
              <a:gsLst>
                <a:gs pos="0">
                  <a:schemeClr val="accent2"/>
                </a:gs>
                <a:gs pos="100000">
                  <a:schemeClr val="accent4"/>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6522346F-604D-63A8-4444-1DFD99C6470B}"/>
              </a:ext>
            </a:extLst>
          </p:cNvPr>
          <p:cNvGrpSpPr/>
          <p:nvPr/>
        </p:nvGrpSpPr>
        <p:grpSpPr>
          <a:xfrm>
            <a:off x="6125274" y="4380083"/>
            <a:ext cx="687905" cy="687905"/>
            <a:chOff x="5131830" y="4032928"/>
            <a:chExt cx="928440" cy="928440"/>
          </a:xfrm>
        </p:grpSpPr>
        <p:sp>
          <p:nvSpPr>
            <p:cNvPr id="144" name="Oval 143">
              <a:extLst>
                <a:ext uri="{FF2B5EF4-FFF2-40B4-BE49-F238E27FC236}">
                  <a16:creationId xmlns:a16="http://schemas.microsoft.com/office/drawing/2014/main" id="{09F85289-47E4-64E4-28DC-DA7E6753F678}"/>
                </a:ext>
              </a:extLst>
            </p:cNvPr>
            <p:cNvSpPr/>
            <p:nvPr/>
          </p:nvSpPr>
          <p:spPr>
            <a:xfrm>
              <a:off x="5131830" y="4032928"/>
              <a:ext cx="928440" cy="928440"/>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5" name="Shape 2683">
              <a:extLst>
                <a:ext uri="{FF2B5EF4-FFF2-40B4-BE49-F238E27FC236}">
                  <a16:creationId xmlns:a16="http://schemas.microsoft.com/office/drawing/2014/main" id="{5F2540EA-9D5B-065E-09FD-C86EB8388863}"/>
                </a:ext>
              </a:extLst>
            </p:cNvPr>
            <p:cNvSpPr>
              <a:spLocks noChangeAspect="1"/>
            </p:cNvSpPr>
            <p:nvPr/>
          </p:nvSpPr>
          <p:spPr>
            <a:xfrm>
              <a:off x="5432987" y="4134476"/>
              <a:ext cx="439875" cy="604758"/>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152" name="Group 151">
            <a:extLst>
              <a:ext uri="{FF2B5EF4-FFF2-40B4-BE49-F238E27FC236}">
                <a16:creationId xmlns:a16="http://schemas.microsoft.com/office/drawing/2014/main" id="{204E389B-D108-1A0B-4D0E-53873F5478DC}"/>
              </a:ext>
            </a:extLst>
          </p:cNvPr>
          <p:cNvGrpSpPr/>
          <p:nvPr/>
        </p:nvGrpSpPr>
        <p:grpSpPr>
          <a:xfrm>
            <a:off x="8393997" y="3435203"/>
            <a:ext cx="687905" cy="687905"/>
            <a:chOff x="7784124" y="2947508"/>
            <a:chExt cx="928440" cy="928440"/>
          </a:xfrm>
        </p:grpSpPr>
        <p:sp>
          <p:nvSpPr>
            <p:cNvPr id="149" name="Oval 148">
              <a:extLst>
                <a:ext uri="{FF2B5EF4-FFF2-40B4-BE49-F238E27FC236}">
                  <a16:creationId xmlns:a16="http://schemas.microsoft.com/office/drawing/2014/main" id="{0A91B52F-22CB-6C23-FFA8-D4CC91266F05}"/>
                </a:ext>
              </a:extLst>
            </p:cNvPr>
            <p:cNvSpPr/>
            <p:nvPr/>
          </p:nvSpPr>
          <p:spPr>
            <a:xfrm>
              <a:off x="7784124" y="2947508"/>
              <a:ext cx="928440" cy="928440"/>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0" name="Graphic 107">
              <a:extLst>
                <a:ext uri="{FF2B5EF4-FFF2-40B4-BE49-F238E27FC236}">
                  <a16:creationId xmlns:a16="http://schemas.microsoft.com/office/drawing/2014/main" id="{94B35365-E30D-68AC-91BA-0600F725BB30}"/>
                </a:ext>
              </a:extLst>
            </p:cNvPr>
            <p:cNvSpPr>
              <a:spLocks noChangeAspect="1"/>
            </p:cNvSpPr>
            <p:nvPr/>
          </p:nvSpPr>
          <p:spPr>
            <a:xfrm>
              <a:off x="7939298" y="3230101"/>
              <a:ext cx="604982" cy="397797"/>
            </a:xfrm>
            <a:custGeom>
              <a:avLst/>
              <a:gdLst>
                <a:gd name="connsiteX0" fmla="*/ 278875 w 347663"/>
                <a:gd name="connsiteY0" fmla="*/ 200458 h 228600"/>
                <a:gd name="connsiteX1" fmla="*/ 278875 w 347663"/>
                <a:gd name="connsiteY1" fmla="*/ 200958 h 228600"/>
                <a:gd name="connsiteX2" fmla="*/ 278875 w 347663"/>
                <a:gd name="connsiteY2" fmla="*/ 206387 h 228600"/>
                <a:gd name="connsiteX3" fmla="*/ 174435 w 347663"/>
                <a:gd name="connsiteY3" fmla="*/ 229354 h 228600"/>
                <a:gd name="connsiteX4" fmla="*/ 70278 w 347663"/>
                <a:gd name="connsiteY4" fmla="*/ 206530 h 228600"/>
                <a:gd name="connsiteX5" fmla="*/ 70278 w 347663"/>
                <a:gd name="connsiteY5" fmla="*/ 200958 h 228600"/>
                <a:gd name="connsiteX6" fmla="*/ 70278 w 347663"/>
                <a:gd name="connsiteY6" fmla="*/ 199457 h 228600"/>
                <a:gd name="connsiteX7" fmla="*/ 70278 w 347663"/>
                <a:gd name="connsiteY7" fmla="*/ 199457 h 228600"/>
                <a:gd name="connsiteX8" fmla="*/ 70278 w 347663"/>
                <a:gd name="connsiteY8" fmla="*/ 195207 h 228600"/>
                <a:gd name="connsiteX9" fmla="*/ 90144 w 347663"/>
                <a:gd name="connsiteY9" fmla="*/ 161738 h 228600"/>
                <a:gd name="connsiteX10" fmla="*/ 138817 w 347663"/>
                <a:gd name="connsiteY10" fmla="*/ 144236 h 228600"/>
                <a:gd name="connsiteX11" fmla="*/ 142648 w 347663"/>
                <a:gd name="connsiteY11" fmla="*/ 131913 h 228600"/>
                <a:gd name="connsiteX12" fmla="*/ 131119 w 347663"/>
                <a:gd name="connsiteY12" fmla="*/ 103588 h 228600"/>
                <a:gd name="connsiteX13" fmla="*/ 121930 w 347663"/>
                <a:gd name="connsiteY13" fmla="*/ 87336 h 228600"/>
                <a:gd name="connsiteX14" fmla="*/ 125691 w 347663"/>
                <a:gd name="connsiteY14" fmla="*/ 68048 h 228600"/>
                <a:gd name="connsiteX15" fmla="*/ 126507 w 347663"/>
                <a:gd name="connsiteY15" fmla="*/ 68048 h 228600"/>
                <a:gd name="connsiteX16" fmla="*/ 125407 w 347663"/>
                <a:gd name="connsiteY16" fmla="*/ 42009 h 228600"/>
                <a:gd name="connsiteX17" fmla="*/ 138498 w 347663"/>
                <a:gd name="connsiteY17" fmla="*/ 18649 h 228600"/>
                <a:gd name="connsiteX18" fmla="*/ 150595 w 347663"/>
                <a:gd name="connsiteY18" fmla="*/ 8469 h 228600"/>
                <a:gd name="connsiteX19" fmla="*/ 162479 w 347663"/>
                <a:gd name="connsiteY19" fmla="*/ 2290 h 228600"/>
                <a:gd name="connsiteX20" fmla="*/ 162479 w 347663"/>
                <a:gd name="connsiteY20" fmla="*/ 2290 h 228600"/>
                <a:gd name="connsiteX21" fmla="*/ 173122 w 347663"/>
                <a:gd name="connsiteY21" fmla="*/ 218 h 228600"/>
                <a:gd name="connsiteX22" fmla="*/ 177769 w 347663"/>
                <a:gd name="connsiteY22" fmla="*/ 4 h 228600"/>
                <a:gd name="connsiteX23" fmla="*/ 200013 w 347663"/>
                <a:gd name="connsiteY23" fmla="*/ 5969 h 228600"/>
                <a:gd name="connsiteX24" fmla="*/ 213103 w 347663"/>
                <a:gd name="connsiteY24" fmla="*/ 18363 h 228600"/>
                <a:gd name="connsiteX25" fmla="*/ 226478 w 347663"/>
                <a:gd name="connsiteY25" fmla="*/ 70941 h 228600"/>
                <a:gd name="connsiteX26" fmla="*/ 226478 w 347663"/>
                <a:gd name="connsiteY26" fmla="*/ 70941 h 228600"/>
                <a:gd name="connsiteX27" fmla="*/ 228251 w 347663"/>
                <a:gd name="connsiteY27" fmla="*/ 89908 h 228600"/>
                <a:gd name="connsiteX28" fmla="*/ 218850 w 347663"/>
                <a:gd name="connsiteY28" fmla="*/ 106160 h 228600"/>
                <a:gd name="connsiteX29" fmla="*/ 217006 w 347663"/>
                <a:gd name="connsiteY29" fmla="*/ 105553 h 228600"/>
                <a:gd name="connsiteX30" fmla="*/ 206611 w 347663"/>
                <a:gd name="connsiteY30" fmla="*/ 131449 h 228600"/>
                <a:gd name="connsiteX31" fmla="*/ 211258 w 347663"/>
                <a:gd name="connsiteY31" fmla="*/ 145308 h 228600"/>
                <a:gd name="connsiteX32" fmla="*/ 259186 w 347663"/>
                <a:gd name="connsiteY32" fmla="*/ 161738 h 228600"/>
                <a:gd name="connsiteX33" fmla="*/ 279053 w 347663"/>
                <a:gd name="connsiteY33" fmla="*/ 195100 h 228600"/>
                <a:gd name="connsiteX34" fmla="*/ 278875 w 347663"/>
                <a:gd name="connsiteY34" fmla="*/ 200458 h 228600"/>
                <a:gd name="connsiteX35" fmla="*/ 337907 w 347663"/>
                <a:gd name="connsiteY35" fmla="*/ 139950 h 228600"/>
                <a:gd name="connsiteX36" fmla="*/ 323220 w 347663"/>
                <a:gd name="connsiteY36" fmla="*/ 134342 h 228600"/>
                <a:gd name="connsiteX37" fmla="*/ 299700 w 347663"/>
                <a:gd name="connsiteY37" fmla="*/ 125984 h 228600"/>
                <a:gd name="connsiteX38" fmla="*/ 296897 w 347663"/>
                <a:gd name="connsiteY38" fmla="*/ 124055 h 228600"/>
                <a:gd name="connsiteX39" fmla="*/ 296897 w 347663"/>
                <a:gd name="connsiteY39" fmla="*/ 122912 h 228600"/>
                <a:gd name="connsiteX40" fmla="*/ 296897 w 347663"/>
                <a:gd name="connsiteY40" fmla="*/ 122912 h 228600"/>
                <a:gd name="connsiteX41" fmla="*/ 296897 w 347663"/>
                <a:gd name="connsiteY41" fmla="*/ 116090 h 228600"/>
                <a:gd name="connsiteX42" fmla="*/ 328542 w 347663"/>
                <a:gd name="connsiteY42" fmla="*/ 106267 h 228600"/>
                <a:gd name="connsiteX43" fmla="*/ 316373 w 347663"/>
                <a:gd name="connsiteY43" fmla="*/ 74870 h 228600"/>
                <a:gd name="connsiteX44" fmla="*/ 291540 w 347663"/>
                <a:gd name="connsiteY44" fmla="*/ 25900 h 228600"/>
                <a:gd name="connsiteX45" fmla="*/ 263443 w 347663"/>
                <a:gd name="connsiteY45" fmla="*/ 21685 h 228600"/>
                <a:gd name="connsiteX46" fmla="*/ 240668 w 347663"/>
                <a:gd name="connsiteY46" fmla="*/ 68120 h 228600"/>
                <a:gd name="connsiteX47" fmla="*/ 236588 w 347663"/>
                <a:gd name="connsiteY47" fmla="*/ 97266 h 228600"/>
                <a:gd name="connsiteX48" fmla="*/ 231586 w 347663"/>
                <a:gd name="connsiteY48" fmla="*/ 108482 h 228600"/>
                <a:gd name="connsiteX49" fmla="*/ 230983 w 347663"/>
                <a:gd name="connsiteY49" fmla="*/ 109339 h 228600"/>
                <a:gd name="connsiteX50" fmla="*/ 259364 w 347663"/>
                <a:gd name="connsiteY50" fmla="*/ 116483 h 228600"/>
                <a:gd name="connsiteX51" fmla="*/ 259364 w 347663"/>
                <a:gd name="connsiteY51" fmla="*/ 123948 h 228600"/>
                <a:gd name="connsiteX52" fmla="*/ 256561 w 347663"/>
                <a:gd name="connsiteY52" fmla="*/ 125877 h 228600"/>
                <a:gd name="connsiteX53" fmla="*/ 233041 w 347663"/>
                <a:gd name="connsiteY53" fmla="*/ 134271 h 228600"/>
                <a:gd name="connsiteX54" fmla="*/ 220979 w 347663"/>
                <a:gd name="connsiteY54" fmla="*/ 138664 h 228600"/>
                <a:gd name="connsiteX55" fmla="*/ 261634 w 347663"/>
                <a:gd name="connsiteY55" fmla="*/ 152094 h 228600"/>
                <a:gd name="connsiteX56" fmla="*/ 288844 w 347663"/>
                <a:gd name="connsiteY56" fmla="*/ 189635 h 228600"/>
                <a:gd name="connsiteX57" fmla="*/ 348018 w 347663"/>
                <a:gd name="connsiteY57" fmla="*/ 170097 h 228600"/>
                <a:gd name="connsiteX58" fmla="*/ 348018 w 347663"/>
                <a:gd name="connsiteY58" fmla="*/ 154237 h 228600"/>
                <a:gd name="connsiteX59" fmla="*/ 337907 w 347663"/>
                <a:gd name="connsiteY59" fmla="*/ 139950 h 228600"/>
                <a:gd name="connsiteX60" fmla="*/ 87554 w 347663"/>
                <a:gd name="connsiteY60" fmla="*/ 152094 h 228600"/>
                <a:gd name="connsiteX61" fmla="*/ 126755 w 347663"/>
                <a:gd name="connsiteY61" fmla="*/ 138664 h 228600"/>
                <a:gd name="connsiteX62" fmla="*/ 114835 w 347663"/>
                <a:gd name="connsiteY62" fmla="*/ 134342 h 228600"/>
                <a:gd name="connsiteX63" fmla="*/ 91279 w 347663"/>
                <a:gd name="connsiteY63" fmla="*/ 125984 h 228600"/>
                <a:gd name="connsiteX64" fmla="*/ 88477 w 347663"/>
                <a:gd name="connsiteY64" fmla="*/ 124019 h 228600"/>
                <a:gd name="connsiteX65" fmla="*/ 88477 w 347663"/>
                <a:gd name="connsiteY65" fmla="*/ 122912 h 228600"/>
                <a:gd name="connsiteX66" fmla="*/ 88477 w 347663"/>
                <a:gd name="connsiteY66" fmla="*/ 122912 h 228600"/>
                <a:gd name="connsiteX67" fmla="*/ 88477 w 347663"/>
                <a:gd name="connsiteY67" fmla="*/ 116090 h 228600"/>
                <a:gd name="connsiteX68" fmla="*/ 119660 w 347663"/>
                <a:gd name="connsiteY68" fmla="*/ 106732 h 228600"/>
                <a:gd name="connsiteX69" fmla="*/ 119021 w 347663"/>
                <a:gd name="connsiteY69" fmla="*/ 105803 h 228600"/>
                <a:gd name="connsiteX70" fmla="*/ 107988 w 347663"/>
                <a:gd name="connsiteY70" fmla="*/ 74870 h 228600"/>
                <a:gd name="connsiteX71" fmla="*/ 83155 w 347663"/>
                <a:gd name="connsiteY71" fmla="*/ 25900 h 228600"/>
                <a:gd name="connsiteX72" fmla="*/ 55058 w 347663"/>
                <a:gd name="connsiteY72" fmla="*/ 21649 h 228600"/>
                <a:gd name="connsiteX73" fmla="*/ 32283 w 347663"/>
                <a:gd name="connsiteY73" fmla="*/ 68084 h 228600"/>
                <a:gd name="connsiteX74" fmla="*/ 18980 w 347663"/>
                <a:gd name="connsiteY74" fmla="*/ 105946 h 228600"/>
                <a:gd name="connsiteX75" fmla="*/ 51085 w 347663"/>
                <a:gd name="connsiteY75" fmla="*/ 116411 h 228600"/>
                <a:gd name="connsiteX76" fmla="*/ 51085 w 347663"/>
                <a:gd name="connsiteY76" fmla="*/ 123948 h 228600"/>
                <a:gd name="connsiteX77" fmla="*/ 48283 w 347663"/>
                <a:gd name="connsiteY77" fmla="*/ 125877 h 228600"/>
                <a:gd name="connsiteX78" fmla="*/ 24691 w 347663"/>
                <a:gd name="connsiteY78" fmla="*/ 134271 h 228600"/>
                <a:gd name="connsiteX79" fmla="*/ 10004 w 347663"/>
                <a:gd name="connsiteY79" fmla="*/ 139843 h 228600"/>
                <a:gd name="connsiteX80" fmla="*/ 0 w 347663"/>
                <a:gd name="connsiteY80" fmla="*/ 154130 h 228600"/>
                <a:gd name="connsiteX81" fmla="*/ 0 w 347663"/>
                <a:gd name="connsiteY81" fmla="*/ 170025 h 228600"/>
                <a:gd name="connsiteX82" fmla="*/ 60486 w 347663"/>
                <a:gd name="connsiteY82" fmla="*/ 189635 h 228600"/>
                <a:gd name="connsiteX83" fmla="*/ 87554 w 347663"/>
                <a:gd name="connsiteY83" fmla="*/ 15209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47663" h="228600">
                  <a:moveTo>
                    <a:pt x="278875" y="200458"/>
                  </a:moveTo>
                  <a:lnTo>
                    <a:pt x="278875" y="200958"/>
                  </a:lnTo>
                  <a:cubicBezTo>
                    <a:pt x="278875" y="201815"/>
                    <a:pt x="278875" y="203851"/>
                    <a:pt x="278875" y="206387"/>
                  </a:cubicBezTo>
                  <a:cubicBezTo>
                    <a:pt x="246135" y="221599"/>
                    <a:pt x="210493" y="229437"/>
                    <a:pt x="174435" y="229354"/>
                  </a:cubicBezTo>
                  <a:cubicBezTo>
                    <a:pt x="138484" y="229427"/>
                    <a:pt x="102946" y="221639"/>
                    <a:pt x="70278" y="206530"/>
                  </a:cubicBezTo>
                  <a:cubicBezTo>
                    <a:pt x="70278" y="203922"/>
                    <a:pt x="70278" y="201815"/>
                    <a:pt x="70278" y="200958"/>
                  </a:cubicBezTo>
                  <a:lnTo>
                    <a:pt x="70278" y="199457"/>
                  </a:lnTo>
                  <a:lnTo>
                    <a:pt x="70278" y="199457"/>
                  </a:lnTo>
                  <a:cubicBezTo>
                    <a:pt x="70278" y="198136"/>
                    <a:pt x="70278" y="196707"/>
                    <a:pt x="70278" y="195207"/>
                  </a:cubicBezTo>
                  <a:cubicBezTo>
                    <a:pt x="70278" y="183634"/>
                    <a:pt x="72903" y="165989"/>
                    <a:pt x="90144" y="161738"/>
                  </a:cubicBezTo>
                  <a:cubicBezTo>
                    <a:pt x="106871" y="157432"/>
                    <a:pt x="123165" y="151573"/>
                    <a:pt x="138817" y="144236"/>
                  </a:cubicBezTo>
                  <a:cubicBezTo>
                    <a:pt x="140815" y="140392"/>
                    <a:pt x="142113" y="136218"/>
                    <a:pt x="142648" y="131913"/>
                  </a:cubicBezTo>
                  <a:cubicBezTo>
                    <a:pt x="136510" y="123592"/>
                    <a:pt x="132546" y="113853"/>
                    <a:pt x="131119" y="103588"/>
                  </a:cubicBezTo>
                  <a:cubicBezTo>
                    <a:pt x="128671" y="103410"/>
                    <a:pt x="125407" y="100016"/>
                    <a:pt x="121930" y="87336"/>
                  </a:cubicBezTo>
                  <a:cubicBezTo>
                    <a:pt x="117460" y="71263"/>
                    <a:pt x="121647" y="68048"/>
                    <a:pt x="125691" y="68048"/>
                  </a:cubicBezTo>
                  <a:lnTo>
                    <a:pt x="126507" y="68048"/>
                  </a:lnTo>
                  <a:cubicBezTo>
                    <a:pt x="123544" y="59678"/>
                    <a:pt x="123161" y="50602"/>
                    <a:pt x="125407" y="42009"/>
                  </a:cubicBezTo>
                  <a:cubicBezTo>
                    <a:pt x="127563" y="33162"/>
                    <a:pt x="132091" y="25081"/>
                    <a:pt x="138498" y="18649"/>
                  </a:cubicBezTo>
                  <a:cubicBezTo>
                    <a:pt x="142081" y="14749"/>
                    <a:pt x="146147" y="11328"/>
                    <a:pt x="150595" y="8469"/>
                  </a:cubicBezTo>
                  <a:cubicBezTo>
                    <a:pt x="154237" y="5839"/>
                    <a:pt x="158241" y="3757"/>
                    <a:pt x="162479" y="2290"/>
                  </a:cubicBezTo>
                  <a:lnTo>
                    <a:pt x="162479" y="2290"/>
                  </a:lnTo>
                  <a:cubicBezTo>
                    <a:pt x="165909" y="1088"/>
                    <a:pt x="169494" y="390"/>
                    <a:pt x="173122" y="218"/>
                  </a:cubicBezTo>
                  <a:cubicBezTo>
                    <a:pt x="174730" y="75"/>
                    <a:pt x="176279" y="4"/>
                    <a:pt x="177769" y="4"/>
                  </a:cubicBezTo>
                  <a:cubicBezTo>
                    <a:pt x="185587" y="-102"/>
                    <a:pt x="193283" y="1962"/>
                    <a:pt x="200013" y="5969"/>
                  </a:cubicBezTo>
                  <a:cubicBezTo>
                    <a:pt x="205411" y="8830"/>
                    <a:pt x="209936" y="13114"/>
                    <a:pt x="213103" y="18363"/>
                  </a:cubicBezTo>
                  <a:cubicBezTo>
                    <a:pt x="213103" y="18363"/>
                    <a:pt x="236943" y="20042"/>
                    <a:pt x="226478" y="70941"/>
                  </a:cubicBezTo>
                  <a:lnTo>
                    <a:pt x="226478" y="70941"/>
                  </a:lnTo>
                  <a:cubicBezTo>
                    <a:pt x="229706" y="72049"/>
                    <a:pt x="231976" y="76549"/>
                    <a:pt x="228251" y="89908"/>
                  </a:cubicBezTo>
                  <a:cubicBezTo>
                    <a:pt x="224526" y="103267"/>
                    <a:pt x="221334" y="106160"/>
                    <a:pt x="218850" y="106160"/>
                  </a:cubicBezTo>
                  <a:cubicBezTo>
                    <a:pt x="218191" y="106134"/>
                    <a:pt x="217552" y="105924"/>
                    <a:pt x="217006" y="105553"/>
                  </a:cubicBezTo>
                  <a:cubicBezTo>
                    <a:pt x="215573" y="114877"/>
                    <a:pt x="212015" y="123740"/>
                    <a:pt x="206611" y="131449"/>
                  </a:cubicBezTo>
                  <a:cubicBezTo>
                    <a:pt x="207126" y="136357"/>
                    <a:pt x="208713" y="141090"/>
                    <a:pt x="211258" y="145308"/>
                  </a:cubicBezTo>
                  <a:cubicBezTo>
                    <a:pt x="226760" y="152100"/>
                    <a:pt x="242790" y="157595"/>
                    <a:pt x="259186" y="161738"/>
                  </a:cubicBezTo>
                  <a:cubicBezTo>
                    <a:pt x="276392" y="165989"/>
                    <a:pt x="279159" y="183527"/>
                    <a:pt x="279053" y="195100"/>
                  </a:cubicBezTo>
                  <a:cubicBezTo>
                    <a:pt x="279053" y="197064"/>
                    <a:pt x="278982" y="198886"/>
                    <a:pt x="278875" y="200458"/>
                  </a:cubicBezTo>
                  <a:close/>
                  <a:moveTo>
                    <a:pt x="337907" y="139950"/>
                  </a:moveTo>
                  <a:cubicBezTo>
                    <a:pt x="333197" y="137621"/>
                    <a:pt x="328280" y="135744"/>
                    <a:pt x="323220" y="134342"/>
                  </a:cubicBezTo>
                  <a:cubicBezTo>
                    <a:pt x="315168" y="132202"/>
                    <a:pt x="307302" y="129407"/>
                    <a:pt x="299700" y="125984"/>
                  </a:cubicBezTo>
                  <a:cubicBezTo>
                    <a:pt x="297961" y="124877"/>
                    <a:pt x="296897" y="124055"/>
                    <a:pt x="296897" y="124055"/>
                  </a:cubicBezTo>
                  <a:lnTo>
                    <a:pt x="296897" y="122912"/>
                  </a:lnTo>
                  <a:lnTo>
                    <a:pt x="296897" y="122912"/>
                  </a:lnTo>
                  <a:lnTo>
                    <a:pt x="296897" y="116090"/>
                  </a:lnTo>
                  <a:cubicBezTo>
                    <a:pt x="296897" y="116090"/>
                    <a:pt x="318183" y="116733"/>
                    <a:pt x="328542" y="106267"/>
                  </a:cubicBezTo>
                  <a:cubicBezTo>
                    <a:pt x="328542" y="106267"/>
                    <a:pt x="313713" y="102052"/>
                    <a:pt x="316373" y="74870"/>
                  </a:cubicBezTo>
                  <a:cubicBezTo>
                    <a:pt x="319034" y="47688"/>
                    <a:pt x="313039" y="23864"/>
                    <a:pt x="291540" y="25900"/>
                  </a:cubicBezTo>
                  <a:cubicBezTo>
                    <a:pt x="291540" y="25900"/>
                    <a:pt x="282139" y="14506"/>
                    <a:pt x="263443" y="21685"/>
                  </a:cubicBezTo>
                  <a:cubicBezTo>
                    <a:pt x="257022" y="24114"/>
                    <a:pt x="239781" y="30329"/>
                    <a:pt x="240668" y="68120"/>
                  </a:cubicBezTo>
                  <a:cubicBezTo>
                    <a:pt x="241023" y="82764"/>
                    <a:pt x="239072" y="91765"/>
                    <a:pt x="236588" y="97266"/>
                  </a:cubicBezTo>
                  <a:cubicBezTo>
                    <a:pt x="235385" y="101198"/>
                    <a:pt x="233705" y="104965"/>
                    <a:pt x="231586" y="108482"/>
                  </a:cubicBezTo>
                  <a:lnTo>
                    <a:pt x="230983" y="109339"/>
                  </a:lnTo>
                  <a:cubicBezTo>
                    <a:pt x="235311" y="112447"/>
                    <a:pt x="243967" y="116483"/>
                    <a:pt x="259364" y="116483"/>
                  </a:cubicBezTo>
                  <a:lnTo>
                    <a:pt x="259364" y="123948"/>
                  </a:lnTo>
                  <a:cubicBezTo>
                    <a:pt x="259364" y="123948"/>
                    <a:pt x="258299" y="124769"/>
                    <a:pt x="256561" y="125877"/>
                  </a:cubicBezTo>
                  <a:cubicBezTo>
                    <a:pt x="248951" y="129289"/>
                    <a:pt x="241087" y="132096"/>
                    <a:pt x="233041" y="134271"/>
                  </a:cubicBezTo>
                  <a:cubicBezTo>
                    <a:pt x="228909" y="135406"/>
                    <a:pt x="224876" y="136875"/>
                    <a:pt x="220979" y="138664"/>
                  </a:cubicBezTo>
                  <a:cubicBezTo>
                    <a:pt x="234207" y="144079"/>
                    <a:pt x="247791" y="148566"/>
                    <a:pt x="261634" y="152094"/>
                  </a:cubicBezTo>
                  <a:cubicBezTo>
                    <a:pt x="277776" y="156095"/>
                    <a:pt x="287531" y="169668"/>
                    <a:pt x="288844" y="189635"/>
                  </a:cubicBezTo>
                  <a:cubicBezTo>
                    <a:pt x="304950" y="188242"/>
                    <a:pt x="336169" y="183777"/>
                    <a:pt x="348018" y="170097"/>
                  </a:cubicBezTo>
                  <a:lnTo>
                    <a:pt x="348018" y="154237"/>
                  </a:lnTo>
                  <a:cubicBezTo>
                    <a:pt x="347363" y="148022"/>
                    <a:pt x="343528" y="142603"/>
                    <a:pt x="337907" y="139950"/>
                  </a:cubicBezTo>
                  <a:close/>
                  <a:moveTo>
                    <a:pt x="87554" y="152094"/>
                  </a:moveTo>
                  <a:cubicBezTo>
                    <a:pt x="100944" y="148636"/>
                    <a:pt x="114049" y="144146"/>
                    <a:pt x="126755" y="138664"/>
                  </a:cubicBezTo>
                  <a:cubicBezTo>
                    <a:pt x="122895" y="136924"/>
                    <a:pt x="118911" y="135479"/>
                    <a:pt x="114835" y="134342"/>
                  </a:cubicBezTo>
                  <a:cubicBezTo>
                    <a:pt x="106770" y="132209"/>
                    <a:pt x="98891" y="129414"/>
                    <a:pt x="91279" y="125984"/>
                  </a:cubicBezTo>
                  <a:cubicBezTo>
                    <a:pt x="89576" y="124877"/>
                    <a:pt x="88477" y="124019"/>
                    <a:pt x="88477" y="124019"/>
                  </a:cubicBezTo>
                  <a:lnTo>
                    <a:pt x="88477" y="122912"/>
                  </a:lnTo>
                  <a:lnTo>
                    <a:pt x="88477" y="122912"/>
                  </a:lnTo>
                  <a:lnTo>
                    <a:pt x="88477" y="116090"/>
                  </a:lnTo>
                  <a:cubicBezTo>
                    <a:pt x="88477" y="116090"/>
                    <a:pt x="109301" y="116697"/>
                    <a:pt x="119660" y="106732"/>
                  </a:cubicBezTo>
                  <a:lnTo>
                    <a:pt x="119021" y="105803"/>
                  </a:lnTo>
                  <a:cubicBezTo>
                    <a:pt x="115474" y="104195"/>
                    <a:pt x="105753" y="97445"/>
                    <a:pt x="107988" y="74870"/>
                  </a:cubicBezTo>
                  <a:cubicBezTo>
                    <a:pt x="110649" y="47724"/>
                    <a:pt x="104654" y="23864"/>
                    <a:pt x="83155" y="25900"/>
                  </a:cubicBezTo>
                  <a:cubicBezTo>
                    <a:pt x="83155" y="25900"/>
                    <a:pt x="73754" y="14506"/>
                    <a:pt x="55058" y="21649"/>
                  </a:cubicBezTo>
                  <a:cubicBezTo>
                    <a:pt x="48637" y="24114"/>
                    <a:pt x="31396" y="30329"/>
                    <a:pt x="32283" y="68084"/>
                  </a:cubicBezTo>
                  <a:cubicBezTo>
                    <a:pt x="33170" y="105839"/>
                    <a:pt x="18980" y="105946"/>
                    <a:pt x="18980" y="105946"/>
                  </a:cubicBezTo>
                  <a:cubicBezTo>
                    <a:pt x="18980" y="105946"/>
                    <a:pt x="26288" y="116661"/>
                    <a:pt x="51085" y="116411"/>
                  </a:cubicBezTo>
                  <a:lnTo>
                    <a:pt x="51085" y="123948"/>
                  </a:lnTo>
                  <a:cubicBezTo>
                    <a:pt x="51085" y="123948"/>
                    <a:pt x="49985" y="124769"/>
                    <a:pt x="48283" y="125877"/>
                  </a:cubicBezTo>
                  <a:cubicBezTo>
                    <a:pt x="40649" y="129293"/>
                    <a:pt x="32761" y="132100"/>
                    <a:pt x="24691" y="134271"/>
                  </a:cubicBezTo>
                  <a:cubicBezTo>
                    <a:pt x="19628" y="135646"/>
                    <a:pt x="14710" y="137513"/>
                    <a:pt x="10004" y="139843"/>
                  </a:cubicBezTo>
                  <a:cubicBezTo>
                    <a:pt x="4424" y="142524"/>
                    <a:pt x="634" y="147938"/>
                    <a:pt x="0" y="154130"/>
                  </a:cubicBezTo>
                  <a:lnTo>
                    <a:pt x="0" y="170025"/>
                  </a:lnTo>
                  <a:cubicBezTo>
                    <a:pt x="11849" y="183670"/>
                    <a:pt x="43990" y="188206"/>
                    <a:pt x="60486" y="189635"/>
                  </a:cubicBezTo>
                  <a:cubicBezTo>
                    <a:pt x="61657" y="169632"/>
                    <a:pt x="71377" y="156095"/>
                    <a:pt x="87554" y="152094"/>
                  </a:cubicBezTo>
                  <a:close/>
                </a:path>
              </a:pathLst>
            </a:custGeom>
            <a:gradFill>
              <a:gsLst>
                <a:gs pos="0">
                  <a:schemeClr val="accent2"/>
                </a:gs>
                <a:gs pos="100000">
                  <a:schemeClr val="accent4"/>
                </a:gs>
              </a:gsLst>
              <a:lin ang="5400000" scaled="1"/>
            </a:gradFill>
            <a:ln w="3499" cap="flat">
              <a:noFill/>
              <a:prstDash val="solid"/>
              <a:miter/>
            </a:ln>
          </p:spPr>
          <p:txBody>
            <a:bodyPr rtlCol="0" anchor="ctr"/>
            <a:lstStyle/>
            <a:p>
              <a:endParaRPr lang="en-US"/>
            </a:p>
          </p:txBody>
        </p:sp>
      </p:grpSp>
      <p:grpSp>
        <p:nvGrpSpPr>
          <p:cNvPr id="153" name="Group 152">
            <a:extLst>
              <a:ext uri="{FF2B5EF4-FFF2-40B4-BE49-F238E27FC236}">
                <a16:creationId xmlns:a16="http://schemas.microsoft.com/office/drawing/2014/main" id="{EFACBF9B-383C-E752-8C28-D283E9E855DB}"/>
              </a:ext>
            </a:extLst>
          </p:cNvPr>
          <p:cNvGrpSpPr/>
          <p:nvPr/>
        </p:nvGrpSpPr>
        <p:grpSpPr>
          <a:xfrm>
            <a:off x="6083522" y="2850147"/>
            <a:ext cx="687905" cy="687905"/>
            <a:chOff x="5131830" y="2336650"/>
            <a:chExt cx="928440" cy="928440"/>
          </a:xfrm>
        </p:grpSpPr>
        <p:sp>
          <p:nvSpPr>
            <p:cNvPr id="148" name="Oval 147">
              <a:extLst>
                <a:ext uri="{FF2B5EF4-FFF2-40B4-BE49-F238E27FC236}">
                  <a16:creationId xmlns:a16="http://schemas.microsoft.com/office/drawing/2014/main" id="{5617FF47-16B0-D65F-5779-6F99D60AA427}"/>
                </a:ext>
              </a:extLst>
            </p:cNvPr>
            <p:cNvSpPr/>
            <p:nvPr/>
          </p:nvSpPr>
          <p:spPr>
            <a:xfrm>
              <a:off x="5131830" y="2336650"/>
              <a:ext cx="928440" cy="928440"/>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1" name="Graphic 29">
              <a:extLst>
                <a:ext uri="{FF2B5EF4-FFF2-40B4-BE49-F238E27FC236}">
                  <a16:creationId xmlns:a16="http://schemas.microsoft.com/office/drawing/2014/main" id="{E8BC2164-D2FA-0E29-6B02-70BCFE3F7F17}"/>
                </a:ext>
              </a:extLst>
            </p:cNvPr>
            <p:cNvSpPr>
              <a:spLocks noChangeAspect="1"/>
            </p:cNvSpPr>
            <p:nvPr/>
          </p:nvSpPr>
          <p:spPr>
            <a:xfrm>
              <a:off x="5312012" y="2432997"/>
              <a:ext cx="615642" cy="655312"/>
            </a:xfrm>
            <a:custGeom>
              <a:avLst/>
              <a:gdLst>
                <a:gd name="connsiteX0" fmla="*/ 0 w 263501"/>
                <a:gd name="connsiteY0" fmla="*/ 177823 h 280480"/>
                <a:gd name="connsiteX1" fmla="*/ 0 w 263501"/>
                <a:gd name="connsiteY1" fmla="*/ 143837 h 280480"/>
                <a:gd name="connsiteX2" fmla="*/ 8324 w 263501"/>
                <a:gd name="connsiteY2" fmla="*/ 127455 h 280480"/>
                <a:gd name="connsiteX3" fmla="*/ 40783 w 263501"/>
                <a:gd name="connsiteY3" fmla="*/ 40268 h 280480"/>
                <a:gd name="connsiteX4" fmla="*/ 106658 w 263501"/>
                <a:gd name="connsiteY4" fmla="*/ 2731 h 280480"/>
                <a:gd name="connsiteX5" fmla="*/ 227060 w 263501"/>
                <a:gd name="connsiteY5" fmla="*/ 43729 h 280480"/>
                <a:gd name="connsiteX6" fmla="*/ 256524 w 263501"/>
                <a:gd name="connsiteY6" fmla="*/ 127634 h 280480"/>
                <a:gd name="connsiteX7" fmla="*/ 264908 w 263501"/>
                <a:gd name="connsiteY7" fmla="*/ 145060 h 280480"/>
                <a:gd name="connsiteX8" fmla="*/ 264908 w 263501"/>
                <a:gd name="connsiteY8" fmla="*/ 176629 h 280480"/>
                <a:gd name="connsiteX9" fmla="*/ 253919 w 263501"/>
                <a:gd name="connsiteY9" fmla="*/ 195606 h 280480"/>
                <a:gd name="connsiteX10" fmla="*/ 235564 w 263501"/>
                <a:gd name="connsiteY10" fmla="*/ 201305 h 280480"/>
                <a:gd name="connsiteX11" fmla="*/ 233977 w 263501"/>
                <a:gd name="connsiteY11" fmla="*/ 201305 h 280480"/>
                <a:gd name="connsiteX12" fmla="*/ 216250 w 263501"/>
                <a:gd name="connsiteY12" fmla="*/ 189609 h 280480"/>
                <a:gd name="connsiteX13" fmla="*/ 213256 w 263501"/>
                <a:gd name="connsiteY13" fmla="*/ 177673 h 280480"/>
                <a:gd name="connsiteX14" fmla="*/ 213256 w 263501"/>
                <a:gd name="connsiteY14" fmla="*/ 177494 h 280480"/>
                <a:gd name="connsiteX15" fmla="*/ 213885 w 263501"/>
                <a:gd name="connsiteY15" fmla="*/ 138705 h 280480"/>
                <a:gd name="connsiteX16" fmla="*/ 228078 w 263501"/>
                <a:gd name="connsiteY16" fmla="*/ 121160 h 280480"/>
                <a:gd name="connsiteX17" fmla="*/ 218586 w 263501"/>
                <a:gd name="connsiteY17" fmla="*/ 81713 h 280480"/>
                <a:gd name="connsiteX18" fmla="*/ 145794 w 263501"/>
                <a:gd name="connsiteY18" fmla="*/ 29049 h 280480"/>
                <a:gd name="connsiteX19" fmla="*/ 37998 w 263501"/>
                <a:gd name="connsiteY19" fmla="*/ 107136 h 280480"/>
                <a:gd name="connsiteX20" fmla="*/ 36800 w 263501"/>
                <a:gd name="connsiteY20" fmla="*/ 119339 h 280480"/>
                <a:gd name="connsiteX21" fmla="*/ 36800 w 263501"/>
                <a:gd name="connsiteY21" fmla="*/ 121100 h 280480"/>
                <a:gd name="connsiteX22" fmla="*/ 50095 w 263501"/>
                <a:gd name="connsiteY22" fmla="*/ 134826 h 280480"/>
                <a:gd name="connsiteX23" fmla="*/ 51562 w 263501"/>
                <a:gd name="connsiteY23" fmla="*/ 144433 h 280480"/>
                <a:gd name="connsiteX24" fmla="*/ 51562 w 263501"/>
                <a:gd name="connsiteY24" fmla="*/ 176689 h 280480"/>
                <a:gd name="connsiteX25" fmla="*/ 49826 w 263501"/>
                <a:gd name="connsiteY25" fmla="*/ 186804 h 280480"/>
                <a:gd name="connsiteX26" fmla="*/ 42579 w 263501"/>
                <a:gd name="connsiteY26" fmla="*/ 197217 h 280480"/>
                <a:gd name="connsiteX27" fmla="*/ 96747 w 263501"/>
                <a:gd name="connsiteY27" fmla="*/ 246958 h 280480"/>
                <a:gd name="connsiteX28" fmla="*/ 103843 w 263501"/>
                <a:gd name="connsiteY28" fmla="*/ 246958 h 280480"/>
                <a:gd name="connsiteX29" fmla="*/ 116120 w 263501"/>
                <a:gd name="connsiteY29" fmla="*/ 239856 h 280480"/>
                <a:gd name="connsiteX30" fmla="*/ 143069 w 263501"/>
                <a:gd name="connsiteY30" fmla="*/ 239856 h 280480"/>
                <a:gd name="connsiteX31" fmla="*/ 157232 w 263501"/>
                <a:gd name="connsiteY31" fmla="*/ 253910 h 280480"/>
                <a:gd name="connsiteX32" fmla="*/ 157232 w 263501"/>
                <a:gd name="connsiteY32" fmla="*/ 253940 h 280480"/>
                <a:gd name="connsiteX33" fmla="*/ 157232 w 263501"/>
                <a:gd name="connsiteY33" fmla="*/ 253940 h 280480"/>
                <a:gd name="connsiteX34" fmla="*/ 157232 w 263501"/>
                <a:gd name="connsiteY34" fmla="*/ 268859 h 280480"/>
                <a:gd name="connsiteX35" fmla="*/ 143099 w 263501"/>
                <a:gd name="connsiteY35" fmla="*/ 282943 h 280480"/>
                <a:gd name="connsiteX36" fmla="*/ 116120 w 263501"/>
                <a:gd name="connsiteY36" fmla="*/ 282943 h 280480"/>
                <a:gd name="connsiteX37" fmla="*/ 103873 w 263501"/>
                <a:gd name="connsiteY37" fmla="*/ 275662 h 280480"/>
                <a:gd name="connsiteX38" fmla="*/ 96807 w 263501"/>
                <a:gd name="connsiteY38" fmla="*/ 275662 h 280480"/>
                <a:gd name="connsiteX39" fmla="*/ 13894 w 263501"/>
                <a:gd name="connsiteY39" fmla="*/ 197456 h 280480"/>
                <a:gd name="connsiteX40" fmla="*/ 9642 w 263501"/>
                <a:gd name="connsiteY40" fmla="*/ 194860 h 280480"/>
                <a:gd name="connsiteX41" fmla="*/ 0 w 263501"/>
                <a:gd name="connsiteY41" fmla="*/ 177823 h 280480"/>
                <a:gd name="connsiteX42" fmla="*/ 72403 w 263501"/>
                <a:gd name="connsiteY42" fmla="*/ 136049 h 280480"/>
                <a:gd name="connsiteX43" fmla="*/ 81835 w 263501"/>
                <a:gd name="connsiteY43" fmla="*/ 131275 h 280480"/>
                <a:gd name="connsiteX44" fmla="*/ 91147 w 263501"/>
                <a:gd name="connsiteY44" fmla="*/ 136138 h 280480"/>
                <a:gd name="connsiteX45" fmla="*/ 93902 w 263501"/>
                <a:gd name="connsiteY45" fmla="*/ 135333 h 280480"/>
                <a:gd name="connsiteX46" fmla="*/ 94142 w 263501"/>
                <a:gd name="connsiteY46" fmla="*/ 133990 h 280480"/>
                <a:gd name="connsiteX47" fmla="*/ 92225 w 263501"/>
                <a:gd name="connsiteY47" fmla="*/ 123547 h 280480"/>
                <a:gd name="connsiteX48" fmla="*/ 99741 w 263501"/>
                <a:gd name="connsiteY48" fmla="*/ 116236 h 280480"/>
                <a:gd name="connsiteX49" fmla="*/ 99771 w 263501"/>
                <a:gd name="connsiteY49" fmla="*/ 113283 h 280480"/>
                <a:gd name="connsiteX50" fmla="*/ 99741 w 263501"/>
                <a:gd name="connsiteY50" fmla="*/ 113252 h 280480"/>
                <a:gd name="connsiteX51" fmla="*/ 98543 w 263501"/>
                <a:gd name="connsiteY51" fmla="*/ 112685 h 280480"/>
                <a:gd name="connsiteX52" fmla="*/ 88153 w 263501"/>
                <a:gd name="connsiteY52" fmla="*/ 111194 h 280480"/>
                <a:gd name="connsiteX53" fmla="*/ 83542 w 263501"/>
                <a:gd name="connsiteY53" fmla="*/ 101824 h 280480"/>
                <a:gd name="connsiteX54" fmla="*/ 80815 w 263501"/>
                <a:gd name="connsiteY54" fmla="*/ 100901 h 280480"/>
                <a:gd name="connsiteX55" fmla="*/ 79889 w 263501"/>
                <a:gd name="connsiteY55" fmla="*/ 101824 h 280480"/>
                <a:gd name="connsiteX56" fmla="*/ 75248 w 263501"/>
                <a:gd name="connsiteY56" fmla="*/ 111223 h 280480"/>
                <a:gd name="connsiteX57" fmla="*/ 64857 w 263501"/>
                <a:gd name="connsiteY57" fmla="*/ 112715 h 280480"/>
                <a:gd name="connsiteX58" fmla="*/ 63140 w 263501"/>
                <a:gd name="connsiteY58" fmla="*/ 114913 h 280480"/>
                <a:gd name="connsiteX59" fmla="*/ 63150 w 263501"/>
                <a:gd name="connsiteY59" fmla="*/ 114983 h 280480"/>
                <a:gd name="connsiteX60" fmla="*/ 63719 w 263501"/>
                <a:gd name="connsiteY60" fmla="*/ 116177 h 280480"/>
                <a:gd name="connsiteX61" fmla="*/ 71205 w 263501"/>
                <a:gd name="connsiteY61" fmla="*/ 123487 h 280480"/>
                <a:gd name="connsiteX62" fmla="*/ 69528 w 263501"/>
                <a:gd name="connsiteY62" fmla="*/ 133930 h 280480"/>
                <a:gd name="connsiteX63" fmla="*/ 71145 w 263501"/>
                <a:gd name="connsiteY63" fmla="*/ 136288 h 280480"/>
                <a:gd name="connsiteX64" fmla="*/ 72523 w 263501"/>
                <a:gd name="connsiteY64" fmla="*/ 136079 h 280480"/>
                <a:gd name="connsiteX65" fmla="*/ 141662 w 263501"/>
                <a:gd name="connsiteY65" fmla="*/ 136049 h 280480"/>
                <a:gd name="connsiteX66" fmla="*/ 144446 w 263501"/>
                <a:gd name="connsiteY66" fmla="*/ 135243 h 280480"/>
                <a:gd name="connsiteX67" fmla="*/ 144656 w 263501"/>
                <a:gd name="connsiteY67" fmla="*/ 133901 h 280480"/>
                <a:gd name="connsiteX68" fmla="*/ 142770 w 263501"/>
                <a:gd name="connsiteY68" fmla="*/ 123457 h 280480"/>
                <a:gd name="connsiteX69" fmla="*/ 150375 w 263501"/>
                <a:gd name="connsiteY69" fmla="*/ 116356 h 280480"/>
                <a:gd name="connsiteX70" fmla="*/ 150405 w 263501"/>
                <a:gd name="connsiteY70" fmla="*/ 113402 h 280480"/>
                <a:gd name="connsiteX71" fmla="*/ 150375 w 263501"/>
                <a:gd name="connsiteY71" fmla="*/ 113372 h 280480"/>
                <a:gd name="connsiteX72" fmla="*/ 149178 w 263501"/>
                <a:gd name="connsiteY72" fmla="*/ 112805 h 280480"/>
                <a:gd name="connsiteX73" fmla="*/ 138787 w 263501"/>
                <a:gd name="connsiteY73" fmla="*/ 111313 h 280480"/>
                <a:gd name="connsiteX74" fmla="*/ 134146 w 263501"/>
                <a:gd name="connsiteY74" fmla="*/ 101914 h 280480"/>
                <a:gd name="connsiteX75" fmla="*/ 131420 w 263501"/>
                <a:gd name="connsiteY75" fmla="*/ 100990 h 280480"/>
                <a:gd name="connsiteX76" fmla="*/ 130493 w 263501"/>
                <a:gd name="connsiteY76" fmla="*/ 101914 h 280480"/>
                <a:gd name="connsiteX77" fmla="*/ 125762 w 263501"/>
                <a:gd name="connsiteY77" fmla="*/ 111343 h 280480"/>
                <a:gd name="connsiteX78" fmla="*/ 115372 w 263501"/>
                <a:gd name="connsiteY78" fmla="*/ 112835 h 280480"/>
                <a:gd name="connsiteX79" fmla="*/ 113720 w 263501"/>
                <a:gd name="connsiteY79" fmla="*/ 115133 h 280480"/>
                <a:gd name="connsiteX80" fmla="*/ 113725 w 263501"/>
                <a:gd name="connsiteY80" fmla="*/ 115162 h 280480"/>
                <a:gd name="connsiteX81" fmla="*/ 114324 w 263501"/>
                <a:gd name="connsiteY81" fmla="*/ 116296 h 280480"/>
                <a:gd name="connsiteX82" fmla="*/ 121809 w 263501"/>
                <a:gd name="connsiteY82" fmla="*/ 123487 h 280480"/>
                <a:gd name="connsiteX83" fmla="*/ 120013 w 263501"/>
                <a:gd name="connsiteY83" fmla="*/ 133930 h 280480"/>
                <a:gd name="connsiteX84" fmla="*/ 121630 w 263501"/>
                <a:gd name="connsiteY84" fmla="*/ 136288 h 280480"/>
                <a:gd name="connsiteX85" fmla="*/ 123007 w 263501"/>
                <a:gd name="connsiteY85" fmla="*/ 136079 h 280480"/>
                <a:gd name="connsiteX86" fmla="*/ 132409 w 263501"/>
                <a:gd name="connsiteY86" fmla="*/ 131275 h 280480"/>
                <a:gd name="connsiteX87" fmla="*/ 199931 w 263501"/>
                <a:gd name="connsiteY87" fmla="*/ 112805 h 280480"/>
                <a:gd name="connsiteX88" fmla="*/ 189541 w 263501"/>
                <a:gd name="connsiteY88" fmla="*/ 111313 h 280480"/>
                <a:gd name="connsiteX89" fmla="*/ 184900 w 263501"/>
                <a:gd name="connsiteY89" fmla="*/ 101914 h 280480"/>
                <a:gd name="connsiteX90" fmla="*/ 182174 w 263501"/>
                <a:gd name="connsiteY90" fmla="*/ 100990 h 280480"/>
                <a:gd name="connsiteX91" fmla="*/ 181247 w 263501"/>
                <a:gd name="connsiteY91" fmla="*/ 101914 h 280480"/>
                <a:gd name="connsiteX92" fmla="*/ 176665 w 263501"/>
                <a:gd name="connsiteY92" fmla="*/ 111343 h 280480"/>
                <a:gd name="connsiteX93" fmla="*/ 166275 w 263501"/>
                <a:gd name="connsiteY93" fmla="*/ 112835 h 280480"/>
                <a:gd name="connsiteX94" fmla="*/ 164558 w 263501"/>
                <a:gd name="connsiteY94" fmla="*/ 115032 h 280480"/>
                <a:gd name="connsiteX95" fmla="*/ 164568 w 263501"/>
                <a:gd name="connsiteY95" fmla="*/ 115102 h 280480"/>
                <a:gd name="connsiteX96" fmla="*/ 165137 w 263501"/>
                <a:gd name="connsiteY96" fmla="*/ 116296 h 280480"/>
                <a:gd name="connsiteX97" fmla="*/ 172503 w 263501"/>
                <a:gd name="connsiteY97" fmla="*/ 123487 h 280480"/>
                <a:gd name="connsiteX98" fmla="*/ 170677 w 263501"/>
                <a:gd name="connsiteY98" fmla="*/ 133811 h 280480"/>
                <a:gd name="connsiteX99" fmla="*/ 172394 w 263501"/>
                <a:gd name="connsiteY99" fmla="*/ 136167 h 280480"/>
                <a:gd name="connsiteX100" fmla="*/ 173671 w 263501"/>
                <a:gd name="connsiteY100" fmla="*/ 135959 h 280480"/>
                <a:gd name="connsiteX101" fmla="*/ 182983 w 263501"/>
                <a:gd name="connsiteY101" fmla="*/ 131096 h 280480"/>
                <a:gd name="connsiteX102" fmla="*/ 192176 w 263501"/>
                <a:gd name="connsiteY102" fmla="*/ 136079 h 280480"/>
                <a:gd name="connsiteX103" fmla="*/ 194931 w 263501"/>
                <a:gd name="connsiteY103" fmla="*/ 135273 h 280480"/>
                <a:gd name="connsiteX104" fmla="*/ 195170 w 263501"/>
                <a:gd name="connsiteY104" fmla="*/ 133930 h 280480"/>
                <a:gd name="connsiteX105" fmla="*/ 193464 w 263501"/>
                <a:gd name="connsiteY105" fmla="*/ 123487 h 280480"/>
                <a:gd name="connsiteX106" fmla="*/ 200979 w 263501"/>
                <a:gd name="connsiteY106" fmla="*/ 116177 h 280480"/>
                <a:gd name="connsiteX107" fmla="*/ 201010 w 263501"/>
                <a:gd name="connsiteY107" fmla="*/ 113223 h 280480"/>
                <a:gd name="connsiteX108" fmla="*/ 200979 w 263501"/>
                <a:gd name="connsiteY108" fmla="*/ 113193 h 280480"/>
                <a:gd name="connsiteX109" fmla="*/ 199931 w 263501"/>
                <a:gd name="connsiteY109" fmla="*/ 112715 h 280480"/>
                <a:gd name="connsiteX110" fmla="*/ 123965 w 263501"/>
                <a:gd name="connsiteY110" fmla="*/ 160307 h 280480"/>
                <a:gd name="connsiteX111" fmla="*/ 113545 w 263501"/>
                <a:gd name="connsiteY111" fmla="*/ 158816 h 280480"/>
                <a:gd name="connsiteX112" fmla="*/ 108904 w 263501"/>
                <a:gd name="connsiteY112" fmla="*/ 149416 h 280480"/>
                <a:gd name="connsiteX113" fmla="*/ 106177 w 263501"/>
                <a:gd name="connsiteY113" fmla="*/ 148493 h 280480"/>
                <a:gd name="connsiteX114" fmla="*/ 105251 w 263501"/>
                <a:gd name="connsiteY114" fmla="*/ 149416 h 280480"/>
                <a:gd name="connsiteX115" fmla="*/ 100609 w 263501"/>
                <a:gd name="connsiteY115" fmla="*/ 158816 h 280480"/>
                <a:gd name="connsiteX116" fmla="*/ 90219 w 263501"/>
                <a:gd name="connsiteY116" fmla="*/ 160307 h 280480"/>
                <a:gd name="connsiteX117" fmla="*/ 88502 w 263501"/>
                <a:gd name="connsiteY117" fmla="*/ 162505 h 280480"/>
                <a:gd name="connsiteX118" fmla="*/ 88512 w 263501"/>
                <a:gd name="connsiteY118" fmla="*/ 162575 h 280480"/>
                <a:gd name="connsiteX119" fmla="*/ 89081 w 263501"/>
                <a:gd name="connsiteY119" fmla="*/ 163769 h 280480"/>
                <a:gd name="connsiteX120" fmla="*/ 96477 w 263501"/>
                <a:gd name="connsiteY120" fmla="*/ 171228 h 280480"/>
                <a:gd name="connsiteX121" fmla="*/ 94681 w 263501"/>
                <a:gd name="connsiteY121" fmla="*/ 181552 h 280480"/>
                <a:gd name="connsiteX122" fmla="*/ 96398 w 263501"/>
                <a:gd name="connsiteY122" fmla="*/ 183908 h 280480"/>
                <a:gd name="connsiteX123" fmla="*/ 97675 w 263501"/>
                <a:gd name="connsiteY123" fmla="*/ 183701 h 280480"/>
                <a:gd name="connsiteX124" fmla="*/ 107017 w 263501"/>
                <a:gd name="connsiteY124" fmla="*/ 178837 h 280480"/>
                <a:gd name="connsiteX125" fmla="*/ 116330 w 263501"/>
                <a:gd name="connsiteY125" fmla="*/ 183701 h 280480"/>
                <a:gd name="connsiteX126" fmla="*/ 119084 w 263501"/>
                <a:gd name="connsiteY126" fmla="*/ 182895 h 280480"/>
                <a:gd name="connsiteX127" fmla="*/ 119324 w 263501"/>
                <a:gd name="connsiteY127" fmla="*/ 181552 h 280480"/>
                <a:gd name="connsiteX128" fmla="*/ 117438 w 263501"/>
                <a:gd name="connsiteY128" fmla="*/ 171228 h 280480"/>
                <a:gd name="connsiteX129" fmla="*/ 124923 w 263501"/>
                <a:gd name="connsiteY129" fmla="*/ 163918 h 280480"/>
                <a:gd name="connsiteX130" fmla="*/ 125405 w 263501"/>
                <a:gd name="connsiteY130" fmla="*/ 161089 h 280480"/>
                <a:gd name="connsiteX131" fmla="*/ 125283 w 263501"/>
                <a:gd name="connsiteY131" fmla="*/ 160934 h 280480"/>
                <a:gd name="connsiteX132" fmla="*/ 123965 w 263501"/>
                <a:gd name="connsiteY132" fmla="*/ 160307 h 280480"/>
                <a:gd name="connsiteX133" fmla="*/ 148459 w 263501"/>
                <a:gd name="connsiteY133" fmla="*/ 183552 h 280480"/>
                <a:gd name="connsiteX134" fmla="*/ 157771 w 263501"/>
                <a:gd name="connsiteY134" fmla="*/ 178688 h 280480"/>
                <a:gd name="connsiteX135" fmla="*/ 167084 w 263501"/>
                <a:gd name="connsiteY135" fmla="*/ 183552 h 280480"/>
                <a:gd name="connsiteX136" fmla="*/ 169838 w 263501"/>
                <a:gd name="connsiteY136" fmla="*/ 182746 h 280480"/>
                <a:gd name="connsiteX137" fmla="*/ 170078 w 263501"/>
                <a:gd name="connsiteY137" fmla="*/ 181403 h 280480"/>
                <a:gd name="connsiteX138" fmla="*/ 168341 w 263501"/>
                <a:gd name="connsiteY138" fmla="*/ 171228 h 280480"/>
                <a:gd name="connsiteX139" fmla="*/ 175857 w 263501"/>
                <a:gd name="connsiteY139" fmla="*/ 163918 h 280480"/>
                <a:gd name="connsiteX140" fmla="*/ 175887 w 263501"/>
                <a:gd name="connsiteY140" fmla="*/ 160964 h 280480"/>
                <a:gd name="connsiteX141" fmla="*/ 175857 w 263501"/>
                <a:gd name="connsiteY141" fmla="*/ 160934 h 280480"/>
                <a:gd name="connsiteX142" fmla="*/ 174689 w 263501"/>
                <a:gd name="connsiteY142" fmla="*/ 160367 h 280480"/>
                <a:gd name="connsiteX143" fmla="*/ 164299 w 263501"/>
                <a:gd name="connsiteY143" fmla="*/ 158875 h 280480"/>
                <a:gd name="connsiteX144" fmla="*/ 159658 w 263501"/>
                <a:gd name="connsiteY144" fmla="*/ 149476 h 280480"/>
                <a:gd name="connsiteX145" fmla="*/ 156903 w 263501"/>
                <a:gd name="connsiteY145" fmla="*/ 148551 h 280480"/>
                <a:gd name="connsiteX146" fmla="*/ 156005 w 263501"/>
                <a:gd name="connsiteY146" fmla="*/ 149476 h 280480"/>
                <a:gd name="connsiteX147" fmla="*/ 151214 w 263501"/>
                <a:gd name="connsiteY147" fmla="*/ 158696 h 280480"/>
                <a:gd name="connsiteX148" fmla="*/ 140823 w 263501"/>
                <a:gd name="connsiteY148" fmla="*/ 160188 h 280480"/>
                <a:gd name="connsiteX149" fmla="*/ 139107 w 263501"/>
                <a:gd name="connsiteY149" fmla="*/ 162386 h 280480"/>
                <a:gd name="connsiteX150" fmla="*/ 139117 w 263501"/>
                <a:gd name="connsiteY150" fmla="*/ 162456 h 280480"/>
                <a:gd name="connsiteX151" fmla="*/ 139685 w 263501"/>
                <a:gd name="connsiteY151" fmla="*/ 163649 h 280480"/>
                <a:gd name="connsiteX152" fmla="*/ 147351 w 263501"/>
                <a:gd name="connsiteY152" fmla="*/ 171139 h 280480"/>
                <a:gd name="connsiteX153" fmla="*/ 145554 w 263501"/>
                <a:gd name="connsiteY153" fmla="*/ 181463 h 280480"/>
                <a:gd name="connsiteX154" fmla="*/ 147471 w 263501"/>
                <a:gd name="connsiteY154" fmla="*/ 183611 h 280480"/>
                <a:gd name="connsiteX155" fmla="*/ 148459 w 263501"/>
                <a:gd name="connsiteY155" fmla="*/ 183552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63501" h="280480">
                  <a:moveTo>
                    <a:pt x="0" y="177823"/>
                  </a:moveTo>
                  <a:cubicBezTo>
                    <a:pt x="0" y="167081"/>
                    <a:pt x="0" y="155563"/>
                    <a:pt x="0" y="143837"/>
                  </a:cubicBezTo>
                  <a:cubicBezTo>
                    <a:pt x="88" y="137389"/>
                    <a:pt x="3161" y="131343"/>
                    <a:pt x="8324" y="127455"/>
                  </a:cubicBezTo>
                  <a:cubicBezTo>
                    <a:pt x="7186" y="95265"/>
                    <a:pt x="18851" y="63930"/>
                    <a:pt x="40783" y="40268"/>
                  </a:cubicBezTo>
                  <a:cubicBezTo>
                    <a:pt x="57896" y="20748"/>
                    <a:pt x="81097" y="7528"/>
                    <a:pt x="106658" y="2731"/>
                  </a:cubicBezTo>
                  <a:cubicBezTo>
                    <a:pt x="154567" y="-6399"/>
                    <a:pt x="195111" y="7386"/>
                    <a:pt x="227060" y="43729"/>
                  </a:cubicBezTo>
                  <a:cubicBezTo>
                    <a:pt x="247511" y="66973"/>
                    <a:pt x="257512" y="95200"/>
                    <a:pt x="256524" y="127634"/>
                  </a:cubicBezTo>
                  <a:cubicBezTo>
                    <a:pt x="261923" y="131798"/>
                    <a:pt x="265031" y="138258"/>
                    <a:pt x="264908" y="145060"/>
                  </a:cubicBezTo>
                  <a:lnTo>
                    <a:pt x="264908" y="176629"/>
                  </a:lnTo>
                  <a:cubicBezTo>
                    <a:pt x="264937" y="184464"/>
                    <a:pt x="260741" y="191710"/>
                    <a:pt x="253919" y="195606"/>
                  </a:cubicBezTo>
                  <a:cubicBezTo>
                    <a:pt x="248378" y="199012"/>
                    <a:pt x="242066" y="200972"/>
                    <a:pt x="235564" y="201305"/>
                  </a:cubicBezTo>
                  <a:lnTo>
                    <a:pt x="233977" y="201305"/>
                  </a:lnTo>
                  <a:cubicBezTo>
                    <a:pt x="226204" y="201454"/>
                    <a:pt x="219147" y="196798"/>
                    <a:pt x="216250" y="189609"/>
                  </a:cubicBezTo>
                  <a:cubicBezTo>
                    <a:pt x="214558" y="185836"/>
                    <a:pt x="213545" y="181796"/>
                    <a:pt x="213256" y="177673"/>
                  </a:cubicBezTo>
                  <a:lnTo>
                    <a:pt x="213256" y="177494"/>
                  </a:lnTo>
                  <a:lnTo>
                    <a:pt x="213885" y="138705"/>
                  </a:lnTo>
                  <a:cubicBezTo>
                    <a:pt x="214699" y="130566"/>
                    <a:pt x="220270" y="123680"/>
                    <a:pt x="228078" y="121160"/>
                  </a:cubicBezTo>
                  <a:cubicBezTo>
                    <a:pt x="227977" y="107461"/>
                    <a:pt x="224730" y="93968"/>
                    <a:pt x="218586" y="81713"/>
                  </a:cubicBezTo>
                  <a:cubicBezTo>
                    <a:pt x="203195" y="51606"/>
                    <a:pt x="178702" y="33972"/>
                    <a:pt x="145794" y="29049"/>
                  </a:cubicBezTo>
                  <a:cubicBezTo>
                    <a:pt x="94508" y="21442"/>
                    <a:pt x="46559" y="56175"/>
                    <a:pt x="37998" y="107136"/>
                  </a:cubicBezTo>
                  <a:cubicBezTo>
                    <a:pt x="37347" y="111175"/>
                    <a:pt x="36947" y="115251"/>
                    <a:pt x="36800" y="119339"/>
                  </a:cubicBezTo>
                  <a:lnTo>
                    <a:pt x="36800" y="121100"/>
                  </a:lnTo>
                  <a:cubicBezTo>
                    <a:pt x="43296" y="123108"/>
                    <a:pt x="48311" y="128286"/>
                    <a:pt x="50095" y="134826"/>
                  </a:cubicBezTo>
                  <a:cubicBezTo>
                    <a:pt x="51048" y="137940"/>
                    <a:pt x="51543" y="141177"/>
                    <a:pt x="51562" y="144433"/>
                  </a:cubicBezTo>
                  <a:lnTo>
                    <a:pt x="51562" y="176689"/>
                  </a:lnTo>
                  <a:cubicBezTo>
                    <a:pt x="51479" y="180127"/>
                    <a:pt x="50894" y="183534"/>
                    <a:pt x="49826" y="186804"/>
                  </a:cubicBezTo>
                  <a:cubicBezTo>
                    <a:pt x="48528" y="190928"/>
                    <a:pt x="46000" y="194560"/>
                    <a:pt x="42579" y="197217"/>
                  </a:cubicBezTo>
                  <a:cubicBezTo>
                    <a:pt x="44942" y="225295"/>
                    <a:pt x="68472" y="246902"/>
                    <a:pt x="96747" y="246958"/>
                  </a:cubicBezTo>
                  <a:lnTo>
                    <a:pt x="103843" y="246958"/>
                  </a:lnTo>
                  <a:cubicBezTo>
                    <a:pt x="106345" y="242552"/>
                    <a:pt x="111040" y="239837"/>
                    <a:pt x="116120" y="239856"/>
                  </a:cubicBezTo>
                  <a:lnTo>
                    <a:pt x="143069" y="239856"/>
                  </a:lnTo>
                  <a:cubicBezTo>
                    <a:pt x="150875" y="239840"/>
                    <a:pt x="157216" y="246132"/>
                    <a:pt x="157232" y="253910"/>
                  </a:cubicBezTo>
                  <a:cubicBezTo>
                    <a:pt x="157232" y="253920"/>
                    <a:pt x="157232" y="253930"/>
                    <a:pt x="157232" y="253940"/>
                  </a:cubicBezTo>
                  <a:lnTo>
                    <a:pt x="157232" y="253940"/>
                  </a:lnTo>
                  <a:lnTo>
                    <a:pt x="157232" y="268859"/>
                  </a:lnTo>
                  <a:cubicBezTo>
                    <a:pt x="157216" y="276631"/>
                    <a:pt x="150898" y="282927"/>
                    <a:pt x="143099" y="282943"/>
                  </a:cubicBezTo>
                  <a:lnTo>
                    <a:pt x="116120" y="282943"/>
                  </a:lnTo>
                  <a:cubicBezTo>
                    <a:pt x="111020" y="282890"/>
                    <a:pt x="106342" y="280110"/>
                    <a:pt x="103873" y="275662"/>
                  </a:cubicBezTo>
                  <a:lnTo>
                    <a:pt x="96807" y="275662"/>
                  </a:lnTo>
                  <a:cubicBezTo>
                    <a:pt x="52745" y="275590"/>
                    <a:pt x="16384" y="241293"/>
                    <a:pt x="13894" y="197456"/>
                  </a:cubicBezTo>
                  <a:cubicBezTo>
                    <a:pt x="12414" y="196697"/>
                    <a:pt x="10993" y="195829"/>
                    <a:pt x="9642" y="194860"/>
                  </a:cubicBezTo>
                  <a:cubicBezTo>
                    <a:pt x="3836" y="191084"/>
                    <a:pt x="238" y="184727"/>
                    <a:pt x="0" y="177823"/>
                  </a:cubicBezTo>
                  <a:close/>
                  <a:moveTo>
                    <a:pt x="72403" y="136049"/>
                  </a:moveTo>
                  <a:lnTo>
                    <a:pt x="81835" y="131275"/>
                  </a:lnTo>
                  <a:lnTo>
                    <a:pt x="91147" y="136138"/>
                  </a:lnTo>
                  <a:cubicBezTo>
                    <a:pt x="92132" y="136670"/>
                    <a:pt x="93362" y="136311"/>
                    <a:pt x="93902" y="135333"/>
                  </a:cubicBezTo>
                  <a:cubicBezTo>
                    <a:pt x="94128" y="134924"/>
                    <a:pt x="94213" y="134452"/>
                    <a:pt x="94142" y="133990"/>
                  </a:cubicBezTo>
                  <a:lnTo>
                    <a:pt x="92225" y="123547"/>
                  </a:lnTo>
                  <a:lnTo>
                    <a:pt x="99741" y="116236"/>
                  </a:lnTo>
                  <a:cubicBezTo>
                    <a:pt x="100568" y="115429"/>
                    <a:pt x="100582" y="114107"/>
                    <a:pt x="99771" y="113283"/>
                  </a:cubicBezTo>
                  <a:cubicBezTo>
                    <a:pt x="99761" y="113272"/>
                    <a:pt x="99751" y="113262"/>
                    <a:pt x="99741" y="113252"/>
                  </a:cubicBezTo>
                  <a:cubicBezTo>
                    <a:pt x="99408" y="112948"/>
                    <a:pt x="98991" y="112750"/>
                    <a:pt x="98543" y="112685"/>
                  </a:cubicBezTo>
                  <a:lnTo>
                    <a:pt x="88153" y="111194"/>
                  </a:lnTo>
                  <a:lnTo>
                    <a:pt x="83542" y="101824"/>
                  </a:lnTo>
                  <a:cubicBezTo>
                    <a:pt x="83045" y="100819"/>
                    <a:pt x="81824" y="100406"/>
                    <a:pt x="80815" y="100901"/>
                  </a:cubicBezTo>
                  <a:cubicBezTo>
                    <a:pt x="80413" y="101098"/>
                    <a:pt x="80087" y="101423"/>
                    <a:pt x="79889" y="101824"/>
                  </a:cubicBezTo>
                  <a:lnTo>
                    <a:pt x="75248" y="111223"/>
                  </a:lnTo>
                  <a:lnTo>
                    <a:pt x="64857" y="112715"/>
                  </a:lnTo>
                  <a:cubicBezTo>
                    <a:pt x="63774" y="112850"/>
                    <a:pt x="63005" y="113834"/>
                    <a:pt x="63140" y="114913"/>
                  </a:cubicBezTo>
                  <a:cubicBezTo>
                    <a:pt x="63143" y="114936"/>
                    <a:pt x="63147" y="114960"/>
                    <a:pt x="63150" y="114983"/>
                  </a:cubicBezTo>
                  <a:cubicBezTo>
                    <a:pt x="63215" y="115429"/>
                    <a:pt x="63413" y="115845"/>
                    <a:pt x="63719" y="116177"/>
                  </a:cubicBezTo>
                  <a:lnTo>
                    <a:pt x="71205" y="123487"/>
                  </a:lnTo>
                  <a:lnTo>
                    <a:pt x="69528" y="133930"/>
                  </a:lnTo>
                  <a:cubicBezTo>
                    <a:pt x="69327" y="135025"/>
                    <a:pt x="70049" y="136077"/>
                    <a:pt x="71145" y="136288"/>
                  </a:cubicBezTo>
                  <a:cubicBezTo>
                    <a:pt x="71615" y="136367"/>
                    <a:pt x="72098" y="136294"/>
                    <a:pt x="72523" y="136079"/>
                  </a:cubicBezTo>
                  <a:close/>
                  <a:moveTo>
                    <a:pt x="141662" y="136049"/>
                  </a:moveTo>
                  <a:cubicBezTo>
                    <a:pt x="142655" y="136584"/>
                    <a:pt x="143895" y="136225"/>
                    <a:pt x="144446" y="135243"/>
                  </a:cubicBezTo>
                  <a:cubicBezTo>
                    <a:pt x="144677" y="134836"/>
                    <a:pt x="144751" y="134359"/>
                    <a:pt x="144656" y="133901"/>
                  </a:cubicBezTo>
                  <a:lnTo>
                    <a:pt x="142770" y="123457"/>
                  </a:lnTo>
                  <a:lnTo>
                    <a:pt x="150375" y="116356"/>
                  </a:lnTo>
                  <a:cubicBezTo>
                    <a:pt x="151202" y="115548"/>
                    <a:pt x="151216" y="114226"/>
                    <a:pt x="150405" y="113402"/>
                  </a:cubicBezTo>
                  <a:cubicBezTo>
                    <a:pt x="150396" y="113392"/>
                    <a:pt x="150385" y="113382"/>
                    <a:pt x="150375" y="113372"/>
                  </a:cubicBezTo>
                  <a:cubicBezTo>
                    <a:pt x="150042" y="113067"/>
                    <a:pt x="149625" y="112869"/>
                    <a:pt x="149178" y="112805"/>
                  </a:cubicBezTo>
                  <a:lnTo>
                    <a:pt x="138787" y="111313"/>
                  </a:lnTo>
                  <a:lnTo>
                    <a:pt x="134146" y="101914"/>
                  </a:lnTo>
                  <a:cubicBezTo>
                    <a:pt x="133649" y="100909"/>
                    <a:pt x="132428" y="100495"/>
                    <a:pt x="131420" y="100990"/>
                  </a:cubicBezTo>
                  <a:cubicBezTo>
                    <a:pt x="131017" y="101188"/>
                    <a:pt x="130691" y="101513"/>
                    <a:pt x="130493" y="101914"/>
                  </a:cubicBezTo>
                  <a:lnTo>
                    <a:pt x="125762" y="111343"/>
                  </a:lnTo>
                  <a:lnTo>
                    <a:pt x="115372" y="112835"/>
                  </a:lnTo>
                  <a:cubicBezTo>
                    <a:pt x="114278" y="113015"/>
                    <a:pt x="113539" y="114044"/>
                    <a:pt x="113720" y="115133"/>
                  </a:cubicBezTo>
                  <a:cubicBezTo>
                    <a:pt x="113721" y="115143"/>
                    <a:pt x="113723" y="115153"/>
                    <a:pt x="113725" y="115162"/>
                  </a:cubicBezTo>
                  <a:cubicBezTo>
                    <a:pt x="113794" y="115595"/>
                    <a:pt x="114004" y="115994"/>
                    <a:pt x="114324" y="116296"/>
                  </a:cubicBezTo>
                  <a:lnTo>
                    <a:pt x="121809" y="123487"/>
                  </a:lnTo>
                  <a:lnTo>
                    <a:pt x="120013" y="133930"/>
                  </a:lnTo>
                  <a:cubicBezTo>
                    <a:pt x="119812" y="135025"/>
                    <a:pt x="120533" y="136077"/>
                    <a:pt x="121630" y="136288"/>
                  </a:cubicBezTo>
                  <a:cubicBezTo>
                    <a:pt x="122099" y="136367"/>
                    <a:pt x="122582" y="136294"/>
                    <a:pt x="123007" y="136079"/>
                  </a:cubicBezTo>
                  <a:lnTo>
                    <a:pt x="132409" y="131275"/>
                  </a:lnTo>
                  <a:close/>
                  <a:moveTo>
                    <a:pt x="199931" y="112805"/>
                  </a:moveTo>
                  <a:lnTo>
                    <a:pt x="189541" y="111313"/>
                  </a:lnTo>
                  <a:lnTo>
                    <a:pt x="184900" y="101914"/>
                  </a:lnTo>
                  <a:cubicBezTo>
                    <a:pt x="184403" y="100909"/>
                    <a:pt x="183182" y="100495"/>
                    <a:pt x="182174" y="100990"/>
                  </a:cubicBezTo>
                  <a:cubicBezTo>
                    <a:pt x="181771" y="101188"/>
                    <a:pt x="181445" y="101513"/>
                    <a:pt x="181247" y="101914"/>
                  </a:cubicBezTo>
                  <a:lnTo>
                    <a:pt x="176665" y="111343"/>
                  </a:lnTo>
                  <a:lnTo>
                    <a:pt x="166275" y="112835"/>
                  </a:lnTo>
                  <a:cubicBezTo>
                    <a:pt x="165192" y="112969"/>
                    <a:pt x="164423" y="113953"/>
                    <a:pt x="164558" y="115032"/>
                  </a:cubicBezTo>
                  <a:cubicBezTo>
                    <a:pt x="164561" y="115056"/>
                    <a:pt x="164565" y="115079"/>
                    <a:pt x="164568" y="115102"/>
                  </a:cubicBezTo>
                  <a:cubicBezTo>
                    <a:pt x="164633" y="115548"/>
                    <a:pt x="164831" y="115964"/>
                    <a:pt x="165137" y="116296"/>
                  </a:cubicBezTo>
                  <a:lnTo>
                    <a:pt x="172503" y="123487"/>
                  </a:lnTo>
                  <a:lnTo>
                    <a:pt x="170677" y="133811"/>
                  </a:lnTo>
                  <a:cubicBezTo>
                    <a:pt x="170498" y="134934"/>
                    <a:pt x="171267" y="135989"/>
                    <a:pt x="172394" y="136167"/>
                  </a:cubicBezTo>
                  <a:cubicBezTo>
                    <a:pt x="172831" y="136235"/>
                    <a:pt x="173279" y="136163"/>
                    <a:pt x="173671" y="135959"/>
                  </a:cubicBezTo>
                  <a:lnTo>
                    <a:pt x="182983" y="131096"/>
                  </a:lnTo>
                  <a:lnTo>
                    <a:pt x="192176" y="136079"/>
                  </a:lnTo>
                  <a:cubicBezTo>
                    <a:pt x="193160" y="136611"/>
                    <a:pt x="194391" y="136251"/>
                    <a:pt x="194931" y="135273"/>
                  </a:cubicBezTo>
                  <a:cubicBezTo>
                    <a:pt x="195157" y="134864"/>
                    <a:pt x="195241" y="134392"/>
                    <a:pt x="195170" y="133930"/>
                  </a:cubicBezTo>
                  <a:lnTo>
                    <a:pt x="193464" y="123487"/>
                  </a:lnTo>
                  <a:lnTo>
                    <a:pt x="200979" y="116177"/>
                  </a:lnTo>
                  <a:cubicBezTo>
                    <a:pt x="201806" y="115369"/>
                    <a:pt x="201820" y="114047"/>
                    <a:pt x="201010" y="113223"/>
                  </a:cubicBezTo>
                  <a:cubicBezTo>
                    <a:pt x="201000" y="113213"/>
                    <a:pt x="200990" y="113203"/>
                    <a:pt x="200979" y="113193"/>
                  </a:cubicBezTo>
                  <a:cubicBezTo>
                    <a:pt x="200678" y="112945"/>
                    <a:pt x="200316" y="112781"/>
                    <a:pt x="199931" y="112715"/>
                  </a:cubicBezTo>
                  <a:close/>
                  <a:moveTo>
                    <a:pt x="123965" y="160307"/>
                  </a:moveTo>
                  <a:lnTo>
                    <a:pt x="113545" y="158816"/>
                  </a:lnTo>
                  <a:lnTo>
                    <a:pt x="108904" y="149416"/>
                  </a:lnTo>
                  <a:cubicBezTo>
                    <a:pt x="108407" y="148411"/>
                    <a:pt x="107186" y="147998"/>
                    <a:pt x="106177" y="148493"/>
                  </a:cubicBezTo>
                  <a:cubicBezTo>
                    <a:pt x="105775" y="148691"/>
                    <a:pt x="105449" y="149015"/>
                    <a:pt x="105251" y="149416"/>
                  </a:cubicBezTo>
                  <a:lnTo>
                    <a:pt x="100609" y="158816"/>
                  </a:lnTo>
                  <a:lnTo>
                    <a:pt x="90219" y="160307"/>
                  </a:lnTo>
                  <a:cubicBezTo>
                    <a:pt x="89136" y="160442"/>
                    <a:pt x="88367" y="161426"/>
                    <a:pt x="88502" y="162505"/>
                  </a:cubicBezTo>
                  <a:cubicBezTo>
                    <a:pt x="88505" y="162529"/>
                    <a:pt x="88509" y="162552"/>
                    <a:pt x="88512" y="162575"/>
                  </a:cubicBezTo>
                  <a:cubicBezTo>
                    <a:pt x="88577" y="163021"/>
                    <a:pt x="88775" y="163437"/>
                    <a:pt x="89081" y="163769"/>
                  </a:cubicBezTo>
                  <a:lnTo>
                    <a:pt x="96477" y="171228"/>
                  </a:lnTo>
                  <a:lnTo>
                    <a:pt x="94681" y="181552"/>
                  </a:lnTo>
                  <a:cubicBezTo>
                    <a:pt x="94502" y="182675"/>
                    <a:pt x="95271" y="183730"/>
                    <a:pt x="96398" y="183908"/>
                  </a:cubicBezTo>
                  <a:cubicBezTo>
                    <a:pt x="96835" y="183977"/>
                    <a:pt x="97283" y="183904"/>
                    <a:pt x="97675" y="183701"/>
                  </a:cubicBezTo>
                  <a:lnTo>
                    <a:pt x="107017" y="178837"/>
                  </a:lnTo>
                  <a:lnTo>
                    <a:pt x="116330" y="183701"/>
                  </a:lnTo>
                  <a:cubicBezTo>
                    <a:pt x="117314" y="184233"/>
                    <a:pt x="118545" y="183873"/>
                    <a:pt x="119084" y="182895"/>
                  </a:cubicBezTo>
                  <a:cubicBezTo>
                    <a:pt x="119311" y="182486"/>
                    <a:pt x="119395" y="182014"/>
                    <a:pt x="119324" y="181552"/>
                  </a:cubicBezTo>
                  <a:lnTo>
                    <a:pt x="117438" y="171228"/>
                  </a:lnTo>
                  <a:lnTo>
                    <a:pt x="124923" y="163918"/>
                  </a:lnTo>
                  <a:cubicBezTo>
                    <a:pt x="125840" y="163269"/>
                    <a:pt x="126056" y="162002"/>
                    <a:pt x="125405" y="161089"/>
                  </a:cubicBezTo>
                  <a:cubicBezTo>
                    <a:pt x="125367" y="161035"/>
                    <a:pt x="125326" y="160984"/>
                    <a:pt x="125283" y="160934"/>
                  </a:cubicBezTo>
                  <a:cubicBezTo>
                    <a:pt x="124940" y="160565"/>
                    <a:pt x="124469" y="160341"/>
                    <a:pt x="123965" y="160307"/>
                  </a:cubicBezTo>
                  <a:close/>
                  <a:moveTo>
                    <a:pt x="148459" y="183552"/>
                  </a:moveTo>
                  <a:lnTo>
                    <a:pt x="157771" y="178688"/>
                  </a:lnTo>
                  <a:lnTo>
                    <a:pt x="167084" y="183552"/>
                  </a:lnTo>
                  <a:cubicBezTo>
                    <a:pt x="168068" y="184084"/>
                    <a:pt x="169299" y="183724"/>
                    <a:pt x="169838" y="182746"/>
                  </a:cubicBezTo>
                  <a:cubicBezTo>
                    <a:pt x="170065" y="182337"/>
                    <a:pt x="170149" y="181865"/>
                    <a:pt x="170078" y="181403"/>
                  </a:cubicBezTo>
                  <a:lnTo>
                    <a:pt x="168341" y="171228"/>
                  </a:lnTo>
                  <a:lnTo>
                    <a:pt x="175857" y="163918"/>
                  </a:lnTo>
                  <a:cubicBezTo>
                    <a:pt x="176684" y="163111"/>
                    <a:pt x="176697" y="161788"/>
                    <a:pt x="175887" y="160964"/>
                  </a:cubicBezTo>
                  <a:cubicBezTo>
                    <a:pt x="175877" y="160954"/>
                    <a:pt x="175867" y="160944"/>
                    <a:pt x="175857" y="160934"/>
                  </a:cubicBezTo>
                  <a:cubicBezTo>
                    <a:pt x="175532" y="160635"/>
                    <a:pt x="175126" y="160437"/>
                    <a:pt x="174689" y="160367"/>
                  </a:cubicBezTo>
                  <a:lnTo>
                    <a:pt x="164299" y="158875"/>
                  </a:lnTo>
                  <a:lnTo>
                    <a:pt x="159658" y="149476"/>
                  </a:lnTo>
                  <a:cubicBezTo>
                    <a:pt x="159149" y="148467"/>
                    <a:pt x="157920" y="148055"/>
                    <a:pt x="156903" y="148551"/>
                  </a:cubicBezTo>
                  <a:cubicBezTo>
                    <a:pt x="156500" y="148740"/>
                    <a:pt x="156181" y="149069"/>
                    <a:pt x="156005" y="149476"/>
                  </a:cubicBezTo>
                  <a:lnTo>
                    <a:pt x="151214" y="158696"/>
                  </a:lnTo>
                  <a:lnTo>
                    <a:pt x="140823" y="160188"/>
                  </a:lnTo>
                  <a:cubicBezTo>
                    <a:pt x="139740" y="160323"/>
                    <a:pt x="138972" y="161306"/>
                    <a:pt x="139107" y="162386"/>
                  </a:cubicBezTo>
                  <a:cubicBezTo>
                    <a:pt x="139109" y="162409"/>
                    <a:pt x="139113" y="162433"/>
                    <a:pt x="139117" y="162456"/>
                  </a:cubicBezTo>
                  <a:cubicBezTo>
                    <a:pt x="139181" y="162902"/>
                    <a:pt x="139380" y="163318"/>
                    <a:pt x="139685" y="163649"/>
                  </a:cubicBezTo>
                  <a:lnTo>
                    <a:pt x="147351" y="171139"/>
                  </a:lnTo>
                  <a:lnTo>
                    <a:pt x="145554" y="181463"/>
                  </a:lnTo>
                  <a:cubicBezTo>
                    <a:pt x="145503" y="182578"/>
                    <a:pt x="146353" y="183531"/>
                    <a:pt x="147471" y="183611"/>
                  </a:cubicBezTo>
                  <a:cubicBezTo>
                    <a:pt x="147800" y="183668"/>
                    <a:pt x="148139" y="183648"/>
                    <a:pt x="148459" y="183552"/>
                  </a:cubicBezTo>
                  <a:close/>
                </a:path>
              </a:pathLst>
            </a:custGeom>
            <a:gradFill>
              <a:gsLst>
                <a:gs pos="0">
                  <a:schemeClr val="accent2"/>
                </a:gs>
                <a:gs pos="100000">
                  <a:schemeClr val="accent4"/>
                </a:gs>
              </a:gsLst>
              <a:lin ang="5400000" scaled="1"/>
            </a:gradFill>
            <a:ln w="2922" cap="flat">
              <a:noFill/>
              <a:prstDash val="solid"/>
              <a:miter/>
            </a:ln>
          </p:spPr>
          <p:txBody>
            <a:bodyPr rtlCol="0" anchor="ctr"/>
            <a:lstStyle/>
            <a:p>
              <a:endParaRPr lang="en-US"/>
            </a:p>
          </p:txBody>
        </p:sp>
      </p:grpSp>
      <p:sp>
        <p:nvSpPr>
          <p:cNvPr id="155" name="Rounded Rectangle 154">
            <a:extLst>
              <a:ext uri="{FF2B5EF4-FFF2-40B4-BE49-F238E27FC236}">
                <a16:creationId xmlns:a16="http://schemas.microsoft.com/office/drawing/2014/main" id="{C79BE45C-3299-E372-20E6-9569D7C2B790}"/>
              </a:ext>
            </a:extLst>
          </p:cNvPr>
          <p:cNvSpPr/>
          <p:nvPr/>
        </p:nvSpPr>
        <p:spPr>
          <a:xfrm>
            <a:off x="10443677" y="2328518"/>
            <a:ext cx="1247409" cy="1063244"/>
          </a:xfrm>
          <a:prstGeom prst="roundRect">
            <a:avLst>
              <a:gd name="adj" fmla="val 2957"/>
            </a:avLst>
          </a:prstGeom>
          <a:solidFill>
            <a:schemeClr val="bg1"/>
          </a:solidFill>
          <a:ln w="38100">
            <a:solidFill>
              <a:schemeClr val="accent3"/>
            </a:solidFill>
          </a:ln>
          <a:effectLst>
            <a:outerShdw blurRad="181556"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156" name="Straight Arrow Connector 155">
            <a:extLst>
              <a:ext uri="{FF2B5EF4-FFF2-40B4-BE49-F238E27FC236}">
                <a16:creationId xmlns:a16="http://schemas.microsoft.com/office/drawing/2014/main" id="{2CD0E6D0-F9D3-EB23-8EAE-723959BE1FA7}"/>
              </a:ext>
            </a:extLst>
          </p:cNvPr>
          <p:cNvCxnSpPr>
            <a:cxnSpLocks/>
          </p:cNvCxnSpPr>
          <p:nvPr/>
        </p:nvCxnSpPr>
        <p:spPr>
          <a:xfrm flipV="1">
            <a:off x="11089331" y="3356320"/>
            <a:ext cx="0" cy="462886"/>
          </a:xfrm>
          <a:prstGeom prst="straightConnector1">
            <a:avLst/>
          </a:prstGeom>
          <a:ln w="38100">
            <a:gradFill>
              <a:gsLst>
                <a:gs pos="0">
                  <a:schemeClr val="accent2"/>
                </a:gs>
                <a:gs pos="100000">
                  <a:schemeClr val="accent4"/>
                </a:gs>
              </a:gsLst>
              <a:lin ang="5400000" scaled="1"/>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8" name="TextBox 16">
            <a:extLst>
              <a:ext uri="{FF2B5EF4-FFF2-40B4-BE49-F238E27FC236}">
                <a16:creationId xmlns:a16="http://schemas.microsoft.com/office/drawing/2014/main" id="{F5D28264-B7E4-3E74-EE5F-D18B2CB3D162}"/>
              </a:ext>
            </a:extLst>
          </p:cNvPr>
          <p:cNvSpPr txBox="1">
            <a:spLocks noChangeArrowheads="1"/>
          </p:cNvSpPr>
          <p:nvPr/>
        </p:nvSpPr>
        <p:spPr bwMode="auto">
          <a:xfrm>
            <a:off x="10369917" y="2115588"/>
            <a:ext cx="1394928" cy="302697"/>
          </a:xfrm>
          <a:prstGeom prst="roundRect">
            <a:avLst>
              <a:gd name="adj" fmla="val 50000"/>
            </a:avLst>
          </a:prstGeom>
          <a:gradFill>
            <a:gsLst>
              <a:gs pos="0">
                <a:schemeClr val="accent2"/>
              </a:gs>
              <a:gs pos="100000">
                <a:schemeClr val="accent4"/>
              </a:gs>
            </a:gsLst>
            <a:lin ang="5400000" scaled="1"/>
          </a:gradFill>
          <a:ln>
            <a:noFill/>
          </a:ln>
        </p:spPr>
        <p:txBody>
          <a:bodyPr vert="horz" lIns="101882" tIns="50941" rIns="101882" bIns="50941" rtlCol="0">
            <a:noAutofit/>
          </a:bodyPr>
          <a:lstStyle>
            <a:defPPr>
              <a:defRPr lang="en-US"/>
            </a:defPPr>
            <a:lvl1pPr algn="ctr">
              <a:spcBef>
                <a:spcPct val="20000"/>
              </a:spcBef>
              <a:defRPr sz="1400" b="1" i="1">
                <a:solidFill>
                  <a:schemeClr val="accent2"/>
                </a:solidFill>
                <a:latin typeface="Arial" pitchFamily="34" charset="0"/>
                <a:cs typeface="Arial" pitchFamily="34" charset="0"/>
              </a:defRPr>
            </a:lvl1pPr>
          </a:lstStyle>
          <a:p>
            <a:pPr algn="ctr">
              <a:spcBef>
                <a:spcPts val="250"/>
              </a:spcBef>
              <a:spcAft>
                <a:spcPts val="250"/>
              </a:spcAft>
              <a:buClr>
                <a:srgbClr val="26BCD7"/>
              </a:buClr>
              <a:buSzPct val="135000"/>
            </a:pPr>
            <a:r>
              <a:rPr lang="en-US" sz="1000" b="1" i="0">
                <a:solidFill>
                  <a:schemeClr val="bg1"/>
                </a:solidFill>
                <a:latin typeface="Arial" panose="020B0604020202020204" pitchFamily="34" charset="0"/>
                <a:cs typeface="Arial" panose="020B0604020202020204" pitchFamily="34" charset="0"/>
              </a:rPr>
              <a:t>CORPORATE</a:t>
            </a:r>
          </a:p>
        </p:txBody>
      </p:sp>
      <p:grpSp>
        <p:nvGrpSpPr>
          <p:cNvPr id="183" name="Group 182">
            <a:extLst>
              <a:ext uri="{FF2B5EF4-FFF2-40B4-BE49-F238E27FC236}">
                <a16:creationId xmlns:a16="http://schemas.microsoft.com/office/drawing/2014/main" id="{6BD8DAE1-F06E-18D8-918A-3C00D498534F}"/>
              </a:ext>
            </a:extLst>
          </p:cNvPr>
          <p:cNvGrpSpPr/>
          <p:nvPr/>
        </p:nvGrpSpPr>
        <p:grpSpPr>
          <a:xfrm>
            <a:off x="10732663" y="2560754"/>
            <a:ext cx="663342" cy="663342"/>
            <a:chOff x="10652888" y="1689828"/>
            <a:chExt cx="807396" cy="807396"/>
          </a:xfrm>
        </p:grpSpPr>
        <p:sp>
          <p:nvSpPr>
            <p:cNvPr id="159" name="Oval 158">
              <a:extLst>
                <a:ext uri="{FF2B5EF4-FFF2-40B4-BE49-F238E27FC236}">
                  <a16:creationId xmlns:a16="http://schemas.microsoft.com/office/drawing/2014/main" id="{BEE4CC20-D76A-7CAC-A80D-2E8A1FAEF7E1}"/>
                </a:ext>
              </a:extLst>
            </p:cNvPr>
            <p:cNvSpPr/>
            <p:nvPr/>
          </p:nvSpPr>
          <p:spPr>
            <a:xfrm>
              <a:off x="10652888" y="1689828"/>
              <a:ext cx="807396" cy="807396"/>
            </a:xfrm>
            <a:prstGeom prst="ellipse">
              <a:avLst/>
            </a:prstGeom>
            <a:solidFill>
              <a:schemeClr val="bg1"/>
            </a:solidFill>
            <a:ln>
              <a:noFill/>
            </a:ln>
            <a:effectLst>
              <a:outerShdw blurRad="183682" dist="50800" dir="5040000" sx="83000" sy="83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60" name="Graphic 175">
              <a:extLst>
                <a:ext uri="{FF2B5EF4-FFF2-40B4-BE49-F238E27FC236}">
                  <a16:creationId xmlns:a16="http://schemas.microsoft.com/office/drawing/2014/main" id="{3481868A-6CDE-B480-FA93-38868D5A16CD}"/>
                </a:ext>
              </a:extLst>
            </p:cNvPr>
            <p:cNvGrpSpPr>
              <a:grpSpLocks noChangeAspect="1"/>
            </p:cNvGrpSpPr>
            <p:nvPr/>
          </p:nvGrpSpPr>
          <p:grpSpPr>
            <a:xfrm>
              <a:off x="10844099" y="1779051"/>
              <a:ext cx="416321" cy="548476"/>
              <a:chOff x="5924570" y="3200395"/>
              <a:chExt cx="338617" cy="446101"/>
            </a:xfrm>
            <a:gradFill>
              <a:gsLst>
                <a:gs pos="0">
                  <a:schemeClr val="accent2"/>
                </a:gs>
                <a:gs pos="100000">
                  <a:schemeClr val="accent4"/>
                </a:gs>
              </a:gsLst>
              <a:lin ang="5400000" scaled="1"/>
            </a:gradFill>
          </p:grpSpPr>
          <p:sp>
            <p:nvSpPr>
              <p:cNvPr id="161" name="Freeform 160">
                <a:extLst>
                  <a:ext uri="{FF2B5EF4-FFF2-40B4-BE49-F238E27FC236}">
                    <a16:creationId xmlns:a16="http://schemas.microsoft.com/office/drawing/2014/main" id="{C71A442A-CEA5-C74F-9089-1C1CEEB3729D}"/>
                  </a:ext>
                </a:extLst>
              </p:cNvPr>
              <p:cNvSpPr/>
              <p:nvPr/>
            </p:nvSpPr>
            <p:spPr>
              <a:xfrm>
                <a:off x="6179779" y="3449341"/>
                <a:ext cx="83408" cy="102637"/>
              </a:xfrm>
              <a:custGeom>
                <a:avLst/>
                <a:gdLst>
                  <a:gd name="connsiteX0" fmla="*/ 33085 w 83408"/>
                  <a:gd name="connsiteY0" fmla="*/ 0 h 102636"/>
                  <a:gd name="connsiteX1" fmla="*/ 0 w 83408"/>
                  <a:gd name="connsiteY1" fmla="*/ 21367 h 102636"/>
                  <a:gd name="connsiteX2" fmla="*/ 52454 w 83408"/>
                  <a:gd name="connsiteY2" fmla="*/ 105063 h 102636"/>
                  <a:gd name="connsiteX3" fmla="*/ 85632 w 83408"/>
                  <a:gd name="connsiteY3" fmla="*/ 83696 h 102636"/>
                  <a:gd name="connsiteX4" fmla="*/ 33085 w 83408"/>
                  <a:gd name="connsiteY4" fmla="*/ 0 h 102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08" h="102636">
                    <a:moveTo>
                      <a:pt x="33085" y="0"/>
                    </a:moveTo>
                    <a:lnTo>
                      <a:pt x="0" y="21367"/>
                    </a:lnTo>
                    <a:lnTo>
                      <a:pt x="52454" y="105063"/>
                    </a:lnTo>
                    <a:lnTo>
                      <a:pt x="85632" y="83696"/>
                    </a:lnTo>
                    <a:lnTo>
                      <a:pt x="33085" y="0"/>
                    </a:lnTo>
                    <a:close/>
                  </a:path>
                </a:pathLst>
              </a:custGeom>
              <a:grpFill/>
              <a:ln w="9268"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986BE1CF-2526-4F56-A942-4F3667E9E513}"/>
                  </a:ext>
                </a:extLst>
              </p:cNvPr>
              <p:cNvSpPr/>
              <p:nvPr/>
            </p:nvSpPr>
            <p:spPr>
              <a:xfrm>
                <a:off x="6004438" y="3580864"/>
                <a:ext cx="37070" cy="46653"/>
              </a:xfrm>
              <a:custGeom>
                <a:avLst/>
                <a:gdLst>
                  <a:gd name="connsiteX0" fmla="*/ 37069 w 37070"/>
                  <a:gd name="connsiteY0" fmla="*/ 19540 h 46653"/>
                  <a:gd name="connsiteX1" fmla="*/ 40313 w 37070"/>
                  <a:gd name="connsiteY1" fmla="*/ 14501 h 46653"/>
                  <a:gd name="connsiteX2" fmla="*/ 38088 w 37070"/>
                  <a:gd name="connsiteY2" fmla="*/ 1532 h 46653"/>
                  <a:gd name="connsiteX3" fmla="*/ 38088 w 37070"/>
                  <a:gd name="connsiteY3" fmla="*/ 1532 h 46653"/>
                  <a:gd name="connsiteX4" fmla="*/ 25299 w 37070"/>
                  <a:gd name="connsiteY4" fmla="*/ 4144 h 46653"/>
                  <a:gd name="connsiteX5" fmla="*/ 16031 w 37070"/>
                  <a:gd name="connsiteY5" fmla="*/ 18047 h 46653"/>
                  <a:gd name="connsiteX6" fmla="*/ 16031 w 37070"/>
                  <a:gd name="connsiteY6" fmla="*/ 18047 h 46653"/>
                  <a:gd name="connsiteX7" fmla="*/ 4447 w 37070"/>
                  <a:gd name="connsiteY7" fmla="*/ 34282 h 46653"/>
                  <a:gd name="connsiteX8" fmla="*/ 4447 w 37070"/>
                  <a:gd name="connsiteY8" fmla="*/ 34842 h 46653"/>
                  <a:gd name="connsiteX9" fmla="*/ 2037 w 37070"/>
                  <a:gd name="connsiteY9" fmla="*/ 38388 h 46653"/>
                  <a:gd name="connsiteX10" fmla="*/ 3471 w 37070"/>
                  <a:gd name="connsiteY10" fmla="*/ 51504 h 46653"/>
                  <a:gd name="connsiteX11" fmla="*/ 3520 w 37070"/>
                  <a:gd name="connsiteY11" fmla="*/ 51544 h 46653"/>
                  <a:gd name="connsiteX12" fmla="*/ 16509 w 37070"/>
                  <a:gd name="connsiteY12" fmla="*/ 49782 h 46653"/>
                  <a:gd name="connsiteX13" fmla="*/ 16588 w 37070"/>
                  <a:gd name="connsiteY13" fmla="*/ 49678 h 46653"/>
                  <a:gd name="connsiteX14" fmla="*/ 16588 w 37070"/>
                  <a:gd name="connsiteY14" fmla="*/ 49678 h 46653"/>
                  <a:gd name="connsiteX15" fmla="*/ 18256 w 37070"/>
                  <a:gd name="connsiteY15" fmla="*/ 47345 h 46653"/>
                  <a:gd name="connsiteX16" fmla="*/ 19090 w 37070"/>
                  <a:gd name="connsiteY16" fmla="*/ 45759 h 46653"/>
                  <a:gd name="connsiteX17" fmla="*/ 36884 w 37070"/>
                  <a:gd name="connsiteY17" fmla="*/ 19726 h 4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070" h="46653">
                    <a:moveTo>
                      <a:pt x="37069" y="19540"/>
                    </a:moveTo>
                    <a:lnTo>
                      <a:pt x="40313" y="14501"/>
                    </a:lnTo>
                    <a:cubicBezTo>
                      <a:pt x="43242" y="10298"/>
                      <a:pt x="42248" y="4502"/>
                      <a:pt x="38088" y="1532"/>
                    </a:cubicBezTo>
                    <a:lnTo>
                      <a:pt x="38088" y="1532"/>
                    </a:lnTo>
                    <a:cubicBezTo>
                      <a:pt x="33836" y="-1279"/>
                      <a:pt x="28127" y="-113"/>
                      <a:pt x="25299" y="4144"/>
                    </a:cubicBezTo>
                    <a:lnTo>
                      <a:pt x="16031" y="18047"/>
                    </a:lnTo>
                    <a:lnTo>
                      <a:pt x="16031" y="18047"/>
                    </a:lnTo>
                    <a:lnTo>
                      <a:pt x="4447" y="34282"/>
                    </a:lnTo>
                    <a:lnTo>
                      <a:pt x="4447" y="34842"/>
                    </a:lnTo>
                    <a:lnTo>
                      <a:pt x="2037" y="38388"/>
                    </a:lnTo>
                    <a:cubicBezTo>
                      <a:pt x="-1164" y="42408"/>
                      <a:pt x="-523" y="48280"/>
                      <a:pt x="3471" y="51504"/>
                    </a:cubicBezTo>
                    <a:cubicBezTo>
                      <a:pt x="3487" y="51517"/>
                      <a:pt x="3504" y="51530"/>
                      <a:pt x="3520" y="51544"/>
                    </a:cubicBezTo>
                    <a:cubicBezTo>
                      <a:pt x="7590" y="54669"/>
                      <a:pt x="13406" y="53880"/>
                      <a:pt x="16509" y="49782"/>
                    </a:cubicBezTo>
                    <a:cubicBezTo>
                      <a:pt x="16536" y="49748"/>
                      <a:pt x="16562" y="49713"/>
                      <a:pt x="16588" y="49678"/>
                    </a:cubicBezTo>
                    <a:lnTo>
                      <a:pt x="16588" y="49678"/>
                    </a:lnTo>
                    <a:lnTo>
                      <a:pt x="18256" y="47345"/>
                    </a:lnTo>
                    <a:cubicBezTo>
                      <a:pt x="18441" y="46772"/>
                      <a:pt x="18723" y="46235"/>
                      <a:pt x="19090" y="45759"/>
                    </a:cubicBezTo>
                    <a:lnTo>
                      <a:pt x="36884" y="19726"/>
                    </a:lnTo>
                    <a:close/>
                  </a:path>
                </a:pathLst>
              </a:custGeom>
              <a:grpFill/>
              <a:ln w="9268"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5FC8D570-3031-B684-0BA1-8D5D0F796E22}"/>
                  </a:ext>
                </a:extLst>
              </p:cNvPr>
              <p:cNvSpPr/>
              <p:nvPr/>
            </p:nvSpPr>
            <p:spPr>
              <a:xfrm>
                <a:off x="6033278" y="3483777"/>
                <a:ext cx="185351" cy="83976"/>
              </a:xfrm>
              <a:custGeom>
                <a:avLst/>
                <a:gdLst>
                  <a:gd name="connsiteX0" fmla="*/ 134917 w 185351"/>
                  <a:gd name="connsiteY0" fmla="*/ 6899 h 83975"/>
                  <a:gd name="connsiteX1" fmla="*/ 126669 w 185351"/>
                  <a:gd name="connsiteY1" fmla="*/ 7645 h 83975"/>
                  <a:gd name="connsiteX2" fmla="*/ 101275 w 185351"/>
                  <a:gd name="connsiteY2" fmla="*/ 2234 h 83975"/>
                  <a:gd name="connsiteX3" fmla="*/ 60869 w 185351"/>
                  <a:gd name="connsiteY3" fmla="*/ 1767 h 83975"/>
                  <a:gd name="connsiteX4" fmla="*/ 37051 w 185351"/>
                  <a:gd name="connsiteY4" fmla="*/ 5872 h 83975"/>
                  <a:gd name="connsiteX5" fmla="*/ 22038 w 185351"/>
                  <a:gd name="connsiteY5" fmla="*/ 15203 h 83975"/>
                  <a:gd name="connsiteX6" fmla="*/ 1278 w 185351"/>
                  <a:gd name="connsiteY6" fmla="*/ 42262 h 83975"/>
                  <a:gd name="connsiteX7" fmla="*/ 74 w 185351"/>
                  <a:gd name="connsiteY7" fmla="*/ 47020 h 83975"/>
                  <a:gd name="connsiteX8" fmla="*/ 6912 w 185351"/>
                  <a:gd name="connsiteY8" fmla="*/ 52354 h 83975"/>
                  <a:gd name="connsiteX9" fmla="*/ 7024 w 185351"/>
                  <a:gd name="connsiteY9" fmla="*/ 52339 h 83975"/>
                  <a:gd name="connsiteX10" fmla="*/ 7024 w 185351"/>
                  <a:gd name="connsiteY10" fmla="*/ 52339 h 83975"/>
                  <a:gd name="connsiteX11" fmla="*/ 9063 w 185351"/>
                  <a:gd name="connsiteY11" fmla="*/ 51779 h 83975"/>
                  <a:gd name="connsiteX12" fmla="*/ 52250 w 185351"/>
                  <a:gd name="connsiteY12" fmla="*/ 28919 h 83975"/>
                  <a:gd name="connsiteX13" fmla="*/ 66522 w 185351"/>
                  <a:gd name="connsiteY13" fmla="*/ 29666 h 83975"/>
                  <a:gd name="connsiteX14" fmla="*/ 160032 w 185351"/>
                  <a:gd name="connsiteY14" fmla="*/ 90408 h 83975"/>
                  <a:gd name="connsiteX15" fmla="*/ 162905 w 185351"/>
                  <a:gd name="connsiteY15" fmla="*/ 92647 h 83975"/>
                  <a:gd name="connsiteX16" fmla="*/ 188391 w 185351"/>
                  <a:gd name="connsiteY16" fmla="*/ 68388 h 83975"/>
                  <a:gd name="connsiteX17" fmla="*/ 146779 w 185351"/>
                  <a:gd name="connsiteY17" fmla="*/ 2047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351" h="83975">
                    <a:moveTo>
                      <a:pt x="134917" y="6899"/>
                    </a:moveTo>
                    <a:cubicBezTo>
                      <a:pt x="132294" y="7931"/>
                      <a:pt x="129433" y="8190"/>
                      <a:pt x="126669" y="7645"/>
                    </a:cubicBezTo>
                    <a:lnTo>
                      <a:pt x="101275" y="2234"/>
                    </a:lnTo>
                    <a:cubicBezTo>
                      <a:pt x="87966" y="-578"/>
                      <a:pt x="74239" y="-737"/>
                      <a:pt x="60869" y="1767"/>
                    </a:cubicBezTo>
                    <a:lnTo>
                      <a:pt x="37051" y="5872"/>
                    </a:lnTo>
                    <a:cubicBezTo>
                      <a:pt x="31062" y="6977"/>
                      <a:pt x="25703" y="10308"/>
                      <a:pt x="22038" y="15203"/>
                    </a:cubicBezTo>
                    <a:lnTo>
                      <a:pt x="1278" y="42262"/>
                    </a:lnTo>
                    <a:cubicBezTo>
                      <a:pt x="249" y="43616"/>
                      <a:pt x="-186" y="45335"/>
                      <a:pt x="74" y="47020"/>
                    </a:cubicBezTo>
                    <a:cubicBezTo>
                      <a:pt x="499" y="50394"/>
                      <a:pt x="3560" y="52783"/>
                      <a:pt x="6912" y="52354"/>
                    </a:cubicBezTo>
                    <a:cubicBezTo>
                      <a:pt x="6949" y="52350"/>
                      <a:pt x="6987" y="52344"/>
                      <a:pt x="7024" y="52339"/>
                    </a:cubicBezTo>
                    <a:lnTo>
                      <a:pt x="7024" y="52339"/>
                    </a:lnTo>
                    <a:cubicBezTo>
                      <a:pt x="7725" y="52240"/>
                      <a:pt x="8410" y="52052"/>
                      <a:pt x="9063" y="51779"/>
                    </a:cubicBezTo>
                    <a:lnTo>
                      <a:pt x="52250" y="28919"/>
                    </a:lnTo>
                    <a:cubicBezTo>
                      <a:pt x="56797" y="26579"/>
                      <a:pt x="62240" y="26864"/>
                      <a:pt x="66522" y="29666"/>
                    </a:cubicBezTo>
                    <a:lnTo>
                      <a:pt x="160032" y="90408"/>
                    </a:lnTo>
                    <a:cubicBezTo>
                      <a:pt x="161050" y="91072"/>
                      <a:pt x="162011" y="91821"/>
                      <a:pt x="162905" y="92647"/>
                    </a:cubicBezTo>
                    <a:lnTo>
                      <a:pt x="188391" y="68388"/>
                    </a:lnTo>
                    <a:lnTo>
                      <a:pt x="146779" y="2047"/>
                    </a:lnTo>
                    <a:close/>
                  </a:path>
                </a:pathLst>
              </a:custGeom>
              <a:grpFill/>
              <a:ln w="9268"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162396CC-A483-74E4-D680-F487F962CB2C}"/>
                  </a:ext>
                </a:extLst>
              </p:cNvPr>
              <p:cNvSpPr/>
              <p:nvPr/>
            </p:nvSpPr>
            <p:spPr>
              <a:xfrm>
                <a:off x="6053878" y="3625558"/>
                <a:ext cx="18535" cy="18661"/>
              </a:xfrm>
              <a:custGeom>
                <a:avLst/>
                <a:gdLst>
                  <a:gd name="connsiteX0" fmla="*/ 16266 w 18535"/>
                  <a:gd name="connsiteY0" fmla="*/ 38 h 18661"/>
                  <a:gd name="connsiteX1" fmla="*/ 15246 w 18535"/>
                  <a:gd name="connsiteY1" fmla="*/ 38 h 18661"/>
                  <a:gd name="connsiteX2" fmla="*/ 10427 w 18535"/>
                  <a:gd name="connsiteY2" fmla="*/ 2744 h 18661"/>
                  <a:gd name="connsiteX3" fmla="*/ 418 w 18535"/>
                  <a:gd name="connsiteY3" fmla="*/ 17020 h 18661"/>
                  <a:gd name="connsiteX4" fmla="*/ 418 w 18535"/>
                  <a:gd name="connsiteY4" fmla="*/ 22058 h 18661"/>
                  <a:gd name="connsiteX5" fmla="*/ 9686 w 18535"/>
                  <a:gd name="connsiteY5" fmla="*/ 27190 h 18661"/>
                  <a:gd name="connsiteX6" fmla="*/ 13671 w 18535"/>
                  <a:gd name="connsiteY6" fmla="*/ 24297 h 18661"/>
                  <a:gd name="connsiteX7" fmla="*/ 22939 w 18535"/>
                  <a:gd name="connsiteY7" fmla="*/ 11794 h 18661"/>
                  <a:gd name="connsiteX8" fmla="*/ 21548 w 18535"/>
                  <a:gd name="connsiteY8" fmla="*/ 1717 h 18661"/>
                  <a:gd name="connsiteX9" fmla="*/ 16266 w 18535"/>
                  <a:gd name="connsiteY9" fmla="*/ 38 h 18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35" h="18661">
                    <a:moveTo>
                      <a:pt x="16266" y="38"/>
                    </a:moveTo>
                    <a:lnTo>
                      <a:pt x="15246" y="38"/>
                    </a:lnTo>
                    <a:cubicBezTo>
                      <a:pt x="13354" y="282"/>
                      <a:pt x="11628" y="1251"/>
                      <a:pt x="10427" y="2744"/>
                    </a:cubicBezTo>
                    <a:lnTo>
                      <a:pt x="418" y="17020"/>
                    </a:lnTo>
                    <a:cubicBezTo>
                      <a:pt x="-139" y="18652"/>
                      <a:pt x="-139" y="20426"/>
                      <a:pt x="418" y="22058"/>
                    </a:cubicBezTo>
                    <a:cubicBezTo>
                      <a:pt x="1583" y="26041"/>
                      <a:pt x="5721" y="28333"/>
                      <a:pt x="9686" y="27190"/>
                    </a:cubicBezTo>
                    <a:cubicBezTo>
                      <a:pt x="11293" y="26690"/>
                      <a:pt x="12692" y="25674"/>
                      <a:pt x="13671" y="24297"/>
                    </a:cubicBezTo>
                    <a:lnTo>
                      <a:pt x="22939" y="11794"/>
                    </a:lnTo>
                    <a:cubicBezTo>
                      <a:pt x="25039" y="8557"/>
                      <a:pt x="24446" y="4256"/>
                      <a:pt x="21548" y="1717"/>
                    </a:cubicBezTo>
                    <a:cubicBezTo>
                      <a:pt x="20095" y="445"/>
                      <a:pt x="18182" y="-163"/>
                      <a:pt x="16266" y="38"/>
                    </a:cubicBezTo>
                    <a:close/>
                  </a:path>
                </a:pathLst>
              </a:custGeom>
              <a:grpFill/>
              <a:ln w="9268"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A6145EE8-1C6D-CC96-1F3A-42403FB941F8}"/>
                  </a:ext>
                </a:extLst>
              </p:cNvPr>
              <p:cNvSpPr/>
              <p:nvPr/>
            </p:nvSpPr>
            <p:spPr>
              <a:xfrm>
                <a:off x="6028418" y="3601150"/>
                <a:ext cx="27803" cy="37322"/>
              </a:xfrm>
              <a:custGeom>
                <a:avLst/>
                <a:gdLst>
                  <a:gd name="connsiteX0" fmla="*/ 29492 w 27802"/>
                  <a:gd name="connsiteY0" fmla="*/ 22580 h 37322"/>
                  <a:gd name="connsiteX1" fmla="*/ 34867 w 27802"/>
                  <a:gd name="connsiteY1" fmla="*/ 14742 h 37322"/>
                  <a:gd name="connsiteX2" fmla="*/ 32784 w 27802"/>
                  <a:gd name="connsiteY2" fmla="*/ 1715 h 37322"/>
                  <a:gd name="connsiteX3" fmla="*/ 32736 w 27802"/>
                  <a:gd name="connsiteY3" fmla="*/ 1679 h 37322"/>
                  <a:gd name="connsiteX4" fmla="*/ 32736 w 27802"/>
                  <a:gd name="connsiteY4" fmla="*/ 1680 h 37322"/>
                  <a:gd name="connsiteX5" fmla="*/ 27361 w 27802"/>
                  <a:gd name="connsiteY5" fmla="*/ 0 h 37322"/>
                  <a:gd name="connsiteX6" fmla="*/ 25878 w 27802"/>
                  <a:gd name="connsiteY6" fmla="*/ 0 h 37322"/>
                  <a:gd name="connsiteX7" fmla="*/ 19761 w 27802"/>
                  <a:gd name="connsiteY7" fmla="*/ 3732 h 37322"/>
                  <a:gd name="connsiteX8" fmla="*/ 1226 w 27802"/>
                  <a:gd name="connsiteY8" fmla="*/ 31724 h 37322"/>
                  <a:gd name="connsiteX9" fmla="*/ 4748 w 27802"/>
                  <a:gd name="connsiteY9" fmla="*/ 44600 h 37322"/>
                  <a:gd name="connsiteX10" fmla="*/ 17537 w 27802"/>
                  <a:gd name="connsiteY10" fmla="*/ 41055 h 37322"/>
                  <a:gd name="connsiteX11" fmla="*/ 20132 w 27802"/>
                  <a:gd name="connsiteY11" fmla="*/ 37136 h 37322"/>
                  <a:gd name="connsiteX12" fmla="*/ 20966 w 27802"/>
                  <a:gd name="connsiteY12" fmla="*/ 35830 h 37322"/>
                  <a:gd name="connsiteX13" fmla="*/ 29585 w 27802"/>
                  <a:gd name="connsiteY13" fmla="*/ 23047 h 3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2" h="37322">
                    <a:moveTo>
                      <a:pt x="29492" y="22580"/>
                    </a:moveTo>
                    <a:lnTo>
                      <a:pt x="34867" y="14742"/>
                    </a:lnTo>
                    <a:cubicBezTo>
                      <a:pt x="37865" y="10566"/>
                      <a:pt x="36933" y="4733"/>
                      <a:pt x="32784" y="1715"/>
                    </a:cubicBezTo>
                    <a:cubicBezTo>
                      <a:pt x="32768" y="1703"/>
                      <a:pt x="32752" y="1691"/>
                      <a:pt x="32736" y="1679"/>
                    </a:cubicBezTo>
                    <a:lnTo>
                      <a:pt x="32736" y="1680"/>
                    </a:lnTo>
                    <a:cubicBezTo>
                      <a:pt x="31130" y="636"/>
                      <a:pt x="29271" y="56"/>
                      <a:pt x="27361" y="0"/>
                    </a:cubicBezTo>
                    <a:lnTo>
                      <a:pt x="25878" y="0"/>
                    </a:lnTo>
                    <a:cubicBezTo>
                      <a:pt x="23425" y="370"/>
                      <a:pt x="21222" y="1714"/>
                      <a:pt x="19761" y="3732"/>
                    </a:cubicBezTo>
                    <a:lnTo>
                      <a:pt x="1226" y="31724"/>
                    </a:lnTo>
                    <a:cubicBezTo>
                      <a:pt x="-1333" y="36259"/>
                      <a:pt x="244" y="42024"/>
                      <a:pt x="4748" y="44600"/>
                    </a:cubicBezTo>
                    <a:cubicBezTo>
                      <a:pt x="9252" y="47177"/>
                      <a:pt x="14978" y="45589"/>
                      <a:pt x="17537" y="41055"/>
                    </a:cubicBezTo>
                    <a:lnTo>
                      <a:pt x="20132" y="37136"/>
                    </a:lnTo>
                    <a:lnTo>
                      <a:pt x="20966" y="35830"/>
                    </a:lnTo>
                    <a:lnTo>
                      <a:pt x="29585" y="23047"/>
                    </a:lnTo>
                    <a:close/>
                  </a:path>
                </a:pathLst>
              </a:custGeom>
              <a:grpFill/>
              <a:ln w="9268"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158A8A82-3071-398D-DBFB-F152E0A713F6}"/>
                  </a:ext>
                </a:extLst>
              </p:cNvPr>
              <p:cNvSpPr/>
              <p:nvPr/>
            </p:nvSpPr>
            <p:spPr>
              <a:xfrm>
                <a:off x="5970888" y="3487876"/>
                <a:ext cx="213154" cy="158620"/>
              </a:xfrm>
              <a:custGeom>
                <a:avLst/>
                <a:gdLst>
                  <a:gd name="connsiteX0" fmla="*/ 218066 w 213154"/>
                  <a:gd name="connsiteY0" fmla="*/ 92933 h 158620"/>
                  <a:gd name="connsiteX1" fmla="*/ 125390 w 213154"/>
                  <a:gd name="connsiteY1" fmla="*/ 32191 h 158620"/>
                  <a:gd name="connsiteX2" fmla="*/ 119181 w 213154"/>
                  <a:gd name="connsiteY2" fmla="*/ 32191 h 158620"/>
                  <a:gd name="connsiteX3" fmla="*/ 75438 w 213154"/>
                  <a:gd name="connsiteY3" fmla="*/ 54957 h 158620"/>
                  <a:gd name="connsiteX4" fmla="*/ 56290 w 213154"/>
                  <a:gd name="connsiteY4" fmla="*/ 48962 h 158620"/>
                  <a:gd name="connsiteX5" fmla="*/ 57552 w 213154"/>
                  <a:gd name="connsiteY5" fmla="*/ 33684 h 158620"/>
                  <a:gd name="connsiteX6" fmla="*/ 75160 w 213154"/>
                  <a:gd name="connsiteY6" fmla="*/ 11103 h 158620"/>
                  <a:gd name="connsiteX7" fmla="*/ 56625 w 213154"/>
                  <a:gd name="connsiteY7" fmla="*/ 8118 h 158620"/>
                  <a:gd name="connsiteX8" fmla="*/ 52269 w 213154"/>
                  <a:gd name="connsiteY8" fmla="*/ 6718 h 158620"/>
                  <a:gd name="connsiteX9" fmla="*/ 39665 w 213154"/>
                  <a:gd name="connsiteY9" fmla="*/ 0 h 158620"/>
                  <a:gd name="connsiteX10" fmla="*/ 0 w 213154"/>
                  <a:gd name="connsiteY10" fmla="*/ 63075 h 158620"/>
                  <a:gd name="connsiteX11" fmla="*/ 21408 w 213154"/>
                  <a:gd name="connsiteY11" fmla="*/ 91067 h 158620"/>
                  <a:gd name="connsiteX12" fmla="*/ 45411 w 213154"/>
                  <a:gd name="connsiteY12" fmla="*/ 88268 h 158620"/>
                  <a:gd name="connsiteX13" fmla="*/ 50416 w 213154"/>
                  <a:gd name="connsiteY13" fmla="*/ 94892 h 158620"/>
                  <a:gd name="connsiteX14" fmla="*/ 52084 w 213154"/>
                  <a:gd name="connsiteY14" fmla="*/ 92466 h 158620"/>
                  <a:gd name="connsiteX15" fmla="*/ 75623 w 213154"/>
                  <a:gd name="connsiteY15" fmla="*/ 88174 h 158620"/>
                  <a:gd name="connsiteX16" fmla="*/ 83130 w 213154"/>
                  <a:gd name="connsiteY16" fmla="*/ 99278 h 158620"/>
                  <a:gd name="connsiteX17" fmla="*/ 83130 w 213154"/>
                  <a:gd name="connsiteY17" fmla="*/ 105716 h 158620"/>
                  <a:gd name="connsiteX18" fmla="*/ 95549 w 213154"/>
                  <a:gd name="connsiteY18" fmla="*/ 109448 h 158620"/>
                  <a:gd name="connsiteX19" fmla="*/ 100553 w 213154"/>
                  <a:gd name="connsiteY19" fmla="*/ 129975 h 158620"/>
                  <a:gd name="connsiteX20" fmla="*/ 109265 w 213154"/>
                  <a:gd name="connsiteY20" fmla="*/ 133521 h 158620"/>
                  <a:gd name="connsiteX21" fmla="*/ 112138 w 213154"/>
                  <a:gd name="connsiteY21" fmla="*/ 154422 h 158620"/>
                  <a:gd name="connsiteX22" fmla="*/ 108709 w 213154"/>
                  <a:gd name="connsiteY22" fmla="*/ 159460 h 158620"/>
                  <a:gd name="connsiteX23" fmla="*/ 134750 w 213154"/>
                  <a:gd name="connsiteY23" fmla="*/ 163472 h 158620"/>
                  <a:gd name="connsiteX24" fmla="*/ 156437 w 213154"/>
                  <a:gd name="connsiteY24" fmla="*/ 157501 h 158620"/>
                  <a:gd name="connsiteX25" fmla="*/ 128634 w 213154"/>
                  <a:gd name="connsiteY25" fmla="*/ 142945 h 158620"/>
                  <a:gd name="connsiteX26" fmla="*/ 127258 w 213154"/>
                  <a:gd name="connsiteY26" fmla="*/ 137852 h 158620"/>
                  <a:gd name="connsiteX27" fmla="*/ 127336 w 213154"/>
                  <a:gd name="connsiteY27" fmla="*/ 137720 h 158620"/>
                  <a:gd name="connsiteX28" fmla="*/ 127336 w 213154"/>
                  <a:gd name="connsiteY28" fmla="*/ 137720 h 158620"/>
                  <a:gd name="connsiteX29" fmla="*/ 132156 w 213154"/>
                  <a:gd name="connsiteY29" fmla="*/ 136134 h 158620"/>
                  <a:gd name="connsiteX30" fmla="*/ 162646 w 213154"/>
                  <a:gd name="connsiteY30" fmla="*/ 151716 h 158620"/>
                  <a:gd name="connsiteX31" fmla="*/ 177567 w 213154"/>
                  <a:gd name="connsiteY31" fmla="*/ 147517 h 158620"/>
                  <a:gd name="connsiteX32" fmla="*/ 178864 w 213154"/>
                  <a:gd name="connsiteY32" fmla="*/ 141732 h 158620"/>
                  <a:gd name="connsiteX33" fmla="*/ 175435 w 213154"/>
                  <a:gd name="connsiteY33" fmla="*/ 136693 h 158620"/>
                  <a:gd name="connsiteX34" fmla="*/ 168392 w 213154"/>
                  <a:gd name="connsiteY34" fmla="*/ 132401 h 158620"/>
                  <a:gd name="connsiteX35" fmla="*/ 139662 w 213154"/>
                  <a:gd name="connsiteY35" fmla="*/ 116633 h 158620"/>
                  <a:gd name="connsiteX36" fmla="*/ 138087 w 213154"/>
                  <a:gd name="connsiteY36" fmla="*/ 111221 h 158620"/>
                  <a:gd name="connsiteX37" fmla="*/ 143178 w 213154"/>
                  <a:gd name="connsiteY37" fmla="*/ 109490 h 158620"/>
                  <a:gd name="connsiteX38" fmla="*/ 143277 w 213154"/>
                  <a:gd name="connsiteY38" fmla="*/ 109541 h 158620"/>
                  <a:gd name="connsiteX39" fmla="*/ 143277 w 213154"/>
                  <a:gd name="connsiteY39" fmla="*/ 109541 h 158620"/>
                  <a:gd name="connsiteX40" fmla="*/ 182571 w 213154"/>
                  <a:gd name="connsiteY40" fmla="*/ 131188 h 158620"/>
                  <a:gd name="connsiteX41" fmla="*/ 199253 w 213154"/>
                  <a:gd name="connsiteY41" fmla="*/ 126990 h 158620"/>
                  <a:gd name="connsiteX42" fmla="*/ 200365 w 213154"/>
                  <a:gd name="connsiteY42" fmla="*/ 120925 h 158620"/>
                  <a:gd name="connsiteX43" fmla="*/ 196750 w 213154"/>
                  <a:gd name="connsiteY43" fmla="*/ 115886 h 158620"/>
                  <a:gd name="connsiteX44" fmla="*/ 193970 w 213154"/>
                  <a:gd name="connsiteY44" fmla="*/ 114207 h 158620"/>
                  <a:gd name="connsiteX45" fmla="*/ 151803 w 213154"/>
                  <a:gd name="connsiteY45" fmla="*/ 88641 h 158620"/>
                  <a:gd name="connsiteX46" fmla="*/ 150969 w 213154"/>
                  <a:gd name="connsiteY46" fmla="*/ 83042 h 158620"/>
                  <a:gd name="connsiteX47" fmla="*/ 155880 w 213154"/>
                  <a:gd name="connsiteY47" fmla="*/ 81829 h 158620"/>
                  <a:gd name="connsiteX48" fmla="*/ 196194 w 213154"/>
                  <a:gd name="connsiteY48" fmla="*/ 106089 h 158620"/>
                  <a:gd name="connsiteX49" fmla="*/ 196194 w 213154"/>
                  <a:gd name="connsiteY49" fmla="*/ 106089 h 158620"/>
                  <a:gd name="connsiteX50" fmla="*/ 198141 w 213154"/>
                  <a:gd name="connsiteY50" fmla="*/ 107302 h 158620"/>
                  <a:gd name="connsiteX51" fmla="*/ 206203 w 213154"/>
                  <a:gd name="connsiteY51" fmla="*/ 112341 h 158620"/>
                  <a:gd name="connsiteX52" fmla="*/ 220912 w 213154"/>
                  <a:gd name="connsiteY52" fmla="*/ 106734 h 158620"/>
                  <a:gd name="connsiteX53" fmla="*/ 218066 w 213154"/>
                  <a:gd name="connsiteY53" fmla="*/ 93679 h 158620"/>
                  <a:gd name="connsiteX54" fmla="*/ 218066 w 213154"/>
                  <a:gd name="connsiteY54" fmla="*/ 93679 h 15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13154" h="158620">
                    <a:moveTo>
                      <a:pt x="218066" y="92933"/>
                    </a:moveTo>
                    <a:lnTo>
                      <a:pt x="125390" y="32191"/>
                    </a:lnTo>
                    <a:cubicBezTo>
                      <a:pt x="123469" y="31074"/>
                      <a:pt x="121102" y="31074"/>
                      <a:pt x="119181" y="32191"/>
                    </a:cubicBezTo>
                    <a:lnTo>
                      <a:pt x="75438" y="54957"/>
                    </a:lnTo>
                    <a:cubicBezTo>
                      <a:pt x="68506" y="58625"/>
                      <a:pt x="59933" y="55941"/>
                      <a:pt x="56290" y="48962"/>
                    </a:cubicBezTo>
                    <a:cubicBezTo>
                      <a:pt x="53728" y="44054"/>
                      <a:pt x="54220" y="38098"/>
                      <a:pt x="57552" y="33684"/>
                    </a:cubicBezTo>
                    <a:lnTo>
                      <a:pt x="75160" y="11103"/>
                    </a:lnTo>
                    <a:lnTo>
                      <a:pt x="56625" y="8118"/>
                    </a:lnTo>
                    <a:cubicBezTo>
                      <a:pt x="55117" y="7850"/>
                      <a:pt x="53652" y="7379"/>
                      <a:pt x="52269" y="6718"/>
                    </a:cubicBezTo>
                    <a:lnTo>
                      <a:pt x="39665" y="0"/>
                    </a:lnTo>
                    <a:lnTo>
                      <a:pt x="0" y="63075"/>
                    </a:lnTo>
                    <a:lnTo>
                      <a:pt x="21408" y="91067"/>
                    </a:lnTo>
                    <a:cubicBezTo>
                      <a:pt x="27286" y="83651"/>
                      <a:pt x="38006" y="82401"/>
                      <a:pt x="45411" y="88268"/>
                    </a:cubicBezTo>
                    <a:cubicBezTo>
                      <a:pt x="47580" y="90042"/>
                      <a:pt x="49296" y="92314"/>
                      <a:pt x="50416" y="94892"/>
                    </a:cubicBezTo>
                    <a:lnTo>
                      <a:pt x="52084" y="92466"/>
                    </a:lnTo>
                    <a:cubicBezTo>
                      <a:pt x="57507" y="84895"/>
                      <a:pt x="67907" y="82998"/>
                      <a:pt x="75623" y="88174"/>
                    </a:cubicBezTo>
                    <a:cubicBezTo>
                      <a:pt x="79559" y="90655"/>
                      <a:pt x="82281" y="94682"/>
                      <a:pt x="83130" y="99278"/>
                    </a:cubicBezTo>
                    <a:cubicBezTo>
                      <a:pt x="83592" y="101399"/>
                      <a:pt x="83592" y="103595"/>
                      <a:pt x="83130" y="105716"/>
                    </a:cubicBezTo>
                    <a:cubicBezTo>
                      <a:pt x="87594" y="105286"/>
                      <a:pt x="92049" y="106625"/>
                      <a:pt x="95549" y="109448"/>
                    </a:cubicBezTo>
                    <a:cubicBezTo>
                      <a:pt x="101584" y="114397"/>
                      <a:pt x="103626" y="122776"/>
                      <a:pt x="100553" y="129975"/>
                    </a:cubicBezTo>
                    <a:cubicBezTo>
                      <a:pt x="103763" y="130169"/>
                      <a:pt x="106823" y="131414"/>
                      <a:pt x="109265" y="133521"/>
                    </a:cubicBezTo>
                    <a:cubicBezTo>
                      <a:pt x="115433" y="138699"/>
                      <a:pt x="116677" y="147752"/>
                      <a:pt x="112138" y="154422"/>
                    </a:cubicBezTo>
                    <a:lnTo>
                      <a:pt x="108709" y="159460"/>
                    </a:lnTo>
                    <a:lnTo>
                      <a:pt x="134750" y="163472"/>
                    </a:lnTo>
                    <a:cubicBezTo>
                      <a:pt x="142492" y="164644"/>
                      <a:pt x="150365" y="162476"/>
                      <a:pt x="156437" y="157501"/>
                    </a:cubicBezTo>
                    <a:lnTo>
                      <a:pt x="128634" y="142945"/>
                    </a:lnTo>
                    <a:cubicBezTo>
                      <a:pt x="126857" y="141921"/>
                      <a:pt x="126241" y="139641"/>
                      <a:pt x="127258" y="137852"/>
                    </a:cubicBezTo>
                    <a:cubicBezTo>
                      <a:pt x="127283" y="137807"/>
                      <a:pt x="127309" y="137763"/>
                      <a:pt x="127336" y="137720"/>
                    </a:cubicBezTo>
                    <a:lnTo>
                      <a:pt x="127336" y="137720"/>
                    </a:lnTo>
                    <a:cubicBezTo>
                      <a:pt x="128306" y="136032"/>
                      <a:pt x="130382" y="135348"/>
                      <a:pt x="132156" y="136134"/>
                    </a:cubicBezTo>
                    <a:lnTo>
                      <a:pt x="162646" y="151716"/>
                    </a:lnTo>
                    <a:cubicBezTo>
                      <a:pt x="167945" y="154457"/>
                      <a:pt x="174447" y="152627"/>
                      <a:pt x="177567" y="147517"/>
                    </a:cubicBezTo>
                    <a:cubicBezTo>
                      <a:pt x="178774" y="145852"/>
                      <a:pt x="179244" y="143758"/>
                      <a:pt x="178864" y="141732"/>
                    </a:cubicBezTo>
                    <a:cubicBezTo>
                      <a:pt x="178425" y="139663"/>
                      <a:pt x="177193" y="137852"/>
                      <a:pt x="175435" y="136693"/>
                    </a:cubicBezTo>
                    <a:lnTo>
                      <a:pt x="168392" y="132401"/>
                    </a:lnTo>
                    <a:lnTo>
                      <a:pt x="139662" y="116633"/>
                    </a:lnTo>
                    <a:cubicBezTo>
                      <a:pt x="137754" y="115567"/>
                      <a:pt x="137052" y="113155"/>
                      <a:pt x="138087" y="111221"/>
                    </a:cubicBezTo>
                    <a:cubicBezTo>
                      <a:pt x="139018" y="109328"/>
                      <a:pt x="141298" y="108553"/>
                      <a:pt x="143178" y="109490"/>
                    </a:cubicBezTo>
                    <a:cubicBezTo>
                      <a:pt x="143211" y="109507"/>
                      <a:pt x="143244" y="109524"/>
                      <a:pt x="143277" y="109541"/>
                    </a:cubicBezTo>
                    <a:lnTo>
                      <a:pt x="143277" y="109541"/>
                    </a:lnTo>
                    <a:lnTo>
                      <a:pt x="182571" y="131188"/>
                    </a:lnTo>
                    <a:cubicBezTo>
                      <a:pt x="188381" y="134277"/>
                      <a:pt x="195569" y="132468"/>
                      <a:pt x="199253" y="126990"/>
                    </a:cubicBezTo>
                    <a:cubicBezTo>
                      <a:pt x="200441" y="125210"/>
                      <a:pt x="200844" y="123014"/>
                      <a:pt x="200365" y="120925"/>
                    </a:cubicBezTo>
                    <a:cubicBezTo>
                      <a:pt x="199881" y="118825"/>
                      <a:pt x="198579" y="117009"/>
                      <a:pt x="196750" y="115886"/>
                    </a:cubicBezTo>
                    <a:lnTo>
                      <a:pt x="193970" y="114207"/>
                    </a:lnTo>
                    <a:lnTo>
                      <a:pt x="151803" y="88641"/>
                    </a:lnTo>
                    <a:cubicBezTo>
                      <a:pt x="150042" y="87324"/>
                      <a:pt x="149669" y="84822"/>
                      <a:pt x="150969" y="83042"/>
                    </a:cubicBezTo>
                    <a:cubicBezTo>
                      <a:pt x="152086" y="81476"/>
                      <a:pt x="154170" y="80962"/>
                      <a:pt x="155880" y="81829"/>
                    </a:cubicBezTo>
                    <a:lnTo>
                      <a:pt x="196194" y="106089"/>
                    </a:lnTo>
                    <a:lnTo>
                      <a:pt x="196194" y="106089"/>
                    </a:lnTo>
                    <a:lnTo>
                      <a:pt x="198141" y="107302"/>
                    </a:lnTo>
                    <a:lnTo>
                      <a:pt x="206203" y="112341"/>
                    </a:lnTo>
                    <a:cubicBezTo>
                      <a:pt x="211803" y="114882"/>
                      <a:pt x="218388" y="112372"/>
                      <a:pt x="220912" y="106734"/>
                    </a:cubicBezTo>
                    <a:cubicBezTo>
                      <a:pt x="222930" y="102227"/>
                      <a:pt x="221773" y="96921"/>
                      <a:pt x="218066" y="93679"/>
                    </a:cubicBezTo>
                    <a:lnTo>
                      <a:pt x="218066" y="93679"/>
                    </a:lnTo>
                    <a:close/>
                  </a:path>
                </a:pathLst>
              </a:custGeom>
              <a:grpFill/>
              <a:ln w="9268"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092BDAFE-4EEC-181F-F361-CEB00DB99C6C}"/>
                  </a:ext>
                </a:extLst>
              </p:cNvPr>
              <p:cNvSpPr/>
              <p:nvPr/>
            </p:nvSpPr>
            <p:spPr>
              <a:xfrm>
                <a:off x="5985046" y="3580522"/>
                <a:ext cx="27803" cy="27992"/>
              </a:xfrm>
              <a:custGeom>
                <a:avLst/>
                <a:gdLst>
                  <a:gd name="connsiteX0" fmla="*/ 29492 w 27802"/>
                  <a:gd name="connsiteY0" fmla="*/ 7285 h 27991"/>
                  <a:gd name="connsiteX1" fmla="*/ 25414 w 27802"/>
                  <a:gd name="connsiteY1" fmla="*/ 1407 h 27991"/>
                  <a:gd name="connsiteX2" fmla="*/ 20410 w 27802"/>
                  <a:gd name="connsiteY2" fmla="*/ 7 h 27991"/>
                  <a:gd name="connsiteX3" fmla="*/ 12903 w 27802"/>
                  <a:gd name="connsiteY3" fmla="*/ 3926 h 27991"/>
                  <a:gd name="connsiteX4" fmla="*/ 1596 w 27802"/>
                  <a:gd name="connsiteY4" fmla="*/ 20068 h 27991"/>
                  <a:gd name="connsiteX5" fmla="*/ 3821 w 27802"/>
                  <a:gd name="connsiteY5" fmla="*/ 32851 h 27991"/>
                  <a:gd name="connsiteX6" fmla="*/ 3821 w 27802"/>
                  <a:gd name="connsiteY6" fmla="*/ 32851 h 27991"/>
                  <a:gd name="connsiteX7" fmla="*/ 10679 w 27802"/>
                  <a:gd name="connsiteY7" fmla="*/ 34344 h 27991"/>
                  <a:gd name="connsiteX8" fmla="*/ 16147 w 27802"/>
                  <a:gd name="connsiteY8" fmla="*/ 31171 h 27991"/>
                  <a:gd name="connsiteX9" fmla="*/ 28380 w 27802"/>
                  <a:gd name="connsiteY9" fmla="*/ 14190 h 27991"/>
                  <a:gd name="connsiteX10" fmla="*/ 29492 w 27802"/>
                  <a:gd name="connsiteY10" fmla="*/ 7285 h 2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02" h="27991">
                    <a:moveTo>
                      <a:pt x="29492" y="7285"/>
                    </a:moveTo>
                    <a:cubicBezTo>
                      <a:pt x="28964" y="4857"/>
                      <a:pt x="27497" y="2741"/>
                      <a:pt x="25414" y="1407"/>
                    </a:cubicBezTo>
                    <a:cubicBezTo>
                      <a:pt x="23913" y="469"/>
                      <a:pt x="22176" y="-16"/>
                      <a:pt x="20410" y="7"/>
                    </a:cubicBezTo>
                    <a:cubicBezTo>
                      <a:pt x="17395" y="-116"/>
                      <a:pt x="14540" y="1374"/>
                      <a:pt x="12903" y="3926"/>
                    </a:cubicBezTo>
                    <a:lnTo>
                      <a:pt x="1596" y="20068"/>
                    </a:lnTo>
                    <a:cubicBezTo>
                      <a:pt x="-1209" y="24235"/>
                      <a:pt x="-224" y="29892"/>
                      <a:pt x="3821" y="32851"/>
                    </a:cubicBezTo>
                    <a:lnTo>
                      <a:pt x="3821" y="32851"/>
                    </a:lnTo>
                    <a:cubicBezTo>
                      <a:pt x="5824" y="34234"/>
                      <a:pt x="8287" y="34770"/>
                      <a:pt x="10679" y="34344"/>
                    </a:cubicBezTo>
                    <a:cubicBezTo>
                      <a:pt x="12814" y="33963"/>
                      <a:pt x="14749" y="32840"/>
                      <a:pt x="16147" y="31171"/>
                    </a:cubicBezTo>
                    <a:lnTo>
                      <a:pt x="28380" y="14190"/>
                    </a:lnTo>
                    <a:cubicBezTo>
                      <a:pt x="29573" y="12101"/>
                      <a:pt x="29969" y="9646"/>
                      <a:pt x="29492" y="7285"/>
                    </a:cubicBezTo>
                    <a:close/>
                  </a:path>
                </a:pathLst>
              </a:custGeom>
              <a:grpFill/>
              <a:ln w="9268"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48DCFA72-615E-066D-485D-9A3A4AD914B5}"/>
                  </a:ext>
                </a:extLst>
              </p:cNvPr>
              <p:cNvSpPr/>
              <p:nvPr/>
            </p:nvSpPr>
            <p:spPr>
              <a:xfrm>
                <a:off x="5924570" y="3452379"/>
                <a:ext cx="83408" cy="102637"/>
              </a:xfrm>
              <a:custGeom>
                <a:avLst/>
                <a:gdLst>
                  <a:gd name="connsiteX0" fmla="*/ 0 w 83408"/>
                  <a:gd name="connsiteY0" fmla="*/ 83707 h 102636"/>
                  <a:gd name="connsiteX1" fmla="*/ 52499 w 83408"/>
                  <a:gd name="connsiteY1" fmla="*/ 0 h 102636"/>
                  <a:gd name="connsiteX2" fmla="*/ 85332 w 83408"/>
                  <a:gd name="connsiteY2" fmla="*/ 20873 h 102636"/>
                  <a:gd name="connsiteX3" fmla="*/ 32833 w 83408"/>
                  <a:gd name="connsiteY3" fmla="*/ 104580 h 102636"/>
                </a:gdLst>
                <a:ahLst/>
                <a:cxnLst>
                  <a:cxn ang="0">
                    <a:pos x="connsiteX0" y="connsiteY0"/>
                  </a:cxn>
                  <a:cxn ang="0">
                    <a:pos x="connsiteX1" y="connsiteY1"/>
                  </a:cxn>
                  <a:cxn ang="0">
                    <a:pos x="connsiteX2" y="connsiteY2"/>
                  </a:cxn>
                  <a:cxn ang="0">
                    <a:pos x="connsiteX3" y="connsiteY3"/>
                  </a:cxn>
                </a:cxnLst>
                <a:rect l="l" t="t" r="r" b="b"/>
                <a:pathLst>
                  <a:path w="83408" h="102636">
                    <a:moveTo>
                      <a:pt x="0" y="83707"/>
                    </a:moveTo>
                    <a:lnTo>
                      <a:pt x="52499" y="0"/>
                    </a:lnTo>
                    <a:lnTo>
                      <a:pt x="85332" y="20873"/>
                    </a:lnTo>
                    <a:lnTo>
                      <a:pt x="32833" y="104580"/>
                    </a:lnTo>
                    <a:close/>
                  </a:path>
                </a:pathLst>
              </a:custGeom>
              <a:grpFill/>
              <a:ln w="9268"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CEC2D6A5-D71E-6AB0-FBE1-C91B2BB9B874}"/>
                  </a:ext>
                </a:extLst>
              </p:cNvPr>
              <p:cNvSpPr/>
              <p:nvPr/>
            </p:nvSpPr>
            <p:spPr>
              <a:xfrm>
                <a:off x="6022508" y="3200395"/>
                <a:ext cx="139013" cy="261256"/>
              </a:xfrm>
              <a:custGeom>
                <a:avLst/>
                <a:gdLst>
                  <a:gd name="connsiteX0" fmla="*/ 139292 w 139013"/>
                  <a:gd name="connsiteY0" fmla="*/ 260511 h 261257"/>
                  <a:gd name="connsiteX1" fmla="*/ 139292 w 139013"/>
                  <a:gd name="connsiteY1" fmla="*/ 52811 h 261257"/>
                  <a:gd name="connsiteX2" fmla="*/ 105280 w 139013"/>
                  <a:gd name="connsiteY2" fmla="*/ 38535 h 261257"/>
                  <a:gd name="connsiteX3" fmla="*/ 105280 w 139013"/>
                  <a:gd name="connsiteY3" fmla="*/ 0 h 261257"/>
                  <a:gd name="connsiteX4" fmla="*/ 5653 w 139013"/>
                  <a:gd name="connsiteY4" fmla="*/ 39748 h 261257"/>
                  <a:gd name="connsiteX5" fmla="*/ 5653 w 139013"/>
                  <a:gd name="connsiteY5" fmla="*/ 260417 h 261257"/>
                  <a:gd name="connsiteX6" fmla="*/ 0 w 139013"/>
                  <a:gd name="connsiteY6" fmla="*/ 260417 h 261257"/>
                  <a:gd name="connsiteX7" fmla="*/ 0 w 139013"/>
                  <a:gd name="connsiteY7" fmla="*/ 269748 h 261257"/>
                  <a:gd name="connsiteX8" fmla="*/ 144945 w 139013"/>
                  <a:gd name="connsiteY8" fmla="*/ 269748 h 261257"/>
                  <a:gd name="connsiteX9" fmla="*/ 144945 w 139013"/>
                  <a:gd name="connsiteY9" fmla="*/ 261257 h 261257"/>
                  <a:gd name="connsiteX10" fmla="*/ 29656 w 139013"/>
                  <a:gd name="connsiteY10" fmla="*/ 245488 h 261257"/>
                  <a:gd name="connsiteX11" fmla="*/ 18720 w 139013"/>
                  <a:gd name="connsiteY11" fmla="*/ 245488 h 261257"/>
                  <a:gd name="connsiteX12" fmla="*/ 18720 w 139013"/>
                  <a:gd name="connsiteY12" fmla="*/ 234385 h 261257"/>
                  <a:gd name="connsiteX13" fmla="*/ 29656 w 139013"/>
                  <a:gd name="connsiteY13" fmla="*/ 234385 h 261257"/>
                  <a:gd name="connsiteX14" fmla="*/ 29656 w 139013"/>
                  <a:gd name="connsiteY14" fmla="*/ 223841 h 261257"/>
                  <a:gd name="connsiteX15" fmla="*/ 18720 w 139013"/>
                  <a:gd name="connsiteY15" fmla="*/ 223841 h 261257"/>
                  <a:gd name="connsiteX16" fmla="*/ 18720 w 139013"/>
                  <a:gd name="connsiteY16" fmla="*/ 212738 h 261257"/>
                  <a:gd name="connsiteX17" fmla="*/ 29656 w 139013"/>
                  <a:gd name="connsiteY17" fmla="*/ 212738 h 261257"/>
                  <a:gd name="connsiteX18" fmla="*/ 29656 w 139013"/>
                  <a:gd name="connsiteY18" fmla="*/ 202288 h 261257"/>
                  <a:gd name="connsiteX19" fmla="*/ 18720 w 139013"/>
                  <a:gd name="connsiteY19" fmla="*/ 202288 h 261257"/>
                  <a:gd name="connsiteX20" fmla="*/ 18720 w 139013"/>
                  <a:gd name="connsiteY20" fmla="*/ 191184 h 261257"/>
                  <a:gd name="connsiteX21" fmla="*/ 29656 w 139013"/>
                  <a:gd name="connsiteY21" fmla="*/ 191184 h 261257"/>
                  <a:gd name="connsiteX22" fmla="*/ 29656 w 139013"/>
                  <a:gd name="connsiteY22" fmla="*/ 180734 h 261257"/>
                  <a:gd name="connsiteX23" fmla="*/ 18720 w 139013"/>
                  <a:gd name="connsiteY23" fmla="*/ 180734 h 261257"/>
                  <a:gd name="connsiteX24" fmla="*/ 18720 w 139013"/>
                  <a:gd name="connsiteY24" fmla="*/ 169351 h 261257"/>
                  <a:gd name="connsiteX25" fmla="*/ 29656 w 139013"/>
                  <a:gd name="connsiteY25" fmla="*/ 169351 h 261257"/>
                  <a:gd name="connsiteX26" fmla="*/ 29656 w 139013"/>
                  <a:gd name="connsiteY26" fmla="*/ 159087 h 261257"/>
                  <a:gd name="connsiteX27" fmla="*/ 18720 w 139013"/>
                  <a:gd name="connsiteY27" fmla="*/ 159087 h 261257"/>
                  <a:gd name="connsiteX28" fmla="*/ 18720 w 139013"/>
                  <a:gd name="connsiteY28" fmla="*/ 147704 h 261257"/>
                  <a:gd name="connsiteX29" fmla="*/ 29656 w 139013"/>
                  <a:gd name="connsiteY29" fmla="*/ 147704 h 261257"/>
                  <a:gd name="connsiteX30" fmla="*/ 29656 w 139013"/>
                  <a:gd name="connsiteY30" fmla="*/ 137533 h 261257"/>
                  <a:gd name="connsiteX31" fmla="*/ 18720 w 139013"/>
                  <a:gd name="connsiteY31" fmla="*/ 137533 h 261257"/>
                  <a:gd name="connsiteX32" fmla="*/ 18720 w 139013"/>
                  <a:gd name="connsiteY32" fmla="*/ 126057 h 261257"/>
                  <a:gd name="connsiteX33" fmla="*/ 29656 w 139013"/>
                  <a:gd name="connsiteY33" fmla="*/ 126057 h 261257"/>
                  <a:gd name="connsiteX34" fmla="*/ 29656 w 139013"/>
                  <a:gd name="connsiteY34" fmla="*/ 115886 h 261257"/>
                  <a:gd name="connsiteX35" fmla="*/ 18720 w 139013"/>
                  <a:gd name="connsiteY35" fmla="*/ 115886 h 261257"/>
                  <a:gd name="connsiteX36" fmla="*/ 18720 w 139013"/>
                  <a:gd name="connsiteY36" fmla="*/ 104410 h 261257"/>
                  <a:gd name="connsiteX37" fmla="*/ 29656 w 139013"/>
                  <a:gd name="connsiteY37" fmla="*/ 104410 h 261257"/>
                  <a:gd name="connsiteX38" fmla="*/ 29656 w 139013"/>
                  <a:gd name="connsiteY38" fmla="*/ 94332 h 261257"/>
                  <a:gd name="connsiteX39" fmla="*/ 18720 w 139013"/>
                  <a:gd name="connsiteY39" fmla="*/ 94332 h 261257"/>
                  <a:gd name="connsiteX40" fmla="*/ 18720 w 139013"/>
                  <a:gd name="connsiteY40" fmla="*/ 82763 h 261257"/>
                  <a:gd name="connsiteX41" fmla="*/ 29656 w 139013"/>
                  <a:gd name="connsiteY41" fmla="*/ 82763 h 261257"/>
                  <a:gd name="connsiteX42" fmla="*/ 29656 w 139013"/>
                  <a:gd name="connsiteY42" fmla="*/ 72779 h 261257"/>
                  <a:gd name="connsiteX43" fmla="*/ 18720 w 139013"/>
                  <a:gd name="connsiteY43" fmla="*/ 72779 h 261257"/>
                  <a:gd name="connsiteX44" fmla="*/ 18720 w 139013"/>
                  <a:gd name="connsiteY44" fmla="*/ 61116 h 261257"/>
                  <a:gd name="connsiteX45" fmla="*/ 29656 w 139013"/>
                  <a:gd name="connsiteY45" fmla="*/ 61116 h 261257"/>
                  <a:gd name="connsiteX46" fmla="*/ 51064 w 139013"/>
                  <a:gd name="connsiteY46" fmla="*/ 246048 h 261257"/>
                  <a:gd name="connsiteX47" fmla="*/ 40129 w 139013"/>
                  <a:gd name="connsiteY47" fmla="*/ 246048 h 261257"/>
                  <a:gd name="connsiteX48" fmla="*/ 40129 w 139013"/>
                  <a:gd name="connsiteY48" fmla="*/ 234385 h 261257"/>
                  <a:gd name="connsiteX49" fmla="*/ 51157 w 139013"/>
                  <a:gd name="connsiteY49" fmla="*/ 234385 h 261257"/>
                  <a:gd name="connsiteX50" fmla="*/ 51064 w 139013"/>
                  <a:gd name="connsiteY50" fmla="*/ 224401 h 261257"/>
                  <a:gd name="connsiteX51" fmla="*/ 40129 w 139013"/>
                  <a:gd name="connsiteY51" fmla="*/ 224401 h 261257"/>
                  <a:gd name="connsiteX52" fmla="*/ 40129 w 139013"/>
                  <a:gd name="connsiteY52" fmla="*/ 212738 h 261257"/>
                  <a:gd name="connsiteX53" fmla="*/ 51157 w 139013"/>
                  <a:gd name="connsiteY53" fmla="*/ 212738 h 261257"/>
                  <a:gd name="connsiteX54" fmla="*/ 51064 w 139013"/>
                  <a:gd name="connsiteY54" fmla="*/ 202848 h 261257"/>
                  <a:gd name="connsiteX55" fmla="*/ 40129 w 139013"/>
                  <a:gd name="connsiteY55" fmla="*/ 202848 h 261257"/>
                  <a:gd name="connsiteX56" fmla="*/ 40129 w 139013"/>
                  <a:gd name="connsiteY56" fmla="*/ 191184 h 261257"/>
                  <a:gd name="connsiteX57" fmla="*/ 51157 w 139013"/>
                  <a:gd name="connsiteY57" fmla="*/ 191184 h 261257"/>
                  <a:gd name="connsiteX58" fmla="*/ 51064 w 139013"/>
                  <a:gd name="connsiteY58" fmla="*/ 181294 h 261257"/>
                  <a:gd name="connsiteX59" fmla="*/ 40129 w 139013"/>
                  <a:gd name="connsiteY59" fmla="*/ 181294 h 261257"/>
                  <a:gd name="connsiteX60" fmla="*/ 40129 w 139013"/>
                  <a:gd name="connsiteY60" fmla="*/ 169351 h 261257"/>
                  <a:gd name="connsiteX61" fmla="*/ 51157 w 139013"/>
                  <a:gd name="connsiteY61" fmla="*/ 169351 h 261257"/>
                  <a:gd name="connsiteX62" fmla="*/ 51064 w 139013"/>
                  <a:gd name="connsiteY62" fmla="*/ 159647 h 261257"/>
                  <a:gd name="connsiteX63" fmla="*/ 40129 w 139013"/>
                  <a:gd name="connsiteY63" fmla="*/ 159647 h 261257"/>
                  <a:gd name="connsiteX64" fmla="*/ 40129 w 139013"/>
                  <a:gd name="connsiteY64" fmla="*/ 147704 h 261257"/>
                  <a:gd name="connsiteX65" fmla="*/ 51157 w 139013"/>
                  <a:gd name="connsiteY65" fmla="*/ 147704 h 261257"/>
                  <a:gd name="connsiteX66" fmla="*/ 51064 w 139013"/>
                  <a:gd name="connsiteY66" fmla="*/ 138093 h 261257"/>
                  <a:gd name="connsiteX67" fmla="*/ 40129 w 139013"/>
                  <a:gd name="connsiteY67" fmla="*/ 138093 h 261257"/>
                  <a:gd name="connsiteX68" fmla="*/ 40129 w 139013"/>
                  <a:gd name="connsiteY68" fmla="*/ 126057 h 261257"/>
                  <a:gd name="connsiteX69" fmla="*/ 51157 w 139013"/>
                  <a:gd name="connsiteY69" fmla="*/ 126057 h 261257"/>
                  <a:gd name="connsiteX70" fmla="*/ 51064 w 139013"/>
                  <a:gd name="connsiteY70" fmla="*/ 116446 h 261257"/>
                  <a:gd name="connsiteX71" fmla="*/ 40129 w 139013"/>
                  <a:gd name="connsiteY71" fmla="*/ 116446 h 261257"/>
                  <a:gd name="connsiteX72" fmla="*/ 40129 w 139013"/>
                  <a:gd name="connsiteY72" fmla="*/ 104410 h 261257"/>
                  <a:gd name="connsiteX73" fmla="*/ 51157 w 139013"/>
                  <a:gd name="connsiteY73" fmla="*/ 104410 h 261257"/>
                  <a:gd name="connsiteX74" fmla="*/ 51064 w 139013"/>
                  <a:gd name="connsiteY74" fmla="*/ 94892 h 261257"/>
                  <a:gd name="connsiteX75" fmla="*/ 40129 w 139013"/>
                  <a:gd name="connsiteY75" fmla="*/ 94892 h 261257"/>
                  <a:gd name="connsiteX76" fmla="*/ 40129 w 139013"/>
                  <a:gd name="connsiteY76" fmla="*/ 82763 h 261257"/>
                  <a:gd name="connsiteX77" fmla="*/ 51157 w 139013"/>
                  <a:gd name="connsiteY77" fmla="*/ 82763 h 261257"/>
                  <a:gd name="connsiteX78" fmla="*/ 51064 w 139013"/>
                  <a:gd name="connsiteY78" fmla="*/ 73339 h 261257"/>
                  <a:gd name="connsiteX79" fmla="*/ 40129 w 139013"/>
                  <a:gd name="connsiteY79" fmla="*/ 73339 h 261257"/>
                  <a:gd name="connsiteX80" fmla="*/ 40129 w 139013"/>
                  <a:gd name="connsiteY80" fmla="*/ 61116 h 261257"/>
                  <a:gd name="connsiteX81" fmla="*/ 51157 w 139013"/>
                  <a:gd name="connsiteY81" fmla="*/ 61116 h 261257"/>
                  <a:gd name="connsiteX82" fmla="*/ 72472 w 139013"/>
                  <a:gd name="connsiteY82" fmla="*/ 246701 h 261257"/>
                  <a:gd name="connsiteX83" fmla="*/ 61629 w 139013"/>
                  <a:gd name="connsiteY83" fmla="*/ 246701 h 261257"/>
                  <a:gd name="connsiteX84" fmla="*/ 61629 w 139013"/>
                  <a:gd name="connsiteY84" fmla="*/ 234385 h 261257"/>
                  <a:gd name="connsiteX85" fmla="*/ 72472 w 139013"/>
                  <a:gd name="connsiteY85" fmla="*/ 234385 h 261257"/>
                  <a:gd name="connsiteX86" fmla="*/ 72472 w 139013"/>
                  <a:gd name="connsiteY86" fmla="*/ 224961 h 261257"/>
                  <a:gd name="connsiteX87" fmla="*/ 61629 w 139013"/>
                  <a:gd name="connsiteY87" fmla="*/ 224961 h 261257"/>
                  <a:gd name="connsiteX88" fmla="*/ 61629 w 139013"/>
                  <a:gd name="connsiteY88" fmla="*/ 212738 h 261257"/>
                  <a:gd name="connsiteX89" fmla="*/ 72472 w 139013"/>
                  <a:gd name="connsiteY89" fmla="*/ 212738 h 261257"/>
                  <a:gd name="connsiteX90" fmla="*/ 72472 w 139013"/>
                  <a:gd name="connsiteY90" fmla="*/ 203501 h 261257"/>
                  <a:gd name="connsiteX91" fmla="*/ 61629 w 139013"/>
                  <a:gd name="connsiteY91" fmla="*/ 203501 h 261257"/>
                  <a:gd name="connsiteX92" fmla="*/ 61629 w 139013"/>
                  <a:gd name="connsiteY92" fmla="*/ 191184 h 261257"/>
                  <a:gd name="connsiteX93" fmla="*/ 72472 w 139013"/>
                  <a:gd name="connsiteY93" fmla="*/ 191184 h 261257"/>
                  <a:gd name="connsiteX94" fmla="*/ 72472 w 139013"/>
                  <a:gd name="connsiteY94" fmla="*/ 181947 h 261257"/>
                  <a:gd name="connsiteX95" fmla="*/ 61629 w 139013"/>
                  <a:gd name="connsiteY95" fmla="*/ 181947 h 261257"/>
                  <a:gd name="connsiteX96" fmla="*/ 61629 w 139013"/>
                  <a:gd name="connsiteY96" fmla="*/ 169351 h 261257"/>
                  <a:gd name="connsiteX97" fmla="*/ 72472 w 139013"/>
                  <a:gd name="connsiteY97" fmla="*/ 169351 h 261257"/>
                  <a:gd name="connsiteX98" fmla="*/ 72472 w 139013"/>
                  <a:gd name="connsiteY98" fmla="*/ 160300 h 261257"/>
                  <a:gd name="connsiteX99" fmla="*/ 61629 w 139013"/>
                  <a:gd name="connsiteY99" fmla="*/ 160300 h 261257"/>
                  <a:gd name="connsiteX100" fmla="*/ 61629 w 139013"/>
                  <a:gd name="connsiteY100" fmla="*/ 147704 h 261257"/>
                  <a:gd name="connsiteX101" fmla="*/ 72472 w 139013"/>
                  <a:gd name="connsiteY101" fmla="*/ 147704 h 261257"/>
                  <a:gd name="connsiteX102" fmla="*/ 72472 w 139013"/>
                  <a:gd name="connsiteY102" fmla="*/ 138746 h 261257"/>
                  <a:gd name="connsiteX103" fmla="*/ 61629 w 139013"/>
                  <a:gd name="connsiteY103" fmla="*/ 138746 h 261257"/>
                  <a:gd name="connsiteX104" fmla="*/ 61629 w 139013"/>
                  <a:gd name="connsiteY104" fmla="*/ 126057 h 261257"/>
                  <a:gd name="connsiteX105" fmla="*/ 72472 w 139013"/>
                  <a:gd name="connsiteY105" fmla="*/ 126057 h 261257"/>
                  <a:gd name="connsiteX106" fmla="*/ 72472 w 139013"/>
                  <a:gd name="connsiteY106" fmla="*/ 117006 h 261257"/>
                  <a:gd name="connsiteX107" fmla="*/ 61629 w 139013"/>
                  <a:gd name="connsiteY107" fmla="*/ 117006 h 261257"/>
                  <a:gd name="connsiteX108" fmla="*/ 61629 w 139013"/>
                  <a:gd name="connsiteY108" fmla="*/ 104410 h 261257"/>
                  <a:gd name="connsiteX109" fmla="*/ 72472 w 139013"/>
                  <a:gd name="connsiteY109" fmla="*/ 104410 h 261257"/>
                  <a:gd name="connsiteX110" fmla="*/ 72472 w 139013"/>
                  <a:gd name="connsiteY110" fmla="*/ 95732 h 261257"/>
                  <a:gd name="connsiteX111" fmla="*/ 61629 w 139013"/>
                  <a:gd name="connsiteY111" fmla="*/ 95732 h 261257"/>
                  <a:gd name="connsiteX112" fmla="*/ 61629 w 139013"/>
                  <a:gd name="connsiteY112" fmla="*/ 82763 h 261257"/>
                  <a:gd name="connsiteX113" fmla="*/ 72472 w 139013"/>
                  <a:gd name="connsiteY113" fmla="*/ 82763 h 261257"/>
                  <a:gd name="connsiteX114" fmla="*/ 72472 w 139013"/>
                  <a:gd name="connsiteY114" fmla="*/ 74178 h 261257"/>
                  <a:gd name="connsiteX115" fmla="*/ 61629 w 139013"/>
                  <a:gd name="connsiteY115" fmla="*/ 74178 h 261257"/>
                  <a:gd name="connsiteX116" fmla="*/ 61629 w 139013"/>
                  <a:gd name="connsiteY116" fmla="*/ 61116 h 261257"/>
                  <a:gd name="connsiteX117" fmla="*/ 72472 w 139013"/>
                  <a:gd name="connsiteY117" fmla="*/ 61116 h 261257"/>
                  <a:gd name="connsiteX118" fmla="*/ 94066 w 139013"/>
                  <a:gd name="connsiteY118" fmla="*/ 247448 h 261257"/>
                  <a:gd name="connsiteX119" fmla="*/ 83223 w 139013"/>
                  <a:gd name="connsiteY119" fmla="*/ 247448 h 261257"/>
                  <a:gd name="connsiteX120" fmla="*/ 83223 w 139013"/>
                  <a:gd name="connsiteY120" fmla="*/ 234385 h 261257"/>
                  <a:gd name="connsiteX121" fmla="*/ 94251 w 139013"/>
                  <a:gd name="connsiteY121" fmla="*/ 234385 h 261257"/>
                  <a:gd name="connsiteX122" fmla="*/ 94066 w 139013"/>
                  <a:gd name="connsiteY122" fmla="*/ 225801 h 261257"/>
                  <a:gd name="connsiteX123" fmla="*/ 83223 w 139013"/>
                  <a:gd name="connsiteY123" fmla="*/ 225801 h 261257"/>
                  <a:gd name="connsiteX124" fmla="*/ 83223 w 139013"/>
                  <a:gd name="connsiteY124" fmla="*/ 212738 h 261257"/>
                  <a:gd name="connsiteX125" fmla="*/ 94251 w 139013"/>
                  <a:gd name="connsiteY125" fmla="*/ 212738 h 261257"/>
                  <a:gd name="connsiteX126" fmla="*/ 94066 w 139013"/>
                  <a:gd name="connsiteY126" fmla="*/ 204247 h 261257"/>
                  <a:gd name="connsiteX127" fmla="*/ 83223 w 139013"/>
                  <a:gd name="connsiteY127" fmla="*/ 204247 h 261257"/>
                  <a:gd name="connsiteX128" fmla="*/ 83223 w 139013"/>
                  <a:gd name="connsiteY128" fmla="*/ 191184 h 261257"/>
                  <a:gd name="connsiteX129" fmla="*/ 94251 w 139013"/>
                  <a:gd name="connsiteY129" fmla="*/ 191184 h 261257"/>
                  <a:gd name="connsiteX130" fmla="*/ 94066 w 139013"/>
                  <a:gd name="connsiteY130" fmla="*/ 182693 h 261257"/>
                  <a:gd name="connsiteX131" fmla="*/ 83223 w 139013"/>
                  <a:gd name="connsiteY131" fmla="*/ 182693 h 261257"/>
                  <a:gd name="connsiteX132" fmla="*/ 83223 w 139013"/>
                  <a:gd name="connsiteY132" fmla="*/ 169351 h 261257"/>
                  <a:gd name="connsiteX133" fmla="*/ 94251 w 139013"/>
                  <a:gd name="connsiteY133" fmla="*/ 169351 h 261257"/>
                  <a:gd name="connsiteX134" fmla="*/ 94066 w 139013"/>
                  <a:gd name="connsiteY134" fmla="*/ 161046 h 261257"/>
                  <a:gd name="connsiteX135" fmla="*/ 83223 w 139013"/>
                  <a:gd name="connsiteY135" fmla="*/ 161046 h 261257"/>
                  <a:gd name="connsiteX136" fmla="*/ 83223 w 139013"/>
                  <a:gd name="connsiteY136" fmla="*/ 147704 h 261257"/>
                  <a:gd name="connsiteX137" fmla="*/ 94251 w 139013"/>
                  <a:gd name="connsiteY137" fmla="*/ 147704 h 261257"/>
                  <a:gd name="connsiteX138" fmla="*/ 94066 w 139013"/>
                  <a:gd name="connsiteY138" fmla="*/ 139493 h 261257"/>
                  <a:gd name="connsiteX139" fmla="*/ 83223 w 139013"/>
                  <a:gd name="connsiteY139" fmla="*/ 139493 h 261257"/>
                  <a:gd name="connsiteX140" fmla="*/ 83223 w 139013"/>
                  <a:gd name="connsiteY140" fmla="*/ 126057 h 261257"/>
                  <a:gd name="connsiteX141" fmla="*/ 94251 w 139013"/>
                  <a:gd name="connsiteY141" fmla="*/ 126057 h 261257"/>
                  <a:gd name="connsiteX142" fmla="*/ 94066 w 139013"/>
                  <a:gd name="connsiteY142" fmla="*/ 117846 h 261257"/>
                  <a:gd name="connsiteX143" fmla="*/ 83223 w 139013"/>
                  <a:gd name="connsiteY143" fmla="*/ 117846 h 261257"/>
                  <a:gd name="connsiteX144" fmla="*/ 83223 w 139013"/>
                  <a:gd name="connsiteY144" fmla="*/ 104410 h 261257"/>
                  <a:gd name="connsiteX145" fmla="*/ 94251 w 139013"/>
                  <a:gd name="connsiteY145" fmla="*/ 104410 h 261257"/>
                  <a:gd name="connsiteX146" fmla="*/ 94066 w 139013"/>
                  <a:gd name="connsiteY146" fmla="*/ 96292 h 261257"/>
                  <a:gd name="connsiteX147" fmla="*/ 83223 w 139013"/>
                  <a:gd name="connsiteY147" fmla="*/ 96292 h 261257"/>
                  <a:gd name="connsiteX148" fmla="*/ 83223 w 139013"/>
                  <a:gd name="connsiteY148" fmla="*/ 82763 h 261257"/>
                  <a:gd name="connsiteX149" fmla="*/ 94251 w 139013"/>
                  <a:gd name="connsiteY149" fmla="*/ 82763 h 261257"/>
                  <a:gd name="connsiteX150" fmla="*/ 94066 w 139013"/>
                  <a:gd name="connsiteY150" fmla="*/ 74738 h 261257"/>
                  <a:gd name="connsiteX151" fmla="*/ 83223 w 139013"/>
                  <a:gd name="connsiteY151" fmla="*/ 74738 h 261257"/>
                  <a:gd name="connsiteX152" fmla="*/ 83223 w 139013"/>
                  <a:gd name="connsiteY152" fmla="*/ 61116 h 261257"/>
                  <a:gd name="connsiteX153" fmla="*/ 94251 w 139013"/>
                  <a:gd name="connsiteY153" fmla="*/ 61116 h 261257"/>
                  <a:gd name="connsiteX154" fmla="*/ 126224 w 139013"/>
                  <a:gd name="connsiteY154" fmla="*/ 247821 h 261257"/>
                  <a:gd name="connsiteX155" fmla="*/ 115196 w 139013"/>
                  <a:gd name="connsiteY155" fmla="*/ 247821 h 261257"/>
                  <a:gd name="connsiteX156" fmla="*/ 115196 w 139013"/>
                  <a:gd name="connsiteY156" fmla="*/ 234385 h 261257"/>
                  <a:gd name="connsiteX157" fmla="*/ 126317 w 139013"/>
                  <a:gd name="connsiteY157" fmla="*/ 234385 h 261257"/>
                  <a:gd name="connsiteX158" fmla="*/ 126224 w 139013"/>
                  <a:gd name="connsiteY158" fmla="*/ 226174 h 261257"/>
                  <a:gd name="connsiteX159" fmla="*/ 115196 w 139013"/>
                  <a:gd name="connsiteY159" fmla="*/ 226174 h 261257"/>
                  <a:gd name="connsiteX160" fmla="*/ 115196 w 139013"/>
                  <a:gd name="connsiteY160" fmla="*/ 212738 h 261257"/>
                  <a:gd name="connsiteX161" fmla="*/ 126317 w 139013"/>
                  <a:gd name="connsiteY161" fmla="*/ 212738 h 261257"/>
                  <a:gd name="connsiteX162" fmla="*/ 126224 w 139013"/>
                  <a:gd name="connsiteY162" fmla="*/ 204620 h 261257"/>
                  <a:gd name="connsiteX163" fmla="*/ 115196 w 139013"/>
                  <a:gd name="connsiteY163" fmla="*/ 204620 h 261257"/>
                  <a:gd name="connsiteX164" fmla="*/ 115196 w 139013"/>
                  <a:gd name="connsiteY164" fmla="*/ 191184 h 261257"/>
                  <a:gd name="connsiteX165" fmla="*/ 126317 w 139013"/>
                  <a:gd name="connsiteY165" fmla="*/ 191184 h 261257"/>
                  <a:gd name="connsiteX166" fmla="*/ 126224 w 139013"/>
                  <a:gd name="connsiteY166" fmla="*/ 183067 h 261257"/>
                  <a:gd name="connsiteX167" fmla="*/ 115196 w 139013"/>
                  <a:gd name="connsiteY167" fmla="*/ 183067 h 261257"/>
                  <a:gd name="connsiteX168" fmla="*/ 115196 w 139013"/>
                  <a:gd name="connsiteY168" fmla="*/ 169351 h 261257"/>
                  <a:gd name="connsiteX169" fmla="*/ 126317 w 139013"/>
                  <a:gd name="connsiteY169" fmla="*/ 169351 h 261257"/>
                  <a:gd name="connsiteX170" fmla="*/ 126224 w 139013"/>
                  <a:gd name="connsiteY170" fmla="*/ 161420 h 261257"/>
                  <a:gd name="connsiteX171" fmla="*/ 115196 w 139013"/>
                  <a:gd name="connsiteY171" fmla="*/ 161420 h 261257"/>
                  <a:gd name="connsiteX172" fmla="*/ 115196 w 139013"/>
                  <a:gd name="connsiteY172" fmla="*/ 147704 h 261257"/>
                  <a:gd name="connsiteX173" fmla="*/ 126317 w 139013"/>
                  <a:gd name="connsiteY173" fmla="*/ 147704 h 261257"/>
                  <a:gd name="connsiteX174" fmla="*/ 126224 w 139013"/>
                  <a:gd name="connsiteY174" fmla="*/ 139866 h 261257"/>
                  <a:gd name="connsiteX175" fmla="*/ 115196 w 139013"/>
                  <a:gd name="connsiteY175" fmla="*/ 139866 h 261257"/>
                  <a:gd name="connsiteX176" fmla="*/ 115196 w 139013"/>
                  <a:gd name="connsiteY176" fmla="*/ 126057 h 261257"/>
                  <a:gd name="connsiteX177" fmla="*/ 126317 w 139013"/>
                  <a:gd name="connsiteY177" fmla="*/ 126057 h 261257"/>
                  <a:gd name="connsiteX178" fmla="*/ 126224 w 139013"/>
                  <a:gd name="connsiteY178" fmla="*/ 118219 h 261257"/>
                  <a:gd name="connsiteX179" fmla="*/ 115196 w 139013"/>
                  <a:gd name="connsiteY179" fmla="*/ 118219 h 261257"/>
                  <a:gd name="connsiteX180" fmla="*/ 115196 w 139013"/>
                  <a:gd name="connsiteY180" fmla="*/ 104410 h 261257"/>
                  <a:gd name="connsiteX181" fmla="*/ 126317 w 139013"/>
                  <a:gd name="connsiteY181" fmla="*/ 104410 h 261257"/>
                  <a:gd name="connsiteX182" fmla="*/ 126224 w 139013"/>
                  <a:gd name="connsiteY182" fmla="*/ 96665 h 261257"/>
                  <a:gd name="connsiteX183" fmla="*/ 115196 w 139013"/>
                  <a:gd name="connsiteY183" fmla="*/ 96665 h 261257"/>
                  <a:gd name="connsiteX184" fmla="*/ 115196 w 139013"/>
                  <a:gd name="connsiteY184" fmla="*/ 82763 h 261257"/>
                  <a:gd name="connsiteX185" fmla="*/ 126317 w 139013"/>
                  <a:gd name="connsiteY185" fmla="*/ 82763 h 261257"/>
                  <a:gd name="connsiteX186" fmla="*/ 126224 w 139013"/>
                  <a:gd name="connsiteY186" fmla="*/ 75111 h 261257"/>
                  <a:gd name="connsiteX187" fmla="*/ 115196 w 139013"/>
                  <a:gd name="connsiteY187" fmla="*/ 75111 h 261257"/>
                  <a:gd name="connsiteX188" fmla="*/ 115196 w 139013"/>
                  <a:gd name="connsiteY188" fmla="*/ 61116 h 261257"/>
                  <a:gd name="connsiteX189" fmla="*/ 126317 w 139013"/>
                  <a:gd name="connsiteY189" fmla="*/ 61116 h 2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39013" h="261257">
                    <a:moveTo>
                      <a:pt x="139292" y="260511"/>
                    </a:moveTo>
                    <a:lnTo>
                      <a:pt x="139292" y="52811"/>
                    </a:lnTo>
                    <a:lnTo>
                      <a:pt x="105280" y="38535"/>
                    </a:lnTo>
                    <a:lnTo>
                      <a:pt x="105280" y="0"/>
                    </a:lnTo>
                    <a:lnTo>
                      <a:pt x="5653" y="39748"/>
                    </a:lnTo>
                    <a:lnTo>
                      <a:pt x="5653" y="260417"/>
                    </a:lnTo>
                    <a:lnTo>
                      <a:pt x="0" y="260417"/>
                    </a:lnTo>
                    <a:lnTo>
                      <a:pt x="0" y="269748"/>
                    </a:lnTo>
                    <a:lnTo>
                      <a:pt x="144945" y="269748"/>
                    </a:lnTo>
                    <a:lnTo>
                      <a:pt x="144945" y="261257"/>
                    </a:lnTo>
                    <a:close/>
                    <a:moveTo>
                      <a:pt x="29656" y="245488"/>
                    </a:moveTo>
                    <a:lnTo>
                      <a:pt x="18720" y="245488"/>
                    </a:lnTo>
                    <a:lnTo>
                      <a:pt x="18720" y="234385"/>
                    </a:lnTo>
                    <a:lnTo>
                      <a:pt x="29656" y="234385"/>
                    </a:lnTo>
                    <a:close/>
                    <a:moveTo>
                      <a:pt x="29656" y="223841"/>
                    </a:moveTo>
                    <a:lnTo>
                      <a:pt x="18720" y="223841"/>
                    </a:lnTo>
                    <a:lnTo>
                      <a:pt x="18720" y="212738"/>
                    </a:lnTo>
                    <a:lnTo>
                      <a:pt x="29656" y="212738"/>
                    </a:lnTo>
                    <a:close/>
                    <a:moveTo>
                      <a:pt x="29656" y="202288"/>
                    </a:moveTo>
                    <a:lnTo>
                      <a:pt x="18720" y="202288"/>
                    </a:lnTo>
                    <a:lnTo>
                      <a:pt x="18720" y="191184"/>
                    </a:lnTo>
                    <a:lnTo>
                      <a:pt x="29656" y="191184"/>
                    </a:lnTo>
                    <a:close/>
                    <a:moveTo>
                      <a:pt x="29656" y="180734"/>
                    </a:moveTo>
                    <a:lnTo>
                      <a:pt x="18720" y="180734"/>
                    </a:lnTo>
                    <a:lnTo>
                      <a:pt x="18720" y="169351"/>
                    </a:lnTo>
                    <a:lnTo>
                      <a:pt x="29656" y="169351"/>
                    </a:lnTo>
                    <a:close/>
                    <a:moveTo>
                      <a:pt x="29656" y="159087"/>
                    </a:moveTo>
                    <a:lnTo>
                      <a:pt x="18720" y="159087"/>
                    </a:lnTo>
                    <a:lnTo>
                      <a:pt x="18720" y="147704"/>
                    </a:lnTo>
                    <a:lnTo>
                      <a:pt x="29656" y="147704"/>
                    </a:lnTo>
                    <a:close/>
                    <a:moveTo>
                      <a:pt x="29656" y="137533"/>
                    </a:moveTo>
                    <a:lnTo>
                      <a:pt x="18720" y="137533"/>
                    </a:lnTo>
                    <a:lnTo>
                      <a:pt x="18720" y="126057"/>
                    </a:lnTo>
                    <a:lnTo>
                      <a:pt x="29656" y="126057"/>
                    </a:lnTo>
                    <a:close/>
                    <a:moveTo>
                      <a:pt x="29656" y="115886"/>
                    </a:moveTo>
                    <a:lnTo>
                      <a:pt x="18720" y="115886"/>
                    </a:lnTo>
                    <a:lnTo>
                      <a:pt x="18720" y="104410"/>
                    </a:lnTo>
                    <a:lnTo>
                      <a:pt x="29656" y="104410"/>
                    </a:lnTo>
                    <a:close/>
                    <a:moveTo>
                      <a:pt x="29656" y="94332"/>
                    </a:moveTo>
                    <a:lnTo>
                      <a:pt x="18720" y="94332"/>
                    </a:lnTo>
                    <a:lnTo>
                      <a:pt x="18720" y="82763"/>
                    </a:lnTo>
                    <a:lnTo>
                      <a:pt x="29656" y="82763"/>
                    </a:lnTo>
                    <a:close/>
                    <a:moveTo>
                      <a:pt x="29656" y="72779"/>
                    </a:moveTo>
                    <a:lnTo>
                      <a:pt x="18720" y="72779"/>
                    </a:lnTo>
                    <a:lnTo>
                      <a:pt x="18720" y="61116"/>
                    </a:lnTo>
                    <a:lnTo>
                      <a:pt x="29656" y="61116"/>
                    </a:lnTo>
                    <a:close/>
                    <a:moveTo>
                      <a:pt x="51064" y="246048"/>
                    </a:moveTo>
                    <a:lnTo>
                      <a:pt x="40129" y="246048"/>
                    </a:lnTo>
                    <a:lnTo>
                      <a:pt x="40129" y="234385"/>
                    </a:lnTo>
                    <a:lnTo>
                      <a:pt x="51157" y="234385"/>
                    </a:lnTo>
                    <a:close/>
                    <a:moveTo>
                      <a:pt x="51064" y="224401"/>
                    </a:moveTo>
                    <a:lnTo>
                      <a:pt x="40129" y="224401"/>
                    </a:lnTo>
                    <a:lnTo>
                      <a:pt x="40129" y="212738"/>
                    </a:lnTo>
                    <a:lnTo>
                      <a:pt x="51157" y="212738"/>
                    </a:lnTo>
                    <a:close/>
                    <a:moveTo>
                      <a:pt x="51064" y="202848"/>
                    </a:moveTo>
                    <a:lnTo>
                      <a:pt x="40129" y="202848"/>
                    </a:lnTo>
                    <a:lnTo>
                      <a:pt x="40129" y="191184"/>
                    </a:lnTo>
                    <a:lnTo>
                      <a:pt x="51157" y="191184"/>
                    </a:lnTo>
                    <a:close/>
                    <a:moveTo>
                      <a:pt x="51064" y="181294"/>
                    </a:moveTo>
                    <a:lnTo>
                      <a:pt x="40129" y="181294"/>
                    </a:lnTo>
                    <a:lnTo>
                      <a:pt x="40129" y="169351"/>
                    </a:lnTo>
                    <a:lnTo>
                      <a:pt x="51157" y="169351"/>
                    </a:lnTo>
                    <a:close/>
                    <a:moveTo>
                      <a:pt x="51064" y="159647"/>
                    </a:moveTo>
                    <a:lnTo>
                      <a:pt x="40129" y="159647"/>
                    </a:lnTo>
                    <a:lnTo>
                      <a:pt x="40129" y="147704"/>
                    </a:lnTo>
                    <a:lnTo>
                      <a:pt x="51157" y="147704"/>
                    </a:lnTo>
                    <a:close/>
                    <a:moveTo>
                      <a:pt x="51064" y="138093"/>
                    </a:moveTo>
                    <a:lnTo>
                      <a:pt x="40129" y="138093"/>
                    </a:lnTo>
                    <a:lnTo>
                      <a:pt x="40129" y="126057"/>
                    </a:lnTo>
                    <a:lnTo>
                      <a:pt x="51157" y="126057"/>
                    </a:lnTo>
                    <a:close/>
                    <a:moveTo>
                      <a:pt x="51064" y="116446"/>
                    </a:moveTo>
                    <a:lnTo>
                      <a:pt x="40129" y="116446"/>
                    </a:lnTo>
                    <a:lnTo>
                      <a:pt x="40129" y="104410"/>
                    </a:lnTo>
                    <a:lnTo>
                      <a:pt x="51157" y="104410"/>
                    </a:lnTo>
                    <a:close/>
                    <a:moveTo>
                      <a:pt x="51064" y="94892"/>
                    </a:moveTo>
                    <a:lnTo>
                      <a:pt x="40129" y="94892"/>
                    </a:lnTo>
                    <a:lnTo>
                      <a:pt x="40129" y="82763"/>
                    </a:lnTo>
                    <a:lnTo>
                      <a:pt x="51157" y="82763"/>
                    </a:lnTo>
                    <a:close/>
                    <a:moveTo>
                      <a:pt x="51064" y="73339"/>
                    </a:moveTo>
                    <a:lnTo>
                      <a:pt x="40129" y="73339"/>
                    </a:lnTo>
                    <a:lnTo>
                      <a:pt x="40129" y="61116"/>
                    </a:lnTo>
                    <a:lnTo>
                      <a:pt x="51157" y="61116"/>
                    </a:lnTo>
                    <a:close/>
                    <a:moveTo>
                      <a:pt x="72472" y="246701"/>
                    </a:moveTo>
                    <a:lnTo>
                      <a:pt x="61629" y="246701"/>
                    </a:lnTo>
                    <a:lnTo>
                      <a:pt x="61629" y="234385"/>
                    </a:lnTo>
                    <a:lnTo>
                      <a:pt x="72472" y="234385"/>
                    </a:lnTo>
                    <a:close/>
                    <a:moveTo>
                      <a:pt x="72472" y="224961"/>
                    </a:moveTo>
                    <a:lnTo>
                      <a:pt x="61629" y="224961"/>
                    </a:lnTo>
                    <a:lnTo>
                      <a:pt x="61629" y="212738"/>
                    </a:lnTo>
                    <a:lnTo>
                      <a:pt x="72472" y="212738"/>
                    </a:lnTo>
                    <a:close/>
                    <a:moveTo>
                      <a:pt x="72472" y="203501"/>
                    </a:moveTo>
                    <a:lnTo>
                      <a:pt x="61629" y="203501"/>
                    </a:lnTo>
                    <a:lnTo>
                      <a:pt x="61629" y="191184"/>
                    </a:lnTo>
                    <a:lnTo>
                      <a:pt x="72472" y="191184"/>
                    </a:lnTo>
                    <a:close/>
                    <a:moveTo>
                      <a:pt x="72472" y="181947"/>
                    </a:moveTo>
                    <a:lnTo>
                      <a:pt x="61629" y="181947"/>
                    </a:lnTo>
                    <a:lnTo>
                      <a:pt x="61629" y="169351"/>
                    </a:lnTo>
                    <a:lnTo>
                      <a:pt x="72472" y="169351"/>
                    </a:lnTo>
                    <a:close/>
                    <a:moveTo>
                      <a:pt x="72472" y="160300"/>
                    </a:moveTo>
                    <a:lnTo>
                      <a:pt x="61629" y="160300"/>
                    </a:lnTo>
                    <a:lnTo>
                      <a:pt x="61629" y="147704"/>
                    </a:lnTo>
                    <a:lnTo>
                      <a:pt x="72472" y="147704"/>
                    </a:lnTo>
                    <a:close/>
                    <a:moveTo>
                      <a:pt x="72472" y="138746"/>
                    </a:moveTo>
                    <a:lnTo>
                      <a:pt x="61629" y="138746"/>
                    </a:lnTo>
                    <a:lnTo>
                      <a:pt x="61629" y="126057"/>
                    </a:lnTo>
                    <a:lnTo>
                      <a:pt x="72472" y="126057"/>
                    </a:lnTo>
                    <a:close/>
                    <a:moveTo>
                      <a:pt x="72472" y="117006"/>
                    </a:moveTo>
                    <a:lnTo>
                      <a:pt x="61629" y="117006"/>
                    </a:lnTo>
                    <a:lnTo>
                      <a:pt x="61629" y="104410"/>
                    </a:lnTo>
                    <a:lnTo>
                      <a:pt x="72472" y="104410"/>
                    </a:lnTo>
                    <a:close/>
                    <a:moveTo>
                      <a:pt x="72472" y="95732"/>
                    </a:moveTo>
                    <a:lnTo>
                      <a:pt x="61629" y="95732"/>
                    </a:lnTo>
                    <a:lnTo>
                      <a:pt x="61629" y="82763"/>
                    </a:lnTo>
                    <a:lnTo>
                      <a:pt x="72472" y="82763"/>
                    </a:lnTo>
                    <a:close/>
                    <a:moveTo>
                      <a:pt x="72472" y="74178"/>
                    </a:moveTo>
                    <a:lnTo>
                      <a:pt x="61629" y="74178"/>
                    </a:lnTo>
                    <a:lnTo>
                      <a:pt x="61629" y="61116"/>
                    </a:lnTo>
                    <a:lnTo>
                      <a:pt x="72472" y="61116"/>
                    </a:lnTo>
                    <a:close/>
                    <a:moveTo>
                      <a:pt x="94066" y="247448"/>
                    </a:moveTo>
                    <a:lnTo>
                      <a:pt x="83223" y="247448"/>
                    </a:lnTo>
                    <a:lnTo>
                      <a:pt x="83223" y="234385"/>
                    </a:lnTo>
                    <a:lnTo>
                      <a:pt x="94251" y="234385"/>
                    </a:lnTo>
                    <a:close/>
                    <a:moveTo>
                      <a:pt x="94066" y="225801"/>
                    </a:moveTo>
                    <a:lnTo>
                      <a:pt x="83223" y="225801"/>
                    </a:lnTo>
                    <a:lnTo>
                      <a:pt x="83223" y="212738"/>
                    </a:lnTo>
                    <a:lnTo>
                      <a:pt x="94251" y="212738"/>
                    </a:lnTo>
                    <a:close/>
                    <a:moveTo>
                      <a:pt x="94066" y="204247"/>
                    </a:moveTo>
                    <a:lnTo>
                      <a:pt x="83223" y="204247"/>
                    </a:lnTo>
                    <a:lnTo>
                      <a:pt x="83223" y="191184"/>
                    </a:lnTo>
                    <a:lnTo>
                      <a:pt x="94251" y="191184"/>
                    </a:lnTo>
                    <a:close/>
                    <a:moveTo>
                      <a:pt x="94066" y="182693"/>
                    </a:moveTo>
                    <a:lnTo>
                      <a:pt x="83223" y="182693"/>
                    </a:lnTo>
                    <a:lnTo>
                      <a:pt x="83223" y="169351"/>
                    </a:lnTo>
                    <a:lnTo>
                      <a:pt x="94251" y="169351"/>
                    </a:lnTo>
                    <a:close/>
                    <a:moveTo>
                      <a:pt x="94066" y="161046"/>
                    </a:moveTo>
                    <a:lnTo>
                      <a:pt x="83223" y="161046"/>
                    </a:lnTo>
                    <a:lnTo>
                      <a:pt x="83223" y="147704"/>
                    </a:lnTo>
                    <a:lnTo>
                      <a:pt x="94251" y="147704"/>
                    </a:lnTo>
                    <a:close/>
                    <a:moveTo>
                      <a:pt x="94066" y="139493"/>
                    </a:moveTo>
                    <a:lnTo>
                      <a:pt x="83223" y="139493"/>
                    </a:lnTo>
                    <a:lnTo>
                      <a:pt x="83223" y="126057"/>
                    </a:lnTo>
                    <a:lnTo>
                      <a:pt x="94251" y="126057"/>
                    </a:lnTo>
                    <a:close/>
                    <a:moveTo>
                      <a:pt x="94066" y="117846"/>
                    </a:moveTo>
                    <a:lnTo>
                      <a:pt x="83223" y="117846"/>
                    </a:lnTo>
                    <a:lnTo>
                      <a:pt x="83223" y="104410"/>
                    </a:lnTo>
                    <a:lnTo>
                      <a:pt x="94251" y="104410"/>
                    </a:lnTo>
                    <a:close/>
                    <a:moveTo>
                      <a:pt x="94066" y="96292"/>
                    </a:moveTo>
                    <a:lnTo>
                      <a:pt x="83223" y="96292"/>
                    </a:lnTo>
                    <a:lnTo>
                      <a:pt x="83223" y="82763"/>
                    </a:lnTo>
                    <a:lnTo>
                      <a:pt x="94251" y="82763"/>
                    </a:lnTo>
                    <a:close/>
                    <a:moveTo>
                      <a:pt x="94066" y="74738"/>
                    </a:moveTo>
                    <a:lnTo>
                      <a:pt x="83223" y="74738"/>
                    </a:lnTo>
                    <a:lnTo>
                      <a:pt x="83223" y="61116"/>
                    </a:lnTo>
                    <a:lnTo>
                      <a:pt x="94251" y="61116"/>
                    </a:lnTo>
                    <a:close/>
                    <a:moveTo>
                      <a:pt x="126224" y="247821"/>
                    </a:moveTo>
                    <a:lnTo>
                      <a:pt x="115196" y="247821"/>
                    </a:lnTo>
                    <a:lnTo>
                      <a:pt x="115196" y="234385"/>
                    </a:lnTo>
                    <a:lnTo>
                      <a:pt x="126317" y="234385"/>
                    </a:lnTo>
                    <a:close/>
                    <a:moveTo>
                      <a:pt x="126224" y="226174"/>
                    </a:moveTo>
                    <a:lnTo>
                      <a:pt x="115196" y="226174"/>
                    </a:lnTo>
                    <a:lnTo>
                      <a:pt x="115196" y="212738"/>
                    </a:lnTo>
                    <a:lnTo>
                      <a:pt x="126317" y="212738"/>
                    </a:lnTo>
                    <a:close/>
                    <a:moveTo>
                      <a:pt x="126224" y="204620"/>
                    </a:moveTo>
                    <a:lnTo>
                      <a:pt x="115196" y="204620"/>
                    </a:lnTo>
                    <a:lnTo>
                      <a:pt x="115196" y="191184"/>
                    </a:lnTo>
                    <a:lnTo>
                      <a:pt x="126317" y="191184"/>
                    </a:lnTo>
                    <a:close/>
                    <a:moveTo>
                      <a:pt x="126224" y="183067"/>
                    </a:moveTo>
                    <a:lnTo>
                      <a:pt x="115196" y="183067"/>
                    </a:lnTo>
                    <a:lnTo>
                      <a:pt x="115196" y="169351"/>
                    </a:lnTo>
                    <a:lnTo>
                      <a:pt x="126317" y="169351"/>
                    </a:lnTo>
                    <a:close/>
                    <a:moveTo>
                      <a:pt x="126224" y="161420"/>
                    </a:moveTo>
                    <a:lnTo>
                      <a:pt x="115196" y="161420"/>
                    </a:lnTo>
                    <a:lnTo>
                      <a:pt x="115196" y="147704"/>
                    </a:lnTo>
                    <a:lnTo>
                      <a:pt x="126317" y="147704"/>
                    </a:lnTo>
                    <a:close/>
                    <a:moveTo>
                      <a:pt x="126224" y="139866"/>
                    </a:moveTo>
                    <a:lnTo>
                      <a:pt x="115196" y="139866"/>
                    </a:lnTo>
                    <a:lnTo>
                      <a:pt x="115196" y="126057"/>
                    </a:lnTo>
                    <a:lnTo>
                      <a:pt x="126317" y="126057"/>
                    </a:lnTo>
                    <a:close/>
                    <a:moveTo>
                      <a:pt x="126224" y="118219"/>
                    </a:moveTo>
                    <a:lnTo>
                      <a:pt x="115196" y="118219"/>
                    </a:lnTo>
                    <a:lnTo>
                      <a:pt x="115196" y="104410"/>
                    </a:lnTo>
                    <a:lnTo>
                      <a:pt x="126317" y="104410"/>
                    </a:lnTo>
                    <a:close/>
                    <a:moveTo>
                      <a:pt x="126224" y="96665"/>
                    </a:moveTo>
                    <a:lnTo>
                      <a:pt x="115196" y="96665"/>
                    </a:lnTo>
                    <a:lnTo>
                      <a:pt x="115196" y="82763"/>
                    </a:lnTo>
                    <a:lnTo>
                      <a:pt x="126317" y="82763"/>
                    </a:lnTo>
                    <a:close/>
                    <a:moveTo>
                      <a:pt x="126224" y="75111"/>
                    </a:moveTo>
                    <a:lnTo>
                      <a:pt x="115196" y="75111"/>
                    </a:lnTo>
                    <a:lnTo>
                      <a:pt x="115196" y="61116"/>
                    </a:lnTo>
                    <a:lnTo>
                      <a:pt x="126317" y="61116"/>
                    </a:lnTo>
                    <a:close/>
                  </a:path>
                </a:pathLst>
              </a:custGeom>
              <a:grpFill/>
              <a:ln w="926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324424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p:cNvSpPr>
            <a:spLocks noGrp="1"/>
          </p:cNvSpPr>
          <p:nvPr>
            <p:ph type="title"/>
          </p:nvPr>
        </p:nvSpPr>
        <p:spPr/>
        <p:txBody>
          <a:bodyPr/>
          <a:lstStyle/>
          <a:p>
            <a:r>
              <a:rPr lang="en-US"/>
              <a:t>Design: Scope of Services</a:t>
            </a:r>
          </a:p>
        </p:txBody>
      </p:sp>
      <p:sp>
        <p:nvSpPr>
          <p:cNvPr id="4" name="Text Placeholder 3"/>
          <p:cNvSpPr>
            <a:spLocks noGrp="1"/>
          </p:cNvSpPr>
          <p:nvPr>
            <p:ph type="body" sz="quarter" idx="10"/>
          </p:nvPr>
        </p:nvSpPr>
        <p:spPr/>
        <p:txBody>
          <a:bodyPr/>
          <a:lstStyle/>
          <a:p>
            <a:r>
              <a:rPr lang="en-US"/>
              <a:t>Assessment and Design</a:t>
            </a:r>
          </a:p>
        </p:txBody>
      </p:sp>
      <p:sp>
        <p:nvSpPr>
          <p:cNvPr id="5" name="Content Placeholder 4"/>
          <p:cNvSpPr>
            <a:spLocks noGrp="1"/>
          </p:cNvSpPr>
          <p:nvPr>
            <p:ph sz="quarter" idx="11"/>
          </p:nvPr>
        </p:nvSpPr>
        <p:spPr>
          <a:xfrm>
            <a:off x="438912" y="1280160"/>
            <a:ext cx="11288798" cy="1165179"/>
          </a:xfrm>
        </p:spPr>
        <p:txBody>
          <a:bodyPr>
            <a:normAutofit/>
          </a:bodyPr>
          <a:lstStyle/>
          <a:p>
            <a:pPr marL="0" lvl="1" indent="0" defTabSz="670465">
              <a:spcAft>
                <a:spcPts val="400"/>
              </a:spcAft>
              <a:buClr>
                <a:schemeClr val="accent2"/>
              </a:buClr>
              <a:buNone/>
              <a:tabLst>
                <a:tab pos="1371600" algn="l"/>
              </a:tabLst>
            </a:pPr>
            <a:r>
              <a:rPr lang="en-US" sz="1800" b="1">
                <a:solidFill>
                  <a:srgbClr val="5F6062"/>
                </a:solidFill>
              </a:rPr>
              <a:t>Alignment of where discrete activities are placed within the service model is a key feature of design. Each function and each industry will place activities in the model based on their strategic objectives. </a:t>
            </a:r>
          </a:p>
        </p:txBody>
      </p:sp>
      <p:sp>
        <p:nvSpPr>
          <p:cNvPr id="6" name="Rectangle 5">
            <a:extLst>
              <a:ext uri="{FF2B5EF4-FFF2-40B4-BE49-F238E27FC236}">
                <a16:creationId xmlns:a16="http://schemas.microsoft.com/office/drawing/2014/main" id="{867D2462-46E4-9647-A02B-64227284767F}"/>
              </a:ext>
            </a:extLst>
          </p:cNvPr>
          <p:cNvSpPr/>
          <p:nvPr/>
        </p:nvSpPr>
        <p:spPr>
          <a:xfrm>
            <a:off x="1258111" y="5206377"/>
            <a:ext cx="453958" cy="25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Rectangle 15">
            <a:extLst>
              <a:ext uri="{FF2B5EF4-FFF2-40B4-BE49-F238E27FC236}">
                <a16:creationId xmlns:a16="http://schemas.microsoft.com/office/drawing/2014/main" id="{2CC84BC8-7C37-4441-92D6-A1897476CE93}"/>
              </a:ext>
            </a:extLst>
          </p:cNvPr>
          <p:cNvSpPr/>
          <p:nvPr/>
        </p:nvSpPr>
        <p:spPr>
          <a:xfrm>
            <a:off x="7090361" y="5206377"/>
            <a:ext cx="453958" cy="25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7" name="Picture 6">
            <a:extLst>
              <a:ext uri="{FF2B5EF4-FFF2-40B4-BE49-F238E27FC236}">
                <a16:creationId xmlns:a16="http://schemas.microsoft.com/office/drawing/2014/main" id="{58193130-C5AD-45F5-B721-7DE0A1AEC959}"/>
              </a:ext>
            </a:extLst>
          </p:cNvPr>
          <p:cNvPicPr>
            <a:picLocks noChangeAspect="1"/>
          </p:cNvPicPr>
          <p:nvPr/>
        </p:nvPicPr>
        <p:blipFill>
          <a:blip r:embed="rId3"/>
          <a:stretch>
            <a:fillRect/>
          </a:stretch>
        </p:blipFill>
        <p:spPr>
          <a:xfrm>
            <a:off x="397969" y="2169438"/>
            <a:ext cx="5685042" cy="3200400"/>
          </a:xfrm>
          <a:prstGeom prst="rect">
            <a:avLst/>
          </a:prstGeom>
          <a:ln>
            <a:solidFill>
              <a:schemeClr val="accent2"/>
            </a:solidFill>
          </a:ln>
        </p:spPr>
      </p:pic>
      <p:pic>
        <p:nvPicPr>
          <p:cNvPr id="9" name="Picture 8">
            <a:extLst>
              <a:ext uri="{FF2B5EF4-FFF2-40B4-BE49-F238E27FC236}">
                <a16:creationId xmlns:a16="http://schemas.microsoft.com/office/drawing/2014/main" id="{4CF9BE7A-4BAD-429A-88B3-5E158470B43B}"/>
              </a:ext>
            </a:extLst>
          </p:cNvPr>
          <p:cNvPicPr>
            <a:picLocks noChangeAspect="1"/>
          </p:cNvPicPr>
          <p:nvPr/>
        </p:nvPicPr>
        <p:blipFill>
          <a:blip r:embed="rId4"/>
          <a:stretch>
            <a:fillRect/>
          </a:stretch>
        </p:blipFill>
        <p:spPr>
          <a:xfrm>
            <a:off x="6322152" y="2169438"/>
            <a:ext cx="5649896" cy="3200400"/>
          </a:xfrm>
          <a:prstGeom prst="rect">
            <a:avLst/>
          </a:prstGeom>
          <a:ln>
            <a:solidFill>
              <a:schemeClr val="accent2"/>
            </a:solidFill>
          </a:ln>
        </p:spPr>
      </p:pic>
      <p:sp>
        <p:nvSpPr>
          <p:cNvPr id="12" name="Oval 11">
            <a:extLst>
              <a:ext uri="{FF2B5EF4-FFF2-40B4-BE49-F238E27FC236}">
                <a16:creationId xmlns:a16="http://schemas.microsoft.com/office/drawing/2014/main" id="{47158CFB-F4F8-4FCB-9841-C1B7E8928323}"/>
              </a:ext>
            </a:extLst>
          </p:cNvPr>
          <p:cNvSpPr/>
          <p:nvPr/>
        </p:nvSpPr>
        <p:spPr>
          <a:xfrm>
            <a:off x="8247022" y="2496551"/>
            <a:ext cx="972766" cy="27967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14" name="Straight Arrow Connector 13">
            <a:extLst>
              <a:ext uri="{FF2B5EF4-FFF2-40B4-BE49-F238E27FC236}">
                <a16:creationId xmlns:a16="http://schemas.microsoft.com/office/drawing/2014/main" id="{D585C0FD-DC3B-400A-9BCD-C0595EBCD6E1}"/>
              </a:ext>
            </a:extLst>
          </p:cNvPr>
          <p:cNvCxnSpPr>
            <a:cxnSpLocks/>
          </p:cNvCxnSpPr>
          <p:nvPr/>
        </p:nvCxnSpPr>
        <p:spPr>
          <a:xfrm flipV="1">
            <a:off x="7802501" y="3835300"/>
            <a:ext cx="565910" cy="153453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5B2DE4F-6ADB-4A92-AC59-DFCFE7ACC64F}"/>
              </a:ext>
            </a:extLst>
          </p:cNvPr>
          <p:cNvSpPr txBox="1"/>
          <p:nvPr/>
        </p:nvSpPr>
        <p:spPr>
          <a:xfrm>
            <a:off x="6735377" y="5408897"/>
            <a:ext cx="2134249" cy="646331"/>
          </a:xfrm>
          <a:prstGeom prst="rect">
            <a:avLst/>
          </a:prstGeom>
          <a:noFill/>
          <a:ln>
            <a:solidFill>
              <a:srgbClr val="FF0000"/>
            </a:solidFill>
          </a:ln>
        </p:spPr>
        <p:txBody>
          <a:bodyPr wrap="square" rtlCol="0">
            <a:spAutoFit/>
          </a:bodyPr>
          <a:lstStyle/>
          <a:p>
            <a:pPr algn="ctr"/>
            <a:r>
              <a:rPr lang="en-US" sz="1200" b="1"/>
              <a:t>Greater than 80% of respondents agreed on the placement of activities.</a:t>
            </a:r>
          </a:p>
        </p:txBody>
      </p:sp>
      <p:sp>
        <p:nvSpPr>
          <p:cNvPr id="17" name="TextBox 16">
            <a:extLst>
              <a:ext uri="{FF2B5EF4-FFF2-40B4-BE49-F238E27FC236}">
                <a16:creationId xmlns:a16="http://schemas.microsoft.com/office/drawing/2014/main" id="{B98636BE-BFF0-4095-99B6-13DF4E06D606}"/>
              </a:ext>
            </a:extLst>
          </p:cNvPr>
          <p:cNvSpPr txBox="1"/>
          <p:nvPr/>
        </p:nvSpPr>
        <p:spPr>
          <a:xfrm>
            <a:off x="3240490" y="5414884"/>
            <a:ext cx="2134249" cy="646331"/>
          </a:xfrm>
          <a:prstGeom prst="rect">
            <a:avLst/>
          </a:prstGeom>
          <a:noFill/>
          <a:ln>
            <a:solidFill>
              <a:srgbClr val="FF0000"/>
            </a:solidFill>
          </a:ln>
        </p:spPr>
        <p:txBody>
          <a:bodyPr wrap="square" rtlCol="0">
            <a:spAutoFit/>
          </a:bodyPr>
          <a:lstStyle/>
          <a:p>
            <a:pPr algn="ctr"/>
            <a:r>
              <a:rPr lang="en-US" sz="1200" b="1"/>
              <a:t>Less than 80% of respondents agreed on the placement of activities.</a:t>
            </a:r>
          </a:p>
        </p:txBody>
      </p:sp>
      <p:cxnSp>
        <p:nvCxnSpPr>
          <p:cNvPr id="18" name="Straight Arrow Connector 17">
            <a:extLst>
              <a:ext uri="{FF2B5EF4-FFF2-40B4-BE49-F238E27FC236}">
                <a16:creationId xmlns:a16="http://schemas.microsoft.com/office/drawing/2014/main" id="{80C232CA-B057-4BD6-9A70-DF0F2ED6584C}"/>
              </a:ext>
            </a:extLst>
          </p:cNvPr>
          <p:cNvCxnSpPr>
            <a:cxnSpLocks/>
          </p:cNvCxnSpPr>
          <p:nvPr/>
        </p:nvCxnSpPr>
        <p:spPr>
          <a:xfrm flipH="1" flipV="1">
            <a:off x="3022688" y="3919709"/>
            <a:ext cx="1000369" cy="14951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4332DD4-712F-F003-081B-52C5FDA22B5E}"/>
              </a:ext>
            </a:extLst>
          </p:cNvPr>
          <p:cNvSpPr/>
          <p:nvPr/>
        </p:nvSpPr>
        <p:spPr>
          <a:xfrm>
            <a:off x="232599" y="2807971"/>
            <a:ext cx="320040"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b="1">
                <a:solidFill>
                  <a:schemeClr val="bg1"/>
                </a:solidFill>
              </a:rPr>
              <a:t>Activities</a:t>
            </a:r>
          </a:p>
        </p:txBody>
      </p:sp>
      <p:sp>
        <p:nvSpPr>
          <p:cNvPr id="21" name="Rectangle 20">
            <a:extLst>
              <a:ext uri="{FF2B5EF4-FFF2-40B4-BE49-F238E27FC236}">
                <a16:creationId xmlns:a16="http://schemas.microsoft.com/office/drawing/2014/main" id="{3C3DBD22-D06D-4C41-1006-FD166C09CC3B}"/>
              </a:ext>
            </a:extLst>
          </p:cNvPr>
          <p:cNvSpPr/>
          <p:nvPr/>
        </p:nvSpPr>
        <p:spPr>
          <a:xfrm>
            <a:off x="6168399" y="2905665"/>
            <a:ext cx="320040"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b="1">
                <a:solidFill>
                  <a:schemeClr val="bg1"/>
                </a:solidFill>
              </a:rPr>
              <a:t>Activities</a:t>
            </a:r>
          </a:p>
        </p:txBody>
      </p:sp>
      <p:sp>
        <p:nvSpPr>
          <p:cNvPr id="22" name="Rectangle 21">
            <a:extLst>
              <a:ext uri="{FF2B5EF4-FFF2-40B4-BE49-F238E27FC236}">
                <a16:creationId xmlns:a16="http://schemas.microsoft.com/office/drawing/2014/main" id="{F4E89DF3-F633-8DE6-F63E-D3D9F416E3CB}"/>
              </a:ext>
            </a:extLst>
          </p:cNvPr>
          <p:cNvSpPr/>
          <p:nvPr/>
        </p:nvSpPr>
        <p:spPr>
          <a:xfrm>
            <a:off x="2233134" y="2003023"/>
            <a:ext cx="2008554" cy="321887"/>
          </a:xfrm>
          <a:prstGeom prst="rect">
            <a:avLst/>
          </a:prstGeom>
          <a:gradFill>
            <a:gsLst>
              <a:gs pos="0">
                <a:schemeClr val="accent4"/>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Service Tiers</a:t>
            </a:r>
          </a:p>
        </p:txBody>
      </p:sp>
      <p:sp>
        <p:nvSpPr>
          <p:cNvPr id="23" name="Rectangle 22">
            <a:extLst>
              <a:ext uri="{FF2B5EF4-FFF2-40B4-BE49-F238E27FC236}">
                <a16:creationId xmlns:a16="http://schemas.microsoft.com/office/drawing/2014/main" id="{57C017A5-E33D-63A2-9573-7B4C5B280AF4}"/>
              </a:ext>
            </a:extLst>
          </p:cNvPr>
          <p:cNvSpPr/>
          <p:nvPr/>
        </p:nvSpPr>
        <p:spPr>
          <a:xfrm>
            <a:off x="8143922" y="2003023"/>
            <a:ext cx="2008554" cy="321887"/>
          </a:xfrm>
          <a:prstGeom prst="rect">
            <a:avLst/>
          </a:prstGeom>
          <a:gradFill>
            <a:gsLst>
              <a:gs pos="0">
                <a:schemeClr val="accent4"/>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Service Tiers</a:t>
            </a:r>
          </a:p>
        </p:txBody>
      </p:sp>
      <p:sp>
        <p:nvSpPr>
          <p:cNvPr id="24" name="Rectangle 23">
            <a:extLst>
              <a:ext uri="{FF2B5EF4-FFF2-40B4-BE49-F238E27FC236}">
                <a16:creationId xmlns:a16="http://schemas.microsoft.com/office/drawing/2014/main" id="{C72A2126-EEC6-C781-4149-91682D5BEAE0}"/>
              </a:ext>
            </a:extLst>
          </p:cNvPr>
          <p:cNvSpPr/>
          <p:nvPr/>
        </p:nvSpPr>
        <p:spPr>
          <a:xfrm>
            <a:off x="2096567" y="2549390"/>
            <a:ext cx="2011680" cy="2286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bg1"/>
              </a:solidFill>
            </a:endParaRPr>
          </a:p>
        </p:txBody>
      </p:sp>
      <p:sp>
        <p:nvSpPr>
          <p:cNvPr id="25" name="Rectangle 24">
            <a:extLst>
              <a:ext uri="{FF2B5EF4-FFF2-40B4-BE49-F238E27FC236}">
                <a16:creationId xmlns:a16="http://schemas.microsoft.com/office/drawing/2014/main" id="{7B13739D-1194-87BC-43FB-A91D01824C11}"/>
              </a:ext>
            </a:extLst>
          </p:cNvPr>
          <p:cNvSpPr/>
          <p:nvPr/>
        </p:nvSpPr>
        <p:spPr>
          <a:xfrm>
            <a:off x="7995146" y="2688495"/>
            <a:ext cx="2011680" cy="22860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bg1"/>
              </a:solidFill>
            </a:endParaRPr>
          </a:p>
        </p:txBody>
      </p:sp>
    </p:spTree>
    <p:extLst>
      <p:ext uri="{BB962C8B-B14F-4D97-AF65-F5344CB8AC3E}">
        <p14:creationId xmlns:p14="http://schemas.microsoft.com/office/powerpoint/2010/main" val="2792855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A821C72B-9E81-12AA-CDB4-FEB1B480E4E7}"/>
              </a:ext>
            </a:extLst>
          </p:cNvPr>
          <p:cNvSpPr/>
          <p:nvPr/>
        </p:nvSpPr>
        <p:spPr>
          <a:xfrm>
            <a:off x="9572205" y="2256325"/>
            <a:ext cx="2472992" cy="3508869"/>
          </a:xfrm>
          <a:prstGeom prst="roundRect">
            <a:avLst>
              <a:gd name="adj" fmla="val 5175"/>
            </a:avLst>
          </a:prstGeom>
          <a:gradFill>
            <a:gsLst>
              <a:gs pos="0">
                <a:srgbClr val="1E96AC"/>
              </a:gs>
              <a:gs pos="100000">
                <a:srgbClr val="4E9638"/>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 name="Slide Number Placeholder 2">
            <a:extLst>
              <a:ext uri="{FF2B5EF4-FFF2-40B4-BE49-F238E27FC236}">
                <a16:creationId xmlns:a16="http://schemas.microsoft.com/office/drawing/2014/main" id="{AF446344-8D9C-4DF1-8697-18D6FD4172D7}"/>
              </a:ext>
            </a:extLst>
          </p:cNvPr>
          <p:cNvSpPr>
            <a:spLocks noGrp="1"/>
          </p:cNvSpPr>
          <p:nvPr>
            <p:ph type="sldNum" sz="quarter" idx="4"/>
          </p:nvPr>
        </p:nvSpPr>
        <p:spPr/>
        <p:txBody>
          <a:bodyPr/>
          <a:lstStyle/>
          <a:p>
            <a:fld id="{8C4919C0-ACED-B549-A0FE-3B80E1489620}" type="slidenum">
              <a:rPr lang="en-US" smtClean="0"/>
              <a:pPr/>
              <a:t>29</a:t>
            </a:fld>
            <a:endParaRPr lang="en-US"/>
          </a:p>
        </p:txBody>
      </p:sp>
      <p:sp>
        <p:nvSpPr>
          <p:cNvPr id="2" name="Title 1">
            <a:extLst>
              <a:ext uri="{FF2B5EF4-FFF2-40B4-BE49-F238E27FC236}">
                <a16:creationId xmlns:a16="http://schemas.microsoft.com/office/drawing/2014/main" id="{07D2ABB0-35CC-4017-A78F-A8D1673D6AA6}"/>
              </a:ext>
            </a:extLst>
          </p:cNvPr>
          <p:cNvSpPr>
            <a:spLocks noGrp="1"/>
          </p:cNvSpPr>
          <p:nvPr>
            <p:ph type="title"/>
          </p:nvPr>
        </p:nvSpPr>
        <p:spPr/>
        <p:txBody>
          <a:bodyPr/>
          <a:lstStyle/>
          <a:p>
            <a:r>
              <a:rPr lang="en-US"/>
              <a:t>Design: Organization Structure</a:t>
            </a:r>
          </a:p>
        </p:txBody>
      </p:sp>
      <p:sp>
        <p:nvSpPr>
          <p:cNvPr id="4" name="Text Placeholder 3">
            <a:extLst>
              <a:ext uri="{FF2B5EF4-FFF2-40B4-BE49-F238E27FC236}">
                <a16:creationId xmlns:a16="http://schemas.microsoft.com/office/drawing/2014/main" id="{83F0E542-ABBD-491F-A1CC-071D52639973}"/>
              </a:ext>
            </a:extLst>
          </p:cNvPr>
          <p:cNvSpPr>
            <a:spLocks noGrp="1"/>
          </p:cNvSpPr>
          <p:nvPr>
            <p:ph type="body" sz="quarter" idx="10"/>
          </p:nvPr>
        </p:nvSpPr>
        <p:spPr/>
        <p:txBody>
          <a:bodyPr/>
          <a:lstStyle/>
          <a:p>
            <a:r>
              <a:rPr lang="en-US"/>
              <a:t>Assessment and Design</a:t>
            </a:r>
          </a:p>
        </p:txBody>
      </p:sp>
      <p:sp>
        <p:nvSpPr>
          <p:cNvPr id="10" name="Content Placeholder 9"/>
          <p:cNvSpPr>
            <a:spLocks noGrp="1"/>
          </p:cNvSpPr>
          <p:nvPr>
            <p:ph sz="quarter" idx="11"/>
          </p:nvPr>
        </p:nvSpPr>
        <p:spPr>
          <a:xfrm>
            <a:off x="438912" y="1280160"/>
            <a:ext cx="11312525" cy="653936"/>
          </a:xfrm>
        </p:spPr>
        <p:txBody>
          <a:bodyPr>
            <a:normAutofit/>
          </a:bodyPr>
          <a:lstStyle/>
          <a:p>
            <a:r>
              <a:rPr lang="en-US" sz="1800">
                <a:solidFill>
                  <a:schemeClr val="tx1"/>
                </a:solidFill>
              </a:rPr>
              <a:t>Leading GBS organizational structures align around end-to-end processes, consolidate customer care under a single leader, and leverage an operations support group that can scale with the organization.</a:t>
            </a:r>
          </a:p>
        </p:txBody>
      </p:sp>
      <p:sp>
        <p:nvSpPr>
          <p:cNvPr id="99" name="Content Placeholder 1">
            <a:extLst>
              <a:ext uri="{FF2B5EF4-FFF2-40B4-BE49-F238E27FC236}">
                <a16:creationId xmlns:a16="http://schemas.microsoft.com/office/drawing/2014/main" id="{500B6C30-91AB-4405-9315-0D5688A2DDA1}"/>
              </a:ext>
            </a:extLst>
          </p:cNvPr>
          <p:cNvSpPr txBox="1">
            <a:spLocks/>
          </p:cNvSpPr>
          <p:nvPr/>
        </p:nvSpPr>
        <p:spPr>
          <a:xfrm>
            <a:off x="9645894" y="2547318"/>
            <a:ext cx="2410325" cy="3138434"/>
          </a:xfrm>
          <a:prstGeom prst="rect">
            <a:avLst/>
          </a:prstGeom>
        </p:spPr>
        <p:txBody>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21013" lvl="1" indent="0">
              <a:lnSpc>
                <a:spcPct val="100000"/>
              </a:lnSpc>
              <a:spcBef>
                <a:spcPts val="0"/>
              </a:spcBef>
              <a:spcAft>
                <a:spcPts val="600"/>
              </a:spcAft>
              <a:buSzPct val="100000"/>
              <a:buNone/>
            </a:pPr>
            <a:r>
              <a:rPr lang="en-US" sz="1800" b="1">
                <a:solidFill>
                  <a:schemeClr val="bg1"/>
                </a:solidFill>
                <a:latin typeface="+mj-lt"/>
                <a:ea typeface="ＭＳ Ｐゴシック" charset="0"/>
              </a:rPr>
              <a:t>Several Highlights</a:t>
            </a:r>
            <a:endParaRPr lang="en-US" sz="1412">
              <a:solidFill>
                <a:schemeClr val="bg1"/>
              </a:solidFill>
              <a:latin typeface="+mj-lt"/>
              <a:ea typeface="ＭＳ Ｐゴシック" charset="0"/>
            </a:endParaRPr>
          </a:p>
          <a:p>
            <a:pPr lvl="1" indent="-227013" defTabSz="914400">
              <a:lnSpc>
                <a:spcPct val="100000"/>
              </a:lnSpc>
              <a:spcBef>
                <a:spcPts val="0"/>
              </a:spcBef>
              <a:spcAft>
                <a:spcPts val="900"/>
              </a:spcAft>
              <a:buClr>
                <a:srgbClr val="26BCD7"/>
              </a:buClr>
              <a:buSzPct val="100000"/>
              <a:buFont typeface="Wingdings" panose="05000000000000000000" pitchFamily="2" charset="2"/>
              <a:buChar char="n"/>
            </a:pPr>
            <a:r>
              <a:rPr lang="en-US" sz="1400" b="1">
                <a:solidFill>
                  <a:schemeClr val="bg1"/>
                </a:solidFill>
                <a:latin typeface="Arial" panose="020B0604020202020204" pitchFamily="34" charset="0"/>
                <a:cs typeface="Arial" panose="020B0604020202020204" pitchFamily="34" charset="0"/>
              </a:rPr>
              <a:t>End-to-end process orientation</a:t>
            </a:r>
          </a:p>
          <a:p>
            <a:pPr lvl="1" indent="-227013" defTabSz="914400">
              <a:lnSpc>
                <a:spcPct val="100000"/>
              </a:lnSpc>
              <a:spcBef>
                <a:spcPts val="0"/>
              </a:spcBef>
              <a:spcAft>
                <a:spcPts val="900"/>
              </a:spcAft>
              <a:buClr>
                <a:srgbClr val="26BCD7"/>
              </a:buClr>
              <a:buSzPct val="100000"/>
              <a:buFont typeface="Wingdings" panose="05000000000000000000" pitchFamily="2" charset="2"/>
              <a:buChar char="n"/>
            </a:pPr>
            <a:r>
              <a:rPr lang="en-US" sz="1400" b="1">
                <a:solidFill>
                  <a:schemeClr val="bg1"/>
                </a:solidFill>
                <a:latin typeface="Arial" panose="020B0604020202020204" pitchFamily="34" charset="0"/>
                <a:cs typeface="Arial" panose="020B0604020202020204" pitchFamily="34" charset="0"/>
              </a:rPr>
              <a:t>Separate and accountable customer care</a:t>
            </a:r>
          </a:p>
          <a:p>
            <a:pPr lvl="1" indent="-227013" defTabSz="914400">
              <a:lnSpc>
                <a:spcPct val="100000"/>
              </a:lnSpc>
              <a:spcBef>
                <a:spcPts val="0"/>
              </a:spcBef>
              <a:spcAft>
                <a:spcPts val="900"/>
              </a:spcAft>
              <a:buClr>
                <a:srgbClr val="26BCD7"/>
              </a:buClr>
              <a:buSzPct val="100000"/>
              <a:buFont typeface="Wingdings" panose="05000000000000000000" pitchFamily="2" charset="2"/>
              <a:buChar char="n"/>
            </a:pPr>
            <a:r>
              <a:rPr lang="en-US" sz="1400" b="1">
                <a:solidFill>
                  <a:schemeClr val="bg1"/>
                </a:solidFill>
                <a:latin typeface="Arial" panose="020B0604020202020204" pitchFamily="34" charset="0"/>
                <a:cs typeface="Arial" panose="020B0604020202020204" pitchFamily="34" charset="0"/>
              </a:rPr>
              <a:t>Enhanced “Operations Support” to factor key elements of the GBS model (e.g., Global Process Owners)</a:t>
            </a:r>
          </a:p>
        </p:txBody>
      </p:sp>
      <p:grpSp>
        <p:nvGrpSpPr>
          <p:cNvPr id="118" name="Group 117">
            <a:extLst>
              <a:ext uri="{FF2B5EF4-FFF2-40B4-BE49-F238E27FC236}">
                <a16:creationId xmlns:a16="http://schemas.microsoft.com/office/drawing/2014/main" id="{43D534FF-1DE2-A74F-888F-D011D2D788E2}"/>
              </a:ext>
            </a:extLst>
          </p:cNvPr>
          <p:cNvGrpSpPr/>
          <p:nvPr/>
        </p:nvGrpSpPr>
        <p:grpSpPr>
          <a:xfrm>
            <a:off x="438912" y="1979064"/>
            <a:ext cx="9024723" cy="4291870"/>
            <a:chOff x="438912" y="1979064"/>
            <a:chExt cx="9024723" cy="4291870"/>
          </a:xfrm>
        </p:grpSpPr>
        <p:cxnSp>
          <p:nvCxnSpPr>
            <p:cNvPr id="7" name="Straight Connector 6">
              <a:extLst>
                <a:ext uri="{FF2B5EF4-FFF2-40B4-BE49-F238E27FC236}">
                  <a16:creationId xmlns:a16="http://schemas.microsoft.com/office/drawing/2014/main" id="{4E688394-45AA-7942-AC49-4EA452F15D78}"/>
                </a:ext>
              </a:extLst>
            </p:cNvPr>
            <p:cNvCxnSpPr>
              <a:cxnSpLocks/>
              <a:stCxn id="8" idx="2"/>
            </p:cNvCxnSpPr>
            <p:nvPr/>
          </p:nvCxnSpPr>
          <p:spPr>
            <a:xfrm>
              <a:off x="5316424" y="2286593"/>
              <a:ext cx="0" cy="211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A8FCFBE-D97B-1940-A5D1-3B47CF13787F}"/>
                </a:ext>
              </a:extLst>
            </p:cNvPr>
            <p:cNvCxnSpPr>
              <a:cxnSpLocks/>
            </p:cNvCxnSpPr>
            <p:nvPr/>
          </p:nvCxnSpPr>
          <p:spPr>
            <a:xfrm flipH="1" flipV="1">
              <a:off x="2588035" y="2487220"/>
              <a:ext cx="2728388" cy="16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0B613A1-5B41-EF4B-AF78-587E51E4AB73}"/>
                </a:ext>
              </a:extLst>
            </p:cNvPr>
            <p:cNvCxnSpPr>
              <a:cxnSpLocks/>
            </p:cNvCxnSpPr>
            <p:nvPr/>
          </p:nvCxnSpPr>
          <p:spPr>
            <a:xfrm>
              <a:off x="2588035" y="2487220"/>
              <a:ext cx="0" cy="239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AFBAA4B-E899-1B4C-A990-9907B06A2888}"/>
                </a:ext>
              </a:extLst>
            </p:cNvPr>
            <p:cNvCxnSpPr>
              <a:cxnSpLocks/>
            </p:cNvCxnSpPr>
            <p:nvPr/>
          </p:nvCxnSpPr>
          <p:spPr>
            <a:xfrm flipV="1">
              <a:off x="5316423" y="2498468"/>
              <a:ext cx="1125049" cy="272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4F7D28B-6D51-164A-A209-3AC9E20B37B8}"/>
                </a:ext>
              </a:extLst>
            </p:cNvPr>
            <p:cNvCxnSpPr>
              <a:cxnSpLocks/>
            </p:cNvCxnSpPr>
            <p:nvPr/>
          </p:nvCxnSpPr>
          <p:spPr>
            <a:xfrm>
              <a:off x="6439677" y="2509619"/>
              <a:ext cx="0" cy="2076746"/>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DAFA171-E4AD-524C-A6E9-B394A8F9F53A}"/>
                </a:ext>
              </a:extLst>
            </p:cNvPr>
            <p:cNvCxnSpPr>
              <a:cxnSpLocks/>
            </p:cNvCxnSpPr>
            <p:nvPr/>
          </p:nvCxnSpPr>
          <p:spPr>
            <a:xfrm flipV="1">
              <a:off x="6439677" y="2498468"/>
              <a:ext cx="1636446" cy="272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5F4A260-3A60-BC4C-B399-3EA00632F044}"/>
                </a:ext>
              </a:extLst>
            </p:cNvPr>
            <p:cNvCxnSpPr>
              <a:cxnSpLocks/>
            </p:cNvCxnSpPr>
            <p:nvPr/>
          </p:nvCxnSpPr>
          <p:spPr>
            <a:xfrm>
              <a:off x="8076123" y="2501332"/>
              <a:ext cx="0" cy="3576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49B56B3-22FF-7140-865B-568CE57049B5}"/>
                </a:ext>
              </a:extLst>
            </p:cNvPr>
            <p:cNvCxnSpPr>
              <a:cxnSpLocks/>
            </p:cNvCxnSpPr>
            <p:nvPr/>
          </p:nvCxnSpPr>
          <p:spPr>
            <a:xfrm>
              <a:off x="1701029" y="3363247"/>
              <a:ext cx="17232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352EDA8-9F25-F144-B438-CDEFCA95A042}"/>
                </a:ext>
              </a:extLst>
            </p:cNvPr>
            <p:cNvCxnSpPr>
              <a:cxnSpLocks/>
            </p:cNvCxnSpPr>
            <p:nvPr/>
          </p:nvCxnSpPr>
          <p:spPr>
            <a:xfrm>
              <a:off x="909049" y="3528906"/>
              <a:ext cx="0" cy="803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DD29631-7B29-CA4D-9225-BFEBF3ED3E2B}"/>
                </a:ext>
              </a:extLst>
            </p:cNvPr>
            <p:cNvCxnSpPr>
              <a:cxnSpLocks/>
            </p:cNvCxnSpPr>
            <p:nvPr/>
          </p:nvCxnSpPr>
          <p:spPr>
            <a:xfrm>
              <a:off x="909048" y="4332542"/>
              <a:ext cx="317456"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EFEC727-1BD7-AA4B-B098-E72307916A94}"/>
                </a:ext>
              </a:extLst>
            </p:cNvPr>
            <p:cNvCxnSpPr>
              <a:cxnSpLocks/>
            </p:cNvCxnSpPr>
            <p:nvPr/>
          </p:nvCxnSpPr>
          <p:spPr>
            <a:xfrm>
              <a:off x="909049" y="3830737"/>
              <a:ext cx="317455"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4F4D3F6-0B99-C245-AE76-71EDB0D9A102}"/>
                </a:ext>
              </a:extLst>
            </p:cNvPr>
            <p:cNvCxnSpPr>
              <a:cxnSpLocks/>
            </p:cNvCxnSpPr>
            <p:nvPr/>
          </p:nvCxnSpPr>
          <p:spPr>
            <a:xfrm>
              <a:off x="909049" y="4941283"/>
              <a:ext cx="0" cy="915148"/>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B49E965-26E4-4944-A621-3E0A73486832}"/>
                </a:ext>
              </a:extLst>
            </p:cNvPr>
            <p:cNvCxnSpPr>
              <a:cxnSpLocks/>
            </p:cNvCxnSpPr>
            <p:nvPr/>
          </p:nvCxnSpPr>
          <p:spPr>
            <a:xfrm>
              <a:off x="909049" y="5860980"/>
              <a:ext cx="317455"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97310EC-AEBE-B646-AE8D-0BDEA72AC6E5}"/>
                </a:ext>
              </a:extLst>
            </p:cNvPr>
            <p:cNvCxnSpPr>
              <a:cxnSpLocks/>
            </p:cNvCxnSpPr>
            <p:nvPr/>
          </p:nvCxnSpPr>
          <p:spPr>
            <a:xfrm>
              <a:off x="909049" y="5348325"/>
              <a:ext cx="317455"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A34A90E-233C-3B44-B851-6C8E526375D4}"/>
                </a:ext>
              </a:extLst>
            </p:cNvPr>
            <p:cNvCxnSpPr>
              <a:cxnSpLocks/>
            </p:cNvCxnSpPr>
            <p:nvPr/>
          </p:nvCxnSpPr>
          <p:spPr>
            <a:xfrm>
              <a:off x="3667664" y="3528906"/>
              <a:ext cx="0" cy="803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84FA9CD-5D7D-1849-A1EC-5650F8AAF97D}"/>
                </a:ext>
              </a:extLst>
            </p:cNvPr>
            <p:cNvCxnSpPr>
              <a:cxnSpLocks/>
            </p:cNvCxnSpPr>
            <p:nvPr/>
          </p:nvCxnSpPr>
          <p:spPr>
            <a:xfrm>
              <a:off x="3667664" y="4332542"/>
              <a:ext cx="317455"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7A3B73-08E7-8C46-ABF0-1B2FFE7FDBA1}"/>
                </a:ext>
              </a:extLst>
            </p:cNvPr>
            <p:cNvCxnSpPr>
              <a:cxnSpLocks/>
            </p:cNvCxnSpPr>
            <p:nvPr/>
          </p:nvCxnSpPr>
          <p:spPr>
            <a:xfrm>
              <a:off x="3667664" y="3830737"/>
              <a:ext cx="317455"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046424F-81DE-7642-AD4B-C45B5DF6613F}"/>
                </a:ext>
              </a:extLst>
            </p:cNvPr>
            <p:cNvCxnSpPr>
              <a:cxnSpLocks/>
            </p:cNvCxnSpPr>
            <p:nvPr/>
          </p:nvCxnSpPr>
          <p:spPr>
            <a:xfrm>
              <a:off x="3667664" y="4943660"/>
              <a:ext cx="0" cy="91514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8C47721-6F65-C147-8BB2-20501E549950}"/>
                </a:ext>
              </a:extLst>
            </p:cNvPr>
            <p:cNvCxnSpPr>
              <a:cxnSpLocks/>
            </p:cNvCxnSpPr>
            <p:nvPr/>
          </p:nvCxnSpPr>
          <p:spPr>
            <a:xfrm>
              <a:off x="3667664" y="5858803"/>
              <a:ext cx="317455"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3115110-C0EC-654A-836F-96C9A49EA90E}"/>
                </a:ext>
              </a:extLst>
            </p:cNvPr>
            <p:cNvCxnSpPr>
              <a:cxnSpLocks/>
            </p:cNvCxnSpPr>
            <p:nvPr/>
          </p:nvCxnSpPr>
          <p:spPr>
            <a:xfrm>
              <a:off x="3667664" y="5361444"/>
              <a:ext cx="317455" cy="1575"/>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ED8460D-3F32-AE46-85F8-462C1E365F23}"/>
                </a:ext>
              </a:extLst>
            </p:cNvPr>
            <p:cNvSpPr/>
            <p:nvPr/>
          </p:nvSpPr>
          <p:spPr>
            <a:xfrm>
              <a:off x="1157127" y="3605139"/>
              <a:ext cx="1111546" cy="435163"/>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Centers of Expertise</a:t>
              </a:r>
            </a:p>
          </p:txBody>
        </p:sp>
        <p:sp>
          <p:nvSpPr>
            <p:cNvPr id="14" name="Rectangle 13">
              <a:extLst>
                <a:ext uri="{FF2B5EF4-FFF2-40B4-BE49-F238E27FC236}">
                  <a16:creationId xmlns:a16="http://schemas.microsoft.com/office/drawing/2014/main" id="{41362AFA-C904-2446-A80C-6DA22FC54705}"/>
                </a:ext>
              </a:extLst>
            </p:cNvPr>
            <p:cNvSpPr/>
            <p:nvPr/>
          </p:nvSpPr>
          <p:spPr>
            <a:xfrm>
              <a:off x="1157127" y="4116535"/>
              <a:ext cx="1111546" cy="435163"/>
            </a:xfrm>
            <a:prstGeom prst="rect">
              <a:avLst/>
            </a:prstGeom>
            <a:solidFill>
              <a:srgbClr val="26BCD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Transaction Processing</a:t>
              </a:r>
            </a:p>
          </p:txBody>
        </p:sp>
        <p:sp>
          <p:nvSpPr>
            <p:cNvPr id="16" name="Rectangle 15">
              <a:extLst>
                <a:ext uri="{FF2B5EF4-FFF2-40B4-BE49-F238E27FC236}">
                  <a16:creationId xmlns:a16="http://schemas.microsoft.com/office/drawing/2014/main" id="{5656791F-EA07-B348-8B6A-513018AF0AF3}"/>
                </a:ext>
              </a:extLst>
            </p:cNvPr>
            <p:cNvSpPr/>
            <p:nvPr/>
          </p:nvSpPr>
          <p:spPr>
            <a:xfrm>
              <a:off x="3904409" y="3605139"/>
              <a:ext cx="1122878" cy="435163"/>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Centers of Expertise</a:t>
              </a:r>
            </a:p>
          </p:txBody>
        </p:sp>
        <p:sp>
          <p:nvSpPr>
            <p:cNvPr id="17" name="Rectangle 16">
              <a:extLst>
                <a:ext uri="{FF2B5EF4-FFF2-40B4-BE49-F238E27FC236}">
                  <a16:creationId xmlns:a16="http://schemas.microsoft.com/office/drawing/2014/main" id="{70D4F114-D218-A84C-8A3A-FC7ED770AD6C}"/>
                </a:ext>
              </a:extLst>
            </p:cNvPr>
            <p:cNvSpPr/>
            <p:nvPr/>
          </p:nvSpPr>
          <p:spPr>
            <a:xfrm>
              <a:off x="3904409" y="4116535"/>
              <a:ext cx="1122878" cy="435163"/>
            </a:xfrm>
            <a:prstGeom prst="rect">
              <a:avLst/>
            </a:prstGeom>
            <a:solidFill>
              <a:srgbClr val="26BCD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Transaction Processing</a:t>
              </a:r>
            </a:p>
          </p:txBody>
        </p:sp>
        <p:sp>
          <p:nvSpPr>
            <p:cNvPr id="19" name="Rectangle 18">
              <a:extLst>
                <a:ext uri="{FF2B5EF4-FFF2-40B4-BE49-F238E27FC236}">
                  <a16:creationId xmlns:a16="http://schemas.microsoft.com/office/drawing/2014/main" id="{576527B0-3E14-5F41-8951-97667A286073}"/>
                </a:ext>
              </a:extLst>
            </p:cNvPr>
            <p:cNvSpPr/>
            <p:nvPr/>
          </p:nvSpPr>
          <p:spPr>
            <a:xfrm>
              <a:off x="1157127" y="5129033"/>
              <a:ext cx="1111546" cy="435163"/>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Centers of Expertise</a:t>
              </a:r>
            </a:p>
          </p:txBody>
        </p:sp>
        <p:sp>
          <p:nvSpPr>
            <p:cNvPr id="20" name="Rectangle 19">
              <a:extLst>
                <a:ext uri="{FF2B5EF4-FFF2-40B4-BE49-F238E27FC236}">
                  <a16:creationId xmlns:a16="http://schemas.microsoft.com/office/drawing/2014/main" id="{1BBEC400-A285-DA42-A30F-6FCA38FFF2E9}"/>
                </a:ext>
              </a:extLst>
            </p:cNvPr>
            <p:cNvSpPr/>
            <p:nvPr/>
          </p:nvSpPr>
          <p:spPr>
            <a:xfrm>
              <a:off x="1157127" y="5640429"/>
              <a:ext cx="1111546" cy="435163"/>
            </a:xfrm>
            <a:prstGeom prst="rect">
              <a:avLst/>
            </a:prstGeom>
            <a:solidFill>
              <a:srgbClr val="26BCD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Transaction Processing</a:t>
              </a:r>
            </a:p>
          </p:txBody>
        </p:sp>
        <p:sp>
          <p:nvSpPr>
            <p:cNvPr id="21" name="Rectangle 20">
              <a:extLst>
                <a:ext uri="{FF2B5EF4-FFF2-40B4-BE49-F238E27FC236}">
                  <a16:creationId xmlns:a16="http://schemas.microsoft.com/office/drawing/2014/main" id="{60BECD0A-9387-EB46-A6F4-C98A5D252157}"/>
                </a:ext>
              </a:extLst>
            </p:cNvPr>
            <p:cNvSpPr/>
            <p:nvPr/>
          </p:nvSpPr>
          <p:spPr>
            <a:xfrm>
              <a:off x="3904409" y="5146697"/>
              <a:ext cx="1122878" cy="435163"/>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Centers of Expertise</a:t>
              </a:r>
            </a:p>
          </p:txBody>
        </p:sp>
        <p:sp>
          <p:nvSpPr>
            <p:cNvPr id="22" name="Rectangle 21">
              <a:extLst>
                <a:ext uri="{FF2B5EF4-FFF2-40B4-BE49-F238E27FC236}">
                  <a16:creationId xmlns:a16="http://schemas.microsoft.com/office/drawing/2014/main" id="{803262A9-4E9C-324B-A3D1-79AF8E2C7D40}"/>
                </a:ext>
              </a:extLst>
            </p:cNvPr>
            <p:cNvSpPr/>
            <p:nvPr/>
          </p:nvSpPr>
          <p:spPr>
            <a:xfrm>
              <a:off x="3904409" y="5642797"/>
              <a:ext cx="1122878" cy="435163"/>
            </a:xfrm>
            <a:prstGeom prst="rect">
              <a:avLst/>
            </a:prstGeom>
            <a:solidFill>
              <a:srgbClr val="26BCD7"/>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Transaction Processing</a:t>
              </a:r>
            </a:p>
          </p:txBody>
        </p:sp>
        <p:sp>
          <p:nvSpPr>
            <p:cNvPr id="9" name="Rectangle 8">
              <a:extLst>
                <a:ext uri="{FF2B5EF4-FFF2-40B4-BE49-F238E27FC236}">
                  <a16:creationId xmlns:a16="http://schemas.microsoft.com/office/drawing/2014/main" id="{DD669505-D4FF-4B4E-BA73-38A877760206}"/>
                </a:ext>
              </a:extLst>
            </p:cNvPr>
            <p:cNvSpPr/>
            <p:nvPr/>
          </p:nvSpPr>
          <p:spPr>
            <a:xfrm>
              <a:off x="2078970" y="2632910"/>
              <a:ext cx="963757" cy="435163"/>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Process</a:t>
              </a:r>
            </a:p>
            <a:p>
              <a:pPr algn="ctr"/>
              <a:r>
                <a:rPr lang="en-US" sz="1200" b="1">
                  <a:solidFill>
                    <a:schemeClr val="bg1"/>
                  </a:solidFill>
                  <a:latin typeface="Arial" panose="020B0604020202020204" pitchFamily="34" charset="0"/>
                  <a:cs typeface="Arial" panose="020B0604020202020204" pitchFamily="34" charset="0"/>
                </a:rPr>
                <a:t>Execution</a:t>
              </a:r>
            </a:p>
          </p:txBody>
        </p:sp>
        <p:sp>
          <p:nvSpPr>
            <p:cNvPr id="11" name="Rectangle 10">
              <a:extLst>
                <a:ext uri="{FF2B5EF4-FFF2-40B4-BE49-F238E27FC236}">
                  <a16:creationId xmlns:a16="http://schemas.microsoft.com/office/drawing/2014/main" id="{5732530E-EDC3-9248-BBA4-A537710F8695}"/>
                </a:ext>
              </a:extLst>
            </p:cNvPr>
            <p:cNvSpPr/>
            <p:nvPr/>
          </p:nvSpPr>
          <p:spPr>
            <a:xfrm>
              <a:off x="438912" y="3213763"/>
              <a:ext cx="1488445" cy="315143"/>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Purchase-to-Pay</a:t>
              </a:r>
            </a:p>
          </p:txBody>
        </p:sp>
        <p:sp>
          <p:nvSpPr>
            <p:cNvPr id="12" name="Rectangle 11">
              <a:extLst>
                <a:ext uri="{FF2B5EF4-FFF2-40B4-BE49-F238E27FC236}">
                  <a16:creationId xmlns:a16="http://schemas.microsoft.com/office/drawing/2014/main" id="{CB27CA82-F12E-6B49-AB35-E0F3E5A75EA4}"/>
                </a:ext>
              </a:extLst>
            </p:cNvPr>
            <p:cNvSpPr/>
            <p:nvPr/>
          </p:nvSpPr>
          <p:spPr>
            <a:xfrm>
              <a:off x="3205532" y="3213762"/>
              <a:ext cx="1490472" cy="315143"/>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Hire-to-Rehire</a:t>
              </a:r>
            </a:p>
          </p:txBody>
        </p:sp>
        <p:sp>
          <p:nvSpPr>
            <p:cNvPr id="15" name="Rectangle 14">
              <a:extLst>
                <a:ext uri="{FF2B5EF4-FFF2-40B4-BE49-F238E27FC236}">
                  <a16:creationId xmlns:a16="http://schemas.microsoft.com/office/drawing/2014/main" id="{E7AC3FE7-F10C-124D-96E5-3DAA159DE3A3}"/>
                </a:ext>
              </a:extLst>
            </p:cNvPr>
            <p:cNvSpPr/>
            <p:nvPr/>
          </p:nvSpPr>
          <p:spPr>
            <a:xfrm>
              <a:off x="438912" y="4719248"/>
              <a:ext cx="1488445" cy="310896"/>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Record-Report</a:t>
              </a:r>
            </a:p>
          </p:txBody>
        </p:sp>
        <p:sp>
          <p:nvSpPr>
            <p:cNvPr id="18" name="Rectangle 17">
              <a:extLst>
                <a:ext uri="{FF2B5EF4-FFF2-40B4-BE49-F238E27FC236}">
                  <a16:creationId xmlns:a16="http://schemas.microsoft.com/office/drawing/2014/main" id="{1A240CF4-500C-2C46-8CEF-6E4384298C90}"/>
                </a:ext>
              </a:extLst>
            </p:cNvPr>
            <p:cNvSpPr/>
            <p:nvPr/>
          </p:nvSpPr>
          <p:spPr>
            <a:xfrm>
              <a:off x="3213580" y="4719248"/>
              <a:ext cx="1490471" cy="310896"/>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Order-to-Cash</a:t>
              </a:r>
            </a:p>
          </p:txBody>
        </p:sp>
        <p:cxnSp>
          <p:nvCxnSpPr>
            <p:cNvPr id="93" name="Straight Connector 92">
              <a:extLst>
                <a:ext uri="{FF2B5EF4-FFF2-40B4-BE49-F238E27FC236}">
                  <a16:creationId xmlns:a16="http://schemas.microsoft.com/office/drawing/2014/main" id="{5B967CE8-87DB-3A44-9F43-CE7F791E18A7}"/>
                </a:ext>
              </a:extLst>
            </p:cNvPr>
            <p:cNvCxnSpPr>
              <a:cxnSpLocks/>
            </p:cNvCxnSpPr>
            <p:nvPr/>
          </p:nvCxnSpPr>
          <p:spPr>
            <a:xfrm>
              <a:off x="1701029" y="4879228"/>
              <a:ext cx="17232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C9C74FAD-E54A-B042-A8FB-FE8E424600E9}"/>
                </a:ext>
              </a:extLst>
            </p:cNvPr>
            <p:cNvCxnSpPr>
              <a:cxnSpLocks/>
            </p:cNvCxnSpPr>
            <p:nvPr/>
          </p:nvCxnSpPr>
          <p:spPr>
            <a:xfrm>
              <a:off x="6210521" y="4032912"/>
              <a:ext cx="5154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3111B43-2B9C-EF4F-88BE-BE71F7AA89A7}"/>
                </a:ext>
              </a:extLst>
            </p:cNvPr>
            <p:cNvCxnSpPr>
              <a:cxnSpLocks/>
            </p:cNvCxnSpPr>
            <p:nvPr/>
          </p:nvCxnSpPr>
          <p:spPr>
            <a:xfrm>
              <a:off x="6210521" y="4586365"/>
              <a:ext cx="22761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836A1C5-4964-7A4A-A647-9A14AB0200C7}"/>
                </a:ext>
              </a:extLst>
            </p:cNvPr>
            <p:cNvSpPr/>
            <p:nvPr/>
          </p:nvSpPr>
          <p:spPr>
            <a:xfrm>
              <a:off x="5959594" y="2632910"/>
              <a:ext cx="963757" cy="435163"/>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accent1">
                      <a:lumMod val="50000"/>
                    </a:schemeClr>
                  </a:solidFill>
                  <a:latin typeface="Arial" panose="020B0604020202020204" pitchFamily="34" charset="0"/>
                  <a:cs typeface="Arial" panose="020B0604020202020204" pitchFamily="34" charset="0"/>
                </a:rPr>
                <a:t>Customer Care</a:t>
              </a:r>
            </a:p>
          </p:txBody>
        </p:sp>
        <p:sp>
          <p:nvSpPr>
            <p:cNvPr id="25" name="Rectangle 24">
              <a:extLst>
                <a:ext uri="{FF2B5EF4-FFF2-40B4-BE49-F238E27FC236}">
                  <a16:creationId xmlns:a16="http://schemas.microsoft.com/office/drawing/2014/main" id="{E96F01D3-9F30-DA4E-89B3-4577EDF0DCA5}"/>
                </a:ext>
              </a:extLst>
            </p:cNvPr>
            <p:cNvSpPr/>
            <p:nvPr/>
          </p:nvSpPr>
          <p:spPr>
            <a:xfrm>
              <a:off x="5316423" y="3825201"/>
              <a:ext cx="963757" cy="435163"/>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accent1">
                      <a:lumMod val="50000"/>
                    </a:schemeClr>
                  </a:solidFill>
                  <a:latin typeface="Arial" panose="020B0604020202020204" pitchFamily="34" charset="0"/>
                  <a:cs typeface="Arial" panose="020B0604020202020204" pitchFamily="34" charset="0"/>
                </a:rPr>
                <a:t>Tier 1 Support</a:t>
              </a:r>
            </a:p>
          </p:txBody>
        </p:sp>
        <p:sp>
          <p:nvSpPr>
            <p:cNvPr id="26" name="Rectangle 25">
              <a:extLst>
                <a:ext uri="{FF2B5EF4-FFF2-40B4-BE49-F238E27FC236}">
                  <a16:creationId xmlns:a16="http://schemas.microsoft.com/office/drawing/2014/main" id="{38D42977-B463-CF4F-8E4F-E1D073652DF8}"/>
                </a:ext>
              </a:extLst>
            </p:cNvPr>
            <p:cNvSpPr/>
            <p:nvPr/>
          </p:nvSpPr>
          <p:spPr>
            <a:xfrm>
              <a:off x="6628667" y="3856682"/>
              <a:ext cx="1200317" cy="65274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accent1">
                      <a:lumMod val="50000"/>
                    </a:schemeClr>
                  </a:solidFill>
                  <a:latin typeface="Arial" panose="020B0604020202020204" pitchFamily="34" charset="0"/>
                  <a:cs typeface="Arial" panose="020B0604020202020204" pitchFamily="34" charset="0"/>
                </a:rPr>
                <a:t>Customer Relationship Management</a:t>
              </a:r>
            </a:p>
          </p:txBody>
        </p:sp>
        <p:sp>
          <p:nvSpPr>
            <p:cNvPr id="27" name="Rectangle 26">
              <a:extLst>
                <a:ext uri="{FF2B5EF4-FFF2-40B4-BE49-F238E27FC236}">
                  <a16:creationId xmlns:a16="http://schemas.microsoft.com/office/drawing/2014/main" id="{C339ECFE-2CF8-B741-A997-C22717EF3580}"/>
                </a:ext>
              </a:extLst>
            </p:cNvPr>
            <p:cNvSpPr/>
            <p:nvPr/>
          </p:nvSpPr>
          <p:spPr>
            <a:xfrm>
              <a:off x="5316423" y="4366797"/>
              <a:ext cx="963757" cy="435163"/>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accent1">
                      <a:lumMod val="50000"/>
                    </a:schemeClr>
                  </a:solidFill>
                  <a:latin typeface="Arial" panose="020B0604020202020204" pitchFamily="34" charset="0"/>
                  <a:cs typeface="Arial" panose="020B0604020202020204" pitchFamily="34" charset="0"/>
                </a:rPr>
                <a:t>Tier 2 Support</a:t>
              </a:r>
            </a:p>
          </p:txBody>
        </p:sp>
        <p:sp>
          <p:nvSpPr>
            <p:cNvPr id="8" name="Rectangle 7">
              <a:extLst>
                <a:ext uri="{FF2B5EF4-FFF2-40B4-BE49-F238E27FC236}">
                  <a16:creationId xmlns:a16="http://schemas.microsoft.com/office/drawing/2014/main" id="{E3BEF2F4-195C-8144-9263-D326593C6A89}"/>
                </a:ext>
              </a:extLst>
            </p:cNvPr>
            <p:cNvSpPr/>
            <p:nvPr/>
          </p:nvSpPr>
          <p:spPr>
            <a:xfrm>
              <a:off x="4866549" y="1979064"/>
              <a:ext cx="899749" cy="307529"/>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400" b="1">
                  <a:solidFill>
                    <a:schemeClr val="bg1"/>
                  </a:solidFill>
                  <a:latin typeface="Arial" panose="020B0604020202020204" pitchFamily="34" charset="0"/>
                  <a:cs typeface="Arial" panose="020B0604020202020204" pitchFamily="34" charset="0"/>
                </a:rPr>
                <a:t>GBS VP</a:t>
              </a:r>
            </a:p>
          </p:txBody>
        </p:sp>
        <p:cxnSp>
          <p:nvCxnSpPr>
            <p:cNvPr id="111" name="Straight Connector 110">
              <a:extLst>
                <a:ext uri="{FF2B5EF4-FFF2-40B4-BE49-F238E27FC236}">
                  <a16:creationId xmlns:a16="http://schemas.microsoft.com/office/drawing/2014/main" id="{28D21110-9343-EA43-8377-106D11E94776}"/>
                </a:ext>
              </a:extLst>
            </p:cNvPr>
            <p:cNvCxnSpPr>
              <a:cxnSpLocks/>
            </p:cNvCxnSpPr>
            <p:nvPr/>
          </p:nvCxnSpPr>
          <p:spPr>
            <a:xfrm>
              <a:off x="8075415" y="3465096"/>
              <a:ext cx="22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4CFBE85-D3DD-B149-95F6-C49DE6E4EAF4}"/>
                </a:ext>
              </a:extLst>
            </p:cNvPr>
            <p:cNvCxnSpPr>
              <a:cxnSpLocks/>
            </p:cNvCxnSpPr>
            <p:nvPr/>
          </p:nvCxnSpPr>
          <p:spPr>
            <a:xfrm>
              <a:off x="8075415" y="3910264"/>
              <a:ext cx="22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E429080-FC59-9F4D-9C40-ABAF07375344}"/>
                </a:ext>
              </a:extLst>
            </p:cNvPr>
            <p:cNvCxnSpPr>
              <a:cxnSpLocks/>
            </p:cNvCxnSpPr>
            <p:nvPr/>
          </p:nvCxnSpPr>
          <p:spPr>
            <a:xfrm>
              <a:off x="8075415" y="4353026"/>
              <a:ext cx="22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F975A22-676A-5843-A36B-0572B0D0EB9B}"/>
                </a:ext>
              </a:extLst>
            </p:cNvPr>
            <p:cNvCxnSpPr>
              <a:cxnSpLocks/>
            </p:cNvCxnSpPr>
            <p:nvPr/>
          </p:nvCxnSpPr>
          <p:spPr>
            <a:xfrm>
              <a:off x="8075415" y="4786163"/>
              <a:ext cx="22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E4DA275-83AE-B94F-BA19-3524BC7FB9DF}"/>
                </a:ext>
              </a:extLst>
            </p:cNvPr>
            <p:cNvCxnSpPr>
              <a:cxnSpLocks/>
            </p:cNvCxnSpPr>
            <p:nvPr/>
          </p:nvCxnSpPr>
          <p:spPr>
            <a:xfrm>
              <a:off x="8075415" y="5219299"/>
              <a:ext cx="22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BC0C3B5-822A-3F48-9733-58535476DBE9}"/>
                </a:ext>
              </a:extLst>
            </p:cNvPr>
            <p:cNvCxnSpPr>
              <a:cxnSpLocks/>
            </p:cNvCxnSpPr>
            <p:nvPr/>
          </p:nvCxnSpPr>
          <p:spPr>
            <a:xfrm>
              <a:off x="8075415" y="5652436"/>
              <a:ext cx="2276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2E958E5E-BED2-0445-8CF7-971F92AAAE24}"/>
                </a:ext>
              </a:extLst>
            </p:cNvPr>
            <p:cNvCxnSpPr>
              <a:cxnSpLocks/>
            </p:cNvCxnSpPr>
            <p:nvPr/>
          </p:nvCxnSpPr>
          <p:spPr>
            <a:xfrm>
              <a:off x="8075415" y="6075947"/>
              <a:ext cx="227619"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C5201C1B-3D73-A042-9B0C-A5EDC19EF69F}"/>
                </a:ext>
              </a:extLst>
            </p:cNvPr>
            <p:cNvSpPr/>
            <p:nvPr/>
          </p:nvSpPr>
          <p:spPr>
            <a:xfrm>
              <a:off x="7524889" y="2632910"/>
              <a:ext cx="1102467" cy="435163"/>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200" b="1">
                  <a:solidFill>
                    <a:schemeClr val="bg1"/>
                  </a:solidFill>
                  <a:latin typeface="Arial" panose="020B0604020202020204" pitchFamily="34" charset="0"/>
                  <a:cs typeface="Arial" panose="020B0604020202020204" pitchFamily="34" charset="0"/>
                </a:rPr>
                <a:t>Operations Support</a:t>
              </a:r>
            </a:p>
          </p:txBody>
        </p:sp>
        <p:sp>
          <p:nvSpPr>
            <p:cNvPr id="28" name="Rectangle 27">
              <a:extLst>
                <a:ext uri="{FF2B5EF4-FFF2-40B4-BE49-F238E27FC236}">
                  <a16:creationId xmlns:a16="http://schemas.microsoft.com/office/drawing/2014/main" id="{EBE33E94-E86E-844E-B441-284DDE7A07E2}"/>
                </a:ext>
              </a:extLst>
            </p:cNvPr>
            <p:cNvSpPr/>
            <p:nvPr/>
          </p:nvSpPr>
          <p:spPr>
            <a:xfrm>
              <a:off x="8263318" y="3292729"/>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Business</a:t>
              </a:r>
            </a:p>
            <a:p>
              <a:pPr algn="ctr"/>
              <a:r>
                <a:rPr lang="en-US" sz="1100" b="1">
                  <a:solidFill>
                    <a:schemeClr val="bg1"/>
                  </a:solidFill>
                  <a:latin typeface="Arial" panose="020B0604020202020204" pitchFamily="34" charset="0"/>
                  <a:cs typeface="Arial" panose="020B0604020202020204" pitchFamily="34" charset="0"/>
                </a:rPr>
                <a:t>Analytics</a:t>
              </a:r>
            </a:p>
          </p:txBody>
        </p:sp>
        <p:sp>
          <p:nvSpPr>
            <p:cNvPr id="29" name="Rectangle 28">
              <a:extLst>
                <a:ext uri="{FF2B5EF4-FFF2-40B4-BE49-F238E27FC236}">
                  <a16:creationId xmlns:a16="http://schemas.microsoft.com/office/drawing/2014/main" id="{92148C13-794B-C148-B2A5-F9D17F621499}"/>
                </a:ext>
              </a:extLst>
            </p:cNvPr>
            <p:cNvSpPr/>
            <p:nvPr/>
          </p:nvSpPr>
          <p:spPr>
            <a:xfrm>
              <a:off x="8263318" y="3730822"/>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Global Process Owners</a:t>
              </a:r>
            </a:p>
          </p:txBody>
        </p:sp>
        <p:sp>
          <p:nvSpPr>
            <p:cNvPr id="30" name="Rectangle 29">
              <a:extLst>
                <a:ext uri="{FF2B5EF4-FFF2-40B4-BE49-F238E27FC236}">
                  <a16:creationId xmlns:a16="http://schemas.microsoft.com/office/drawing/2014/main" id="{CE105201-66D4-3941-BA82-A511F93835EA}"/>
                </a:ext>
              </a:extLst>
            </p:cNvPr>
            <p:cNvSpPr/>
            <p:nvPr/>
          </p:nvSpPr>
          <p:spPr>
            <a:xfrm>
              <a:off x="8263318" y="4176531"/>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Data Management</a:t>
              </a:r>
            </a:p>
          </p:txBody>
        </p:sp>
        <p:sp>
          <p:nvSpPr>
            <p:cNvPr id="31" name="Rectangle 30">
              <a:extLst>
                <a:ext uri="{FF2B5EF4-FFF2-40B4-BE49-F238E27FC236}">
                  <a16:creationId xmlns:a16="http://schemas.microsoft.com/office/drawing/2014/main" id="{7E2A2A77-54B0-F142-8448-62484E51347A}"/>
                </a:ext>
              </a:extLst>
            </p:cNvPr>
            <p:cNvSpPr/>
            <p:nvPr/>
          </p:nvSpPr>
          <p:spPr>
            <a:xfrm>
              <a:off x="8263318" y="4608289"/>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Employee Development</a:t>
              </a:r>
            </a:p>
          </p:txBody>
        </p:sp>
        <p:sp>
          <p:nvSpPr>
            <p:cNvPr id="32" name="Rectangle 31">
              <a:extLst>
                <a:ext uri="{FF2B5EF4-FFF2-40B4-BE49-F238E27FC236}">
                  <a16:creationId xmlns:a16="http://schemas.microsoft.com/office/drawing/2014/main" id="{AC114054-1CC1-374D-BBB3-DD99B2D1BD08}"/>
                </a:ext>
              </a:extLst>
            </p:cNvPr>
            <p:cNvSpPr/>
            <p:nvPr/>
          </p:nvSpPr>
          <p:spPr>
            <a:xfrm>
              <a:off x="8263318" y="5040047"/>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Project Management</a:t>
              </a:r>
            </a:p>
          </p:txBody>
        </p:sp>
        <p:sp>
          <p:nvSpPr>
            <p:cNvPr id="33" name="Rectangle 32">
              <a:extLst>
                <a:ext uri="{FF2B5EF4-FFF2-40B4-BE49-F238E27FC236}">
                  <a16:creationId xmlns:a16="http://schemas.microsoft.com/office/drawing/2014/main" id="{7E5006AA-8541-1E48-86C1-B11CC4E1058E}"/>
                </a:ext>
              </a:extLst>
            </p:cNvPr>
            <p:cNvSpPr/>
            <p:nvPr/>
          </p:nvSpPr>
          <p:spPr>
            <a:xfrm>
              <a:off x="8263318" y="5478293"/>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Continuous Improvement</a:t>
              </a:r>
            </a:p>
          </p:txBody>
        </p:sp>
        <p:sp>
          <p:nvSpPr>
            <p:cNvPr id="34" name="Rectangle 33">
              <a:extLst>
                <a:ext uri="{FF2B5EF4-FFF2-40B4-BE49-F238E27FC236}">
                  <a16:creationId xmlns:a16="http://schemas.microsoft.com/office/drawing/2014/main" id="{CE839037-9D30-4F44-9E49-F84471222457}"/>
                </a:ext>
              </a:extLst>
            </p:cNvPr>
            <p:cNvSpPr/>
            <p:nvPr/>
          </p:nvSpPr>
          <p:spPr>
            <a:xfrm>
              <a:off x="8263318" y="5916539"/>
              <a:ext cx="1200317" cy="354395"/>
            </a:xfrm>
            <a:prstGeom prst="rect">
              <a:avLst/>
            </a:prstGeom>
            <a:solidFill>
              <a:srgbClr val="A05EB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91440" rIns="91440" bIns="91440" numCol="1" spcCol="0" rtlCol="0" fromWordArt="0" anchor="ctr" anchorCtr="0" forceAA="0" compatLnSpc="1">
              <a:prstTxWarp prst="textNoShape">
                <a:avLst/>
              </a:prstTxWarp>
              <a:noAutofit/>
            </a:bodyPr>
            <a:lstStyle>
              <a:defPPr>
                <a:defRPr lang="en-US"/>
              </a:defPPr>
              <a:lvl1pPr marL="0" algn="l" defTabSz="509412" rtl="0" eaLnBrk="1" latinLnBrk="0" hangingPunct="1">
                <a:defRPr sz="2000" kern="1200">
                  <a:solidFill>
                    <a:schemeClr val="lt1"/>
                  </a:solidFill>
                  <a:latin typeface="+mn-lt"/>
                  <a:ea typeface="+mn-ea"/>
                  <a:cs typeface="+mn-cs"/>
                </a:defRPr>
              </a:lvl1pPr>
              <a:lvl2pPr marL="509412" algn="l" defTabSz="509412" rtl="0" eaLnBrk="1" latinLnBrk="0" hangingPunct="1">
                <a:defRPr sz="2000" kern="1200">
                  <a:solidFill>
                    <a:schemeClr val="lt1"/>
                  </a:solidFill>
                  <a:latin typeface="+mn-lt"/>
                  <a:ea typeface="+mn-ea"/>
                  <a:cs typeface="+mn-cs"/>
                </a:defRPr>
              </a:lvl2pPr>
              <a:lvl3pPr marL="1018824" algn="l" defTabSz="509412" rtl="0" eaLnBrk="1" latinLnBrk="0" hangingPunct="1">
                <a:defRPr sz="2000" kern="1200">
                  <a:solidFill>
                    <a:schemeClr val="lt1"/>
                  </a:solidFill>
                  <a:latin typeface="+mn-lt"/>
                  <a:ea typeface="+mn-ea"/>
                  <a:cs typeface="+mn-cs"/>
                </a:defRPr>
              </a:lvl3pPr>
              <a:lvl4pPr marL="1528237" algn="l" defTabSz="509412" rtl="0" eaLnBrk="1" latinLnBrk="0" hangingPunct="1">
                <a:defRPr sz="2000" kern="1200">
                  <a:solidFill>
                    <a:schemeClr val="lt1"/>
                  </a:solidFill>
                  <a:latin typeface="+mn-lt"/>
                  <a:ea typeface="+mn-ea"/>
                  <a:cs typeface="+mn-cs"/>
                </a:defRPr>
              </a:lvl4pPr>
              <a:lvl5pPr marL="2037649" algn="l" defTabSz="509412" rtl="0" eaLnBrk="1" latinLnBrk="0" hangingPunct="1">
                <a:defRPr sz="2000" kern="1200">
                  <a:solidFill>
                    <a:schemeClr val="lt1"/>
                  </a:solidFill>
                  <a:latin typeface="+mn-lt"/>
                  <a:ea typeface="+mn-ea"/>
                  <a:cs typeface="+mn-cs"/>
                </a:defRPr>
              </a:lvl5pPr>
              <a:lvl6pPr marL="2547061" algn="l" defTabSz="509412" rtl="0" eaLnBrk="1" latinLnBrk="0" hangingPunct="1">
                <a:defRPr sz="2000" kern="1200">
                  <a:solidFill>
                    <a:schemeClr val="lt1"/>
                  </a:solidFill>
                  <a:latin typeface="+mn-lt"/>
                  <a:ea typeface="+mn-ea"/>
                  <a:cs typeface="+mn-cs"/>
                </a:defRPr>
              </a:lvl6pPr>
              <a:lvl7pPr marL="3056473" algn="l" defTabSz="509412" rtl="0" eaLnBrk="1" latinLnBrk="0" hangingPunct="1">
                <a:defRPr sz="2000" kern="1200">
                  <a:solidFill>
                    <a:schemeClr val="lt1"/>
                  </a:solidFill>
                  <a:latin typeface="+mn-lt"/>
                  <a:ea typeface="+mn-ea"/>
                  <a:cs typeface="+mn-cs"/>
                </a:defRPr>
              </a:lvl7pPr>
              <a:lvl8pPr marL="3565886" algn="l" defTabSz="509412" rtl="0" eaLnBrk="1" latinLnBrk="0" hangingPunct="1">
                <a:defRPr sz="2000" kern="1200">
                  <a:solidFill>
                    <a:schemeClr val="lt1"/>
                  </a:solidFill>
                  <a:latin typeface="+mn-lt"/>
                  <a:ea typeface="+mn-ea"/>
                  <a:cs typeface="+mn-cs"/>
                </a:defRPr>
              </a:lvl8pPr>
              <a:lvl9pPr marL="4075298" algn="l" defTabSz="509412" rtl="0" eaLnBrk="1" latinLnBrk="0" hangingPunct="1">
                <a:defRPr sz="2000" kern="1200">
                  <a:solidFill>
                    <a:schemeClr val="lt1"/>
                  </a:solidFill>
                  <a:latin typeface="+mn-lt"/>
                  <a:ea typeface="+mn-ea"/>
                  <a:cs typeface="+mn-cs"/>
                </a:defRPr>
              </a:lvl9pPr>
            </a:lstStyle>
            <a:p>
              <a:pPr algn="ctr"/>
              <a:r>
                <a:rPr lang="en-US" sz="1100" b="1">
                  <a:solidFill>
                    <a:schemeClr val="bg1"/>
                  </a:solidFill>
                  <a:latin typeface="Arial" panose="020B0604020202020204" pitchFamily="34" charset="0"/>
                  <a:cs typeface="Arial" panose="020B0604020202020204" pitchFamily="34" charset="0"/>
                </a:rPr>
                <a:t>Vendor Management</a:t>
              </a:r>
            </a:p>
          </p:txBody>
        </p:sp>
      </p:grpSp>
    </p:spTree>
    <p:extLst>
      <p:ext uri="{BB962C8B-B14F-4D97-AF65-F5344CB8AC3E}">
        <p14:creationId xmlns:p14="http://schemas.microsoft.com/office/powerpoint/2010/main" val="1428806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9D3DA0-9D52-433B-B343-639272788F91}"/>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30</a:t>
            </a:fld>
            <a:endParaRPr lang="en-US"/>
          </a:p>
        </p:txBody>
      </p:sp>
      <p:sp>
        <p:nvSpPr>
          <p:cNvPr id="3" name="Title 2">
            <a:extLst>
              <a:ext uri="{FF2B5EF4-FFF2-40B4-BE49-F238E27FC236}">
                <a16:creationId xmlns:a16="http://schemas.microsoft.com/office/drawing/2014/main" id="{C7CF1750-98BC-4AA5-BB2B-A75B9A8F6810}"/>
              </a:ext>
            </a:extLst>
          </p:cNvPr>
          <p:cNvSpPr>
            <a:spLocks noGrp="1"/>
          </p:cNvSpPr>
          <p:nvPr>
            <p:ph type="title"/>
          </p:nvPr>
        </p:nvSpPr>
        <p:spPr>
          <a:xfrm>
            <a:off x="438912" y="475488"/>
            <a:ext cx="11311128" cy="457200"/>
          </a:xfrm>
        </p:spPr>
        <p:txBody>
          <a:bodyPr/>
          <a:lstStyle/>
          <a:p>
            <a:r>
              <a:rPr lang="en-US"/>
              <a:t>Design: Staffing Levels</a:t>
            </a:r>
          </a:p>
        </p:txBody>
      </p:sp>
      <p:sp>
        <p:nvSpPr>
          <p:cNvPr id="4" name="Text Placeholder 3">
            <a:extLst>
              <a:ext uri="{FF2B5EF4-FFF2-40B4-BE49-F238E27FC236}">
                <a16:creationId xmlns:a16="http://schemas.microsoft.com/office/drawing/2014/main" id="{782A3E0E-4B7A-4B38-BBE0-61122CFEF885}"/>
              </a:ext>
            </a:extLst>
          </p:cNvPr>
          <p:cNvSpPr>
            <a:spLocks noGrp="1"/>
          </p:cNvSpPr>
          <p:nvPr>
            <p:ph type="body" sz="quarter" idx="10"/>
          </p:nvPr>
        </p:nvSpPr>
        <p:spPr>
          <a:xfrm>
            <a:off x="438912" y="155448"/>
            <a:ext cx="11311128" cy="338328"/>
          </a:xfrm>
        </p:spPr>
        <p:txBody>
          <a:bodyPr/>
          <a:lstStyle/>
          <a:p>
            <a:r>
              <a:rPr lang="en-US"/>
              <a:t>Assessment and Design</a:t>
            </a:r>
          </a:p>
        </p:txBody>
      </p:sp>
      <p:sp>
        <p:nvSpPr>
          <p:cNvPr id="5" name="Content Placeholder 4">
            <a:extLst>
              <a:ext uri="{FF2B5EF4-FFF2-40B4-BE49-F238E27FC236}">
                <a16:creationId xmlns:a16="http://schemas.microsoft.com/office/drawing/2014/main" id="{930F4A20-FF86-4FFC-834D-1D14CA782883}"/>
              </a:ext>
            </a:extLst>
          </p:cNvPr>
          <p:cNvSpPr>
            <a:spLocks noGrp="1"/>
          </p:cNvSpPr>
          <p:nvPr>
            <p:ph sz="quarter" idx="11"/>
          </p:nvPr>
        </p:nvSpPr>
        <p:spPr>
          <a:xfrm>
            <a:off x="438912" y="1280160"/>
            <a:ext cx="11312525" cy="4663440"/>
          </a:xfrm>
        </p:spPr>
        <p:txBody>
          <a:bodyPr/>
          <a:lstStyle/>
          <a:p>
            <a:r>
              <a:rPr lang="en-US">
                <a:solidFill>
                  <a:schemeClr val="bg1"/>
                </a:solidFill>
              </a:rPr>
              <a:t> </a:t>
            </a:r>
          </a:p>
        </p:txBody>
      </p:sp>
      <p:grpSp>
        <p:nvGrpSpPr>
          <p:cNvPr id="6" name="Group 5">
            <a:extLst>
              <a:ext uri="{FF2B5EF4-FFF2-40B4-BE49-F238E27FC236}">
                <a16:creationId xmlns:a16="http://schemas.microsoft.com/office/drawing/2014/main" id="{6F967EE4-3470-2A5C-2328-37DF7F98497A}"/>
              </a:ext>
            </a:extLst>
          </p:cNvPr>
          <p:cNvGrpSpPr/>
          <p:nvPr/>
        </p:nvGrpSpPr>
        <p:grpSpPr>
          <a:xfrm>
            <a:off x="636293" y="2122836"/>
            <a:ext cx="11012494" cy="4094309"/>
            <a:chOff x="636293" y="2122836"/>
            <a:chExt cx="11012494" cy="4094309"/>
          </a:xfrm>
        </p:grpSpPr>
        <p:grpSp>
          <p:nvGrpSpPr>
            <p:cNvPr id="8" name="Group 7">
              <a:extLst>
                <a:ext uri="{FF2B5EF4-FFF2-40B4-BE49-F238E27FC236}">
                  <a16:creationId xmlns:a16="http://schemas.microsoft.com/office/drawing/2014/main" id="{3AC1B3A7-0B58-408A-A35D-3168AC92D0F1}"/>
                </a:ext>
              </a:extLst>
            </p:cNvPr>
            <p:cNvGrpSpPr/>
            <p:nvPr/>
          </p:nvGrpSpPr>
          <p:grpSpPr>
            <a:xfrm>
              <a:off x="638988" y="2122836"/>
              <a:ext cx="10907846" cy="4094309"/>
              <a:chOff x="106617" y="1407425"/>
              <a:chExt cx="7639154" cy="2958915"/>
            </a:xfrm>
          </p:grpSpPr>
          <p:sp>
            <p:nvSpPr>
              <p:cNvPr id="9" name="Rounded Rectangle 19">
                <a:extLst>
                  <a:ext uri="{FF2B5EF4-FFF2-40B4-BE49-F238E27FC236}">
                    <a16:creationId xmlns:a16="http://schemas.microsoft.com/office/drawing/2014/main" id="{264ADAF9-CF36-46ED-9871-4D67011D95D4}"/>
                  </a:ext>
                </a:extLst>
              </p:cNvPr>
              <p:cNvSpPr/>
              <p:nvPr/>
            </p:nvSpPr>
            <p:spPr>
              <a:xfrm>
                <a:off x="240430" y="1407425"/>
                <a:ext cx="1857424" cy="262352"/>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tIns="0" bIns="0" rtlCol="0" anchor="ctr" anchorCtr="1"/>
              <a:lstStyle/>
              <a:p>
                <a:pPr algn="ctr"/>
                <a:r>
                  <a:rPr lang="en-US" sz="1600" b="1">
                    <a:solidFill>
                      <a:schemeClr val="tx1"/>
                    </a:solidFill>
                  </a:rPr>
                  <a:t>Current Headcount</a:t>
                </a:r>
                <a:endParaRPr lang="en-US" sz="1600" b="1">
                  <a:solidFill>
                    <a:schemeClr val="accent1"/>
                  </a:solidFill>
                </a:endParaRPr>
              </a:p>
            </p:txBody>
          </p:sp>
          <p:sp>
            <p:nvSpPr>
              <p:cNvPr id="10" name="Rounded Rectangle 19">
                <a:extLst>
                  <a:ext uri="{FF2B5EF4-FFF2-40B4-BE49-F238E27FC236}">
                    <a16:creationId xmlns:a16="http://schemas.microsoft.com/office/drawing/2014/main" id="{20B58869-3BFA-4AC9-A5DC-D6E42A0F9549}"/>
                  </a:ext>
                </a:extLst>
              </p:cNvPr>
              <p:cNvSpPr/>
              <p:nvPr/>
            </p:nvSpPr>
            <p:spPr>
              <a:xfrm>
                <a:off x="5888347" y="1408372"/>
                <a:ext cx="1857424" cy="262352"/>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tIns="0" bIns="0" rtlCol="0" anchor="ctr" anchorCtr="1"/>
              <a:lstStyle/>
              <a:p>
                <a:pPr algn="ctr"/>
                <a:r>
                  <a:rPr lang="en-US" sz="1600" b="1">
                    <a:solidFill>
                      <a:schemeClr val="tx1"/>
                    </a:solidFill>
                  </a:rPr>
                  <a:t>Proposed Headcount</a:t>
                </a:r>
              </a:p>
            </p:txBody>
          </p:sp>
          <p:sp>
            <p:nvSpPr>
              <p:cNvPr id="36" name="Rounded Rectangle 19">
                <a:extLst>
                  <a:ext uri="{FF2B5EF4-FFF2-40B4-BE49-F238E27FC236}">
                    <a16:creationId xmlns:a16="http://schemas.microsoft.com/office/drawing/2014/main" id="{C155758A-6853-427D-99D6-C62DCC176AC5}"/>
                  </a:ext>
                </a:extLst>
              </p:cNvPr>
              <p:cNvSpPr/>
              <p:nvPr/>
            </p:nvSpPr>
            <p:spPr>
              <a:xfrm>
                <a:off x="2723418" y="1407425"/>
                <a:ext cx="2477646" cy="262352"/>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tIns="0" bIns="0" rtlCol="0" anchor="ctr" anchorCtr="1"/>
              <a:lstStyle/>
              <a:p>
                <a:pPr algn="ctr"/>
                <a:r>
                  <a:rPr lang="en-US" sz="1600" b="1">
                    <a:solidFill>
                      <a:schemeClr val="tx1"/>
                    </a:solidFill>
                  </a:rPr>
                  <a:t>Transitions to Future State</a:t>
                </a:r>
              </a:p>
            </p:txBody>
          </p:sp>
          <p:grpSp>
            <p:nvGrpSpPr>
              <p:cNvPr id="12" name="Group 11">
                <a:extLst>
                  <a:ext uri="{FF2B5EF4-FFF2-40B4-BE49-F238E27FC236}">
                    <a16:creationId xmlns:a16="http://schemas.microsoft.com/office/drawing/2014/main" id="{F374471D-52C3-492B-A271-39058C779318}"/>
                  </a:ext>
                </a:extLst>
              </p:cNvPr>
              <p:cNvGrpSpPr/>
              <p:nvPr/>
            </p:nvGrpSpPr>
            <p:grpSpPr>
              <a:xfrm>
                <a:off x="106617" y="1675485"/>
                <a:ext cx="7625869" cy="2690855"/>
                <a:chOff x="106617" y="1675485"/>
                <a:chExt cx="7625869" cy="2690855"/>
              </a:xfrm>
            </p:grpSpPr>
            <p:sp>
              <p:nvSpPr>
                <p:cNvPr id="13" name="Rounded Rectangle 19">
                  <a:extLst>
                    <a:ext uri="{FF2B5EF4-FFF2-40B4-BE49-F238E27FC236}">
                      <a16:creationId xmlns:a16="http://schemas.microsoft.com/office/drawing/2014/main" id="{12524973-C743-4D56-B51C-32190F2892CD}"/>
                    </a:ext>
                  </a:extLst>
                </p:cNvPr>
                <p:cNvSpPr/>
                <p:nvPr/>
              </p:nvSpPr>
              <p:spPr>
                <a:xfrm>
                  <a:off x="258614" y="4030551"/>
                  <a:ext cx="1857423" cy="330413"/>
                </a:xfrm>
                <a:prstGeom prst="roundRect">
                  <a:avLst/>
                </a:prstGeom>
                <a:gradFill>
                  <a:gsLst>
                    <a:gs pos="0">
                      <a:schemeClr val="accent2">
                        <a:lumMod val="75000"/>
                      </a:schemeClr>
                    </a:gs>
                    <a:gs pos="100000">
                      <a:schemeClr val="accent2"/>
                    </a:gs>
                  </a:gsLst>
                  <a:lin ang="420000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Total</a:t>
                  </a:r>
                </a:p>
                <a:p>
                  <a:pPr algn="ctr"/>
                  <a:r>
                    <a:rPr lang="en-US" sz="1100" b="1">
                      <a:solidFill>
                        <a:schemeClr val="bg1"/>
                      </a:solidFill>
                    </a:rPr>
                    <a:t>XXX</a:t>
                  </a:r>
                </a:p>
              </p:txBody>
            </p:sp>
            <p:grpSp>
              <p:nvGrpSpPr>
                <p:cNvPr id="14" name="Group 13">
                  <a:extLst>
                    <a:ext uri="{FF2B5EF4-FFF2-40B4-BE49-F238E27FC236}">
                      <a16:creationId xmlns:a16="http://schemas.microsoft.com/office/drawing/2014/main" id="{0B14FA4E-4ABB-48C5-B18A-3442A58A1F66}"/>
                    </a:ext>
                  </a:extLst>
                </p:cNvPr>
                <p:cNvGrpSpPr/>
                <p:nvPr/>
              </p:nvGrpSpPr>
              <p:grpSpPr>
                <a:xfrm>
                  <a:off x="106617" y="1675485"/>
                  <a:ext cx="5387027" cy="265864"/>
                  <a:chOff x="106617" y="1675485"/>
                  <a:chExt cx="5387027" cy="265864"/>
                </a:xfrm>
              </p:grpSpPr>
              <p:sp>
                <p:nvSpPr>
                  <p:cNvPr id="32" name="Rounded Rectangle 19">
                    <a:extLst>
                      <a:ext uri="{FF2B5EF4-FFF2-40B4-BE49-F238E27FC236}">
                        <a16:creationId xmlns:a16="http://schemas.microsoft.com/office/drawing/2014/main" id="{AA5C8891-0641-4D8E-AA33-B49741191F78}"/>
                      </a:ext>
                    </a:extLst>
                  </p:cNvPr>
                  <p:cNvSpPr/>
                  <p:nvPr/>
                </p:nvSpPr>
                <p:spPr>
                  <a:xfrm>
                    <a:off x="106617" y="1675485"/>
                    <a:ext cx="2113277" cy="264331"/>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Learning &amp; Development</a:t>
                    </a:r>
                  </a:p>
                  <a:p>
                    <a:pPr algn="ctr"/>
                    <a:r>
                      <a:rPr lang="en-US" sz="1100" b="1">
                        <a:solidFill>
                          <a:schemeClr val="bg1"/>
                        </a:solidFill>
                      </a:rPr>
                      <a:t>(XX)</a:t>
                    </a:r>
                    <a:endParaRPr lang="en-US" sz="1100">
                      <a:solidFill>
                        <a:schemeClr val="bg1"/>
                      </a:solidFill>
                    </a:endParaRPr>
                  </a:p>
                </p:txBody>
              </p:sp>
              <p:sp>
                <p:nvSpPr>
                  <p:cNvPr id="33" name="Rounded Rectangle 19">
                    <a:extLst>
                      <a:ext uri="{FF2B5EF4-FFF2-40B4-BE49-F238E27FC236}">
                        <a16:creationId xmlns:a16="http://schemas.microsoft.com/office/drawing/2014/main" id="{0972F19F-D32B-4685-B804-7CE1C5279C04}"/>
                      </a:ext>
                    </a:extLst>
                  </p:cNvPr>
                  <p:cNvSpPr/>
                  <p:nvPr/>
                </p:nvSpPr>
                <p:spPr>
                  <a:xfrm>
                    <a:off x="2419786" y="1677018"/>
                    <a:ext cx="3073858" cy="264331"/>
                  </a:xfrm>
                  <a:prstGeom prst="rightArrow">
                    <a:avLst/>
                  </a:prstGeom>
                  <a:solidFill>
                    <a:schemeClr val="accent4">
                      <a:lumMod val="75000"/>
                    </a:schemeClr>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pPr algn="ctr"/>
                    <a:r>
                      <a:rPr lang="en-US" sz="1100" b="1">
                        <a:solidFill>
                          <a:schemeClr val="bg1"/>
                        </a:solidFill>
                      </a:rPr>
                      <a:t>Shift 9.0 FTEs from Learning Operations</a:t>
                    </a:r>
                  </a:p>
                </p:txBody>
              </p:sp>
            </p:grpSp>
            <p:grpSp>
              <p:nvGrpSpPr>
                <p:cNvPr id="15" name="Group 14">
                  <a:extLst>
                    <a:ext uri="{FF2B5EF4-FFF2-40B4-BE49-F238E27FC236}">
                      <a16:creationId xmlns:a16="http://schemas.microsoft.com/office/drawing/2014/main" id="{FFBACF70-1853-4AA4-866D-03052C737B3A}"/>
                    </a:ext>
                  </a:extLst>
                </p:cNvPr>
                <p:cNvGrpSpPr/>
                <p:nvPr/>
              </p:nvGrpSpPr>
              <p:grpSpPr>
                <a:xfrm>
                  <a:off x="106623" y="2020621"/>
                  <a:ext cx="5387023" cy="979969"/>
                  <a:chOff x="106623" y="2014663"/>
                  <a:chExt cx="5387023" cy="979969"/>
                </a:xfrm>
              </p:grpSpPr>
              <p:sp>
                <p:nvSpPr>
                  <p:cNvPr id="29" name="Rounded Rectangle 19">
                    <a:extLst>
                      <a:ext uri="{FF2B5EF4-FFF2-40B4-BE49-F238E27FC236}">
                        <a16:creationId xmlns:a16="http://schemas.microsoft.com/office/drawing/2014/main" id="{0A8B62FA-6DE2-4640-82F6-2664AD258E20}"/>
                      </a:ext>
                    </a:extLst>
                  </p:cNvPr>
                  <p:cNvSpPr/>
                  <p:nvPr/>
                </p:nvSpPr>
                <p:spPr>
                  <a:xfrm>
                    <a:off x="106623" y="2730302"/>
                    <a:ext cx="2113277" cy="26433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Total Rewards</a:t>
                    </a:r>
                  </a:p>
                  <a:p>
                    <a:pPr algn="ctr"/>
                    <a:r>
                      <a:rPr lang="en-US" sz="1100" b="1">
                        <a:solidFill>
                          <a:schemeClr val="bg1"/>
                        </a:solidFill>
                      </a:rPr>
                      <a:t>(XX)</a:t>
                    </a:r>
                    <a:endParaRPr lang="en-US" sz="1100">
                      <a:solidFill>
                        <a:schemeClr val="bg1"/>
                      </a:solidFill>
                    </a:endParaRPr>
                  </a:p>
                </p:txBody>
              </p:sp>
              <p:sp>
                <p:nvSpPr>
                  <p:cNvPr id="30" name="Rounded Rectangle 19">
                    <a:extLst>
                      <a:ext uri="{FF2B5EF4-FFF2-40B4-BE49-F238E27FC236}">
                        <a16:creationId xmlns:a16="http://schemas.microsoft.com/office/drawing/2014/main" id="{6119D414-3C9E-49E5-A2FA-F6003CB35D79}"/>
                      </a:ext>
                    </a:extLst>
                  </p:cNvPr>
                  <p:cNvSpPr/>
                  <p:nvPr/>
                </p:nvSpPr>
                <p:spPr>
                  <a:xfrm>
                    <a:off x="2419789" y="2014663"/>
                    <a:ext cx="3073857" cy="264331"/>
                  </a:xfrm>
                  <a:prstGeom prst="rightArrow">
                    <a:avLst/>
                  </a:prstGeom>
                  <a:solidFill>
                    <a:schemeClr val="accent4">
                      <a:lumMod val="75000"/>
                    </a:schemeClr>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pPr algn="ctr"/>
                    <a:r>
                      <a:rPr lang="en-US" sz="1100" b="1">
                        <a:solidFill>
                          <a:schemeClr val="bg1"/>
                        </a:solidFill>
                      </a:rPr>
                      <a:t>Shift 17.0 FTEs from Coordinator, Onboarding, Project Manager</a:t>
                    </a:r>
                  </a:p>
                </p:txBody>
              </p:sp>
            </p:grpSp>
            <p:grpSp>
              <p:nvGrpSpPr>
                <p:cNvPr id="16" name="Group 15">
                  <a:extLst>
                    <a:ext uri="{FF2B5EF4-FFF2-40B4-BE49-F238E27FC236}">
                      <a16:creationId xmlns:a16="http://schemas.microsoft.com/office/drawing/2014/main" id="{2BB34DD0-1E03-4170-A3C7-4ABB0BE38D22}"/>
                    </a:ext>
                  </a:extLst>
                </p:cNvPr>
                <p:cNvGrpSpPr/>
                <p:nvPr/>
              </p:nvGrpSpPr>
              <p:grpSpPr>
                <a:xfrm>
                  <a:off x="106622" y="2375206"/>
                  <a:ext cx="5387024" cy="979879"/>
                  <a:chOff x="106622" y="2396101"/>
                  <a:chExt cx="5387024" cy="979879"/>
                </a:xfrm>
              </p:grpSpPr>
              <p:sp>
                <p:nvSpPr>
                  <p:cNvPr id="26" name="Rounded Rectangle 19">
                    <a:extLst>
                      <a:ext uri="{FF2B5EF4-FFF2-40B4-BE49-F238E27FC236}">
                        <a16:creationId xmlns:a16="http://schemas.microsoft.com/office/drawing/2014/main" id="{2D17A549-DAEE-4449-9E42-43BAC9D34018}"/>
                      </a:ext>
                    </a:extLst>
                  </p:cNvPr>
                  <p:cNvSpPr/>
                  <p:nvPr/>
                </p:nvSpPr>
                <p:spPr>
                  <a:xfrm>
                    <a:off x="106622" y="3111649"/>
                    <a:ext cx="2113277" cy="264331"/>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HR Delivery</a:t>
                    </a:r>
                  </a:p>
                  <a:p>
                    <a:pPr algn="ctr"/>
                    <a:r>
                      <a:rPr lang="en-US" sz="1100" b="1">
                        <a:solidFill>
                          <a:schemeClr val="bg1"/>
                        </a:solidFill>
                      </a:rPr>
                      <a:t>(XX)</a:t>
                    </a:r>
                    <a:endParaRPr lang="en-US" sz="1100">
                      <a:solidFill>
                        <a:schemeClr val="bg1"/>
                      </a:solidFill>
                    </a:endParaRPr>
                  </a:p>
                </p:txBody>
              </p:sp>
              <p:sp>
                <p:nvSpPr>
                  <p:cNvPr id="27" name="Rounded Rectangle 19">
                    <a:extLst>
                      <a:ext uri="{FF2B5EF4-FFF2-40B4-BE49-F238E27FC236}">
                        <a16:creationId xmlns:a16="http://schemas.microsoft.com/office/drawing/2014/main" id="{BC269E84-7403-4740-9BC7-05F0278F2FAD}"/>
                      </a:ext>
                    </a:extLst>
                  </p:cNvPr>
                  <p:cNvSpPr/>
                  <p:nvPr/>
                </p:nvSpPr>
                <p:spPr>
                  <a:xfrm>
                    <a:off x="2419788" y="2396101"/>
                    <a:ext cx="3073858" cy="264331"/>
                  </a:xfrm>
                  <a:prstGeom prst="rightArrow">
                    <a:avLst/>
                  </a:prstGeom>
                  <a:solidFill>
                    <a:schemeClr val="tx1">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r>
                      <a:rPr lang="en-US" sz="1100" b="1"/>
                      <a:t>No Changes in Headcount</a:t>
                    </a:r>
                  </a:p>
                </p:txBody>
              </p:sp>
            </p:grpSp>
            <p:sp>
              <p:nvSpPr>
                <p:cNvPr id="24" name="Rounded Rectangle 19">
                  <a:extLst>
                    <a:ext uri="{FF2B5EF4-FFF2-40B4-BE49-F238E27FC236}">
                      <a16:creationId xmlns:a16="http://schemas.microsoft.com/office/drawing/2014/main" id="{2600847E-0E7F-4AED-A0EC-8BA305F62F85}"/>
                    </a:ext>
                  </a:extLst>
                </p:cNvPr>
                <p:cNvSpPr/>
                <p:nvPr/>
              </p:nvSpPr>
              <p:spPr>
                <a:xfrm>
                  <a:off x="2419788" y="2726410"/>
                  <a:ext cx="3073858" cy="264331"/>
                </a:xfrm>
                <a:prstGeom prst="rightArrow">
                  <a:avLst/>
                </a:prstGeom>
                <a:solidFill>
                  <a:schemeClr val="accent4">
                    <a:lumMod val="75000"/>
                  </a:schemeClr>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pPr algn="ctr"/>
                  <a:r>
                    <a:rPr lang="en-US" sz="1100" b="1">
                      <a:solidFill>
                        <a:schemeClr val="bg1"/>
                      </a:solidFill>
                    </a:rPr>
                    <a:t>Shift 10.0 FTEs from Benefits Operations</a:t>
                  </a:r>
                </a:p>
              </p:txBody>
            </p:sp>
            <p:sp>
              <p:nvSpPr>
                <p:cNvPr id="18" name="Rounded Rectangle 19">
                  <a:extLst>
                    <a:ext uri="{FF2B5EF4-FFF2-40B4-BE49-F238E27FC236}">
                      <a16:creationId xmlns:a16="http://schemas.microsoft.com/office/drawing/2014/main" id="{EBAD260F-1174-4753-B88C-6413F78A35E6}"/>
                    </a:ext>
                  </a:extLst>
                </p:cNvPr>
                <p:cNvSpPr/>
                <p:nvPr/>
              </p:nvSpPr>
              <p:spPr>
                <a:xfrm>
                  <a:off x="5876254" y="4035927"/>
                  <a:ext cx="1856232" cy="330413"/>
                </a:xfrm>
                <a:prstGeom prst="roundRect">
                  <a:avLst/>
                </a:prstGeom>
                <a:gradFill>
                  <a:gsLst>
                    <a:gs pos="0">
                      <a:schemeClr val="accent2">
                        <a:lumMod val="75000"/>
                      </a:schemeClr>
                    </a:gs>
                    <a:gs pos="100000">
                      <a:schemeClr val="accent2"/>
                    </a:gs>
                  </a:gsLst>
                  <a:lin ang="420000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Total</a:t>
                  </a:r>
                </a:p>
                <a:p>
                  <a:pPr algn="ctr"/>
                  <a:r>
                    <a:rPr lang="en-US" sz="1100" b="1">
                      <a:solidFill>
                        <a:schemeClr val="bg1"/>
                      </a:solidFill>
                    </a:rPr>
                    <a:t>XXX</a:t>
                  </a:r>
                </a:p>
              </p:txBody>
            </p:sp>
            <p:sp>
              <p:nvSpPr>
                <p:cNvPr id="20" name="Rounded Rectangle 19">
                  <a:extLst>
                    <a:ext uri="{FF2B5EF4-FFF2-40B4-BE49-F238E27FC236}">
                      <a16:creationId xmlns:a16="http://schemas.microsoft.com/office/drawing/2014/main" id="{CB4C54A6-E9CC-4D3B-923E-B80710B9B756}"/>
                    </a:ext>
                  </a:extLst>
                </p:cNvPr>
                <p:cNvSpPr/>
                <p:nvPr/>
              </p:nvSpPr>
              <p:spPr>
                <a:xfrm>
                  <a:off x="939120" y="3667990"/>
                  <a:ext cx="1280774" cy="264330"/>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i="1">
                      <a:solidFill>
                        <a:schemeClr val="tx1"/>
                      </a:solidFill>
                    </a:rPr>
                    <a:t>Service Center</a:t>
                  </a:r>
                </a:p>
                <a:p>
                  <a:pPr algn="ctr"/>
                  <a:r>
                    <a:rPr lang="en-US" sz="1100" i="1">
                      <a:solidFill>
                        <a:schemeClr val="tx1"/>
                      </a:solidFill>
                    </a:rPr>
                    <a:t>(0)</a:t>
                  </a:r>
                </a:p>
              </p:txBody>
            </p:sp>
          </p:grpSp>
        </p:grpSp>
        <p:sp>
          <p:nvSpPr>
            <p:cNvPr id="39" name="Rounded Rectangle 19">
              <a:extLst>
                <a:ext uri="{FF2B5EF4-FFF2-40B4-BE49-F238E27FC236}">
                  <a16:creationId xmlns:a16="http://schemas.microsoft.com/office/drawing/2014/main" id="{51DEF9E4-67D7-46CF-8874-DFFBBF298DF5}"/>
                </a:ext>
              </a:extLst>
            </p:cNvPr>
            <p:cNvSpPr/>
            <p:nvPr/>
          </p:nvSpPr>
          <p:spPr>
            <a:xfrm>
              <a:off x="3948280" y="4441965"/>
              <a:ext cx="4389120" cy="365760"/>
            </a:xfrm>
            <a:prstGeom prst="rightArrow">
              <a:avLst/>
            </a:prstGeom>
            <a:solidFill>
              <a:srgbClr val="A05EB5"/>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r>
                <a:rPr lang="en-US" sz="1100" b="1">
                  <a:solidFill>
                    <a:schemeClr val="bg1"/>
                  </a:solidFill>
                </a:rPr>
                <a:t>Increase of 36 FTEs</a:t>
              </a:r>
            </a:p>
          </p:txBody>
        </p:sp>
        <p:sp>
          <p:nvSpPr>
            <p:cNvPr id="43" name="Rounded Rectangle 19">
              <a:extLst>
                <a:ext uri="{FF2B5EF4-FFF2-40B4-BE49-F238E27FC236}">
                  <a16:creationId xmlns:a16="http://schemas.microsoft.com/office/drawing/2014/main" id="{20825224-1A5D-4372-B018-9E393E7A77D7}"/>
                </a:ext>
              </a:extLst>
            </p:cNvPr>
            <p:cNvSpPr/>
            <p:nvPr/>
          </p:nvSpPr>
          <p:spPr>
            <a:xfrm>
              <a:off x="636293" y="2977473"/>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Talent Acquisition</a:t>
              </a:r>
            </a:p>
            <a:p>
              <a:pPr algn="ctr"/>
              <a:r>
                <a:rPr lang="en-US" sz="1100" b="1">
                  <a:solidFill>
                    <a:schemeClr val="bg1"/>
                  </a:solidFill>
                </a:rPr>
                <a:t>(XXX)</a:t>
              </a:r>
              <a:endParaRPr lang="en-US" sz="1100">
                <a:solidFill>
                  <a:schemeClr val="bg1"/>
                </a:solidFill>
              </a:endParaRPr>
            </a:p>
          </p:txBody>
        </p:sp>
        <p:sp>
          <p:nvSpPr>
            <p:cNvPr id="44" name="Rounded Rectangle 19">
              <a:extLst>
                <a:ext uri="{FF2B5EF4-FFF2-40B4-BE49-F238E27FC236}">
                  <a16:creationId xmlns:a16="http://schemas.microsoft.com/office/drawing/2014/main" id="{BF2CFC59-1B62-461E-8D6A-1ED60D5CADFB}"/>
                </a:ext>
              </a:extLst>
            </p:cNvPr>
            <p:cNvSpPr/>
            <p:nvPr/>
          </p:nvSpPr>
          <p:spPr>
            <a:xfrm>
              <a:off x="636293" y="3465859"/>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Employee Relations</a:t>
              </a:r>
            </a:p>
            <a:p>
              <a:pPr algn="ctr"/>
              <a:r>
                <a:rPr lang="en-US" sz="1100" b="1">
                  <a:solidFill>
                    <a:schemeClr val="bg1"/>
                  </a:solidFill>
                </a:rPr>
                <a:t>(XX)</a:t>
              </a:r>
              <a:endParaRPr lang="en-US" sz="1100">
                <a:solidFill>
                  <a:schemeClr val="bg1"/>
                </a:solidFill>
              </a:endParaRPr>
            </a:p>
          </p:txBody>
        </p:sp>
        <p:sp>
          <p:nvSpPr>
            <p:cNvPr id="45" name="Rounded Rectangle 19">
              <a:extLst>
                <a:ext uri="{FF2B5EF4-FFF2-40B4-BE49-F238E27FC236}">
                  <a16:creationId xmlns:a16="http://schemas.microsoft.com/office/drawing/2014/main" id="{C008DCBC-81CB-4AF6-B675-5CD95C1C9669}"/>
                </a:ext>
              </a:extLst>
            </p:cNvPr>
            <p:cNvSpPr/>
            <p:nvPr/>
          </p:nvSpPr>
          <p:spPr>
            <a:xfrm>
              <a:off x="1827708" y="4851462"/>
              <a:ext cx="1828800" cy="365761"/>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i="1">
                  <a:solidFill>
                    <a:schemeClr val="tx1"/>
                  </a:solidFill>
                </a:rPr>
                <a:t>Field HR</a:t>
              </a:r>
            </a:p>
            <a:p>
              <a:pPr algn="ctr"/>
              <a:r>
                <a:rPr lang="en-US" sz="1100" i="1">
                  <a:solidFill>
                    <a:schemeClr val="tx1"/>
                  </a:solidFill>
                </a:rPr>
                <a:t>(XX)</a:t>
              </a:r>
            </a:p>
          </p:txBody>
        </p:sp>
        <p:sp>
          <p:nvSpPr>
            <p:cNvPr id="47" name="Rounded Rectangle 19">
              <a:extLst>
                <a:ext uri="{FF2B5EF4-FFF2-40B4-BE49-F238E27FC236}">
                  <a16:creationId xmlns:a16="http://schemas.microsoft.com/office/drawing/2014/main" id="{B28B2883-756B-487D-8A1C-28D95CE0960C}"/>
                </a:ext>
              </a:extLst>
            </p:cNvPr>
            <p:cNvSpPr/>
            <p:nvPr/>
          </p:nvSpPr>
          <p:spPr>
            <a:xfrm>
              <a:off x="5603663" y="4892092"/>
              <a:ext cx="2743200" cy="365760"/>
            </a:xfrm>
            <a:prstGeom prst="rightArrow">
              <a:avLst/>
            </a:prstGeom>
            <a:solidFill>
              <a:srgbClr val="A05EB5"/>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r>
                <a:rPr lang="en-US" sz="1100">
                  <a:solidFill>
                    <a:schemeClr val="bg1"/>
                  </a:solidFill>
                </a:rPr>
                <a:t>Increase of 1 FTE</a:t>
              </a:r>
            </a:p>
          </p:txBody>
        </p:sp>
        <p:sp>
          <p:nvSpPr>
            <p:cNvPr id="48" name="Rounded Rectangle 19">
              <a:extLst>
                <a:ext uri="{FF2B5EF4-FFF2-40B4-BE49-F238E27FC236}">
                  <a16:creationId xmlns:a16="http://schemas.microsoft.com/office/drawing/2014/main" id="{094397F2-ADB4-40FD-9E67-D0E601A01F27}"/>
                </a:ext>
              </a:extLst>
            </p:cNvPr>
            <p:cNvSpPr/>
            <p:nvPr/>
          </p:nvSpPr>
          <p:spPr>
            <a:xfrm>
              <a:off x="5603663" y="5271326"/>
              <a:ext cx="2743200" cy="365760"/>
            </a:xfrm>
            <a:prstGeom prst="rightArrow">
              <a:avLst/>
            </a:prstGeom>
            <a:solidFill>
              <a:srgbClr val="A05EB5"/>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r>
                <a:rPr lang="en-US" sz="1100">
                  <a:solidFill>
                    <a:schemeClr val="bg1"/>
                  </a:solidFill>
                </a:rPr>
                <a:t>Increase of 61 FTEs</a:t>
              </a:r>
            </a:p>
          </p:txBody>
        </p:sp>
        <p:sp>
          <p:nvSpPr>
            <p:cNvPr id="50" name="Rounded Rectangle 19">
              <a:extLst>
                <a:ext uri="{FF2B5EF4-FFF2-40B4-BE49-F238E27FC236}">
                  <a16:creationId xmlns:a16="http://schemas.microsoft.com/office/drawing/2014/main" id="{125D0462-9884-4F58-AE0C-D27BDF7B801C}"/>
                </a:ext>
              </a:extLst>
            </p:cNvPr>
            <p:cNvSpPr/>
            <p:nvPr/>
          </p:nvSpPr>
          <p:spPr>
            <a:xfrm>
              <a:off x="8626924" y="2494254"/>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Learning &amp; Development</a:t>
              </a:r>
            </a:p>
            <a:p>
              <a:pPr algn="ctr"/>
              <a:r>
                <a:rPr lang="en-US" sz="1100" b="1">
                  <a:solidFill>
                    <a:schemeClr val="bg1"/>
                  </a:solidFill>
                </a:rPr>
                <a:t>(XX)</a:t>
              </a:r>
              <a:endParaRPr lang="en-US" sz="1100">
                <a:solidFill>
                  <a:schemeClr val="bg1"/>
                </a:solidFill>
              </a:endParaRPr>
            </a:p>
          </p:txBody>
        </p:sp>
        <p:sp>
          <p:nvSpPr>
            <p:cNvPr id="51" name="Rounded Rectangle 19">
              <a:extLst>
                <a:ext uri="{FF2B5EF4-FFF2-40B4-BE49-F238E27FC236}">
                  <a16:creationId xmlns:a16="http://schemas.microsoft.com/office/drawing/2014/main" id="{A4855D8A-9D90-4124-A1CA-7CA7144013E9}"/>
                </a:ext>
              </a:extLst>
            </p:cNvPr>
            <p:cNvSpPr/>
            <p:nvPr/>
          </p:nvSpPr>
          <p:spPr>
            <a:xfrm>
              <a:off x="8621265" y="2970119"/>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Talent Acquisition</a:t>
              </a:r>
            </a:p>
            <a:p>
              <a:pPr algn="ctr"/>
              <a:r>
                <a:rPr lang="en-US" sz="1100" b="1">
                  <a:solidFill>
                    <a:schemeClr val="bg1"/>
                  </a:solidFill>
                </a:rPr>
                <a:t>(XXX)</a:t>
              </a:r>
              <a:endParaRPr lang="en-US" sz="1100">
                <a:solidFill>
                  <a:schemeClr val="bg1"/>
                </a:solidFill>
              </a:endParaRPr>
            </a:p>
          </p:txBody>
        </p:sp>
        <p:sp>
          <p:nvSpPr>
            <p:cNvPr id="52" name="Rounded Rectangle 19">
              <a:extLst>
                <a:ext uri="{FF2B5EF4-FFF2-40B4-BE49-F238E27FC236}">
                  <a16:creationId xmlns:a16="http://schemas.microsoft.com/office/drawing/2014/main" id="{E5721675-9607-4DC7-9AAC-D02B7157C046}"/>
                </a:ext>
              </a:extLst>
            </p:cNvPr>
            <p:cNvSpPr/>
            <p:nvPr/>
          </p:nvSpPr>
          <p:spPr>
            <a:xfrm>
              <a:off x="8621265" y="3461746"/>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Employee Relations</a:t>
              </a:r>
            </a:p>
            <a:p>
              <a:pPr algn="ctr"/>
              <a:r>
                <a:rPr lang="en-US" sz="1100" b="1">
                  <a:solidFill>
                    <a:schemeClr val="bg1"/>
                  </a:solidFill>
                </a:rPr>
                <a:t>(XX)</a:t>
              </a:r>
              <a:endParaRPr lang="en-US" sz="1100">
                <a:solidFill>
                  <a:schemeClr val="bg1"/>
                </a:solidFill>
              </a:endParaRPr>
            </a:p>
          </p:txBody>
        </p:sp>
        <p:sp>
          <p:nvSpPr>
            <p:cNvPr id="53" name="Rounded Rectangle 19">
              <a:extLst>
                <a:ext uri="{FF2B5EF4-FFF2-40B4-BE49-F238E27FC236}">
                  <a16:creationId xmlns:a16="http://schemas.microsoft.com/office/drawing/2014/main" id="{468959B6-19DF-4A1F-959F-8526FB3C8053}"/>
                </a:ext>
              </a:extLst>
            </p:cNvPr>
            <p:cNvSpPr/>
            <p:nvPr/>
          </p:nvSpPr>
          <p:spPr>
            <a:xfrm>
              <a:off x="8626919" y="3959973"/>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Total Rewards</a:t>
              </a:r>
            </a:p>
            <a:p>
              <a:pPr algn="ctr"/>
              <a:r>
                <a:rPr lang="en-US" sz="1100" b="1">
                  <a:solidFill>
                    <a:schemeClr val="bg1"/>
                  </a:solidFill>
                </a:rPr>
                <a:t>(XX)</a:t>
              </a:r>
              <a:endParaRPr lang="en-US" sz="1100">
                <a:solidFill>
                  <a:schemeClr val="bg1"/>
                </a:solidFill>
              </a:endParaRPr>
            </a:p>
          </p:txBody>
        </p:sp>
        <p:sp>
          <p:nvSpPr>
            <p:cNvPr id="54" name="Rounded Rectangle 19">
              <a:extLst>
                <a:ext uri="{FF2B5EF4-FFF2-40B4-BE49-F238E27FC236}">
                  <a16:creationId xmlns:a16="http://schemas.microsoft.com/office/drawing/2014/main" id="{2CA20829-6F5E-43C4-B915-3231905667C9}"/>
                </a:ext>
              </a:extLst>
            </p:cNvPr>
            <p:cNvSpPr/>
            <p:nvPr/>
          </p:nvSpPr>
          <p:spPr>
            <a:xfrm>
              <a:off x="8626919" y="4446361"/>
              <a:ext cx="3017520" cy="365760"/>
            </a:xfrm>
            <a:prstGeom prst="roundRect">
              <a:avLst/>
            </a:prstGeom>
            <a:gradFill>
              <a:gsLst>
                <a:gs pos="0">
                  <a:schemeClr val="accent1"/>
                </a:gs>
                <a:gs pos="100000">
                  <a:schemeClr val="accent1">
                    <a:lumMod val="75000"/>
                  </a:schemeClr>
                </a:gs>
              </a:gsLst>
              <a:lin ang="0" scaled="0"/>
            </a:grad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b="1">
                  <a:solidFill>
                    <a:schemeClr val="bg1"/>
                  </a:solidFill>
                </a:rPr>
                <a:t>HR Delivery</a:t>
              </a:r>
            </a:p>
            <a:p>
              <a:pPr algn="ctr"/>
              <a:r>
                <a:rPr lang="en-US" sz="1100" b="1">
                  <a:solidFill>
                    <a:schemeClr val="bg1"/>
                  </a:solidFill>
                </a:rPr>
                <a:t>(XX)</a:t>
              </a:r>
              <a:endParaRPr lang="en-US" sz="1100">
                <a:solidFill>
                  <a:schemeClr val="bg1"/>
                </a:solidFill>
              </a:endParaRPr>
            </a:p>
          </p:txBody>
        </p:sp>
        <p:sp>
          <p:nvSpPr>
            <p:cNvPr id="55" name="Rounded Rectangle 19">
              <a:extLst>
                <a:ext uri="{FF2B5EF4-FFF2-40B4-BE49-F238E27FC236}">
                  <a16:creationId xmlns:a16="http://schemas.microsoft.com/office/drawing/2014/main" id="{21D2E061-52F7-4DFF-B101-8BA9D02E543E}"/>
                </a:ext>
              </a:extLst>
            </p:cNvPr>
            <p:cNvSpPr/>
            <p:nvPr/>
          </p:nvSpPr>
          <p:spPr>
            <a:xfrm>
              <a:off x="9819987" y="4860249"/>
              <a:ext cx="1828800" cy="365761"/>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i="1">
                  <a:solidFill>
                    <a:schemeClr val="tx1"/>
                  </a:solidFill>
                </a:rPr>
                <a:t>Field HR</a:t>
              </a:r>
            </a:p>
            <a:p>
              <a:pPr algn="ctr"/>
              <a:r>
                <a:rPr lang="en-US" sz="1100" i="1">
                  <a:solidFill>
                    <a:schemeClr val="tx1"/>
                  </a:solidFill>
                </a:rPr>
                <a:t>(XX)</a:t>
              </a:r>
            </a:p>
          </p:txBody>
        </p:sp>
        <p:sp>
          <p:nvSpPr>
            <p:cNvPr id="56" name="Rounded Rectangle 19">
              <a:extLst>
                <a:ext uri="{FF2B5EF4-FFF2-40B4-BE49-F238E27FC236}">
                  <a16:creationId xmlns:a16="http://schemas.microsoft.com/office/drawing/2014/main" id="{8F050C77-013A-4485-BFF6-8E6AEAC29774}"/>
                </a:ext>
              </a:extLst>
            </p:cNvPr>
            <p:cNvSpPr/>
            <p:nvPr/>
          </p:nvSpPr>
          <p:spPr>
            <a:xfrm>
              <a:off x="9811995" y="5261539"/>
              <a:ext cx="1828800" cy="365761"/>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nchorCtr="1"/>
            <a:lstStyle/>
            <a:p>
              <a:pPr algn="ctr"/>
              <a:r>
                <a:rPr lang="en-US" sz="1100" i="1">
                  <a:solidFill>
                    <a:schemeClr val="tx1"/>
                  </a:solidFill>
                </a:rPr>
                <a:t>Service Center</a:t>
              </a:r>
            </a:p>
            <a:p>
              <a:pPr algn="ctr"/>
              <a:r>
                <a:rPr lang="en-US" sz="1100" i="1">
                  <a:solidFill>
                    <a:schemeClr val="tx1"/>
                  </a:solidFill>
                </a:rPr>
                <a:t>(60)</a:t>
              </a:r>
            </a:p>
          </p:txBody>
        </p:sp>
        <p:sp>
          <p:nvSpPr>
            <p:cNvPr id="58" name="Rounded Rectangle 19">
              <a:extLst>
                <a:ext uri="{FF2B5EF4-FFF2-40B4-BE49-F238E27FC236}">
                  <a16:creationId xmlns:a16="http://schemas.microsoft.com/office/drawing/2014/main" id="{7E2AE088-2708-4DA1-A183-984F2E64F521}"/>
                </a:ext>
              </a:extLst>
            </p:cNvPr>
            <p:cNvSpPr/>
            <p:nvPr/>
          </p:nvSpPr>
          <p:spPr>
            <a:xfrm>
              <a:off x="3941930" y="5832341"/>
              <a:ext cx="4389120" cy="365760"/>
            </a:xfrm>
            <a:prstGeom prst="rightArrow">
              <a:avLst/>
            </a:prstGeom>
            <a:solidFill>
              <a:schemeClr val="tx1">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lIns="0" rIns="0" rtlCol="0" anchor="ctr" anchorCtr="1"/>
            <a:lstStyle/>
            <a:p>
              <a:pPr algn="ctr"/>
              <a:r>
                <a:rPr lang="en-US" sz="1200" b="1">
                  <a:solidFill>
                    <a:schemeClr val="tx1"/>
                  </a:solidFill>
                </a:rPr>
                <a:t>Decrease of XX Total Headcount</a:t>
              </a:r>
            </a:p>
          </p:txBody>
        </p:sp>
      </p:grpSp>
      <p:sp>
        <p:nvSpPr>
          <p:cNvPr id="41" name="Content Placeholder 4">
            <a:extLst>
              <a:ext uri="{FF2B5EF4-FFF2-40B4-BE49-F238E27FC236}">
                <a16:creationId xmlns:a16="http://schemas.microsoft.com/office/drawing/2014/main" id="{9B51DE08-36B8-9C30-34E4-B06A3409471D}"/>
              </a:ext>
            </a:extLst>
          </p:cNvPr>
          <p:cNvSpPr txBox="1">
            <a:spLocks/>
          </p:cNvSpPr>
          <p:nvPr/>
        </p:nvSpPr>
        <p:spPr>
          <a:xfrm>
            <a:off x="438912" y="1280160"/>
            <a:ext cx="11312525" cy="591671"/>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chemeClr val="accent2"/>
              </a:buClr>
            </a:pPr>
            <a:r>
              <a:rPr lang="en-US" sz="1800"/>
              <a:t>Proposed staffing level changes address movement of transactional work and alignment of resources using insight from benchmarks, data from the Work Activity Survey, and organizational nuance.</a:t>
            </a:r>
          </a:p>
        </p:txBody>
      </p:sp>
    </p:spTree>
    <p:extLst>
      <p:ext uri="{BB962C8B-B14F-4D97-AF65-F5344CB8AC3E}">
        <p14:creationId xmlns:p14="http://schemas.microsoft.com/office/powerpoint/2010/main" val="960410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31</a:t>
            </a:fld>
            <a:endParaRPr lang="en-US"/>
          </a:p>
        </p:txBody>
      </p:sp>
      <p:sp>
        <p:nvSpPr>
          <p:cNvPr id="15" name="Title 14"/>
          <p:cNvSpPr>
            <a:spLocks noGrp="1"/>
          </p:cNvSpPr>
          <p:nvPr>
            <p:ph type="title"/>
          </p:nvPr>
        </p:nvSpPr>
        <p:spPr/>
        <p:txBody>
          <a:bodyPr/>
          <a:lstStyle/>
          <a:p>
            <a:r>
              <a:rPr lang="en-US"/>
              <a:t>Business Case: Preparation Steps</a:t>
            </a:r>
          </a:p>
        </p:txBody>
      </p:sp>
      <p:sp>
        <p:nvSpPr>
          <p:cNvPr id="16" name="Text Placeholder 15"/>
          <p:cNvSpPr>
            <a:spLocks noGrp="1"/>
          </p:cNvSpPr>
          <p:nvPr>
            <p:ph type="body" sz="quarter" idx="10"/>
          </p:nvPr>
        </p:nvSpPr>
        <p:spPr/>
        <p:txBody>
          <a:bodyPr/>
          <a:lstStyle/>
          <a:p>
            <a:r>
              <a:rPr lang="en-US"/>
              <a:t>Assessment and Design</a:t>
            </a:r>
          </a:p>
        </p:txBody>
      </p:sp>
      <p:sp>
        <p:nvSpPr>
          <p:cNvPr id="6" name="Rectangle 5">
            <a:extLst>
              <a:ext uri="{FF2B5EF4-FFF2-40B4-BE49-F238E27FC236}">
                <a16:creationId xmlns:a16="http://schemas.microsoft.com/office/drawing/2014/main" id="{B375F623-9C28-239E-14E3-6A6D52DBB2F2}"/>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 name="Oval 6">
            <a:extLst>
              <a:ext uri="{FF2B5EF4-FFF2-40B4-BE49-F238E27FC236}">
                <a16:creationId xmlns:a16="http://schemas.microsoft.com/office/drawing/2014/main" id="{8C6E0B7B-836F-8C3B-FF84-31A932150F02}"/>
              </a:ext>
            </a:extLst>
          </p:cNvPr>
          <p:cNvSpPr/>
          <p:nvPr/>
        </p:nvSpPr>
        <p:spPr>
          <a:xfrm>
            <a:off x="1383725" y="1581564"/>
            <a:ext cx="1143158" cy="1143158"/>
          </a:xfrm>
          <a:prstGeom prst="ellipse">
            <a:avLst/>
          </a:prstGeom>
          <a:solidFill>
            <a:schemeClr val="bg1"/>
          </a:solidFill>
          <a:ln w="1238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TextBox 7">
            <a:extLst>
              <a:ext uri="{FF2B5EF4-FFF2-40B4-BE49-F238E27FC236}">
                <a16:creationId xmlns:a16="http://schemas.microsoft.com/office/drawing/2014/main" id="{D662650E-00D9-F564-A49C-59BC9AEFFD9D}"/>
              </a:ext>
            </a:extLst>
          </p:cNvPr>
          <p:cNvSpPr txBox="1"/>
          <p:nvPr/>
        </p:nvSpPr>
        <p:spPr>
          <a:xfrm>
            <a:off x="4076008" y="3201758"/>
            <a:ext cx="3150780" cy="507831"/>
          </a:xfrm>
          <a:prstGeom prst="rect">
            <a:avLst/>
          </a:prstGeom>
          <a:noFill/>
          <a:ln>
            <a:noFill/>
          </a:ln>
        </p:spPr>
        <p:txBody>
          <a:bodyPr wrap="square" rtlCol="0">
            <a:spAutoFit/>
          </a:bodyPr>
          <a:lstStyle/>
          <a:p>
            <a:pPr algn="ctr">
              <a:tabLst>
                <a:tab pos="1879600" algn="l"/>
              </a:tabLst>
            </a:pPr>
            <a:r>
              <a:rPr lang="en-US" sz="1000" b="1">
                <a:solidFill>
                  <a:schemeClr val="bg1"/>
                </a:solidFill>
                <a:latin typeface="Arial Black" panose="020B0604020202020204" pitchFamily="34" charset="0"/>
                <a:cs typeface="Arial Black" panose="020B0604020202020204" pitchFamily="34" charset="0"/>
              </a:rPr>
              <a:t>CREATE THE RESULTING </a:t>
            </a:r>
            <a:r>
              <a:rPr lang="en-US" sz="1600" b="1">
                <a:solidFill>
                  <a:schemeClr val="bg1"/>
                </a:solidFill>
                <a:latin typeface="Arial Black" panose="020B0604020202020204" pitchFamily="34" charset="0"/>
                <a:cs typeface="Arial Black" panose="020B0604020202020204" pitchFamily="34" charset="0"/>
              </a:rPr>
              <a:t>BUSINESS CASE</a:t>
            </a:r>
          </a:p>
        </p:txBody>
      </p:sp>
      <p:grpSp>
        <p:nvGrpSpPr>
          <p:cNvPr id="9" name="Group 8">
            <a:extLst>
              <a:ext uri="{FF2B5EF4-FFF2-40B4-BE49-F238E27FC236}">
                <a16:creationId xmlns:a16="http://schemas.microsoft.com/office/drawing/2014/main" id="{CB530362-912B-5948-9311-2D596BB8D719}"/>
              </a:ext>
            </a:extLst>
          </p:cNvPr>
          <p:cNvGrpSpPr/>
          <p:nvPr/>
        </p:nvGrpSpPr>
        <p:grpSpPr>
          <a:xfrm>
            <a:off x="3517340" y="2869483"/>
            <a:ext cx="973833" cy="973833"/>
            <a:chOff x="6619044" y="2673287"/>
            <a:chExt cx="1143158" cy="1143158"/>
          </a:xfrm>
          <a:effectLst>
            <a:outerShdw blurRad="242504" dist="50800" dir="5400000" algn="ctr" rotWithShape="0">
              <a:srgbClr val="000000">
                <a:alpha val="9000"/>
              </a:srgbClr>
            </a:outerShdw>
          </a:effectLst>
        </p:grpSpPr>
        <p:sp>
          <p:nvSpPr>
            <p:cNvPr id="10" name="Oval 9">
              <a:extLst>
                <a:ext uri="{FF2B5EF4-FFF2-40B4-BE49-F238E27FC236}">
                  <a16:creationId xmlns:a16="http://schemas.microsoft.com/office/drawing/2014/main" id="{21832142-3DBB-88D6-0212-0CE78CDC29FD}"/>
                </a:ext>
              </a:extLst>
            </p:cNvPr>
            <p:cNvSpPr/>
            <p:nvPr/>
          </p:nvSpPr>
          <p:spPr>
            <a:xfrm>
              <a:off x="6619044" y="2673287"/>
              <a:ext cx="1143158" cy="1143158"/>
            </a:xfrm>
            <a:prstGeom prst="ellipse">
              <a:avLst/>
            </a:prstGeom>
            <a:solidFill>
              <a:schemeClr val="bg1"/>
            </a:solidFill>
            <a:ln w="123825">
              <a:gradFill>
                <a:gsLst>
                  <a:gs pos="0">
                    <a:srgbClr val="C7A1D3"/>
                  </a:gs>
                  <a:gs pos="100000">
                    <a:srgbClr val="A05EB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11" name="Graphic 451">
              <a:extLst>
                <a:ext uri="{FF2B5EF4-FFF2-40B4-BE49-F238E27FC236}">
                  <a16:creationId xmlns:a16="http://schemas.microsoft.com/office/drawing/2014/main" id="{2239A43A-8C94-ABEA-2706-BA474564AF8E}"/>
                </a:ext>
              </a:extLst>
            </p:cNvPr>
            <p:cNvGrpSpPr>
              <a:grpSpLocks noChangeAspect="1"/>
            </p:cNvGrpSpPr>
            <p:nvPr/>
          </p:nvGrpSpPr>
          <p:grpSpPr>
            <a:xfrm>
              <a:off x="6903937" y="2987703"/>
              <a:ext cx="573353" cy="487350"/>
              <a:chOff x="6705357" y="4594699"/>
              <a:chExt cx="762000" cy="647700"/>
            </a:xfrm>
            <a:solidFill>
              <a:srgbClr val="A05EB5"/>
            </a:solidFill>
          </p:grpSpPr>
          <p:sp>
            <p:nvSpPr>
              <p:cNvPr id="12" name="Freeform 11">
                <a:extLst>
                  <a:ext uri="{FF2B5EF4-FFF2-40B4-BE49-F238E27FC236}">
                    <a16:creationId xmlns:a16="http://schemas.microsoft.com/office/drawing/2014/main" id="{25778575-1A1D-FAA6-AD09-FF1D3A236E77}"/>
                  </a:ext>
                </a:extLst>
              </p:cNvPr>
              <p:cNvSpPr/>
              <p:nvPr/>
            </p:nvSpPr>
            <p:spPr>
              <a:xfrm>
                <a:off x="6705357" y="4708999"/>
                <a:ext cx="114300" cy="533400"/>
              </a:xfrm>
              <a:custGeom>
                <a:avLst/>
                <a:gdLst>
                  <a:gd name="connsiteX0" fmla="*/ 38100 w 114300"/>
                  <a:gd name="connsiteY0" fmla="*/ 0 h 533400"/>
                  <a:gd name="connsiteX1" fmla="*/ 0 w 114300"/>
                  <a:gd name="connsiteY1" fmla="*/ 38100 h 533400"/>
                  <a:gd name="connsiteX2" fmla="*/ 0 w 114300"/>
                  <a:gd name="connsiteY2" fmla="*/ 495300 h 533400"/>
                  <a:gd name="connsiteX3" fmla="*/ 38100 w 114300"/>
                  <a:gd name="connsiteY3" fmla="*/ 533400 h 533400"/>
                  <a:gd name="connsiteX4" fmla="*/ 114300 w 114300"/>
                  <a:gd name="connsiteY4" fmla="*/ 533400 h 533400"/>
                  <a:gd name="connsiteX5" fmla="*/ 114300 w 1143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 h="533400">
                    <a:moveTo>
                      <a:pt x="38100" y="0"/>
                    </a:moveTo>
                    <a:cubicBezTo>
                      <a:pt x="17058" y="0"/>
                      <a:pt x="0" y="17058"/>
                      <a:pt x="0" y="38100"/>
                    </a:cubicBezTo>
                    <a:lnTo>
                      <a:pt x="0" y="495300"/>
                    </a:lnTo>
                    <a:cubicBezTo>
                      <a:pt x="0" y="516342"/>
                      <a:pt x="17058" y="533400"/>
                      <a:pt x="38100" y="533400"/>
                    </a:cubicBezTo>
                    <a:lnTo>
                      <a:pt x="114300" y="533400"/>
                    </a:lnTo>
                    <a:lnTo>
                      <a:pt x="114300" y="0"/>
                    </a:lnTo>
                    <a:close/>
                  </a:path>
                </a:pathLst>
              </a:custGeom>
              <a:grpFill/>
              <a:ln w="952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25D25C3-122F-77C7-7C40-BE681152059A}"/>
                  </a:ext>
                </a:extLst>
              </p:cNvPr>
              <p:cNvSpPr/>
              <p:nvPr/>
            </p:nvSpPr>
            <p:spPr>
              <a:xfrm>
                <a:off x="7353057" y="4708999"/>
                <a:ext cx="114300" cy="533400"/>
              </a:xfrm>
              <a:custGeom>
                <a:avLst/>
                <a:gdLst>
                  <a:gd name="connsiteX0" fmla="*/ 76200 w 114300"/>
                  <a:gd name="connsiteY0" fmla="*/ 0 h 533400"/>
                  <a:gd name="connsiteX1" fmla="*/ 0 w 114300"/>
                  <a:gd name="connsiteY1" fmla="*/ 0 h 533400"/>
                  <a:gd name="connsiteX2" fmla="*/ 0 w 114300"/>
                  <a:gd name="connsiteY2" fmla="*/ 533400 h 533400"/>
                  <a:gd name="connsiteX3" fmla="*/ 76200 w 114300"/>
                  <a:gd name="connsiteY3" fmla="*/ 533400 h 533400"/>
                  <a:gd name="connsiteX4" fmla="*/ 114300 w 114300"/>
                  <a:gd name="connsiteY4" fmla="*/ 495300 h 533400"/>
                  <a:gd name="connsiteX5" fmla="*/ 114300 w 114300"/>
                  <a:gd name="connsiteY5" fmla="*/ 38100 h 533400"/>
                  <a:gd name="connsiteX6" fmla="*/ 76200 w 114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533400">
                    <a:moveTo>
                      <a:pt x="76200" y="0"/>
                    </a:moveTo>
                    <a:lnTo>
                      <a:pt x="0" y="0"/>
                    </a:lnTo>
                    <a:lnTo>
                      <a:pt x="0" y="533400"/>
                    </a:lnTo>
                    <a:lnTo>
                      <a:pt x="76200" y="533400"/>
                    </a:lnTo>
                    <a:cubicBezTo>
                      <a:pt x="97242" y="533400"/>
                      <a:pt x="114300" y="516342"/>
                      <a:pt x="114300" y="495300"/>
                    </a:cubicBezTo>
                    <a:lnTo>
                      <a:pt x="114300" y="38100"/>
                    </a:lnTo>
                    <a:cubicBezTo>
                      <a:pt x="114300" y="17058"/>
                      <a:pt x="97242" y="0"/>
                      <a:pt x="76200" y="0"/>
                    </a:cubicBezTo>
                    <a:close/>
                  </a:path>
                </a:pathLst>
              </a:custGeom>
              <a:grpFill/>
              <a:ln w="952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0A69C86-25A9-E31B-C12B-C3CA24BE27C5}"/>
                  </a:ext>
                </a:extLst>
              </p:cNvPr>
              <p:cNvSpPr/>
              <p:nvPr/>
            </p:nvSpPr>
            <p:spPr>
              <a:xfrm>
                <a:off x="6857757" y="4594699"/>
                <a:ext cx="457200" cy="647700"/>
              </a:xfrm>
              <a:custGeom>
                <a:avLst/>
                <a:gdLst>
                  <a:gd name="connsiteX0" fmla="*/ 352425 w 457200"/>
                  <a:gd name="connsiteY0" fmla="*/ 114300 h 647700"/>
                  <a:gd name="connsiteX1" fmla="*/ 352425 w 457200"/>
                  <a:gd name="connsiteY1" fmla="*/ 66675 h 647700"/>
                  <a:gd name="connsiteX2" fmla="*/ 285750 w 457200"/>
                  <a:gd name="connsiteY2" fmla="*/ 0 h 647700"/>
                  <a:gd name="connsiteX3" fmla="*/ 171450 w 457200"/>
                  <a:gd name="connsiteY3" fmla="*/ 0 h 647700"/>
                  <a:gd name="connsiteX4" fmla="*/ 104775 w 457200"/>
                  <a:gd name="connsiteY4" fmla="*/ 66675 h 647700"/>
                  <a:gd name="connsiteX5" fmla="*/ 104775 w 457200"/>
                  <a:gd name="connsiteY5" fmla="*/ 114300 h 647700"/>
                  <a:gd name="connsiteX6" fmla="*/ 0 w 457200"/>
                  <a:gd name="connsiteY6" fmla="*/ 114300 h 647700"/>
                  <a:gd name="connsiteX7" fmla="*/ 0 w 457200"/>
                  <a:gd name="connsiteY7" fmla="*/ 647700 h 647700"/>
                  <a:gd name="connsiteX8" fmla="*/ 457200 w 457200"/>
                  <a:gd name="connsiteY8" fmla="*/ 647700 h 647700"/>
                  <a:gd name="connsiteX9" fmla="*/ 457200 w 457200"/>
                  <a:gd name="connsiteY9" fmla="*/ 114300 h 647700"/>
                  <a:gd name="connsiteX10" fmla="*/ 295275 w 457200"/>
                  <a:gd name="connsiteY10" fmla="*/ 114300 h 647700"/>
                  <a:gd name="connsiteX11" fmla="*/ 161925 w 457200"/>
                  <a:gd name="connsiteY11" fmla="*/ 114300 h 647700"/>
                  <a:gd name="connsiteX12" fmla="*/ 161925 w 457200"/>
                  <a:gd name="connsiteY12" fmla="*/ 66675 h 647700"/>
                  <a:gd name="connsiteX13" fmla="*/ 170268 w 457200"/>
                  <a:gd name="connsiteY13" fmla="*/ 57150 h 647700"/>
                  <a:gd name="connsiteX14" fmla="*/ 171450 w 457200"/>
                  <a:gd name="connsiteY14" fmla="*/ 57150 h 647700"/>
                  <a:gd name="connsiteX15" fmla="*/ 285750 w 457200"/>
                  <a:gd name="connsiteY15" fmla="*/ 57150 h 647700"/>
                  <a:gd name="connsiteX16" fmla="*/ 295275 w 457200"/>
                  <a:gd name="connsiteY16" fmla="*/ 65493 h 647700"/>
                  <a:gd name="connsiteX17" fmla="*/ 295275 w 457200"/>
                  <a:gd name="connsiteY17" fmla="*/ 6667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7200" h="647700">
                    <a:moveTo>
                      <a:pt x="352425" y="114300"/>
                    </a:moveTo>
                    <a:lnTo>
                      <a:pt x="352425" y="66675"/>
                    </a:lnTo>
                    <a:cubicBezTo>
                      <a:pt x="352425" y="29851"/>
                      <a:pt x="322574" y="0"/>
                      <a:pt x="285750" y="0"/>
                    </a:cubicBezTo>
                    <a:lnTo>
                      <a:pt x="171450" y="0"/>
                    </a:lnTo>
                    <a:cubicBezTo>
                      <a:pt x="134626" y="0"/>
                      <a:pt x="104775" y="29851"/>
                      <a:pt x="104775" y="66675"/>
                    </a:cubicBezTo>
                    <a:lnTo>
                      <a:pt x="104775" y="114300"/>
                    </a:lnTo>
                    <a:lnTo>
                      <a:pt x="0" y="114300"/>
                    </a:lnTo>
                    <a:lnTo>
                      <a:pt x="0" y="647700"/>
                    </a:lnTo>
                    <a:lnTo>
                      <a:pt x="457200" y="647700"/>
                    </a:lnTo>
                    <a:lnTo>
                      <a:pt x="457200" y="114300"/>
                    </a:lnTo>
                    <a:close/>
                    <a:moveTo>
                      <a:pt x="295275" y="114300"/>
                    </a:moveTo>
                    <a:lnTo>
                      <a:pt x="161925" y="114300"/>
                    </a:lnTo>
                    <a:lnTo>
                      <a:pt x="161925" y="66675"/>
                    </a:lnTo>
                    <a:cubicBezTo>
                      <a:pt x="161599" y="61741"/>
                      <a:pt x="165334" y="57476"/>
                      <a:pt x="170268" y="57150"/>
                    </a:cubicBezTo>
                    <a:cubicBezTo>
                      <a:pt x="170662" y="57124"/>
                      <a:pt x="171056" y="57124"/>
                      <a:pt x="171450" y="57150"/>
                    </a:cubicBezTo>
                    <a:lnTo>
                      <a:pt x="285750" y="57150"/>
                    </a:lnTo>
                    <a:cubicBezTo>
                      <a:pt x="290684" y="56824"/>
                      <a:pt x="294949" y="60559"/>
                      <a:pt x="295275" y="65493"/>
                    </a:cubicBezTo>
                    <a:cubicBezTo>
                      <a:pt x="295301" y="65887"/>
                      <a:pt x="295301" y="66281"/>
                      <a:pt x="295275" y="66675"/>
                    </a:cubicBezTo>
                    <a:close/>
                  </a:path>
                </a:pathLst>
              </a:custGeom>
              <a:grpFill/>
              <a:ln w="9525" cap="flat">
                <a:noFill/>
                <a:prstDash val="solid"/>
                <a:miter/>
              </a:ln>
            </p:spPr>
            <p:txBody>
              <a:bodyPr rtlCol="0" anchor="ctr"/>
              <a:lstStyle/>
              <a:p>
                <a:endParaRPr lang="en-US"/>
              </a:p>
            </p:txBody>
          </p:sp>
        </p:grpSp>
      </p:grpSp>
      <p:sp>
        <p:nvSpPr>
          <p:cNvPr id="34" name="TextBox 33">
            <a:extLst>
              <a:ext uri="{FF2B5EF4-FFF2-40B4-BE49-F238E27FC236}">
                <a16:creationId xmlns:a16="http://schemas.microsoft.com/office/drawing/2014/main" id="{6F1CE0E4-54E3-A332-B024-83C3E6AA8E26}"/>
              </a:ext>
            </a:extLst>
          </p:cNvPr>
          <p:cNvSpPr txBox="1"/>
          <p:nvPr/>
        </p:nvSpPr>
        <p:spPr>
          <a:xfrm>
            <a:off x="914705" y="2880040"/>
            <a:ext cx="2081198" cy="523220"/>
          </a:xfrm>
          <a:prstGeom prst="rect">
            <a:avLst/>
          </a:prstGeom>
          <a:noFill/>
          <a:ln>
            <a:noFill/>
          </a:ln>
        </p:spPr>
        <p:txBody>
          <a:bodyPr wrap="square" rtlCol="0">
            <a:spAutoFit/>
          </a:bodyPr>
          <a:lstStyle/>
          <a:p>
            <a:pPr algn="ctr"/>
            <a:r>
              <a:rPr lang="en-US" sz="1400" b="1">
                <a:solidFill>
                  <a:schemeClr val="bg1"/>
                </a:solidFill>
                <a:latin typeface="Arial" panose="020B0604020202020204" pitchFamily="34" charset="0"/>
                <a:cs typeface="Arial" panose="020B0604020202020204" pitchFamily="34" charset="0"/>
              </a:rPr>
              <a:t>Assess the </a:t>
            </a:r>
            <a:br>
              <a:rPr lang="en-US" sz="1400" b="1">
                <a:solidFill>
                  <a:schemeClr val="bg1"/>
                </a:solidFill>
                <a:latin typeface="Arial" panose="020B0604020202020204" pitchFamily="34" charset="0"/>
                <a:cs typeface="Arial" panose="020B0604020202020204" pitchFamily="34" charset="0"/>
              </a:rPr>
            </a:br>
            <a:r>
              <a:rPr lang="en-US" sz="1400" b="1">
                <a:solidFill>
                  <a:schemeClr val="bg1"/>
                </a:solidFill>
                <a:latin typeface="Arial" panose="020B0604020202020204" pitchFamily="34" charset="0"/>
                <a:cs typeface="Arial" panose="020B0604020202020204" pitchFamily="34" charset="0"/>
              </a:rPr>
              <a:t>Current State</a:t>
            </a:r>
          </a:p>
        </p:txBody>
      </p:sp>
      <p:sp>
        <p:nvSpPr>
          <p:cNvPr id="35" name="TextBox 34">
            <a:extLst>
              <a:ext uri="{FF2B5EF4-FFF2-40B4-BE49-F238E27FC236}">
                <a16:creationId xmlns:a16="http://schemas.microsoft.com/office/drawing/2014/main" id="{E456720C-62F8-286C-A079-8ECE27976A62}"/>
              </a:ext>
            </a:extLst>
          </p:cNvPr>
          <p:cNvSpPr txBox="1"/>
          <p:nvPr/>
        </p:nvSpPr>
        <p:spPr>
          <a:xfrm>
            <a:off x="765499" y="5191028"/>
            <a:ext cx="2428039" cy="523220"/>
          </a:xfrm>
          <a:prstGeom prst="rect">
            <a:avLst/>
          </a:prstGeom>
          <a:noFill/>
          <a:ln>
            <a:noFill/>
          </a:ln>
        </p:spPr>
        <p:txBody>
          <a:bodyPr wrap="square" rtlCol="0">
            <a:spAutoFit/>
          </a:bodyPr>
          <a:lstStyle/>
          <a:p>
            <a:pPr algn="ctr"/>
            <a:r>
              <a:rPr lang="en-US" sz="1400" b="1">
                <a:solidFill>
                  <a:schemeClr val="bg1"/>
                </a:solidFill>
                <a:latin typeface="Arial" panose="020B0604020202020204" pitchFamily="34" charset="0"/>
                <a:cs typeface="Arial" panose="020B0604020202020204" pitchFamily="34" charset="0"/>
              </a:rPr>
              <a:t>Develop the </a:t>
            </a:r>
            <a:br>
              <a:rPr lang="en-US" sz="1400" b="1">
                <a:solidFill>
                  <a:schemeClr val="bg1"/>
                </a:solidFill>
                <a:latin typeface="Arial" panose="020B0604020202020204" pitchFamily="34" charset="0"/>
                <a:cs typeface="Arial" panose="020B0604020202020204" pitchFamily="34" charset="0"/>
              </a:rPr>
            </a:br>
            <a:r>
              <a:rPr lang="en-US" sz="1400" b="1">
                <a:solidFill>
                  <a:schemeClr val="bg1"/>
                </a:solidFill>
                <a:latin typeface="Arial" panose="020B0604020202020204" pitchFamily="34" charset="0"/>
                <a:cs typeface="Arial" panose="020B0604020202020204" pitchFamily="34" charset="0"/>
              </a:rPr>
              <a:t>Future State</a:t>
            </a:r>
          </a:p>
        </p:txBody>
      </p:sp>
      <p:pic>
        <p:nvPicPr>
          <p:cNvPr id="36" name="Graphic 35">
            <a:extLst>
              <a:ext uri="{FF2B5EF4-FFF2-40B4-BE49-F238E27FC236}">
                <a16:creationId xmlns:a16="http://schemas.microsoft.com/office/drawing/2014/main" id="{B9AB7C36-37D4-2E88-2250-A06AD78FBA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07722" y="1775317"/>
            <a:ext cx="695164" cy="695164"/>
          </a:xfrm>
          <a:prstGeom prst="rect">
            <a:avLst/>
          </a:prstGeom>
        </p:spPr>
      </p:pic>
      <p:grpSp>
        <p:nvGrpSpPr>
          <p:cNvPr id="37" name="Group 36">
            <a:extLst>
              <a:ext uri="{FF2B5EF4-FFF2-40B4-BE49-F238E27FC236}">
                <a16:creationId xmlns:a16="http://schemas.microsoft.com/office/drawing/2014/main" id="{D23FB68F-BC1C-E63C-11F9-47AC1499E99C}"/>
              </a:ext>
            </a:extLst>
          </p:cNvPr>
          <p:cNvGrpSpPr/>
          <p:nvPr/>
        </p:nvGrpSpPr>
        <p:grpSpPr>
          <a:xfrm>
            <a:off x="1395455" y="3940911"/>
            <a:ext cx="1143158" cy="1143158"/>
            <a:chOff x="1395455" y="3861189"/>
            <a:chExt cx="1143158" cy="1143158"/>
          </a:xfrm>
        </p:grpSpPr>
        <p:sp>
          <p:nvSpPr>
            <p:cNvPr id="38" name="Oval 37">
              <a:extLst>
                <a:ext uri="{FF2B5EF4-FFF2-40B4-BE49-F238E27FC236}">
                  <a16:creationId xmlns:a16="http://schemas.microsoft.com/office/drawing/2014/main" id="{9D551317-15FA-2536-AC1C-9AEE8E5EEB56}"/>
                </a:ext>
              </a:extLst>
            </p:cNvPr>
            <p:cNvSpPr/>
            <p:nvPr/>
          </p:nvSpPr>
          <p:spPr>
            <a:xfrm>
              <a:off x="1395455" y="3861189"/>
              <a:ext cx="1143158" cy="1143158"/>
            </a:xfrm>
            <a:prstGeom prst="ellipse">
              <a:avLst/>
            </a:prstGeom>
            <a:solidFill>
              <a:schemeClr val="bg1"/>
            </a:solidFill>
            <a:ln w="1238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39" name="Graphic 38">
              <a:extLst>
                <a:ext uri="{FF2B5EF4-FFF2-40B4-BE49-F238E27FC236}">
                  <a16:creationId xmlns:a16="http://schemas.microsoft.com/office/drawing/2014/main" id="{E7B85B3F-F2DE-DE28-7006-F59DC7B904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06286" y="4078769"/>
              <a:ext cx="721495" cy="721495"/>
            </a:xfrm>
            <a:prstGeom prst="rect">
              <a:avLst/>
            </a:prstGeom>
          </p:spPr>
        </p:pic>
      </p:grpSp>
      <p:cxnSp>
        <p:nvCxnSpPr>
          <p:cNvPr id="40" name="Straight Arrow Connector 39">
            <a:extLst>
              <a:ext uri="{FF2B5EF4-FFF2-40B4-BE49-F238E27FC236}">
                <a16:creationId xmlns:a16="http://schemas.microsoft.com/office/drawing/2014/main" id="{4A244FAF-E50A-4CE8-B038-B6CEB33970F5}"/>
              </a:ext>
            </a:extLst>
          </p:cNvPr>
          <p:cNvCxnSpPr/>
          <p:nvPr/>
        </p:nvCxnSpPr>
        <p:spPr>
          <a:xfrm>
            <a:off x="1955785" y="3415598"/>
            <a:ext cx="0" cy="33656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8E6CFC18-9056-C545-73D5-76A997EED1AA}"/>
              </a:ext>
            </a:extLst>
          </p:cNvPr>
          <p:cNvSpPr/>
          <p:nvPr/>
        </p:nvSpPr>
        <p:spPr>
          <a:xfrm>
            <a:off x="1904920" y="3376792"/>
            <a:ext cx="104416" cy="104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Oval 41">
            <a:extLst>
              <a:ext uri="{FF2B5EF4-FFF2-40B4-BE49-F238E27FC236}">
                <a16:creationId xmlns:a16="http://schemas.microsoft.com/office/drawing/2014/main" id="{C02A55F3-FF48-A21E-A2DF-64D9DD65CEE3}"/>
              </a:ext>
            </a:extLst>
          </p:cNvPr>
          <p:cNvSpPr/>
          <p:nvPr/>
        </p:nvSpPr>
        <p:spPr>
          <a:xfrm>
            <a:off x="2694853" y="1987314"/>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43" name="Graphic 42">
            <a:extLst>
              <a:ext uri="{FF2B5EF4-FFF2-40B4-BE49-F238E27FC236}">
                <a16:creationId xmlns:a16="http://schemas.microsoft.com/office/drawing/2014/main" id="{732CBE2A-6C87-A215-7392-0AFC84EF1B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50880" y="2053710"/>
            <a:ext cx="1333102" cy="657503"/>
          </a:xfrm>
          <a:prstGeom prst="rect">
            <a:avLst/>
          </a:prstGeom>
        </p:spPr>
      </p:pic>
      <p:sp>
        <p:nvSpPr>
          <p:cNvPr id="44" name="Oval 43">
            <a:extLst>
              <a:ext uri="{FF2B5EF4-FFF2-40B4-BE49-F238E27FC236}">
                <a16:creationId xmlns:a16="http://schemas.microsoft.com/office/drawing/2014/main" id="{7DF6CC22-C407-0CB0-7859-2DE18E43F2BA}"/>
              </a:ext>
            </a:extLst>
          </p:cNvPr>
          <p:cNvSpPr/>
          <p:nvPr/>
        </p:nvSpPr>
        <p:spPr>
          <a:xfrm flipV="1">
            <a:off x="2694853" y="4717226"/>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45" name="Graphic 44">
            <a:extLst>
              <a:ext uri="{FF2B5EF4-FFF2-40B4-BE49-F238E27FC236}">
                <a16:creationId xmlns:a16="http://schemas.microsoft.com/office/drawing/2014/main" id="{0101BEC2-1BDD-8B35-C29C-F7B2F2E012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V="1">
            <a:off x="2750880" y="4151294"/>
            <a:ext cx="1333102" cy="657503"/>
          </a:xfrm>
          <a:prstGeom prst="rect">
            <a:avLst/>
          </a:prstGeom>
        </p:spPr>
      </p:pic>
      <p:sp>
        <p:nvSpPr>
          <p:cNvPr id="46" name="Oval 45">
            <a:extLst>
              <a:ext uri="{FF2B5EF4-FFF2-40B4-BE49-F238E27FC236}">
                <a16:creationId xmlns:a16="http://schemas.microsoft.com/office/drawing/2014/main" id="{72F4348E-6AB4-4F10-86A0-77A5C34963CA}"/>
              </a:ext>
            </a:extLst>
          </p:cNvPr>
          <p:cNvSpPr/>
          <p:nvPr/>
        </p:nvSpPr>
        <p:spPr>
          <a:xfrm>
            <a:off x="7238695" y="1581564"/>
            <a:ext cx="869325" cy="869325"/>
          </a:xfrm>
          <a:prstGeom prst="ellipse">
            <a:avLst/>
          </a:prstGeom>
          <a:solidFill>
            <a:schemeClr val="bg1"/>
          </a:solidFill>
          <a:ln w="1238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47" name="Straight Arrow Connector 46">
            <a:extLst>
              <a:ext uri="{FF2B5EF4-FFF2-40B4-BE49-F238E27FC236}">
                <a16:creationId xmlns:a16="http://schemas.microsoft.com/office/drawing/2014/main" id="{8B571202-FEE2-38B0-62CE-E95BD195A23A}"/>
              </a:ext>
            </a:extLst>
          </p:cNvPr>
          <p:cNvCxnSpPr/>
          <p:nvPr/>
        </p:nvCxnSpPr>
        <p:spPr>
          <a:xfrm>
            <a:off x="7667861" y="2660776"/>
            <a:ext cx="0" cy="33656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60441EFD-9350-03A3-07E9-6A7CEBC288A8}"/>
              </a:ext>
            </a:extLst>
          </p:cNvPr>
          <p:cNvSpPr/>
          <p:nvPr/>
        </p:nvSpPr>
        <p:spPr>
          <a:xfrm>
            <a:off x="7616996" y="2621970"/>
            <a:ext cx="104416" cy="104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9" name="Oval 48">
            <a:extLst>
              <a:ext uri="{FF2B5EF4-FFF2-40B4-BE49-F238E27FC236}">
                <a16:creationId xmlns:a16="http://schemas.microsoft.com/office/drawing/2014/main" id="{BBE4EBF5-F437-4899-1F36-7D4EA1062113}"/>
              </a:ext>
            </a:extLst>
          </p:cNvPr>
          <p:cNvSpPr/>
          <p:nvPr/>
        </p:nvSpPr>
        <p:spPr>
          <a:xfrm>
            <a:off x="7238695" y="3175041"/>
            <a:ext cx="869325" cy="869325"/>
          </a:xfrm>
          <a:prstGeom prst="ellipse">
            <a:avLst/>
          </a:prstGeom>
          <a:solidFill>
            <a:schemeClr val="bg1"/>
          </a:solidFill>
          <a:ln w="1238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cxnSp>
        <p:nvCxnSpPr>
          <p:cNvPr id="50" name="Straight Arrow Connector 49">
            <a:extLst>
              <a:ext uri="{FF2B5EF4-FFF2-40B4-BE49-F238E27FC236}">
                <a16:creationId xmlns:a16="http://schemas.microsoft.com/office/drawing/2014/main" id="{C0764660-EB8C-8959-D34B-CAFE53BFA278}"/>
              </a:ext>
            </a:extLst>
          </p:cNvPr>
          <p:cNvCxnSpPr/>
          <p:nvPr/>
        </p:nvCxnSpPr>
        <p:spPr>
          <a:xfrm>
            <a:off x="7667861" y="4227358"/>
            <a:ext cx="0" cy="33656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34C8E49B-ACBF-69D2-E39E-6C7F64AC4B3E}"/>
              </a:ext>
            </a:extLst>
          </p:cNvPr>
          <p:cNvSpPr/>
          <p:nvPr/>
        </p:nvSpPr>
        <p:spPr>
          <a:xfrm>
            <a:off x="7616996" y="4188552"/>
            <a:ext cx="104416" cy="104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2" name="Oval 51">
            <a:extLst>
              <a:ext uri="{FF2B5EF4-FFF2-40B4-BE49-F238E27FC236}">
                <a16:creationId xmlns:a16="http://schemas.microsoft.com/office/drawing/2014/main" id="{95A545D0-93C9-21C7-405D-0AFC9B4FD7AD}"/>
              </a:ext>
            </a:extLst>
          </p:cNvPr>
          <p:cNvSpPr/>
          <p:nvPr/>
        </p:nvSpPr>
        <p:spPr>
          <a:xfrm>
            <a:off x="7238695" y="4678889"/>
            <a:ext cx="869325" cy="869325"/>
          </a:xfrm>
          <a:prstGeom prst="ellipse">
            <a:avLst/>
          </a:prstGeom>
          <a:solidFill>
            <a:schemeClr val="bg1"/>
          </a:solidFill>
          <a:ln w="12382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3" name="TextBox 52">
            <a:extLst>
              <a:ext uri="{FF2B5EF4-FFF2-40B4-BE49-F238E27FC236}">
                <a16:creationId xmlns:a16="http://schemas.microsoft.com/office/drawing/2014/main" id="{CDEA666C-CF02-BE11-3E47-2FBBD5D50C8E}"/>
              </a:ext>
            </a:extLst>
          </p:cNvPr>
          <p:cNvSpPr txBox="1"/>
          <p:nvPr/>
        </p:nvSpPr>
        <p:spPr>
          <a:xfrm>
            <a:off x="8323204" y="1791695"/>
            <a:ext cx="1826805" cy="553998"/>
          </a:xfrm>
          <a:prstGeom prst="rect">
            <a:avLst/>
          </a:prstGeom>
          <a:noFill/>
          <a:ln>
            <a:noFill/>
          </a:ln>
        </p:spPr>
        <p:txBody>
          <a:bodyPr wrap="square" rtlCol="0">
            <a:spAutoFit/>
          </a:bodyPr>
          <a:lstStyle/>
          <a:p>
            <a:pPr>
              <a:tabLst>
                <a:tab pos="1879600" algn="l"/>
              </a:tabLst>
            </a:pPr>
            <a:r>
              <a:rPr lang="en-US" sz="1500" b="1">
                <a:solidFill>
                  <a:schemeClr val="bg1"/>
                </a:solidFill>
                <a:latin typeface="Arial Black" panose="020B0604020202020204" pitchFamily="34" charset="0"/>
                <a:cs typeface="Arial Black" panose="020B0604020202020204" pitchFamily="34" charset="0"/>
              </a:rPr>
              <a:t>CALCULATE THE BENEFITS</a:t>
            </a:r>
          </a:p>
        </p:txBody>
      </p:sp>
      <p:pic>
        <p:nvPicPr>
          <p:cNvPr id="54" name="Graphic 53">
            <a:extLst>
              <a:ext uri="{FF2B5EF4-FFF2-40B4-BE49-F238E27FC236}">
                <a16:creationId xmlns:a16="http://schemas.microsoft.com/office/drawing/2014/main" id="{3260E141-6029-60FF-C508-11F52A3ACC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45101" y="1742995"/>
            <a:ext cx="552622" cy="552622"/>
          </a:xfrm>
          <a:prstGeom prst="rect">
            <a:avLst/>
          </a:prstGeom>
        </p:spPr>
      </p:pic>
      <p:sp>
        <p:nvSpPr>
          <p:cNvPr id="55" name="TextBox 54">
            <a:extLst>
              <a:ext uri="{FF2B5EF4-FFF2-40B4-BE49-F238E27FC236}">
                <a16:creationId xmlns:a16="http://schemas.microsoft.com/office/drawing/2014/main" id="{1D2E663B-E9B9-11B1-8C8A-8930923DCCAE}"/>
              </a:ext>
            </a:extLst>
          </p:cNvPr>
          <p:cNvSpPr txBox="1"/>
          <p:nvPr/>
        </p:nvSpPr>
        <p:spPr>
          <a:xfrm>
            <a:off x="8323204" y="3325220"/>
            <a:ext cx="1826805" cy="553998"/>
          </a:xfrm>
          <a:prstGeom prst="rect">
            <a:avLst/>
          </a:prstGeom>
          <a:noFill/>
          <a:ln>
            <a:noFill/>
          </a:ln>
        </p:spPr>
        <p:txBody>
          <a:bodyPr wrap="square" rtlCol="0">
            <a:spAutoFit/>
          </a:bodyPr>
          <a:lstStyle/>
          <a:p>
            <a:pPr>
              <a:tabLst>
                <a:tab pos="1879600" algn="l"/>
              </a:tabLst>
            </a:pPr>
            <a:r>
              <a:rPr lang="en-US" sz="1500" b="1">
                <a:solidFill>
                  <a:schemeClr val="bg1"/>
                </a:solidFill>
                <a:latin typeface="Arial Black" panose="020B0604020202020204" pitchFamily="34" charset="0"/>
                <a:cs typeface="Arial Black" panose="020B0604020202020204" pitchFamily="34" charset="0"/>
              </a:rPr>
              <a:t>IDENTIFY </a:t>
            </a:r>
            <a:br>
              <a:rPr lang="en-US" sz="1500" b="1">
                <a:solidFill>
                  <a:schemeClr val="bg1"/>
                </a:solidFill>
                <a:latin typeface="Arial Black" panose="020B0604020202020204" pitchFamily="34" charset="0"/>
                <a:cs typeface="Arial Black" panose="020B0604020202020204" pitchFamily="34" charset="0"/>
              </a:rPr>
            </a:br>
            <a:r>
              <a:rPr lang="en-US" sz="1500" b="1">
                <a:solidFill>
                  <a:schemeClr val="bg1"/>
                </a:solidFill>
                <a:latin typeface="Arial Black" panose="020B0604020202020204" pitchFamily="34" charset="0"/>
                <a:cs typeface="Arial Black" panose="020B0604020202020204" pitchFamily="34" charset="0"/>
              </a:rPr>
              <a:t>THE COSTS</a:t>
            </a:r>
          </a:p>
        </p:txBody>
      </p:sp>
      <p:sp>
        <p:nvSpPr>
          <p:cNvPr id="56" name="TextBox 55">
            <a:extLst>
              <a:ext uri="{FF2B5EF4-FFF2-40B4-BE49-F238E27FC236}">
                <a16:creationId xmlns:a16="http://schemas.microsoft.com/office/drawing/2014/main" id="{542C7A4C-7BA2-F0BE-4D3F-4015C73C7F37}"/>
              </a:ext>
            </a:extLst>
          </p:cNvPr>
          <p:cNvSpPr txBox="1"/>
          <p:nvPr/>
        </p:nvSpPr>
        <p:spPr>
          <a:xfrm>
            <a:off x="8323204" y="4798606"/>
            <a:ext cx="3335396" cy="553998"/>
          </a:xfrm>
          <a:prstGeom prst="rect">
            <a:avLst/>
          </a:prstGeom>
          <a:noFill/>
          <a:ln>
            <a:noFill/>
          </a:ln>
        </p:spPr>
        <p:txBody>
          <a:bodyPr wrap="square" rtlCol="0">
            <a:spAutoFit/>
          </a:bodyPr>
          <a:lstStyle/>
          <a:p>
            <a:pPr>
              <a:tabLst>
                <a:tab pos="1879600" algn="l"/>
              </a:tabLst>
            </a:pPr>
            <a:r>
              <a:rPr lang="en-US" sz="1500" b="1">
                <a:solidFill>
                  <a:schemeClr val="bg1"/>
                </a:solidFill>
                <a:latin typeface="Arial Black" panose="020B0604020202020204" pitchFamily="34" charset="0"/>
                <a:cs typeface="Arial Black" panose="020B0604020202020204" pitchFamily="34" charset="0"/>
              </a:rPr>
              <a:t>DEVELOP THE COST/BENEFIT AND SENSITIVITY ANALYSES</a:t>
            </a:r>
          </a:p>
        </p:txBody>
      </p:sp>
      <p:grpSp>
        <p:nvGrpSpPr>
          <p:cNvPr id="57" name="Graphic 213">
            <a:extLst>
              <a:ext uri="{FF2B5EF4-FFF2-40B4-BE49-F238E27FC236}">
                <a16:creationId xmlns:a16="http://schemas.microsoft.com/office/drawing/2014/main" id="{345F4011-6CF8-EF38-3AA0-470C187DF5AB}"/>
              </a:ext>
            </a:extLst>
          </p:cNvPr>
          <p:cNvGrpSpPr>
            <a:grpSpLocks noChangeAspect="1"/>
          </p:cNvGrpSpPr>
          <p:nvPr/>
        </p:nvGrpSpPr>
        <p:grpSpPr>
          <a:xfrm>
            <a:off x="7455351" y="3339350"/>
            <a:ext cx="447691" cy="530825"/>
            <a:chOff x="7307145" y="3591431"/>
            <a:chExt cx="748636" cy="887656"/>
          </a:xfrm>
          <a:solidFill>
            <a:schemeClr val="accent3"/>
          </a:solidFill>
        </p:grpSpPr>
        <p:grpSp>
          <p:nvGrpSpPr>
            <p:cNvPr id="58" name="Graphic 213">
              <a:extLst>
                <a:ext uri="{FF2B5EF4-FFF2-40B4-BE49-F238E27FC236}">
                  <a16:creationId xmlns:a16="http://schemas.microsoft.com/office/drawing/2014/main" id="{EFA801A7-E265-EA56-A955-A488E8F2D2FC}"/>
                </a:ext>
              </a:extLst>
            </p:cNvPr>
            <p:cNvGrpSpPr/>
            <p:nvPr/>
          </p:nvGrpSpPr>
          <p:grpSpPr>
            <a:xfrm>
              <a:off x="7557906" y="3845707"/>
              <a:ext cx="246734" cy="633381"/>
              <a:chOff x="7557906" y="3845707"/>
              <a:chExt cx="246734" cy="633381"/>
            </a:xfrm>
            <a:grpFill/>
          </p:grpSpPr>
          <p:sp>
            <p:nvSpPr>
              <p:cNvPr id="68" name="Freeform 67">
                <a:extLst>
                  <a:ext uri="{FF2B5EF4-FFF2-40B4-BE49-F238E27FC236}">
                    <a16:creationId xmlns:a16="http://schemas.microsoft.com/office/drawing/2014/main" id="{196C317B-EEE1-1D0D-DB6D-83A733A12C80}"/>
                  </a:ext>
                </a:extLst>
              </p:cNvPr>
              <p:cNvSpPr/>
              <p:nvPr/>
            </p:nvSpPr>
            <p:spPr>
              <a:xfrm>
                <a:off x="7557906" y="4348119"/>
                <a:ext cx="246734" cy="130968"/>
              </a:xfrm>
              <a:custGeom>
                <a:avLst/>
                <a:gdLst>
                  <a:gd name="connsiteX0" fmla="*/ 246734 w 246734"/>
                  <a:gd name="connsiteY0" fmla="*/ 0 h 130968"/>
                  <a:gd name="connsiteX1" fmla="*/ 246734 w 246734"/>
                  <a:gd name="connsiteY1" fmla="*/ 67408 h 130968"/>
                  <a:gd name="connsiteX2" fmla="*/ 228417 w 246734"/>
                  <a:gd name="connsiteY2" fmla="*/ 85725 h 130968"/>
                  <a:gd name="connsiteX3" fmla="*/ 187386 w 246734"/>
                  <a:gd name="connsiteY3" fmla="*/ 85725 h 130968"/>
                  <a:gd name="connsiteX4" fmla="*/ 123459 w 246734"/>
                  <a:gd name="connsiteY4" fmla="*/ 130969 h 130968"/>
                  <a:gd name="connsiteX5" fmla="*/ 59714 w 246734"/>
                  <a:gd name="connsiteY5" fmla="*/ 85725 h 130968"/>
                  <a:gd name="connsiteX6" fmla="*/ 18317 w 246734"/>
                  <a:gd name="connsiteY6" fmla="*/ 85725 h 130968"/>
                  <a:gd name="connsiteX7" fmla="*/ 0 w 246734"/>
                  <a:gd name="connsiteY7" fmla="*/ 67408 h 130968"/>
                  <a:gd name="connsiteX8" fmla="*/ 0 w 246734"/>
                  <a:gd name="connsiteY8" fmla="*/ 0 h 130968"/>
                  <a:gd name="connsiteX9" fmla="*/ 246734 w 246734"/>
                  <a:gd name="connsiteY9" fmla="*/ 0 h 13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34" h="130968">
                    <a:moveTo>
                      <a:pt x="246734" y="0"/>
                    </a:moveTo>
                    <a:lnTo>
                      <a:pt x="246734" y="67408"/>
                    </a:lnTo>
                    <a:cubicBezTo>
                      <a:pt x="246734" y="77482"/>
                      <a:pt x="238491" y="85725"/>
                      <a:pt x="228417" y="85725"/>
                    </a:cubicBezTo>
                    <a:lnTo>
                      <a:pt x="187386" y="85725"/>
                    </a:lnTo>
                    <a:cubicBezTo>
                      <a:pt x="177861" y="112102"/>
                      <a:pt x="153133" y="130969"/>
                      <a:pt x="123459" y="130969"/>
                    </a:cubicBezTo>
                    <a:cubicBezTo>
                      <a:pt x="93968" y="130969"/>
                      <a:pt x="69056" y="112102"/>
                      <a:pt x="59714" y="85725"/>
                    </a:cubicBezTo>
                    <a:lnTo>
                      <a:pt x="18317" y="85725"/>
                    </a:lnTo>
                    <a:cubicBezTo>
                      <a:pt x="8243" y="85725"/>
                      <a:pt x="0" y="77482"/>
                      <a:pt x="0" y="67408"/>
                    </a:cubicBezTo>
                    <a:lnTo>
                      <a:pt x="0" y="0"/>
                    </a:lnTo>
                    <a:lnTo>
                      <a:pt x="246734" y="0"/>
                    </a:lnTo>
                    <a:close/>
                  </a:path>
                </a:pathLst>
              </a:custGeom>
              <a:grpFill/>
              <a:ln w="18317"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59FC625E-0469-C8A2-8D22-17442E9C1DAD}"/>
                  </a:ext>
                </a:extLst>
              </p:cNvPr>
              <p:cNvSpPr/>
              <p:nvPr/>
            </p:nvSpPr>
            <p:spPr>
              <a:xfrm>
                <a:off x="7627929" y="3845707"/>
                <a:ext cx="107068" cy="240086"/>
              </a:xfrm>
              <a:custGeom>
                <a:avLst/>
                <a:gdLst>
                  <a:gd name="connsiteX0" fmla="*/ 107068 w 107068"/>
                  <a:gd name="connsiteY0" fmla="*/ 161185 h 240086"/>
                  <a:gd name="connsiteX1" fmla="*/ 66576 w 107068"/>
                  <a:gd name="connsiteY1" fmla="*/ 213919 h 240086"/>
                  <a:gd name="connsiteX2" fmla="*/ 66576 w 107068"/>
                  <a:gd name="connsiteY2" fmla="*/ 226838 h 240086"/>
                  <a:gd name="connsiteX3" fmla="*/ 53534 w 107068"/>
                  <a:gd name="connsiteY3" fmla="*/ 240087 h 240086"/>
                  <a:gd name="connsiteX4" fmla="*/ 40492 w 107068"/>
                  <a:gd name="connsiteY4" fmla="*/ 226838 h 240086"/>
                  <a:gd name="connsiteX5" fmla="*/ 40492 w 107068"/>
                  <a:gd name="connsiteY5" fmla="*/ 213919 h 240086"/>
                  <a:gd name="connsiteX6" fmla="*/ 0 w 107068"/>
                  <a:gd name="connsiteY6" fmla="*/ 161185 h 240086"/>
                  <a:gd name="connsiteX7" fmla="*/ 13042 w 107068"/>
                  <a:gd name="connsiteY7" fmla="*/ 147934 h 240086"/>
                  <a:gd name="connsiteX8" fmla="*/ 26084 w 107068"/>
                  <a:gd name="connsiteY8" fmla="*/ 161185 h 240086"/>
                  <a:gd name="connsiteX9" fmla="*/ 53534 w 107068"/>
                  <a:gd name="connsiteY9" fmla="*/ 189075 h 240086"/>
                  <a:gd name="connsiteX10" fmla="*/ 80986 w 107068"/>
                  <a:gd name="connsiteY10" fmla="*/ 161185 h 240086"/>
                  <a:gd name="connsiteX11" fmla="*/ 53534 w 107068"/>
                  <a:gd name="connsiteY11" fmla="*/ 133293 h 240086"/>
                  <a:gd name="connsiteX12" fmla="*/ 0 w 107068"/>
                  <a:gd name="connsiteY12" fmla="*/ 78902 h 240086"/>
                  <a:gd name="connsiteX13" fmla="*/ 40494 w 107068"/>
                  <a:gd name="connsiteY13" fmla="*/ 26168 h 240086"/>
                  <a:gd name="connsiteX14" fmla="*/ 40494 w 107068"/>
                  <a:gd name="connsiteY14" fmla="*/ 13249 h 240086"/>
                  <a:gd name="connsiteX15" fmla="*/ 53534 w 107068"/>
                  <a:gd name="connsiteY15" fmla="*/ 0 h 240086"/>
                  <a:gd name="connsiteX16" fmla="*/ 66576 w 107068"/>
                  <a:gd name="connsiteY16" fmla="*/ 13249 h 240086"/>
                  <a:gd name="connsiteX17" fmla="*/ 66576 w 107068"/>
                  <a:gd name="connsiteY17" fmla="*/ 26168 h 240086"/>
                  <a:gd name="connsiteX18" fmla="*/ 107068 w 107068"/>
                  <a:gd name="connsiteY18" fmla="*/ 78902 h 240086"/>
                  <a:gd name="connsiteX19" fmla="*/ 94026 w 107068"/>
                  <a:gd name="connsiteY19" fmla="*/ 92153 h 240086"/>
                  <a:gd name="connsiteX20" fmla="*/ 80986 w 107068"/>
                  <a:gd name="connsiteY20" fmla="*/ 78902 h 240086"/>
                  <a:gd name="connsiteX21" fmla="*/ 53534 w 107068"/>
                  <a:gd name="connsiteY21" fmla="*/ 51012 h 240086"/>
                  <a:gd name="connsiteX22" fmla="*/ 26084 w 107068"/>
                  <a:gd name="connsiteY22" fmla="*/ 78902 h 240086"/>
                  <a:gd name="connsiteX23" fmla="*/ 53534 w 107068"/>
                  <a:gd name="connsiteY23" fmla="*/ 106794 h 240086"/>
                  <a:gd name="connsiteX24" fmla="*/ 107068 w 107068"/>
                  <a:gd name="connsiteY24" fmla="*/ 161185 h 24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7068" h="240086">
                    <a:moveTo>
                      <a:pt x="107068" y="161185"/>
                    </a:moveTo>
                    <a:cubicBezTo>
                      <a:pt x="107068" y="186624"/>
                      <a:pt x="89854" y="208022"/>
                      <a:pt x="66576" y="213919"/>
                    </a:cubicBezTo>
                    <a:lnTo>
                      <a:pt x="66576" y="226838"/>
                    </a:lnTo>
                    <a:cubicBezTo>
                      <a:pt x="66576" y="234125"/>
                      <a:pt x="60707" y="240087"/>
                      <a:pt x="53534" y="240087"/>
                    </a:cubicBezTo>
                    <a:cubicBezTo>
                      <a:pt x="46361" y="240087"/>
                      <a:pt x="40492" y="234125"/>
                      <a:pt x="40492" y="226838"/>
                    </a:cubicBezTo>
                    <a:lnTo>
                      <a:pt x="40492" y="213919"/>
                    </a:lnTo>
                    <a:cubicBezTo>
                      <a:pt x="17215" y="208022"/>
                      <a:pt x="0" y="186624"/>
                      <a:pt x="0" y="161185"/>
                    </a:cubicBezTo>
                    <a:cubicBezTo>
                      <a:pt x="0" y="153831"/>
                      <a:pt x="5869" y="147934"/>
                      <a:pt x="13042" y="147934"/>
                    </a:cubicBezTo>
                    <a:cubicBezTo>
                      <a:pt x="20279" y="147934"/>
                      <a:pt x="26084" y="153831"/>
                      <a:pt x="26084" y="161185"/>
                    </a:cubicBezTo>
                    <a:cubicBezTo>
                      <a:pt x="26084" y="176553"/>
                      <a:pt x="38406" y="189075"/>
                      <a:pt x="53534" y="189075"/>
                    </a:cubicBezTo>
                    <a:cubicBezTo>
                      <a:pt x="68662" y="189075"/>
                      <a:pt x="80986" y="176555"/>
                      <a:pt x="80986" y="161185"/>
                    </a:cubicBezTo>
                    <a:cubicBezTo>
                      <a:pt x="80986" y="145815"/>
                      <a:pt x="68662" y="133293"/>
                      <a:pt x="53534" y="133293"/>
                    </a:cubicBezTo>
                    <a:cubicBezTo>
                      <a:pt x="23996" y="133293"/>
                      <a:pt x="0" y="108913"/>
                      <a:pt x="0" y="78902"/>
                    </a:cubicBezTo>
                    <a:cubicBezTo>
                      <a:pt x="0" y="53529"/>
                      <a:pt x="17215" y="32064"/>
                      <a:pt x="40494" y="26168"/>
                    </a:cubicBezTo>
                    <a:lnTo>
                      <a:pt x="40494" y="13249"/>
                    </a:lnTo>
                    <a:cubicBezTo>
                      <a:pt x="40494" y="5962"/>
                      <a:pt x="46361" y="0"/>
                      <a:pt x="53534" y="0"/>
                    </a:cubicBezTo>
                    <a:cubicBezTo>
                      <a:pt x="60707" y="0"/>
                      <a:pt x="66576" y="5962"/>
                      <a:pt x="66576" y="13249"/>
                    </a:cubicBezTo>
                    <a:lnTo>
                      <a:pt x="66576" y="26168"/>
                    </a:lnTo>
                    <a:cubicBezTo>
                      <a:pt x="89854" y="32064"/>
                      <a:pt x="107068" y="53529"/>
                      <a:pt x="107068" y="78902"/>
                    </a:cubicBezTo>
                    <a:cubicBezTo>
                      <a:pt x="107068" y="86256"/>
                      <a:pt x="101199" y="92153"/>
                      <a:pt x="94026" y="92153"/>
                    </a:cubicBezTo>
                    <a:cubicBezTo>
                      <a:pt x="86789" y="92153"/>
                      <a:pt x="80986" y="86256"/>
                      <a:pt x="80986" y="78902"/>
                    </a:cubicBezTo>
                    <a:cubicBezTo>
                      <a:pt x="80986" y="63532"/>
                      <a:pt x="68662" y="51012"/>
                      <a:pt x="53534" y="51012"/>
                    </a:cubicBezTo>
                    <a:cubicBezTo>
                      <a:pt x="38406" y="51012"/>
                      <a:pt x="26084" y="63532"/>
                      <a:pt x="26084" y="78902"/>
                    </a:cubicBezTo>
                    <a:cubicBezTo>
                      <a:pt x="26084" y="94272"/>
                      <a:pt x="38406" y="106794"/>
                      <a:pt x="53534" y="106794"/>
                    </a:cubicBezTo>
                    <a:cubicBezTo>
                      <a:pt x="83073" y="106794"/>
                      <a:pt x="107068" y="131174"/>
                      <a:pt x="107068" y="161185"/>
                    </a:cubicBezTo>
                    <a:close/>
                  </a:path>
                </a:pathLst>
              </a:custGeom>
              <a:grpFill/>
              <a:ln w="18317" cap="flat">
                <a:noFill/>
                <a:prstDash val="solid"/>
                <a:miter/>
              </a:ln>
            </p:spPr>
            <p:txBody>
              <a:bodyPr rtlCol="0" anchor="ctr"/>
              <a:lstStyle/>
              <a:p>
                <a:endParaRPr lang="en-US"/>
              </a:p>
            </p:txBody>
          </p:sp>
        </p:grpSp>
        <p:sp>
          <p:nvSpPr>
            <p:cNvPr id="59" name="Freeform 58">
              <a:extLst>
                <a:ext uri="{FF2B5EF4-FFF2-40B4-BE49-F238E27FC236}">
                  <a16:creationId xmlns:a16="http://schemas.microsoft.com/office/drawing/2014/main" id="{89B0DFB7-3F50-D251-EFC5-50DB54FCDB6F}"/>
                </a:ext>
              </a:extLst>
            </p:cNvPr>
            <p:cNvSpPr/>
            <p:nvPr/>
          </p:nvSpPr>
          <p:spPr>
            <a:xfrm>
              <a:off x="7663047" y="3591431"/>
              <a:ext cx="36634" cy="94517"/>
            </a:xfrm>
            <a:custGeom>
              <a:avLst/>
              <a:gdLst>
                <a:gd name="connsiteX0" fmla="*/ 36635 w 36634"/>
                <a:gd name="connsiteY0" fmla="*/ 18317 h 94517"/>
                <a:gd name="connsiteX1" fmla="*/ 36635 w 36634"/>
                <a:gd name="connsiteY1" fmla="*/ 76201 h 94517"/>
                <a:gd name="connsiteX2" fmla="*/ 18317 w 36634"/>
                <a:gd name="connsiteY2" fmla="*/ 94518 h 94517"/>
                <a:gd name="connsiteX3" fmla="*/ 0 w 36634"/>
                <a:gd name="connsiteY3" fmla="*/ 76201 h 94517"/>
                <a:gd name="connsiteX4" fmla="*/ 0 w 36634"/>
                <a:gd name="connsiteY4" fmla="*/ 18317 h 94517"/>
                <a:gd name="connsiteX5" fmla="*/ 18317 w 36634"/>
                <a:gd name="connsiteY5" fmla="*/ 0 h 94517"/>
                <a:gd name="connsiteX6" fmla="*/ 36635 w 36634"/>
                <a:gd name="connsiteY6" fmla="*/ 18317 h 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34" h="94517">
                  <a:moveTo>
                    <a:pt x="36635" y="18317"/>
                  </a:moveTo>
                  <a:lnTo>
                    <a:pt x="36635" y="76201"/>
                  </a:lnTo>
                  <a:cubicBezTo>
                    <a:pt x="36635" y="86275"/>
                    <a:pt x="28392" y="94518"/>
                    <a:pt x="18317" y="94518"/>
                  </a:cubicBezTo>
                  <a:cubicBezTo>
                    <a:pt x="8243" y="94518"/>
                    <a:pt x="0" y="86275"/>
                    <a:pt x="0" y="76201"/>
                  </a:cubicBezTo>
                  <a:lnTo>
                    <a:pt x="0" y="18317"/>
                  </a:lnTo>
                  <a:cubicBezTo>
                    <a:pt x="0" y="8243"/>
                    <a:pt x="8243" y="0"/>
                    <a:pt x="18317" y="0"/>
                  </a:cubicBezTo>
                  <a:cubicBezTo>
                    <a:pt x="28392" y="0"/>
                    <a:pt x="36635" y="8243"/>
                    <a:pt x="36635" y="18317"/>
                  </a:cubicBezTo>
                  <a:close/>
                </a:path>
              </a:pathLst>
            </a:custGeom>
            <a:grpFill/>
            <a:ln w="18317" cap="flat">
              <a:noFill/>
              <a:prstDash val="solid"/>
              <a:miter/>
            </a:ln>
          </p:spPr>
          <p:txBody>
            <a:bodyPr rtlCol="0" anchor="ctr"/>
            <a:lstStyle/>
            <a:p>
              <a:endParaRPr lang="en-US"/>
            </a:p>
          </p:txBody>
        </p:sp>
        <p:grpSp>
          <p:nvGrpSpPr>
            <p:cNvPr id="60" name="Graphic 213">
              <a:extLst>
                <a:ext uri="{FF2B5EF4-FFF2-40B4-BE49-F238E27FC236}">
                  <a16:creationId xmlns:a16="http://schemas.microsoft.com/office/drawing/2014/main" id="{BF270D84-C18C-23D9-7D9E-4F83FD2E92EA}"/>
                </a:ext>
              </a:extLst>
            </p:cNvPr>
            <p:cNvGrpSpPr/>
            <p:nvPr/>
          </p:nvGrpSpPr>
          <p:grpSpPr>
            <a:xfrm>
              <a:off x="7307145" y="3695653"/>
              <a:ext cx="748636" cy="615831"/>
              <a:chOff x="7307145" y="3695653"/>
              <a:chExt cx="748636" cy="615831"/>
            </a:xfrm>
            <a:grpFill/>
          </p:grpSpPr>
          <p:sp>
            <p:nvSpPr>
              <p:cNvPr id="61" name="Freeform 60">
                <a:extLst>
                  <a:ext uri="{FF2B5EF4-FFF2-40B4-BE49-F238E27FC236}">
                    <a16:creationId xmlns:a16="http://schemas.microsoft.com/office/drawing/2014/main" id="{3B0EC826-7E78-EC6B-3A91-6843D9553154}"/>
                  </a:ext>
                </a:extLst>
              </p:cNvPr>
              <p:cNvSpPr/>
              <p:nvPr/>
            </p:nvSpPr>
            <p:spPr>
              <a:xfrm>
                <a:off x="7439942" y="3718187"/>
                <a:ext cx="482905" cy="593297"/>
              </a:xfrm>
              <a:custGeom>
                <a:avLst/>
                <a:gdLst>
                  <a:gd name="connsiteX0" fmla="*/ 417268 w 482905"/>
                  <a:gd name="connsiteY0" fmla="*/ 406827 h 593297"/>
                  <a:gd name="connsiteX1" fmla="*/ 482844 w 482905"/>
                  <a:gd name="connsiteY1" fmla="*/ 235560 h 593297"/>
                  <a:gd name="connsiteX2" fmla="*/ 241422 w 482905"/>
                  <a:gd name="connsiteY2" fmla="*/ 0 h 593297"/>
                  <a:gd name="connsiteX3" fmla="*/ 0 w 482905"/>
                  <a:gd name="connsiteY3" fmla="*/ 241422 h 593297"/>
                  <a:gd name="connsiteX4" fmla="*/ 63378 w 482905"/>
                  <a:gd name="connsiteY4" fmla="*/ 404263 h 593297"/>
                  <a:gd name="connsiteX5" fmla="*/ 131152 w 482905"/>
                  <a:gd name="connsiteY5" fmla="*/ 535964 h 593297"/>
                  <a:gd name="connsiteX6" fmla="*/ 136281 w 482905"/>
                  <a:gd name="connsiteY6" fmla="*/ 535964 h 593297"/>
                  <a:gd name="connsiteX7" fmla="*/ 117963 w 482905"/>
                  <a:gd name="connsiteY7" fmla="*/ 554281 h 593297"/>
                  <a:gd name="connsiteX8" fmla="*/ 117963 w 482905"/>
                  <a:gd name="connsiteY8" fmla="*/ 593297 h 593297"/>
                  <a:gd name="connsiteX9" fmla="*/ 364698 w 482905"/>
                  <a:gd name="connsiteY9" fmla="*/ 593297 h 593297"/>
                  <a:gd name="connsiteX10" fmla="*/ 364698 w 482905"/>
                  <a:gd name="connsiteY10" fmla="*/ 554281 h 593297"/>
                  <a:gd name="connsiteX11" fmla="*/ 346380 w 482905"/>
                  <a:gd name="connsiteY11" fmla="*/ 535964 h 593297"/>
                  <a:gd name="connsiteX12" fmla="*/ 351876 w 482905"/>
                  <a:gd name="connsiteY12" fmla="*/ 535964 h 593297"/>
                  <a:gd name="connsiteX13" fmla="*/ 417268 w 482905"/>
                  <a:gd name="connsiteY13" fmla="*/ 406827 h 593297"/>
                  <a:gd name="connsiteX14" fmla="*/ 241605 w 482905"/>
                  <a:gd name="connsiteY14" fmla="*/ 406644 h 593297"/>
                  <a:gd name="connsiteX15" fmla="*/ 84992 w 482905"/>
                  <a:gd name="connsiteY15" fmla="*/ 247650 h 593297"/>
                  <a:gd name="connsiteX16" fmla="*/ 241605 w 482905"/>
                  <a:gd name="connsiteY16" fmla="*/ 88472 h 593297"/>
                  <a:gd name="connsiteX17" fmla="*/ 398035 w 482905"/>
                  <a:gd name="connsiteY17" fmla="*/ 247650 h 593297"/>
                  <a:gd name="connsiteX18" fmla="*/ 241605 w 482905"/>
                  <a:gd name="connsiteY18" fmla="*/ 406644 h 593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2905" h="593297">
                    <a:moveTo>
                      <a:pt x="417268" y="406827"/>
                    </a:moveTo>
                    <a:cubicBezTo>
                      <a:pt x="459215" y="362316"/>
                      <a:pt x="484310" y="301869"/>
                      <a:pt x="482844" y="235560"/>
                    </a:cubicBezTo>
                    <a:cubicBezTo>
                      <a:pt x="479730" y="103676"/>
                      <a:pt x="373307" y="0"/>
                      <a:pt x="241422" y="0"/>
                    </a:cubicBezTo>
                    <a:cubicBezTo>
                      <a:pt x="108072" y="0"/>
                      <a:pt x="0" y="108072"/>
                      <a:pt x="0" y="241422"/>
                    </a:cubicBezTo>
                    <a:cubicBezTo>
                      <a:pt x="0" y="304250"/>
                      <a:pt x="23996" y="361400"/>
                      <a:pt x="63378" y="404263"/>
                    </a:cubicBezTo>
                    <a:cubicBezTo>
                      <a:pt x="97631" y="441630"/>
                      <a:pt x="121261" y="487057"/>
                      <a:pt x="131152" y="535964"/>
                    </a:cubicBezTo>
                    <a:lnTo>
                      <a:pt x="136281" y="535964"/>
                    </a:lnTo>
                    <a:cubicBezTo>
                      <a:pt x="126206" y="535964"/>
                      <a:pt x="117963" y="544207"/>
                      <a:pt x="117963" y="554281"/>
                    </a:cubicBezTo>
                    <a:lnTo>
                      <a:pt x="117963" y="593297"/>
                    </a:lnTo>
                    <a:lnTo>
                      <a:pt x="364698" y="593297"/>
                    </a:lnTo>
                    <a:lnTo>
                      <a:pt x="364698" y="554281"/>
                    </a:lnTo>
                    <a:cubicBezTo>
                      <a:pt x="364698" y="544207"/>
                      <a:pt x="356455" y="535964"/>
                      <a:pt x="346380" y="535964"/>
                    </a:cubicBezTo>
                    <a:lnTo>
                      <a:pt x="351876" y="535964"/>
                    </a:lnTo>
                    <a:cubicBezTo>
                      <a:pt x="361401" y="487973"/>
                      <a:pt x="383381" y="442912"/>
                      <a:pt x="417268" y="406827"/>
                    </a:cubicBezTo>
                    <a:close/>
                    <a:moveTo>
                      <a:pt x="241605" y="406644"/>
                    </a:moveTo>
                    <a:cubicBezTo>
                      <a:pt x="155148" y="406644"/>
                      <a:pt x="84992" y="335390"/>
                      <a:pt x="84992" y="247650"/>
                    </a:cubicBezTo>
                    <a:cubicBezTo>
                      <a:pt x="84992" y="159727"/>
                      <a:pt x="155148" y="88472"/>
                      <a:pt x="241605" y="88472"/>
                    </a:cubicBezTo>
                    <a:cubicBezTo>
                      <a:pt x="327880" y="88472"/>
                      <a:pt x="398035" y="159727"/>
                      <a:pt x="398035" y="247650"/>
                    </a:cubicBezTo>
                    <a:cubicBezTo>
                      <a:pt x="398035" y="335390"/>
                      <a:pt x="327880" y="406644"/>
                      <a:pt x="241605" y="406644"/>
                    </a:cubicBezTo>
                    <a:close/>
                  </a:path>
                </a:pathLst>
              </a:custGeom>
              <a:grpFill/>
              <a:ln w="18317"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DFC02535-A39A-030A-350B-21AFF4108C6F}"/>
                  </a:ext>
                </a:extLst>
              </p:cNvPr>
              <p:cNvSpPr/>
              <p:nvPr/>
            </p:nvSpPr>
            <p:spPr>
              <a:xfrm>
                <a:off x="7411367" y="3695793"/>
                <a:ext cx="77519" cy="77520"/>
              </a:xfrm>
              <a:custGeom>
                <a:avLst/>
                <a:gdLst>
                  <a:gd name="connsiteX0" fmla="*/ 46274 w 77519"/>
                  <a:gd name="connsiteY0" fmla="*/ 72178 h 77520"/>
                  <a:gd name="connsiteX1" fmla="*/ 72177 w 77519"/>
                  <a:gd name="connsiteY1" fmla="*/ 72178 h 77520"/>
                  <a:gd name="connsiteX2" fmla="*/ 72177 w 77519"/>
                  <a:gd name="connsiteY2" fmla="*/ 46272 h 77520"/>
                  <a:gd name="connsiteX3" fmla="*/ 31247 w 77519"/>
                  <a:gd name="connsiteY3" fmla="*/ 5343 h 77520"/>
                  <a:gd name="connsiteX4" fmla="*/ 5344 w 77519"/>
                  <a:gd name="connsiteY4" fmla="*/ 5343 h 77520"/>
                  <a:gd name="connsiteX5" fmla="*/ 5344 w 77519"/>
                  <a:gd name="connsiteY5" fmla="*/ 31247 h 77520"/>
                  <a:gd name="connsiteX6" fmla="*/ 46274 w 77519"/>
                  <a:gd name="connsiteY6" fmla="*/ 72178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9" h="77520">
                    <a:moveTo>
                      <a:pt x="46274" y="72178"/>
                    </a:moveTo>
                    <a:cubicBezTo>
                      <a:pt x="53396" y="79302"/>
                      <a:pt x="65053" y="79302"/>
                      <a:pt x="72177" y="72178"/>
                    </a:cubicBezTo>
                    <a:cubicBezTo>
                      <a:pt x="79300" y="65055"/>
                      <a:pt x="79302" y="53396"/>
                      <a:pt x="72177" y="46272"/>
                    </a:cubicBezTo>
                    <a:lnTo>
                      <a:pt x="31247" y="5343"/>
                    </a:lnTo>
                    <a:cubicBezTo>
                      <a:pt x="24125" y="-1781"/>
                      <a:pt x="12468" y="-1782"/>
                      <a:pt x="5344" y="5343"/>
                    </a:cubicBezTo>
                    <a:cubicBezTo>
                      <a:pt x="-1781" y="12466"/>
                      <a:pt x="-1781" y="24124"/>
                      <a:pt x="5344" y="31247"/>
                    </a:cubicBezTo>
                    <a:lnTo>
                      <a:pt x="46274" y="72178"/>
                    </a:lnTo>
                    <a:close/>
                  </a:path>
                </a:pathLst>
              </a:custGeom>
              <a:grpFill/>
              <a:ln w="18317"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7612AE02-B506-33C9-28D4-65D0583F5DAB}"/>
                  </a:ext>
                </a:extLst>
              </p:cNvPr>
              <p:cNvSpPr/>
              <p:nvPr/>
            </p:nvSpPr>
            <p:spPr>
              <a:xfrm>
                <a:off x="7307145" y="3947532"/>
                <a:ext cx="94518" cy="36634"/>
              </a:xfrm>
              <a:custGeom>
                <a:avLst/>
                <a:gdLst>
                  <a:gd name="connsiteX0" fmla="*/ 76201 w 94518"/>
                  <a:gd name="connsiteY0" fmla="*/ 0 h 36634"/>
                  <a:gd name="connsiteX1" fmla="*/ 18317 w 94518"/>
                  <a:gd name="connsiteY1" fmla="*/ 0 h 36634"/>
                  <a:gd name="connsiteX2" fmla="*/ 0 w 94518"/>
                  <a:gd name="connsiteY2" fmla="*/ 18317 h 36634"/>
                  <a:gd name="connsiteX3" fmla="*/ 18317 w 94518"/>
                  <a:gd name="connsiteY3" fmla="*/ 36635 h 36634"/>
                  <a:gd name="connsiteX4" fmla="*/ 76201 w 94518"/>
                  <a:gd name="connsiteY4" fmla="*/ 36635 h 36634"/>
                  <a:gd name="connsiteX5" fmla="*/ 94518 w 94518"/>
                  <a:gd name="connsiteY5" fmla="*/ 18317 h 36634"/>
                  <a:gd name="connsiteX6" fmla="*/ 76201 w 94518"/>
                  <a:gd name="connsiteY6" fmla="*/ 0 h 3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518" h="36634">
                    <a:moveTo>
                      <a:pt x="76201" y="0"/>
                    </a:moveTo>
                    <a:lnTo>
                      <a:pt x="18317" y="0"/>
                    </a:lnTo>
                    <a:cubicBezTo>
                      <a:pt x="8243" y="0"/>
                      <a:pt x="0" y="8241"/>
                      <a:pt x="0" y="18317"/>
                    </a:cubicBezTo>
                    <a:cubicBezTo>
                      <a:pt x="0" y="28392"/>
                      <a:pt x="8243" y="36635"/>
                      <a:pt x="18317" y="36635"/>
                    </a:cubicBezTo>
                    <a:lnTo>
                      <a:pt x="76201" y="36635"/>
                    </a:lnTo>
                    <a:cubicBezTo>
                      <a:pt x="86275" y="36635"/>
                      <a:pt x="94518" y="28392"/>
                      <a:pt x="94518" y="18317"/>
                    </a:cubicBezTo>
                    <a:cubicBezTo>
                      <a:pt x="94518" y="8241"/>
                      <a:pt x="86275" y="0"/>
                      <a:pt x="76201" y="0"/>
                    </a:cubicBezTo>
                    <a:close/>
                  </a:path>
                </a:pathLst>
              </a:custGeom>
              <a:grpFill/>
              <a:ln w="18317"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48A82087-6B73-02A5-5D49-F7DFD02C6E0A}"/>
                  </a:ext>
                </a:extLst>
              </p:cNvPr>
              <p:cNvSpPr/>
              <p:nvPr/>
            </p:nvSpPr>
            <p:spPr>
              <a:xfrm>
                <a:off x="7411508" y="4158326"/>
                <a:ext cx="77519" cy="77520"/>
              </a:xfrm>
              <a:custGeom>
                <a:avLst/>
                <a:gdLst>
                  <a:gd name="connsiteX0" fmla="*/ 46274 w 77519"/>
                  <a:gd name="connsiteY0" fmla="*/ 5343 h 77520"/>
                  <a:gd name="connsiteX1" fmla="*/ 5344 w 77519"/>
                  <a:gd name="connsiteY1" fmla="*/ 46273 h 77520"/>
                  <a:gd name="connsiteX2" fmla="*/ 5344 w 77519"/>
                  <a:gd name="connsiteY2" fmla="*/ 72178 h 77520"/>
                  <a:gd name="connsiteX3" fmla="*/ 31247 w 77519"/>
                  <a:gd name="connsiteY3" fmla="*/ 72178 h 77520"/>
                  <a:gd name="connsiteX4" fmla="*/ 72177 w 77519"/>
                  <a:gd name="connsiteY4" fmla="*/ 31248 h 77520"/>
                  <a:gd name="connsiteX5" fmla="*/ 72177 w 77519"/>
                  <a:gd name="connsiteY5" fmla="*/ 5343 h 77520"/>
                  <a:gd name="connsiteX6" fmla="*/ 46274 w 77519"/>
                  <a:gd name="connsiteY6" fmla="*/ 5343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9" h="77520">
                    <a:moveTo>
                      <a:pt x="46274" y="5343"/>
                    </a:moveTo>
                    <a:lnTo>
                      <a:pt x="5344" y="46273"/>
                    </a:lnTo>
                    <a:cubicBezTo>
                      <a:pt x="-1781" y="53397"/>
                      <a:pt x="-1781" y="65054"/>
                      <a:pt x="5344" y="72178"/>
                    </a:cubicBezTo>
                    <a:cubicBezTo>
                      <a:pt x="12468" y="79301"/>
                      <a:pt x="24125" y="79301"/>
                      <a:pt x="31247" y="72178"/>
                    </a:cubicBezTo>
                    <a:lnTo>
                      <a:pt x="72177" y="31248"/>
                    </a:lnTo>
                    <a:cubicBezTo>
                      <a:pt x="79300" y="24124"/>
                      <a:pt x="79300" y="12467"/>
                      <a:pt x="72177" y="5343"/>
                    </a:cubicBezTo>
                    <a:cubicBezTo>
                      <a:pt x="65053" y="-1782"/>
                      <a:pt x="53396" y="-1780"/>
                      <a:pt x="46274" y="5343"/>
                    </a:cubicBezTo>
                    <a:close/>
                  </a:path>
                </a:pathLst>
              </a:custGeom>
              <a:grpFill/>
              <a:ln w="18317"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1EA06DEB-3BEB-84AF-8416-11F118701E39}"/>
                  </a:ext>
                </a:extLst>
              </p:cNvPr>
              <p:cNvSpPr/>
              <p:nvPr/>
            </p:nvSpPr>
            <p:spPr>
              <a:xfrm>
                <a:off x="7874040" y="4158186"/>
                <a:ext cx="77520" cy="77520"/>
              </a:xfrm>
              <a:custGeom>
                <a:avLst/>
                <a:gdLst>
                  <a:gd name="connsiteX0" fmla="*/ 31248 w 77520"/>
                  <a:gd name="connsiteY0" fmla="*/ 5343 h 77520"/>
                  <a:gd name="connsiteX1" fmla="*/ 5342 w 77520"/>
                  <a:gd name="connsiteY1" fmla="*/ 5343 h 77520"/>
                  <a:gd name="connsiteX2" fmla="*/ 5342 w 77520"/>
                  <a:gd name="connsiteY2" fmla="*/ 31247 h 77520"/>
                  <a:gd name="connsiteX3" fmla="*/ 46274 w 77520"/>
                  <a:gd name="connsiteY3" fmla="*/ 72177 h 77520"/>
                  <a:gd name="connsiteX4" fmla="*/ 72176 w 77520"/>
                  <a:gd name="connsiteY4" fmla="*/ 72177 h 77520"/>
                  <a:gd name="connsiteX5" fmla="*/ 72176 w 77520"/>
                  <a:gd name="connsiteY5" fmla="*/ 46273 h 77520"/>
                  <a:gd name="connsiteX6" fmla="*/ 31248 w 77520"/>
                  <a:gd name="connsiteY6" fmla="*/ 5343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20" h="77520">
                    <a:moveTo>
                      <a:pt x="31248" y="5343"/>
                    </a:moveTo>
                    <a:cubicBezTo>
                      <a:pt x="24125" y="-1781"/>
                      <a:pt x="12467" y="-1781"/>
                      <a:pt x="5342" y="5343"/>
                    </a:cubicBezTo>
                    <a:cubicBezTo>
                      <a:pt x="-1782" y="12468"/>
                      <a:pt x="-1780" y="24123"/>
                      <a:pt x="5342" y="31247"/>
                    </a:cubicBezTo>
                    <a:lnTo>
                      <a:pt x="46274" y="72177"/>
                    </a:lnTo>
                    <a:cubicBezTo>
                      <a:pt x="53398" y="79301"/>
                      <a:pt x="65053" y="79302"/>
                      <a:pt x="72176" y="72177"/>
                    </a:cubicBezTo>
                    <a:cubicBezTo>
                      <a:pt x="79302" y="65053"/>
                      <a:pt x="79302" y="53396"/>
                      <a:pt x="72176" y="46273"/>
                    </a:cubicBezTo>
                    <a:lnTo>
                      <a:pt x="31248" y="5343"/>
                    </a:lnTo>
                    <a:close/>
                  </a:path>
                </a:pathLst>
              </a:custGeom>
              <a:grpFill/>
              <a:ln w="18317"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63170762-F974-FA11-86FE-43FF6DAC890B}"/>
                  </a:ext>
                </a:extLst>
              </p:cNvPr>
              <p:cNvSpPr/>
              <p:nvPr/>
            </p:nvSpPr>
            <p:spPr>
              <a:xfrm>
                <a:off x="7961264" y="3947333"/>
                <a:ext cx="94517" cy="36634"/>
              </a:xfrm>
              <a:custGeom>
                <a:avLst/>
                <a:gdLst>
                  <a:gd name="connsiteX0" fmla="*/ 76200 w 94517"/>
                  <a:gd name="connsiteY0" fmla="*/ 0 h 36634"/>
                  <a:gd name="connsiteX1" fmla="*/ 18317 w 94517"/>
                  <a:gd name="connsiteY1" fmla="*/ 0 h 36634"/>
                  <a:gd name="connsiteX2" fmla="*/ 0 w 94517"/>
                  <a:gd name="connsiteY2" fmla="*/ 18317 h 36634"/>
                  <a:gd name="connsiteX3" fmla="*/ 18317 w 94517"/>
                  <a:gd name="connsiteY3" fmla="*/ 36635 h 36634"/>
                  <a:gd name="connsiteX4" fmla="*/ 76200 w 94517"/>
                  <a:gd name="connsiteY4" fmla="*/ 36635 h 36634"/>
                  <a:gd name="connsiteX5" fmla="*/ 94517 w 94517"/>
                  <a:gd name="connsiteY5" fmla="*/ 18317 h 36634"/>
                  <a:gd name="connsiteX6" fmla="*/ 76200 w 94517"/>
                  <a:gd name="connsiteY6" fmla="*/ 0 h 3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517" h="36634">
                    <a:moveTo>
                      <a:pt x="76200" y="0"/>
                    </a:moveTo>
                    <a:lnTo>
                      <a:pt x="18317" y="0"/>
                    </a:lnTo>
                    <a:cubicBezTo>
                      <a:pt x="8243" y="0"/>
                      <a:pt x="0" y="8243"/>
                      <a:pt x="0" y="18317"/>
                    </a:cubicBezTo>
                    <a:cubicBezTo>
                      <a:pt x="0" y="28392"/>
                      <a:pt x="8243" y="36635"/>
                      <a:pt x="18317" y="36635"/>
                    </a:cubicBezTo>
                    <a:lnTo>
                      <a:pt x="76200" y="36635"/>
                    </a:lnTo>
                    <a:cubicBezTo>
                      <a:pt x="86275" y="36635"/>
                      <a:pt x="94517" y="28392"/>
                      <a:pt x="94517" y="18317"/>
                    </a:cubicBezTo>
                    <a:cubicBezTo>
                      <a:pt x="94517" y="8243"/>
                      <a:pt x="86275" y="0"/>
                      <a:pt x="76200" y="0"/>
                    </a:cubicBezTo>
                    <a:close/>
                  </a:path>
                </a:pathLst>
              </a:custGeom>
              <a:grpFill/>
              <a:ln w="18317"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38869654-B7B6-E46F-4624-422EAFD56598}"/>
                  </a:ext>
                </a:extLst>
              </p:cNvPr>
              <p:cNvSpPr/>
              <p:nvPr/>
            </p:nvSpPr>
            <p:spPr>
              <a:xfrm>
                <a:off x="7873900" y="3695653"/>
                <a:ext cx="77519" cy="77520"/>
              </a:xfrm>
              <a:custGeom>
                <a:avLst/>
                <a:gdLst>
                  <a:gd name="connsiteX0" fmla="*/ 31247 w 77519"/>
                  <a:gd name="connsiteY0" fmla="*/ 72177 h 77520"/>
                  <a:gd name="connsiteX1" fmla="*/ 72175 w 77519"/>
                  <a:gd name="connsiteY1" fmla="*/ 31247 h 77520"/>
                  <a:gd name="connsiteX2" fmla="*/ 72175 w 77519"/>
                  <a:gd name="connsiteY2" fmla="*/ 5343 h 77520"/>
                  <a:gd name="connsiteX3" fmla="*/ 46273 w 77519"/>
                  <a:gd name="connsiteY3" fmla="*/ 5343 h 77520"/>
                  <a:gd name="connsiteX4" fmla="*/ 5343 w 77519"/>
                  <a:gd name="connsiteY4" fmla="*/ 46272 h 77520"/>
                  <a:gd name="connsiteX5" fmla="*/ 5343 w 77519"/>
                  <a:gd name="connsiteY5" fmla="*/ 72177 h 77520"/>
                  <a:gd name="connsiteX6" fmla="*/ 31247 w 77519"/>
                  <a:gd name="connsiteY6" fmla="*/ 72177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9" h="77520">
                    <a:moveTo>
                      <a:pt x="31247" y="72177"/>
                    </a:moveTo>
                    <a:lnTo>
                      <a:pt x="72175" y="31247"/>
                    </a:lnTo>
                    <a:cubicBezTo>
                      <a:pt x="79301" y="24123"/>
                      <a:pt x="79301" y="12467"/>
                      <a:pt x="72175" y="5343"/>
                    </a:cubicBezTo>
                    <a:cubicBezTo>
                      <a:pt x="65053" y="-1781"/>
                      <a:pt x="53396" y="-1781"/>
                      <a:pt x="46273" y="5343"/>
                    </a:cubicBezTo>
                    <a:lnTo>
                      <a:pt x="5343" y="46272"/>
                    </a:lnTo>
                    <a:cubicBezTo>
                      <a:pt x="-1781" y="53397"/>
                      <a:pt x="-1781" y="65054"/>
                      <a:pt x="5343" y="72177"/>
                    </a:cubicBezTo>
                    <a:cubicBezTo>
                      <a:pt x="12466" y="79301"/>
                      <a:pt x="24123" y="79301"/>
                      <a:pt x="31247" y="72177"/>
                    </a:cubicBezTo>
                    <a:close/>
                  </a:path>
                </a:pathLst>
              </a:custGeom>
              <a:grpFill/>
              <a:ln w="18317" cap="flat">
                <a:noFill/>
                <a:prstDash val="solid"/>
                <a:miter/>
              </a:ln>
            </p:spPr>
            <p:txBody>
              <a:bodyPr rtlCol="0" anchor="ctr"/>
              <a:lstStyle/>
              <a:p>
                <a:endParaRPr lang="en-US"/>
              </a:p>
            </p:txBody>
          </p:sp>
        </p:grpSp>
      </p:grpSp>
      <p:sp>
        <p:nvSpPr>
          <p:cNvPr id="70" name="Oval 69">
            <a:extLst>
              <a:ext uri="{FF2B5EF4-FFF2-40B4-BE49-F238E27FC236}">
                <a16:creationId xmlns:a16="http://schemas.microsoft.com/office/drawing/2014/main" id="{F69B3AE1-7F71-E015-FBD9-48C5788EABFA}"/>
              </a:ext>
            </a:extLst>
          </p:cNvPr>
          <p:cNvSpPr/>
          <p:nvPr/>
        </p:nvSpPr>
        <p:spPr>
          <a:xfrm>
            <a:off x="5570018" y="2954959"/>
            <a:ext cx="162760" cy="1627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71" name="Graphic 70">
            <a:extLst>
              <a:ext uri="{FF2B5EF4-FFF2-40B4-BE49-F238E27FC236}">
                <a16:creationId xmlns:a16="http://schemas.microsoft.com/office/drawing/2014/main" id="{0BA9C5F3-C926-AD8B-E062-1B163A97DF7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415813" y="4860936"/>
            <a:ext cx="526538" cy="526538"/>
          </a:xfrm>
          <a:prstGeom prst="rect">
            <a:avLst/>
          </a:prstGeom>
        </p:spPr>
      </p:pic>
      <p:sp>
        <p:nvSpPr>
          <p:cNvPr id="72" name="Graphic 131">
            <a:extLst>
              <a:ext uri="{FF2B5EF4-FFF2-40B4-BE49-F238E27FC236}">
                <a16:creationId xmlns:a16="http://schemas.microsoft.com/office/drawing/2014/main" id="{BA636BDD-277D-3FA1-D65C-BA23A330D86F}"/>
              </a:ext>
            </a:extLst>
          </p:cNvPr>
          <p:cNvSpPr/>
          <p:nvPr/>
        </p:nvSpPr>
        <p:spPr>
          <a:xfrm>
            <a:off x="5645849" y="2035588"/>
            <a:ext cx="1377656" cy="1024490"/>
          </a:xfrm>
          <a:custGeom>
            <a:avLst/>
            <a:gdLst>
              <a:gd name="connsiteX0" fmla="*/ 2567909 w 2779116"/>
              <a:gd name="connsiteY0" fmla="*/ 91255 h 2066681"/>
              <a:gd name="connsiteX1" fmla="*/ 993674 w 2779116"/>
              <a:gd name="connsiteY1" fmla="*/ 91255 h 2066681"/>
              <a:gd name="connsiteX2" fmla="*/ 0 w 2779116"/>
              <a:gd name="connsiteY2" fmla="*/ 1085283 h 2066681"/>
              <a:gd name="connsiteX3" fmla="*/ 0 w 2779116"/>
              <a:gd name="connsiteY3" fmla="*/ 2066682 h 2066681"/>
              <a:gd name="connsiteX4" fmla="*/ 28477 w 2779116"/>
              <a:gd name="connsiteY4" fmla="*/ 2066682 h 2066681"/>
              <a:gd name="connsiteX5" fmla="*/ 28477 w 2779116"/>
              <a:gd name="connsiteY5" fmla="*/ 1085283 h 2066681"/>
              <a:gd name="connsiteX6" fmla="*/ 993674 w 2779116"/>
              <a:gd name="connsiteY6" fmla="*/ 119743 h 2066681"/>
              <a:gd name="connsiteX7" fmla="*/ 2567909 w 2779116"/>
              <a:gd name="connsiteY7" fmla="*/ 119743 h 2066681"/>
              <a:gd name="connsiteX8" fmla="*/ 2529180 w 2779116"/>
              <a:gd name="connsiteY8" fmla="*/ 210998 h 2066681"/>
              <a:gd name="connsiteX9" fmla="*/ 2779117 w 2779116"/>
              <a:gd name="connsiteY9" fmla="*/ 105499 h 2066681"/>
              <a:gd name="connsiteX10" fmla="*/ 2529180 w 2779116"/>
              <a:gd name="connsiteY10" fmla="*/ 0 h 2066681"/>
              <a:gd name="connsiteX11" fmla="*/ 2567909 w 2779116"/>
              <a:gd name="connsiteY11" fmla="*/ 91255 h 206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9116" h="2066681">
                <a:moveTo>
                  <a:pt x="2567909" y="91255"/>
                </a:moveTo>
                <a:lnTo>
                  <a:pt x="993674" y="91255"/>
                </a:lnTo>
                <a:cubicBezTo>
                  <a:pt x="445767" y="91255"/>
                  <a:pt x="0" y="537181"/>
                  <a:pt x="0" y="1085283"/>
                </a:cubicBezTo>
                <a:lnTo>
                  <a:pt x="0" y="2066682"/>
                </a:lnTo>
                <a:lnTo>
                  <a:pt x="28477" y="2066682"/>
                </a:lnTo>
                <a:lnTo>
                  <a:pt x="28477" y="1085283"/>
                </a:lnTo>
                <a:cubicBezTo>
                  <a:pt x="28477" y="552850"/>
                  <a:pt x="461430" y="119743"/>
                  <a:pt x="993674" y="119743"/>
                </a:cubicBezTo>
                <a:lnTo>
                  <a:pt x="2567909" y="119743"/>
                </a:lnTo>
                <a:lnTo>
                  <a:pt x="2529180" y="210998"/>
                </a:lnTo>
                <a:lnTo>
                  <a:pt x="2779117" y="105499"/>
                </a:lnTo>
                <a:lnTo>
                  <a:pt x="2529180" y="0"/>
                </a:lnTo>
                <a:lnTo>
                  <a:pt x="2567909" y="91255"/>
                </a:lnTo>
                <a:close/>
              </a:path>
            </a:pathLst>
          </a:custGeom>
          <a:solidFill>
            <a:schemeClr val="bg1"/>
          </a:solidFill>
          <a:ln w="9492" cap="flat">
            <a:noFill/>
            <a:prstDash val="solid"/>
            <a:miter/>
          </a:ln>
        </p:spPr>
        <p:txBody>
          <a:bodyPr rtlCol="0" anchor="ctr"/>
          <a:lstStyle/>
          <a:p>
            <a:endParaRPr lang="en-US"/>
          </a:p>
        </p:txBody>
      </p:sp>
    </p:spTree>
    <p:extLst>
      <p:ext uri="{BB962C8B-B14F-4D97-AF65-F5344CB8AC3E}">
        <p14:creationId xmlns:p14="http://schemas.microsoft.com/office/powerpoint/2010/main" val="326172272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32</a:t>
            </a:fld>
            <a:endParaRPr lang="en-US"/>
          </a:p>
        </p:txBody>
      </p:sp>
      <p:sp>
        <p:nvSpPr>
          <p:cNvPr id="3" name="Title 2"/>
          <p:cNvSpPr>
            <a:spLocks noGrp="1"/>
          </p:cNvSpPr>
          <p:nvPr>
            <p:ph type="title"/>
          </p:nvPr>
        </p:nvSpPr>
        <p:spPr/>
        <p:txBody>
          <a:bodyPr/>
          <a:lstStyle/>
          <a:p>
            <a:r>
              <a:rPr lang="en-US"/>
              <a:t>Business Case: Benefits Quantification</a:t>
            </a:r>
          </a:p>
        </p:txBody>
      </p:sp>
      <p:sp>
        <p:nvSpPr>
          <p:cNvPr id="4" name="Text Placeholder 3"/>
          <p:cNvSpPr>
            <a:spLocks noGrp="1"/>
          </p:cNvSpPr>
          <p:nvPr>
            <p:ph type="body" sz="quarter" idx="10"/>
          </p:nvPr>
        </p:nvSpPr>
        <p:spPr/>
        <p:txBody>
          <a:bodyPr/>
          <a:lstStyle/>
          <a:p>
            <a:r>
              <a:rPr lang="en-US"/>
              <a:t>Assessment and Design</a:t>
            </a:r>
          </a:p>
        </p:txBody>
      </p:sp>
      <p:sp>
        <p:nvSpPr>
          <p:cNvPr id="5" name="Rectangle 4">
            <a:extLst>
              <a:ext uri="{FF2B5EF4-FFF2-40B4-BE49-F238E27FC236}">
                <a16:creationId xmlns:a16="http://schemas.microsoft.com/office/drawing/2014/main" id="{294E5F65-4FA0-689E-A897-588AFA7B21D3}"/>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TextBox 7">
            <a:extLst>
              <a:ext uri="{FF2B5EF4-FFF2-40B4-BE49-F238E27FC236}">
                <a16:creationId xmlns:a16="http://schemas.microsoft.com/office/drawing/2014/main" id="{08E417D9-D205-0D4C-B34C-CF1068440E16}"/>
              </a:ext>
            </a:extLst>
          </p:cNvPr>
          <p:cNvSpPr txBox="1"/>
          <p:nvPr/>
        </p:nvSpPr>
        <p:spPr>
          <a:xfrm>
            <a:off x="1157911" y="4769615"/>
            <a:ext cx="2020725" cy="646331"/>
          </a:xfrm>
          <a:prstGeom prst="rect">
            <a:avLst/>
          </a:prstGeom>
          <a:noFill/>
        </p:spPr>
        <p:txBody>
          <a:bodyPr wrap="square" rtlCol="0">
            <a:spAutoFit/>
          </a:bodyPr>
          <a:lstStyle/>
          <a:p>
            <a:pPr algn="ctr">
              <a:buClr>
                <a:srgbClr val="26BCD7"/>
              </a:buClr>
            </a:pPr>
            <a:r>
              <a:rPr lang="en-US" sz="1800" b="1">
                <a:solidFill>
                  <a:schemeClr val="bg1"/>
                </a:solidFill>
              </a:rPr>
              <a:t>Headcount Benefits (Labor)</a:t>
            </a:r>
            <a:endParaRPr lang="en-US" sz="1800">
              <a:solidFill>
                <a:schemeClr val="bg1"/>
              </a:solidFill>
            </a:endParaRPr>
          </a:p>
        </p:txBody>
      </p:sp>
      <p:grpSp>
        <p:nvGrpSpPr>
          <p:cNvPr id="16" name="Group 15">
            <a:extLst>
              <a:ext uri="{FF2B5EF4-FFF2-40B4-BE49-F238E27FC236}">
                <a16:creationId xmlns:a16="http://schemas.microsoft.com/office/drawing/2014/main" id="{8284FAC5-41F8-E8C1-593D-A398164A3FEE}"/>
              </a:ext>
            </a:extLst>
          </p:cNvPr>
          <p:cNvGrpSpPr/>
          <p:nvPr/>
        </p:nvGrpSpPr>
        <p:grpSpPr>
          <a:xfrm>
            <a:off x="5918361" y="1117377"/>
            <a:ext cx="6691263" cy="4949573"/>
            <a:chOff x="6096000" y="1871366"/>
            <a:chExt cx="5654040" cy="4182332"/>
          </a:xfrm>
        </p:grpSpPr>
        <p:sp>
          <p:nvSpPr>
            <p:cNvPr id="19" name="Oval 18">
              <a:extLst>
                <a:ext uri="{FF2B5EF4-FFF2-40B4-BE49-F238E27FC236}">
                  <a16:creationId xmlns:a16="http://schemas.microsoft.com/office/drawing/2014/main" id="{6F186DBE-6800-0A91-DBAA-455FE4F7A82B}"/>
                </a:ext>
              </a:extLst>
            </p:cNvPr>
            <p:cNvSpPr/>
            <p:nvPr/>
          </p:nvSpPr>
          <p:spPr>
            <a:xfrm>
              <a:off x="6803895" y="2290666"/>
              <a:ext cx="3333395" cy="3333395"/>
            </a:xfrm>
            <a:prstGeom prst="ellipse">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 name="Freeform 12">
              <a:extLst>
                <a:ext uri="{FF2B5EF4-FFF2-40B4-BE49-F238E27FC236}">
                  <a16:creationId xmlns:a16="http://schemas.microsoft.com/office/drawing/2014/main" id="{ECAA923E-6167-365A-AEBD-B69D4C24F299}"/>
                </a:ext>
              </a:extLst>
            </p:cNvPr>
            <p:cNvSpPr/>
            <p:nvPr/>
          </p:nvSpPr>
          <p:spPr>
            <a:xfrm>
              <a:off x="10380133" y="5661990"/>
              <a:ext cx="620907" cy="391708"/>
            </a:xfrm>
            <a:custGeom>
              <a:avLst/>
              <a:gdLst>
                <a:gd name="connsiteX0" fmla="*/ 0 w 620907"/>
                <a:gd name="connsiteY0" fmla="*/ 163077 h 391708"/>
                <a:gd name="connsiteX1" fmla="*/ 0 w 620907"/>
                <a:gd name="connsiteY1" fmla="*/ 163077 h 391708"/>
                <a:gd name="connsiteX2" fmla="*/ 160867 w 620907"/>
                <a:gd name="connsiteY2" fmla="*/ 2210 h 391708"/>
                <a:gd name="connsiteX3" fmla="*/ 220134 w 620907"/>
                <a:gd name="connsiteY3" fmla="*/ 27610 h 391708"/>
                <a:gd name="connsiteX4" fmla="*/ 296334 w 620907"/>
                <a:gd name="connsiteY4" fmla="*/ 69943 h 391708"/>
                <a:gd name="connsiteX5" fmla="*/ 338667 w 620907"/>
                <a:gd name="connsiteY5" fmla="*/ 112277 h 391708"/>
                <a:gd name="connsiteX6" fmla="*/ 389467 w 620907"/>
                <a:gd name="connsiteY6" fmla="*/ 129210 h 391708"/>
                <a:gd name="connsiteX7" fmla="*/ 423334 w 620907"/>
                <a:gd name="connsiteY7" fmla="*/ 171543 h 391708"/>
                <a:gd name="connsiteX8" fmla="*/ 474134 w 620907"/>
                <a:gd name="connsiteY8" fmla="*/ 205410 h 391708"/>
                <a:gd name="connsiteX9" fmla="*/ 499534 w 620907"/>
                <a:gd name="connsiteY9" fmla="*/ 222343 h 391708"/>
                <a:gd name="connsiteX10" fmla="*/ 541867 w 620907"/>
                <a:gd name="connsiteY10" fmla="*/ 256210 h 391708"/>
                <a:gd name="connsiteX11" fmla="*/ 558800 w 620907"/>
                <a:gd name="connsiteY11" fmla="*/ 281610 h 391708"/>
                <a:gd name="connsiteX12" fmla="*/ 592667 w 620907"/>
                <a:gd name="connsiteY12" fmla="*/ 315477 h 391708"/>
                <a:gd name="connsiteX13" fmla="*/ 609600 w 620907"/>
                <a:gd name="connsiteY13" fmla="*/ 366277 h 391708"/>
                <a:gd name="connsiteX14" fmla="*/ 618067 w 620907"/>
                <a:gd name="connsiteY14" fmla="*/ 391677 h 391708"/>
                <a:gd name="connsiteX15" fmla="*/ 533400 w 620907"/>
                <a:gd name="connsiteY15" fmla="*/ 383210 h 391708"/>
                <a:gd name="connsiteX16" fmla="*/ 457200 w 620907"/>
                <a:gd name="connsiteY16" fmla="*/ 374743 h 391708"/>
                <a:gd name="connsiteX17" fmla="*/ 177800 w 620907"/>
                <a:gd name="connsiteY17" fmla="*/ 366277 h 391708"/>
                <a:gd name="connsiteX18" fmla="*/ 127000 w 620907"/>
                <a:gd name="connsiteY18" fmla="*/ 349343 h 391708"/>
                <a:gd name="connsiteX19" fmla="*/ 84667 w 620907"/>
                <a:gd name="connsiteY19" fmla="*/ 298543 h 391708"/>
                <a:gd name="connsiteX20" fmla="*/ 59267 w 620907"/>
                <a:gd name="connsiteY20" fmla="*/ 247743 h 391708"/>
                <a:gd name="connsiteX21" fmla="*/ 50800 w 620907"/>
                <a:gd name="connsiteY21" fmla="*/ 222343 h 391708"/>
                <a:gd name="connsiteX22" fmla="*/ 33867 w 620907"/>
                <a:gd name="connsiteY22" fmla="*/ 196943 h 391708"/>
                <a:gd name="connsiteX23" fmla="*/ 0 w 620907"/>
                <a:gd name="connsiteY23" fmla="*/ 163077 h 39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20907" h="391708">
                  <a:moveTo>
                    <a:pt x="0" y="163077"/>
                  </a:moveTo>
                  <a:lnTo>
                    <a:pt x="0" y="163077"/>
                  </a:lnTo>
                  <a:cubicBezTo>
                    <a:pt x="53622" y="109455"/>
                    <a:pt x="101148" y="48947"/>
                    <a:pt x="160867" y="2210"/>
                  </a:cubicBezTo>
                  <a:cubicBezTo>
                    <a:pt x="174605" y="-8541"/>
                    <a:pt x="211286" y="23186"/>
                    <a:pt x="220134" y="27610"/>
                  </a:cubicBezTo>
                  <a:cubicBezTo>
                    <a:pt x="262717" y="48902"/>
                    <a:pt x="242950" y="16558"/>
                    <a:pt x="296334" y="69943"/>
                  </a:cubicBezTo>
                  <a:cubicBezTo>
                    <a:pt x="310445" y="84054"/>
                    <a:pt x="319735" y="105966"/>
                    <a:pt x="338667" y="112277"/>
                  </a:cubicBezTo>
                  <a:lnTo>
                    <a:pt x="389467" y="129210"/>
                  </a:lnTo>
                  <a:cubicBezTo>
                    <a:pt x="400578" y="145876"/>
                    <a:pt x="407246" y="159477"/>
                    <a:pt x="423334" y="171543"/>
                  </a:cubicBezTo>
                  <a:cubicBezTo>
                    <a:pt x="439615" y="183754"/>
                    <a:pt x="457201" y="194121"/>
                    <a:pt x="474134" y="205410"/>
                  </a:cubicBezTo>
                  <a:cubicBezTo>
                    <a:pt x="482601" y="211054"/>
                    <a:pt x="492339" y="215148"/>
                    <a:pt x="499534" y="222343"/>
                  </a:cubicBezTo>
                  <a:cubicBezTo>
                    <a:pt x="523662" y="246472"/>
                    <a:pt x="509825" y="234849"/>
                    <a:pt x="541867" y="256210"/>
                  </a:cubicBezTo>
                  <a:cubicBezTo>
                    <a:pt x="547511" y="264677"/>
                    <a:pt x="552178" y="273884"/>
                    <a:pt x="558800" y="281610"/>
                  </a:cubicBezTo>
                  <a:cubicBezTo>
                    <a:pt x="569190" y="293732"/>
                    <a:pt x="592667" y="315477"/>
                    <a:pt x="592667" y="315477"/>
                  </a:cubicBezTo>
                  <a:lnTo>
                    <a:pt x="609600" y="366277"/>
                  </a:lnTo>
                  <a:cubicBezTo>
                    <a:pt x="612422" y="374744"/>
                    <a:pt x="626947" y="392565"/>
                    <a:pt x="618067" y="391677"/>
                  </a:cubicBezTo>
                  <a:lnTo>
                    <a:pt x="533400" y="383210"/>
                  </a:lnTo>
                  <a:cubicBezTo>
                    <a:pt x="507984" y="380535"/>
                    <a:pt x="482727" y="375959"/>
                    <a:pt x="457200" y="374743"/>
                  </a:cubicBezTo>
                  <a:cubicBezTo>
                    <a:pt x="364129" y="370311"/>
                    <a:pt x="270933" y="369099"/>
                    <a:pt x="177800" y="366277"/>
                  </a:cubicBezTo>
                  <a:cubicBezTo>
                    <a:pt x="160867" y="360632"/>
                    <a:pt x="136901" y="364195"/>
                    <a:pt x="127000" y="349343"/>
                  </a:cubicBezTo>
                  <a:cubicBezTo>
                    <a:pt x="103425" y="313980"/>
                    <a:pt x="117262" y="331138"/>
                    <a:pt x="84667" y="298543"/>
                  </a:cubicBezTo>
                  <a:cubicBezTo>
                    <a:pt x="63385" y="234699"/>
                    <a:pt x="92093" y="313395"/>
                    <a:pt x="59267" y="247743"/>
                  </a:cubicBezTo>
                  <a:cubicBezTo>
                    <a:pt x="55276" y="239761"/>
                    <a:pt x="54791" y="230325"/>
                    <a:pt x="50800" y="222343"/>
                  </a:cubicBezTo>
                  <a:cubicBezTo>
                    <a:pt x="46249" y="213242"/>
                    <a:pt x="38418" y="206044"/>
                    <a:pt x="33867" y="196943"/>
                  </a:cubicBezTo>
                  <a:cubicBezTo>
                    <a:pt x="24508" y="178224"/>
                    <a:pt x="5645" y="168721"/>
                    <a:pt x="0" y="1630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 name="Rectangle 9">
              <a:extLst>
                <a:ext uri="{FF2B5EF4-FFF2-40B4-BE49-F238E27FC236}">
                  <a16:creationId xmlns:a16="http://schemas.microsoft.com/office/drawing/2014/main" id="{689D3453-3A49-EC41-C262-85FCFD39CD18}"/>
                </a:ext>
              </a:extLst>
            </p:cNvPr>
            <p:cNvSpPr/>
            <p:nvPr/>
          </p:nvSpPr>
          <p:spPr>
            <a:xfrm>
              <a:off x="6096000" y="1871366"/>
              <a:ext cx="5654040" cy="4156210"/>
            </a:xfrm>
            <a:prstGeom prst="rect">
              <a:avLst/>
            </a:prstGeom>
            <a:blipFill>
              <a:blip r:embed="rId3">
                <a:extLst>
                  <a:ext uri="{96DAC541-7B7A-43D3-8B79-37D633B846F1}">
                    <asvg:svgBlip xmlns:asvg="http://schemas.microsoft.com/office/drawing/2016/SVG/main" r:embed="rId4"/>
                  </a:ext>
                </a:extLst>
              </a:blip>
              <a:srcRect/>
              <a:stretch>
                <a:fillRect l="7904" t="3628" r="-7904" b="-39666"/>
              </a:stretch>
            </a:blipFill>
            <a:ln>
              <a:noFill/>
            </a:ln>
            <a:effectLst>
              <a:outerShdw blurRad="139256" dist="50800" dir="13140000" algn="ctr" rotWithShape="0">
                <a:srgbClr val="000000">
                  <a:alpha val="48039"/>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sp>
        <p:nvSpPr>
          <p:cNvPr id="9" name="TextBox 8">
            <a:extLst>
              <a:ext uri="{FF2B5EF4-FFF2-40B4-BE49-F238E27FC236}">
                <a16:creationId xmlns:a16="http://schemas.microsoft.com/office/drawing/2014/main" id="{4436677E-B5CD-6335-AABF-CD2A7488066A}"/>
              </a:ext>
            </a:extLst>
          </p:cNvPr>
          <p:cNvSpPr txBox="1"/>
          <p:nvPr/>
        </p:nvSpPr>
        <p:spPr>
          <a:xfrm>
            <a:off x="7116255" y="4571547"/>
            <a:ext cx="1601263" cy="369332"/>
          </a:xfrm>
          <a:prstGeom prst="rect">
            <a:avLst/>
          </a:prstGeom>
          <a:noFill/>
        </p:spPr>
        <p:txBody>
          <a:bodyPr wrap="square" numCol="1" rtlCol="0">
            <a:spAutoFit/>
          </a:bodyPr>
          <a:lstStyle/>
          <a:p>
            <a:pPr algn="ctr">
              <a:buClr>
                <a:srgbClr val="26BCD7"/>
              </a:buClr>
            </a:pPr>
            <a:r>
              <a:rPr lang="en-US" sz="1800" b="1">
                <a:solidFill>
                  <a:schemeClr val="bg1"/>
                </a:solidFill>
              </a:rPr>
              <a:t>Technology</a:t>
            </a:r>
          </a:p>
        </p:txBody>
      </p:sp>
      <p:sp>
        <p:nvSpPr>
          <p:cNvPr id="11" name="Rectangle 10">
            <a:extLst>
              <a:ext uri="{FF2B5EF4-FFF2-40B4-BE49-F238E27FC236}">
                <a16:creationId xmlns:a16="http://schemas.microsoft.com/office/drawing/2014/main" id="{85BE5B00-DCBD-E4D7-E5B6-C26AB737635C}"/>
              </a:ext>
            </a:extLst>
          </p:cNvPr>
          <p:cNvSpPr/>
          <p:nvPr/>
        </p:nvSpPr>
        <p:spPr>
          <a:xfrm>
            <a:off x="8846293" y="4562541"/>
            <a:ext cx="1595035" cy="369332"/>
          </a:xfrm>
          <a:prstGeom prst="rect">
            <a:avLst/>
          </a:prstGeom>
        </p:spPr>
        <p:txBody>
          <a:bodyPr wrap="square">
            <a:spAutoFit/>
          </a:bodyPr>
          <a:lstStyle/>
          <a:p>
            <a:pPr algn="ctr">
              <a:buClr>
                <a:srgbClr val="26BCD7"/>
              </a:buClr>
            </a:pPr>
            <a:r>
              <a:rPr lang="en-US" sz="1800" b="1">
                <a:solidFill>
                  <a:schemeClr val="bg1"/>
                </a:solidFill>
              </a:rPr>
              <a:t>Vendors</a:t>
            </a:r>
          </a:p>
        </p:txBody>
      </p:sp>
      <p:sp>
        <p:nvSpPr>
          <p:cNvPr id="14" name="Rectangle 13">
            <a:extLst>
              <a:ext uri="{FF2B5EF4-FFF2-40B4-BE49-F238E27FC236}">
                <a16:creationId xmlns:a16="http://schemas.microsoft.com/office/drawing/2014/main" id="{4909F9A4-0610-E4AC-D73B-8CC80FE2DD44}"/>
              </a:ext>
            </a:extLst>
          </p:cNvPr>
          <p:cNvSpPr/>
          <p:nvPr/>
        </p:nvSpPr>
        <p:spPr>
          <a:xfrm>
            <a:off x="8084861" y="3317488"/>
            <a:ext cx="1339502" cy="369332"/>
          </a:xfrm>
          <a:prstGeom prst="rect">
            <a:avLst/>
          </a:prstGeom>
        </p:spPr>
        <p:txBody>
          <a:bodyPr wrap="square">
            <a:spAutoFit/>
          </a:bodyPr>
          <a:lstStyle/>
          <a:p>
            <a:pPr algn="ctr">
              <a:buClr>
                <a:srgbClr val="26BCD7"/>
              </a:buClr>
            </a:pPr>
            <a:r>
              <a:rPr lang="en-US" sz="1800" b="1">
                <a:solidFill>
                  <a:schemeClr val="bg1"/>
                </a:solidFill>
              </a:rPr>
              <a:t>Site</a:t>
            </a:r>
          </a:p>
        </p:txBody>
      </p:sp>
      <p:sp>
        <p:nvSpPr>
          <p:cNvPr id="15" name="TextBox 14">
            <a:extLst>
              <a:ext uri="{FF2B5EF4-FFF2-40B4-BE49-F238E27FC236}">
                <a16:creationId xmlns:a16="http://schemas.microsoft.com/office/drawing/2014/main" id="{22E1216D-A139-6220-9ADD-983D14ED50A3}"/>
              </a:ext>
            </a:extLst>
          </p:cNvPr>
          <p:cNvSpPr txBox="1"/>
          <p:nvPr/>
        </p:nvSpPr>
        <p:spPr>
          <a:xfrm>
            <a:off x="3890417" y="4062623"/>
            <a:ext cx="1962995" cy="923330"/>
          </a:xfrm>
          <a:prstGeom prst="rect">
            <a:avLst/>
          </a:prstGeom>
          <a:noFill/>
        </p:spPr>
        <p:txBody>
          <a:bodyPr wrap="square" numCol="1" rtlCol="0">
            <a:spAutoFit/>
          </a:bodyPr>
          <a:lstStyle/>
          <a:p>
            <a:pPr algn="ctr">
              <a:buClr>
                <a:srgbClr val="26BCD7"/>
              </a:buClr>
            </a:pPr>
            <a:r>
              <a:rPr lang="en-US" sz="1800" b="1">
                <a:solidFill>
                  <a:schemeClr val="bg1"/>
                </a:solidFill>
                <a:latin typeface="Arial Black" panose="020B0604020202020204" pitchFamily="34" charset="0"/>
                <a:cs typeface="Arial Black" panose="020B0604020202020204" pitchFamily="34" charset="0"/>
              </a:rPr>
              <a:t>Other Quantifiable Benefits</a:t>
            </a:r>
          </a:p>
        </p:txBody>
      </p:sp>
      <p:sp>
        <p:nvSpPr>
          <p:cNvPr id="27" name="TextBox 16">
            <a:extLst>
              <a:ext uri="{FF2B5EF4-FFF2-40B4-BE49-F238E27FC236}">
                <a16:creationId xmlns:a16="http://schemas.microsoft.com/office/drawing/2014/main" id="{C58DA7ED-6645-DBD8-3506-304A7FE3188B}"/>
              </a:ext>
            </a:extLst>
          </p:cNvPr>
          <p:cNvSpPr txBox="1">
            <a:spLocks noChangeArrowheads="1"/>
          </p:cNvSpPr>
          <p:nvPr/>
        </p:nvSpPr>
        <p:spPr bwMode="auto">
          <a:xfrm>
            <a:off x="438912" y="1420435"/>
            <a:ext cx="6427043" cy="749141"/>
          </a:xfrm>
          <a:prstGeom prst="roundRect">
            <a:avLst/>
          </a:prstGeom>
          <a:gradFill>
            <a:gsLst>
              <a:gs pos="0">
                <a:srgbClr val="1E96AC"/>
              </a:gs>
              <a:gs pos="100000">
                <a:srgbClr val="4E9638"/>
              </a:gs>
            </a:gsLst>
            <a:lin ang="0" scaled="0"/>
          </a:gradFill>
          <a:ln w="28575">
            <a:noFill/>
          </a:ln>
          <a:effectLst>
            <a:outerShdw blurRad="207879" dist="50800" dir="5400000" algn="ctr" rotWithShape="0">
              <a:srgbClr val="000000">
                <a:alpha val="27000"/>
              </a:srgbClr>
            </a:outerShdw>
          </a:effectLst>
        </p:spPr>
        <p:txBody>
          <a:bodyPr wrap="square" anchor="t">
            <a:spAutoFit/>
          </a:bodyPr>
          <a:lstStyle>
            <a:defPPr>
              <a:defRPr lang="en-US"/>
            </a:defPPr>
            <a:lvl1pPr algn="ctr" defTabSz="509412">
              <a:defRPr sz="900">
                <a:cs typeface="Arial" pitchFamily="34" charset="0"/>
              </a:defRPr>
            </a:lvl1pPr>
            <a:lvl2pPr marL="509412" defTabSz="509412">
              <a:defRPr sz="2000"/>
            </a:lvl2pPr>
            <a:lvl3pPr marL="1018824" defTabSz="509412">
              <a:defRPr sz="2000"/>
            </a:lvl3pPr>
            <a:lvl4pPr marL="1528237" defTabSz="509412">
              <a:defRPr sz="2000"/>
            </a:lvl4pPr>
            <a:lvl5pPr marL="2037649" defTabSz="509412">
              <a:defRPr sz="2000"/>
            </a:lvl5pPr>
            <a:lvl6pPr marL="2547061" defTabSz="509412">
              <a:defRPr sz="2000"/>
            </a:lvl6pPr>
            <a:lvl7pPr marL="3056473" defTabSz="509412">
              <a:defRPr sz="2000"/>
            </a:lvl7pPr>
            <a:lvl8pPr marL="3565886" defTabSz="509412">
              <a:defRPr sz="2000"/>
            </a:lvl8pPr>
            <a:lvl9pPr marL="4075298" defTabSz="509412">
              <a:defRPr sz="2000"/>
            </a:lvl9pPr>
          </a:lstStyle>
          <a:p>
            <a:pPr>
              <a:buClr>
                <a:srgbClr val="003A94"/>
              </a:buClr>
            </a:pPr>
            <a:r>
              <a:rPr lang="en-US" sz="1900" b="1">
                <a:solidFill>
                  <a:schemeClr val="bg1"/>
                </a:solidFill>
              </a:rPr>
              <a:t>In quantifying the benefits, reduction in headcount is often the largest and most important.</a:t>
            </a:r>
          </a:p>
        </p:txBody>
      </p:sp>
      <p:grpSp>
        <p:nvGrpSpPr>
          <p:cNvPr id="35" name="Group 34">
            <a:extLst>
              <a:ext uri="{FF2B5EF4-FFF2-40B4-BE49-F238E27FC236}">
                <a16:creationId xmlns:a16="http://schemas.microsoft.com/office/drawing/2014/main" id="{726A6BAF-0791-9599-469B-3FB21A2F6976}"/>
              </a:ext>
            </a:extLst>
          </p:cNvPr>
          <p:cNvGrpSpPr/>
          <p:nvPr/>
        </p:nvGrpSpPr>
        <p:grpSpPr>
          <a:xfrm>
            <a:off x="8221345" y="2197593"/>
            <a:ext cx="1106469" cy="1106469"/>
            <a:chOff x="8343518" y="2367595"/>
            <a:chExt cx="1106469" cy="1106469"/>
          </a:xfrm>
        </p:grpSpPr>
        <p:sp>
          <p:nvSpPr>
            <p:cNvPr id="17" name="Oval 16">
              <a:extLst>
                <a:ext uri="{FF2B5EF4-FFF2-40B4-BE49-F238E27FC236}">
                  <a16:creationId xmlns:a16="http://schemas.microsoft.com/office/drawing/2014/main" id="{58C6BB9C-517C-B6C2-01D7-9EEB92183DE7}"/>
                </a:ext>
              </a:extLst>
            </p:cNvPr>
            <p:cNvSpPr/>
            <p:nvPr/>
          </p:nvSpPr>
          <p:spPr>
            <a:xfrm>
              <a:off x="8343518" y="2367595"/>
              <a:ext cx="1106469" cy="1106469"/>
            </a:xfrm>
            <a:prstGeom prst="ellipse">
              <a:avLst/>
            </a:prstGeom>
            <a:solidFill>
              <a:schemeClr val="bg1"/>
            </a:solidFill>
            <a:ln>
              <a:noFill/>
            </a:ln>
            <a:effectLst>
              <a:outerShdw blurRad="294546" dir="5160000" sx="93345" sy="93345"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 name="Graphic 17">
              <a:extLst>
                <a:ext uri="{FF2B5EF4-FFF2-40B4-BE49-F238E27FC236}">
                  <a16:creationId xmlns:a16="http://schemas.microsoft.com/office/drawing/2014/main" id="{4577222F-BA18-3FAD-2971-BE975E5A764F}"/>
                </a:ext>
              </a:extLst>
            </p:cNvPr>
            <p:cNvSpPr/>
            <p:nvPr/>
          </p:nvSpPr>
          <p:spPr>
            <a:xfrm>
              <a:off x="8690309" y="2503351"/>
              <a:ext cx="401007" cy="748975"/>
            </a:xfrm>
            <a:custGeom>
              <a:avLst/>
              <a:gdLst>
                <a:gd name="connsiteX0" fmla="*/ 523869 w 545085"/>
                <a:gd name="connsiteY0" fmla="*/ 984987 h 1018074"/>
                <a:gd name="connsiteX1" fmla="*/ 523869 w 545085"/>
                <a:gd name="connsiteY1" fmla="*/ 199644 h 1018074"/>
                <a:gd name="connsiteX2" fmla="*/ 395768 w 545085"/>
                <a:gd name="connsiteY2" fmla="*/ 145585 h 1018074"/>
                <a:gd name="connsiteX3" fmla="*/ 395768 w 545085"/>
                <a:gd name="connsiteY3" fmla="*/ 0 h 1018074"/>
                <a:gd name="connsiteX4" fmla="*/ 21116 w 545085"/>
                <a:gd name="connsiteY4" fmla="*/ 149759 h 1018074"/>
                <a:gd name="connsiteX5" fmla="*/ 21116 w 545085"/>
                <a:gd name="connsiteY5" fmla="*/ 984579 h 1018074"/>
                <a:gd name="connsiteX6" fmla="*/ 0 w 545085"/>
                <a:gd name="connsiteY6" fmla="*/ 984579 h 1018074"/>
                <a:gd name="connsiteX7" fmla="*/ 0 w 545085"/>
                <a:gd name="connsiteY7" fmla="*/ 1018074 h 1018074"/>
                <a:gd name="connsiteX8" fmla="*/ 545086 w 545085"/>
                <a:gd name="connsiteY8" fmla="*/ 1018074 h 1018074"/>
                <a:gd name="connsiteX9" fmla="*/ 545086 w 545085"/>
                <a:gd name="connsiteY9" fmla="*/ 984987 h 1018074"/>
                <a:gd name="connsiteX10" fmla="*/ 111611 w 545085"/>
                <a:gd name="connsiteY10" fmla="*/ 928280 h 1018074"/>
                <a:gd name="connsiteX11" fmla="*/ 70386 w 545085"/>
                <a:gd name="connsiteY11" fmla="*/ 928280 h 1018074"/>
                <a:gd name="connsiteX12" fmla="*/ 70386 w 545085"/>
                <a:gd name="connsiteY12" fmla="*/ 886233 h 1018074"/>
                <a:gd name="connsiteX13" fmla="*/ 111611 w 545085"/>
                <a:gd name="connsiteY13" fmla="*/ 886233 h 1018074"/>
                <a:gd name="connsiteX14" fmla="*/ 111611 w 545085"/>
                <a:gd name="connsiteY14" fmla="*/ 846325 h 1018074"/>
                <a:gd name="connsiteX15" fmla="*/ 70386 w 545085"/>
                <a:gd name="connsiteY15" fmla="*/ 846325 h 1018074"/>
                <a:gd name="connsiteX16" fmla="*/ 70386 w 545085"/>
                <a:gd name="connsiteY16" fmla="*/ 804278 h 1018074"/>
                <a:gd name="connsiteX17" fmla="*/ 111611 w 545085"/>
                <a:gd name="connsiteY17" fmla="*/ 804278 h 1018074"/>
                <a:gd name="connsiteX18" fmla="*/ 111611 w 545085"/>
                <a:gd name="connsiteY18" fmla="*/ 764879 h 1018074"/>
                <a:gd name="connsiteX19" fmla="*/ 70386 w 545085"/>
                <a:gd name="connsiteY19" fmla="*/ 764879 h 1018074"/>
                <a:gd name="connsiteX20" fmla="*/ 70386 w 545085"/>
                <a:gd name="connsiteY20" fmla="*/ 722833 h 1018074"/>
                <a:gd name="connsiteX21" fmla="*/ 111611 w 545085"/>
                <a:gd name="connsiteY21" fmla="*/ 722833 h 1018074"/>
                <a:gd name="connsiteX22" fmla="*/ 111611 w 545085"/>
                <a:gd name="connsiteY22" fmla="*/ 683433 h 1018074"/>
                <a:gd name="connsiteX23" fmla="*/ 70386 w 545085"/>
                <a:gd name="connsiteY23" fmla="*/ 683433 h 1018074"/>
                <a:gd name="connsiteX24" fmla="*/ 70386 w 545085"/>
                <a:gd name="connsiteY24" fmla="*/ 640470 h 1018074"/>
                <a:gd name="connsiteX25" fmla="*/ 111611 w 545085"/>
                <a:gd name="connsiteY25" fmla="*/ 640470 h 1018074"/>
                <a:gd name="connsiteX26" fmla="*/ 111611 w 545085"/>
                <a:gd name="connsiteY26" fmla="*/ 601478 h 1018074"/>
                <a:gd name="connsiteX27" fmla="*/ 70386 w 545085"/>
                <a:gd name="connsiteY27" fmla="*/ 601478 h 1018074"/>
                <a:gd name="connsiteX28" fmla="*/ 70386 w 545085"/>
                <a:gd name="connsiteY28" fmla="*/ 558617 h 1018074"/>
                <a:gd name="connsiteX29" fmla="*/ 111611 w 545085"/>
                <a:gd name="connsiteY29" fmla="*/ 558617 h 1018074"/>
                <a:gd name="connsiteX30" fmla="*/ 111611 w 545085"/>
                <a:gd name="connsiteY30" fmla="*/ 520032 h 1018074"/>
                <a:gd name="connsiteX31" fmla="*/ 70386 w 545085"/>
                <a:gd name="connsiteY31" fmla="*/ 520032 h 1018074"/>
                <a:gd name="connsiteX32" fmla="*/ 70386 w 545085"/>
                <a:gd name="connsiteY32" fmla="*/ 476662 h 1018074"/>
                <a:gd name="connsiteX33" fmla="*/ 111611 w 545085"/>
                <a:gd name="connsiteY33" fmla="*/ 476662 h 1018074"/>
                <a:gd name="connsiteX34" fmla="*/ 111611 w 545085"/>
                <a:gd name="connsiteY34" fmla="*/ 438077 h 1018074"/>
                <a:gd name="connsiteX35" fmla="*/ 70386 w 545085"/>
                <a:gd name="connsiteY35" fmla="*/ 438077 h 1018074"/>
                <a:gd name="connsiteX36" fmla="*/ 70386 w 545085"/>
                <a:gd name="connsiteY36" fmla="*/ 394809 h 1018074"/>
                <a:gd name="connsiteX37" fmla="*/ 111611 w 545085"/>
                <a:gd name="connsiteY37" fmla="*/ 394809 h 1018074"/>
                <a:gd name="connsiteX38" fmla="*/ 111611 w 545085"/>
                <a:gd name="connsiteY38" fmla="*/ 356631 h 1018074"/>
                <a:gd name="connsiteX39" fmla="*/ 70386 w 545085"/>
                <a:gd name="connsiteY39" fmla="*/ 356631 h 1018074"/>
                <a:gd name="connsiteX40" fmla="*/ 70386 w 545085"/>
                <a:gd name="connsiteY40" fmla="*/ 312854 h 1018074"/>
                <a:gd name="connsiteX41" fmla="*/ 111611 w 545085"/>
                <a:gd name="connsiteY41" fmla="*/ 312854 h 1018074"/>
                <a:gd name="connsiteX42" fmla="*/ 111611 w 545085"/>
                <a:gd name="connsiteY42" fmla="*/ 275185 h 1018074"/>
                <a:gd name="connsiteX43" fmla="*/ 70386 w 545085"/>
                <a:gd name="connsiteY43" fmla="*/ 275185 h 1018074"/>
                <a:gd name="connsiteX44" fmla="*/ 70386 w 545085"/>
                <a:gd name="connsiteY44" fmla="*/ 230899 h 1018074"/>
                <a:gd name="connsiteX45" fmla="*/ 111611 w 545085"/>
                <a:gd name="connsiteY45" fmla="*/ 230899 h 1018074"/>
                <a:gd name="connsiteX46" fmla="*/ 192052 w 545085"/>
                <a:gd name="connsiteY46" fmla="*/ 930520 h 1018074"/>
                <a:gd name="connsiteX47" fmla="*/ 150826 w 545085"/>
                <a:gd name="connsiteY47" fmla="*/ 930520 h 1018074"/>
                <a:gd name="connsiteX48" fmla="*/ 150826 w 545085"/>
                <a:gd name="connsiteY48" fmla="*/ 886233 h 1018074"/>
                <a:gd name="connsiteX49" fmla="*/ 192253 w 545085"/>
                <a:gd name="connsiteY49" fmla="*/ 886233 h 1018074"/>
                <a:gd name="connsiteX50" fmla="*/ 192052 w 545085"/>
                <a:gd name="connsiteY50" fmla="*/ 848565 h 1018074"/>
                <a:gd name="connsiteX51" fmla="*/ 150826 w 545085"/>
                <a:gd name="connsiteY51" fmla="*/ 848565 h 1018074"/>
                <a:gd name="connsiteX52" fmla="*/ 150826 w 545085"/>
                <a:gd name="connsiteY52" fmla="*/ 804278 h 1018074"/>
                <a:gd name="connsiteX53" fmla="*/ 192253 w 545085"/>
                <a:gd name="connsiteY53" fmla="*/ 804278 h 1018074"/>
                <a:gd name="connsiteX54" fmla="*/ 192052 w 545085"/>
                <a:gd name="connsiteY54" fmla="*/ 767119 h 1018074"/>
                <a:gd name="connsiteX55" fmla="*/ 150826 w 545085"/>
                <a:gd name="connsiteY55" fmla="*/ 767119 h 1018074"/>
                <a:gd name="connsiteX56" fmla="*/ 150826 w 545085"/>
                <a:gd name="connsiteY56" fmla="*/ 722833 h 1018074"/>
                <a:gd name="connsiteX57" fmla="*/ 192253 w 545085"/>
                <a:gd name="connsiteY57" fmla="*/ 722833 h 1018074"/>
                <a:gd name="connsiteX58" fmla="*/ 192052 w 545085"/>
                <a:gd name="connsiteY58" fmla="*/ 685673 h 1018074"/>
                <a:gd name="connsiteX59" fmla="*/ 150826 w 545085"/>
                <a:gd name="connsiteY59" fmla="*/ 685673 h 1018074"/>
                <a:gd name="connsiteX60" fmla="*/ 150826 w 545085"/>
                <a:gd name="connsiteY60" fmla="*/ 640470 h 1018074"/>
                <a:gd name="connsiteX61" fmla="*/ 192253 w 545085"/>
                <a:gd name="connsiteY61" fmla="*/ 640470 h 1018074"/>
                <a:gd name="connsiteX62" fmla="*/ 192052 w 545085"/>
                <a:gd name="connsiteY62" fmla="*/ 603718 h 1018074"/>
                <a:gd name="connsiteX63" fmla="*/ 150826 w 545085"/>
                <a:gd name="connsiteY63" fmla="*/ 603718 h 1018074"/>
                <a:gd name="connsiteX64" fmla="*/ 150826 w 545085"/>
                <a:gd name="connsiteY64" fmla="*/ 558617 h 1018074"/>
                <a:gd name="connsiteX65" fmla="*/ 192253 w 545085"/>
                <a:gd name="connsiteY65" fmla="*/ 558617 h 1018074"/>
                <a:gd name="connsiteX66" fmla="*/ 192052 w 545085"/>
                <a:gd name="connsiteY66" fmla="*/ 522272 h 1018074"/>
                <a:gd name="connsiteX67" fmla="*/ 150826 w 545085"/>
                <a:gd name="connsiteY67" fmla="*/ 522272 h 1018074"/>
                <a:gd name="connsiteX68" fmla="*/ 150826 w 545085"/>
                <a:gd name="connsiteY68" fmla="*/ 476662 h 1018074"/>
                <a:gd name="connsiteX69" fmla="*/ 192253 w 545085"/>
                <a:gd name="connsiteY69" fmla="*/ 476662 h 1018074"/>
                <a:gd name="connsiteX70" fmla="*/ 192052 w 545085"/>
                <a:gd name="connsiteY70" fmla="*/ 440317 h 1018074"/>
                <a:gd name="connsiteX71" fmla="*/ 150826 w 545085"/>
                <a:gd name="connsiteY71" fmla="*/ 440317 h 1018074"/>
                <a:gd name="connsiteX72" fmla="*/ 150826 w 545085"/>
                <a:gd name="connsiteY72" fmla="*/ 394809 h 1018074"/>
                <a:gd name="connsiteX73" fmla="*/ 192253 w 545085"/>
                <a:gd name="connsiteY73" fmla="*/ 394809 h 1018074"/>
                <a:gd name="connsiteX74" fmla="*/ 192052 w 545085"/>
                <a:gd name="connsiteY74" fmla="*/ 358871 h 1018074"/>
                <a:gd name="connsiteX75" fmla="*/ 150826 w 545085"/>
                <a:gd name="connsiteY75" fmla="*/ 358871 h 1018074"/>
                <a:gd name="connsiteX76" fmla="*/ 150826 w 545085"/>
                <a:gd name="connsiteY76" fmla="*/ 312854 h 1018074"/>
                <a:gd name="connsiteX77" fmla="*/ 192253 w 545085"/>
                <a:gd name="connsiteY77" fmla="*/ 312854 h 1018074"/>
                <a:gd name="connsiteX78" fmla="*/ 192052 w 545085"/>
                <a:gd name="connsiteY78" fmla="*/ 277425 h 1018074"/>
                <a:gd name="connsiteX79" fmla="*/ 150826 w 545085"/>
                <a:gd name="connsiteY79" fmla="*/ 277425 h 1018074"/>
                <a:gd name="connsiteX80" fmla="*/ 150826 w 545085"/>
                <a:gd name="connsiteY80" fmla="*/ 230899 h 1018074"/>
                <a:gd name="connsiteX81" fmla="*/ 192253 w 545085"/>
                <a:gd name="connsiteY81" fmla="*/ 230899 h 1018074"/>
                <a:gd name="connsiteX82" fmla="*/ 272995 w 545085"/>
                <a:gd name="connsiteY82" fmla="*/ 932759 h 1018074"/>
                <a:gd name="connsiteX83" fmla="*/ 231870 w 545085"/>
                <a:gd name="connsiteY83" fmla="*/ 932759 h 1018074"/>
                <a:gd name="connsiteX84" fmla="*/ 231870 w 545085"/>
                <a:gd name="connsiteY84" fmla="*/ 886233 h 1018074"/>
                <a:gd name="connsiteX85" fmla="*/ 273397 w 545085"/>
                <a:gd name="connsiteY85" fmla="*/ 886233 h 1018074"/>
                <a:gd name="connsiteX86" fmla="*/ 272995 w 545085"/>
                <a:gd name="connsiteY86" fmla="*/ 850804 h 1018074"/>
                <a:gd name="connsiteX87" fmla="*/ 231870 w 545085"/>
                <a:gd name="connsiteY87" fmla="*/ 850804 h 1018074"/>
                <a:gd name="connsiteX88" fmla="*/ 231870 w 545085"/>
                <a:gd name="connsiteY88" fmla="*/ 804278 h 1018074"/>
                <a:gd name="connsiteX89" fmla="*/ 273397 w 545085"/>
                <a:gd name="connsiteY89" fmla="*/ 804278 h 1018074"/>
                <a:gd name="connsiteX90" fmla="*/ 272995 w 545085"/>
                <a:gd name="connsiteY90" fmla="*/ 769359 h 1018074"/>
                <a:gd name="connsiteX91" fmla="*/ 231870 w 545085"/>
                <a:gd name="connsiteY91" fmla="*/ 769359 h 1018074"/>
                <a:gd name="connsiteX92" fmla="*/ 231870 w 545085"/>
                <a:gd name="connsiteY92" fmla="*/ 722833 h 1018074"/>
                <a:gd name="connsiteX93" fmla="*/ 273397 w 545085"/>
                <a:gd name="connsiteY93" fmla="*/ 722833 h 1018074"/>
                <a:gd name="connsiteX94" fmla="*/ 272995 w 545085"/>
                <a:gd name="connsiteY94" fmla="*/ 687913 h 1018074"/>
                <a:gd name="connsiteX95" fmla="*/ 231870 w 545085"/>
                <a:gd name="connsiteY95" fmla="*/ 687913 h 1018074"/>
                <a:gd name="connsiteX96" fmla="*/ 231870 w 545085"/>
                <a:gd name="connsiteY96" fmla="*/ 640470 h 1018074"/>
                <a:gd name="connsiteX97" fmla="*/ 273397 w 545085"/>
                <a:gd name="connsiteY97" fmla="*/ 640470 h 1018074"/>
                <a:gd name="connsiteX98" fmla="*/ 272995 w 545085"/>
                <a:gd name="connsiteY98" fmla="*/ 605958 h 1018074"/>
                <a:gd name="connsiteX99" fmla="*/ 231870 w 545085"/>
                <a:gd name="connsiteY99" fmla="*/ 605958 h 1018074"/>
                <a:gd name="connsiteX100" fmla="*/ 231870 w 545085"/>
                <a:gd name="connsiteY100" fmla="*/ 558617 h 1018074"/>
                <a:gd name="connsiteX101" fmla="*/ 273397 w 545085"/>
                <a:gd name="connsiteY101" fmla="*/ 558617 h 1018074"/>
                <a:gd name="connsiteX102" fmla="*/ 272995 w 545085"/>
                <a:gd name="connsiteY102" fmla="*/ 524512 h 1018074"/>
                <a:gd name="connsiteX103" fmla="*/ 231870 w 545085"/>
                <a:gd name="connsiteY103" fmla="*/ 524512 h 1018074"/>
                <a:gd name="connsiteX104" fmla="*/ 231870 w 545085"/>
                <a:gd name="connsiteY104" fmla="*/ 476662 h 1018074"/>
                <a:gd name="connsiteX105" fmla="*/ 273397 w 545085"/>
                <a:gd name="connsiteY105" fmla="*/ 476662 h 1018074"/>
                <a:gd name="connsiteX106" fmla="*/ 272995 w 545085"/>
                <a:gd name="connsiteY106" fmla="*/ 442557 h 1018074"/>
                <a:gd name="connsiteX107" fmla="*/ 231870 w 545085"/>
                <a:gd name="connsiteY107" fmla="*/ 442557 h 1018074"/>
                <a:gd name="connsiteX108" fmla="*/ 231870 w 545085"/>
                <a:gd name="connsiteY108" fmla="*/ 394809 h 1018074"/>
                <a:gd name="connsiteX109" fmla="*/ 273397 w 545085"/>
                <a:gd name="connsiteY109" fmla="*/ 394809 h 1018074"/>
                <a:gd name="connsiteX110" fmla="*/ 272995 w 545085"/>
                <a:gd name="connsiteY110" fmla="*/ 361111 h 1018074"/>
                <a:gd name="connsiteX111" fmla="*/ 231870 w 545085"/>
                <a:gd name="connsiteY111" fmla="*/ 361111 h 1018074"/>
                <a:gd name="connsiteX112" fmla="*/ 231870 w 545085"/>
                <a:gd name="connsiteY112" fmla="*/ 312854 h 1018074"/>
                <a:gd name="connsiteX113" fmla="*/ 273397 w 545085"/>
                <a:gd name="connsiteY113" fmla="*/ 312854 h 1018074"/>
                <a:gd name="connsiteX114" fmla="*/ 272995 w 545085"/>
                <a:gd name="connsiteY114" fmla="*/ 279665 h 1018074"/>
                <a:gd name="connsiteX115" fmla="*/ 231870 w 545085"/>
                <a:gd name="connsiteY115" fmla="*/ 279665 h 1018074"/>
                <a:gd name="connsiteX116" fmla="*/ 231870 w 545085"/>
                <a:gd name="connsiteY116" fmla="*/ 230899 h 1018074"/>
                <a:gd name="connsiteX117" fmla="*/ 273397 w 545085"/>
                <a:gd name="connsiteY117" fmla="*/ 230899 h 1018074"/>
                <a:gd name="connsiteX118" fmla="*/ 353939 w 545085"/>
                <a:gd name="connsiteY118" fmla="*/ 934999 h 1018074"/>
                <a:gd name="connsiteX119" fmla="*/ 312813 w 545085"/>
                <a:gd name="connsiteY119" fmla="*/ 934999 h 1018074"/>
                <a:gd name="connsiteX120" fmla="*/ 312813 w 545085"/>
                <a:gd name="connsiteY120" fmla="*/ 886233 h 1018074"/>
                <a:gd name="connsiteX121" fmla="*/ 354341 w 545085"/>
                <a:gd name="connsiteY121" fmla="*/ 886233 h 1018074"/>
                <a:gd name="connsiteX122" fmla="*/ 353939 w 545085"/>
                <a:gd name="connsiteY122" fmla="*/ 853044 h 1018074"/>
                <a:gd name="connsiteX123" fmla="*/ 312813 w 545085"/>
                <a:gd name="connsiteY123" fmla="*/ 853044 h 1018074"/>
                <a:gd name="connsiteX124" fmla="*/ 312813 w 545085"/>
                <a:gd name="connsiteY124" fmla="*/ 804278 h 1018074"/>
                <a:gd name="connsiteX125" fmla="*/ 354341 w 545085"/>
                <a:gd name="connsiteY125" fmla="*/ 804278 h 1018074"/>
                <a:gd name="connsiteX126" fmla="*/ 353939 w 545085"/>
                <a:gd name="connsiteY126" fmla="*/ 771598 h 1018074"/>
                <a:gd name="connsiteX127" fmla="*/ 312813 w 545085"/>
                <a:gd name="connsiteY127" fmla="*/ 771598 h 1018074"/>
                <a:gd name="connsiteX128" fmla="*/ 312813 w 545085"/>
                <a:gd name="connsiteY128" fmla="*/ 722833 h 1018074"/>
                <a:gd name="connsiteX129" fmla="*/ 354341 w 545085"/>
                <a:gd name="connsiteY129" fmla="*/ 722833 h 1018074"/>
                <a:gd name="connsiteX130" fmla="*/ 353939 w 545085"/>
                <a:gd name="connsiteY130" fmla="*/ 690152 h 1018074"/>
                <a:gd name="connsiteX131" fmla="*/ 312813 w 545085"/>
                <a:gd name="connsiteY131" fmla="*/ 690152 h 1018074"/>
                <a:gd name="connsiteX132" fmla="*/ 312813 w 545085"/>
                <a:gd name="connsiteY132" fmla="*/ 640470 h 1018074"/>
                <a:gd name="connsiteX133" fmla="*/ 354341 w 545085"/>
                <a:gd name="connsiteY133" fmla="*/ 640470 h 1018074"/>
                <a:gd name="connsiteX134" fmla="*/ 353939 w 545085"/>
                <a:gd name="connsiteY134" fmla="*/ 608197 h 1018074"/>
                <a:gd name="connsiteX135" fmla="*/ 312813 w 545085"/>
                <a:gd name="connsiteY135" fmla="*/ 608197 h 1018074"/>
                <a:gd name="connsiteX136" fmla="*/ 312813 w 545085"/>
                <a:gd name="connsiteY136" fmla="*/ 558617 h 1018074"/>
                <a:gd name="connsiteX137" fmla="*/ 354341 w 545085"/>
                <a:gd name="connsiteY137" fmla="*/ 558617 h 1018074"/>
                <a:gd name="connsiteX138" fmla="*/ 353939 w 545085"/>
                <a:gd name="connsiteY138" fmla="*/ 526752 h 1018074"/>
                <a:gd name="connsiteX139" fmla="*/ 312813 w 545085"/>
                <a:gd name="connsiteY139" fmla="*/ 526752 h 1018074"/>
                <a:gd name="connsiteX140" fmla="*/ 312813 w 545085"/>
                <a:gd name="connsiteY140" fmla="*/ 476662 h 1018074"/>
                <a:gd name="connsiteX141" fmla="*/ 354341 w 545085"/>
                <a:gd name="connsiteY141" fmla="*/ 476662 h 1018074"/>
                <a:gd name="connsiteX142" fmla="*/ 353939 w 545085"/>
                <a:gd name="connsiteY142" fmla="*/ 444797 h 1018074"/>
                <a:gd name="connsiteX143" fmla="*/ 312813 w 545085"/>
                <a:gd name="connsiteY143" fmla="*/ 444797 h 1018074"/>
                <a:gd name="connsiteX144" fmla="*/ 312813 w 545085"/>
                <a:gd name="connsiteY144" fmla="*/ 394809 h 1018074"/>
                <a:gd name="connsiteX145" fmla="*/ 354341 w 545085"/>
                <a:gd name="connsiteY145" fmla="*/ 394809 h 1018074"/>
                <a:gd name="connsiteX146" fmla="*/ 353939 w 545085"/>
                <a:gd name="connsiteY146" fmla="*/ 363351 h 1018074"/>
                <a:gd name="connsiteX147" fmla="*/ 312813 w 545085"/>
                <a:gd name="connsiteY147" fmla="*/ 363351 h 1018074"/>
                <a:gd name="connsiteX148" fmla="*/ 312813 w 545085"/>
                <a:gd name="connsiteY148" fmla="*/ 312854 h 1018074"/>
                <a:gd name="connsiteX149" fmla="*/ 354341 w 545085"/>
                <a:gd name="connsiteY149" fmla="*/ 312854 h 1018074"/>
                <a:gd name="connsiteX150" fmla="*/ 353939 w 545085"/>
                <a:gd name="connsiteY150" fmla="*/ 281905 h 1018074"/>
                <a:gd name="connsiteX151" fmla="*/ 312813 w 545085"/>
                <a:gd name="connsiteY151" fmla="*/ 281905 h 1018074"/>
                <a:gd name="connsiteX152" fmla="*/ 312813 w 545085"/>
                <a:gd name="connsiteY152" fmla="*/ 230899 h 1018074"/>
                <a:gd name="connsiteX153" fmla="*/ 354341 w 545085"/>
                <a:gd name="connsiteY153" fmla="*/ 230899 h 1018074"/>
                <a:gd name="connsiteX154" fmla="*/ 474600 w 545085"/>
                <a:gd name="connsiteY154" fmla="*/ 937239 h 1018074"/>
                <a:gd name="connsiteX155" fmla="*/ 433474 w 545085"/>
                <a:gd name="connsiteY155" fmla="*/ 937239 h 1018074"/>
                <a:gd name="connsiteX156" fmla="*/ 433474 w 545085"/>
                <a:gd name="connsiteY156" fmla="*/ 886233 h 1018074"/>
                <a:gd name="connsiteX157" fmla="*/ 475002 w 545085"/>
                <a:gd name="connsiteY157" fmla="*/ 886233 h 1018074"/>
                <a:gd name="connsiteX158" fmla="*/ 474600 w 545085"/>
                <a:gd name="connsiteY158" fmla="*/ 855284 h 1018074"/>
                <a:gd name="connsiteX159" fmla="*/ 433474 w 545085"/>
                <a:gd name="connsiteY159" fmla="*/ 855284 h 1018074"/>
                <a:gd name="connsiteX160" fmla="*/ 433474 w 545085"/>
                <a:gd name="connsiteY160" fmla="*/ 804278 h 1018074"/>
                <a:gd name="connsiteX161" fmla="*/ 475002 w 545085"/>
                <a:gd name="connsiteY161" fmla="*/ 804278 h 1018074"/>
                <a:gd name="connsiteX162" fmla="*/ 474600 w 545085"/>
                <a:gd name="connsiteY162" fmla="*/ 773838 h 1018074"/>
                <a:gd name="connsiteX163" fmla="*/ 433474 w 545085"/>
                <a:gd name="connsiteY163" fmla="*/ 773838 h 1018074"/>
                <a:gd name="connsiteX164" fmla="*/ 433474 w 545085"/>
                <a:gd name="connsiteY164" fmla="*/ 722833 h 1018074"/>
                <a:gd name="connsiteX165" fmla="*/ 475002 w 545085"/>
                <a:gd name="connsiteY165" fmla="*/ 722833 h 1018074"/>
                <a:gd name="connsiteX166" fmla="*/ 474600 w 545085"/>
                <a:gd name="connsiteY166" fmla="*/ 692392 h 1018074"/>
                <a:gd name="connsiteX167" fmla="*/ 433474 w 545085"/>
                <a:gd name="connsiteY167" fmla="*/ 692392 h 1018074"/>
                <a:gd name="connsiteX168" fmla="*/ 433474 w 545085"/>
                <a:gd name="connsiteY168" fmla="*/ 640470 h 1018074"/>
                <a:gd name="connsiteX169" fmla="*/ 475002 w 545085"/>
                <a:gd name="connsiteY169" fmla="*/ 640470 h 1018074"/>
                <a:gd name="connsiteX170" fmla="*/ 474600 w 545085"/>
                <a:gd name="connsiteY170" fmla="*/ 610437 h 1018074"/>
                <a:gd name="connsiteX171" fmla="*/ 433474 w 545085"/>
                <a:gd name="connsiteY171" fmla="*/ 610437 h 1018074"/>
                <a:gd name="connsiteX172" fmla="*/ 433474 w 545085"/>
                <a:gd name="connsiteY172" fmla="*/ 558617 h 1018074"/>
                <a:gd name="connsiteX173" fmla="*/ 475002 w 545085"/>
                <a:gd name="connsiteY173" fmla="*/ 558617 h 1018074"/>
                <a:gd name="connsiteX174" fmla="*/ 474600 w 545085"/>
                <a:gd name="connsiteY174" fmla="*/ 528991 h 1018074"/>
                <a:gd name="connsiteX175" fmla="*/ 433474 w 545085"/>
                <a:gd name="connsiteY175" fmla="*/ 528991 h 1018074"/>
                <a:gd name="connsiteX176" fmla="*/ 433474 w 545085"/>
                <a:gd name="connsiteY176" fmla="*/ 476662 h 1018074"/>
                <a:gd name="connsiteX177" fmla="*/ 475002 w 545085"/>
                <a:gd name="connsiteY177" fmla="*/ 476662 h 1018074"/>
                <a:gd name="connsiteX178" fmla="*/ 474600 w 545085"/>
                <a:gd name="connsiteY178" fmla="*/ 447036 h 1018074"/>
                <a:gd name="connsiteX179" fmla="*/ 433474 w 545085"/>
                <a:gd name="connsiteY179" fmla="*/ 447036 h 1018074"/>
                <a:gd name="connsiteX180" fmla="*/ 433474 w 545085"/>
                <a:gd name="connsiteY180" fmla="*/ 394809 h 1018074"/>
                <a:gd name="connsiteX181" fmla="*/ 475002 w 545085"/>
                <a:gd name="connsiteY181" fmla="*/ 394809 h 1018074"/>
                <a:gd name="connsiteX182" fmla="*/ 474600 w 545085"/>
                <a:gd name="connsiteY182" fmla="*/ 365590 h 1018074"/>
                <a:gd name="connsiteX183" fmla="*/ 433474 w 545085"/>
                <a:gd name="connsiteY183" fmla="*/ 365590 h 1018074"/>
                <a:gd name="connsiteX184" fmla="*/ 433474 w 545085"/>
                <a:gd name="connsiteY184" fmla="*/ 312854 h 1018074"/>
                <a:gd name="connsiteX185" fmla="*/ 475002 w 545085"/>
                <a:gd name="connsiteY185" fmla="*/ 312854 h 1018074"/>
                <a:gd name="connsiteX186" fmla="*/ 474600 w 545085"/>
                <a:gd name="connsiteY186" fmla="*/ 284144 h 1018074"/>
                <a:gd name="connsiteX187" fmla="*/ 433474 w 545085"/>
                <a:gd name="connsiteY187" fmla="*/ 284144 h 1018074"/>
                <a:gd name="connsiteX188" fmla="*/ 433474 w 545085"/>
                <a:gd name="connsiteY188" fmla="*/ 230899 h 1018074"/>
                <a:gd name="connsiteX189" fmla="*/ 475002 w 545085"/>
                <a:gd name="connsiteY189" fmla="*/ 230899 h 101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45085" h="1018074">
                  <a:moveTo>
                    <a:pt x="523869" y="984987"/>
                  </a:moveTo>
                  <a:lnTo>
                    <a:pt x="523869" y="199644"/>
                  </a:lnTo>
                  <a:lnTo>
                    <a:pt x="395768" y="145585"/>
                  </a:lnTo>
                  <a:lnTo>
                    <a:pt x="395768" y="0"/>
                  </a:lnTo>
                  <a:lnTo>
                    <a:pt x="21116" y="149759"/>
                  </a:lnTo>
                  <a:lnTo>
                    <a:pt x="21116" y="984579"/>
                  </a:lnTo>
                  <a:lnTo>
                    <a:pt x="0" y="984579"/>
                  </a:lnTo>
                  <a:lnTo>
                    <a:pt x="0" y="1018074"/>
                  </a:lnTo>
                  <a:lnTo>
                    <a:pt x="545086" y="1018074"/>
                  </a:lnTo>
                  <a:lnTo>
                    <a:pt x="545086" y="984987"/>
                  </a:lnTo>
                  <a:close/>
                  <a:moveTo>
                    <a:pt x="111611" y="928280"/>
                  </a:moveTo>
                  <a:lnTo>
                    <a:pt x="70386" y="928280"/>
                  </a:lnTo>
                  <a:lnTo>
                    <a:pt x="70386" y="886233"/>
                  </a:lnTo>
                  <a:lnTo>
                    <a:pt x="111611" y="886233"/>
                  </a:lnTo>
                  <a:close/>
                  <a:moveTo>
                    <a:pt x="111611" y="846325"/>
                  </a:moveTo>
                  <a:lnTo>
                    <a:pt x="70386" y="846325"/>
                  </a:lnTo>
                  <a:lnTo>
                    <a:pt x="70386" y="804278"/>
                  </a:lnTo>
                  <a:lnTo>
                    <a:pt x="111611" y="804278"/>
                  </a:lnTo>
                  <a:close/>
                  <a:moveTo>
                    <a:pt x="111611" y="764879"/>
                  </a:moveTo>
                  <a:lnTo>
                    <a:pt x="70386" y="764879"/>
                  </a:lnTo>
                  <a:lnTo>
                    <a:pt x="70386" y="722833"/>
                  </a:lnTo>
                  <a:lnTo>
                    <a:pt x="111611" y="722833"/>
                  </a:lnTo>
                  <a:close/>
                  <a:moveTo>
                    <a:pt x="111611" y="683433"/>
                  </a:moveTo>
                  <a:lnTo>
                    <a:pt x="70386" y="683433"/>
                  </a:lnTo>
                  <a:lnTo>
                    <a:pt x="70386" y="640470"/>
                  </a:lnTo>
                  <a:lnTo>
                    <a:pt x="111611" y="640470"/>
                  </a:lnTo>
                  <a:close/>
                  <a:moveTo>
                    <a:pt x="111611" y="601478"/>
                  </a:moveTo>
                  <a:lnTo>
                    <a:pt x="70386" y="601478"/>
                  </a:lnTo>
                  <a:lnTo>
                    <a:pt x="70386" y="558617"/>
                  </a:lnTo>
                  <a:lnTo>
                    <a:pt x="111611" y="558617"/>
                  </a:lnTo>
                  <a:close/>
                  <a:moveTo>
                    <a:pt x="111611" y="520032"/>
                  </a:moveTo>
                  <a:lnTo>
                    <a:pt x="70386" y="520032"/>
                  </a:lnTo>
                  <a:lnTo>
                    <a:pt x="70386" y="476662"/>
                  </a:lnTo>
                  <a:lnTo>
                    <a:pt x="111611" y="476662"/>
                  </a:lnTo>
                  <a:close/>
                  <a:moveTo>
                    <a:pt x="111611" y="438077"/>
                  </a:moveTo>
                  <a:lnTo>
                    <a:pt x="70386" y="438077"/>
                  </a:lnTo>
                  <a:lnTo>
                    <a:pt x="70386" y="394809"/>
                  </a:lnTo>
                  <a:lnTo>
                    <a:pt x="111611" y="394809"/>
                  </a:lnTo>
                  <a:close/>
                  <a:moveTo>
                    <a:pt x="111611" y="356631"/>
                  </a:moveTo>
                  <a:lnTo>
                    <a:pt x="70386" y="356631"/>
                  </a:lnTo>
                  <a:lnTo>
                    <a:pt x="70386" y="312854"/>
                  </a:lnTo>
                  <a:lnTo>
                    <a:pt x="111611" y="312854"/>
                  </a:lnTo>
                  <a:close/>
                  <a:moveTo>
                    <a:pt x="111611" y="275185"/>
                  </a:moveTo>
                  <a:lnTo>
                    <a:pt x="70386" y="275185"/>
                  </a:lnTo>
                  <a:lnTo>
                    <a:pt x="70386" y="230899"/>
                  </a:lnTo>
                  <a:lnTo>
                    <a:pt x="111611" y="230899"/>
                  </a:lnTo>
                  <a:close/>
                  <a:moveTo>
                    <a:pt x="192052" y="930520"/>
                  </a:moveTo>
                  <a:lnTo>
                    <a:pt x="150826" y="930520"/>
                  </a:lnTo>
                  <a:lnTo>
                    <a:pt x="150826" y="886233"/>
                  </a:lnTo>
                  <a:lnTo>
                    <a:pt x="192253" y="886233"/>
                  </a:lnTo>
                  <a:close/>
                  <a:moveTo>
                    <a:pt x="192052" y="848565"/>
                  </a:moveTo>
                  <a:lnTo>
                    <a:pt x="150826" y="848565"/>
                  </a:lnTo>
                  <a:lnTo>
                    <a:pt x="150826" y="804278"/>
                  </a:lnTo>
                  <a:lnTo>
                    <a:pt x="192253" y="804278"/>
                  </a:lnTo>
                  <a:close/>
                  <a:moveTo>
                    <a:pt x="192052" y="767119"/>
                  </a:moveTo>
                  <a:lnTo>
                    <a:pt x="150826" y="767119"/>
                  </a:lnTo>
                  <a:lnTo>
                    <a:pt x="150826" y="722833"/>
                  </a:lnTo>
                  <a:lnTo>
                    <a:pt x="192253" y="722833"/>
                  </a:lnTo>
                  <a:close/>
                  <a:moveTo>
                    <a:pt x="192052" y="685673"/>
                  </a:moveTo>
                  <a:lnTo>
                    <a:pt x="150826" y="685673"/>
                  </a:lnTo>
                  <a:lnTo>
                    <a:pt x="150826" y="640470"/>
                  </a:lnTo>
                  <a:lnTo>
                    <a:pt x="192253" y="640470"/>
                  </a:lnTo>
                  <a:close/>
                  <a:moveTo>
                    <a:pt x="192052" y="603718"/>
                  </a:moveTo>
                  <a:lnTo>
                    <a:pt x="150826" y="603718"/>
                  </a:lnTo>
                  <a:lnTo>
                    <a:pt x="150826" y="558617"/>
                  </a:lnTo>
                  <a:lnTo>
                    <a:pt x="192253" y="558617"/>
                  </a:lnTo>
                  <a:close/>
                  <a:moveTo>
                    <a:pt x="192052" y="522272"/>
                  </a:moveTo>
                  <a:lnTo>
                    <a:pt x="150826" y="522272"/>
                  </a:lnTo>
                  <a:lnTo>
                    <a:pt x="150826" y="476662"/>
                  </a:lnTo>
                  <a:lnTo>
                    <a:pt x="192253" y="476662"/>
                  </a:lnTo>
                  <a:close/>
                  <a:moveTo>
                    <a:pt x="192052" y="440317"/>
                  </a:moveTo>
                  <a:lnTo>
                    <a:pt x="150826" y="440317"/>
                  </a:lnTo>
                  <a:lnTo>
                    <a:pt x="150826" y="394809"/>
                  </a:lnTo>
                  <a:lnTo>
                    <a:pt x="192253" y="394809"/>
                  </a:lnTo>
                  <a:close/>
                  <a:moveTo>
                    <a:pt x="192052" y="358871"/>
                  </a:moveTo>
                  <a:lnTo>
                    <a:pt x="150826" y="358871"/>
                  </a:lnTo>
                  <a:lnTo>
                    <a:pt x="150826" y="312854"/>
                  </a:lnTo>
                  <a:lnTo>
                    <a:pt x="192253" y="312854"/>
                  </a:lnTo>
                  <a:close/>
                  <a:moveTo>
                    <a:pt x="192052" y="277425"/>
                  </a:moveTo>
                  <a:lnTo>
                    <a:pt x="150826" y="277425"/>
                  </a:lnTo>
                  <a:lnTo>
                    <a:pt x="150826" y="230899"/>
                  </a:lnTo>
                  <a:lnTo>
                    <a:pt x="192253" y="230899"/>
                  </a:lnTo>
                  <a:close/>
                  <a:moveTo>
                    <a:pt x="272995" y="932759"/>
                  </a:moveTo>
                  <a:lnTo>
                    <a:pt x="231870" y="932759"/>
                  </a:lnTo>
                  <a:lnTo>
                    <a:pt x="231870" y="886233"/>
                  </a:lnTo>
                  <a:lnTo>
                    <a:pt x="273397" y="886233"/>
                  </a:lnTo>
                  <a:close/>
                  <a:moveTo>
                    <a:pt x="272995" y="850804"/>
                  </a:moveTo>
                  <a:lnTo>
                    <a:pt x="231870" y="850804"/>
                  </a:lnTo>
                  <a:lnTo>
                    <a:pt x="231870" y="804278"/>
                  </a:lnTo>
                  <a:lnTo>
                    <a:pt x="273397" y="804278"/>
                  </a:lnTo>
                  <a:close/>
                  <a:moveTo>
                    <a:pt x="272995" y="769359"/>
                  </a:moveTo>
                  <a:lnTo>
                    <a:pt x="231870" y="769359"/>
                  </a:lnTo>
                  <a:lnTo>
                    <a:pt x="231870" y="722833"/>
                  </a:lnTo>
                  <a:lnTo>
                    <a:pt x="273397" y="722833"/>
                  </a:lnTo>
                  <a:close/>
                  <a:moveTo>
                    <a:pt x="272995" y="687913"/>
                  </a:moveTo>
                  <a:lnTo>
                    <a:pt x="231870" y="687913"/>
                  </a:lnTo>
                  <a:lnTo>
                    <a:pt x="231870" y="640470"/>
                  </a:lnTo>
                  <a:lnTo>
                    <a:pt x="273397" y="640470"/>
                  </a:lnTo>
                  <a:close/>
                  <a:moveTo>
                    <a:pt x="272995" y="605958"/>
                  </a:moveTo>
                  <a:lnTo>
                    <a:pt x="231870" y="605958"/>
                  </a:lnTo>
                  <a:lnTo>
                    <a:pt x="231870" y="558617"/>
                  </a:lnTo>
                  <a:lnTo>
                    <a:pt x="273397" y="558617"/>
                  </a:lnTo>
                  <a:close/>
                  <a:moveTo>
                    <a:pt x="272995" y="524512"/>
                  </a:moveTo>
                  <a:lnTo>
                    <a:pt x="231870" y="524512"/>
                  </a:lnTo>
                  <a:lnTo>
                    <a:pt x="231870" y="476662"/>
                  </a:lnTo>
                  <a:lnTo>
                    <a:pt x="273397" y="476662"/>
                  </a:lnTo>
                  <a:close/>
                  <a:moveTo>
                    <a:pt x="272995" y="442557"/>
                  </a:moveTo>
                  <a:lnTo>
                    <a:pt x="231870" y="442557"/>
                  </a:lnTo>
                  <a:lnTo>
                    <a:pt x="231870" y="394809"/>
                  </a:lnTo>
                  <a:lnTo>
                    <a:pt x="273397" y="394809"/>
                  </a:lnTo>
                  <a:close/>
                  <a:moveTo>
                    <a:pt x="272995" y="361111"/>
                  </a:moveTo>
                  <a:lnTo>
                    <a:pt x="231870" y="361111"/>
                  </a:lnTo>
                  <a:lnTo>
                    <a:pt x="231870" y="312854"/>
                  </a:lnTo>
                  <a:lnTo>
                    <a:pt x="273397" y="312854"/>
                  </a:lnTo>
                  <a:close/>
                  <a:moveTo>
                    <a:pt x="272995" y="279665"/>
                  </a:moveTo>
                  <a:lnTo>
                    <a:pt x="231870" y="279665"/>
                  </a:lnTo>
                  <a:lnTo>
                    <a:pt x="231870" y="230899"/>
                  </a:lnTo>
                  <a:lnTo>
                    <a:pt x="273397" y="230899"/>
                  </a:lnTo>
                  <a:close/>
                  <a:moveTo>
                    <a:pt x="353939" y="934999"/>
                  </a:moveTo>
                  <a:lnTo>
                    <a:pt x="312813" y="934999"/>
                  </a:lnTo>
                  <a:lnTo>
                    <a:pt x="312813" y="886233"/>
                  </a:lnTo>
                  <a:lnTo>
                    <a:pt x="354341" y="886233"/>
                  </a:lnTo>
                  <a:close/>
                  <a:moveTo>
                    <a:pt x="353939" y="853044"/>
                  </a:moveTo>
                  <a:lnTo>
                    <a:pt x="312813" y="853044"/>
                  </a:lnTo>
                  <a:lnTo>
                    <a:pt x="312813" y="804278"/>
                  </a:lnTo>
                  <a:lnTo>
                    <a:pt x="354341" y="804278"/>
                  </a:lnTo>
                  <a:close/>
                  <a:moveTo>
                    <a:pt x="353939" y="771598"/>
                  </a:moveTo>
                  <a:lnTo>
                    <a:pt x="312813" y="771598"/>
                  </a:lnTo>
                  <a:lnTo>
                    <a:pt x="312813" y="722833"/>
                  </a:lnTo>
                  <a:lnTo>
                    <a:pt x="354341" y="722833"/>
                  </a:lnTo>
                  <a:close/>
                  <a:moveTo>
                    <a:pt x="353939" y="690152"/>
                  </a:moveTo>
                  <a:lnTo>
                    <a:pt x="312813" y="690152"/>
                  </a:lnTo>
                  <a:lnTo>
                    <a:pt x="312813" y="640470"/>
                  </a:lnTo>
                  <a:lnTo>
                    <a:pt x="354341" y="640470"/>
                  </a:lnTo>
                  <a:close/>
                  <a:moveTo>
                    <a:pt x="353939" y="608197"/>
                  </a:moveTo>
                  <a:lnTo>
                    <a:pt x="312813" y="608197"/>
                  </a:lnTo>
                  <a:lnTo>
                    <a:pt x="312813" y="558617"/>
                  </a:lnTo>
                  <a:lnTo>
                    <a:pt x="354341" y="558617"/>
                  </a:lnTo>
                  <a:close/>
                  <a:moveTo>
                    <a:pt x="353939" y="526752"/>
                  </a:moveTo>
                  <a:lnTo>
                    <a:pt x="312813" y="526752"/>
                  </a:lnTo>
                  <a:lnTo>
                    <a:pt x="312813" y="476662"/>
                  </a:lnTo>
                  <a:lnTo>
                    <a:pt x="354341" y="476662"/>
                  </a:lnTo>
                  <a:close/>
                  <a:moveTo>
                    <a:pt x="353939" y="444797"/>
                  </a:moveTo>
                  <a:lnTo>
                    <a:pt x="312813" y="444797"/>
                  </a:lnTo>
                  <a:lnTo>
                    <a:pt x="312813" y="394809"/>
                  </a:lnTo>
                  <a:lnTo>
                    <a:pt x="354341" y="394809"/>
                  </a:lnTo>
                  <a:close/>
                  <a:moveTo>
                    <a:pt x="353939" y="363351"/>
                  </a:moveTo>
                  <a:lnTo>
                    <a:pt x="312813" y="363351"/>
                  </a:lnTo>
                  <a:lnTo>
                    <a:pt x="312813" y="312854"/>
                  </a:lnTo>
                  <a:lnTo>
                    <a:pt x="354341" y="312854"/>
                  </a:lnTo>
                  <a:close/>
                  <a:moveTo>
                    <a:pt x="353939" y="281905"/>
                  </a:moveTo>
                  <a:lnTo>
                    <a:pt x="312813" y="281905"/>
                  </a:lnTo>
                  <a:lnTo>
                    <a:pt x="312813" y="230899"/>
                  </a:lnTo>
                  <a:lnTo>
                    <a:pt x="354341" y="230899"/>
                  </a:lnTo>
                  <a:close/>
                  <a:moveTo>
                    <a:pt x="474600" y="937239"/>
                  </a:moveTo>
                  <a:lnTo>
                    <a:pt x="433474" y="937239"/>
                  </a:lnTo>
                  <a:lnTo>
                    <a:pt x="433474" y="886233"/>
                  </a:lnTo>
                  <a:lnTo>
                    <a:pt x="475002" y="886233"/>
                  </a:lnTo>
                  <a:close/>
                  <a:moveTo>
                    <a:pt x="474600" y="855284"/>
                  </a:moveTo>
                  <a:lnTo>
                    <a:pt x="433474" y="855284"/>
                  </a:lnTo>
                  <a:lnTo>
                    <a:pt x="433474" y="804278"/>
                  </a:lnTo>
                  <a:lnTo>
                    <a:pt x="475002" y="804278"/>
                  </a:lnTo>
                  <a:close/>
                  <a:moveTo>
                    <a:pt x="474600" y="773838"/>
                  </a:moveTo>
                  <a:lnTo>
                    <a:pt x="433474" y="773838"/>
                  </a:lnTo>
                  <a:lnTo>
                    <a:pt x="433474" y="722833"/>
                  </a:lnTo>
                  <a:lnTo>
                    <a:pt x="475002" y="722833"/>
                  </a:lnTo>
                  <a:close/>
                  <a:moveTo>
                    <a:pt x="474600" y="692392"/>
                  </a:moveTo>
                  <a:lnTo>
                    <a:pt x="433474" y="692392"/>
                  </a:lnTo>
                  <a:lnTo>
                    <a:pt x="433474" y="640470"/>
                  </a:lnTo>
                  <a:lnTo>
                    <a:pt x="475002" y="640470"/>
                  </a:lnTo>
                  <a:close/>
                  <a:moveTo>
                    <a:pt x="474600" y="610437"/>
                  </a:moveTo>
                  <a:lnTo>
                    <a:pt x="433474" y="610437"/>
                  </a:lnTo>
                  <a:lnTo>
                    <a:pt x="433474" y="558617"/>
                  </a:lnTo>
                  <a:lnTo>
                    <a:pt x="475002" y="558617"/>
                  </a:lnTo>
                  <a:close/>
                  <a:moveTo>
                    <a:pt x="474600" y="528991"/>
                  </a:moveTo>
                  <a:lnTo>
                    <a:pt x="433474" y="528991"/>
                  </a:lnTo>
                  <a:lnTo>
                    <a:pt x="433474" y="476662"/>
                  </a:lnTo>
                  <a:lnTo>
                    <a:pt x="475002" y="476662"/>
                  </a:lnTo>
                  <a:close/>
                  <a:moveTo>
                    <a:pt x="474600" y="447036"/>
                  </a:moveTo>
                  <a:lnTo>
                    <a:pt x="433474" y="447036"/>
                  </a:lnTo>
                  <a:lnTo>
                    <a:pt x="433474" y="394809"/>
                  </a:lnTo>
                  <a:lnTo>
                    <a:pt x="475002" y="394809"/>
                  </a:lnTo>
                  <a:close/>
                  <a:moveTo>
                    <a:pt x="474600" y="365590"/>
                  </a:moveTo>
                  <a:lnTo>
                    <a:pt x="433474" y="365590"/>
                  </a:lnTo>
                  <a:lnTo>
                    <a:pt x="433474" y="312854"/>
                  </a:lnTo>
                  <a:lnTo>
                    <a:pt x="475002" y="312854"/>
                  </a:lnTo>
                  <a:close/>
                  <a:moveTo>
                    <a:pt x="474600" y="284144"/>
                  </a:moveTo>
                  <a:lnTo>
                    <a:pt x="433474" y="284144"/>
                  </a:lnTo>
                  <a:lnTo>
                    <a:pt x="433474" y="230899"/>
                  </a:lnTo>
                  <a:lnTo>
                    <a:pt x="475002" y="230899"/>
                  </a:lnTo>
                  <a:close/>
                </a:path>
              </a:pathLst>
            </a:custGeom>
            <a:gradFill>
              <a:gsLst>
                <a:gs pos="0">
                  <a:schemeClr val="accent2"/>
                </a:gs>
                <a:gs pos="86000">
                  <a:schemeClr val="accent4"/>
                </a:gs>
              </a:gsLst>
              <a:lin ang="5400000" scaled="0"/>
            </a:gradFill>
            <a:ln w="10054" cap="flat">
              <a:noFill/>
              <a:prstDash val="solid"/>
              <a:miter/>
            </a:ln>
          </p:spPr>
          <p:txBody>
            <a:bodyPr rtlCol="0" anchor="ctr"/>
            <a:lstStyle/>
            <a:p>
              <a:endParaRPr lang="en-US"/>
            </a:p>
          </p:txBody>
        </p:sp>
      </p:grpSp>
      <p:grpSp>
        <p:nvGrpSpPr>
          <p:cNvPr id="62" name="Group 61">
            <a:extLst>
              <a:ext uri="{FF2B5EF4-FFF2-40B4-BE49-F238E27FC236}">
                <a16:creationId xmlns:a16="http://schemas.microsoft.com/office/drawing/2014/main" id="{96470544-FD7F-7EA0-E5F9-C6568E456F08}"/>
              </a:ext>
            </a:extLst>
          </p:cNvPr>
          <p:cNvGrpSpPr/>
          <p:nvPr/>
        </p:nvGrpSpPr>
        <p:grpSpPr>
          <a:xfrm>
            <a:off x="9120092" y="3461457"/>
            <a:ext cx="1106469" cy="1106469"/>
            <a:chOff x="9321807" y="3533068"/>
            <a:chExt cx="1106469" cy="1106469"/>
          </a:xfrm>
        </p:grpSpPr>
        <p:sp>
          <p:nvSpPr>
            <p:cNvPr id="21" name="Oval 20">
              <a:extLst>
                <a:ext uri="{FF2B5EF4-FFF2-40B4-BE49-F238E27FC236}">
                  <a16:creationId xmlns:a16="http://schemas.microsoft.com/office/drawing/2014/main" id="{923FD9B6-737F-4607-E0F6-6554567DA2C5}"/>
                </a:ext>
              </a:extLst>
            </p:cNvPr>
            <p:cNvSpPr/>
            <p:nvPr/>
          </p:nvSpPr>
          <p:spPr>
            <a:xfrm>
              <a:off x="9321807" y="3533068"/>
              <a:ext cx="1106469" cy="1106469"/>
            </a:xfrm>
            <a:prstGeom prst="ellipse">
              <a:avLst/>
            </a:prstGeom>
            <a:solidFill>
              <a:schemeClr val="bg1"/>
            </a:solidFill>
            <a:ln>
              <a:noFill/>
            </a:ln>
            <a:effectLst>
              <a:outerShdw blurRad="294546" dir="5160000" sx="93345" sy="93345"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2" name="Graphic 24">
              <a:extLst>
                <a:ext uri="{FF2B5EF4-FFF2-40B4-BE49-F238E27FC236}">
                  <a16:creationId xmlns:a16="http://schemas.microsoft.com/office/drawing/2014/main" id="{501CE256-7A81-1DC4-4162-159386B05813}"/>
                </a:ext>
              </a:extLst>
            </p:cNvPr>
            <p:cNvGrpSpPr/>
            <p:nvPr/>
          </p:nvGrpSpPr>
          <p:grpSpPr>
            <a:xfrm>
              <a:off x="9511981" y="3751774"/>
              <a:ext cx="751790" cy="669055"/>
              <a:chOff x="8829110" y="3960128"/>
              <a:chExt cx="821886" cy="731437"/>
            </a:xfrm>
            <a:gradFill>
              <a:gsLst>
                <a:gs pos="0">
                  <a:schemeClr val="accent2"/>
                </a:gs>
                <a:gs pos="86000">
                  <a:schemeClr val="accent4"/>
                </a:gs>
              </a:gsLst>
              <a:lin ang="5400000" scaled="0"/>
            </a:gradFill>
          </p:grpSpPr>
          <p:sp>
            <p:nvSpPr>
              <p:cNvPr id="23" name="Freeform 22">
                <a:extLst>
                  <a:ext uri="{FF2B5EF4-FFF2-40B4-BE49-F238E27FC236}">
                    <a16:creationId xmlns:a16="http://schemas.microsoft.com/office/drawing/2014/main" id="{08FB6F7B-E26E-83CC-6F60-792AC3015E38}"/>
                  </a:ext>
                </a:extLst>
              </p:cNvPr>
              <p:cNvSpPr/>
              <p:nvPr/>
            </p:nvSpPr>
            <p:spPr>
              <a:xfrm>
                <a:off x="8829110" y="3960128"/>
                <a:ext cx="821886" cy="731437"/>
              </a:xfrm>
              <a:custGeom>
                <a:avLst/>
                <a:gdLst>
                  <a:gd name="connsiteX0" fmla="*/ 592480 w 821886"/>
                  <a:gd name="connsiteY0" fmla="*/ 228294 h 731437"/>
                  <a:gd name="connsiteX1" fmla="*/ 551945 w 821886"/>
                  <a:gd name="connsiteY1" fmla="*/ 18092 h 731437"/>
                  <a:gd name="connsiteX2" fmla="*/ 616704 w 821886"/>
                  <a:gd name="connsiteY2" fmla="*/ 18092 h 731437"/>
                  <a:gd name="connsiteX3" fmla="*/ 684262 w 821886"/>
                  <a:gd name="connsiteY3" fmla="*/ 228294 h 731437"/>
                  <a:gd name="connsiteX4" fmla="*/ 365100 w 821886"/>
                  <a:gd name="connsiteY4" fmla="*/ 228294 h 731437"/>
                  <a:gd name="connsiteX5" fmla="*/ 378515 w 821886"/>
                  <a:gd name="connsiteY5" fmla="*/ 18092 h 731437"/>
                  <a:gd name="connsiteX6" fmla="*/ 440668 w 821886"/>
                  <a:gd name="connsiteY6" fmla="*/ 18092 h 731437"/>
                  <a:gd name="connsiteX7" fmla="*/ 453601 w 821886"/>
                  <a:gd name="connsiteY7" fmla="*/ 228294 h 731437"/>
                  <a:gd name="connsiteX8" fmla="*/ 138010 w 821886"/>
                  <a:gd name="connsiteY8" fmla="*/ 228294 h 731437"/>
                  <a:gd name="connsiteX9" fmla="*/ 204796 w 821886"/>
                  <a:gd name="connsiteY9" fmla="*/ 18092 h 731437"/>
                  <a:gd name="connsiteX10" fmla="*/ 270230 w 821886"/>
                  <a:gd name="connsiteY10" fmla="*/ 18092 h 731437"/>
                  <a:gd name="connsiteX11" fmla="*/ 228634 w 821886"/>
                  <a:gd name="connsiteY11" fmla="*/ 228294 h 731437"/>
                  <a:gd name="connsiteX12" fmla="*/ 132606 w 821886"/>
                  <a:gd name="connsiteY12" fmla="*/ 528722 h 731437"/>
                  <a:gd name="connsiteX13" fmla="*/ 132606 w 821886"/>
                  <a:gd name="connsiteY13" fmla="*/ 275935 h 731437"/>
                  <a:gd name="connsiteX14" fmla="*/ 183757 w 821886"/>
                  <a:gd name="connsiteY14" fmla="*/ 305102 h 731437"/>
                  <a:gd name="connsiteX15" fmla="*/ 240215 w 821886"/>
                  <a:gd name="connsiteY15" fmla="*/ 269518 h 731437"/>
                  <a:gd name="connsiteX16" fmla="*/ 296964 w 821886"/>
                  <a:gd name="connsiteY16" fmla="*/ 305102 h 731437"/>
                  <a:gd name="connsiteX17" fmla="*/ 353905 w 821886"/>
                  <a:gd name="connsiteY17" fmla="*/ 269518 h 731437"/>
                  <a:gd name="connsiteX18" fmla="*/ 410847 w 821886"/>
                  <a:gd name="connsiteY18" fmla="*/ 305102 h 731437"/>
                  <a:gd name="connsiteX19" fmla="*/ 467884 w 821886"/>
                  <a:gd name="connsiteY19" fmla="*/ 269518 h 731437"/>
                  <a:gd name="connsiteX20" fmla="*/ 524922 w 821886"/>
                  <a:gd name="connsiteY20" fmla="*/ 305102 h 731437"/>
                  <a:gd name="connsiteX21" fmla="*/ 582057 w 821886"/>
                  <a:gd name="connsiteY21" fmla="*/ 269518 h 731437"/>
                  <a:gd name="connsiteX22" fmla="*/ 637840 w 821886"/>
                  <a:gd name="connsiteY22" fmla="*/ 305102 h 731437"/>
                  <a:gd name="connsiteX23" fmla="*/ 688991 w 821886"/>
                  <a:gd name="connsiteY23" fmla="*/ 275935 h 731437"/>
                  <a:gd name="connsiteX24" fmla="*/ 688991 w 821886"/>
                  <a:gd name="connsiteY24" fmla="*/ 528722 h 731437"/>
                  <a:gd name="connsiteX25" fmla="*/ 820342 w 821886"/>
                  <a:gd name="connsiteY25" fmla="*/ 228294 h 731437"/>
                  <a:gd name="connsiteX26" fmla="*/ 817061 w 821886"/>
                  <a:gd name="connsiteY26" fmla="*/ 220516 h 731437"/>
                  <a:gd name="connsiteX27" fmla="*/ 723831 w 821886"/>
                  <a:gd name="connsiteY27" fmla="*/ 7592 h 731437"/>
                  <a:gd name="connsiteX28" fmla="*/ 713119 w 821886"/>
                  <a:gd name="connsiteY28" fmla="*/ 8 h 731437"/>
                  <a:gd name="connsiteX29" fmla="*/ 108478 w 821886"/>
                  <a:gd name="connsiteY29" fmla="*/ 8 h 731437"/>
                  <a:gd name="connsiteX30" fmla="*/ 98152 w 821886"/>
                  <a:gd name="connsiteY30" fmla="*/ 7786 h 731437"/>
                  <a:gd name="connsiteX31" fmla="*/ 5598 w 821886"/>
                  <a:gd name="connsiteY31" fmla="*/ 219738 h 731437"/>
                  <a:gd name="connsiteX32" fmla="*/ 965 w 821886"/>
                  <a:gd name="connsiteY32" fmla="*/ 225572 h 731437"/>
                  <a:gd name="connsiteX33" fmla="*/ 965 w 821886"/>
                  <a:gd name="connsiteY33" fmla="*/ 228294 h 731437"/>
                  <a:gd name="connsiteX34" fmla="*/ 0 w 821886"/>
                  <a:gd name="connsiteY34" fmla="*/ 228294 h 731437"/>
                  <a:gd name="connsiteX35" fmla="*/ 869 w 821886"/>
                  <a:gd name="connsiteY35" fmla="*/ 240447 h 731437"/>
                  <a:gd name="connsiteX36" fmla="*/ 68426 w 821886"/>
                  <a:gd name="connsiteY36" fmla="*/ 305005 h 731437"/>
                  <a:gd name="connsiteX37" fmla="*/ 87728 w 821886"/>
                  <a:gd name="connsiteY37" fmla="*/ 331159 h 731437"/>
                  <a:gd name="connsiteX38" fmla="*/ 88404 w 821886"/>
                  <a:gd name="connsiteY38" fmla="*/ 731437 h 731437"/>
                  <a:gd name="connsiteX39" fmla="*/ 357380 w 821886"/>
                  <a:gd name="connsiteY39" fmla="*/ 731437 h 731437"/>
                  <a:gd name="connsiteX40" fmla="*/ 357380 w 821886"/>
                  <a:gd name="connsiteY40" fmla="*/ 634211 h 731437"/>
                  <a:gd name="connsiteX41" fmla="*/ 411740 w 821886"/>
                  <a:gd name="connsiteY41" fmla="*/ 574735 h 731437"/>
                  <a:gd name="connsiteX42" fmla="*/ 470780 w 821886"/>
                  <a:gd name="connsiteY42" fmla="*/ 629497 h 731437"/>
                  <a:gd name="connsiteX43" fmla="*/ 470780 w 821886"/>
                  <a:gd name="connsiteY43" fmla="*/ 634211 h 731437"/>
                  <a:gd name="connsiteX44" fmla="*/ 470780 w 821886"/>
                  <a:gd name="connsiteY44" fmla="*/ 731437 h 731437"/>
                  <a:gd name="connsiteX45" fmla="*/ 732517 w 821886"/>
                  <a:gd name="connsiteY45" fmla="*/ 730659 h 731437"/>
                  <a:gd name="connsiteX46" fmla="*/ 733965 w 821886"/>
                  <a:gd name="connsiteY46" fmla="*/ 332034 h 731437"/>
                  <a:gd name="connsiteX47" fmla="*/ 753267 w 821886"/>
                  <a:gd name="connsiteY47" fmla="*/ 306075 h 731437"/>
                  <a:gd name="connsiteX48" fmla="*/ 820825 w 821886"/>
                  <a:gd name="connsiteY48" fmla="*/ 241322 h 731437"/>
                  <a:gd name="connsiteX49" fmla="*/ 821886 w 821886"/>
                  <a:gd name="connsiteY49" fmla="*/ 229169 h 73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21886" h="731437">
                    <a:moveTo>
                      <a:pt x="592480" y="228294"/>
                    </a:moveTo>
                    <a:lnTo>
                      <a:pt x="551945" y="18092"/>
                    </a:lnTo>
                    <a:lnTo>
                      <a:pt x="616704" y="18092"/>
                    </a:lnTo>
                    <a:lnTo>
                      <a:pt x="684262" y="228294"/>
                    </a:lnTo>
                    <a:close/>
                    <a:moveTo>
                      <a:pt x="365100" y="228294"/>
                    </a:moveTo>
                    <a:lnTo>
                      <a:pt x="378515" y="18092"/>
                    </a:lnTo>
                    <a:lnTo>
                      <a:pt x="440668" y="18092"/>
                    </a:lnTo>
                    <a:lnTo>
                      <a:pt x="453601" y="228294"/>
                    </a:lnTo>
                    <a:close/>
                    <a:moveTo>
                      <a:pt x="138010" y="228294"/>
                    </a:moveTo>
                    <a:lnTo>
                      <a:pt x="204796" y="18092"/>
                    </a:lnTo>
                    <a:lnTo>
                      <a:pt x="270230" y="18092"/>
                    </a:lnTo>
                    <a:lnTo>
                      <a:pt x="228634" y="228294"/>
                    </a:lnTo>
                    <a:close/>
                    <a:moveTo>
                      <a:pt x="132606" y="528722"/>
                    </a:moveTo>
                    <a:lnTo>
                      <a:pt x="132606" y="275935"/>
                    </a:lnTo>
                    <a:cubicBezTo>
                      <a:pt x="143575" y="293838"/>
                      <a:pt x="162874" y="304843"/>
                      <a:pt x="183757" y="305102"/>
                    </a:cubicBezTo>
                    <a:cubicBezTo>
                      <a:pt x="207382" y="303762"/>
                      <a:pt x="228685" y="290336"/>
                      <a:pt x="240215" y="269518"/>
                    </a:cubicBezTo>
                    <a:cubicBezTo>
                      <a:pt x="251908" y="290316"/>
                      <a:pt x="273277" y="303716"/>
                      <a:pt x="296964" y="305102"/>
                    </a:cubicBezTo>
                    <a:cubicBezTo>
                      <a:pt x="320709" y="303745"/>
                      <a:pt x="342150" y="290346"/>
                      <a:pt x="353905" y="269518"/>
                    </a:cubicBezTo>
                    <a:cubicBezTo>
                      <a:pt x="365660" y="290346"/>
                      <a:pt x="387101" y="303745"/>
                      <a:pt x="410847" y="305102"/>
                    </a:cubicBezTo>
                    <a:cubicBezTo>
                      <a:pt x="434627" y="303777"/>
                      <a:pt x="456111" y="290375"/>
                      <a:pt x="467884" y="269518"/>
                    </a:cubicBezTo>
                    <a:cubicBezTo>
                      <a:pt x="479697" y="290336"/>
                      <a:pt x="501159" y="303725"/>
                      <a:pt x="524922" y="305102"/>
                    </a:cubicBezTo>
                    <a:cubicBezTo>
                      <a:pt x="548721" y="303757"/>
                      <a:pt x="570226" y="290364"/>
                      <a:pt x="582057" y="269518"/>
                    </a:cubicBezTo>
                    <a:cubicBezTo>
                      <a:pt x="593323" y="290270"/>
                      <a:pt x="614401" y="303715"/>
                      <a:pt x="637840" y="305102"/>
                    </a:cubicBezTo>
                    <a:cubicBezTo>
                      <a:pt x="658723" y="304843"/>
                      <a:pt x="678021" y="293838"/>
                      <a:pt x="688991" y="275935"/>
                    </a:cubicBezTo>
                    <a:lnTo>
                      <a:pt x="688991" y="528722"/>
                    </a:lnTo>
                    <a:close/>
                    <a:moveTo>
                      <a:pt x="820342" y="228294"/>
                    </a:moveTo>
                    <a:cubicBezTo>
                      <a:pt x="820864" y="225276"/>
                      <a:pt x="819580" y="222232"/>
                      <a:pt x="817061" y="220516"/>
                    </a:cubicBezTo>
                    <a:lnTo>
                      <a:pt x="723831" y="7592"/>
                    </a:lnTo>
                    <a:cubicBezTo>
                      <a:pt x="722359" y="2925"/>
                      <a:pt x="717976" y="-178"/>
                      <a:pt x="713119" y="8"/>
                    </a:cubicBezTo>
                    <a:lnTo>
                      <a:pt x="108478" y="8"/>
                    </a:lnTo>
                    <a:cubicBezTo>
                      <a:pt x="103720" y="54"/>
                      <a:pt x="99541" y="3201"/>
                      <a:pt x="98152" y="7786"/>
                    </a:cubicBezTo>
                    <a:lnTo>
                      <a:pt x="5598" y="219738"/>
                    </a:lnTo>
                    <a:cubicBezTo>
                      <a:pt x="3408" y="221058"/>
                      <a:pt x="1763" y="223129"/>
                      <a:pt x="965" y="225572"/>
                    </a:cubicBezTo>
                    <a:cubicBezTo>
                      <a:pt x="827" y="226474"/>
                      <a:pt x="827" y="227392"/>
                      <a:pt x="965" y="228294"/>
                    </a:cubicBezTo>
                    <a:lnTo>
                      <a:pt x="0" y="228294"/>
                    </a:lnTo>
                    <a:lnTo>
                      <a:pt x="869" y="240447"/>
                    </a:lnTo>
                    <a:cubicBezTo>
                      <a:pt x="2799" y="266018"/>
                      <a:pt x="31076" y="305005"/>
                      <a:pt x="68426" y="305005"/>
                    </a:cubicBezTo>
                    <a:cubicBezTo>
                      <a:pt x="74892" y="305005"/>
                      <a:pt x="78077" y="304033"/>
                      <a:pt x="87728" y="331159"/>
                    </a:cubicBezTo>
                    <a:lnTo>
                      <a:pt x="88404" y="731437"/>
                    </a:lnTo>
                    <a:lnTo>
                      <a:pt x="357380" y="731437"/>
                    </a:lnTo>
                    <a:lnTo>
                      <a:pt x="357380" y="634211"/>
                    </a:lnTo>
                    <a:cubicBezTo>
                      <a:pt x="356087" y="602665"/>
                      <a:pt x="380425" y="576036"/>
                      <a:pt x="411740" y="574735"/>
                    </a:cubicBezTo>
                    <a:cubicBezTo>
                      <a:pt x="443054" y="573433"/>
                      <a:pt x="469488" y="597951"/>
                      <a:pt x="470780" y="629497"/>
                    </a:cubicBezTo>
                    <a:cubicBezTo>
                      <a:pt x="470844" y="631068"/>
                      <a:pt x="470844" y="632641"/>
                      <a:pt x="470780" y="634211"/>
                    </a:cubicBezTo>
                    <a:lnTo>
                      <a:pt x="470780" y="731437"/>
                    </a:lnTo>
                    <a:lnTo>
                      <a:pt x="732517" y="730659"/>
                    </a:lnTo>
                    <a:lnTo>
                      <a:pt x="733965" y="332034"/>
                    </a:lnTo>
                    <a:cubicBezTo>
                      <a:pt x="742940" y="304908"/>
                      <a:pt x="746318" y="306075"/>
                      <a:pt x="753267" y="306075"/>
                    </a:cubicBezTo>
                    <a:cubicBezTo>
                      <a:pt x="791003" y="306075"/>
                      <a:pt x="819087" y="267184"/>
                      <a:pt x="820825" y="241322"/>
                    </a:cubicBezTo>
                    <a:lnTo>
                      <a:pt x="821886" y="229169"/>
                    </a:lnTo>
                    <a:close/>
                  </a:path>
                </a:pathLst>
              </a:custGeom>
              <a:grpFill/>
              <a:ln w="963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DCCA98CE-5DCB-2D66-13CC-71F1DC40C2EA}"/>
                  </a:ext>
                </a:extLst>
              </p:cNvPr>
              <p:cNvSpPr/>
              <p:nvPr/>
            </p:nvSpPr>
            <p:spPr>
              <a:xfrm>
                <a:off x="9024833" y="4303926"/>
                <a:ext cx="130289" cy="123962"/>
              </a:xfrm>
              <a:custGeom>
                <a:avLst/>
                <a:gdLst>
                  <a:gd name="connsiteX0" fmla="*/ 0 w 130289"/>
                  <a:gd name="connsiteY0" fmla="*/ 0 h 123962"/>
                  <a:gd name="connsiteX1" fmla="*/ 130290 w 130289"/>
                  <a:gd name="connsiteY1" fmla="*/ 0 h 123962"/>
                  <a:gd name="connsiteX2" fmla="*/ 130290 w 130289"/>
                  <a:gd name="connsiteY2" fmla="*/ 123963 h 123962"/>
                  <a:gd name="connsiteX3" fmla="*/ 0 w 130289"/>
                  <a:gd name="connsiteY3" fmla="*/ 123963 h 123962"/>
                </a:gdLst>
                <a:ahLst/>
                <a:cxnLst>
                  <a:cxn ang="0">
                    <a:pos x="connsiteX0" y="connsiteY0"/>
                  </a:cxn>
                  <a:cxn ang="0">
                    <a:pos x="connsiteX1" y="connsiteY1"/>
                  </a:cxn>
                  <a:cxn ang="0">
                    <a:pos x="connsiteX2" y="connsiteY2"/>
                  </a:cxn>
                  <a:cxn ang="0">
                    <a:pos x="connsiteX3" y="connsiteY3"/>
                  </a:cxn>
                </a:cxnLst>
                <a:rect l="l" t="t" r="r" b="b"/>
                <a:pathLst>
                  <a:path w="130289" h="123962">
                    <a:moveTo>
                      <a:pt x="0" y="0"/>
                    </a:moveTo>
                    <a:lnTo>
                      <a:pt x="130290" y="0"/>
                    </a:lnTo>
                    <a:lnTo>
                      <a:pt x="130290" y="123963"/>
                    </a:lnTo>
                    <a:lnTo>
                      <a:pt x="0" y="123963"/>
                    </a:lnTo>
                    <a:close/>
                  </a:path>
                </a:pathLst>
              </a:custGeom>
              <a:grpFill/>
              <a:ln w="9637"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A5757A97-2924-2EFC-4009-29903DE73B0E}"/>
                  </a:ext>
                </a:extLst>
              </p:cNvPr>
              <p:cNvSpPr/>
              <p:nvPr/>
            </p:nvSpPr>
            <p:spPr>
              <a:xfrm>
                <a:off x="9177996" y="4303926"/>
                <a:ext cx="130289" cy="123962"/>
              </a:xfrm>
              <a:custGeom>
                <a:avLst/>
                <a:gdLst>
                  <a:gd name="connsiteX0" fmla="*/ 0 w 130289"/>
                  <a:gd name="connsiteY0" fmla="*/ 0 h 123962"/>
                  <a:gd name="connsiteX1" fmla="*/ 130290 w 130289"/>
                  <a:gd name="connsiteY1" fmla="*/ 0 h 123962"/>
                  <a:gd name="connsiteX2" fmla="*/ 130290 w 130289"/>
                  <a:gd name="connsiteY2" fmla="*/ 123963 h 123962"/>
                  <a:gd name="connsiteX3" fmla="*/ 0 w 130289"/>
                  <a:gd name="connsiteY3" fmla="*/ 123963 h 123962"/>
                </a:gdLst>
                <a:ahLst/>
                <a:cxnLst>
                  <a:cxn ang="0">
                    <a:pos x="connsiteX0" y="connsiteY0"/>
                  </a:cxn>
                  <a:cxn ang="0">
                    <a:pos x="connsiteX1" y="connsiteY1"/>
                  </a:cxn>
                  <a:cxn ang="0">
                    <a:pos x="connsiteX2" y="connsiteY2"/>
                  </a:cxn>
                  <a:cxn ang="0">
                    <a:pos x="connsiteX3" y="connsiteY3"/>
                  </a:cxn>
                </a:cxnLst>
                <a:rect l="l" t="t" r="r" b="b"/>
                <a:pathLst>
                  <a:path w="130289" h="123962">
                    <a:moveTo>
                      <a:pt x="0" y="0"/>
                    </a:moveTo>
                    <a:lnTo>
                      <a:pt x="130290" y="0"/>
                    </a:lnTo>
                    <a:lnTo>
                      <a:pt x="130290" y="123963"/>
                    </a:lnTo>
                    <a:lnTo>
                      <a:pt x="0" y="123963"/>
                    </a:lnTo>
                    <a:close/>
                  </a:path>
                </a:pathLst>
              </a:custGeom>
              <a:grpFill/>
              <a:ln w="963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2A738165-5E5B-5F07-2ADC-6FFC02DADFBE}"/>
                  </a:ext>
                </a:extLst>
              </p:cNvPr>
              <p:cNvSpPr/>
              <p:nvPr/>
            </p:nvSpPr>
            <p:spPr>
              <a:xfrm>
                <a:off x="9331255" y="4303926"/>
                <a:ext cx="130289" cy="123962"/>
              </a:xfrm>
              <a:custGeom>
                <a:avLst/>
                <a:gdLst>
                  <a:gd name="connsiteX0" fmla="*/ 0 w 130289"/>
                  <a:gd name="connsiteY0" fmla="*/ 0 h 123962"/>
                  <a:gd name="connsiteX1" fmla="*/ 130290 w 130289"/>
                  <a:gd name="connsiteY1" fmla="*/ 0 h 123962"/>
                  <a:gd name="connsiteX2" fmla="*/ 130290 w 130289"/>
                  <a:gd name="connsiteY2" fmla="*/ 123963 h 123962"/>
                  <a:gd name="connsiteX3" fmla="*/ 0 w 130289"/>
                  <a:gd name="connsiteY3" fmla="*/ 123963 h 123962"/>
                </a:gdLst>
                <a:ahLst/>
                <a:cxnLst>
                  <a:cxn ang="0">
                    <a:pos x="connsiteX0" y="connsiteY0"/>
                  </a:cxn>
                  <a:cxn ang="0">
                    <a:pos x="connsiteX1" y="connsiteY1"/>
                  </a:cxn>
                  <a:cxn ang="0">
                    <a:pos x="connsiteX2" y="connsiteY2"/>
                  </a:cxn>
                  <a:cxn ang="0">
                    <a:pos x="connsiteX3" y="connsiteY3"/>
                  </a:cxn>
                </a:cxnLst>
                <a:rect l="l" t="t" r="r" b="b"/>
                <a:pathLst>
                  <a:path w="130289" h="123962">
                    <a:moveTo>
                      <a:pt x="0" y="0"/>
                    </a:moveTo>
                    <a:lnTo>
                      <a:pt x="130290" y="0"/>
                    </a:lnTo>
                    <a:lnTo>
                      <a:pt x="130290" y="123963"/>
                    </a:lnTo>
                    <a:lnTo>
                      <a:pt x="0" y="123963"/>
                    </a:lnTo>
                    <a:close/>
                  </a:path>
                </a:pathLst>
              </a:custGeom>
              <a:grpFill/>
              <a:ln w="9637" cap="flat">
                <a:noFill/>
                <a:prstDash val="solid"/>
                <a:miter/>
              </a:ln>
            </p:spPr>
            <p:txBody>
              <a:bodyPr rtlCol="0" anchor="ctr"/>
              <a:lstStyle/>
              <a:p>
                <a:endParaRPr lang="en-US"/>
              </a:p>
            </p:txBody>
          </p:sp>
        </p:grpSp>
      </p:grpSp>
      <p:grpSp>
        <p:nvGrpSpPr>
          <p:cNvPr id="36" name="Group 35">
            <a:extLst>
              <a:ext uri="{FF2B5EF4-FFF2-40B4-BE49-F238E27FC236}">
                <a16:creationId xmlns:a16="http://schemas.microsoft.com/office/drawing/2014/main" id="{9C1BA027-687A-EDC0-8321-40317EE7751F}"/>
              </a:ext>
            </a:extLst>
          </p:cNvPr>
          <p:cNvGrpSpPr/>
          <p:nvPr/>
        </p:nvGrpSpPr>
        <p:grpSpPr>
          <a:xfrm>
            <a:off x="7415188" y="3456582"/>
            <a:ext cx="1106469" cy="1106469"/>
            <a:chOff x="7402637" y="3568648"/>
            <a:chExt cx="1106469" cy="1106469"/>
          </a:xfrm>
        </p:grpSpPr>
        <p:sp>
          <p:nvSpPr>
            <p:cNvPr id="31" name="Oval 30">
              <a:extLst>
                <a:ext uri="{FF2B5EF4-FFF2-40B4-BE49-F238E27FC236}">
                  <a16:creationId xmlns:a16="http://schemas.microsoft.com/office/drawing/2014/main" id="{8C727788-B647-51A2-C3C1-86365BA07A08}"/>
                </a:ext>
              </a:extLst>
            </p:cNvPr>
            <p:cNvSpPr/>
            <p:nvPr/>
          </p:nvSpPr>
          <p:spPr>
            <a:xfrm>
              <a:off x="7402637" y="3568648"/>
              <a:ext cx="1106469" cy="1106469"/>
            </a:xfrm>
            <a:prstGeom prst="ellipse">
              <a:avLst/>
            </a:prstGeom>
            <a:solidFill>
              <a:schemeClr val="bg1"/>
            </a:solidFill>
            <a:ln>
              <a:noFill/>
            </a:ln>
            <a:effectLst>
              <a:outerShdw blurRad="294546" dir="5160000" sx="93345" sy="93345"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32" name="Graphic 6">
              <a:extLst>
                <a:ext uri="{FF2B5EF4-FFF2-40B4-BE49-F238E27FC236}">
                  <a16:creationId xmlns:a16="http://schemas.microsoft.com/office/drawing/2014/main" id="{33D86BD9-3773-3A0E-7BD3-1A3E21E46742}"/>
                </a:ext>
              </a:extLst>
            </p:cNvPr>
            <p:cNvGrpSpPr/>
            <p:nvPr/>
          </p:nvGrpSpPr>
          <p:grpSpPr>
            <a:xfrm>
              <a:off x="7611774" y="3775940"/>
              <a:ext cx="636117" cy="688439"/>
              <a:chOff x="7251829" y="3834829"/>
              <a:chExt cx="857803" cy="928359"/>
            </a:xfrm>
            <a:gradFill>
              <a:gsLst>
                <a:gs pos="0">
                  <a:schemeClr val="accent2"/>
                </a:gs>
                <a:gs pos="86000">
                  <a:schemeClr val="accent4"/>
                </a:gs>
              </a:gsLst>
              <a:lin ang="5400000" scaled="0"/>
            </a:gradFill>
          </p:grpSpPr>
          <p:sp>
            <p:nvSpPr>
              <p:cNvPr id="33" name="Freeform 32">
                <a:extLst>
                  <a:ext uri="{FF2B5EF4-FFF2-40B4-BE49-F238E27FC236}">
                    <a16:creationId xmlns:a16="http://schemas.microsoft.com/office/drawing/2014/main" id="{463E9883-9C99-53F2-2477-274744C75393}"/>
                  </a:ext>
                </a:extLst>
              </p:cNvPr>
              <p:cNvSpPr/>
              <p:nvPr/>
            </p:nvSpPr>
            <p:spPr>
              <a:xfrm>
                <a:off x="7251829" y="3834829"/>
                <a:ext cx="857803" cy="928359"/>
              </a:xfrm>
              <a:custGeom>
                <a:avLst/>
                <a:gdLst>
                  <a:gd name="connsiteX0" fmla="*/ 826509 w 857803"/>
                  <a:gd name="connsiteY0" fmla="*/ 731420 h 928359"/>
                  <a:gd name="connsiteX1" fmla="*/ 826509 w 857803"/>
                  <a:gd name="connsiteY1" fmla="*/ 559070 h 928359"/>
                  <a:gd name="connsiteX2" fmla="*/ 653886 w 857803"/>
                  <a:gd name="connsiteY2" fmla="*/ 559070 h 928359"/>
                  <a:gd name="connsiteX3" fmla="*/ 653886 w 857803"/>
                  <a:gd name="connsiteY3" fmla="*/ 495784 h 928359"/>
                  <a:gd name="connsiteX4" fmla="*/ 725028 w 857803"/>
                  <a:gd name="connsiteY4" fmla="*/ 495784 h 928359"/>
                  <a:gd name="connsiteX5" fmla="*/ 785107 w 857803"/>
                  <a:gd name="connsiteY5" fmla="*/ 524712 h 928359"/>
                  <a:gd name="connsiteX6" fmla="*/ 813801 w 857803"/>
                  <a:gd name="connsiteY6" fmla="*/ 464141 h 928359"/>
                  <a:gd name="connsiteX7" fmla="*/ 753721 w 857803"/>
                  <a:gd name="connsiteY7" fmla="*/ 435213 h 928359"/>
                  <a:gd name="connsiteX8" fmla="*/ 725028 w 857803"/>
                  <a:gd name="connsiteY8" fmla="*/ 464141 h 928359"/>
                  <a:gd name="connsiteX9" fmla="*/ 653886 w 857803"/>
                  <a:gd name="connsiteY9" fmla="*/ 464141 h 928359"/>
                  <a:gd name="connsiteX10" fmla="*/ 653886 w 857803"/>
                  <a:gd name="connsiteY10" fmla="*/ 327020 h 928359"/>
                  <a:gd name="connsiteX11" fmla="*/ 725028 w 857803"/>
                  <a:gd name="connsiteY11" fmla="*/ 327020 h 928359"/>
                  <a:gd name="connsiteX12" fmla="*/ 785107 w 857803"/>
                  <a:gd name="connsiteY12" fmla="*/ 355949 h 928359"/>
                  <a:gd name="connsiteX13" fmla="*/ 813801 w 857803"/>
                  <a:gd name="connsiteY13" fmla="*/ 295377 h 928359"/>
                  <a:gd name="connsiteX14" fmla="*/ 753721 w 857803"/>
                  <a:gd name="connsiteY14" fmla="*/ 266449 h 928359"/>
                  <a:gd name="connsiteX15" fmla="*/ 725028 w 857803"/>
                  <a:gd name="connsiteY15" fmla="*/ 295377 h 928359"/>
                  <a:gd name="connsiteX16" fmla="*/ 653886 w 857803"/>
                  <a:gd name="connsiteY16" fmla="*/ 295377 h 928359"/>
                  <a:gd name="connsiteX17" fmla="*/ 653886 w 857803"/>
                  <a:gd name="connsiteY17" fmla="*/ 263734 h 928359"/>
                  <a:gd name="connsiteX18" fmla="*/ 533574 w 857803"/>
                  <a:gd name="connsiteY18" fmla="*/ 263734 h 928359"/>
                  <a:gd name="connsiteX19" fmla="*/ 533574 w 857803"/>
                  <a:gd name="connsiteY19" fmla="*/ 126614 h 928359"/>
                  <a:gd name="connsiteX20" fmla="*/ 672718 w 857803"/>
                  <a:gd name="connsiteY20" fmla="*/ 126614 h 928359"/>
                  <a:gd name="connsiteX21" fmla="*/ 732797 w 857803"/>
                  <a:gd name="connsiteY21" fmla="*/ 155542 h 928359"/>
                  <a:gd name="connsiteX22" fmla="*/ 761491 w 857803"/>
                  <a:gd name="connsiteY22" fmla="*/ 94970 h 928359"/>
                  <a:gd name="connsiteX23" fmla="*/ 701411 w 857803"/>
                  <a:gd name="connsiteY23" fmla="*/ 66042 h 928359"/>
                  <a:gd name="connsiteX24" fmla="*/ 672718 w 857803"/>
                  <a:gd name="connsiteY24" fmla="*/ 94970 h 928359"/>
                  <a:gd name="connsiteX25" fmla="*/ 502188 w 857803"/>
                  <a:gd name="connsiteY25" fmla="*/ 94970 h 928359"/>
                  <a:gd name="connsiteX26" fmla="*/ 502188 w 857803"/>
                  <a:gd name="connsiteY26" fmla="*/ 263734 h 928359"/>
                  <a:gd name="connsiteX27" fmla="*/ 355720 w 857803"/>
                  <a:gd name="connsiteY27" fmla="*/ 263734 h 928359"/>
                  <a:gd name="connsiteX28" fmla="*/ 355720 w 857803"/>
                  <a:gd name="connsiteY28" fmla="*/ 92228 h 928359"/>
                  <a:gd name="connsiteX29" fmla="*/ 384413 w 857803"/>
                  <a:gd name="connsiteY29" fmla="*/ 31656 h 928359"/>
                  <a:gd name="connsiteX30" fmla="*/ 324334 w 857803"/>
                  <a:gd name="connsiteY30" fmla="*/ 2727 h 928359"/>
                  <a:gd name="connsiteX31" fmla="*/ 295641 w 857803"/>
                  <a:gd name="connsiteY31" fmla="*/ 63299 h 928359"/>
                  <a:gd name="connsiteX32" fmla="*/ 324334 w 857803"/>
                  <a:gd name="connsiteY32" fmla="*/ 92228 h 928359"/>
                  <a:gd name="connsiteX33" fmla="*/ 324334 w 857803"/>
                  <a:gd name="connsiteY33" fmla="*/ 263734 h 928359"/>
                  <a:gd name="connsiteX34" fmla="*/ 214483 w 857803"/>
                  <a:gd name="connsiteY34" fmla="*/ 263734 h 928359"/>
                  <a:gd name="connsiteX35" fmla="*/ 214483 w 857803"/>
                  <a:gd name="connsiteY35" fmla="*/ 385033 h 928359"/>
                  <a:gd name="connsiteX36" fmla="*/ 62785 w 857803"/>
                  <a:gd name="connsiteY36" fmla="*/ 385033 h 928359"/>
                  <a:gd name="connsiteX37" fmla="*/ 62785 w 857803"/>
                  <a:gd name="connsiteY37" fmla="*/ 245170 h 928359"/>
                  <a:gd name="connsiteX38" fmla="*/ 91478 w 857803"/>
                  <a:gd name="connsiteY38" fmla="*/ 184599 h 928359"/>
                  <a:gd name="connsiteX39" fmla="*/ 31399 w 857803"/>
                  <a:gd name="connsiteY39" fmla="*/ 155669 h 928359"/>
                  <a:gd name="connsiteX40" fmla="*/ 2705 w 857803"/>
                  <a:gd name="connsiteY40" fmla="*/ 216242 h 928359"/>
                  <a:gd name="connsiteX41" fmla="*/ 31399 w 857803"/>
                  <a:gd name="connsiteY41" fmla="*/ 245170 h 928359"/>
                  <a:gd name="connsiteX42" fmla="*/ 31399 w 857803"/>
                  <a:gd name="connsiteY42" fmla="*/ 417098 h 928359"/>
                  <a:gd name="connsiteX43" fmla="*/ 214483 w 857803"/>
                  <a:gd name="connsiteY43" fmla="*/ 417098 h 928359"/>
                  <a:gd name="connsiteX44" fmla="*/ 214483 w 857803"/>
                  <a:gd name="connsiteY44" fmla="*/ 649148 h 928359"/>
                  <a:gd name="connsiteX45" fmla="*/ 111956 w 857803"/>
                  <a:gd name="connsiteY45" fmla="*/ 649148 h 928359"/>
                  <a:gd name="connsiteX46" fmla="*/ 51766 w 857803"/>
                  <a:gd name="connsiteY46" fmla="*/ 620108 h 928359"/>
                  <a:gd name="connsiteX47" fmla="*/ 22961 w 857803"/>
                  <a:gd name="connsiteY47" fmla="*/ 680791 h 928359"/>
                  <a:gd name="connsiteX48" fmla="*/ 83152 w 857803"/>
                  <a:gd name="connsiteY48" fmla="*/ 709831 h 928359"/>
                  <a:gd name="connsiteX49" fmla="*/ 111956 w 857803"/>
                  <a:gd name="connsiteY49" fmla="*/ 680791 h 928359"/>
                  <a:gd name="connsiteX50" fmla="*/ 214483 w 857803"/>
                  <a:gd name="connsiteY50" fmla="*/ 680791 h 928359"/>
                  <a:gd name="connsiteX51" fmla="*/ 214483 w 857803"/>
                  <a:gd name="connsiteY51" fmla="*/ 706739 h 928359"/>
                  <a:gd name="connsiteX52" fmla="*/ 330611 w 857803"/>
                  <a:gd name="connsiteY52" fmla="*/ 706739 h 928359"/>
                  <a:gd name="connsiteX53" fmla="*/ 329565 w 857803"/>
                  <a:gd name="connsiteY53" fmla="*/ 712012 h 928359"/>
                  <a:gd name="connsiteX54" fmla="*/ 329565 w 857803"/>
                  <a:gd name="connsiteY54" fmla="*/ 864954 h 928359"/>
                  <a:gd name="connsiteX55" fmla="*/ 190421 w 857803"/>
                  <a:gd name="connsiteY55" fmla="*/ 864954 h 928359"/>
                  <a:gd name="connsiteX56" fmla="*/ 130231 w 857803"/>
                  <a:gd name="connsiteY56" fmla="*/ 835914 h 928359"/>
                  <a:gd name="connsiteX57" fmla="*/ 101426 w 857803"/>
                  <a:gd name="connsiteY57" fmla="*/ 896598 h 928359"/>
                  <a:gd name="connsiteX58" fmla="*/ 161617 w 857803"/>
                  <a:gd name="connsiteY58" fmla="*/ 925638 h 928359"/>
                  <a:gd name="connsiteX59" fmla="*/ 190421 w 857803"/>
                  <a:gd name="connsiteY59" fmla="*/ 896598 h 928359"/>
                  <a:gd name="connsiteX60" fmla="*/ 360951 w 857803"/>
                  <a:gd name="connsiteY60" fmla="*/ 896598 h 928359"/>
                  <a:gd name="connsiteX61" fmla="*/ 360951 w 857803"/>
                  <a:gd name="connsiteY61" fmla="*/ 712434 h 928359"/>
                  <a:gd name="connsiteX62" fmla="*/ 359905 w 857803"/>
                  <a:gd name="connsiteY62" fmla="*/ 707160 h 928359"/>
                  <a:gd name="connsiteX63" fmla="*/ 424769 w 857803"/>
                  <a:gd name="connsiteY63" fmla="*/ 707160 h 928359"/>
                  <a:gd name="connsiteX64" fmla="*/ 423723 w 857803"/>
                  <a:gd name="connsiteY64" fmla="*/ 712434 h 928359"/>
                  <a:gd name="connsiteX65" fmla="*/ 423723 w 857803"/>
                  <a:gd name="connsiteY65" fmla="*/ 794707 h 928359"/>
                  <a:gd name="connsiteX66" fmla="*/ 395141 w 857803"/>
                  <a:gd name="connsiteY66" fmla="*/ 855166 h 928359"/>
                  <a:gd name="connsiteX67" fmla="*/ 455109 w 857803"/>
                  <a:gd name="connsiteY67" fmla="*/ 883984 h 928359"/>
                  <a:gd name="connsiteX68" fmla="*/ 483691 w 857803"/>
                  <a:gd name="connsiteY68" fmla="*/ 823523 h 928359"/>
                  <a:gd name="connsiteX69" fmla="*/ 455109 w 857803"/>
                  <a:gd name="connsiteY69" fmla="*/ 794707 h 928359"/>
                  <a:gd name="connsiteX70" fmla="*/ 455109 w 857803"/>
                  <a:gd name="connsiteY70" fmla="*/ 712434 h 928359"/>
                  <a:gd name="connsiteX71" fmla="*/ 454063 w 857803"/>
                  <a:gd name="connsiteY71" fmla="*/ 707160 h 928359"/>
                  <a:gd name="connsiteX72" fmla="*/ 592161 w 857803"/>
                  <a:gd name="connsiteY72" fmla="*/ 707160 h 928359"/>
                  <a:gd name="connsiteX73" fmla="*/ 591114 w 857803"/>
                  <a:gd name="connsiteY73" fmla="*/ 712434 h 928359"/>
                  <a:gd name="connsiteX74" fmla="*/ 591114 w 857803"/>
                  <a:gd name="connsiteY74" fmla="*/ 794707 h 928359"/>
                  <a:gd name="connsiteX75" fmla="*/ 562532 w 857803"/>
                  <a:gd name="connsiteY75" fmla="*/ 855166 h 928359"/>
                  <a:gd name="connsiteX76" fmla="*/ 622500 w 857803"/>
                  <a:gd name="connsiteY76" fmla="*/ 883984 h 928359"/>
                  <a:gd name="connsiteX77" fmla="*/ 651083 w 857803"/>
                  <a:gd name="connsiteY77" fmla="*/ 823523 h 928359"/>
                  <a:gd name="connsiteX78" fmla="*/ 622500 w 857803"/>
                  <a:gd name="connsiteY78" fmla="*/ 794707 h 928359"/>
                  <a:gd name="connsiteX79" fmla="*/ 622500 w 857803"/>
                  <a:gd name="connsiteY79" fmla="*/ 712434 h 928359"/>
                  <a:gd name="connsiteX80" fmla="*/ 621454 w 857803"/>
                  <a:gd name="connsiteY80" fmla="*/ 707160 h 928359"/>
                  <a:gd name="connsiteX81" fmla="*/ 653886 w 857803"/>
                  <a:gd name="connsiteY81" fmla="*/ 707160 h 928359"/>
                  <a:gd name="connsiteX82" fmla="*/ 653886 w 857803"/>
                  <a:gd name="connsiteY82" fmla="*/ 590714 h 928359"/>
                  <a:gd name="connsiteX83" fmla="*/ 795123 w 857803"/>
                  <a:gd name="connsiteY83" fmla="*/ 590714 h 928359"/>
                  <a:gd name="connsiteX84" fmla="*/ 795123 w 857803"/>
                  <a:gd name="connsiteY84" fmla="*/ 730998 h 928359"/>
                  <a:gd name="connsiteX85" fmla="*/ 766541 w 857803"/>
                  <a:gd name="connsiteY85" fmla="*/ 791458 h 928359"/>
                  <a:gd name="connsiteX86" fmla="*/ 826509 w 857803"/>
                  <a:gd name="connsiteY86" fmla="*/ 820275 h 928359"/>
                  <a:gd name="connsiteX87" fmla="*/ 855091 w 857803"/>
                  <a:gd name="connsiteY87" fmla="*/ 759815 h 928359"/>
                  <a:gd name="connsiteX88" fmla="*/ 826509 w 857803"/>
                  <a:gd name="connsiteY88" fmla="*/ 730998 h 928359"/>
                  <a:gd name="connsiteX89" fmla="*/ 768968 w 857803"/>
                  <a:gd name="connsiteY89" fmla="*/ 464141 h 928359"/>
                  <a:gd name="connsiteX90" fmla="*/ 784661 w 857803"/>
                  <a:gd name="connsiteY90" fmla="*/ 479962 h 928359"/>
                  <a:gd name="connsiteX91" fmla="*/ 768968 w 857803"/>
                  <a:gd name="connsiteY91" fmla="*/ 495784 h 928359"/>
                  <a:gd name="connsiteX92" fmla="*/ 753275 w 857803"/>
                  <a:gd name="connsiteY92" fmla="*/ 479962 h 928359"/>
                  <a:gd name="connsiteX93" fmla="*/ 768968 w 857803"/>
                  <a:gd name="connsiteY93" fmla="*/ 464141 h 928359"/>
                  <a:gd name="connsiteX94" fmla="*/ 768968 w 857803"/>
                  <a:gd name="connsiteY94" fmla="*/ 295377 h 928359"/>
                  <a:gd name="connsiteX95" fmla="*/ 784661 w 857803"/>
                  <a:gd name="connsiteY95" fmla="*/ 311199 h 928359"/>
                  <a:gd name="connsiteX96" fmla="*/ 768968 w 857803"/>
                  <a:gd name="connsiteY96" fmla="*/ 327020 h 928359"/>
                  <a:gd name="connsiteX97" fmla="*/ 753275 w 857803"/>
                  <a:gd name="connsiteY97" fmla="*/ 311199 h 928359"/>
                  <a:gd name="connsiteX98" fmla="*/ 768968 w 857803"/>
                  <a:gd name="connsiteY98" fmla="*/ 295377 h 928359"/>
                  <a:gd name="connsiteX99" fmla="*/ 716658 w 857803"/>
                  <a:gd name="connsiteY99" fmla="*/ 94970 h 928359"/>
                  <a:gd name="connsiteX100" fmla="*/ 732351 w 857803"/>
                  <a:gd name="connsiteY100" fmla="*/ 110792 h 928359"/>
                  <a:gd name="connsiteX101" fmla="*/ 716658 w 857803"/>
                  <a:gd name="connsiteY101" fmla="*/ 126614 h 928359"/>
                  <a:gd name="connsiteX102" fmla="*/ 700965 w 857803"/>
                  <a:gd name="connsiteY102" fmla="*/ 110792 h 928359"/>
                  <a:gd name="connsiteX103" fmla="*/ 716658 w 857803"/>
                  <a:gd name="connsiteY103" fmla="*/ 94970 h 928359"/>
                  <a:gd name="connsiteX104" fmla="*/ 340027 w 857803"/>
                  <a:gd name="connsiteY104" fmla="*/ 31684 h 928359"/>
                  <a:gd name="connsiteX105" fmla="*/ 355715 w 857803"/>
                  <a:gd name="connsiteY105" fmla="*/ 47511 h 928359"/>
                  <a:gd name="connsiteX106" fmla="*/ 340016 w 857803"/>
                  <a:gd name="connsiteY106" fmla="*/ 63327 h 928359"/>
                  <a:gd name="connsiteX107" fmla="*/ 324334 w 857803"/>
                  <a:gd name="connsiteY107" fmla="*/ 47927 h 928359"/>
                  <a:gd name="connsiteX108" fmla="*/ 339603 w 857803"/>
                  <a:gd name="connsiteY108" fmla="*/ 31690 h 928359"/>
                  <a:gd name="connsiteX109" fmla="*/ 340027 w 857803"/>
                  <a:gd name="connsiteY109" fmla="*/ 31684 h 928359"/>
                  <a:gd name="connsiteX110" fmla="*/ 47092 w 857803"/>
                  <a:gd name="connsiteY110" fmla="*/ 184626 h 928359"/>
                  <a:gd name="connsiteX111" fmla="*/ 62785 w 857803"/>
                  <a:gd name="connsiteY111" fmla="*/ 200448 h 928359"/>
                  <a:gd name="connsiteX112" fmla="*/ 47092 w 857803"/>
                  <a:gd name="connsiteY112" fmla="*/ 216269 h 928359"/>
                  <a:gd name="connsiteX113" fmla="*/ 31399 w 857803"/>
                  <a:gd name="connsiteY113" fmla="*/ 200448 h 928359"/>
                  <a:gd name="connsiteX114" fmla="*/ 47092 w 857803"/>
                  <a:gd name="connsiteY114" fmla="*/ 185048 h 928359"/>
                  <a:gd name="connsiteX115" fmla="*/ 68016 w 857803"/>
                  <a:gd name="connsiteY115" fmla="*/ 680369 h 928359"/>
                  <a:gd name="connsiteX116" fmla="*/ 52323 w 857803"/>
                  <a:gd name="connsiteY116" fmla="*/ 664548 h 928359"/>
                  <a:gd name="connsiteX117" fmla="*/ 68016 w 857803"/>
                  <a:gd name="connsiteY117" fmla="*/ 648726 h 928359"/>
                  <a:gd name="connsiteX118" fmla="*/ 83709 w 857803"/>
                  <a:gd name="connsiteY118" fmla="*/ 664548 h 928359"/>
                  <a:gd name="connsiteX119" fmla="*/ 68440 w 857803"/>
                  <a:gd name="connsiteY119" fmla="*/ 680786 h 928359"/>
                  <a:gd name="connsiteX120" fmla="*/ 68016 w 857803"/>
                  <a:gd name="connsiteY120" fmla="*/ 680791 h 928359"/>
                  <a:gd name="connsiteX121" fmla="*/ 146480 w 857803"/>
                  <a:gd name="connsiteY121" fmla="*/ 896598 h 928359"/>
                  <a:gd name="connsiteX122" fmla="*/ 130788 w 857803"/>
                  <a:gd name="connsiteY122" fmla="*/ 880776 h 928359"/>
                  <a:gd name="connsiteX123" fmla="*/ 146480 w 857803"/>
                  <a:gd name="connsiteY123" fmla="*/ 864954 h 928359"/>
                  <a:gd name="connsiteX124" fmla="*/ 162173 w 857803"/>
                  <a:gd name="connsiteY124" fmla="*/ 880776 h 928359"/>
                  <a:gd name="connsiteX125" fmla="*/ 146480 w 857803"/>
                  <a:gd name="connsiteY125" fmla="*/ 896598 h 928359"/>
                  <a:gd name="connsiteX126" fmla="*/ 439416 w 857803"/>
                  <a:gd name="connsiteY126" fmla="*/ 854407 h 928359"/>
                  <a:gd name="connsiteX127" fmla="*/ 423723 w 857803"/>
                  <a:gd name="connsiteY127" fmla="*/ 838585 h 928359"/>
                  <a:gd name="connsiteX128" fmla="*/ 439416 w 857803"/>
                  <a:gd name="connsiteY128" fmla="*/ 822764 h 928359"/>
                  <a:gd name="connsiteX129" fmla="*/ 455109 w 857803"/>
                  <a:gd name="connsiteY129" fmla="*/ 838585 h 928359"/>
                  <a:gd name="connsiteX130" fmla="*/ 439416 w 857803"/>
                  <a:gd name="connsiteY130" fmla="*/ 854407 h 928359"/>
                  <a:gd name="connsiteX131" fmla="*/ 606807 w 857803"/>
                  <a:gd name="connsiteY131" fmla="*/ 854407 h 928359"/>
                  <a:gd name="connsiteX132" fmla="*/ 591114 w 857803"/>
                  <a:gd name="connsiteY132" fmla="*/ 838585 h 928359"/>
                  <a:gd name="connsiteX133" fmla="*/ 606807 w 857803"/>
                  <a:gd name="connsiteY133" fmla="*/ 822764 h 928359"/>
                  <a:gd name="connsiteX134" fmla="*/ 622500 w 857803"/>
                  <a:gd name="connsiteY134" fmla="*/ 838585 h 928359"/>
                  <a:gd name="connsiteX135" fmla="*/ 606807 w 857803"/>
                  <a:gd name="connsiteY135" fmla="*/ 854407 h 928359"/>
                  <a:gd name="connsiteX136" fmla="*/ 622500 w 857803"/>
                  <a:gd name="connsiteY136" fmla="*/ 675095 h 928359"/>
                  <a:gd name="connsiteX137" fmla="*/ 245869 w 857803"/>
                  <a:gd name="connsiteY137" fmla="*/ 675095 h 928359"/>
                  <a:gd name="connsiteX138" fmla="*/ 245869 w 857803"/>
                  <a:gd name="connsiteY138" fmla="*/ 295377 h 928359"/>
                  <a:gd name="connsiteX139" fmla="*/ 622500 w 857803"/>
                  <a:gd name="connsiteY139" fmla="*/ 295377 h 928359"/>
                  <a:gd name="connsiteX140" fmla="*/ 810816 w 857803"/>
                  <a:gd name="connsiteY140" fmla="*/ 791120 h 928359"/>
                  <a:gd name="connsiteX141" fmla="*/ 795123 w 857803"/>
                  <a:gd name="connsiteY141" fmla="*/ 775299 h 928359"/>
                  <a:gd name="connsiteX142" fmla="*/ 810816 w 857803"/>
                  <a:gd name="connsiteY142" fmla="*/ 759477 h 928359"/>
                  <a:gd name="connsiteX143" fmla="*/ 826509 w 857803"/>
                  <a:gd name="connsiteY143" fmla="*/ 775299 h 928359"/>
                  <a:gd name="connsiteX144" fmla="*/ 810816 w 857803"/>
                  <a:gd name="connsiteY144" fmla="*/ 791120 h 928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857803" h="928359">
                    <a:moveTo>
                      <a:pt x="826509" y="731420"/>
                    </a:moveTo>
                    <a:lnTo>
                      <a:pt x="826509" y="559070"/>
                    </a:lnTo>
                    <a:lnTo>
                      <a:pt x="653886" y="559070"/>
                    </a:lnTo>
                    <a:lnTo>
                      <a:pt x="653886" y="495784"/>
                    </a:lnTo>
                    <a:lnTo>
                      <a:pt x="725028" y="495784"/>
                    </a:lnTo>
                    <a:cubicBezTo>
                      <a:pt x="733695" y="520498"/>
                      <a:pt x="760593" y="533451"/>
                      <a:pt x="785107" y="524712"/>
                    </a:cubicBezTo>
                    <a:cubicBezTo>
                      <a:pt x="809621" y="515974"/>
                      <a:pt x="822467" y="488855"/>
                      <a:pt x="813801" y="464141"/>
                    </a:cubicBezTo>
                    <a:cubicBezTo>
                      <a:pt x="805133" y="439426"/>
                      <a:pt x="778235" y="426474"/>
                      <a:pt x="753721" y="435213"/>
                    </a:cubicBezTo>
                    <a:cubicBezTo>
                      <a:pt x="740314" y="439991"/>
                      <a:pt x="729768" y="450624"/>
                      <a:pt x="725028" y="464141"/>
                    </a:cubicBezTo>
                    <a:lnTo>
                      <a:pt x="653886" y="464141"/>
                    </a:lnTo>
                    <a:lnTo>
                      <a:pt x="653886" y="327020"/>
                    </a:lnTo>
                    <a:lnTo>
                      <a:pt x="725028" y="327020"/>
                    </a:lnTo>
                    <a:cubicBezTo>
                      <a:pt x="733695" y="351735"/>
                      <a:pt x="760593" y="364687"/>
                      <a:pt x="785107" y="355949"/>
                    </a:cubicBezTo>
                    <a:cubicBezTo>
                      <a:pt x="809621" y="347211"/>
                      <a:pt x="822467" y="320092"/>
                      <a:pt x="813801" y="295377"/>
                    </a:cubicBezTo>
                    <a:cubicBezTo>
                      <a:pt x="805133" y="270663"/>
                      <a:pt x="778235" y="257710"/>
                      <a:pt x="753721" y="266449"/>
                    </a:cubicBezTo>
                    <a:cubicBezTo>
                      <a:pt x="740314" y="271227"/>
                      <a:pt x="729768" y="281860"/>
                      <a:pt x="725028" y="295377"/>
                    </a:cubicBezTo>
                    <a:lnTo>
                      <a:pt x="653886" y="295377"/>
                    </a:lnTo>
                    <a:lnTo>
                      <a:pt x="653886" y="263734"/>
                    </a:lnTo>
                    <a:lnTo>
                      <a:pt x="533574" y="263734"/>
                    </a:lnTo>
                    <a:lnTo>
                      <a:pt x="533574" y="126614"/>
                    </a:lnTo>
                    <a:lnTo>
                      <a:pt x="672718" y="126614"/>
                    </a:lnTo>
                    <a:cubicBezTo>
                      <a:pt x="681385" y="151328"/>
                      <a:pt x="708283" y="164281"/>
                      <a:pt x="732797" y="155542"/>
                    </a:cubicBezTo>
                    <a:cubicBezTo>
                      <a:pt x="757311" y="146804"/>
                      <a:pt x="770158" y="119685"/>
                      <a:pt x="761491" y="94970"/>
                    </a:cubicBezTo>
                    <a:cubicBezTo>
                      <a:pt x="752823" y="70255"/>
                      <a:pt x="725925" y="57304"/>
                      <a:pt x="701411" y="66042"/>
                    </a:cubicBezTo>
                    <a:cubicBezTo>
                      <a:pt x="688004" y="70821"/>
                      <a:pt x="677458" y="81453"/>
                      <a:pt x="672718" y="94970"/>
                    </a:cubicBezTo>
                    <a:lnTo>
                      <a:pt x="502188" y="94970"/>
                    </a:lnTo>
                    <a:lnTo>
                      <a:pt x="502188" y="263734"/>
                    </a:lnTo>
                    <a:lnTo>
                      <a:pt x="355720" y="263734"/>
                    </a:lnTo>
                    <a:lnTo>
                      <a:pt x="355720" y="92228"/>
                    </a:lnTo>
                    <a:cubicBezTo>
                      <a:pt x="380233" y="83490"/>
                      <a:pt x="393081" y="56371"/>
                      <a:pt x="384413" y="31656"/>
                    </a:cubicBezTo>
                    <a:cubicBezTo>
                      <a:pt x="375746" y="6941"/>
                      <a:pt x="348848" y="-6011"/>
                      <a:pt x="324334" y="2727"/>
                    </a:cubicBezTo>
                    <a:cubicBezTo>
                      <a:pt x="299821" y="11466"/>
                      <a:pt x="286973" y="38584"/>
                      <a:pt x="295641" y="63299"/>
                    </a:cubicBezTo>
                    <a:cubicBezTo>
                      <a:pt x="300380" y="76816"/>
                      <a:pt x="310927" y="87449"/>
                      <a:pt x="324334" y="92228"/>
                    </a:cubicBezTo>
                    <a:lnTo>
                      <a:pt x="324334" y="263734"/>
                    </a:lnTo>
                    <a:lnTo>
                      <a:pt x="214483" y="263734"/>
                    </a:lnTo>
                    <a:lnTo>
                      <a:pt x="214483" y="385033"/>
                    </a:lnTo>
                    <a:lnTo>
                      <a:pt x="62785" y="385033"/>
                    </a:lnTo>
                    <a:lnTo>
                      <a:pt x="62785" y="245170"/>
                    </a:lnTo>
                    <a:cubicBezTo>
                      <a:pt x="87299" y="236432"/>
                      <a:pt x="100145" y="209313"/>
                      <a:pt x="91478" y="184599"/>
                    </a:cubicBezTo>
                    <a:cubicBezTo>
                      <a:pt x="82811" y="159883"/>
                      <a:pt x="55913" y="146932"/>
                      <a:pt x="31399" y="155669"/>
                    </a:cubicBezTo>
                    <a:cubicBezTo>
                      <a:pt x="6885" y="164407"/>
                      <a:pt x="-5962" y="191526"/>
                      <a:pt x="2705" y="216242"/>
                    </a:cubicBezTo>
                    <a:cubicBezTo>
                      <a:pt x="7445" y="229759"/>
                      <a:pt x="17992" y="240391"/>
                      <a:pt x="31399" y="245170"/>
                    </a:cubicBezTo>
                    <a:lnTo>
                      <a:pt x="31399" y="417098"/>
                    </a:lnTo>
                    <a:lnTo>
                      <a:pt x="214483" y="417098"/>
                    </a:lnTo>
                    <a:lnTo>
                      <a:pt x="214483" y="649148"/>
                    </a:lnTo>
                    <a:lnTo>
                      <a:pt x="111956" y="649148"/>
                    </a:lnTo>
                    <a:cubicBezTo>
                      <a:pt x="103289" y="624371"/>
                      <a:pt x="76341" y="611369"/>
                      <a:pt x="51766" y="620108"/>
                    </a:cubicBezTo>
                    <a:cubicBezTo>
                      <a:pt x="27190" y="628846"/>
                      <a:pt x="14294" y="656015"/>
                      <a:pt x="22961" y="680791"/>
                    </a:cubicBezTo>
                    <a:cubicBezTo>
                      <a:pt x="31628" y="705568"/>
                      <a:pt x="58576" y="718570"/>
                      <a:pt x="83152" y="709831"/>
                    </a:cubicBezTo>
                    <a:cubicBezTo>
                      <a:pt x="96617" y="705044"/>
                      <a:pt x="107207" y="694366"/>
                      <a:pt x="111956" y="680791"/>
                    </a:cubicBezTo>
                    <a:lnTo>
                      <a:pt x="214483" y="680791"/>
                    </a:lnTo>
                    <a:lnTo>
                      <a:pt x="214483" y="706739"/>
                    </a:lnTo>
                    <a:lnTo>
                      <a:pt x="330611" y="706739"/>
                    </a:lnTo>
                    <a:cubicBezTo>
                      <a:pt x="330003" y="708434"/>
                      <a:pt x="329651" y="710212"/>
                      <a:pt x="329565" y="712012"/>
                    </a:cubicBezTo>
                    <a:lnTo>
                      <a:pt x="329565" y="864954"/>
                    </a:lnTo>
                    <a:lnTo>
                      <a:pt x="190421" y="864954"/>
                    </a:lnTo>
                    <a:cubicBezTo>
                      <a:pt x="181754" y="840178"/>
                      <a:pt x="154806" y="827176"/>
                      <a:pt x="130231" y="835914"/>
                    </a:cubicBezTo>
                    <a:cubicBezTo>
                      <a:pt x="105656" y="844652"/>
                      <a:pt x="92759" y="871821"/>
                      <a:pt x="101426" y="896598"/>
                    </a:cubicBezTo>
                    <a:cubicBezTo>
                      <a:pt x="110093" y="921374"/>
                      <a:pt x="137042" y="934376"/>
                      <a:pt x="161617" y="925638"/>
                    </a:cubicBezTo>
                    <a:cubicBezTo>
                      <a:pt x="175081" y="920850"/>
                      <a:pt x="185672" y="910173"/>
                      <a:pt x="190421" y="896598"/>
                    </a:cubicBezTo>
                    <a:lnTo>
                      <a:pt x="360951" y="896598"/>
                    </a:lnTo>
                    <a:lnTo>
                      <a:pt x="360951" y="712434"/>
                    </a:lnTo>
                    <a:cubicBezTo>
                      <a:pt x="360916" y="710627"/>
                      <a:pt x="360562" y="708842"/>
                      <a:pt x="359905" y="707160"/>
                    </a:cubicBezTo>
                    <a:lnTo>
                      <a:pt x="424769" y="707160"/>
                    </a:lnTo>
                    <a:cubicBezTo>
                      <a:pt x="424161" y="708855"/>
                      <a:pt x="423809" y="710634"/>
                      <a:pt x="423723" y="712434"/>
                    </a:cubicBezTo>
                    <a:lnTo>
                      <a:pt x="423723" y="794707"/>
                    </a:lnTo>
                    <a:cubicBezTo>
                      <a:pt x="399270" y="803444"/>
                      <a:pt x="386473" y="830513"/>
                      <a:pt x="395141" y="855166"/>
                    </a:cubicBezTo>
                    <a:cubicBezTo>
                      <a:pt x="403807" y="879819"/>
                      <a:pt x="430656" y="892721"/>
                      <a:pt x="455109" y="883984"/>
                    </a:cubicBezTo>
                    <a:cubicBezTo>
                      <a:pt x="479562" y="875245"/>
                      <a:pt x="492359" y="848176"/>
                      <a:pt x="483691" y="823523"/>
                    </a:cubicBezTo>
                    <a:cubicBezTo>
                      <a:pt x="478960" y="810065"/>
                      <a:pt x="468458" y="799477"/>
                      <a:pt x="455109" y="794707"/>
                    </a:cubicBezTo>
                    <a:lnTo>
                      <a:pt x="455109" y="712434"/>
                    </a:lnTo>
                    <a:cubicBezTo>
                      <a:pt x="455074" y="710627"/>
                      <a:pt x="454720" y="708842"/>
                      <a:pt x="454063" y="707160"/>
                    </a:cubicBezTo>
                    <a:lnTo>
                      <a:pt x="592161" y="707160"/>
                    </a:lnTo>
                    <a:cubicBezTo>
                      <a:pt x="591553" y="708855"/>
                      <a:pt x="591200" y="710634"/>
                      <a:pt x="591114" y="712434"/>
                    </a:cubicBezTo>
                    <a:lnTo>
                      <a:pt x="591114" y="794707"/>
                    </a:lnTo>
                    <a:cubicBezTo>
                      <a:pt x="566662" y="803444"/>
                      <a:pt x="553865" y="830513"/>
                      <a:pt x="562532" y="855166"/>
                    </a:cubicBezTo>
                    <a:cubicBezTo>
                      <a:pt x="571199" y="879819"/>
                      <a:pt x="598048" y="892721"/>
                      <a:pt x="622500" y="883984"/>
                    </a:cubicBezTo>
                    <a:cubicBezTo>
                      <a:pt x="646953" y="875245"/>
                      <a:pt x="659750" y="848176"/>
                      <a:pt x="651083" y="823523"/>
                    </a:cubicBezTo>
                    <a:cubicBezTo>
                      <a:pt x="646352" y="810065"/>
                      <a:pt x="635850" y="799477"/>
                      <a:pt x="622500" y="794707"/>
                    </a:cubicBezTo>
                    <a:lnTo>
                      <a:pt x="622500" y="712434"/>
                    </a:lnTo>
                    <a:cubicBezTo>
                      <a:pt x="622466" y="710627"/>
                      <a:pt x="622111" y="708842"/>
                      <a:pt x="621454" y="707160"/>
                    </a:cubicBezTo>
                    <a:lnTo>
                      <a:pt x="653886" y="707160"/>
                    </a:lnTo>
                    <a:lnTo>
                      <a:pt x="653886" y="590714"/>
                    </a:lnTo>
                    <a:lnTo>
                      <a:pt x="795123" y="590714"/>
                    </a:lnTo>
                    <a:lnTo>
                      <a:pt x="795123" y="730998"/>
                    </a:lnTo>
                    <a:cubicBezTo>
                      <a:pt x="770670" y="739736"/>
                      <a:pt x="757873" y="766805"/>
                      <a:pt x="766541" y="791458"/>
                    </a:cubicBezTo>
                    <a:cubicBezTo>
                      <a:pt x="775208" y="816111"/>
                      <a:pt x="802056" y="829013"/>
                      <a:pt x="826509" y="820275"/>
                    </a:cubicBezTo>
                    <a:cubicBezTo>
                      <a:pt x="850962" y="811537"/>
                      <a:pt x="863759" y="784468"/>
                      <a:pt x="855091" y="759815"/>
                    </a:cubicBezTo>
                    <a:cubicBezTo>
                      <a:pt x="850360" y="746357"/>
                      <a:pt x="839858" y="735769"/>
                      <a:pt x="826509" y="730998"/>
                    </a:cubicBezTo>
                    <a:close/>
                    <a:moveTo>
                      <a:pt x="768968" y="464141"/>
                    </a:moveTo>
                    <a:cubicBezTo>
                      <a:pt x="777635" y="464141"/>
                      <a:pt x="784661" y="471225"/>
                      <a:pt x="784661" y="479962"/>
                    </a:cubicBezTo>
                    <a:cubicBezTo>
                      <a:pt x="784661" y="488700"/>
                      <a:pt x="777635" y="495784"/>
                      <a:pt x="768968" y="495784"/>
                    </a:cubicBezTo>
                    <a:cubicBezTo>
                      <a:pt x="760301" y="495784"/>
                      <a:pt x="753275" y="488700"/>
                      <a:pt x="753275" y="479962"/>
                    </a:cubicBezTo>
                    <a:cubicBezTo>
                      <a:pt x="753275" y="471225"/>
                      <a:pt x="760301" y="464141"/>
                      <a:pt x="768968" y="464141"/>
                    </a:cubicBezTo>
                    <a:close/>
                    <a:moveTo>
                      <a:pt x="768968" y="295377"/>
                    </a:moveTo>
                    <a:cubicBezTo>
                      <a:pt x="777635" y="295377"/>
                      <a:pt x="784661" y="302461"/>
                      <a:pt x="784661" y="311199"/>
                    </a:cubicBezTo>
                    <a:cubicBezTo>
                      <a:pt x="784661" y="319936"/>
                      <a:pt x="777635" y="327020"/>
                      <a:pt x="768968" y="327020"/>
                    </a:cubicBezTo>
                    <a:cubicBezTo>
                      <a:pt x="760301" y="327020"/>
                      <a:pt x="753275" y="319936"/>
                      <a:pt x="753275" y="311199"/>
                    </a:cubicBezTo>
                    <a:cubicBezTo>
                      <a:pt x="753275" y="302461"/>
                      <a:pt x="760301" y="295377"/>
                      <a:pt x="768968" y="295377"/>
                    </a:cubicBezTo>
                    <a:close/>
                    <a:moveTo>
                      <a:pt x="716658" y="94970"/>
                    </a:moveTo>
                    <a:cubicBezTo>
                      <a:pt x="725325" y="94970"/>
                      <a:pt x="732351" y="102054"/>
                      <a:pt x="732351" y="110792"/>
                    </a:cubicBezTo>
                    <a:cubicBezTo>
                      <a:pt x="732351" y="119530"/>
                      <a:pt x="725325" y="126614"/>
                      <a:pt x="716658" y="126614"/>
                    </a:cubicBezTo>
                    <a:cubicBezTo>
                      <a:pt x="707991" y="126614"/>
                      <a:pt x="700965" y="119530"/>
                      <a:pt x="700965" y="110792"/>
                    </a:cubicBezTo>
                    <a:cubicBezTo>
                      <a:pt x="700965" y="102054"/>
                      <a:pt x="707991" y="94970"/>
                      <a:pt x="716658" y="94970"/>
                    </a:cubicBezTo>
                    <a:close/>
                    <a:moveTo>
                      <a:pt x="340027" y="31684"/>
                    </a:moveTo>
                    <a:cubicBezTo>
                      <a:pt x="348694" y="31687"/>
                      <a:pt x="355718" y="38773"/>
                      <a:pt x="355715" y="47511"/>
                    </a:cubicBezTo>
                    <a:cubicBezTo>
                      <a:pt x="355712" y="56249"/>
                      <a:pt x="348683" y="63330"/>
                      <a:pt x="340016" y="63327"/>
                    </a:cubicBezTo>
                    <a:cubicBezTo>
                      <a:pt x="331514" y="63324"/>
                      <a:pt x="324561" y="56496"/>
                      <a:pt x="324334" y="47927"/>
                    </a:cubicBezTo>
                    <a:cubicBezTo>
                      <a:pt x="324103" y="39193"/>
                      <a:pt x="330939" y="31923"/>
                      <a:pt x="339603" y="31690"/>
                    </a:cubicBezTo>
                    <a:cubicBezTo>
                      <a:pt x="339745" y="31686"/>
                      <a:pt x="339886" y="31684"/>
                      <a:pt x="340027" y="31684"/>
                    </a:cubicBezTo>
                    <a:close/>
                    <a:moveTo>
                      <a:pt x="47092" y="184626"/>
                    </a:moveTo>
                    <a:cubicBezTo>
                      <a:pt x="55759" y="184626"/>
                      <a:pt x="62785" y="191710"/>
                      <a:pt x="62785" y="200448"/>
                    </a:cubicBezTo>
                    <a:cubicBezTo>
                      <a:pt x="62785" y="209185"/>
                      <a:pt x="55759" y="216269"/>
                      <a:pt x="47092" y="216269"/>
                    </a:cubicBezTo>
                    <a:cubicBezTo>
                      <a:pt x="38425" y="216269"/>
                      <a:pt x="31399" y="209185"/>
                      <a:pt x="31399" y="200448"/>
                    </a:cubicBezTo>
                    <a:cubicBezTo>
                      <a:pt x="31626" y="191874"/>
                      <a:pt x="38586" y="185045"/>
                      <a:pt x="47092" y="185048"/>
                    </a:cubicBezTo>
                    <a:close/>
                    <a:moveTo>
                      <a:pt x="68016" y="680369"/>
                    </a:moveTo>
                    <a:cubicBezTo>
                      <a:pt x="59349" y="680369"/>
                      <a:pt x="52323" y="673285"/>
                      <a:pt x="52323" y="664548"/>
                    </a:cubicBezTo>
                    <a:cubicBezTo>
                      <a:pt x="52323" y="655810"/>
                      <a:pt x="59349" y="648726"/>
                      <a:pt x="68016" y="648726"/>
                    </a:cubicBezTo>
                    <a:cubicBezTo>
                      <a:pt x="76683" y="648726"/>
                      <a:pt x="83709" y="655810"/>
                      <a:pt x="83709" y="664548"/>
                    </a:cubicBezTo>
                    <a:cubicBezTo>
                      <a:pt x="83940" y="673282"/>
                      <a:pt x="77104" y="680553"/>
                      <a:pt x="68440" y="680786"/>
                    </a:cubicBezTo>
                    <a:cubicBezTo>
                      <a:pt x="68298" y="680789"/>
                      <a:pt x="68157" y="680791"/>
                      <a:pt x="68016" y="680791"/>
                    </a:cubicBezTo>
                    <a:close/>
                    <a:moveTo>
                      <a:pt x="146480" y="896598"/>
                    </a:moveTo>
                    <a:cubicBezTo>
                      <a:pt x="137814" y="896598"/>
                      <a:pt x="130788" y="889514"/>
                      <a:pt x="130788" y="880776"/>
                    </a:cubicBezTo>
                    <a:cubicBezTo>
                      <a:pt x="130788" y="872038"/>
                      <a:pt x="137814" y="864954"/>
                      <a:pt x="146480" y="864954"/>
                    </a:cubicBezTo>
                    <a:cubicBezTo>
                      <a:pt x="155147" y="864954"/>
                      <a:pt x="162173" y="872038"/>
                      <a:pt x="162173" y="880776"/>
                    </a:cubicBezTo>
                    <a:cubicBezTo>
                      <a:pt x="162173" y="889514"/>
                      <a:pt x="155147" y="896598"/>
                      <a:pt x="146480" y="896598"/>
                    </a:cubicBezTo>
                    <a:close/>
                    <a:moveTo>
                      <a:pt x="439416" y="854407"/>
                    </a:moveTo>
                    <a:cubicBezTo>
                      <a:pt x="430749" y="854407"/>
                      <a:pt x="423723" y="847323"/>
                      <a:pt x="423723" y="838585"/>
                    </a:cubicBezTo>
                    <a:cubicBezTo>
                      <a:pt x="423723" y="829847"/>
                      <a:pt x="430749" y="822764"/>
                      <a:pt x="439416" y="822764"/>
                    </a:cubicBezTo>
                    <a:cubicBezTo>
                      <a:pt x="448083" y="822764"/>
                      <a:pt x="455109" y="829847"/>
                      <a:pt x="455109" y="838585"/>
                    </a:cubicBezTo>
                    <a:cubicBezTo>
                      <a:pt x="455109" y="847323"/>
                      <a:pt x="448083" y="854407"/>
                      <a:pt x="439416" y="854407"/>
                    </a:cubicBezTo>
                    <a:close/>
                    <a:moveTo>
                      <a:pt x="606807" y="854407"/>
                    </a:moveTo>
                    <a:cubicBezTo>
                      <a:pt x="598141" y="854407"/>
                      <a:pt x="591114" y="847323"/>
                      <a:pt x="591114" y="838585"/>
                    </a:cubicBezTo>
                    <a:cubicBezTo>
                      <a:pt x="591114" y="829847"/>
                      <a:pt x="598141" y="822764"/>
                      <a:pt x="606807" y="822764"/>
                    </a:cubicBezTo>
                    <a:cubicBezTo>
                      <a:pt x="615474" y="822764"/>
                      <a:pt x="622500" y="829847"/>
                      <a:pt x="622500" y="838585"/>
                    </a:cubicBezTo>
                    <a:cubicBezTo>
                      <a:pt x="622500" y="847323"/>
                      <a:pt x="615474" y="854407"/>
                      <a:pt x="606807" y="854407"/>
                    </a:cubicBezTo>
                    <a:close/>
                    <a:moveTo>
                      <a:pt x="622500" y="675095"/>
                    </a:moveTo>
                    <a:lnTo>
                      <a:pt x="245869" y="675095"/>
                    </a:lnTo>
                    <a:lnTo>
                      <a:pt x="245869" y="295377"/>
                    </a:lnTo>
                    <a:lnTo>
                      <a:pt x="622500" y="295377"/>
                    </a:lnTo>
                    <a:close/>
                    <a:moveTo>
                      <a:pt x="810816" y="791120"/>
                    </a:moveTo>
                    <a:cubicBezTo>
                      <a:pt x="802149" y="791120"/>
                      <a:pt x="795123" y="784037"/>
                      <a:pt x="795123" y="775299"/>
                    </a:cubicBezTo>
                    <a:cubicBezTo>
                      <a:pt x="795123" y="766561"/>
                      <a:pt x="802149" y="759477"/>
                      <a:pt x="810816" y="759477"/>
                    </a:cubicBezTo>
                    <a:cubicBezTo>
                      <a:pt x="819483" y="759477"/>
                      <a:pt x="826509" y="766561"/>
                      <a:pt x="826509" y="775299"/>
                    </a:cubicBezTo>
                    <a:cubicBezTo>
                      <a:pt x="826509" y="784037"/>
                      <a:pt x="819483" y="791120"/>
                      <a:pt x="810816" y="791120"/>
                    </a:cubicBezTo>
                    <a:close/>
                  </a:path>
                </a:pathLst>
              </a:custGeom>
              <a:grpFill/>
              <a:ln w="10454"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003DCADA-9AF4-728A-1F58-DE74552938F4}"/>
                  </a:ext>
                </a:extLst>
              </p:cNvPr>
              <p:cNvSpPr/>
              <p:nvPr/>
            </p:nvSpPr>
            <p:spPr>
              <a:xfrm>
                <a:off x="7529084" y="4161849"/>
                <a:ext cx="313859" cy="316431"/>
              </a:xfrm>
              <a:custGeom>
                <a:avLst/>
                <a:gdLst>
                  <a:gd name="connsiteX0" fmla="*/ 0 w 313859"/>
                  <a:gd name="connsiteY0" fmla="*/ 316432 h 316431"/>
                  <a:gd name="connsiteX1" fmla="*/ 313859 w 313859"/>
                  <a:gd name="connsiteY1" fmla="*/ 316432 h 316431"/>
                  <a:gd name="connsiteX2" fmla="*/ 313859 w 313859"/>
                  <a:gd name="connsiteY2" fmla="*/ 0 h 316431"/>
                  <a:gd name="connsiteX3" fmla="*/ 0 w 313859"/>
                  <a:gd name="connsiteY3" fmla="*/ 0 h 316431"/>
                  <a:gd name="connsiteX4" fmla="*/ 31386 w 313859"/>
                  <a:gd name="connsiteY4" fmla="*/ 31643 h 316431"/>
                  <a:gd name="connsiteX5" fmla="*/ 282473 w 313859"/>
                  <a:gd name="connsiteY5" fmla="*/ 31643 h 316431"/>
                  <a:gd name="connsiteX6" fmla="*/ 282473 w 313859"/>
                  <a:gd name="connsiteY6" fmla="*/ 284789 h 316431"/>
                  <a:gd name="connsiteX7" fmla="*/ 31386 w 313859"/>
                  <a:gd name="connsiteY7" fmla="*/ 284789 h 316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859" h="316431">
                    <a:moveTo>
                      <a:pt x="0" y="316432"/>
                    </a:moveTo>
                    <a:lnTo>
                      <a:pt x="313859" y="316432"/>
                    </a:lnTo>
                    <a:lnTo>
                      <a:pt x="313859" y="0"/>
                    </a:lnTo>
                    <a:lnTo>
                      <a:pt x="0" y="0"/>
                    </a:lnTo>
                    <a:close/>
                    <a:moveTo>
                      <a:pt x="31386" y="31643"/>
                    </a:moveTo>
                    <a:lnTo>
                      <a:pt x="282473" y="31643"/>
                    </a:lnTo>
                    <a:lnTo>
                      <a:pt x="282473" y="284789"/>
                    </a:lnTo>
                    <a:lnTo>
                      <a:pt x="31386" y="284789"/>
                    </a:lnTo>
                    <a:close/>
                  </a:path>
                </a:pathLst>
              </a:custGeom>
              <a:grpFill/>
              <a:ln w="10454" cap="flat">
                <a:noFill/>
                <a:prstDash val="solid"/>
                <a:miter/>
              </a:ln>
            </p:spPr>
            <p:txBody>
              <a:bodyPr rtlCol="0" anchor="ctr"/>
              <a:lstStyle/>
              <a:p>
                <a:endParaRPr lang="en-US"/>
              </a:p>
            </p:txBody>
          </p:sp>
        </p:grpSp>
      </p:grpSp>
      <p:grpSp>
        <p:nvGrpSpPr>
          <p:cNvPr id="75" name="Group 74">
            <a:extLst>
              <a:ext uri="{FF2B5EF4-FFF2-40B4-BE49-F238E27FC236}">
                <a16:creationId xmlns:a16="http://schemas.microsoft.com/office/drawing/2014/main" id="{413AC18C-0BF7-B258-2629-7E7248E1E66E}"/>
              </a:ext>
            </a:extLst>
          </p:cNvPr>
          <p:cNvGrpSpPr/>
          <p:nvPr/>
        </p:nvGrpSpPr>
        <p:grpSpPr>
          <a:xfrm>
            <a:off x="1376789" y="2707836"/>
            <a:ext cx="1711430" cy="1689194"/>
            <a:chOff x="1240430" y="2663292"/>
            <a:chExt cx="2027505" cy="2001164"/>
          </a:xfrm>
          <a:effectLst>
            <a:outerShdw blurRad="249591" dist="50800" dir="5400000" algn="ctr" rotWithShape="0">
              <a:srgbClr val="000000">
                <a:alpha val="34000"/>
              </a:srgbClr>
            </a:outerShdw>
          </a:effectLst>
        </p:grpSpPr>
        <p:sp>
          <p:nvSpPr>
            <p:cNvPr id="64" name="Rounded Rectangle 63">
              <a:extLst>
                <a:ext uri="{FF2B5EF4-FFF2-40B4-BE49-F238E27FC236}">
                  <a16:creationId xmlns:a16="http://schemas.microsoft.com/office/drawing/2014/main" id="{8DFE5DF1-F15F-DABC-6F8E-189433138F69}"/>
                </a:ext>
              </a:extLst>
            </p:cNvPr>
            <p:cNvSpPr/>
            <p:nvPr/>
          </p:nvSpPr>
          <p:spPr>
            <a:xfrm rot="2700000">
              <a:off x="1240430" y="2663292"/>
              <a:ext cx="2001164" cy="200116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3" name="Group 72">
              <a:extLst>
                <a:ext uri="{FF2B5EF4-FFF2-40B4-BE49-F238E27FC236}">
                  <a16:creationId xmlns:a16="http://schemas.microsoft.com/office/drawing/2014/main" id="{34B7B608-690E-F600-B423-E8F07D69D654}"/>
                </a:ext>
              </a:extLst>
            </p:cNvPr>
            <p:cNvGrpSpPr/>
            <p:nvPr/>
          </p:nvGrpSpPr>
          <p:grpSpPr>
            <a:xfrm>
              <a:off x="1254495" y="3287888"/>
              <a:ext cx="2013440" cy="911428"/>
              <a:chOff x="1147397" y="3286674"/>
              <a:chExt cx="2184958" cy="989072"/>
            </a:xfrm>
            <a:gradFill>
              <a:gsLst>
                <a:gs pos="0">
                  <a:schemeClr val="accent2"/>
                </a:gs>
                <a:gs pos="86000">
                  <a:srgbClr val="A05EB5"/>
                </a:gs>
              </a:gsLst>
              <a:lin ang="5400000" scaled="0"/>
            </a:gradFill>
          </p:grpSpPr>
          <p:grpSp>
            <p:nvGrpSpPr>
              <p:cNvPr id="44" name="Graphic 20">
                <a:extLst>
                  <a:ext uri="{FF2B5EF4-FFF2-40B4-BE49-F238E27FC236}">
                    <a16:creationId xmlns:a16="http://schemas.microsoft.com/office/drawing/2014/main" id="{7FF096DB-F67C-5B2D-7730-818D50447B33}"/>
                  </a:ext>
                </a:extLst>
              </p:cNvPr>
              <p:cNvGrpSpPr/>
              <p:nvPr/>
            </p:nvGrpSpPr>
            <p:grpSpPr>
              <a:xfrm>
                <a:off x="1627036" y="3290787"/>
                <a:ext cx="1173691" cy="984959"/>
                <a:chOff x="5198072" y="2625623"/>
                <a:chExt cx="1440898" cy="1209200"/>
              </a:xfrm>
              <a:grpFill/>
            </p:grpSpPr>
            <p:sp>
              <p:nvSpPr>
                <p:cNvPr id="45" name="Freeform 44">
                  <a:extLst>
                    <a:ext uri="{FF2B5EF4-FFF2-40B4-BE49-F238E27FC236}">
                      <a16:creationId xmlns:a16="http://schemas.microsoft.com/office/drawing/2014/main" id="{321F3A61-3290-652B-D806-7B3D4BAB72E0}"/>
                    </a:ext>
                  </a:extLst>
                </p:cNvPr>
                <p:cNvSpPr/>
                <p:nvPr/>
              </p:nvSpPr>
              <p:spPr>
                <a:xfrm>
                  <a:off x="5253416" y="2721214"/>
                  <a:ext cx="222134" cy="262557"/>
                </a:xfrm>
                <a:custGeom>
                  <a:avLst/>
                  <a:gdLst>
                    <a:gd name="connsiteX0" fmla="*/ 188552 w 222134"/>
                    <a:gd name="connsiteY0" fmla="*/ 249245 h 262557"/>
                    <a:gd name="connsiteX1" fmla="*/ 217497 w 222134"/>
                    <a:gd name="connsiteY1" fmla="*/ 229837 h 262557"/>
                    <a:gd name="connsiteX2" fmla="*/ 222135 w 222134"/>
                    <a:gd name="connsiteY2" fmla="*/ 225507 h 262557"/>
                    <a:gd name="connsiteX3" fmla="*/ 169682 w 222134"/>
                    <a:gd name="connsiteY3" fmla="*/ 87086 h 262557"/>
                    <a:gd name="connsiteX4" fmla="*/ 171441 w 222134"/>
                    <a:gd name="connsiteY4" fmla="*/ 61423 h 262557"/>
                    <a:gd name="connsiteX5" fmla="*/ 184714 w 222134"/>
                    <a:gd name="connsiteY5" fmla="*/ 11861 h 262557"/>
                    <a:gd name="connsiteX6" fmla="*/ 11803 w 222134"/>
                    <a:gd name="connsiteY6" fmla="*/ 76539 h 262557"/>
                    <a:gd name="connsiteX7" fmla="*/ 49904 w 222134"/>
                    <a:gd name="connsiteY7" fmla="*/ 233847 h 262557"/>
                    <a:gd name="connsiteX8" fmla="*/ 131302 w 222134"/>
                    <a:gd name="connsiteY8" fmla="*/ 262558 h 262557"/>
                    <a:gd name="connsiteX9" fmla="*/ 188552 w 222134"/>
                    <a:gd name="connsiteY9" fmla="*/ 249245 h 26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134" h="262557">
                      <a:moveTo>
                        <a:pt x="188552" y="249245"/>
                      </a:moveTo>
                      <a:cubicBezTo>
                        <a:pt x="197643" y="241975"/>
                        <a:pt x="207325" y="235483"/>
                        <a:pt x="217497" y="229837"/>
                      </a:cubicBezTo>
                      <a:cubicBezTo>
                        <a:pt x="219119" y="228477"/>
                        <a:pt x="220667" y="227032"/>
                        <a:pt x="222135" y="225507"/>
                      </a:cubicBezTo>
                      <a:cubicBezTo>
                        <a:pt x="188470" y="187287"/>
                        <a:pt x="169825" y="138085"/>
                        <a:pt x="169682" y="87086"/>
                      </a:cubicBezTo>
                      <a:cubicBezTo>
                        <a:pt x="169705" y="78503"/>
                        <a:pt x="170293" y="69930"/>
                        <a:pt x="171441" y="61423"/>
                      </a:cubicBezTo>
                      <a:cubicBezTo>
                        <a:pt x="173771" y="44409"/>
                        <a:pt x="178231" y="27757"/>
                        <a:pt x="184714" y="11861"/>
                      </a:cubicBezTo>
                      <a:cubicBezTo>
                        <a:pt x="119159" y="-18169"/>
                        <a:pt x="41744" y="10788"/>
                        <a:pt x="11803" y="76539"/>
                      </a:cubicBezTo>
                      <a:cubicBezTo>
                        <a:pt x="-13229" y="131509"/>
                        <a:pt x="2518" y="196522"/>
                        <a:pt x="49904" y="233847"/>
                      </a:cubicBezTo>
                      <a:cubicBezTo>
                        <a:pt x="72981" y="252443"/>
                        <a:pt x="101700" y="262573"/>
                        <a:pt x="131302" y="262558"/>
                      </a:cubicBezTo>
                      <a:cubicBezTo>
                        <a:pt x="151142" y="262505"/>
                        <a:pt x="170713" y="257954"/>
                        <a:pt x="188552" y="249245"/>
                      </a:cubicBezTo>
                      <a:close/>
                    </a:path>
                  </a:pathLst>
                </a:custGeom>
                <a:grpFill/>
                <a:ln w="15981"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B28BBD46-28F9-3E2E-83A1-F8D4245BE531}"/>
                    </a:ext>
                  </a:extLst>
                </p:cNvPr>
                <p:cNvSpPr/>
                <p:nvPr/>
              </p:nvSpPr>
              <p:spPr>
                <a:xfrm>
                  <a:off x="5198072" y="3018577"/>
                  <a:ext cx="244215" cy="733060"/>
                </a:xfrm>
                <a:custGeom>
                  <a:avLst/>
                  <a:gdLst>
                    <a:gd name="connsiteX0" fmla="*/ 240058 w 244215"/>
                    <a:gd name="connsiteY0" fmla="*/ 681996 h 733060"/>
                    <a:gd name="connsiteX1" fmla="*/ 240058 w 244215"/>
                    <a:gd name="connsiteY1" fmla="*/ 456161 h 733060"/>
                    <a:gd name="connsiteX2" fmla="*/ 163298 w 244215"/>
                    <a:gd name="connsiteY2" fmla="*/ 333941 h 733060"/>
                    <a:gd name="connsiteX3" fmla="*/ 163298 w 244215"/>
                    <a:gd name="connsiteY3" fmla="*/ 117248 h 733060"/>
                    <a:gd name="connsiteX4" fmla="*/ 174652 w 244215"/>
                    <a:gd name="connsiteY4" fmla="*/ 49562 h 733060"/>
                    <a:gd name="connsiteX5" fmla="*/ 198959 w 244215"/>
                    <a:gd name="connsiteY5" fmla="*/ 0 h 733060"/>
                    <a:gd name="connsiteX6" fmla="*/ 131154 w 244215"/>
                    <a:gd name="connsiteY6" fmla="*/ 0 h 733060"/>
                    <a:gd name="connsiteX7" fmla="*/ 48157 w 244215"/>
                    <a:gd name="connsiteY7" fmla="*/ 30154 h 733060"/>
                    <a:gd name="connsiteX8" fmla="*/ 182 w 244215"/>
                    <a:gd name="connsiteY8" fmla="*/ 118050 h 733060"/>
                    <a:gd name="connsiteX9" fmla="*/ 182 w 244215"/>
                    <a:gd name="connsiteY9" fmla="*/ 131363 h 733060"/>
                    <a:gd name="connsiteX10" fmla="*/ 182 w 244215"/>
                    <a:gd name="connsiteY10" fmla="*/ 328006 h 733060"/>
                    <a:gd name="connsiteX11" fmla="*/ 64149 w 244215"/>
                    <a:gd name="connsiteY11" fmla="*/ 392164 h 733060"/>
                    <a:gd name="connsiteX12" fmla="*/ 71026 w 244215"/>
                    <a:gd name="connsiteY12" fmla="*/ 392164 h 733060"/>
                    <a:gd name="connsiteX13" fmla="*/ 71026 w 244215"/>
                    <a:gd name="connsiteY13" fmla="*/ 669646 h 733060"/>
                    <a:gd name="connsiteX14" fmla="*/ 121399 w 244215"/>
                    <a:gd name="connsiteY14" fmla="*/ 731718 h 733060"/>
                    <a:gd name="connsiteX15" fmla="*/ 134193 w 244215"/>
                    <a:gd name="connsiteY15" fmla="*/ 733001 h 733060"/>
                    <a:gd name="connsiteX16" fmla="*/ 240058 w 244215"/>
                    <a:gd name="connsiteY16" fmla="*/ 733001 h 733060"/>
                    <a:gd name="connsiteX17" fmla="*/ 244216 w 244215"/>
                    <a:gd name="connsiteY17" fmla="*/ 733001 h 733060"/>
                    <a:gd name="connsiteX18" fmla="*/ 240058 w 244215"/>
                    <a:gd name="connsiteY18" fmla="*/ 700602 h 73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215" h="733060">
                      <a:moveTo>
                        <a:pt x="240058" y="681996"/>
                      </a:moveTo>
                      <a:lnTo>
                        <a:pt x="240058" y="456161"/>
                      </a:lnTo>
                      <a:cubicBezTo>
                        <a:pt x="193073" y="433721"/>
                        <a:pt x="163187" y="386135"/>
                        <a:pt x="163298" y="333941"/>
                      </a:cubicBezTo>
                      <a:lnTo>
                        <a:pt x="163298" y="117248"/>
                      </a:lnTo>
                      <a:cubicBezTo>
                        <a:pt x="163361" y="94215"/>
                        <a:pt x="167197" y="71348"/>
                        <a:pt x="174652" y="49562"/>
                      </a:cubicBezTo>
                      <a:cubicBezTo>
                        <a:pt x="180504" y="32024"/>
                        <a:pt x="188680" y="15354"/>
                        <a:pt x="198959" y="0"/>
                      </a:cubicBezTo>
                      <a:lnTo>
                        <a:pt x="131154" y="0"/>
                      </a:lnTo>
                      <a:cubicBezTo>
                        <a:pt x="100832" y="49"/>
                        <a:pt x="71477" y="10714"/>
                        <a:pt x="48157" y="30154"/>
                      </a:cubicBezTo>
                      <a:cubicBezTo>
                        <a:pt x="21256" y="51978"/>
                        <a:pt x="4017" y="83560"/>
                        <a:pt x="182" y="118050"/>
                      </a:cubicBezTo>
                      <a:cubicBezTo>
                        <a:pt x="-61" y="122484"/>
                        <a:pt x="-61" y="126929"/>
                        <a:pt x="182" y="131363"/>
                      </a:cubicBezTo>
                      <a:lnTo>
                        <a:pt x="182" y="328006"/>
                      </a:lnTo>
                      <a:cubicBezTo>
                        <a:pt x="182" y="363439"/>
                        <a:pt x="28821" y="392164"/>
                        <a:pt x="64149" y="392164"/>
                      </a:cubicBezTo>
                      <a:lnTo>
                        <a:pt x="71026" y="392164"/>
                      </a:lnTo>
                      <a:lnTo>
                        <a:pt x="71026" y="669646"/>
                      </a:lnTo>
                      <a:cubicBezTo>
                        <a:pt x="71314" y="699593"/>
                        <a:pt x="92222" y="725355"/>
                        <a:pt x="121399" y="731718"/>
                      </a:cubicBezTo>
                      <a:cubicBezTo>
                        <a:pt x="125614" y="732549"/>
                        <a:pt x="129898" y="732979"/>
                        <a:pt x="134193" y="733001"/>
                      </a:cubicBezTo>
                      <a:lnTo>
                        <a:pt x="240058" y="733001"/>
                      </a:lnTo>
                      <a:cubicBezTo>
                        <a:pt x="241443" y="733080"/>
                        <a:pt x="242831" y="733080"/>
                        <a:pt x="244216" y="733001"/>
                      </a:cubicBezTo>
                      <a:cubicBezTo>
                        <a:pt x="241499" y="722415"/>
                        <a:pt x="240103" y="711532"/>
                        <a:pt x="240058" y="700602"/>
                      </a:cubicBezTo>
                      <a:close/>
                    </a:path>
                  </a:pathLst>
                </a:custGeom>
                <a:grpFill/>
                <a:ln w="15981"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E6DFB1E2-70A1-ECC1-B816-9A52F127D8F5}"/>
                    </a:ext>
                  </a:extLst>
                </p:cNvPr>
                <p:cNvSpPr/>
                <p:nvPr/>
              </p:nvSpPr>
              <p:spPr>
                <a:xfrm>
                  <a:off x="5488023" y="2664103"/>
                  <a:ext cx="248033" cy="288552"/>
                </a:xfrm>
                <a:custGeom>
                  <a:avLst/>
                  <a:gdLst>
                    <a:gd name="connsiteX0" fmla="*/ 17752 w 248033"/>
                    <a:gd name="connsiteY0" fmla="*/ 213007 h 288552"/>
                    <a:gd name="connsiteX1" fmla="*/ 62049 w 248033"/>
                    <a:gd name="connsiteY1" fmla="*/ 262408 h 288552"/>
                    <a:gd name="connsiteX2" fmla="*/ 88436 w 248033"/>
                    <a:gd name="connsiteY2" fmla="*/ 277164 h 288552"/>
                    <a:gd name="connsiteX3" fmla="*/ 144407 w 248033"/>
                    <a:gd name="connsiteY3" fmla="*/ 288552 h 288552"/>
                    <a:gd name="connsiteX4" fmla="*/ 224365 w 248033"/>
                    <a:gd name="connsiteY4" fmla="*/ 263851 h 288552"/>
                    <a:gd name="connsiteX5" fmla="*/ 226124 w 248033"/>
                    <a:gd name="connsiteY5" fmla="*/ 262408 h 288552"/>
                    <a:gd name="connsiteX6" fmla="*/ 235400 w 248033"/>
                    <a:gd name="connsiteY6" fmla="*/ 255511 h 288552"/>
                    <a:gd name="connsiteX7" fmla="*/ 248033 w 248033"/>
                    <a:gd name="connsiteY7" fmla="*/ 243481 h 288552"/>
                    <a:gd name="connsiteX8" fmla="*/ 220687 w 248033"/>
                    <a:gd name="connsiteY8" fmla="*/ 189108 h 288552"/>
                    <a:gd name="connsiteX9" fmla="*/ 208693 w 248033"/>
                    <a:gd name="connsiteY9" fmla="*/ 117732 h 288552"/>
                    <a:gd name="connsiteX10" fmla="*/ 211252 w 248033"/>
                    <a:gd name="connsiteY10" fmla="*/ 85654 h 288552"/>
                    <a:gd name="connsiteX11" fmla="*/ 228203 w 248033"/>
                    <a:gd name="connsiteY11" fmla="*/ 27110 h 288552"/>
                    <a:gd name="connsiteX12" fmla="*/ 33264 w 248033"/>
                    <a:gd name="connsiteY12" fmla="*/ 52452 h 288552"/>
                    <a:gd name="connsiteX13" fmla="*/ 17273 w 248033"/>
                    <a:gd name="connsiteY13" fmla="*/ 75549 h 288552"/>
                    <a:gd name="connsiteX14" fmla="*/ 6398 w 248033"/>
                    <a:gd name="connsiteY14" fmla="*/ 101372 h 288552"/>
                    <a:gd name="connsiteX15" fmla="*/ 2 w 248033"/>
                    <a:gd name="connsiteY15" fmla="*/ 144197 h 288552"/>
                    <a:gd name="connsiteX16" fmla="*/ 17273 w 248033"/>
                    <a:gd name="connsiteY16" fmla="*/ 213007 h 288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033" h="288552">
                      <a:moveTo>
                        <a:pt x="17752" y="213007"/>
                      </a:moveTo>
                      <a:cubicBezTo>
                        <a:pt x="28521" y="232680"/>
                        <a:pt x="43682" y="249588"/>
                        <a:pt x="62049" y="262408"/>
                      </a:cubicBezTo>
                      <a:cubicBezTo>
                        <a:pt x="70335" y="268192"/>
                        <a:pt x="79174" y="273135"/>
                        <a:pt x="88436" y="277164"/>
                      </a:cubicBezTo>
                      <a:cubicBezTo>
                        <a:pt x="106157" y="284639"/>
                        <a:pt x="125182" y="288510"/>
                        <a:pt x="144407" y="288552"/>
                      </a:cubicBezTo>
                      <a:cubicBezTo>
                        <a:pt x="172910" y="288442"/>
                        <a:pt x="200739" y="279845"/>
                        <a:pt x="224365" y="263851"/>
                      </a:cubicBezTo>
                      <a:lnTo>
                        <a:pt x="226124" y="262408"/>
                      </a:lnTo>
                      <a:cubicBezTo>
                        <a:pt x="229323" y="260323"/>
                        <a:pt x="232361" y="257917"/>
                        <a:pt x="235400" y="255511"/>
                      </a:cubicBezTo>
                      <a:cubicBezTo>
                        <a:pt x="239878" y="251794"/>
                        <a:pt x="244099" y="247774"/>
                        <a:pt x="248033" y="243481"/>
                      </a:cubicBezTo>
                      <a:cubicBezTo>
                        <a:pt x="236439" y="226722"/>
                        <a:pt x="227234" y="208421"/>
                        <a:pt x="220687" y="189108"/>
                      </a:cubicBezTo>
                      <a:cubicBezTo>
                        <a:pt x="212837" y="166131"/>
                        <a:pt x="208786" y="142021"/>
                        <a:pt x="208693" y="117732"/>
                      </a:cubicBezTo>
                      <a:cubicBezTo>
                        <a:pt x="208803" y="106993"/>
                        <a:pt x="209658" y="96274"/>
                        <a:pt x="211252" y="85654"/>
                      </a:cubicBezTo>
                      <a:cubicBezTo>
                        <a:pt x="214163" y="65444"/>
                        <a:pt x="219868" y="45740"/>
                        <a:pt x="228203" y="27110"/>
                      </a:cubicBezTo>
                      <a:cubicBezTo>
                        <a:pt x="166695" y="-17195"/>
                        <a:pt x="81478" y="-6117"/>
                        <a:pt x="33264" y="52452"/>
                      </a:cubicBezTo>
                      <a:cubicBezTo>
                        <a:pt x="27221" y="59629"/>
                        <a:pt x="21867" y="67362"/>
                        <a:pt x="17273" y="75549"/>
                      </a:cubicBezTo>
                      <a:cubicBezTo>
                        <a:pt x="12903" y="83822"/>
                        <a:pt x="9265" y="92463"/>
                        <a:pt x="6398" y="101372"/>
                      </a:cubicBezTo>
                      <a:cubicBezTo>
                        <a:pt x="2131" y="115243"/>
                        <a:pt x="-25" y="129681"/>
                        <a:pt x="2" y="144197"/>
                      </a:cubicBezTo>
                      <a:cubicBezTo>
                        <a:pt x="-114" y="168227"/>
                        <a:pt x="5827" y="191896"/>
                        <a:pt x="17273" y="213007"/>
                      </a:cubicBezTo>
                      <a:close/>
                    </a:path>
                  </a:pathLst>
                </a:custGeom>
                <a:grpFill/>
                <a:ln w="15981"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12C8A5A3-CEC9-F5ED-74C7-73C6DBA39575}"/>
                    </a:ext>
                  </a:extLst>
                </p:cNvPr>
                <p:cNvSpPr/>
                <p:nvPr/>
              </p:nvSpPr>
              <p:spPr>
                <a:xfrm>
                  <a:off x="5426616" y="2991470"/>
                  <a:ext cx="288970" cy="797480"/>
                </a:xfrm>
                <a:custGeom>
                  <a:avLst/>
                  <a:gdLst>
                    <a:gd name="connsiteX0" fmla="*/ 287211 w 288970"/>
                    <a:gd name="connsiteY0" fmla="*/ 507327 h 797480"/>
                    <a:gd name="connsiteX1" fmla="*/ 279535 w 288970"/>
                    <a:gd name="connsiteY1" fmla="*/ 503317 h 797480"/>
                    <a:gd name="connsiteX2" fmla="*/ 203415 w 288970"/>
                    <a:gd name="connsiteY2" fmla="*/ 378531 h 797480"/>
                    <a:gd name="connsiteX3" fmla="*/ 203415 w 288970"/>
                    <a:gd name="connsiteY3" fmla="*/ 144355 h 797480"/>
                    <a:gd name="connsiteX4" fmla="*/ 257307 w 288970"/>
                    <a:gd name="connsiteY4" fmla="*/ 0 h 797480"/>
                    <a:gd name="connsiteX5" fmla="*/ 144405 w 288970"/>
                    <a:gd name="connsiteY5" fmla="*/ 0 h 797480"/>
                    <a:gd name="connsiteX6" fmla="*/ 101547 w 288970"/>
                    <a:gd name="connsiteY6" fmla="*/ 6577 h 797480"/>
                    <a:gd name="connsiteX7" fmla="*/ 0 w 288970"/>
                    <a:gd name="connsiteY7" fmla="*/ 144836 h 797480"/>
                    <a:gd name="connsiteX8" fmla="*/ 0 w 288970"/>
                    <a:gd name="connsiteY8" fmla="*/ 361048 h 797480"/>
                    <a:gd name="connsiteX9" fmla="*/ 69724 w 288970"/>
                    <a:gd name="connsiteY9" fmla="*/ 430819 h 797480"/>
                    <a:gd name="connsiteX10" fmla="*/ 77240 w 288970"/>
                    <a:gd name="connsiteY10" fmla="*/ 430819 h 797480"/>
                    <a:gd name="connsiteX11" fmla="*/ 77240 w 288970"/>
                    <a:gd name="connsiteY11" fmla="*/ 727709 h 797480"/>
                    <a:gd name="connsiteX12" fmla="*/ 107464 w 288970"/>
                    <a:gd name="connsiteY12" fmla="*/ 785611 h 797480"/>
                    <a:gd name="connsiteX13" fmla="*/ 132411 w 288970"/>
                    <a:gd name="connsiteY13" fmla="*/ 796037 h 797480"/>
                    <a:gd name="connsiteX14" fmla="*/ 146324 w 288970"/>
                    <a:gd name="connsiteY14" fmla="*/ 797480 h 797480"/>
                    <a:gd name="connsiteX15" fmla="*/ 264023 w 288970"/>
                    <a:gd name="connsiteY15" fmla="*/ 797480 h 797480"/>
                    <a:gd name="connsiteX16" fmla="*/ 288970 w 288970"/>
                    <a:gd name="connsiteY16" fmla="*/ 792668 h 797480"/>
                    <a:gd name="connsiteX17" fmla="*/ 286731 w 288970"/>
                    <a:gd name="connsiteY17" fmla="*/ 767807 h 797480"/>
                    <a:gd name="connsiteX18" fmla="*/ 286731 w 288970"/>
                    <a:gd name="connsiteY18" fmla="*/ 507327 h 79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8970" h="797480">
                      <a:moveTo>
                        <a:pt x="287211" y="507327"/>
                      </a:moveTo>
                      <a:cubicBezTo>
                        <a:pt x="284493" y="506204"/>
                        <a:pt x="282094" y="504600"/>
                        <a:pt x="279535" y="503317"/>
                      </a:cubicBezTo>
                      <a:cubicBezTo>
                        <a:pt x="232922" y="479239"/>
                        <a:pt x="203568" y="431118"/>
                        <a:pt x="203415" y="378531"/>
                      </a:cubicBezTo>
                      <a:lnTo>
                        <a:pt x="203415" y="144355"/>
                      </a:lnTo>
                      <a:cubicBezTo>
                        <a:pt x="203568" y="91317"/>
                        <a:pt x="222691" y="40095"/>
                        <a:pt x="257307" y="0"/>
                      </a:cubicBezTo>
                      <a:lnTo>
                        <a:pt x="144405" y="0"/>
                      </a:lnTo>
                      <a:cubicBezTo>
                        <a:pt x="129867" y="-33"/>
                        <a:pt x="115411" y="2185"/>
                        <a:pt x="101547" y="6577"/>
                      </a:cubicBezTo>
                      <a:cubicBezTo>
                        <a:pt x="41296" y="25573"/>
                        <a:pt x="227" y="81490"/>
                        <a:pt x="0" y="144836"/>
                      </a:cubicBezTo>
                      <a:lnTo>
                        <a:pt x="0" y="361048"/>
                      </a:lnTo>
                      <a:cubicBezTo>
                        <a:pt x="176" y="399571"/>
                        <a:pt x="31315" y="430731"/>
                        <a:pt x="69724" y="430819"/>
                      </a:cubicBezTo>
                      <a:lnTo>
                        <a:pt x="77240" y="430819"/>
                      </a:lnTo>
                      <a:lnTo>
                        <a:pt x="77240" y="727709"/>
                      </a:lnTo>
                      <a:cubicBezTo>
                        <a:pt x="77205" y="750821"/>
                        <a:pt x="88507" y="772472"/>
                        <a:pt x="107464" y="785611"/>
                      </a:cubicBezTo>
                      <a:cubicBezTo>
                        <a:pt x="115013" y="790703"/>
                        <a:pt x="123491" y="794247"/>
                        <a:pt x="132411" y="796037"/>
                      </a:cubicBezTo>
                      <a:cubicBezTo>
                        <a:pt x="136985" y="797009"/>
                        <a:pt x="141649" y="797493"/>
                        <a:pt x="146324" y="797480"/>
                      </a:cubicBezTo>
                      <a:lnTo>
                        <a:pt x="264023" y="797480"/>
                      </a:lnTo>
                      <a:cubicBezTo>
                        <a:pt x="272565" y="797448"/>
                        <a:pt x="281026" y="795816"/>
                        <a:pt x="288970" y="792668"/>
                      </a:cubicBezTo>
                      <a:cubicBezTo>
                        <a:pt x="287490" y="784464"/>
                        <a:pt x="286741" y="776144"/>
                        <a:pt x="286731" y="767807"/>
                      </a:cubicBezTo>
                      <a:lnTo>
                        <a:pt x="286731" y="507327"/>
                      </a:lnTo>
                      <a:close/>
                    </a:path>
                  </a:pathLst>
                </a:custGeom>
                <a:grpFill/>
                <a:ln w="15981"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F7966952-F6D6-E8B6-AAB1-35304EE809B5}"/>
                    </a:ext>
                  </a:extLst>
                </p:cNvPr>
                <p:cNvSpPr/>
                <p:nvPr/>
              </p:nvSpPr>
              <p:spPr>
                <a:xfrm>
                  <a:off x="6360212" y="2721767"/>
                  <a:ext cx="221472" cy="262005"/>
                </a:xfrm>
                <a:custGeom>
                  <a:avLst/>
                  <a:gdLst>
                    <a:gd name="connsiteX0" fmla="*/ 33583 w 221472"/>
                    <a:gd name="connsiteY0" fmla="*/ 248692 h 262005"/>
                    <a:gd name="connsiteX1" fmla="*/ 39979 w 221472"/>
                    <a:gd name="connsiteY1" fmla="*/ 251740 h 262005"/>
                    <a:gd name="connsiteX2" fmla="*/ 90833 w 221472"/>
                    <a:gd name="connsiteY2" fmla="*/ 262005 h 262005"/>
                    <a:gd name="connsiteX3" fmla="*/ 172231 w 221472"/>
                    <a:gd name="connsiteY3" fmla="*/ 233294 h 262005"/>
                    <a:gd name="connsiteX4" fmla="*/ 183105 w 221472"/>
                    <a:gd name="connsiteY4" fmla="*/ 223671 h 262005"/>
                    <a:gd name="connsiteX5" fmla="*/ 199097 w 221472"/>
                    <a:gd name="connsiteY5" fmla="*/ 204263 h 262005"/>
                    <a:gd name="connsiteX6" fmla="*/ 199097 w 221472"/>
                    <a:gd name="connsiteY6" fmla="*/ 57984 h 262005"/>
                    <a:gd name="connsiteX7" fmla="*/ 183105 w 221472"/>
                    <a:gd name="connsiteY7" fmla="*/ 38576 h 262005"/>
                    <a:gd name="connsiteX8" fmla="*/ 39180 w 221472"/>
                    <a:gd name="connsiteY8" fmla="*/ 10507 h 262005"/>
                    <a:gd name="connsiteX9" fmla="*/ 37421 w 221472"/>
                    <a:gd name="connsiteY9" fmla="*/ 10507 h 262005"/>
                    <a:gd name="connsiteX10" fmla="*/ 49894 w 221472"/>
                    <a:gd name="connsiteY10" fmla="*/ 60069 h 262005"/>
                    <a:gd name="connsiteX11" fmla="*/ 51653 w 221472"/>
                    <a:gd name="connsiteY11" fmla="*/ 85732 h 262005"/>
                    <a:gd name="connsiteX12" fmla="*/ 0 w 221472"/>
                    <a:gd name="connsiteY12" fmla="*/ 224954 h 262005"/>
                    <a:gd name="connsiteX13" fmla="*/ 4638 w 221472"/>
                    <a:gd name="connsiteY13" fmla="*/ 229285 h 262005"/>
                    <a:gd name="connsiteX14" fmla="*/ 33583 w 221472"/>
                    <a:gd name="connsiteY14" fmla="*/ 248692 h 26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472" h="262005">
                      <a:moveTo>
                        <a:pt x="33583" y="248692"/>
                      </a:moveTo>
                      <a:lnTo>
                        <a:pt x="39979" y="251740"/>
                      </a:lnTo>
                      <a:cubicBezTo>
                        <a:pt x="56081" y="258520"/>
                        <a:pt x="73370" y="262009"/>
                        <a:pt x="90833" y="262005"/>
                      </a:cubicBezTo>
                      <a:cubicBezTo>
                        <a:pt x="120435" y="262020"/>
                        <a:pt x="149154" y="251891"/>
                        <a:pt x="172231" y="233294"/>
                      </a:cubicBezTo>
                      <a:cubicBezTo>
                        <a:pt x="176069" y="230247"/>
                        <a:pt x="179587" y="227039"/>
                        <a:pt x="183105" y="223671"/>
                      </a:cubicBezTo>
                      <a:cubicBezTo>
                        <a:pt x="188998" y="217689"/>
                        <a:pt x="194349" y="211194"/>
                        <a:pt x="199097" y="204263"/>
                      </a:cubicBezTo>
                      <a:cubicBezTo>
                        <a:pt x="228932" y="160094"/>
                        <a:pt x="228932" y="102153"/>
                        <a:pt x="199097" y="57984"/>
                      </a:cubicBezTo>
                      <a:cubicBezTo>
                        <a:pt x="194390" y="51022"/>
                        <a:pt x="189036" y="44523"/>
                        <a:pt x="183105" y="38576"/>
                      </a:cubicBezTo>
                      <a:cubicBezTo>
                        <a:pt x="145357" y="598"/>
                        <a:pt x="88366" y="-10517"/>
                        <a:pt x="39180" y="10507"/>
                      </a:cubicBezTo>
                      <a:lnTo>
                        <a:pt x="37421" y="10507"/>
                      </a:lnTo>
                      <a:cubicBezTo>
                        <a:pt x="43630" y="26439"/>
                        <a:pt x="47821" y="43090"/>
                        <a:pt x="49894" y="60069"/>
                      </a:cubicBezTo>
                      <a:cubicBezTo>
                        <a:pt x="50963" y="68583"/>
                        <a:pt x="51550" y="77151"/>
                        <a:pt x="51653" y="85732"/>
                      </a:cubicBezTo>
                      <a:cubicBezTo>
                        <a:pt x="51926" y="136902"/>
                        <a:pt x="33558" y="186411"/>
                        <a:pt x="0" y="224954"/>
                      </a:cubicBezTo>
                      <a:lnTo>
                        <a:pt x="4638" y="229285"/>
                      </a:lnTo>
                      <a:cubicBezTo>
                        <a:pt x="14810" y="234931"/>
                        <a:pt x="24492" y="241423"/>
                        <a:pt x="33583" y="248692"/>
                      </a:cubicBezTo>
                      <a:close/>
                    </a:path>
                  </a:pathLst>
                </a:custGeom>
                <a:grpFill/>
                <a:ln w="15981"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2EE94E9D-5246-18A5-B10C-882242A8D830}"/>
                    </a:ext>
                  </a:extLst>
                </p:cNvPr>
                <p:cNvSpPr/>
                <p:nvPr/>
              </p:nvSpPr>
              <p:spPr>
                <a:xfrm>
                  <a:off x="6393955" y="3018568"/>
                  <a:ext cx="245015" cy="731786"/>
                </a:xfrm>
                <a:custGeom>
                  <a:avLst/>
                  <a:gdLst>
                    <a:gd name="connsiteX0" fmla="*/ 112582 w 245015"/>
                    <a:gd name="connsiteY0" fmla="*/ 9 h 731786"/>
                    <a:gd name="connsiteX1" fmla="*/ 44777 w 245015"/>
                    <a:gd name="connsiteY1" fmla="*/ 9 h 731786"/>
                    <a:gd name="connsiteX2" fmla="*/ 69084 w 245015"/>
                    <a:gd name="connsiteY2" fmla="*/ 49571 h 731786"/>
                    <a:gd name="connsiteX3" fmla="*/ 80438 w 245015"/>
                    <a:gd name="connsiteY3" fmla="*/ 117257 h 731786"/>
                    <a:gd name="connsiteX4" fmla="*/ 80438 w 245015"/>
                    <a:gd name="connsiteY4" fmla="*/ 333950 h 731786"/>
                    <a:gd name="connsiteX5" fmla="*/ 3678 w 245015"/>
                    <a:gd name="connsiteY5" fmla="*/ 456170 h 731786"/>
                    <a:gd name="connsiteX6" fmla="*/ 3678 w 245015"/>
                    <a:gd name="connsiteY6" fmla="*/ 700611 h 731786"/>
                    <a:gd name="connsiteX7" fmla="*/ 0 w 245015"/>
                    <a:gd name="connsiteY7" fmla="*/ 731727 h 731786"/>
                    <a:gd name="connsiteX8" fmla="*/ 4158 w 245015"/>
                    <a:gd name="connsiteY8" fmla="*/ 731727 h 731786"/>
                    <a:gd name="connsiteX9" fmla="*/ 110823 w 245015"/>
                    <a:gd name="connsiteY9" fmla="*/ 731727 h 731786"/>
                    <a:gd name="connsiteX10" fmla="*/ 123616 w 245015"/>
                    <a:gd name="connsiteY10" fmla="*/ 730444 h 731786"/>
                    <a:gd name="connsiteX11" fmla="*/ 173990 w 245015"/>
                    <a:gd name="connsiteY11" fmla="*/ 668371 h 731786"/>
                    <a:gd name="connsiteX12" fmla="*/ 173990 w 245015"/>
                    <a:gd name="connsiteY12" fmla="*/ 391371 h 731786"/>
                    <a:gd name="connsiteX13" fmla="*/ 180866 w 245015"/>
                    <a:gd name="connsiteY13" fmla="*/ 391371 h 731786"/>
                    <a:gd name="connsiteX14" fmla="*/ 244833 w 245015"/>
                    <a:gd name="connsiteY14" fmla="*/ 327213 h 731786"/>
                    <a:gd name="connsiteX15" fmla="*/ 244833 w 245015"/>
                    <a:gd name="connsiteY15" fmla="*/ 131372 h 731786"/>
                    <a:gd name="connsiteX16" fmla="*/ 244833 w 245015"/>
                    <a:gd name="connsiteY16" fmla="*/ 118059 h 731786"/>
                    <a:gd name="connsiteX17" fmla="*/ 112582 w 245015"/>
                    <a:gd name="connsiteY17" fmla="*/ 9 h 73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5015" h="731786">
                      <a:moveTo>
                        <a:pt x="112582" y="9"/>
                      </a:moveTo>
                      <a:lnTo>
                        <a:pt x="44777" y="9"/>
                      </a:lnTo>
                      <a:cubicBezTo>
                        <a:pt x="55056" y="15363"/>
                        <a:pt x="63232" y="32033"/>
                        <a:pt x="69084" y="49571"/>
                      </a:cubicBezTo>
                      <a:cubicBezTo>
                        <a:pt x="76539" y="71357"/>
                        <a:pt x="80375" y="94224"/>
                        <a:pt x="80438" y="117257"/>
                      </a:cubicBezTo>
                      <a:lnTo>
                        <a:pt x="80438" y="333950"/>
                      </a:lnTo>
                      <a:cubicBezTo>
                        <a:pt x="80471" y="386122"/>
                        <a:pt x="50609" y="433669"/>
                        <a:pt x="3678" y="456170"/>
                      </a:cubicBezTo>
                      <a:lnTo>
                        <a:pt x="3678" y="700611"/>
                      </a:lnTo>
                      <a:cubicBezTo>
                        <a:pt x="3687" y="711092"/>
                        <a:pt x="2452" y="721538"/>
                        <a:pt x="0" y="731727"/>
                      </a:cubicBezTo>
                      <a:cubicBezTo>
                        <a:pt x="1385" y="731806"/>
                        <a:pt x="2773" y="731806"/>
                        <a:pt x="4158" y="731727"/>
                      </a:cubicBezTo>
                      <a:lnTo>
                        <a:pt x="110823" y="731727"/>
                      </a:lnTo>
                      <a:cubicBezTo>
                        <a:pt x="115118" y="731705"/>
                        <a:pt x="119401" y="731275"/>
                        <a:pt x="123616" y="730444"/>
                      </a:cubicBezTo>
                      <a:cubicBezTo>
                        <a:pt x="152794" y="724081"/>
                        <a:pt x="173701" y="698318"/>
                        <a:pt x="173990" y="668371"/>
                      </a:cubicBezTo>
                      <a:lnTo>
                        <a:pt x="173990" y="391371"/>
                      </a:lnTo>
                      <a:lnTo>
                        <a:pt x="180866" y="391371"/>
                      </a:lnTo>
                      <a:cubicBezTo>
                        <a:pt x="216194" y="391371"/>
                        <a:pt x="244833" y="362646"/>
                        <a:pt x="244833" y="327213"/>
                      </a:cubicBezTo>
                      <a:lnTo>
                        <a:pt x="244833" y="131372"/>
                      </a:lnTo>
                      <a:cubicBezTo>
                        <a:pt x="245076" y="126938"/>
                        <a:pt x="245076" y="122493"/>
                        <a:pt x="244833" y="118059"/>
                      </a:cubicBezTo>
                      <a:cubicBezTo>
                        <a:pt x="237738" y="50370"/>
                        <a:pt x="180437" y="-778"/>
                        <a:pt x="112582" y="9"/>
                      </a:cubicBezTo>
                      <a:close/>
                    </a:path>
                  </a:pathLst>
                </a:custGeom>
                <a:grpFill/>
                <a:ln w="15981"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E05DF337-D2B8-FFF6-03D3-81F634C677DD}"/>
                    </a:ext>
                  </a:extLst>
                </p:cNvPr>
                <p:cNvSpPr/>
                <p:nvPr/>
              </p:nvSpPr>
              <p:spPr>
                <a:xfrm>
                  <a:off x="6099387" y="2664105"/>
                  <a:ext cx="248678" cy="288721"/>
                </a:xfrm>
                <a:custGeom>
                  <a:avLst/>
                  <a:gdLst>
                    <a:gd name="connsiteX0" fmla="*/ 39340 w 248678"/>
                    <a:gd name="connsiteY0" fmla="*/ 117731 h 288721"/>
                    <a:gd name="connsiteX1" fmla="*/ 27346 w 248678"/>
                    <a:gd name="connsiteY1" fmla="*/ 189106 h 288721"/>
                    <a:gd name="connsiteX2" fmla="*/ 0 w 248678"/>
                    <a:gd name="connsiteY2" fmla="*/ 243480 h 288721"/>
                    <a:gd name="connsiteX3" fmla="*/ 21909 w 248678"/>
                    <a:gd name="connsiteY3" fmla="*/ 262406 h 288721"/>
                    <a:gd name="connsiteX4" fmla="*/ 222441 w 248678"/>
                    <a:gd name="connsiteY4" fmla="*/ 227434 h 288721"/>
                    <a:gd name="connsiteX5" fmla="*/ 187573 w 248678"/>
                    <a:gd name="connsiteY5" fmla="*/ 26303 h 288721"/>
                    <a:gd name="connsiteX6" fmla="*/ 104106 w 248678"/>
                    <a:gd name="connsiteY6" fmla="*/ 1 h 288721"/>
                    <a:gd name="connsiteX7" fmla="*/ 19990 w 248678"/>
                    <a:gd name="connsiteY7" fmla="*/ 27429 h 288721"/>
                    <a:gd name="connsiteX8" fmla="*/ 35981 w 248678"/>
                    <a:gd name="connsiteY8" fmla="*/ 86133 h 288721"/>
                    <a:gd name="connsiteX9" fmla="*/ 39340 w 248678"/>
                    <a:gd name="connsiteY9" fmla="*/ 117731 h 28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678" h="288721">
                      <a:moveTo>
                        <a:pt x="39340" y="117731"/>
                      </a:moveTo>
                      <a:cubicBezTo>
                        <a:pt x="39233" y="142018"/>
                        <a:pt x="35182" y="166126"/>
                        <a:pt x="27346" y="189106"/>
                      </a:cubicBezTo>
                      <a:cubicBezTo>
                        <a:pt x="20799" y="208419"/>
                        <a:pt x="11594" y="226720"/>
                        <a:pt x="0" y="243480"/>
                      </a:cubicBezTo>
                      <a:cubicBezTo>
                        <a:pt x="6578" y="250586"/>
                        <a:pt x="13927" y="256934"/>
                        <a:pt x="21909" y="262406"/>
                      </a:cubicBezTo>
                      <a:cubicBezTo>
                        <a:pt x="86913" y="308290"/>
                        <a:pt x="176694" y="292632"/>
                        <a:pt x="222441" y="227434"/>
                      </a:cubicBezTo>
                      <a:cubicBezTo>
                        <a:pt x="268188" y="162236"/>
                        <a:pt x="252577" y="72187"/>
                        <a:pt x="187573" y="26303"/>
                      </a:cubicBezTo>
                      <a:cubicBezTo>
                        <a:pt x="163146" y="9061"/>
                        <a:pt x="133975" y="-131"/>
                        <a:pt x="104106" y="1"/>
                      </a:cubicBezTo>
                      <a:cubicBezTo>
                        <a:pt x="73882" y="-4"/>
                        <a:pt x="44433" y="9598"/>
                        <a:pt x="19990" y="27429"/>
                      </a:cubicBezTo>
                      <a:cubicBezTo>
                        <a:pt x="27952" y="46178"/>
                        <a:pt x="33331" y="65928"/>
                        <a:pt x="35981" y="86133"/>
                      </a:cubicBezTo>
                      <a:cubicBezTo>
                        <a:pt x="37835" y="96574"/>
                        <a:pt x="38958" y="107132"/>
                        <a:pt x="39340" y="117731"/>
                      </a:cubicBezTo>
                      <a:close/>
                    </a:path>
                  </a:pathLst>
                </a:custGeom>
                <a:grpFill/>
                <a:ln w="15981"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78675110-6FC0-45D4-CEE2-3DCAD53932F2}"/>
                    </a:ext>
                  </a:extLst>
                </p:cNvPr>
                <p:cNvSpPr/>
                <p:nvPr/>
              </p:nvSpPr>
              <p:spPr>
                <a:xfrm>
                  <a:off x="6119697" y="2990990"/>
                  <a:ext cx="289290" cy="797960"/>
                </a:xfrm>
                <a:custGeom>
                  <a:avLst/>
                  <a:gdLst>
                    <a:gd name="connsiteX0" fmla="*/ 268981 w 289290"/>
                    <a:gd name="connsiteY0" fmla="*/ 410769 h 797960"/>
                    <a:gd name="connsiteX1" fmla="*/ 289290 w 289290"/>
                    <a:gd name="connsiteY1" fmla="*/ 361528 h 797960"/>
                    <a:gd name="connsiteX2" fmla="*/ 289290 w 289290"/>
                    <a:gd name="connsiteY2" fmla="*/ 144836 h 797960"/>
                    <a:gd name="connsiteX3" fmla="*/ 282893 w 289290"/>
                    <a:gd name="connsiteY3" fmla="*/ 101850 h 797960"/>
                    <a:gd name="connsiteX4" fmla="*/ 264663 w 289290"/>
                    <a:gd name="connsiteY4" fmla="*/ 63997 h 797960"/>
                    <a:gd name="connsiteX5" fmla="*/ 236677 w 289290"/>
                    <a:gd name="connsiteY5" fmla="*/ 33202 h 797960"/>
                    <a:gd name="connsiteX6" fmla="*/ 225643 w 289290"/>
                    <a:gd name="connsiteY6" fmla="*/ 24861 h 797960"/>
                    <a:gd name="connsiteX7" fmla="*/ 145684 w 289290"/>
                    <a:gd name="connsiteY7" fmla="*/ 0 h 797960"/>
                    <a:gd name="connsiteX8" fmla="*/ 31824 w 289290"/>
                    <a:gd name="connsiteY8" fmla="*/ 0 h 797960"/>
                    <a:gd name="connsiteX9" fmla="*/ 85716 w 289290"/>
                    <a:gd name="connsiteY9" fmla="*/ 144355 h 797960"/>
                    <a:gd name="connsiteX10" fmla="*/ 85716 w 289290"/>
                    <a:gd name="connsiteY10" fmla="*/ 378530 h 797960"/>
                    <a:gd name="connsiteX11" fmla="*/ 9915 w 289290"/>
                    <a:gd name="connsiteY11" fmla="*/ 503317 h 797960"/>
                    <a:gd name="connsiteX12" fmla="*/ 2239 w 289290"/>
                    <a:gd name="connsiteY12" fmla="*/ 507327 h 797960"/>
                    <a:gd name="connsiteX13" fmla="*/ 2239 w 289290"/>
                    <a:gd name="connsiteY13" fmla="*/ 768288 h 797960"/>
                    <a:gd name="connsiteX14" fmla="*/ 0 w 289290"/>
                    <a:gd name="connsiteY14" fmla="*/ 793149 h 797960"/>
                    <a:gd name="connsiteX15" fmla="*/ 24947 w 289290"/>
                    <a:gd name="connsiteY15" fmla="*/ 797961 h 797960"/>
                    <a:gd name="connsiteX16" fmla="*/ 142646 w 289290"/>
                    <a:gd name="connsiteY16" fmla="*/ 797961 h 797960"/>
                    <a:gd name="connsiteX17" fmla="*/ 212210 w 289290"/>
                    <a:gd name="connsiteY17" fmla="*/ 728189 h 797960"/>
                    <a:gd name="connsiteX18" fmla="*/ 212210 w 289290"/>
                    <a:gd name="connsiteY18" fmla="*/ 431300 h 797960"/>
                    <a:gd name="connsiteX19" fmla="*/ 219886 w 289290"/>
                    <a:gd name="connsiteY19" fmla="*/ 431300 h 797960"/>
                    <a:gd name="connsiteX20" fmla="*/ 258746 w 289290"/>
                    <a:gd name="connsiteY20" fmla="*/ 419270 h 797960"/>
                    <a:gd name="connsiteX21" fmla="*/ 268981 w 289290"/>
                    <a:gd name="connsiteY21" fmla="*/ 410769 h 7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9290" h="797960">
                      <a:moveTo>
                        <a:pt x="268981" y="410769"/>
                      </a:moveTo>
                      <a:cubicBezTo>
                        <a:pt x="282039" y="397737"/>
                        <a:pt x="289353" y="380005"/>
                        <a:pt x="289290" y="361528"/>
                      </a:cubicBezTo>
                      <a:lnTo>
                        <a:pt x="289290" y="144836"/>
                      </a:lnTo>
                      <a:cubicBezTo>
                        <a:pt x="289297" y="130268"/>
                        <a:pt x="287141" y="115781"/>
                        <a:pt x="282893" y="101850"/>
                      </a:cubicBezTo>
                      <a:cubicBezTo>
                        <a:pt x="278615" y="88438"/>
                        <a:pt x="272478" y="75696"/>
                        <a:pt x="264663" y="63997"/>
                      </a:cubicBezTo>
                      <a:cubicBezTo>
                        <a:pt x="256846" y="52447"/>
                        <a:pt x="247422" y="42076"/>
                        <a:pt x="236677" y="33202"/>
                      </a:cubicBezTo>
                      <a:cubicBezTo>
                        <a:pt x="233176" y="30194"/>
                        <a:pt x="229491" y="27408"/>
                        <a:pt x="225643" y="24861"/>
                      </a:cubicBezTo>
                      <a:cubicBezTo>
                        <a:pt x="202060" y="8758"/>
                        <a:pt x="174213" y="100"/>
                        <a:pt x="145684" y="0"/>
                      </a:cubicBezTo>
                      <a:lnTo>
                        <a:pt x="31824" y="0"/>
                      </a:lnTo>
                      <a:cubicBezTo>
                        <a:pt x="66439" y="40095"/>
                        <a:pt x="85562" y="91317"/>
                        <a:pt x="85716" y="144355"/>
                      </a:cubicBezTo>
                      <a:lnTo>
                        <a:pt x="85716" y="378530"/>
                      </a:lnTo>
                      <a:cubicBezTo>
                        <a:pt x="85624" y="431048"/>
                        <a:pt x="56404" y="479152"/>
                        <a:pt x="9915" y="503317"/>
                      </a:cubicBezTo>
                      <a:cubicBezTo>
                        <a:pt x="7356" y="504600"/>
                        <a:pt x="4957" y="506204"/>
                        <a:pt x="2239" y="507327"/>
                      </a:cubicBezTo>
                      <a:lnTo>
                        <a:pt x="2239" y="768288"/>
                      </a:lnTo>
                      <a:cubicBezTo>
                        <a:pt x="2222" y="776625"/>
                        <a:pt x="1473" y="784944"/>
                        <a:pt x="0" y="793149"/>
                      </a:cubicBezTo>
                      <a:cubicBezTo>
                        <a:pt x="7944" y="796297"/>
                        <a:pt x="16405" y="797929"/>
                        <a:pt x="24947" y="797961"/>
                      </a:cubicBezTo>
                      <a:lnTo>
                        <a:pt x="142646" y="797961"/>
                      </a:lnTo>
                      <a:cubicBezTo>
                        <a:pt x="181065" y="797961"/>
                        <a:pt x="212210" y="766723"/>
                        <a:pt x="212210" y="728189"/>
                      </a:cubicBezTo>
                      <a:lnTo>
                        <a:pt x="212210" y="431300"/>
                      </a:lnTo>
                      <a:lnTo>
                        <a:pt x="219886" y="431300"/>
                      </a:lnTo>
                      <a:cubicBezTo>
                        <a:pt x="233755" y="431332"/>
                        <a:pt x="247307" y="427136"/>
                        <a:pt x="258746" y="419270"/>
                      </a:cubicBezTo>
                      <a:cubicBezTo>
                        <a:pt x="262412" y="416759"/>
                        <a:pt x="265838" y="413914"/>
                        <a:pt x="268981" y="410769"/>
                      </a:cubicBezTo>
                      <a:close/>
                    </a:path>
                  </a:pathLst>
                </a:custGeom>
                <a:grpFill/>
                <a:ln w="15981"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58951665-DA0E-BB60-111F-65FA262CFEC5}"/>
                    </a:ext>
                  </a:extLst>
                </p:cNvPr>
                <p:cNvSpPr/>
                <p:nvPr/>
              </p:nvSpPr>
              <p:spPr>
                <a:xfrm>
                  <a:off x="5762023" y="2625623"/>
                  <a:ext cx="311815" cy="312276"/>
                </a:xfrm>
                <a:custGeom>
                  <a:avLst/>
                  <a:gdLst>
                    <a:gd name="connsiteX0" fmla="*/ 74460 w 311815"/>
                    <a:gd name="connsiteY0" fmla="*/ 289019 h 312276"/>
                    <a:gd name="connsiteX1" fmla="*/ 95410 w 311815"/>
                    <a:gd name="connsiteY1" fmla="*/ 300086 h 312276"/>
                    <a:gd name="connsiteX2" fmla="*/ 155858 w 311815"/>
                    <a:gd name="connsiteY2" fmla="*/ 312276 h 312276"/>
                    <a:gd name="connsiteX3" fmla="*/ 237256 w 311815"/>
                    <a:gd name="connsiteY3" fmla="*/ 289019 h 312276"/>
                    <a:gd name="connsiteX4" fmla="*/ 254687 w 311815"/>
                    <a:gd name="connsiteY4" fmla="*/ 276669 h 312276"/>
                    <a:gd name="connsiteX5" fmla="*/ 276769 w 311815"/>
                    <a:gd name="connsiteY5" fmla="*/ 57304 h 312276"/>
                    <a:gd name="connsiteX6" fmla="*/ 95410 w 311815"/>
                    <a:gd name="connsiteY6" fmla="*/ 12500 h 312276"/>
                    <a:gd name="connsiteX7" fmla="*/ 45995 w 311815"/>
                    <a:gd name="connsiteY7" fmla="*/ 46022 h 312276"/>
                    <a:gd name="connsiteX8" fmla="*/ 44595 w 311815"/>
                    <a:gd name="connsiteY8" fmla="*/ 265364 h 312276"/>
                    <a:gd name="connsiteX9" fmla="*/ 74460 w 311815"/>
                    <a:gd name="connsiteY9" fmla="*/ 289019 h 31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1815" h="312276">
                      <a:moveTo>
                        <a:pt x="74460" y="289019"/>
                      </a:moveTo>
                      <a:cubicBezTo>
                        <a:pt x="81131" y="293274"/>
                        <a:pt x="88138" y="296975"/>
                        <a:pt x="95410" y="300086"/>
                      </a:cubicBezTo>
                      <a:cubicBezTo>
                        <a:pt x="114543" y="308166"/>
                        <a:pt x="135098" y="312311"/>
                        <a:pt x="155858" y="312276"/>
                      </a:cubicBezTo>
                      <a:cubicBezTo>
                        <a:pt x="184628" y="312327"/>
                        <a:pt x="212832" y="304268"/>
                        <a:pt x="237256" y="289019"/>
                      </a:cubicBezTo>
                      <a:cubicBezTo>
                        <a:pt x="243389" y="285381"/>
                        <a:pt x="249219" y="281251"/>
                        <a:pt x="254687" y="276669"/>
                      </a:cubicBezTo>
                      <a:cubicBezTo>
                        <a:pt x="321181" y="222209"/>
                        <a:pt x="331067" y="123996"/>
                        <a:pt x="276769" y="57304"/>
                      </a:cubicBezTo>
                      <a:cubicBezTo>
                        <a:pt x="232999" y="3543"/>
                        <a:pt x="159067" y="-14721"/>
                        <a:pt x="95410" y="12500"/>
                      </a:cubicBezTo>
                      <a:cubicBezTo>
                        <a:pt x="76952" y="20401"/>
                        <a:pt x="60177" y="31781"/>
                        <a:pt x="45995" y="46022"/>
                      </a:cubicBezTo>
                      <a:cubicBezTo>
                        <a:pt x="-14781" y="106204"/>
                        <a:pt x="-15408" y="204406"/>
                        <a:pt x="44595" y="265364"/>
                      </a:cubicBezTo>
                      <a:cubicBezTo>
                        <a:pt x="53541" y="274452"/>
                        <a:pt x="63572" y="282397"/>
                        <a:pt x="74460" y="289019"/>
                      </a:cubicBezTo>
                      <a:close/>
                    </a:path>
                  </a:pathLst>
                </a:custGeom>
                <a:grpFill/>
                <a:ln w="15981"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AA821C40-824D-63AD-746A-58013EB03999}"/>
                    </a:ext>
                  </a:extLst>
                </p:cNvPr>
                <p:cNvSpPr/>
                <p:nvPr/>
              </p:nvSpPr>
              <p:spPr>
                <a:xfrm>
                  <a:off x="5696075" y="2978799"/>
                  <a:ext cx="444089" cy="856024"/>
                </a:xfrm>
                <a:custGeom>
                  <a:avLst/>
                  <a:gdLst>
                    <a:gd name="connsiteX0" fmla="*/ 444090 w 444089"/>
                    <a:gd name="connsiteY0" fmla="*/ 391362 h 856024"/>
                    <a:gd name="connsiteX1" fmla="*/ 444090 w 444089"/>
                    <a:gd name="connsiteY1" fmla="*/ 157026 h 856024"/>
                    <a:gd name="connsiteX2" fmla="*/ 397714 w 444089"/>
                    <a:gd name="connsiteY2" fmla="*/ 46515 h 856024"/>
                    <a:gd name="connsiteX3" fmla="*/ 361733 w 444089"/>
                    <a:gd name="connsiteY3" fmla="*/ 19408 h 856024"/>
                    <a:gd name="connsiteX4" fmla="*/ 333747 w 444089"/>
                    <a:gd name="connsiteY4" fmla="*/ 7539 h 856024"/>
                    <a:gd name="connsiteX5" fmla="*/ 288011 w 444089"/>
                    <a:gd name="connsiteY5" fmla="*/ 1 h 856024"/>
                    <a:gd name="connsiteX6" fmla="*/ 155599 w 444089"/>
                    <a:gd name="connsiteY6" fmla="*/ 1 h 856024"/>
                    <a:gd name="connsiteX7" fmla="*/ 109383 w 444089"/>
                    <a:gd name="connsiteY7" fmla="*/ 7058 h 856024"/>
                    <a:gd name="connsiteX8" fmla="*/ 81398 w 444089"/>
                    <a:gd name="connsiteY8" fmla="*/ 18927 h 856024"/>
                    <a:gd name="connsiteX9" fmla="*/ 45896 w 444089"/>
                    <a:gd name="connsiteY9" fmla="*/ 46515 h 856024"/>
                    <a:gd name="connsiteX10" fmla="*/ 0 w 444089"/>
                    <a:gd name="connsiteY10" fmla="*/ 157026 h 856024"/>
                    <a:gd name="connsiteX11" fmla="*/ 0 w 444089"/>
                    <a:gd name="connsiteY11" fmla="*/ 391202 h 856024"/>
                    <a:gd name="connsiteX12" fmla="*/ 75321 w 444089"/>
                    <a:gd name="connsiteY12" fmla="*/ 466747 h 856024"/>
                    <a:gd name="connsiteX13" fmla="*/ 83477 w 444089"/>
                    <a:gd name="connsiteY13" fmla="*/ 466747 h 856024"/>
                    <a:gd name="connsiteX14" fmla="*/ 83477 w 444089"/>
                    <a:gd name="connsiteY14" fmla="*/ 780479 h 856024"/>
                    <a:gd name="connsiteX15" fmla="*/ 105066 w 444089"/>
                    <a:gd name="connsiteY15" fmla="*/ 834050 h 856024"/>
                    <a:gd name="connsiteX16" fmla="*/ 129053 w 444089"/>
                    <a:gd name="connsiteY16" fmla="*/ 850090 h 856024"/>
                    <a:gd name="connsiteX17" fmla="*/ 158318 w 444089"/>
                    <a:gd name="connsiteY17" fmla="*/ 856024 h 856024"/>
                    <a:gd name="connsiteX18" fmla="*/ 285772 w 444089"/>
                    <a:gd name="connsiteY18" fmla="*/ 856024 h 856024"/>
                    <a:gd name="connsiteX19" fmla="*/ 300804 w 444089"/>
                    <a:gd name="connsiteY19" fmla="*/ 854420 h 856024"/>
                    <a:gd name="connsiteX20" fmla="*/ 360933 w 444089"/>
                    <a:gd name="connsiteY20" fmla="*/ 780479 h 856024"/>
                    <a:gd name="connsiteX21" fmla="*/ 360933 w 444089"/>
                    <a:gd name="connsiteY21" fmla="*/ 466747 h 856024"/>
                    <a:gd name="connsiteX22" fmla="*/ 369089 w 444089"/>
                    <a:gd name="connsiteY22" fmla="*/ 466747 h 856024"/>
                    <a:gd name="connsiteX23" fmla="*/ 444090 w 444089"/>
                    <a:gd name="connsiteY23" fmla="*/ 391362 h 85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4089" h="856024">
                      <a:moveTo>
                        <a:pt x="444090" y="391362"/>
                      </a:moveTo>
                      <a:lnTo>
                        <a:pt x="444090" y="157026"/>
                      </a:lnTo>
                      <a:cubicBezTo>
                        <a:pt x="443955" y="115458"/>
                        <a:pt x="427257" y="75668"/>
                        <a:pt x="397714" y="46515"/>
                      </a:cubicBezTo>
                      <a:cubicBezTo>
                        <a:pt x="387120" y="35747"/>
                        <a:pt x="374995" y="26612"/>
                        <a:pt x="361733" y="19408"/>
                      </a:cubicBezTo>
                      <a:cubicBezTo>
                        <a:pt x="352815" y="14540"/>
                        <a:pt x="343441" y="10564"/>
                        <a:pt x="333747" y="7539"/>
                      </a:cubicBezTo>
                      <a:cubicBezTo>
                        <a:pt x="318973" y="2705"/>
                        <a:pt x="303550" y="162"/>
                        <a:pt x="288011" y="1"/>
                      </a:cubicBezTo>
                      <a:lnTo>
                        <a:pt x="155599" y="1"/>
                      </a:lnTo>
                      <a:cubicBezTo>
                        <a:pt x="139924" y="-42"/>
                        <a:pt x="124336" y="2338"/>
                        <a:pt x="109383" y="7058"/>
                      </a:cubicBezTo>
                      <a:cubicBezTo>
                        <a:pt x="99689" y="10083"/>
                        <a:pt x="90315" y="14059"/>
                        <a:pt x="81398" y="18927"/>
                      </a:cubicBezTo>
                      <a:cubicBezTo>
                        <a:pt x="68273" y="26318"/>
                        <a:pt x="56310" y="35614"/>
                        <a:pt x="45896" y="46515"/>
                      </a:cubicBezTo>
                      <a:cubicBezTo>
                        <a:pt x="16529" y="75748"/>
                        <a:pt x="8" y="115527"/>
                        <a:pt x="0" y="157026"/>
                      </a:cubicBezTo>
                      <a:lnTo>
                        <a:pt x="0" y="391202"/>
                      </a:lnTo>
                      <a:cubicBezTo>
                        <a:pt x="88" y="432888"/>
                        <a:pt x="33759" y="466659"/>
                        <a:pt x="75321" y="466747"/>
                      </a:cubicBezTo>
                      <a:lnTo>
                        <a:pt x="83477" y="466747"/>
                      </a:lnTo>
                      <a:lnTo>
                        <a:pt x="83477" y="780479"/>
                      </a:lnTo>
                      <a:cubicBezTo>
                        <a:pt x="83328" y="800496"/>
                        <a:pt x="91091" y="819758"/>
                        <a:pt x="105066" y="834050"/>
                      </a:cubicBezTo>
                      <a:cubicBezTo>
                        <a:pt x="112026" y="840810"/>
                        <a:pt x="120154" y="846245"/>
                        <a:pt x="129053" y="850090"/>
                      </a:cubicBezTo>
                      <a:cubicBezTo>
                        <a:pt x="138306" y="854036"/>
                        <a:pt x="148263" y="856055"/>
                        <a:pt x="158318" y="856024"/>
                      </a:cubicBezTo>
                      <a:lnTo>
                        <a:pt x="285772" y="856024"/>
                      </a:lnTo>
                      <a:cubicBezTo>
                        <a:pt x="290822" y="855975"/>
                        <a:pt x="295856" y="855437"/>
                        <a:pt x="300804" y="854420"/>
                      </a:cubicBezTo>
                      <a:cubicBezTo>
                        <a:pt x="335760" y="847137"/>
                        <a:pt x="360847" y="816287"/>
                        <a:pt x="360933" y="780479"/>
                      </a:cubicBezTo>
                      <a:lnTo>
                        <a:pt x="360933" y="466747"/>
                      </a:lnTo>
                      <a:lnTo>
                        <a:pt x="369089" y="466747"/>
                      </a:lnTo>
                      <a:cubicBezTo>
                        <a:pt x="410464" y="466484"/>
                        <a:pt x="443915" y="432861"/>
                        <a:pt x="444090" y="391362"/>
                      </a:cubicBezTo>
                      <a:close/>
                    </a:path>
                  </a:pathLst>
                </a:custGeom>
                <a:grpFill/>
                <a:ln w="15981" cap="flat">
                  <a:noFill/>
                  <a:prstDash val="solid"/>
                  <a:miter/>
                </a:ln>
              </p:spPr>
              <p:txBody>
                <a:bodyPr rtlCol="0" anchor="ctr"/>
                <a:lstStyle/>
                <a:p>
                  <a:endParaRPr lang="en-US"/>
                </a:p>
              </p:txBody>
            </p:sp>
          </p:grpSp>
          <p:sp>
            <p:nvSpPr>
              <p:cNvPr id="65" name="Graphic 28">
                <a:extLst>
                  <a:ext uri="{FF2B5EF4-FFF2-40B4-BE49-F238E27FC236}">
                    <a16:creationId xmlns:a16="http://schemas.microsoft.com/office/drawing/2014/main" id="{E6FDB110-4773-17EF-B308-5A3C0EB9AB69}"/>
                  </a:ext>
                </a:extLst>
              </p:cNvPr>
              <p:cNvSpPr/>
              <p:nvPr/>
            </p:nvSpPr>
            <p:spPr>
              <a:xfrm>
                <a:off x="3003695" y="3299868"/>
                <a:ext cx="204859" cy="208841"/>
              </a:xfrm>
              <a:custGeom>
                <a:avLst/>
                <a:gdLst>
                  <a:gd name="connsiteX0" fmla="*/ 176308 w 204859"/>
                  <a:gd name="connsiteY0" fmla="*/ 79494 h 208841"/>
                  <a:gd name="connsiteX1" fmla="*/ 129348 w 204859"/>
                  <a:gd name="connsiteY1" fmla="*/ 79494 h 208841"/>
                  <a:gd name="connsiteX2" fmla="*/ 129348 w 204859"/>
                  <a:gd name="connsiteY2" fmla="*/ 32158 h 208841"/>
                  <a:gd name="connsiteX3" fmla="*/ 105332 w 204859"/>
                  <a:gd name="connsiteY3" fmla="*/ 362 h 208841"/>
                  <a:gd name="connsiteX4" fmla="*/ 104177 w 204859"/>
                  <a:gd name="connsiteY4" fmla="*/ 225 h 208841"/>
                  <a:gd name="connsiteX5" fmla="*/ 72292 w 204859"/>
                  <a:gd name="connsiteY5" fmla="*/ 24998 h 208841"/>
                  <a:gd name="connsiteX6" fmla="*/ 72245 w 204859"/>
                  <a:gd name="connsiteY6" fmla="*/ 25396 h 208841"/>
                  <a:gd name="connsiteX7" fmla="*/ 72245 w 204859"/>
                  <a:gd name="connsiteY7" fmla="*/ 32158 h 208841"/>
                  <a:gd name="connsiteX8" fmla="*/ 72245 w 204859"/>
                  <a:gd name="connsiteY8" fmla="*/ 79494 h 208841"/>
                  <a:gd name="connsiteX9" fmla="*/ 25285 w 204859"/>
                  <a:gd name="connsiteY9" fmla="*/ 79494 h 208841"/>
                  <a:gd name="connsiteX10" fmla="*/ 190 w 204859"/>
                  <a:gd name="connsiteY10" fmla="*/ 111127 h 208841"/>
                  <a:gd name="connsiteX11" fmla="*/ 25285 w 204859"/>
                  <a:gd name="connsiteY11" fmla="*/ 136221 h 208841"/>
                  <a:gd name="connsiteX12" fmla="*/ 72245 w 204859"/>
                  <a:gd name="connsiteY12" fmla="*/ 136221 h 208841"/>
                  <a:gd name="connsiteX13" fmla="*/ 72245 w 204859"/>
                  <a:gd name="connsiteY13" fmla="*/ 183556 h 208841"/>
                  <a:gd name="connsiteX14" fmla="*/ 103878 w 204859"/>
                  <a:gd name="connsiteY14" fmla="*/ 208651 h 208841"/>
                  <a:gd name="connsiteX15" fmla="*/ 128972 w 204859"/>
                  <a:gd name="connsiteY15" fmla="*/ 183556 h 208841"/>
                  <a:gd name="connsiteX16" fmla="*/ 128972 w 204859"/>
                  <a:gd name="connsiteY16" fmla="*/ 135845 h 208841"/>
                  <a:gd name="connsiteX17" fmla="*/ 176308 w 204859"/>
                  <a:gd name="connsiteY17" fmla="*/ 135845 h 208841"/>
                  <a:gd name="connsiteX18" fmla="*/ 204860 w 204859"/>
                  <a:gd name="connsiteY18" fmla="*/ 108045 h 208841"/>
                  <a:gd name="connsiteX19" fmla="*/ 204860 w 204859"/>
                  <a:gd name="connsiteY19" fmla="*/ 108045 h 208841"/>
                  <a:gd name="connsiteX20" fmla="*/ 176308 w 204859"/>
                  <a:gd name="connsiteY20" fmla="*/ 79494 h 20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859" h="208841">
                    <a:moveTo>
                      <a:pt x="176308" y="79494"/>
                    </a:moveTo>
                    <a:lnTo>
                      <a:pt x="129348" y="79494"/>
                    </a:lnTo>
                    <a:lnTo>
                      <a:pt x="129348" y="32158"/>
                    </a:lnTo>
                    <a:cubicBezTo>
                      <a:pt x="131496" y="16746"/>
                      <a:pt x="120744" y="2510"/>
                      <a:pt x="105332" y="362"/>
                    </a:cubicBezTo>
                    <a:cubicBezTo>
                      <a:pt x="104948" y="309"/>
                      <a:pt x="104563" y="263"/>
                      <a:pt x="104177" y="225"/>
                    </a:cubicBezTo>
                    <a:cubicBezTo>
                      <a:pt x="88532" y="-1739"/>
                      <a:pt x="74256" y="9352"/>
                      <a:pt x="72292" y="24998"/>
                    </a:cubicBezTo>
                    <a:cubicBezTo>
                      <a:pt x="72275" y="25131"/>
                      <a:pt x="72259" y="25263"/>
                      <a:pt x="72245" y="25396"/>
                    </a:cubicBezTo>
                    <a:cubicBezTo>
                      <a:pt x="71866" y="27634"/>
                      <a:pt x="71866" y="29920"/>
                      <a:pt x="72245" y="32158"/>
                    </a:cubicBezTo>
                    <a:lnTo>
                      <a:pt x="72245" y="79494"/>
                    </a:lnTo>
                    <a:lnTo>
                      <a:pt x="25285" y="79494"/>
                    </a:lnTo>
                    <a:cubicBezTo>
                      <a:pt x="9620" y="81299"/>
                      <a:pt x="-1615" y="95462"/>
                      <a:pt x="190" y="111127"/>
                    </a:cubicBezTo>
                    <a:cubicBezTo>
                      <a:pt x="1710" y="124306"/>
                      <a:pt x="12106" y="134702"/>
                      <a:pt x="25285" y="136221"/>
                    </a:cubicBezTo>
                    <a:lnTo>
                      <a:pt x="72245" y="136221"/>
                    </a:lnTo>
                    <a:lnTo>
                      <a:pt x="72245" y="183556"/>
                    </a:lnTo>
                    <a:cubicBezTo>
                      <a:pt x="74051" y="199221"/>
                      <a:pt x="88213" y="210456"/>
                      <a:pt x="103878" y="208651"/>
                    </a:cubicBezTo>
                    <a:cubicBezTo>
                      <a:pt x="117057" y="207131"/>
                      <a:pt x="127453" y="196735"/>
                      <a:pt x="128972" y="183556"/>
                    </a:cubicBezTo>
                    <a:lnTo>
                      <a:pt x="128972" y="135845"/>
                    </a:lnTo>
                    <a:lnTo>
                      <a:pt x="176308" y="135845"/>
                    </a:lnTo>
                    <a:cubicBezTo>
                      <a:pt x="191788" y="135851"/>
                      <a:pt x="204452" y="123520"/>
                      <a:pt x="204860" y="108045"/>
                    </a:cubicBezTo>
                    <a:lnTo>
                      <a:pt x="204860" y="108045"/>
                    </a:lnTo>
                    <a:cubicBezTo>
                      <a:pt x="204860" y="92276"/>
                      <a:pt x="192077" y="79494"/>
                      <a:pt x="176308" y="79494"/>
                    </a:cubicBezTo>
                    <a:close/>
                  </a:path>
                </a:pathLst>
              </a:custGeom>
              <a:grpFill/>
              <a:ln w="36513" cap="flat">
                <a:noFill/>
                <a:prstDash val="solid"/>
                <a:miter/>
              </a:ln>
            </p:spPr>
            <p:txBody>
              <a:bodyPr rtlCol="0" anchor="ctr"/>
              <a:lstStyle/>
              <a:p>
                <a:endParaRPr lang="en-US"/>
              </a:p>
            </p:txBody>
          </p:sp>
          <p:sp>
            <p:nvSpPr>
              <p:cNvPr id="66" name="Graphic 37">
                <a:extLst>
                  <a:ext uri="{FF2B5EF4-FFF2-40B4-BE49-F238E27FC236}">
                    <a16:creationId xmlns:a16="http://schemas.microsoft.com/office/drawing/2014/main" id="{42AD1C50-4A04-C090-B23C-161E6276FE45}"/>
                  </a:ext>
                </a:extLst>
              </p:cNvPr>
              <p:cNvSpPr/>
              <p:nvPr/>
            </p:nvSpPr>
            <p:spPr>
              <a:xfrm>
                <a:off x="1147397" y="3290814"/>
                <a:ext cx="204859" cy="208841"/>
              </a:xfrm>
              <a:custGeom>
                <a:avLst/>
                <a:gdLst>
                  <a:gd name="connsiteX0" fmla="*/ 176308 w 204859"/>
                  <a:gd name="connsiteY0" fmla="*/ 79494 h 208841"/>
                  <a:gd name="connsiteX1" fmla="*/ 129348 w 204859"/>
                  <a:gd name="connsiteY1" fmla="*/ 79494 h 208841"/>
                  <a:gd name="connsiteX2" fmla="*/ 129348 w 204859"/>
                  <a:gd name="connsiteY2" fmla="*/ 32158 h 208841"/>
                  <a:gd name="connsiteX3" fmla="*/ 105332 w 204859"/>
                  <a:gd name="connsiteY3" fmla="*/ 362 h 208841"/>
                  <a:gd name="connsiteX4" fmla="*/ 104177 w 204859"/>
                  <a:gd name="connsiteY4" fmla="*/ 225 h 208841"/>
                  <a:gd name="connsiteX5" fmla="*/ 72292 w 204859"/>
                  <a:gd name="connsiteY5" fmla="*/ 24998 h 208841"/>
                  <a:gd name="connsiteX6" fmla="*/ 72245 w 204859"/>
                  <a:gd name="connsiteY6" fmla="*/ 25396 h 208841"/>
                  <a:gd name="connsiteX7" fmla="*/ 72245 w 204859"/>
                  <a:gd name="connsiteY7" fmla="*/ 32158 h 208841"/>
                  <a:gd name="connsiteX8" fmla="*/ 72245 w 204859"/>
                  <a:gd name="connsiteY8" fmla="*/ 79494 h 208841"/>
                  <a:gd name="connsiteX9" fmla="*/ 25285 w 204859"/>
                  <a:gd name="connsiteY9" fmla="*/ 79494 h 208841"/>
                  <a:gd name="connsiteX10" fmla="*/ 190 w 204859"/>
                  <a:gd name="connsiteY10" fmla="*/ 111127 h 208841"/>
                  <a:gd name="connsiteX11" fmla="*/ 25285 w 204859"/>
                  <a:gd name="connsiteY11" fmla="*/ 136221 h 208841"/>
                  <a:gd name="connsiteX12" fmla="*/ 72245 w 204859"/>
                  <a:gd name="connsiteY12" fmla="*/ 136221 h 208841"/>
                  <a:gd name="connsiteX13" fmla="*/ 72245 w 204859"/>
                  <a:gd name="connsiteY13" fmla="*/ 183556 h 208841"/>
                  <a:gd name="connsiteX14" fmla="*/ 103878 w 204859"/>
                  <a:gd name="connsiteY14" fmla="*/ 208651 h 208841"/>
                  <a:gd name="connsiteX15" fmla="*/ 128972 w 204859"/>
                  <a:gd name="connsiteY15" fmla="*/ 183556 h 208841"/>
                  <a:gd name="connsiteX16" fmla="*/ 128972 w 204859"/>
                  <a:gd name="connsiteY16" fmla="*/ 135845 h 208841"/>
                  <a:gd name="connsiteX17" fmla="*/ 176308 w 204859"/>
                  <a:gd name="connsiteY17" fmla="*/ 135845 h 208841"/>
                  <a:gd name="connsiteX18" fmla="*/ 204860 w 204859"/>
                  <a:gd name="connsiteY18" fmla="*/ 108045 h 208841"/>
                  <a:gd name="connsiteX19" fmla="*/ 204860 w 204859"/>
                  <a:gd name="connsiteY19" fmla="*/ 108045 h 208841"/>
                  <a:gd name="connsiteX20" fmla="*/ 176308 w 204859"/>
                  <a:gd name="connsiteY20" fmla="*/ 79494 h 20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859" h="208841">
                    <a:moveTo>
                      <a:pt x="176308" y="79494"/>
                    </a:moveTo>
                    <a:lnTo>
                      <a:pt x="129348" y="79494"/>
                    </a:lnTo>
                    <a:lnTo>
                      <a:pt x="129348" y="32158"/>
                    </a:lnTo>
                    <a:cubicBezTo>
                      <a:pt x="131496" y="16746"/>
                      <a:pt x="120744" y="2510"/>
                      <a:pt x="105332" y="362"/>
                    </a:cubicBezTo>
                    <a:cubicBezTo>
                      <a:pt x="104948" y="309"/>
                      <a:pt x="104563" y="263"/>
                      <a:pt x="104177" y="225"/>
                    </a:cubicBezTo>
                    <a:cubicBezTo>
                      <a:pt x="88532" y="-1739"/>
                      <a:pt x="74256" y="9352"/>
                      <a:pt x="72292" y="24998"/>
                    </a:cubicBezTo>
                    <a:cubicBezTo>
                      <a:pt x="72275" y="25131"/>
                      <a:pt x="72259" y="25263"/>
                      <a:pt x="72245" y="25396"/>
                    </a:cubicBezTo>
                    <a:cubicBezTo>
                      <a:pt x="71866" y="27634"/>
                      <a:pt x="71866" y="29920"/>
                      <a:pt x="72245" y="32158"/>
                    </a:cubicBezTo>
                    <a:lnTo>
                      <a:pt x="72245" y="79494"/>
                    </a:lnTo>
                    <a:lnTo>
                      <a:pt x="25285" y="79494"/>
                    </a:lnTo>
                    <a:cubicBezTo>
                      <a:pt x="9620" y="81299"/>
                      <a:pt x="-1615" y="95462"/>
                      <a:pt x="190" y="111127"/>
                    </a:cubicBezTo>
                    <a:cubicBezTo>
                      <a:pt x="1710" y="124306"/>
                      <a:pt x="12106" y="134702"/>
                      <a:pt x="25285" y="136221"/>
                    </a:cubicBezTo>
                    <a:lnTo>
                      <a:pt x="72245" y="136221"/>
                    </a:lnTo>
                    <a:lnTo>
                      <a:pt x="72245" y="183556"/>
                    </a:lnTo>
                    <a:cubicBezTo>
                      <a:pt x="74051" y="199221"/>
                      <a:pt x="88213" y="210456"/>
                      <a:pt x="103878" y="208651"/>
                    </a:cubicBezTo>
                    <a:cubicBezTo>
                      <a:pt x="117057" y="207131"/>
                      <a:pt x="127453" y="196735"/>
                      <a:pt x="128972" y="183556"/>
                    </a:cubicBezTo>
                    <a:lnTo>
                      <a:pt x="128972" y="135845"/>
                    </a:lnTo>
                    <a:lnTo>
                      <a:pt x="176308" y="135845"/>
                    </a:lnTo>
                    <a:cubicBezTo>
                      <a:pt x="191788" y="135851"/>
                      <a:pt x="204452" y="123520"/>
                      <a:pt x="204860" y="108045"/>
                    </a:cubicBezTo>
                    <a:lnTo>
                      <a:pt x="204860" y="108045"/>
                    </a:lnTo>
                    <a:cubicBezTo>
                      <a:pt x="204860" y="92276"/>
                      <a:pt x="192077" y="79494"/>
                      <a:pt x="176308" y="79494"/>
                    </a:cubicBezTo>
                    <a:close/>
                  </a:path>
                </a:pathLst>
              </a:custGeom>
              <a:grpFill/>
              <a:ln w="36513" cap="flat">
                <a:noFill/>
                <a:prstDash val="solid"/>
                <a:miter/>
              </a:ln>
            </p:spPr>
            <p:txBody>
              <a:bodyPr rtlCol="0" anchor="ctr"/>
              <a:lstStyle/>
              <a:p>
                <a:endParaRPr lang="en-US"/>
              </a:p>
            </p:txBody>
          </p:sp>
          <p:sp>
            <p:nvSpPr>
              <p:cNvPr id="67" name="Graphic 41">
                <a:extLst>
                  <a:ext uri="{FF2B5EF4-FFF2-40B4-BE49-F238E27FC236}">
                    <a16:creationId xmlns:a16="http://schemas.microsoft.com/office/drawing/2014/main" id="{401892CD-8A7F-D876-9579-311122ACB1D9}"/>
                  </a:ext>
                </a:extLst>
              </p:cNvPr>
              <p:cNvSpPr/>
              <p:nvPr/>
            </p:nvSpPr>
            <p:spPr>
              <a:xfrm>
                <a:off x="1249742" y="3715515"/>
                <a:ext cx="71128" cy="71127"/>
              </a:xfrm>
              <a:custGeom>
                <a:avLst/>
                <a:gdLst>
                  <a:gd name="connsiteX0" fmla="*/ 71129 w 71128"/>
                  <a:gd name="connsiteY0" fmla="*/ 35564 h 71127"/>
                  <a:gd name="connsiteX1" fmla="*/ 35564 w 71128"/>
                  <a:gd name="connsiteY1" fmla="*/ 71128 h 71127"/>
                  <a:gd name="connsiteX2" fmla="*/ 0 w 71128"/>
                  <a:gd name="connsiteY2" fmla="*/ 35564 h 71127"/>
                  <a:gd name="connsiteX3" fmla="*/ 35564 w 71128"/>
                  <a:gd name="connsiteY3" fmla="*/ 0 h 71127"/>
                  <a:gd name="connsiteX4" fmla="*/ 71129 w 71128"/>
                  <a:gd name="connsiteY4" fmla="*/ 35564 h 71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8" h="71127">
                    <a:moveTo>
                      <a:pt x="71129" y="35564"/>
                    </a:moveTo>
                    <a:cubicBezTo>
                      <a:pt x="71129" y="55205"/>
                      <a:pt x="55206" y="71128"/>
                      <a:pt x="35564" y="71128"/>
                    </a:cubicBezTo>
                    <a:cubicBezTo>
                      <a:pt x="15923" y="71128"/>
                      <a:pt x="0" y="55205"/>
                      <a:pt x="0" y="35564"/>
                    </a:cubicBezTo>
                    <a:cubicBezTo>
                      <a:pt x="0" y="15922"/>
                      <a:pt x="15923" y="0"/>
                      <a:pt x="35564" y="0"/>
                    </a:cubicBezTo>
                    <a:cubicBezTo>
                      <a:pt x="55206" y="0"/>
                      <a:pt x="71129" y="15922"/>
                      <a:pt x="71129" y="35564"/>
                    </a:cubicBezTo>
                    <a:close/>
                  </a:path>
                </a:pathLst>
              </a:custGeom>
              <a:grpFill/>
              <a:ln w="22225" cap="flat">
                <a:noFill/>
                <a:prstDash val="solid"/>
                <a:miter/>
              </a:ln>
            </p:spPr>
            <p:txBody>
              <a:bodyPr rtlCol="0" anchor="ctr"/>
              <a:lstStyle/>
              <a:p>
                <a:endParaRPr lang="en-US"/>
              </a:p>
            </p:txBody>
          </p:sp>
          <p:sp>
            <p:nvSpPr>
              <p:cNvPr id="68" name="Graphic 40">
                <a:extLst>
                  <a:ext uri="{FF2B5EF4-FFF2-40B4-BE49-F238E27FC236}">
                    <a16:creationId xmlns:a16="http://schemas.microsoft.com/office/drawing/2014/main" id="{6C207EB9-E778-611C-27A7-47E174F47EC3}"/>
                  </a:ext>
                </a:extLst>
              </p:cNvPr>
              <p:cNvSpPr/>
              <p:nvPr/>
            </p:nvSpPr>
            <p:spPr>
              <a:xfrm>
                <a:off x="2945950" y="3726310"/>
                <a:ext cx="133802" cy="136403"/>
              </a:xfrm>
              <a:custGeom>
                <a:avLst/>
                <a:gdLst>
                  <a:gd name="connsiteX0" fmla="*/ 115155 w 133802"/>
                  <a:gd name="connsiteY0" fmla="*/ 51921 h 136403"/>
                  <a:gd name="connsiteX1" fmla="*/ 84483 w 133802"/>
                  <a:gd name="connsiteY1" fmla="*/ 51921 h 136403"/>
                  <a:gd name="connsiteX2" fmla="*/ 84483 w 133802"/>
                  <a:gd name="connsiteY2" fmla="*/ 21004 h 136403"/>
                  <a:gd name="connsiteX3" fmla="*/ 68797 w 133802"/>
                  <a:gd name="connsiteY3" fmla="*/ 236 h 136403"/>
                  <a:gd name="connsiteX4" fmla="*/ 68043 w 133802"/>
                  <a:gd name="connsiteY4" fmla="*/ 147 h 136403"/>
                  <a:gd name="connsiteX5" fmla="*/ 47217 w 133802"/>
                  <a:gd name="connsiteY5" fmla="*/ 16327 h 136403"/>
                  <a:gd name="connsiteX6" fmla="*/ 47186 w 133802"/>
                  <a:gd name="connsiteY6" fmla="*/ 16587 h 136403"/>
                  <a:gd name="connsiteX7" fmla="*/ 47186 w 133802"/>
                  <a:gd name="connsiteY7" fmla="*/ 21004 h 136403"/>
                  <a:gd name="connsiteX8" fmla="*/ 47186 w 133802"/>
                  <a:gd name="connsiteY8" fmla="*/ 51921 h 136403"/>
                  <a:gd name="connsiteX9" fmla="*/ 16515 w 133802"/>
                  <a:gd name="connsiteY9" fmla="*/ 51921 h 136403"/>
                  <a:gd name="connsiteX10" fmla="*/ 124 w 133802"/>
                  <a:gd name="connsiteY10" fmla="*/ 72582 h 136403"/>
                  <a:gd name="connsiteX11" fmla="*/ 16515 w 133802"/>
                  <a:gd name="connsiteY11" fmla="*/ 88972 h 136403"/>
                  <a:gd name="connsiteX12" fmla="*/ 47186 w 133802"/>
                  <a:gd name="connsiteY12" fmla="*/ 88972 h 136403"/>
                  <a:gd name="connsiteX13" fmla="*/ 47186 w 133802"/>
                  <a:gd name="connsiteY13" fmla="*/ 119889 h 136403"/>
                  <a:gd name="connsiteX14" fmla="*/ 67848 w 133802"/>
                  <a:gd name="connsiteY14" fmla="*/ 136279 h 136403"/>
                  <a:gd name="connsiteX15" fmla="*/ 84238 w 133802"/>
                  <a:gd name="connsiteY15" fmla="*/ 119889 h 136403"/>
                  <a:gd name="connsiteX16" fmla="*/ 84238 w 133802"/>
                  <a:gd name="connsiteY16" fmla="*/ 88726 h 136403"/>
                  <a:gd name="connsiteX17" fmla="*/ 115155 w 133802"/>
                  <a:gd name="connsiteY17" fmla="*/ 88726 h 136403"/>
                  <a:gd name="connsiteX18" fmla="*/ 133803 w 133802"/>
                  <a:gd name="connsiteY18" fmla="*/ 70569 h 136403"/>
                  <a:gd name="connsiteX19" fmla="*/ 133803 w 133802"/>
                  <a:gd name="connsiteY19" fmla="*/ 70569 h 136403"/>
                  <a:gd name="connsiteX20" fmla="*/ 115155 w 133802"/>
                  <a:gd name="connsiteY20" fmla="*/ 51921 h 136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3802" h="136403">
                    <a:moveTo>
                      <a:pt x="115155" y="51921"/>
                    </a:moveTo>
                    <a:lnTo>
                      <a:pt x="84483" y="51921"/>
                    </a:lnTo>
                    <a:lnTo>
                      <a:pt x="84483" y="21004"/>
                    </a:lnTo>
                    <a:cubicBezTo>
                      <a:pt x="85886" y="10937"/>
                      <a:pt x="78863" y="1640"/>
                      <a:pt x="68797" y="236"/>
                    </a:cubicBezTo>
                    <a:cubicBezTo>
                      <a:pt x="68546" y="202"/>
                      <a:pt x="68295" y="172"/>
                      <a:pt x="68043" y="147"/>
                    </a:cubicBezTo>
                    <a:cubicBezTo>
                      <a:pt x="57824" y="-1136"/>
                      <a:pt x="48500" y="6108"/>
                      <a:pt x="47217" y="16327"/>
                    </a:cubicBezTo>
                    <a:cubicBezTo>
                      <a:pt x="47206" y="16414"/>
                      <a:pt x="47196" y="16500"/>
                      <a:pt x="47186" y="16587"/>
                    </a:cubicBezTo>
                    <a:cubicBezTo>
                      <a:pt x="46939" y="18049"/>
                      <a:pt x="46939" y="19542"/>
                      <a:pt x="47186" y="21004"/>
                    </a:cubicBezTo>
                    <a:lnTo>
                      <a:pt x="47186" y="51921"/>
                    </a:lnTo>
                    <a:lnTo>
                      <a:pt x="16515" y="51921"/>
                    </a:lnTo>
                    <a:cubicBezTo>
                      <a:pt x="6283" y="53100"/>
                      <a:pt x="-1055" y="62350"/>
                      <a:pt x="124" y="72582"/>
                    </a:cubicBezTo>
                    <a:cubicBezTo>
                      <a:pt x="1117" y="81189"/>
                      <a:pt x="7907" y="87979"/>
                      <a:pt x="16515" y="88972"/>
                    </a:cubicBezTo>
                    <a:lnTo>
                      <a:pt x="47186" y="88972"/>
                    </a:lnTo>
                    <a:lnTo>
                      <a:pt x="47186" y="119889"/>
                    </a:lnTo>
                    <a:cubicBezTo>
                      <a:pt x="48366" y="130120"/>
                      <a:pt x="57616" y="137458"/>
                      <a:pt x="67848" y="136279"/>
                    </a:cubicBezTo>
                    <a:cubicBezTo>
                      <a:pt x="76455" y="135286"/>
                      <a:pt x="83245" y="128496"/>
                      <a:pt x="84238" y="119889"/>
                    </a:cubicBezTo>
                    <a:lnTo>
                      <a:pt x="84238" y="88726"/>
                    </a:lnTo>
                    <a:lnTo>
                      <a:pt x="115155" y="88726"/>
                    </a:lnTo>
                    <a:cubicBezTo>
                      <a:pt x="125265" y="88730"/>
                      <a:pt x="133537" y="80676"/>
                      <a:pt x="133803" y="70569"/>
                    </a:cubicBezTo>
                    <a:lnTo>
                      <a:pt x="133803" y="70569"/>
                    </a:lnTo>
                    <a:cubicBezTo>
                      <a:pt x="133803" y="60270"/>
                      <a:pt x="125454" y="51921"/>
                      <a:pt x="115155" y="51921"/>
                    </a:cubicBezTo>
                    <a:close/>
                  </a:path>
                </a:pathLst>
              </a:custGeom>
              <a:grpFill/>
              <a:ln w="23813" cap="flat">
                <a:noFill/>
                <a:prstDash val="solid"/>
                <a:miter/>
              </a:ln>
            </p:spPr>
            <p:txBody>
              <a:bodyPr rtlCol="0" anchor="ctr"/>
              <a:lstStyle/>
              <a:p>
                <a:endParaRPr lang="en-US"/>
              </a:p>
            </p:txBody>
          </p:sp>
          <p:sp>
            <p:nvSpPr>
              <p:cNvPr id="69" name="Graphic 38">
                <a:extLst>
                  <a:ext uri="{FF2B5EF4-FFF2-40B4-BE49-F238E27FC236}">
                    <a16:creationId xmlns:a16="http://schemas.microsoft.com/office/drawing/2014/main" id="{8E7AE81F-6255-8B50-E7A9-448C140CCA0C}"/>
                  </a:ext>
                </a:extLst>
              </p:cNvPr>
              <p:cNvSpPr/>
              <p:nvPr/>
            </p:nvSpPr>
            <p:spPr>
              <a:xfrm>
                <a:off x="1405146" y="3519696"/>
                <a:ext cx="133802" cy="136403"/>
              </a:xfrm>
              <a:custGeom>
                <a:avLst/>
                <a:gdLst>
                  <a:gd name="connsiteX0" fmla="*/ 115155 w 133802"/>
                  <a:gd name="connsiteY0" fmla="*/ 51921 h 136403"/>
                  <a:gd name="connsiteX1" fmla="*/ 84483 w 133802"/>
                  <a:gd name="connsiteY1" fmla="*/ 51921 h 136403"/>
                  <a:gd name="connsiteX2" fmla="*/ 84483 w 133802"/>
                  <a:gd name="connsiteY2" fmla="*/ 21004 h 136403"/>
                  <a:gd name="connsiteX3" fmla="*/ 68797 w 133802"/>
                  <a:gd name="connsiteY3" fmla="*/ 236 h 136403"/>
                  <a:gd name="connsiteX4" fmla="*/ 68043 w 133802"/>
                  <a:gd name="connsiteY4" fmla="*/ 147 h 136403"/>
                  <a:gd name="connsiteX5" fmla="*/ 47217 w 133802"/>
                  <a:gd name="connsiteY5" fmla="*/ 16327 h 136403"/>
                  <a:gd name="connsiteX6" fmla="*/ 47186 w 133802"/>
                  <a:gd name="connsiteY6" fmla="*/ 16587 h 136403"/>
                  <a:gd name="connsiteX7" fmla="*/ 47186 w 133802"/>
                  <a:gd name="connsiteY7" fmla="*/ 21004 h 136403"/>
                  <a:gd name="connsiteX8" fmla="*/ 47186 w 133802"/>
                  <a:gd name="connsiteY8" fmla="*/ 51921 h 136403"/>
                  <a:gd name="connsiteX9" fmla="*/ 16515 w 133802"/>
                  <a:gd name="connsiteY9" fmla="*/ 51921 h 136403"/>
                  <a:gd name="connsiteX10" fmla="*/ 124 w 133802"/>
                  <a:gd name="connsiteY10" fmla="*/ 72582 h 136403"/>
                  <a:gd name="connsiteX11" fmla="*/ 16515 w 133802"/>
                  <a:gd name="connsiteY11" fmla="*/ 88972 h 136403"/>
                  <a:gd name="connsiteX12" fmla="*/ 47186 w 133802"/>
                  <a:gd name="connsiteY12" fmla="*/ 88972 h 136403"/>
                  <a:gd name="connsiteX13" fmla="*/ 47186 w 133802"/>
                  <a:gd name="connsiteY13" fmla="*/ 119889 h 136403"/>
                  <a:gd name="connsiteX14" fmla="*/ 67848 w 133802"/>
                  <a:gd name="connsiteY14" fmla="*/ 136279 h 136403"/>
                  <a:gd name="connsiteX15" fmla="*/ 84238 w 133802"/>
                  <a:gd name="connsiteY15" fmla="*/ 119889 h 136403"/>
                  <a:gd name="connsiteX16" fmla="*/ 84238 w 133802"/>
                  <a:gd name="connsiteY16" fmla="*/ 88726 h 136403"/>
                  <a:gd name="connsiteX17" fmla="*/ 115155 w 133802"/>
                  <a:gd name="connsiteY17" fmla="*/ 88726 h 136403"/>
                  <a:gd name="connsiteX18" fmla="*/ 133803 w 133802"/>
                  <a:gd name="connsiteY18" fmla="*/ 70569 h 136403"/>
                  <a:gd name="connsiteX19" fmla="*/ 133803 w 133802"/>
                  <a:gd name="connsiteY19" fmla="*/ 70569 h 136403"/>
                  <a:gd name="connsiteX20" fmla="*/ 115155 w 133802"/>
                  <a:gd name="connsiteY20" fmla="*/ 51921 h 136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3802" h="136403">
                    <a:moveTo>
                      <a:pt x="115155" y="51921"/>
                    </a:moveTo>
                    <a:lnTo>
                      <a:pt x="84483" y="51921"/>
                    </a:lnTo>
                    <a:lnTo>
                      <a:pt x="84483" y="21004"/>
                    </a:lnTo>
                    <a:cubicBezTo>
                      <a:pt x="85886" y="10937"/>
                      <a:pt x="78863" y="1640"/>
                      <a:pt x="68797" y="236"/>
                    </a:cubicBezTo>
                    <a:cubicBezTo>
                      <a:pt x="68546" y="202"/>
                      <a:pt x="68295" y="172"/>
                      <a:pt x="68043" y="147"/>
                    </a:cubicBezTo>
                    <a:cubicBezTo>
                      <a:pt x="57824" y="-1136"/>
                      <a:pt x="48500" y="6108"/>
                      <a:pt x="47217" y="16327"/>
                    </a:cubicBezTo>
                    <a:cubicBezTo>
                      <a:pt x="47206" y="16414"/>
                      <a:pt x="47196" y="16500"/>
                      <a:pt x="47186" y="16587"/>
                    </a:cubicBezTo>
                    <a:cubicBezTo>
                      <a:pt x="46939" y="18049"/>
                      <a:pt x="46939" y="19542"/>
                      <a:pt x="47186" y="21004"/>
                    </a:cubicBezTo>
                    <a:lnTo>
                      <a:pt x="47186" y="51921"/>
                    </a:lnTo>
                    <a:lnTo>
                      <a:pt x="16515" y="51921"/>
                    </a:lnTo>
                    <a:cubicBezTo>
                      <a:pt x="6283" y="53100"/>
                      <a:pt x="-1055" y="62350"/>
                      <a:pt x="124" y="72582"/>
                    </a:cubicBezTo>
                    <a:cubicBezTo>
                      <a:pt x="1117" y="81189"/>
                      <a:pt x="7907" y="87979"/>
                      <a:pt x="16515" y="88972"/>
                    </a:cubicBezTo>
                    <a:lnTo>
                      <a:pt x="47186" y="88972"/>
                    </a:lnTo>
                    <a:lnTo>
                      <a:pt x="47186" y="119889"/>
                    </a:lnTo>
                    <a:cubicBezTo>
                      <a:pt x="48366" y="130120"/>
                      <a:pt x="57616" y="137458"/>
                      <a:pt x="67848" y="136279"/>
                    </a:cubicBezTo>
                    <a:cubicBezTo>
                      <a:pt x="76455" y="135286"/>
                      <a:pt x="83245" y="128496"/>
                      <a:pt x="84238" y="119889"/>
                    </a:cubicBezTo>
                    <a:lnTo>
                      <a:pt x="84238" y="88726"/>
                    </a:lnTo>
                    <a:lnTo>
                      <a:pt x="115155" y="88726"/>
                    </a:lnTo>
                    <a:cubicBezTo>
                      <a:pt x="125265" y="88730"/>
                      <a:pt x="133537" y="80676"/>
                      <a:pt x="133803" y="70569"/>
                    </a:cubicBezTo>
                    <a:lnTo>
                      <a:pt x="133803" y="70569"/>
                    </a:lnTo>
                    <a:cubicBezTo>
                      <a:pt x="133803" y="60270"/>
                      <a:pt x="125454" y="51921"/>
                      <a:pt x="115155" y="51921"/>
                    </a:cubicBezTo>
                    <a:close/>
                  </a:path>
                </a:pathLst>
              </a:custGeom>
              <a:grpFill/>
              <a:ln w="23813" cap="flat">
                <a:noFill/>
                <a:prstDash val="solid"/>
                <a:miter/>
              </a:ln>
            </p:spPr>
            <p:txBody>
              <a:bodyPr rtlCol="0" anchor="ctr"/>
              <a:lstStyle/>
              <a:p>
                <a:endParaRPr lang="en-US"/>
              </a:p>
            </p:txBody>
          </p:sp>
          <p:sp>
            <p:nvSpPr>
              <p:cNvPr id="70" name="Graphic 39">
                <a:extLst>
                  <a:ext uri="{FF2B5EF4-FFF2-40B4-BE49-F238E27FC236}">
                    <a16:creationId xmlns:a16="http://schemas.microsoft.com/office/drawing/2014/main" id="{E0E08AF7-B965-F7F8-D692-AE5CB4D27A14}"/>
                  </a:ext>
                </a:extLst>
              </p:cNvPr>
              <p:cNvSpPr/>
              <p:nvPr/>
            </p:nvSpPr>
            <p:spPr>
              <a:xfrm>
                <a:off x="1520227" y="3286674"/>
                <a:ext cx="71128" cy="71127"/>
              </a:xfrm>
              <a:custGeom>
                <a:avLst/>
                <a:gdLst>
                  <a:gd name="connsiteX0" fmla="*/ 71129 w 71128"/>
                  <a:gd name="connsiteY0" fmla="*/ 35564 h 71127"/>
                  <a:gd name="connsiteX1" fmla="*/ 35564 w 71128"/>
                  <a:gd name="connsiteY1" fmla="*/ 71128 h 71127"/>
                  <a:gd name="connsiteX2" fmla="*/ 0 w 71128"/>
                  <a:gd name="connsiteY2" fmla="*/ 35564 h 71127"/>
                  <a:gd name="connsiteX3" fmla="*/ 35564 w 71128"/>
                  <a:gd name="connsiteY3" fmla="*/ 0 h 71127"/>
                  <a:gd name="connsiteX4" fmla="*/ 71129 w 71128"/>
                  <a:gd name="connsiteY4" fmla="*/ 35564 h 71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8" h="71127">
                    <a:moveTo>
                      <a:pt x="71129" y="35564"/>
                    </a:moveTo>
                    <a:cubicBezTo>
                      <a:pt x="71129" y="55205"/>
                      <a:pt x="55206" y="71128"/>
                      <a:pt x="35564" y="71128"/>
                    </a:cubicBezTo>
                    <a:cubicBezTo>
                      <a:pt x="15923" y="71128"/>
                      <a:pt x="0" y="55205"/>
                      <a:pt x="0" y="35564"/>
                    </a:cubicBezTo>
                    <a:cubicBezTo>
                      <a:pt x="0" y="15922"/>
                      <a:pt x="15923" y="0"/>
                      <a:pt x="35564" y="0"/>
                    </a:cubicBezTo>
                    <a:cubicBezTo>
                      <a:pt x="55206" y="0"/>
                      <a:pt x="71129" y="15922"/>
                      <a:pt x="71129" y="35564"/>
                    </a:cubicBezTo>
                    <a:close/>
                  </a:path>
                </a:pathLst>
              </a:custGeom>
              <a:grpFill/>
              <a:ln w="22225" cap="flat">
                <a:noFill/>
                <a:prstDash val="solid"/>
                <a:miter/>
              </a:ln>
            </p:spPr>
            <p:txBody>
              <a:bodyPr rtlCol="0" anchor="ctr"/>
              <a:lstStyle/>
              <a:p>
                <a:endParaRPr lang="en-US"/>
              </a:p>
            </p:txBody>
          </p:sp>
          <p:sp>
            <p:nvSpPr>
              <p:cNvPr id="71" name="Graphic 42">
                <a:extLst>
                  <a:ext uri="{FF2B5EF4-FFF2-40B4-BE49-F238E27FC236}">
                    <a16:creationId xmlns:a16="http://schemas.microsoft.com/office/drawing/2014/main" id="{8CEDF033-7000-175E-085F-FCB9E24814DC}"/>
                  </a:ext>
                </a:extLst>
              </p:cNvPr>
              <p:cNvSpPr/>
              <p:nvPr/>
            </p:nvSpPr>
            <p:spPr>
              <a:xfrm>
                <a:off x="3207250" y="3579112"/>
                <a:ext cx="125105" cy="127536"/>
              </a:xfrm>
              <a:custGeom>
                <a:avLst/>
                <a:gdLst>
                  <a:gd name="connsiteX0" fmla="*/ 107669 w 125105"/>
                  <a:gd name="connsiteY0" fmla="*/ 48546 h 127536"/>
                  <a:gd name="connsiteX1" fmla="*/ 78991 w 125105"/>
                  <a:gd name="connsiteY1" fmla="*/ 48546 h 127536"/>
                  <a:gd name="connsiteX2" fmla="*/ 78991 w 125105"/>
                  <a:gd name="connsiteY2" fmla="*/ 19638 h 127536"/>
                  <a:gd name="connsiteX3" fmla="*/ 64325 w 125105"/>
                  <a:gd name="connsiteY3" fmla="*/ 221 h 127536"/>
                  <a:gd name="connsiteX4" fmla="*/ 63620 w 125105"/>
                  <a:gd name="connsiteY4" fmla="*/ 138 h 127536"/>
                  <a:gd name="connsiteX5" fmla="*/ 44148 w 125105"/>
                  <a:gd name="connsiteY5" fmla="*/ 15266 h 127536"/>
                  <a:gd name="connsiteX6" fmla="*/ 44119 w 125105"/>
                  <a:gd name="connsiteY6" fmla="*/ 15509 h 127536"/>
                  <a:gd name="connsiteX7" fmla="*/ 44119 w 125105"/>
                  <a:gd name="connsiteY7" fmla="*/ 19638 h 127536"/>
                  <a:gd name="connsiteX8" fmla="*/ 44119 w 125105"/>
                  <a:gd name="connsiteY8" fmla="*/ 48546 h 127536"/>
                  <a:gd name="connsiteX9" fmla="*/ 15441 w 125105"/>
                  <a:gd name="connsiteY9" fmla="*/ 48546 h 127536"/>
                  <a:gd name="connsiteX10" fmla="*/ 116 w 125105"/>
                  <a:gd name="connsiteY10" fmla="*/ 67864 h 127536"/>
                  <a:gd name="connsiteX11" fmla="*/ 15441 w 125105"/>
                  <a:gd name="connsiteY11" fmla="*/ 83188 h 127536"/>
                  <a:gd name="connsiteX12" fmla="*/ 44119 w 125105"/>
                  <a:gd name="connsiteY12" fmla="*/ 83188 h 127536"/>
                  <a:gd name="connsiteX13" fmla="*/ 44119 w 125105"/>
                  <a:gd name="connsiteY13" fmla="*/ 112095 h 127536"/>
                  <a:gd name="connsiteX14" fmla="*/ 63437 w 125105"/>
                  <a:gd name="connsiteY14" fmla="*/ 127420 h 127536"/>
                  <a:gd name="connsiteX15" fmla="*/ 78762 w 125105"/>
                  <a:gd name="connsiteY15" fmla="*/ 112095 h 127536"/>
                  <a:gd name="connsiteX16" fmla="*/ 78762 w 125105"/>
                  <a:gd name="connsiteY16" fmla="*/ 82959 h 127536"/>
                  <a:gd name="connsiteX17" fmla="*/ 107669 w 125105"/>
                  <a:gd name="connsiteY17" fmla="*/ 82959 h 127536"/>
                  <a:gd name="connsiteX18" fmla="*/ 125105 w 125105"/>
                  <a:gd name="connsiteY18" fmla="*/ 65982 h 127536"/>
                  <a:gd name="connsiteX19" fmla="*/ 125105 w 125105"/>
                  <a:gd name="connsiteY19" fmla="*/ 65982 h 127536"/>
                  <a:gd name="connsiteX20" fmla="*/ 107669 w 125105"/>
                  <a:gd name="connsiteY20" fmla="*/ 48546 h 12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5105" h="127536">
                    <a:moveTo>
                      <a:pt x="107669" y="48546"/>
                    </a:moveTo>
                    <a:lnTo>
                      <a:pt x="78991" y="48546"/>
                    </a:lnTo>
                    <a:lnTo>
                      <a:pt x="78991" y="19638"/>
                    </a:lnTo>
                    <a:cubicBezTo>
                      <a:pt x="80303" y="10227"/>
                      <a:pt x="73737" y="1533"/>
                      <a:pt x="64325" y="221"/>
                    </a:cubicBezTo>
                    <a:cubicBezTo>
                      <a:pt x="64090" y="188"/>
                      <a:pt x="63856" y="161"/>
                      <a:pt x="63620" y="138"/>
                    </a:cubicBezTo>
                    <a:cubicBezTo>
                      <a:pt x="54065" y="-1062"/>
                      <a:pt x="45347" y="5711"/>
                      <a:pt x="44148" y="15266"/>
                    </a:cubicBezTo>
                    <a:cubicBezTo>
                      <a:pt x="44138" y="15347"/>
                      <a:pt x="44128" y="15428"/>
                      <a:pt x="44119" y="15509"/>
                    </a:cubicBezTo>
                    <a:cubicBezTo>
                      <a:pt x="43888" y="16876"/>
                      <a:pt x="43888" y="18272"/>
                      <a:pt x="44119" y="19638"/>
                    </a:cubicBezTo>
                    <a:lnTo>
                      <a:pt x="44119" y="48546"/>
                    </a:lnTo>
                    <a:lnTo>
                      <a:pt x="15441" y="48546"/>
                    </a:lnTo>
                    <a:cubicBezTo>
                      <a:pt x="5875" y="49648"/>
                      <a:pt x="-986" y="58297"/>
                      <a:pt x="116" y="67864"/>
                    </a:cubicBezTo>
                    <a:cubicBezTo>
                      <a:pt x="1044" y="75912"/>
                      <a:pt x="7393" y="82261"/>
                      <a:pt x="15441" y="83188"/>
                    </a:cubicBezTo>
                    <a:lnTo>
                      <a:pt x="44119" y="83188"/>
                    </a:lnTo>
                    <a:lnTo>
                      <a:pt x="44119" y="112095"/>
                    </a:lnTo>
                    <a:cubicBezTo>
                      <a:pt x="45222" y="121662"/>
                      <a:pt x="53871" y="128523"/>
                      <a:pt x="63437" y="127420"/>
                    </a:cubicBezTo>
                    <a:cubicBezTo>
                      <a:pt x="71485" y="126492"/>
                      <a:pt x="77834" y="120144"/>
                      <a:pt x="78762" y="112095"/>
                    </a:cubicBezTo>
                    <a:lnTo>
                      <a:pt x="78762" y="82959"/>
                    </a:lnTo>
                    <a:lnTo>
                      <a:pt x="107669" y="82959"/>
                    </a:lnTo>
                    <a:cubicBezTo>
                      <a:pt x="117123" y="82962"/>
                      <a:pt x="124857" y="75432"/>
                      <a:pt x="125105" y="65982"/>
                    </a:cubicBezTo>
                    <a:lnTo>
                      <a:pt x="125105" y="65982"/>
                    </a:lnTo>
                    <a:cubicBezTo>
                      <a:pt x="125105" y="56352"/>
                      <a:pt x="117299" y="48546"/>
                      <a:pt x="107669" y="48546"/>
                    </a:cubicBezTo>
                    <a:close/>
                  </a:path>
                </a:pathLst>
              </a:custGeom>
              <a:grpFill/>
              <a:ln w="22225" cap="flat">
                <a:noFill/>
                <a:prstDash val="solid"/>
                <a:miter/>
              </a:ln>
            </p:spPr>
            <p:txBody>
              <a:bodyPr rtlCol="0" anchor="ctr"/>
              <a:lstStyle/>
              <a:p>
                <a:endParaRPr lang="en-US"/>
              </a:p>
            </p:txBody>
          </p:sp>
          <p:sp>
            <p:nvSpPr>
              <p:cNvPr id="72" name="Graphic 36">
                <a:extLst>
                  <a:ext uri="{FF2B5EF4-FFF2-40B4-BE49-F238E27FC236}">
                    <a16:creationId xmlns:a16="http://schemas.microsoft.com/office/drawing/2014/main" id="{48256F38-D2CF-7362-177A-6F5A8C44625E}"/>
                  </a:ext>
                </a:extLst>
              </p:cNvPr>
              <p:cNvSpPr/>
              <p:nvPr/>
            </p:nvSpPr>
            <p:spPr>
              <a:xfrm>
                <a:off x="2922527" y="3568282"/>
                <a:ext cx="71128" cy="71127"/>
              </a:xfrm>
              <a:custGeom>
                <a:avLst/>
                <a:gdLst>
                  <a:gd name="connsiteX0" fmla="*/ 71129 w 71128"/>
                  <a:gd name="connsiteY0" fmla="*/ 35564 h 71127"/>
                  <a:gd name="connsiteX1" fmla="*/ 35564 w 71128"/>
                  <a:gd name="connsiteY1" fmla="*/ 71128 h 71127"/>
                  <a:gd name="connsiteX2" fmla="*/ 0 w 71128"/>
                  <a:gd name="connsiteY2" fmla="*/ 35564 h 71127"/>
                  <a:gd name="connsiteX3" fmla="*/ 35564 w 71128"/>
                  <a:gd name="connsiteY3" fmla="*/ 0 h 71127"/>
                  <a:gd name="connsiteX4" fmla="*/ 71129 w 71128"/>
                  <a:gd name="connsiteY4" fmla="*/ 35564 h 71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8" h="71127">
                    <a:moveTo>
                      <a:pt x="71129" y="35564"/>
                    </a:moveTo>
                    <a:cubicBezTo>
                      <a:pt x="71129" y="55205"/>
                      <a:pt x="55206" y="71128"/>
                      <a:pt x="35564" y="71128"/>
                    </a:cubicBezTo>
                    <a:cubicBezTo>
                      <a:pt x="15923" y="71128"/>
                      <a:pt x="0" y="55205"/>
                      <a:pt x="0" y="35564"/>
                    </a:cubicBezTo>
                    <a:cubicBezTo>
                      <a:pt x="0" y="15922"/>
                      <a:pt x="15923" y="0"/>
                      <a:pt x="35564" y="0"/>
                    </a:cubicBezTo>
                    <a:cubicBezTo>
                      <a:pt x="55206" y="0"/>
                      <a:pt x="71129" y="15922"/>
                      <a:pt x="71129" y="35564"/>
                    </a:cubicBezTo>
                    <a:close/>
                  </a:path>
                </a:pathLst>
              </a:custGeom>
              <a:grpFill/>
              <a:ln w="22225" cap="flat">
                <a:noFill/>
                <a:prstDash val="solid"/>
                <a:miter/>
              </a:ln>
            </p:spPr>
            <p:txBody>
              <a:bodyPr rtlCol="0" anchor="ctr"/>
              <a:lstStyle/>
              <a:p>
                <a:endParaRPr lang="en-US"/>
              </a:p>
            </p:txBody>
          </p:sp>
        </p:grpSp>
      </p:grpSp>
      <p:sp>
        <p:nvSpPr>
          <p:cNvPr id="74" name="Right Arrow 73">
            <a:extLst>
              <a:ext uri="{FF2B5EF4-FFF2-40B4-BE49-F238E27FC236}">
                <a16:creationId xmlns:a16="http://schemas.microsoft.com/office/drawing/2014/main" id="{43F1AB78-17E4-C6FA-959F-29970E2EA9CF}"/>
              </a:ext>
            </a:extLst>
          </p:cNvPr>
          <p:cNvSpPr/>
          <p:nvPr/>
        </p:nvSpPr>
        <p:spPr>
          <a:xfrm>
            <a:off x="4380358" y="3060750"/>
            <a:ext cx="1270594" cy="923330"/>
          </a:xfrm>
          <a:prstGeom prst="rightArrow">
            <a:avLst/>
          </a:prstGeom>
          <a:gradFill>
            <a:gsLst>
              <a:gs pos="17000">
                <a:schemeClr val="accent2"/>
              </a:gs>
              <a:gs pos="100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Tree>
    <p:extLst>
      <p:ext uri="{BB962C8B-B14F-4D97-AF65-F5344CB8AC3E}">
        <p14:creationId xmlns:p14="http://schemas.microsoft.com/office/powerpoint/2010/main" val="1213397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FC73277E-7E42-F357-A535-6E008910C64D}"/>
              </a:ext>
            </a:extLst>
          </p:cNvPr>
          <p:cNvSpPr/>
          <p:nvPr/>
        </p:nvSpPr>
        <p:spPr>
          <a:xfrm>
            <a:off x="1626212" y="2969223"/>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p:cNvSpPr>
            <a:spLocks noGrp="1"/>
          </p:cNvSpPr>
          <p:nvPr>
            <p:ph type="sldNum" sz="quarter" idx="4"/>
          </p:nvPr>
        </p:nvSpPr>
        <p:spPr/>
        <p:txBody>
          <a:bodyPr/>
          <a:lstStyle/>
          <a:p>
            <a:fld id="{9AA6D16A-0A68-8445-85DB-A0BE8CCB51C7}" type="slidenum">
              <a:rPr lang="en-US" dirty="0" smtClean="0"/>
              <a:pPr/>
              <a:t>33</a:t>
            </a:fld>
            <a:endParaRPr lang="en-US"/>
          </a:p>
        </p:txBody>
      </p:sp>
      <p:sp>
        <p:nvSpPr>
          <p:cNvPr id="3" name="Title 2"/>
          <p:cNvSpPr>
            <a:spLocks noGrp="1"/>
          </p:cNvSpPr>
          <p:nvPr>
            <p:ph type="title"/>
          </p:nvPr>
        </p:nvSpPr>
        <p:spPr/>
        <p:txBody>
          <a:bodyPr/>
          <a:lstStyle/>
          <a:p>
            <a:r>
              <a:rPr lang="en-US"/>
              <a:t>Business Case: Soft Benefits</a:t>
            </a:r>
          </a:p>
        </p:txBody>
      </p:sp>
      <p:sp>
        <p:nvSpPr>
          <p:cNvPr id="4" name="Text Placeholder 3"/>
          <p:cNvSpPr>
            <a:spLocks noGrp="1"/>
          </p:cNvSpPr>
          <p:nvPr>
            <p:ph type="body" sz="quarter" idx="10"/>
          </p:nvPr>
        </p:nvSpPr>
        <p:spPr/>
        <p:txBody>
          <a:bodyPr/>
          <a:lstStyle/>
          <a:p>
            <a:r>
              <a:rPr lang="en-US"/>
              <a:t>Assessment and Design</a:t>
            </a:r>
          </a:p>
        </p:txBody>
      </p:sp>
      <p:sp>
        <p:nvSpPr>
          <p:cNvPr id="5" name="Content Placeholder 4"/>
          <p:cNvSpPr>
            <a:spLocks noGrp="1"/>
          </p:cNvSpPr>
          <p:nvPr>
            <p:ph sz="quarter" idx="11"/>
          </p:nvPr>
        </p:nvSpPr>
        <p:spPr>
          <a:xfrm>
            <a:off x="438912" y="1280160"/>
            <a:ext cx="11312525" cy="591671"/>
          </a:xfrm>
        </p:spPr>
        <p:txBody>
          <a:bodyPr>
            <a:normAutofit/>
          </a:bodyPr>
          <a:lstStyle/>
          <a:p>
            <a:pPr>
              <a:spcBef>
                <a:spcPts val="0"/>
              </a:spcBef>
              <a:spcAft>
                <a:spcPts val="0"/>
              </a:spcAft>
            </a:pPr>
            <a:r>
              <a:rPr lang="en-US" sz="1800"/>
              <a:t>Beyond quantifiable benefits, there are also several intangible benefits that should be evaluated.</a:t>
            </a:r>
          </a:p>
        </p:txBody>
      </p:sp>
      <p:sp>
        <p:nvSpPr>
          <p:cNvPr id="10" name="TextBox 9"/>
          <p:cNvSpPr txBox="1"/>
          <p:nvPr/>
        </p:nvSpPr>
        <p:spPr>
          <a:xfrm>
            <a:off x="2806943" y="1795336"/>
            <a:ext cx="8020288" cy="861774"/>
          </a:xfrm>
          <a:prstGeom prst="rect">
            <a:avLst/>
          </a:prstGeom>
          <a:noFill/>
          <a:ln>
            <a:noFill/>
          </a:ln>
        </p:spPr>
        <p:txBody>
          <a:bodyPr wrap="square" rtlCol="0">
            <a:spAutoFit/>
          </a:bodyPr>
          <a:lstStyle/>
          <a:p>
            <a:pPr>
              <a:buSzPct val="100000"/>
            </a:pPr>
            <a:r>
              <a:rPr lang="en-US" b="1">
                <a:solidFill>
                  <a:schemeClr val="accent1"/>
                </a:solidFill>
              </a:rPr>
              <a:t>Increased customer orientation</a:t>
            </a:r>
          </a:p>
          <a:p>
            <a:pPr marL="227013" lvl="1" indent="-227013">
              <a:buClr>
                <a:srgbClr val="26BCD7"/>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Balance of human interaction and self-service tools</a:t>
            </a:r>
          </a:p>
          <a:p>
            <a:pPr marL="227013" lvl="1" indent="-227013">
              <a:buClr>
                <a:srgbClr val="26BCD7"/>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Enables continuous improvement through metrics, dashboards, and analytics</a:t>
            </a:r>
          </a:p>
        </p:txBody>
      </p:sp>
      <p:sp>
        <p:nvSpPr>
          <p:cNvPr id="18" name="TextBox 17"/>
          <p:cNvSpPr txBox="1"/>
          <p:nvPr/>
        </p:nvSpPr>
        <p:spPr>
          <a:xfrm>
            <a:off x="2806942" y="2923987"/>
            <a:ext cx="8020289" cy="900246"/>
          </a:xfrm>
          <a:prstGeom prst="rect">
            <a:avLst/>
          </a:prstGeom>
          <a:noFill/>
          <a:ln>
            <a:noFill/>
          </a:ln>
        </p:spPr>
        <p:txBody>
          <a:bodyPr wrap="square" rtlCol="0">
            <a:spAutoFit/>
          </a:bodyPr>
          <a:lstStyle/>
          <a:p>
            <a:pPr marL="0" lvl="1">
              <a:lnSpc>
                <a:spcPct val="100000"/>
              </a:lnSpc>
              <a:spcBef>
                <a:spcPts val="0"/>
              </a:spcBef>
              <a:spcAft>
                <a:spcPts val="300"/>
              </a:spcAft>
              <a:buClr>
                <a:srgbClr val="A05EB5"/>
              </a:buClr>
              <a:buSzPct val="100000"/>
            </a:pPr>
            <a:r>
              <a:rPr lang="en-US" b="1">
                <a:solidFill>
                  <a:schemeClr val="accent1"/>
                </a:solidFill>
              </a:rPr>
              <a:t>Improved controls</a:t>
            </a:r>
          </a:p>
          <a:p>
            <a:pPr marL="227013" lvl="1" indent="-227013">
              <a:buClr>
                <a:schemeClr val="accent2"/>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Increases internal controls across the business</a:t>
            </a:r>
          </a:p>
          <a:p>
            <a:pPr marL="227013" lvl="1" indent="-227013">
              <a:buClr>
                <a:schemeClr val="accent2"/>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Reduces risks and increases transparency and compliance in processes</a:t>
            </a:r>
          </a:p>
        </p:txBody>
      </p:sp>
      <p:sp>
        <p:nvSpPr>
          <p:cNvPr id="19" name="TextBox 18"/>
          <p:cNvSpPr txBox="1"/>
          <p:nvPr/>
        </p:nvSpPr>
        <p:spPr>
          <a:xfrm>
            <a:off x="2806942" y="4037860"/>
            <a:ext cx="8020289" cy="900246"/>
          </a:xfrm>
          <a:prstGeom prst="rect">
            <a:avLst/>
          </a:prstGeom>
          <a:noFill/>
          <a:ln>
            <a:noFill/>
          </a:ln>
        </p:spPr>
        <p:txBody>
          <a:bodyPr wrap="square" rtlCol="0">
            <a:spAutoFit/>
          </a:bodyPr>
          <a:lstStyle/>
          <a:p>
            <a:pPr marL="0" lvl="1">
              <a:lnSpc>
                <a:spcPct val="100000"/>
              </a:lnSpc>
              <a:spcBef>
                <a:spcPts val="0"/>
              </a:spcBef>
              <a:spcAft>
                <a:spcPts val="300"/>
              </a:spcAft>
              <a:buSzPct val="100000"/>
            </a:pPr>
            <a:r>
              <a:rPr lang="en-US" b="1">
                <a:solidFill>
                  <a:schemeClr val="accent1"/>
                </a:solidFill>
              </a:rPr>
              <a:t>Enablement of strategic decision making</a:t>
            </a:r>
          </a:p>
          <a:p>
            <a:pPr marL="227013" lvl="1" indent="-227013">
              <a:buClr>
                <a:schemeClr val="accent2"/>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Improves scalability and nimbleness for acquisitions and major business changes</a:t>
            </a:r>
          </a:p>
          <a:p>
            <a:pPr marL="227013" lvl="1" indent="-227013">
              <a:buClr>
                <a:schemeClr val="accent2"/>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Permits better and faster decisions based on company-wide metrics</a:t>
            </a:r>
          </a:p>
        </p:txBody>
      </p:sp>
      <p:sp>
        <p:nvSpPr>
          <p:cNvPr id="20" name="TextBox 19"/>
          <p:cNvSpPr txBox="1"/>
          <p:nvPr/>
        </p:nvSpPr>
        <p:spPr>
          <a:xfrm>
            <a:off x="2806942" y="5204587"/>
            <a:ext cx="8020289" cy="900246"/>
          </a:xfrm>
          <a:prstGeom prst="rect">
            <a:avLst/>
          </a:prstGeom>
          <a:noFill/>
          <a:ln>
            <a:noFill/>
          </a:ln>
        </p:spPr>
        <p:txBody>
          <a:bodyPr wrap="square" rtlCol="0">
            <a:spAutoFit/>
          </a:bodyPr>
          <a:lstStyle/>
          <a:p>
            <a:pPr marL="0" lvl="1">
              <a:lnSpc>
                <a:spcPct val="100000"/>
              </a:lnSpc>
              <a:spcBef>
                <a:spcPts val="0"/>
              </a:spcBef>
              <a:spcAft>
                <a:spcPts val="300"/>
              </a:spcAft>
              <a:buSzPct val="100000"/>
            </a:pPr>
            <a:r>
              <a:rPr lang="en-US" b="1">
                <a:solidFill>
                  <a:schemeClr val="accent1"/>
                </a:solidFill>
              </a:rPr>
              <a:t>Enablement of further, indirect efficiency</a:t>
            </a:r>
          </a:p>
          <a:p>
            <a:pPr marL="227013" lvl="1" indent="-227013">
              <a:buClr>
                <a:schemeClr val="accent2"/>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Reduces cycle times of processes for internal and external stakeholders</a:t>
            </a:r>
          </a:p>
          <a:p>
            <a:pPr marL="227013" lvl="1" indent="-227013">
              <a:buClr>
                <a:schemeClr val="accent2"/>
              </a:buClr>
              <a:buSzPct val="100000"/>
              <a:buFont typeface="Wingdings" panose="05000000000000000000" pitchFamily="2" charset="2"/>
              <a:buChar char="n"/>
              <a:tabLst>
                <a:tab pos="685800" algn="l"/>
              </a:tabLst>
            </a:pPr>
            <a:r>
              <a:rPr lang="en-US" sz="1600">
                <a:solidFill>
                  <a:schemeClr val="accent1"/>
                </a:solidFill>
                <a:latin typeface="Arial" panose="020B0604020202020204" pitchFamily="34" charset="0"/>
                <a:cs typeface="Arial" panose="020B0604020202020204" pitchFamily="34" charset="0"/>
              </a:rPr>
              <a:t>Reduces overall operating costs while improving accuracy and speed of service</a:t>
            </a:r>
          </a:p>
        </p:txBody>
      </p:sp>
      <p:sp>
        <p:nvSpPr>
          <p:cNvPr id="11" name="Oval 10">
            <a:extLst>
              <a:ext uri="{FF2B5EF4-FFF2-40B4-BE49-F238E27FC236}">
                <a16:creationId xmlns:a16="http://schemas.microsoft.com/office/drawing/2014/main" id="{4C9C2A09-2BA3-C6A9-FD73-AB3A0C390E82}"/>
              </a:ext>
            </a:extLst>
          </p:cNvPr>
          <p:cNvSpPr/>
          <p:nvPr/>
        </p:nvSpPr>
        <p:spPr>
          <a:xfrm>
            <a:off x="1626212" y="1794950"/>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 name="Graphic 105">
            <a:extLst>
              <a:ext uri="{FF2B5EF4-FFF2-40B4-BE49-F238E27FC236}">
                <a16:creationId xmlns:a16="http://schemas.microsoft.com/office/drawing/2014/main" id="{9870E35F-0DB2-563D-6021-DB7BA7B96E64}"/>
              </a:ext>
            </a:extLst>
          </p:cNvPr>
          <p:cNvGrpSpPr>
            <a:grpSpLocks noChangeAspect="1"/>
          </p:cNvGrpSpPr>
          <p:nvPr/>
        </p:nvGrpSpPr>
        <p:grpSpPr>
          <a:xfrm>
            <a:off x="1696141" y="1871847"/>
            <a:ext cx="765740" cy="765740"/>
            <a:chOff x="1641137" y="4271648"/>
            <a:chExt cx="283464" cy="283464"/>
          </a:xfrm>
          <a:gradFill>
            <a:gsLst>
              <a:gs pos="0">
                <a:schemeClr val="accent2"/>
              </a:gs>
              <a:gs pos="100000">
                <a:schemeClr val="accent4"/>
              </a:gs>
            </a:gsLst>
            <a:lin ang="5400000" scaled="1"/>
          </a:gradFill>
        </p:grpSpPr>
        <p:sp>
          <p:nvSpPr>
            <p:cNvPr id="8" name="Freeform 7">
              <a:extLst>
                <a:ext uri="{FF2B5EF4-FFF2-40B4-BE49-F238E27FC236}">
                  <a16:creationId xmlns:a16="http://schemas.microsoft.com/office/drawing/2014/main" id="{36B34F0C-DFA2-EA9E-EDB2-7C48F1F2807C}"/>
                </a:ext>
              </a:extLst>
            </p:cNvPr>
            <p:cNvSpPr/>
            <p:nvPr/>
          </p:nvSpPr>
          <p:spPr>
            <a:xfrm>
              <a:off x="1688129" y="4315144"/>
              <a:ext cx="188976" cy="211023"/>
            </a:xfrm>
            <a:custGeom>
              <a:avLst/>
              <a:gdLst>
                <a:gd name="connsiteX0" fmla="*/ 158551 w 188976"/>
                <a:gd name="connsiteY0" fmla="*/ 147590 h 211023"/>
                <a:gd name="connsiteX1" fmla="*/ 141197 w 188976"/>
                <a:gd name="connsiteY1" fmla="*/ 140157 h 211023"/>
                <a:gd name="connsiteX2" fmla="*/ 123842 w 188976"/>
                <a:gd name="connsiteY2" fmla="*/ 123433 h 211023"/>
                <a:gd name="connsiteX3" fmla="*/ 132693 w 188976"/>
                <a:gd name="connsiteY3" fmla="*/ 99212 h 211023"/>
                <a:gd name="connsiteX4" fmla="*/ 141197 w 188976"/>
                <a:gd name="connsiteY4" fmla="*/ 70866 h 211023"/>
                <a:gd name="connsiteX5" fmla="*/ 142488 w 188976"/>
                <a:gd name="connsiteY5" fmla="*/ 29102 h 211023"/>
                <a:gd name="connsiteX6" fmla="*/ 94677 w 188976"/>
                <a:gd name="connsiteY6" fmla="*/ 0 h 211023"/>
                <a:gd name="connsiteX7" fmla="*/ 46425 w 188976"/>
                <a:gd name="connsiteY7" fmla="*/ 31496 h 211023"/>
                <a:gd name="connsiteX8" fmla="*/ 48252 w 188976"/>
                <a:gd name="connsiteY8" fmla="*/ 70992 h 211023"/>
                <a:gd name="connsiteX9" fmla="*/ 56945 w 188976"/>
                <a:gd name="connsiteY9" fmla="*/ 99338 h 211023"/>
                <a:gd name="connsiteX10" fmla="*/ 65606 w 188976"/>
                <a:gd name="connsiteY10" fmla="*/ 123433 h 211023"/>
                <a:gd name="connsiteX11" fmla="*/ 48252 w 188976"/>
                <a:gd name="connsiteY11" fmla="*/ 140189 h 211023"/>
                <a:gd name="connsiteX12" fmla="*/ 30898 w 188976"/>
                <a:gd name="connsiteY12" fmla="*/ 147622 h 211023"/>
                <a:gd name="connsiteX13" fmla="*/ 0 w 188976"/>
                <a:gd name="connsiteY13" fmla="*/ 161480 h 211023"/>
                <a:gd name="connsiteX14" fmla="*/ 157834 w 188976"/>
                <a:gd name="connsiteY14" fmla="*/ 193126 h 211023"/>
                <a:gd name="connsiteX15" fmla="*/ 189480 w 188976"/>
                <a:gd name="connsiteY15" fmla="*/ 161480 h 211023"/>
                <a:gd name="connsiteX16" fmla="*/ 158551 w 188976"/>
                <a:gd name="connsiteY16" fmla="*/ 147590 h 21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6" h="211023">
                  <a:moveTo>
                    <a:pt x="158551" y="147590"/>
                  </a:moveTo>
                  <a:cubicBezTo>
                    <a:pt x="152252" y="144756"/>
                    <a:pt x="145008" y="143023"/>
                    <a:pt x="141197" y="140157"/>
                  </a:cubicBezTo>
                  <a:lnTo>
                    <a:pt x="123842" y="123433"/>
                  </a:lnTo>
                  <a:lnTo>
                    <a:pt x="132693" y="99212"/>
                  </a:lnTo>
                  <a:cubicBezTo>
                    <a:pt x="143275" y="96063"/>
                    <a:pt x="148031" y="71401"/>
                    <a:pt x="141197" y="70866"/>
                  </a:cubicBezTo>
                  <a:cubicBezTo>
                    <a:pt x="143527" y="58268"/>
                    <a:pt x="145795" y="40756"/>
                    <a:pt x="142488" y="29102"/>
                  </a:cubicBezTo>
                  <a:cubicBezTo>
                    <a:pt x="138551" y="12567"/>
                    <a:pt x="118645" y="0"/>
                    <a:pt x="94677" y="0"/>
                  </a:cubicBezTo>
                  <a:cubicBezTo>
                    <a:pt x="69638" y="0"/>
                    <a:pt x="49008" y="13732"/>
                    <a:pt x="46425" y="31496"/>
                  </a:cubicBezTo>
                  <a:cubicBezTo>
                    <a:pt x="43937" y="43055"/>
                    <a:pt x="46079" y="59055"/>
                    <a:pt x="48252" y="70992"/>
                  </a:cubicBezTo>
                  <a:cubicBezTo>
                    <a:pt x="41449" y="71622"/>
                    <a:pt x="46362" y="96472"/>
                    <a:pt x="56945" y="99338"/>
                  </a:cubicBezTo>
                  <a:lnTo>
                    <a:pt x="65606" y="123433"/>
                  </a:lnTo>
                  <a:lnTo>
                    <a:pt x="48252" y="140189"/>
                  </a:lnTo>
                  <a:cubicBezTo>
                    <a:pt x="44472" y="143055"/>
                    <a:pt x="37260" y="144787"/>
                    <a:pt x="30898" y="147622"/>
                  </a:cubicBezTo>
                  <a:cubicBezTo>
                    <a:pt x="23276" y="151023"/>
                    <a:pt x="10299" y="155653"/>
                    <a:pt x="0" y="161480"/>
                  </a:cubicBezTo>
                  <a:cubicBezTo>
                    <a:pt x="34846" y="213803"/>
                    <a:pt x="105510" y="227972"/>
                    <a:pt x="157834" y="193126"/>
                  </a:cubicBezTo>
                  <a:cubicBezTo>
                    <a:pt x="170373" y="184776"/>
                    <a:pt x="181129" y="174019"/>
                    <a:pt x="189480" y="161480"/>
                  </a:cubicBezTo>
                  <a:cubicBezTo>
                    <a:pt x="179181" y="155622"/>
                    <a:pt x="166173" y="150992"/>
                    <a:pt x="158551" y="147590"/>
                  </a:cubicBezTo>
                  <a:close/>
                </a:path>
              </a:pathLst>
            </a:custGeom>
            <a:grpFill/>
            <a:ln w="3069"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1D280BA2-D939-0A60-5D85-907471213166}"/>
                </a:ext>
              </a:extLst>
            </p:cNvPr>
            <p:cNvSpPr/>
            <p:nvPr/>
          </p:nvSpPr>
          <p:spPr>
            <a:xfrm>
              <a:off x="1641137" y="4271648"/>
              <a:ext cx="283464" cy="283464"/>
            </a:xfrm>
            <a:custGeom>
              <a:avLst/>
              <a:gdLst>
                <a:gd name="connsiteX0" fmla="*/ 141732 w 283464"/>
                <a:gd name="connsiteY0" fmla="*/ 0 h 283464"/>
                <a:gd name="connsiteX1" fmla="*/ 0 w 283464"/>
                <a:gd name="connsiteY1" fmla="*/ 141732 h 283464"/>
                <a:gd name="connsiteX2" fmla="*/ 141732 w 283464"/>
                <a:gd name="connsiteY2" fmla="*/ 283464 h 283464"/>
                <a:gd name="connsiteX3" fmla="*/ 283464 w 283464"/>
                <a:gd name="connsiteY3" fmla="*/ 141732 h 283464"/>
                <a:gd name="connsiteX4" fmla="*/ 141732 w 283464"/>
                <a:gd name="connsiteY4" fmla="*/ 0 h 283464"/>
                <a:gd name="connsiteX5" fmla="*/ 141732 w 283464"/>
                <a:gd name="connsiteY5" fmla="*/ 266803 h 283464"/>
                <a:gd name="connsiteX6" fmla="*/ 16661 w 283464"/>
                <a:gd name="connsiteY6" fmla="*/ 141732 h 283464"/>
                <a:gd name="connsiteX7" fmla="*/ 141732 w 283464"/>
                <a:gd name="connsiteY7" fmla="*/ 16661 h 283464"/>
                <a:gd name="connsiteX8" fmla="*/ 266803 w 283464"/>
                <a:gd name="connsiteY8" fmla="*/ 141732 h 283464"/>
                <a:gd name="connsiteX9" fmla="*/ 141732 w 283464"/>
                <a:gd name="connsiteY9" fmla="*/ 266803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464" h="283464">
                  <a:moveTo>
                    <a:pt x="141732" y="0"/>
                  </a:moveTo>
                  <a:cubicBezTo>
                    <a:pt x="63456" y="0"/>
                    <a:pt x="0" y="63456"/>
                    <a:pt x="0" y="141732"/>
                  </a:cubicBezTo>
                  <a:cubicBezTo>
                    <a:pt x="0" y="220008"/>
                    <a:pt x="63456" y="283464"/>
                    <a:pt x="141732" y="283464"/>
                  </a:cubicBezTo>
                  <a:cubicBezTo>
                    <a:pt x="220008" y="283464"/>
                    <a:pt x="283464" y="220008"/>
                    <a:pt x="283464" y="141732"/>
                  </a:cubicBezTo>
                  <a:cubicBezTo>
                    <a:pt x="283377" y="63492"/>
                    <a:pt x="219972" y="87"/>
                    <a:pt x="141732" y="0"/>
                  </a:cubicBezTo>
                  <a:close/>
                  <a:moveTo>
                    <a:pt x="141732" y="266803"/>
                  </a:moveTo>
                  <a:cubicBezTo>
                    <a:pt x="72657" y="266803"/>
                    <a:pt x="16661" y="210807"/>
                    <a:pt x="16661" y="141732"/>
                  </a:cubicBezTo>
                  <a:cubicBezTo>
                    <a:pt x="16661" y="72657"/>
                    <a:pt x="72657" y="16661"/>
                    <a:pt x="141732" y="16661"/>
                  </a:cubicBezTo>
                  <a:cubicBezTo>
                    <a:pt x="210807" y="16661"/>
                    <a:pt x="266803" y="72657"/>
                    <a:pt x="266803" y="141732"/>
                  </a:cubicBezTo>
                  <a:cubicBezTo>
                    <a:pt x="266803" y="210807"/>
                    <a:pt x="210807" y="266803"/>
                    <a:pt x="141732" y="266803"/>
                  </a:cubicBezTo>
                  <a:close/>
                </a:path>
              </a:pathLst>
            </a:custGeom>
            <a:grpFill/>
            <a:ln w="3069" cap="flat">
              <a:noFill/>
              <a:prstDash val="solid"/>
              <a:miter/>
            </a:ln>
          </p:spPr>
          <p:txBody>
            <a:bodyPr rtlCol="0" anchor="ctr"/>
            <a:lstStyle/>
            <a:p>
              <a:endParaRPr lang="en-US"/>
            </a:p>
          </p:txBody>
        </p:sp>
      </p:grpSp>
      <p:sp>
        <p:nvSpPr>
          <p:cNvPr id="15" name="Graphic 12">
            <a:extLst>
              <a:ext uri="{FF2B5EF4-FFF2-40B4-BE49-F238E27FC236}">
                <a16:creationId xmlns:a16="http://schemas.microsoft.com/office/drawing/2014/main" id="{8CDB9D1F-CEF2-7371-C642-3F0A0C50D3E0}"/>
              </a:ext>
            </a:extLst>
          </p:cNvPr>
          <p:cNvSpPr/>
          <p:nvPr/>
        </p:nvSpPr>
        <p:spPr>
          <a:xfrm>
            <a:off x="1826119" y="3173390"/>
            <a:ext cx="462757" cy="511211"/>
          </a:xfrm>
          <a:custGeom>
            <a:avLst/>
            <a:gdLst>
              <a:gd name="connsiteX0" fmla="*/ 115779 w 462757"/>
              <a:gd name="connsiteY0" fmla="*/ 0 h 511211"/>
              <a:gd name="connsiteX1" fmla="*/ 347114 w 462757"/>
              <a:gd name="connsiteY1" fmla="*/ 0 h 511211"/>
              <a:gd name="connsiteX2" fmla="*/ 462758 w 462757"/>
              <a:gd name="connsiteY2" fmla="*/ 115663 h 511211"/>
              <a:gd name="connsiteX3" fmla="*/ 347114 w 462757"/>
              <a:gd name="connsiteY3" fmla="*/ 231442 h 511211"/>
              <a:gd name="connsiteX4" fmla="*/ 115779 w 462757"/>
              <a:gd name="connsiteY4" fmla="*/ 231442 h 511211"/>
              <a:gd name="connsiteX5" fmla="*/ 0 w 462757"/>
              <a:gd name="connsiteY5" fmla="*/ 115663 h 511211"/>
              <a:gd name="connsiteX6" fmla="*/ 115779 w 462757"/>
              <a:gd name="connsiteY6" fmla="*/ 0 h 511211"/>
              <a:gd name="connsiteX7" fmla="*/ 347090 w 462757"/>
              <a:gd name="connsiteY7" fmla="*/ 279768 h 511211"/>
              <a:gd name="connsiteX8" fmla="*/ 115779 w 462757"/>
              <a:gd name="connsiteY8" fmla="*/ 279768 h 511211"/>
              <a:gd name="connsiteX9" fmla="*/ 0 w 462757"/>
              <a:gd name="connsiteY9" fmla="*/ 395546 h 511211"/>
              <a:gd name="connsiteX10" fmla="*/ 115779 w 462757"/>
              <a:gd name="connsiteY10" fmla="*/ 511211 h 511211"/>
              <a:gd name="connsiteX11" fmla="*/ 347114 w 462757"/>
              <a:gd name="connsiteY11" fmla="*/ 511211 h 511211"/>
              <a:gd name="connsiteX12" fmla="*/ 462758 w 462757"/>
              <a:gd name="connsiteY12" fmla="*/ 395546 h 511211"/>
              <a:gd name="connsiteX13" fmla="*/ 347095 w 462757"/>
              <a:gd name="connsiteY13" fmla="*/ 279768 h 511211"/>
              <a:gd name="connsiteX14" fmla="*/ 347474 w 462757"/>
              <a:gd name="connsiteY14" fmla="*/ 319022 h 511211"/>
              <a:gd name="connsiteX15" fmla="*/ 423864 w 462757"/>
              <a:gd name="connsiteY15" fmla="*/ 395547 h 511211"/>
              <a:gd name="connsiteX16" fmla="*/ 347474 w 462757"/>
              <a:gd name="connsiteY16" fmla="*/ 471938 h 511211"/>
              <a:gd name="connsiteX17" fmla="*/ 270949 w 462757"/>
              <a:gd name="connsiteY17" fmla="*/ 395547 h 511211"/>
              <a:gd name="connsiteX18" fmla="*/ 347474 w 462757"/>
              <a:gd name="connsiteY18" fmla="*/ 319022 h 511211"/>
              <a:gd name="connsiteX19" fmla="*/ 115392 w 462757"/>
              <a:gd name="connsiteY19" fmla="*/ 39255 h 511211"/>
              <a:gd name="connsiteX20" fmla="*/ 39002 w 462757"/>
              <a:gd name="connsiteY20" fmla="*/ 115645 h 511211"/>
              <a:gd name="connsiteX21" fmla="*/ 115392 w 462757"/>
              <a:gd name="connsiteY21" fmla="*/ 192169 h 511211"/>
              <a:gd name="connsiteX22" fmla="*/ 191782 w 462757"/>
              <a:gd name="connsiteY22" fmla="*/ 115645 h 511211"/>
              <a:gd name="connsiteX23" fmla="*/ 115392 w 462757"/>
              <a:gd name="connsiteY23" fmla="*/ 39255 h 5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2757" h="511211">
                <a:moveTo>
                  <a:pt x="115779" y="0"/>
                </a:moveTo>
                <a:lnTo>
                  <a:pt x="347114" y="0"/>
                </a:lnTo>
                <a:cubicBezTo>
                  <a:pt x="410798" y="0"/>
                  <a:pt x="462758" y="52090"/>
                  <a:pt x="462758" y="115663"/>
                </a:cubicBezTo>
                <a:cubicBezTo>
                  <a:pt x="462758" y="179347"/>
                  <a:pt x="410779" y="231442"/>
                  <a:pt x="347114" y="231442"/>
                </a:cubicBezTo>
                <a:lnTo>
                  <a:pt x="115779" y="231442"/>
                </a:lnTo>
                <a:cubicBezTo>
                  <a:pt x="52095" y="231442"/>
                  <a:pt x="0" y="179352"/>
                  <a:pt x="0" y="115663"/>
                </a:cubicBezTo>
                <a:cubicBezTo>
                  <a:pt x="0" y="52109"/>
                  <a:pt x="52090" y="0"/>
                  <a:pt x="115779" y="0"/>
                </a:cubicBezTo>
                <a:close/>
                <a:moveTo>
                  <a:pt x="347090" y="279768"/>
                </a:moveTo>
                <a:lnTo>
                  <a:pt x="115779" y="279768"/>
                </a:lnTo>
                <a:cubicBezTo>
                  <a:pt x="52095" y="279768"/>
                  <a:pt x="0" y="331857"/>
                  <a:pt x="0" y="395546"/>
                </a:cubicBezTo>
                <a:cubicBezTo>
                  <a:pt x="0" y="459102"/>
                  <a:pt x="52090" y="511211"/>
                  <a:pt x="115779" y="511211"/>
                </a:cubicBezTo>
                <a:lnTo>
                  <a:pt x="347114" y="511211"/>
                </a:lnTo>
                <a:cubicBezTo>
                  <a:pt x="410798" y="511211"/>
                  <a:pt x="462758" y="459097"/>
                  <a:pt x="462758" y="395546"/>
                </a:cubicBezTo>
                <a:cubicBezTo>
                  <a:pt x="462758" y="331862"/>
                  <a:pt x="410779" y="279768"/>
                  <a:pt x="347095" y="279768"/>
                </a:cubicBezTo>
                <a:close/>
                <a:moveTo>
                  <a:pt x="347474" y="319022"/>
                </a:moveTo>
                <a:cubicBezTo>
                  <a:pt x="389639" y="319022"/>
                  <a:pt x="423864" y="353269"/>
                  <a:pt x="423864" y="395547"/>
                </a:cubicBezTo>
                <a:cubicBezTo>
                  <a:pt x="423864" y="437712"/>
                  <a:pt x="389617" y="471938"/>
                  <a:pt x="347474" y="471938"/>
                </a:cubicBezTo>
                <a:cubicBezTo>
                  <a:pt x="305195" y="471938"/>
                  <a:pt x="270949" y="437691"/>
                  <a:pt x="270949" y="395547"/>
                </a:cubicBezTo>
                <a:cubicBezTo>
                  <a:pt x="270972" y="353269"/>
                  <a:pt x="305195" y="319022"/>
                  <a:pt x="347474" y="319022"/>
                </a:cubicBezTo>
                <a:close/>
                <a:moveTo>
                  <a:pt x="115392" y="39255"/>
                </a:moveTo>
                <a:cubicBezTo>
                  <a:pt x="73227" y="39255"/>
                  <a:pt x="39002" y="73479"/>
                  <a:pt x="39002" y="115645"/>
                </a:cubicBezTo>
                <a:cubicBezTo>
                  <a:pt x="39002" y="157923"/>
                  <a:pt x="73249" y="192169"/>
                  <a:pt x="115392" y="192169"/>
                </a:cubicBezTo>
                <a:cubicBezTo>
                  <a:pt x="157670" y="192169"/>
                  <a:pt x="191782" y="157946"/>
                  <a:pt x="191782" y="115645"/>
                </a:cubicBezTo>
                <a:cubicBezTo>
                  <a:pt x="191782" y="73502"/>
                  <a:pt x="157693" y="39255"/>
                  <a:pt x="115392" y="39255"/>
                </a:cubicBezTo>
                <a:close/>
              </a:path>
            </a:pathLst>
          </a:custGeom>
          <a:gradFill>
            <a:gsLst>
              <a:gs pos="0">
                <a:schemeClr val="accent2"/>
              </a:gs>
              <a:gs pos="100000">
                <a:schemeClr val="accent4"/>
              </a:gs>
            </a:gsLst>
            <a:lin ang="5400000" scaled="1"/>
          </a:gradFill>
          <a:ln w="476" cap="flat">
            <a:noFill/>
            <a:prstDash val="solid"/>
            <a:miter/>
          </a:ln>
        </p:spPr>
        <p:txBody>
          <a:bodyPr rtlCol="0" anchor="ctr"/>
          <a:lstStyle/>
          <a:p>
            <a:endParaRPr lang="en-US"/>
          </a:p>
        </p:txBody>
      </p:sp>
      <p:sp>
        <p:nvSpPr>
          <p:cNvPr id="16" name="Oval 15">
            <a:extLst>
              <a:ext uri="{FF2B5EF4-FFF2-40B4-BE49-F238E27FC236}">
                <a16:creationId xmlns:a16="http://schemas.microsoft.com/office/drawing/2014/main" id="{668B76C9-1CA3-4B6E-4BE6-CBBF9047D015}"/>
              </a:ext>
            </a:extLst>
          </p:cNvPr>
          <p:cNvSpPr/>
          <p:nvPr/>
        </p:nvSpPr>
        <p:spPr>
          <a:xfrm>
            <a:off x="1626212" y="4074123"/>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7" name="Oval 16">
            <a:extLst>
              <a:ext uri="{FF2B5EF4-FFF2-40B4-BE49-F238E27FC236}">
                <a16:creationId xmlns:a16="http://schemas.microsoft.com/office/drawing/2014/main" id="{639769E8-5FF4-EF03-3B80-92B60D2833DF}"/>
              </a:ext>
            </a:extLst>
          </p:cNvPr>
          <p:cNvSpPr/>
          <p:nvPr/>
        </p:nvSpPr>
        <p:spPr>
          <a:xfrm>
            <a:off x="1626212" y="5242523"/>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5" name="Graphic 126">
            <a:extLst>
              <a:ext uri="{FF2B5EF4-FFF2-40B4-BE49-F238E27FC236}">
                <a16:creationId xmlns:a16="http://schemas.microsoft.com/office/drawing/2014/main" id="{D04A1906-B52A-8ADF-BDDC-D6A7466CEB05}"/>
              </a:ext>
            </a:extLst>
          </p:cNvPr>
          <p:cNvGrpSpPr>
            <a:grpSpLocks noChangeAspect="1"/>
          </p:cNvGrpSpPr>
          <p:nvPr/>
        </p:nvGrpSpPr>
        <p:grpSpPr>
          <a:xfrm>
            <a:off x="1714057" y="4345725"/>
            <a:ext cx="769703" cy="441513"/>
            <a:chOff x="11395681" y="4330149"/>
            <a:chExt cx="283599" cy="162677"/>
          </a:xfrm>
          <a:gradFill>
            <a:gsLst>
              <a:gs pos="0">
                <a:schemeClr val="accent2"/>
              </a:gs>
              <a:gs pos="100000">
                <a:schemeClr val="accent4"/>
              </a:gs>
            </a:gsLst>
            <a:lin ang="5400000" scaled="1"/>
          </a:gradFill>
        </p:grpSpPr>
        <p:sp>
          <p:nvSpPr>
            <p:cNvPr id="26" name="Freeform 25">
              <a:extLst>
                <a:ext uri="{FF2B5EF4-FFF2-40B4-BE49-F238E27FC236}">
                  <a16:creationId xmlns:a16="http://schemas.microsoft.com/office/drawing/2014/main" id="{A2247A66-9C98-3554-D472-3B9EE82B7ECC}"/>
                </a:ext>
              </a:extLst>
            </p:cNvPr>
            <p:cNvSpPr/>
            <p:nvPr/>
          </p:nvSpPr>
          <p:spPr>
            <a:xfrm>
              <a:off x="11608414" y="4330149"/>
              <a:ext cx="70866" cy="81339"/>
            </a:xfrm>
            <a:custGeom>
              <a:avLst/>
              <a:gdLst>
                <a:gd name="connsiteX0" fmla="*/ 27638 w 70866"/>
                <a:gd name="connsiteY0" fmla="*/ 0 h 81338"/>
                <a:gd name="connsiteX1" fmla="*/ 0 w 70866"/>
                <a:gd name="connsiteY1" fmla="*/ 17284 h 81338"/>
                <a:gd name="connsiteX2" fmla="*/ 43770 w 70866"/>
                <a:gd name="connsiteY2" fmla="*/ 84877 h 81338"/>
                <a:gd name="connsiteX3" fmla="*/ 71408 w 70866"/>
                <a:gd name="connsiteY3" fmla="*/ 67633 h 81338"/>
                <a:gd name="connsiteX4" fmla="*/ 27638 w 70866"/>
                <a:gd name="connsiteY4" fmla="*/ 0 h 8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66" h="81338">
                  <a:moveTo>
                    <a:pt x="27638" y="0"/>
                  </a:moveTo>
                  <a:lnTo>
                    <a:pt x="0" y="17284"/>
                  </a:lnTo>
                  <a:lnTo>
                    <a:pt x="43770" y="84877"/>
                  </a:lnTo>
                  <a:lnTo>
                    <a:pt x="71408" y="67633"/>
                  </a:lnTo>
                  <a:lnTo>
                    <a:pt x="27638" y="0"/>
                  </a:lnTo>
                  <a:close/>
                </a:path>
              </a:pathLst>
            </a:custGeom>
            <a:grpFill/>
            <a:ln w="4062"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B2C06496-D427-605A-C315-808C8AD8326C}"/>
                </a:ext>
              </a:extLst>
            </p:cNvPr>
            <p:cNvSpPr/>
            <p:nvPr/>
          </p:nvSpPr>
          <p:spPr>
            <a:xfrm>
              <a:off x="11462069" y="4436214"/>
              <a:ext cx="33349" cy="40669"/>
            </a:xfrm>
            <a:custGeom>
              <a:avLst/>
              <a:gdLst>
                <a:gd name="connsiteX0" fmla="*/ 31084 w 33348"/>
                <a:gd name="connsiteY0" fmla="*/ 15942 h 40669"/>
                <a:gd name="connsiteX1" fmla="*/ 33835 w 33348"/>
                <a:gd name="connsiteY1" fmla="*/ 11875 h 40669"/>
                <a:gd name="connsiteX2" fmla="*/ 35003 w 33348"/>
                <a:gd name="connsiteY2" fmla="*/ 6100 h 40669"/>
                <a:gd name="connsiteX3" fmla="*/ 31626 w 33348"/>
                <a:gd name="connsiteY3" fmla="*/ 1220 h 40669"/>
                <a:gd name="connsiteX4" fmla="*/ 27457 w 33348"/>
                <a:gd name="connsiteY4" fmla="*/ 0 h 40669"/>
                <a:gd name="connsiteX5" fmla="*/ 20954 w 33348"/>
                <a:gd name="connsiteY5" fmla="*/ 3294 h 40669"/>
                <a:gd name="connsiteX6" fmla="*/ 13076 w 33348"/>
                <a:gd name="connsiteY6" fmla="*/ 14560 h 40669"/>
                <a:gd name="connsiteX7" fmla="*/ 13076 w 33348"/>
                <a:gd name="connsiteY7" fmla="*/ 14926 h 40669"/>
                <a:gd name="connsiteX8" fmla="*/ 3780 w 33348"/>
                <a:gd name="connsiteY8" fmla="*/ 28224 h 40669"/>
                <a:gd name="connsiteX9" fmla="*/ 3363 w 33348"/>
                <a:gd name="connsiteY9" fmla="*/ 28713 h 40669"/>
                <a:gd name="connsiteX10" fmla="*/ 1362 w 33348"/>
                <a:gd name="connsiteY10" fmla="*/ 31600 h 40669"/>
                <a:gd name="connsiteX11" fmla="*/ 3280 w 33348"/>
                <a:gd name="connsiteY11" fmla="*/ 42093 h 40669"/>
                <a:gd name="connsiteX12" fmla="*/ 14035 w 33348"/>
                <a:gd name="connsiteY12" fmla="*/ 40344 h 40669"/>
                <a:gd name="connsiteX13" fmla="*/ 15410 w 33348"/>
                <a:gd name="connsiteY13" fmla="*/ 38392 h 40669"/>
                <a:gd name="connsiteX14" fmla="*/ 16077 w 33348"/>
                <a:gd name="connsiteY14" fmla="*/ 37172 h 40669"/>
                <a:gd name="connsiteX15" fmla="*/ 30917 w 33348"/>
                <a:gd name="connsiteY15" fmla="*/ 16146 h 4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48" h="40669">
                  <a:moveTo>
                    <a:pt x="31084" y="15942"/>
                  </a:moveTo>
                  <a:lnTo>
                    <a:pt x="33835" y="11875"/>
                  </a:lnTo>
                  <a:cubicBezTo>
                    <a:pt x="35003" y="10181"/>
                    <a:pt x="35424" y="8100"/>
                    <a:pt x="35003" y="6100"/>
                  </a:cubicBezTo>
                  <a:cubicBezTo>
                    <a:pt x="34608" y="4092"/>
                    <a:pt x="33388" y="2328"/>
                    <a:pt x="31626" y="1220"/>
                  </a:cubicBezTo>
                  <a:cubicBezTo>
                    <a:pt x="30384" y="433"/>
                    <a:pt x="28938" y="10"/>
                    <a:pt x="27457" y="0"/>
                  </a:cubicBezTo>
                  <a:cubicBezTo>
                    <a:pt x="24870" y="2"/>
                    <a:pt x="22445" y="1230"/>
                    <a:pt x="20954" y="3294"/>
                  </a:cubicBezTo>
                  <a:lnTo>
                    <a:pt x="13076" y="14560"/>
                  </a:lnTo>
                  <a:cubicBezTo>
                    <a:pt x="13091" y="14681"/>
                    <a:pt x="13091" y="14804"/>
                    <a:pt x="13076" y="14926"/>
                  </a:cubicBezTo>
                  <a:lnTo>
                    <a:pt x="3780" y="28224"/>
                  </a:lnTo>
                  <a:cubicBezTo>
                    <a:pt x="3631" y="28379"/>
                    <a:pt x="3492" y="28542"/>
                    <a:pt x="3363" y="28713"/>
                  </a:cubicBezTo>
                  <a:lnTo>
                    <a:pt x="1362" y="31600"/>
                  </a:lnTo>
                  <a:cubicBezTo>
                    <a:pt x="-1038" y="35023"/>
                    <a:pt x="-185" y="39690"/>
                    <a:pt x="3280" y="42093"/>
                  </a:cubicBezTo>
                  <a:cubicBezTo>
                    <a:pt x="6766" y="44415"/>
                    <a:pt x="11509" y="43644"/>
                    <a:pt x="14035" y="40344"/>
                  </a:cubicBezTo>
                  <a:lnTo>
                    <a:pt x="15410" y="38392"/>
                  </a:lnTo>
                  <a:cubicBezTo>
                    <a:pt x="15619" y="37985"/>
                    <a:pt x="15827" y="37578"/>
                    <a:pt x="16077" y="37172"/>
                  </a:cubicBezTo>
                  <a:lnTo>
                    <a:pt x="30917" y="16146"/>
                  </a:lnTo>
                  <a:close/>
                </a:path>
              </a:pathLst>
            </a:custGeom>
            <a:grpFill/>
            <a:ln w="4062"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9459232F-B690-6BA4-03C4-D0D4E12B1ED1}"/>
                </a:ext>
              </a:extLst>
            </p:cNvPr>
            <p:cNvSpPr/>
            <p:nvPr/>
          </p:nvSpPr>
          <p:spPr>
            <a:xfrm>
              <a:off x="11486318" y="4357951"/>
              <a:ext cx="154238" cy="73205"/>
            </a:xfrm>
            <a:custGeom>
              <a:avLst/>
              <a:gdLst>
                <a:gd name="connsiteX0" fmla="*/ 112466 w 154237"/>
                <a:gd name="connsiteY0" fmla="*/ 5546 h 73204"/>
                <a:gd name="connsiteX1" fmla="*/ 105630 w 154237"/>
                <a:gd name="connsiteY1" fmla="*/ 6156 h 73204"/>
                <a:gd name="connsiteX2" fmla="*/ 84453 w 154237"/>
                <a:gd name="connsiteY2" fmla="*/ 1805 h 73204"/>
                <a:gd name="connsiteX3" fmla="*/ 50771 w 154237"/>
                <a:gd name="connsiteY3" fmla="*/ 1439 h 73204"/>
                <a:gd name="connsiteX4" fmla="*/ 30845 w 154237"/>
                <a:gd name="connsiteY4" fmla="*/ 5018 h 73204"/>
                <a:gd name="connsiteX5" fmla="*/ 18340 w 154237"/>
                <a:gd name="connsiteY5" fmla="*/ 12623 h 73204"/>
                <a:gd name="connsiteX6" fmla="*/ 1082 w 154237"/>
                <a:gd name="connsiteY6" fmla="*/ 34137 h 73204"/>
                <a:gd name="connsiteX7" fmla="*/ 40 w 154237"/>
                <a:gd name="connsiteY7" fmla="*/ 37960 h 73204"/>
                <a:gd name="connsiteX8" fmla="*/ 6042 w 154237"/>
                <a:gd name="connsiteY8" fmla="*/ 42326 h 73204"/>
                <a:gd name="connsiteX9" fmla="*/ 7668 w 154237"/>
                <a:gd name="connsiteY9" fmla="*/ 41823 h 73204"/>
                <a:gd name="connsiteX10" fmla="*/ 43768 w 154237"/>
                <a:gd name="connsiteY10" fmla="*/ 23400 h 73204"/>
                <a:gd name="connsiteX11" fmla="*/ 55649 w 154237"/>
                <a:gd name="connsiteY11" fmla="*/ 23970 h 73204"/>
                <a:gd name="connsiteX12" fmla="*/ 133351 w 154237"/>
                <a:gd name="connsiteY12" fmla="*/ 73017 h 73204"/>
                <a:gd name="connsiteX13" fmla="*/ 135727 w 154237"/>
                <a:gd name="connsiteY13" fmla="*/ 74847 h 73204"/>
                <a:gd name="connsiteX14" fmla="*/ 156945 w 154237"/>
                <a:gd name="connsiteY14" fmla="*/ 55285 h 73204"/>
                <a:gd name="connsiteX15" fmla="*/ 122263 w 154237"/>
                <a:gd name="connsiteY15" fmla="*/ 1683 h 7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237" h="73204">
                  <a:moveTo>
                    <a:pt x="112466" y="5546"/>
                  </a:moveTo>
                  <a:cubicBezTo>
                    <a:pt x="110298" y="6397"/>
                    <a:pt x="107921" y="6609"/>
                    <a:pt x="105630" y="6156"/>
                  </a:cubicBezTo>
                  <a:lnTo>
                    <a:pt x="84453" y="1805"/>
                  </a:lnTo>
                  <a:cubicBezTo>
                    <a:pt x="73359" y="-471"/>
                    <a:pt x="61915" y="-596"/>
                    <a:pt x="50771" y="1439"/>
                  </a:cubicBezTo>
                  <a:lnTo>
                    <a:pt x="30845" y="5018"/>
                  </a:lnTo>
                  <a:cubicBezTo>
                    <a:pt x="25867" y="5983"/>
                    <a:pt x="21420" y="8687"/>
                    <a:pt x="18340" y="12623"/>
                  </a:cubicBezTo>
                  <a:lnTo>
                    <a:pt x="1082" y="34137"/>
                  </a:lnTo>
                  <a:cubicBezTo>
                    <a:pt x="244" y="35234"/>
                    <a:pt x="-129" y="36602"/>
                    <a:pt x="40" y="37960"/>
                  </a:cubicBezTo>
                  <a:cubicBezTo>
                    <a:pt x="461" y="40783"/>
                    <a:pt x="3149" y="42737"/>
                    <a:pt x="6042" y="42326"/>
                  </a:cubicBezTo>
                  <a:cubicBezTo>
                    <a:pt x="6608" y="42245"/>
                    <a:pt x="7157" y="42075"/>
                    <a:pt x="7668" y="41823"/>
                  </a:cubicBezTo>
                  <a:lnTo>
                    <a:pt x="43768" y="23400"/>
                  </a:lnTo>
                  <a:cubicBezTo>
                    <a:pt x="47544" y="21486"/>
                    <a:pt x="52083" y="21703"/>
                    <a:pt x="55649" y="23970"/>
                  </a:cubicBezTo>
                  <a:lnTo>
                    <a:pt x="133351" y="73017"/>
                  </a:lnTo>
                  <a:cubicBezTo>
                    <a:pt x="134188" y="73569"/>
                    <a:pt x="134983" y="74180"/>
                    <a:pt x="135727" y="74847"/>
                  </a:cubicBezTo>
                  <a:lnTo>
                    <a:pt x="156945" y="55285"/>
                  </a:lnTo>
                  <a:lnTo>
                    <a:pt x="122263" y="1683"/>
                  </a:lnTo>
                  <a:close/>
                </a:path>
              </a:pathLst>
            </a:custGeom>
            <a:grpFill/>
            <a:ln w="4062"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A5227C2-F042-3ACF-D30E-FF919F4AEDE2}"/>
                </a:ext>
              </a:extLst>
            </p:cNvPr>
            <p:cNvSpPr/>
            <p:nvPr/>
          </p:nvSpPr>
          <p:spPr>
            <a:xfrm>
              <a:off x="11503358" y="4472491"/>
              <a:ext cx="16674" cy="20335"/>
            </a:xfrm>
            <a:custGeom>
              <a:avLst/>
              <a:gdLst>
                <a:gd name="connsiteX0" fmla="*/ 13722 w 16674"/>
                <a:gd name="connsiteY0" fmla="*/ 0 h 20334"/>
                <a:gd name="connsiteX1" fmla="*/ 12805 w 16674"/>
                <a:gd name="connsiteY1" fmla="*/ 0 h 20334"/>
                <a:gd name="connsiteX2" fmla="*/ 8845 w 16674"/>
                <a:gd name="connsiteY2" fmla="*/ 2196 h 20334"/>
                <a:gd name="connsiteX3" fmla="*/ 508 w 16674"/>
                <a:gd name="connsiteY3" fmla="*/ 13787 h 20334"/>
                <a:gd name="connsiteX4" fmla="*/ 216 w 16674"/>
                <a:gd name="connsiteY4" fmla="*/ 17854 h 20334"/>
                <a:gd name="connsiteX5" fmla="*/ 8179 w 16674"/>
                <a:gd name="connsiteY5" fmla="*/ 21987 h 20334"/>
                <a:gd name="connsiteX6" fmla="*/ 11513 w 16674"/>
                <a:gd name="connsiteY6" fmla="*/ 19643 h 20334"/>
                <a:gd name="connsiteX7" fmla="*/ 18725 w 16674"/>
                <a:gd name="connsiteY7" fmla="*/ 9517 h 20334"/>
                <a:gd name="connsiteX8" fmla="*/ 17557 w 16674"/>
                <a:gd name="connsiteY8" fmla="*/ 1383 h 20334"/>
                <a:gd name="connsiteX9" fmla="*/ 13722 w 16674"/>
                <a:gd name="connsiteY9" fmla="*/ 0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4" h="20334">
                  <a:moveTo>
                    <a:pt x="13722" y="0"/>
                  </a:moveTo>
                  <a:lnTo>
                    <a:pt x="12805" y="0"/>
                  </a:lnTo>
                  <a:cubicBezTo>
                    <a:pt x="11253" y="232"/>
                    <a:pt x="9843" y="1013"/>
                    <a:pt x="8845" y="2196"/>
                  </a:cubicBezTo>
                  <a:lnTo>
                    <a:pt x="508" y="13787"/>
                  </a:lnTo>
                  <a:cubicBezTo>
                    <a:pt x="-48" y="15074"/>
                    <a:pt x="-151" y="16504"/>
                    <a:pt x="216" y="17854"/>
                  </a:cubicBezTo>
                  <a:cubicBezTo>
                    <a:pt x="1245" y="21140"/>
                    <a:pt x="4810" y="22991"/>
                    <a:pt x="8179" y="21987"/>
                  </a:cubicBezTo>
                  <a:cubicBezTo>
                    <a:pt x="9525" y="21586"/>
                    <a:pt x="10697" y="20762"/>
                    <a:pt x="11513" y="19643"/>
                  </a:cubicBezTo>
                  <a:lnTo>
                    <a:pt x="18725" y="9517"/>
                  </a:lnTo>
                  <a:cubicBezTo>
                    <a:pt x="20505" y="6909"/>
                    <a:pt x="20003" y="3414"/>
                    <a:pt x="17557" y="1383"/>
                  </a:cubicBezTo>
                  <a:cubicBezTo>
                    <a:pt x="16476" y="513"/>
                    <a:pt x="15124" y="25"/>
                    <a:pt x="13722" y="0"/>
                  </a:cubicBezTo>
                  <a:close/>
                </a:path>
              </a:pathLst>
            </a:custGeom>
            <a:grpFill/>
            <a:ln w="4062"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A1F5A5B-F3BB-F54D-68E8-17E1F81EF3B1}"/>
                </a:ext>
              </a:extLst>
            </p:cNvPr>
            <p:cNvSpPr/>
            <p:nvPr/>
          </p:nvSpPr>
          <p:spPr>
            <a:xfrm>
              <a:off x="11482175" y="4452726"/>
              <a:ext cx="29180" cy="32535"/>
            </a:xfrm>
            <a:custGeom>
              <a:avLst/>
              <a:gdLst>
                <a:gd name="connsiteX0" fmla="*/ 24609 w 29180"/>
                <a:gd name="connsiteY0" fmla="*/ 18261 h 32535"/>
                <a:gd name="connsiteX1" fmla="*/ 29069 w 29180"/>
                <a:gd name="connsiteY1" fmla="*/ 11957 h 32535"/>
                <a:gd name="connsiteX2" fmla="*/ 27137 w 29180"/>
                <a:gd name="connsiteY2" fmla="*/ 1368 h 32535"/>
                <a:gd name="connsiteX3" fmla="*/ 22691 w 29180"/>
                <a:gd name="connsiteY3" fmla="*/ 0 h 32535"/>
                <a:gd name="connsiteX4" fmla="*/ 21524 w 29180"/>
                <a:gd name="connsiteY4" fmla="*/ 0 h 32535"/>
                <a:gd name="connsiteX5" fmla="*/ 16397 w 29180"/>
                <a:gd name="connsiteY5" fmla="*/ 3010 h 32535"/>
                <a:gd name="connsiteX6" fmla="*/ 681 w 29180"/>
                <a:gd name="connsiteY6" fmla="*/ 25500 h 32535"/>
                <a:gd name="connsiteX7" fmla="*/ 4099 w 29180"/>
                <a:gd name="connsiteY7" fmla="*/ 35301 h 32535"/>
                <a:gd name="connsiteX8" fmla="*/ 14229 w 29180"/>
                <a:gd name="connsiteY8" fmla="*/ 32901 h 32535"/>
                <a:gd name="connsiteX9" fmla="*/ 16438 w 29180"/>
                <a:gd name="connsiteY9" fmla="*/ 29770 h 32535"/>
                <a:gd name="connsiteX10" fmla="*/ 17064 w 29180"/>
                <a:gd name="connsiteY10" fmla="*/ 28713 h 32535"/>
                <a:gd name="connsiteX11" fmla="*/ 24275 w 29180"/>
                <a:gd name="connsiteY11" fmla="*/ 18586 h 32535"/>
                <a:gd name="connsiteX12" fmla="*/ 24609 w 29180"/>
                <a:gd name="connsiteY12" fmla="*/ 18260 h 32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80" h="32535">
                  <a:moveTo>
                    <a:pt x="24609" y="18261"/>
                  </a:moveTo>
                  <a:lnTo>
                    <a:pt x="29069" y="11957"/>
                  </a:lnTo>
                  <a:cubicBezTo>
                    <a:pt x="31533" y="8512"/>
                    <a:pt x="30667" y="3771"/>
                    <a:pt x="27137" y="1368"/>
                  </a:cubicBezTo>
                  <a:cubicBezTo>
                    <a:pt x="25832" y="480"/>
                    <a:pt x="24281" y="3"/>
                    <a:pt x="22691" y="0"/>
                  </a:cubicBezTo>
                  <a:lnTo>
                    <a:pt x="21524" y="0"/>
                  </a:lnTo>
                  <a:cubicBezTo>
                    <a:pt x="19476" y="306"/>
                    <a:pt x="17634" y="1388"/>
                    <a:pt x="16397" y="3010"/>
                  </a:cubicBezTo>
                  <a:lnTo>
                    <a:pt x="681" y="25500"/>
                  </a:lnTo>
                  <a:cubicBezTo>
                    <a:pt x="-987" y="29136"/>
                    <a:pt x="505" y="33411"/>
                    <a:pt x="4099" y="35301"/>
                  </a:cubicBezTo>
                  <a:cubicBezTo>
                    <a:pt x="7608" y="37145"/>
                    <a:pt x="11978" y="36110"/>
                    <a:pt x="14229" y="32901"/>
                  </a:cubicBezTo>
                  <a:lnTo>
                    <a:pt x="16438" y="29770"/>
                  </a:lnTo>
                  <a:cubicBezTo>
                    <a:pt x="16622" y="29404"/>
                    <a:pt x="16831" y="29051"/>
                    <a:pt x="17064" y="28713"/>
                  </a:cubicBezTo>
                  <a:lnTo>
                    <a:pt x="24275" y="18586"/>
                  </a:lnTo>
                  <a:cubicBezTo>
                    <a:pt x="24377" y="18469"/>
                    <a:pt x="24489" y="18360"/>
                    <a:pt x="24609" y="18260"/>
                  </a:cubicBezTo>
                  <a:close/>
                </a:path>
              </a:pathLst>
            </a:custGeom>
            <a:grpFill/>
            <a:ln w="4062"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B01727B-899A-3B1C-1325-F113AC980805}"/>
                </a:ext>
              </a:extLst>
            </p:cNvPr>
            <p:cNvSpPr/>
            <p:nvPr/>
          </p:nvSpPr>
          <p:spPr>
            <a:xfrm>
              <a:off x="11433917" y="4360773"/>
              <a:ext cx="183418" cy="130142"/>
            </a:xfrm>
            <a:custGeom>
              <a:avLst/>
              <a:gdLst>
                <a:gd name="connsiteX0" fmla="*/ 182167 w 183417"/>
                <a:gd name="connsiteY0" fmla="*/ 75564 h 130141"/>
                <a:gd name="connsiteX1" fmla="*/ 104548 w 183417"/>
                <a:gd name="connsiteY1" fmla="*/ 26516 h 130141"/>
                <a:gd name="connsiteX2" fmla="*/ 99337 w 183417"/>
                <a:gd name="connsiteY2" fmla="*/ 26313 h 130141"/>
                <a:gd name="connsiteX3" fmla="*/ 63237 w 183417"/>
                <a:gd name="connsiteY3" fmla="*/ 44696 h 130141"/>
                <a:gd name="connsiteX4" fmla="*/ 47305 w 183417"/>
                <a:gd name="connsiteY4" fmla="*/ 39676 h 130141"/>
                <a:gd name="connsiteX5" fmla="*/ 48397 w 183417"/>
                <a:gd name="connsiteY5" fmla="*/ 27452 h 130141"/>
                <a:gd name="connsiteX6" fmla="*/ 63029 w 183417"/>
                <a:gd name="connsiteY6" fmla="*/ 8947 h 130141"/>
                <a:gd name="connsiteX7" fmla="*/ 47522 w 183417"/>
                <a:gd name="connsiteY7" fmla="*/ 6548 h 130141"/>
                <a:gd name="connsiteX8" fmla="*/ 43895 w 183417"/>
                <a:gd name="connsiteY8" fmla="*/ 5368 h 130141"/>
                <a:gd name="connsiteX9" fmla="*/ 33349 w 183417"/>
                <a:gd name="connsiteY9" fmla="*/ 0 h 130141"/>
                <a:gd name="connsiteX10" fmla="*/ 0 w 183417"/>
                <a:gd name="connsiteY10" fmla="*/ 51243 h 130141"/>
                <a:gd name="connsiteX11" fmla="*/ 17842 w 183417"/>
                <a:gd name="connsiteY11" fmla="*/ 74181 h 130141"/>
                <a:gd name="connsiteX12" fmla="*/ 37877 w 183417"/>
                <a:gd name="connsiteY12" fmla="*/ 71983 h 130141"/>
                <a:gd name="connsiteX13" fmla="*/ 42061 w 183417"/>
                <a:gd name="connsiteY13" fmla="*/ 77312 h 130141"/>
                <a:gd name="connsiteX14" fmla="*/ 43437 w 183417"/>
                <a:gd name="connsiteY14" fmla="*/ 75319 h 130141"/>
                <a:gd name="connsiteX15" fmla="*/ 63154 w 183417"/>
                <a:gd name="connsiteY15" fmla="*/ 71497 h 130141"/>
                <a:gd name="connsiteX16" fmla="*/ 69407 w 183417"/>
                <a:gd name="connsiteY16" fmla="*/ 80484 h 130141"/>
                <a:gd name="connsiteX17" fmla="*/ 69407 w 183417"/>
                <a:gd name="connsiteY17" fmla="*/ 85690 h 130141"/>
                <a:gd name="connsiteX18" fmla="*/ 79703 w 183417"/>
                <a:gd name="connsiteY18" fmla="*/ 88700 h 130141"/>
                <a:gd name="connsiteX19" fmla="*/ 83872 w 183417"/>
                <a:gd name="connsiteY19" fmla="*/ 105252 h 130141"/>
                <a:gd name="connsiteX20" fmla="*/ 91167 w 183417"/>
                <a:gd name="connsiteY20" fmla="*/ 108099 h 130141"/>
                <a:gd name="connsiteX21" fmla="*/ 93543 w 183417"/>
                <a:gd name="connsiteY21" fmla="*/ 125017 h 130141"/>
                <a:gd name="connsiteX22" fmla="*/ 90708 w 183417"/>
                <a:gd name="connsiteY22" fmla="*/ 129084 h 130141"/>
                <a:gd name="connsiteX23" fmla="*/ 112385 w 183417"/>
                <a:gd name="connsiteY23" fmla="*/ 132338 h 130141"/>
                <a:gd name="connsiteX24" fmla="*/ 130477 w 183417"/>
                <a:gd name="connsiteY24" fmla="*/ 127539 h 130141"/>
                <a:gd name="connsiteX25" fmla="*/ 107091 w 183417"/>
                <a:gd name="connsiteY25" fmla="*/ 115785 h 130141"/>
                <a:gd name="connsiteX26" fmla="*/ 106050 w 183417"/>
                <a:gd name="connsiteY26" fmla="*/ 111357 h 130141"/>
                <a:gd name="connsiteX27" fmla="*/ 110092 w 183417"/>
                <a:gd name="connsiteY27" fmla="*/ 110092 h 130141"/>
                <a:gd name="connsiteX28" fmla="*/ 135479 w 183417"/>
                <a:gd name="connsiteY28" fmla="*/ 122659 h 130141"/>
                <a:gd name="connsiteX29" fmla="*/ 147985 w 183417"/>
                <a:gd name="connsiteY29" fmla="*/ 119324 h 130141"/>
                <a:gd name="connsiteX30" fmla="*/ 149235 w 183417"/>
                <a:gd name="connsiteY30" fmla="*/ 114403 h 130141"/>
                <a:gd name="connsiteX31" fmla="*/ 146401 w 183417"/>
                <a:gd name="connsiteY31" fmla="*/ 110336 h 130141"/>
                <a:gd name="connsiteX32" fmla="*/ 140523 w 183417"/>
                <a:gd name="connsiteY32" fmla="*/ 106838 h 130141"/>
                <a:gd name="connsiteX33" fmla="*/ 116804 w 183417"/>
                <a:gd name="connsiteY33" fmla="*/ 94231 h 130141"/>
                <a:gd name="connsiteX34" fmla="*/ 115470 w 183417"/>
                <a:gd name="connsiteY34" fmla="*/ 89879 h 130141"/>
                <a:gd name="connsiteX35" fmla="*/ 119924 w 183417"/>
                <a:gd name="connsiteY35" fmla="*/ 88552 h 130141"/>
                <a:gd name="connsiteX36" fmla="*/ 120180 w 183417"/>
                <a:gd name="connsiteY36" fmla="*/ 88700 h 130141"/>
                <a:gd name="connsiteX37" fmla="*/ 152987 w 183417"/>
                <a:gd name="connsiteY37" fmla="*/ 106147 h 130141"/>
                <a:gd name="connsiteX38" fmla="*/ 166910 w 183417"/>
                <a:gd name="connsiteY38" fmla="*/ 102771 h 130141"/>
                <a:gd name="connsiteX39" fmla="*/ 167827 w 183417"/>
                <a:gd name="connsiteY39" fmla="*/ 97891 h 130141"/>
                <a:gd name="connsiteX40" fmla="*/ 164826 w 183417"/>
                <a:gd name="connsiteY40" fmla="*/ 93824 h 130141"/>
                <a:gd name="connsiteX41" fmla="*/ 162450 w 183417"/>
                <a:gd name="connsiteY41" fmla="*/ 92441 h 130141"/>
                <a:gd name="connsiteX42" fmla="*/ 127184 w 183417"/>
                <a:gd name="connsiteY42" fmla="*/ 71863 h 130141"/>
                <a:gd name="connsiteX43" fmla="*/ 126440 w 183417"/>
                <a:gd name="connsiteY43" fmla="*/ 67377 h 130141"/>
                <a:gd name="connsiteX44" fmla="*/ 130560 w 183417"/>
                <a:gd name="connsiteY44" fmla="*/ 66372 h 130141"/>
                <a:gd name="connsiteX45" fmla="*/ 164159 w 183417"/>
                <a:gd name="connsiteY45" fmla="*/ 85975 h 130141"/>
                <a:gd name="connsiteX46" fmla="*/ 164159 w 183417"/>
                <a:gd name="connsiteY46" fmla="*/ 85975 h 130141"/>
                <a:gd name="connsiteX47" fmla="*/ 165826 w 183417"/>
                <a:gd name="connsiteY47" fmla="*/ 86951 h 130141"/>
                <a:gd name="connsiteX48" fmla="*/ 172538 w 183417"/>
                <a:gd name="connsiteY48" fmla="*/ 91018 h 130141"/>
                <a:gd name="connsiteX49" fmla="*/ 185044 w 183417"/>
                <a:gd name="connsiteY49" fmla="*/ 88252 h 130141"/>
                <a:gd name="connsiteX50" fmla="*/ 182424 w 183417"/>
                <a:gd name="connsiteY50" fmla="*/ 75742 h 130141"/>
                <a:gd name="connsiteX51" fmla="*/ 182334 w 183417"/>
                <a:gd name="connsiteY51" fmla="*/ 75686 h 13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3417" h="130141">
                  <a:moveTo>
                    <a:pt x="182167" y="75564"/>
                  </a:moveTo>
                  <a:lnTo>
                    <a:pt x="104548" y="26516"/>
                  </a:lnTo>
                  <a:cubicBezTo>
                    <a:pt x="102976" y="25536"/>
                    <a:pt x="100985" y="25458"/>
                    <a:pt x="99337" y="26313"/>
                  </a:cubicBezTo>
                  <a:lnTo>
                    <a:pt x="63237" y="44696"/>
                  </a:lnTo>
                  <a:cubicBezTo>
                    <a:pt x="57417" y="47602"/>
                    <a:pt x="50284" y="45355"/>
                    <a:pt x="47305" y="39676"/>
                  </a:cubicBezTo>
                  <a:cubicBezTo>
                    <a:pt x="45237" y="35734"/>
                    <a:pt x="45661" y="30985"/>
                    <a:pt x="48397" y="27452"/>
                  </a:cubicBezTo>
                  <a:lnTo>
                    <a:pt x="63029" y="8947"/>
                  </a:lnTo>
                  <a:lnTo>
                    <a:pt x="47522" y="6548"/>
                  </a:lnTo>
                  <a:cubicBezTo>
                    <a:pt x="46259" y="6334"/>
                    <a:pt x="45037" y="5936"/>
                    <a:pt x="43895" y="5368"/>
                  </a:cubicBezTo>
                  <a:lnTo>
                    <a:pt x="33349" y="0"/>
                  </a:lnTo>
                  <a:lnTo>
                    <a:pt x="0" y="51243"/>
                  </a:lnTo>
                  <a:lnTo>
                    <a:pt x="17842" y="74181"/>
                  </a:lnTo>
                  <a:cubicBezTo>
                    <a:pt x="22752" y="68176"/>
                    <a:pt x="31722" y="67192"/>
                    <a:pt x="37877" y="71983"/>
                  </a:cubicBezTo>
                  <a:cubicBezTo>
                    <a:pt x="39697" y="73400"/>
                    <a:pt x="41133" y="75229"/>
                    <a:pt x="42061" y="77312"/>
                  </a:cubicBezTo>
                  <a:lnTo>
                    <a:pt x="43437" y="75319"/>
                  </a:lnTo>
                  <a:cubicBezTo>
                    <a:pt x="47879" y="69070"/>
                    <a:pt x="56600" y="67379"/>
                    <a:pt x="63154" y="71497"/>
                  </a:cubicBezTo>
                  <a:cubicBezTo>
                    <a:pt x="66404" y="73538"/>
                    <a:pt x="68662" y="76784"/>
                    <a:pt x="69407" y="80484"/>
                  </a:cubicBezTo>
                  <a:cubicBezTo>
                    <a:pt x="69740" y="82205"/>
                    <a:pt x="69740" y="83970"/>
                    <a:pt x="69407" y="85690"/>
                  </a:cubicBezTo>
                  <a:cubicBezTo>
                    <a:pt x="73111" y="85331"/>
                    <a:pt x="76812" y="86413"/>
                    <a:pt x="79703" y="88700"/>
                  </a:cubicBezTo>
                  <a:cubicBezTo>
                    <a:pt x="84750" y="92675"/>
                    <a:pt x="86455" y="99448"/>
                    <a:pt x="83872" y="105252"/>
                  </a:cubicBezTo>
                  <a:cubicBezTo>
                    <a:pt x="86549" y="105431"/>
                    <a:pt x="89101" y="106427"/>
                    <a:pt x="91167" y="108099"/>
                  </a:cubicBezTo>
                  <a:cubicBezTo>
                    <a:pt x="96331" y="112287"/>
                    <a:pt x="97362" y="119629"/>
                    <a:pt x="93543" y="125017"/>
                  </a:cubicBezTo>
                  <a:lnTo>
                    <a:pt x="90708" y="129084"/>
                  </a:lnTo>
                  <a:lnTo>
                    <a:pt x="112385" y="132338"/>
                  </a:lnTo>
                  <a:cubicBezTo>
                    <a:pt x="118840" y="133311"/>
                    <a:pt x="125415" y="131567"/>
                    <a:pt x="130477" y="127539"/>
                  </a:cubicBezTo>
                  <a:lnTo>
                    <a:pt x="107091" y="115785"/>
                  </a:lnTo>
                  <a:cubicBezTo>
                    <a:pt x="105550" y="114843"/>
                    <a:pt x="105084" y="112860"/>
                    <a:pt x="106050" y="111357"/>
                  </a:cubicBezTo>
                  <a:cubicBezTo>
                    <a:pt x="106902" y="110031"/>
                    <a:pt x="108609" y="109497"/>
                    <a:pt x="110092" y="110092"/>
                  </a:cubicBezTo>
                  <a:lnTo>
                    <a:pt x="135479" y="122659"/>
                  </a:lnTo>
                  <a:cubicBezTo>
                    <a:pt x="139907" y="124841"/>
                    <a:pt x="145310" y="123400"/>
                    <a:pt x="147985" y="119324"/>
                  </a:cubicBezTo>
                  <a:cubicBezTo>
                    <a:pt x="149099" y="117931"/>
                    <a:pt x="149554" y="116142"/>
                    <a:pt x="149235" y="114403"/>
                  </a:cubicBezTo>
                  <a:cubicBezTo>
                    <a:pt x="148932" y="112713"/>
                    <a:pt x="147900" y="111232"/>
                    <a:pt x="146401" y="110336"/>
                  </a:cubicBezTo>
                  <a:lnTo>
                    <a:pt x="140523" y="106838"/>
                  </a:lnTo>
                  <a:lnTo>
                    <a:pt x="116804" y="94231"/>
                  </a:lnTo>
                  <a:cubicBezTo>
                    <a:pt x="115223" y="93373"/>
                    <a:pt x="114631" y="91443"/>
                    <a:pt x="115470" y="89879"/>
                  </a:cubicBezTo>
                  <a:cubicBezTo>
                    <a:pt x="116324" y="88313"/>
                    <a:pt x="118318" y="87718"/>
                    <a:pt x="119924" y="88552"/>
                  </a:cubicBezTo>
                  <a:cubicBezTo>
                    <a:pt x="120012" y="88597"/>
                    <a:pt x="120097" y="88647"/>
                    <a:pt x="120180" y="88700"/>
                  </a:cubicBezTo>
                  <a:lnTo>
                    <a:pt x="152987" y="106147"/>
                  </a:lnTo>
                  <a:cubicBezTo>
                    <a:pt x="157827" y="108687"/>
                    <a:pt x="163852" y="107226"/>
                    <a:pt x="166910" y="102771"/>
                  </a:cubicBezTo>
                  <a:cubicBezTo>
                    <a:pt x="167873" y="101330"/>
                    <a:pt x="168204" y="99572"/>
                    <a:pt x="167827" y="97891"/>
                  </a:cubicBezTo>
                  <a:cubicBezTo>
                    <a:pt x="167446" y="96189"/>
                    <a:pt x="166360" y="94717"/>
                    <a:pt x="164826" y="93824"/>
                  </a:cubicBezTo>
                  <a:lnTo>
                    <a:pt x="162450" y="92441"/>
                  </a:lnTo>
                  <a:lnTo>
                    <a:pt x="127184" y="71863"/>
                  </a:lnTo>
                  <a:cubicBezTo>
                    <a:pt x="125709" y="70824"/>
                    <a:pt x="125376" y="68816"/>
                    <a:pt x="126440" y="67377"/>
                  </a:cubicBezTo>
                  <a:cubicBezTo>
                    <a:pt x="127379" y="66107"/>
                    <a:pt x="129119" y="65683"/>
                    <a:pt x="130560" y="66372"/>
                  </a:cubicBezTo>
                  <a:lnTo>
                    <a:pt x="164159" y="85975"/>
                  </a:lnTo>
                  <a:lnTo>
                    <a:pt x="164159" y="85975"/>
                  </a:lnTo>
                  <a:lnTo>
                    <a:pt x="165826" y="86951"/>
                  </a:lnTo>
                  <a:lnTo>
                    <a:pt x="172538" y="91018"/>
                  </a:lnTo>
                  <a:cubicBezTo>
                    <a:pt x="176788" y="93542"/>
                    <a:pt x="182325" y="92318"/>
                    <a:pt x="185044" y="88252"/>
                  </a:cubicBezTo>
                  <a:cubicBezTo>
                    <a:pt x="187861" y="84092"/>
                    <a:pt x="186688" y="78491"/>
                    <a:pt x="182424" y="75742"/>
                  </a:cubicBezTo>
                  <a:cubicBezTo>
                    <a:pt x="182394" y="75723"/>
                    <a:pt x="182364" y="75704"/>
                    <a:pt x="182334" y="75686"/>
                  </a:cubicBezTo>
                  <a:close/>
                </a:path>
              </a:pathLst>
            </a:custGeom>
            <a:grpFill/>
            <a:ln w="4062"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ECE51C56-DC15-7566-7E15-E12445D75050}"/>
                </a:ext>
              </a:extLst>
            </p:cNvPr>
            <p:cNvSpPr/>
            <p:nvPr/>
          </p:nvSpPr>
          <p:spPr>
            <a:xfrm>
              <a:off x="11446092" y="4436092"/>
              <a:ext cx="20843" cy="24402"/>
            </a:xfrm>
            <a:custGeom>
              <a:avLst/>
              <a:gdLst>
                <a:gd name="connsiteX0" fmla="*/ 24634 w 20842"/>
                <a:gd name="connsiteY0" fmla="*/ 5938 h 24401"/>
                <a:gd name="connsiteX1" fmla="*/ 21174 w 20842"/>
                <a:gd name="connsiteY1" fmla="*/ 1139 h 24401"/>
                <a:gd name="connsiteX2" fmla="*/ 17005 w 20842"/>
                <a:gd name="connsiteY2" fmla="*/ 0 h 24401"/>
                <a:gd name="connsiteX3" fmla="*/ 10752 w 20842"/>
                <a:gd name="connsiteY3" fmla="*/ 3172 h 24401"/>
                <a:gd name="connsiteX4" fmla="*/ 1373 w 20842"/>
                <a:gd name="connsiteY4" fmla="*/ 16268 h 24401"/>
                <a:gd name="connsiteX5" fmla="*/ 3207 w 20842"/>
                <a:gd name="connsiteY5" fmla="*/ 26557 h 24401"/>
                <a:gd name="connsiteX6" fmla="*/ 3499 w 20842"/>
                <a:gd name="connsiteY6" fmla="*/ 26801 h 24401"/>
                <a:gd name="connsiteX7" fmla="*/ 9210 w 20842"/>
                <a:gd name="connsiteY7" fmla="*/ 28021 h 24401"/>
                <a:gd name="connsiteX8" fmla="*/ 13754 w 20842"/>
                <a:gd name="connsiteY8" fmla="*/ 25418 h 24401"/>
                <a:gd name="connsiteX9" fmla="*/ 23633 w 20842"/>
                <a:gd name="connsiteY9" fmla="*/ 11306 h 24401"/>
                <a:gd name="connsiteX10" fmla="*/ 24634 w 20842"/>
                <a:gd name="connsiteY10" fmla="*/ 5938 h 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42" h="24401">
                  <a:moveTo>
                    <a:pt x="24634" y="5938"/>
                  </a:moveTo>
                  <a:cubicBezTo>
                    <a:pt x="24189" y="3949"/>
                    <a:pt x="22942" y="2219"/>
                    <a:pt x="21174" y="1139"/>
                  </a:cubicBezTo>
                  <a:cubicBezTo>
                    <a:pt x="19919" y="391"/>
                    <a:pt x="18476" y="-3"/>
                    <a:pt x="17005" y="0"/>
                  </a:cubicBezTo>
                  <a:cubicBezTo>
                    <a:pt x="14512" y="-15"/>
                    <a:pt x="12171" y="1172"/>
                    <a:pt x="10752" y="3172"/>
                  </a:cubicBezTo>
                  <a:lnTo>
                    <a:pt x="1373" y="16268"/>
                  </a:lnTo>
                  <a:cubicBezTo>
                    <a:pt x="-1023" y="19606"/>
                    <a:pt x="-203" y="24205"/>
                    <a:pt x="3207" y="26557"/>
                  </a:cubicBezTo>
                  <a:lnTo>
                    <a:pt x="3499" y="26801"/>
                  </a:lnTo>
                  <a:cubicBezTo>
                    <a:pt x="5155" y="27944"/>
                    <a:pt x="7215" y="28385"/>
                    <a:pt x="9210" y="28021"/>
                  </a:cubicBezTo>
                  <a:cubicBezTo>
                    <a:pt x="10991" y="27701"/>
                    <a:pt x="12599" y="26780"/>
                    <a:pt x="13754" y="25418"/>
                  </a:cubicBezTo>
                  <a:lnTo>
                    <a:pt x="23633" y="11306"/>
                  </a:lnTo>
                  <a:cubicBezTo>
                    <a:pt x="24643" y="9702"/>
                    <a:pt x="25000" y="7786"/>
                    <a:pt x="24634" y="5938"/>
                  </a:cubicBezTo>
                  <a:close/>
                </a:path>
              </a:pathLst>
            </a:custGeom>
            <a:grpFill/>
            <a:ln w="4062"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EB6F2C48-B70F-B3F7-2128-9D9B9C436FAB}"/>
                </a:ext>
              </a:extLst>
            </p:cNvPr>
            <p:cNvSpPr/>
            <p:nvPr/>
          </p:nvSpPr>
          <p:spPr>
            <a:xfrm>
              <a:off x="11395681" y="4332603"/>
              <a:ext cx="70866" cy="81339"/>
            </a:xfrm>
            <a:custGeom>
              <a:avLst/>
              <a:gdLst>
                <a:gd name="connsiteX0" fmla="*/ 0 w 70866"/>
                <a:gd name="connsiteY0" fmla="*/ 67640 h 81338"/>
                <a:gd name="connsiteX1" fmla="*/ 43779 w 70866"/>
                <a:gd name="connsiteY1" fmla="*/ 0 h 81338"/>
                <a:gd name="connsiteX2" fmla="*/ 71130 w 70866"/>
                <a:gd name="connsiteY2" fmla="*/ 16850 h 81338"/>
                <a:gd name="connsiteX3" fmla="*/ 27352 w 70866"/>
                <a:gd name="connsiteY3" fmla="*/ 84490 h 81338"/>
              </a:gdLst>
              <a:ahLst/>
              <a:cxnLst>
                <a:cxn ang="0">
                  <a:pos x="connsiteX0" y="connsiteY0"/>
                </a:cxn>
                <a:cxn ang="0">
                  <a:pos x="connsiteX1" y="connsiteY1"/>
                </a:cxn>
                <a:cxn ang="0">
                  <a:pos x="connsiteX2" y="connsiteY2"/>
                </a:cxn>
                <a:cxn ang="0">
                  <a:pos x="connsiteX3" y="connsiteY3"/>
                </a:cxn>
              </a:cxnLst>
              <a:rect l="l" t="t" r="r" b="b"/>
              <a:pathLst>
                <a:path w="70866" h="81338">
                  <a:moveTo>
                    <a:pt x="0" y="67640"/>
                  </a:moveTo>
                  <a:lnTo>
                    <a:pt x="43779" y="0"/>
                  </a:lnTo>
                  <a:lnTo>
                    <a:pt x="71130" y="16850"/>
                  </a:lnTo>
                  <a:lnTo>
                    <a:pt x="27352" y="84490"/>
                  </a:lnTo>
                  <a:close/>
                </a:path>
              </a:pathLst>
            </a:custGeom>
            <a:grpFill/>
            <a:ln w="4062" cap="flat">
              <a:noFill/>
              <a:prstDash val="solid"/>
              <a:miter/>
            </a:ln>
          </p:spPr>
          <p:txBody>
            <a:bodyPr rtlCol="0" anchor="ctr"/>
            <a:lstStyle/>
            <a:p>
              <a:endParaRPr lang="en-US"/>
            </a:p>
          </p:txBody>
        </p:sp>
      </p:grpSp>
      <p:grpSp>
        <p:nvGrpSpPr>
          <p:cNvPr id="34" name="Graphic 317">
            <a:extLst>
              <a:ext uri="{FF2B5EF4-FFF2-40B4-BE49-F238E27FC236}">
                <a16:creationId xmlns:a16="http://schemas.microsoft.com/office/drawing/2014/main" id="{DCF3FD76-270C-D17E-5829-F39968F97A3D}"/>
              </a:ext>
            </a:extLst>
          </p:cNvPr>
          <p:cNvGrpSpPr>
            <a:grpSpLocks noChangeAspect="1"/>
          </p:cNvGrpSpPr>
          <p:nvPr/>
        </p:nvGrpSpPr>
        <p:grpSpPr>
          <a:xfrm>
            <a:off x="1869151" y="5389143"/>
            <a:ext cx="525732" cy="624809"/>
            <a:chOff x="1674191" y="4803213"/>
            <a:chExt cx="237779" cy="282589"/>
          </a:xfrm>
          <a:gradFill>
            <a:gsLst>
              <a:gs pos="0">
                <a:schemeClr val="accent2"/>
              </a:gs>
              <a:gs pos="100000">
                <a:schemeClr val="accent4"/>
              </a:gs>
            </a:gsLst>
            <a:lin ang="5400000" scaled="1"/>
          </a:gradFill>
        </p:grpSpPr>
        <p:sp>
          <p:nvSpPr>
            <p:cNvPr id="35" name="Freeform 34">
              <a:extLst>
                <a:ext uri="{FF2B5EF4-FFF2-40B4-BE49-F238E27FC236}">
                  <a16:creationId xmlns:a16="http://schemas.microsoft.com/office/drawing/2014/main" id="{B258F2F7-E50E-7C05-A451-519E1A5A72E2}"/>
                </a:ext>
              </a:extLst>
            </p:cNvPr>
            <p:cNvSpPr/>
            <p:nvPr/>
          </p:nvSpPr>
          <p:spPr>
            <a:xfrm>
              <a:off x="1762292" y="4803213"/>
              <a:ext cx="149678" cy="150590"/>
            </a:xfrm>
            <a:custGeom>
              <a:avLst/>
              <a:gdLst>
                <a:gd name="connsiteX0" fmla="*/ 147917 w 149677"/>
                <a:gd name="connsiteY0" fmla="*/ 30911 h 150590"/>
                <a:gd name="connsiteX1" fmla="*/ 119302 w 149677"/>
                <a:gd name="connsiteY1" fmla="*/ 33568 h 150590"/>
                <a:gd name="connsiteX2" fmla="*/ 121944 w 149677"/>
                <a:gd name="connsiteY2" fmla="*/ 4779 h 150590"/>
                <a:gd name="connsiteX3" fmla="*/ 117903 w 149677"/>
                <a:gd name="connsiteY3" fmla="*/ 14 h 150590"/>
                <a:gd name="connsiteX4" fmla="*/ 114460 w 149677"/>
                <a:gd name="connsiteY4" fmla="*/ 1280 h 150590"/>
                <a:gd name="connsiteX5" fmla="*/ 86725 w 149677"/>
                <a:gd name="connsiteY5" fmla="*/ 28740 h 150590"/>
                <a:gd name="connsiteX6" fmla="*/ 85405 w 149677"/>
                <a:gd name="connsiteY6" fmla="*/ 31398 h 150590"/>
                <a:gd name="connsiteX7" fmla="*/ 82323 w 149677"/>
                <a:gd name="connsiteY7" fmla="*/ 64173 h 150590"/>
                <a:gd name="connsiteX8" fmla="*/ 1761 w 149677"/>
                <a:gd name="connsiteY8" fmla="*/ 145226 h 150590"/>
                <a:gd name="connsiteX9" fmla="*/ 881 w 149677"/>
                <a:gd name="connsiteY9" fmla="*/ 151427 h 150590"/>
                <a:gd name="connsiteX10" fmla="*/ 7044 w 149677"/>
                <a:gd name="connsiteY10" fmla="*/ 152313 h 150590"/>
                <a:gd name="connsiteX11" fmla="*/ 7924 w 149677"/>
                <a:gd name="connsiteY11" fmla="*/ 151427 h 150590"/>
                <a:gd name="connsiteX12" fmla="*/ 88486 w 149677"/>
                <a:gd name="connsiteY12" fmla="*/ 70374 h 150590"/>
                <a:gd name="connsiteX13" fmla="*/ 121063 w 149677"/>
                <a:gd name="connsiteY13" fmla="*/ 67274 h 150590"/>
                <a:gd name="connsiteX14" fmla="*/ 123705 w 149677"/>
                <a:gd name="connsiteY14" fmla="*/ 65945 h 150590"/>
                <a:gd name="connsiteX15" fmla="*/ 150999 w 149677"/>
                <a:gd name="connsiteY15" fmla="*/ 38484 h 150590"/>
                <a:gd name="connsiteX16" fmla="*/ 151024 w 149677"/>
                <a:gd name="connsiteY16" fmla="*/ 32221 h 150590"/>
                <a:gd name="connsiteX17" fmla="*/ 147917 w 149677"/>
                <a:gd name="connsiteY17" fmla="*/ 30911 h 15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677" h="150590">
                  <a:moveTo>
                    <a:pt x="147917" y="30911"/>
                  </a:moveTo>
                  <a:lnTo>
                    <a:pt x="119302" y="33568"/>
                  </a:lnTo>
                  <a:lnTo>
                    <a:pt x="121944" y="4779"/>
                  </a:lnTo>
                  <a:cubicBezTo>
                    <a:pt x="122136" y="2340"/>
                    <a:pt x="120326" y="207"/>
                    <a:pt x="117903" y="14"/>
                  </a:cubicBezTo>
                  <a:cubicBezTo>
                    <a:pt x="116627" y="-88"/>
                    <a:pt x="115370" y="374"/>
                    <a:pt x="114460" y="1280"/>
                  </a:cubicBezTo>
                  <a:lnTo>
                    <a:pt x="86725" y="28740"/>
                  </a:lnTo>
                  <a:cubicBezTo>
                    <a:pt x="85946" y="29410"/>
                    <a:pt x="85469" y="30369"/>
                    <a:pt x="85405" y="31398"/>
                  </a:cubicBezTo>
                  <a:lnTo>
                    <a:pt x="82323" y="64173"/>
                  </a:lnTo>
                  <a:lnTo>
                    <a:pt x="1761" y="145226"/>
                  </a:lnTo>
                  <a:cubicBezTo>
                    <a:pt x="-184" y="146694"/>
                    <a:pt x="-578" y="149470"/>
                    <a:pt x="881" y="151427"/>
                  </a:cubicBezTo>
                  <a:cubicBezTo>
                    <a:pt x="2340" y="153384"/>
                    <a:pt x="5099" y="153781"/>
                    <a:pt x="7044" y="152313"/>
                  </a:cubicBezTo>
                  <a:cubicBezTo>
                    <a:pt x="7378" y="152061"/>
                    <a:pt x="7674" y="151763"/>
                    <a:pt x="7924" y="151427"/>
                  </a:cubicBezTo>
                  <a:lnTo>
                    <a:pt x="88486" y="70374"/>
                  </a:lnTo>
                  <a:lnTo>
                    <a:pt x="121063" y="67274"/>
                  </a:lnTo>
                  <a:cubicBezTo>
                    <a:pt x="122109" y="67304"/>
                    <a:pt x="123101" y="66805"/>
                    <a:pt x="123705" y="65945"/>
                  </a:cubicBezTo>
                  <a:lnTo>
                    <a:pt x="150999" y="38484"/>
                  </a:lnTo>
                  <a:cubicBezTo>
                    <a:pt x="152725" y="36762"/>
                    <a:pt x="152737" y="33957"/>
                    <a:pt x="151024" y="32221"/>
                  </a:cubicBezTo>
                  <a:cubicBezTo>
                    <a:pt x="150202" y="31387"/>
                    <a:pt x="149085" y="30915"/>
                    <a:pt x="147917" y="30911"/>
                  </a:cubicBezTo>
                  <a:close/>
                </a:path>
              </a:pathLst>
            </a:custGeom>
            <a:grpFill/>
            <a:ln w="4330"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5F88866F-19B7-4ECC-EB17-2D1A83C3CB84}"/>
                </a:ext>
              </a:extLst>
            </p:cNvPr>
            <p:cNvSpPr/>
            <p:nvPr/>
          </p:nvSpPr>
          <p:spPr>
            <a:xfrm>
              <a:off x="1709905" y="4895725"/>
              <a:ext cx="110057" cy="110728"/>
            </a:xfrm>
            <a:custGeom>
              <a:avLst/>
              <a:gdLst>
                <a:gd name="connsiteX0" fmla="*/ 55469 w 110057"/>
                <a:gd name="connsiteY0" fmla="*/ 8 h 110728"/>
                <a:gd name="connsiteX1" fmla="*/ 0 w 110057"/>
                <a:gd name="connsiteY1" fmla="*/ 55815 h 110728"/>
                <a:gd name="connsiteX2" fmla="*/ 55469 w 110057"/>
                <a:gd name="connsiteY2" fmla="*/ 111622 h 110728"/>
                <a:gd name="connsiteX3" fmla="*/ 110938 w 110057"/>
                <a:gd name="connsiteY3" fmla="*/ 55815 h 110728"/>
                <a:gd name="connsiteX4" fmla="*/ 103454 w 110057"/>
                <a:gd name="connsiteY4" fmla="*/ 27912 h 110728"/>
                <a:gd name="connsiteX5" fmla="*/ 85404 w 110057"/>
                <a:gd name="connsiteY5" fmla="*/ 46071 h 110728"/>
                <a:gd name="connsiteX6" fmla="*/ 86725 w 110057"/>
                <a:gd name="connsiteY6" fmla="*/ 55815 h 110728"/>
                <a:gd name="connsiteX7" fmla="*/ 55175 w 110057"/>
                <a:gd name="connsiteY7" fmla="*/ 87852 h 110728"/>
                <a:gd name="connsiteX8" fmla="*/ 23333 w 110057"/>
                <a:gd name="connsiteY8" fmla="*/ 56110 h 110728"/>
                <a:gd name="connsiteX9" fmla="*/ 54882 w 110057"/>
                <a:gd name="connsiteY9" fmla="*/ 24073 h 110728"/>
                <a:gd name="connsiteX10" fmla="*/ 67355 w 110057"/>
                <a:gd name="connsiteY10" fmla="*/ 26583 h 110728"/>
                <a:gd name="connsiteX11" fmla="*/ 84964 w 110057"/>
                <a:gd name="connsiteY11" fmla="*/ 8867 h 110728"/>
                <a:gd name="connsiteX12" fmla="*/ 55469 w 110057"/>
                <a:gd name="connsiteY12" fmla="*/ 8 h 11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057" h="110728">
                  <a:moveTo>
                    <a:pt x="55469" y="8"/>
                  </a:moveTo>
                  <a:cubicBezTo>
                    <a:pt x="24834" y="8"/>
                    <a:pt x="0" y="24994"/>
                    <a:pt x="0" y="55815"/>
                  </a:cubicBezTo>
                  <a:cubicBezTo>
                    <a:pt x="0" y="86637"/>
                    <a:pt x="24834" y="111622"/>
                    <a:pt x="55469" y="111622"/>
                  </a:cubicBezTo>
                  <a:cubicBezTo>
                    <a:pt x="86103" y="111622"/>
                    <a:pt x="110938" y="86637"/>
                    <a:pt x="110938" y="55815"/>
                  </a:cubicBezTo>
                  <a:cubicBezTo>
                    <a:pt x="110966" y="46008"/>
                    <a:pt x="108382" y="36373"/>
                    <a:pt x="103454" y="27912"/>
                  </a:cubicBezTo>
                  <a:lnTo>
                    <a:pt x="85404" y="46071"/>
                  </a:lnTo>
                  <a:cubicBezTo>
                    <a:pt x="86304" y="49239"/>
                    <a:pt x="86749" y="52520"/>
                    <a:pt x="86725" y="55815"/>
                  </a:cubicBezTo>
                  <a:cubicBezTo>
                    <a:pt x="86806" y="73427"/>
                    <a:pt x="72681" y="87771"/>
                    <a:pt x="55175" y="87852"/>
                  </a:cubicBezTo>
                  <a:cubicBezTo>
                    <a:pt x="37670" y="87933"/>
                    <a:pt x="23414" y="73722"/>
                    <a:pt x="23333" y="56110"/>
                  </a:cubicBezTo>
                  <a:cubicBezTo>
                    <a:pt x="23252" y="38498"/>
                    <a:pt x="37377" y="24155"/>
                    <a:pt x="54882" y="24073"/>
                  </a:cubicBezTo>
                  <a:cubicBezTo>
                    <a:pt x="59166" y="24053"/>
                    <a:pt x="63409" y="24907"/>
                    <a:pt x="67355" y="26583"/>
                  </a:cubicBezTo>
                  <a:lnTo>
                    <a:pt x="84964" y="8867"/>
                  </a:lnTo>
                  <a:cubicBezTo>
                    <a:pt x="76281" y="2913"/>
                    <a:pt x="65975" y="-182"/>
                    <a:pt x="55469" y="8"/>
                  </a:cubicBezTo>
                  <a:close/>
                </a:path>
              </a:pathLst>
            </a:custGeom>
            <a:grpFill/>
            <a:ln w="433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A103A4E-B7BB-985B-0697-6BDC5DFD1990}"/>
                </a:ext>
              </a:extLst>
            </p:cNvPr>
            <p:cNvSpPr/>
            <p:nvPr/>
          </p:nvSpPr>
          <p:spPr>
            <a:xfrm>
              <a:off x="1742631" y="4928769"/>
              <a:ext cx="44023" cy="44291"/>
            </a:xfrm>
            <a:custGeom>
              <a:avLst/>
              <a:gdLst>
                <a:gd name="connsiteX0" fmla="*/ 28026 w 44022"/>
                <a:gd name="connsiteY0" fmla="*/ 625 h 44291"/>
                <a:gd name="connsiteX1" fmla="*/ 621 w 44022"/>
                <a:gd name="connsiteY1" fmla="*/ 17611 h 44291"/>
                <a:gd name="connsiteX2" fmla="*/ 17504 w 44022"/>
                <a:gd name="connsiteY2" fmla="*/ 45182 h 44291"/>
                <a:gd name="connsiteX3" fmla="*/ 22743 w 44022"/>
                <a:gd name="connsiteY3" fmla="*/ 45802 h 44291"/>
                <a:gd name="connsiteX4" fmla="*/ 45711 w 44022"/>
                <a:gd name="connsiteY4" fmla="*/ 22142 h 44291"/>
                <a:gd name="connsiteX5" fmla="*/ 45635 w 44022"/>
                <a:gd name="connsiteY5" fmla="*/ 20512 h 44291"/>
                <a:gd name="connsiteX6" fmla="*/ 34189 w 44022"/>
                <a:gd name="connsiteY6" fmla="*/ 32028 h 44291"/>
                <a:gd name="connsiteX7" fmla="*/ 15699 w 44022"/>
                <a:gd name="connsiteY7" fmla="*/ 32028 h 44291"/>
                <a:gd name="connsiteX8" fmla="*/ 15259 w 44022"/>
                <a:gd name="connsiteY8" fmla="*/ 13868 h 44291"/>
                <a:gd name="connsiteX9" fmla="*/ 15699 w 44022"/>
                <a:gd name="connsiteY9" fmla="*/ 13425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22" h="44291">
                  <a:moveTo>
                    <a:pt x="28026" y="625"/>
                  </a:moveTo>
                  <a:cubicBezTo>
                    <a:pt x="15796" y="-2298"/>
                    <a:pt x="3527" y="5307"/>
                    <a:pt x="621" y="17611"/>
                  </a:cubicBezTo>
                  <a:cubicBezTo>
                    <a:pt x="-2284" y="29915"/>
                    <a:pt x="5275" y="42259"/>
                    <a:pt x="17504" y="45182"/>
                  </a:cubicBezTo>
                  <a:cubicBezTo>
                    <a:pt x="19221" y="45593"/>
                    <a:pt x="20979" y="45801"/>
                    <a:pt x="22743" y="45802"/>
                  </a:cubicBezTo>
                  <a:cubicBezTo>
                    <a:pt x="35579" y="45650"/>
                    <a:pt x="45862" y="35056"/>
                    <a:pt x="45711" y="22142"/>
                  </a:cubicBezTo>
                  <a:cubicBezTo>
                    <a:pt x="45704" y="21598"/>
                    <a:pt x="45679" y="21054"/>
                    <a:pt x="45635" y="20512"/>
                  </a:cubicBezTo>
                  <a:lnTo>
                    <a:pt x="34189" y="32028"/>
                  </a:lnTo>
                  <a:cubicBezTo>
                    <a:pt x="29053" y="37092"/>
                    <a:pt x="20835" y="37092"/>
                    <a:pt x="15699" y="32028"/>
                  </a:cubicBezTo>
                  <a:cubicBezTo>
                    <a:pt x="10593" y="27135"/>
                    <a:pt x="10396" y="19005"/>
                    <a:pt x="15259" y="13868"/>
                  </a:cubicBezTo>
                  <a:cubicBezTo>
                    <a:pt x="15402" y="13717"/>
                    <a:pt x="15549" y="13569"/>
                    <a:pt x="15699" y="13425"/>
                  </a:cubicBezTo>
                  <a:close/>
                </a:path>
              </a:pathLst>
            </a:custGeom>
            <a:grpFill/>
            <a:ln w="433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3E9E0D8A-CD52-4EE0-70AC-CD6FB2865E78}"/>
                </a:ext>
              </a:extLst>
            </p:cNvPr>
            <p:cNvSpPr/>
            <p:nvPr/>
          </p:nvSpPr>
          <p:spPr>
            <a:xfrm>
              <a:off x="1674191" y="4859917"/>
              <a:ext cx="180494" cy="225885"/>
            </a:xfrm>
            <a:custGeom>
              <a:avLst/>
              <a:gdLst>
                <a:gd name="connsiteX0" fmla="*/ 135646 w 180493"/>
                <a:gd name="connsiteY0" fmla="*/ 172233 h 225885"/>
                <a:gd name="connsiteX1" fmla="*/ 183190 w 180493"/>
                <a:gd name="connsiteY1" fmla="*/ 91623 h 225885"/>
                <a:gd name="connsiteX2" fmla="*/ 165581 w 180493"/>
                <a:gd name="connsiteY2" fmla="*/ 37587 h 225885"/>
                <a:gd name="connsiteX3" fmla="*/ 145771 w 180493"/>
                <a:gd name="connsiteY3" fmla="*/ 57518 h 225885"/>
                <a:gd name="connsiteX4" fmla="*/ 155456 w 180493"/>
                <a:gd name="connsiteY4" fmla="*/ 91623 h 225885"/>
                <a:gd name="connsiteX5" fmla="*/ 91183 w 180493"/>
                <a:gd name="connsiteY5" fmla="*/ 156288 h 225885"/>
                <a:gd name="connsiteX6" fmla="*/ 26909 w 180493"/>
                <a:gd name="connsiteY6" fmla="*/ 91623 h 225885"/>
                <a:gd name="connsiteX7" fmla="*/ 91183 w 180493"/>
                <a:gd name="connsiteY7" fmla="*/ 26957 h 225885"/>
                <a:gd name="connsiteX8" fmla="*/ 127281 w 180493"/>
                <a:gd name="connsiteY8" fmla="*/ 38473 h 225885"/>
                <a:gd name="connsiteX9" fmla="*/ 146651 w 180493"/>
                <a:gd name="connsiteY9" fmla="*/ 18985 h 225885"/>
                <a:gd name="connsiteX10" fmla="*/ 18870 w 180493"/>
                <a:gd name="connsiteY10" fmla="*/ 35830 h 225885"/>
                <a:gd name="connsiteX11" fmla="*/ 35613 w 180493"/>
                <a:gd name="connsiteY11" fmla="*/ 164390 h 225885"/>
                <a:gd name="connsiteX12" fmla="*/ 47600 w 180493"/>
                <a:gd name="connsiteY12" fmla="*/ 172233 h 225885"/>
                <a:gd name="connsiteX13" fmla="*/ 22067 w 180493"/>
                <a:gd name="connsiteY13" fmla="*/ 220067 h 225885"/>
                <a:gd name="connsiteX14" fmla="*/ 23828 w 180493"/>
                <a:gd name="connsiteY14" fmla="*/ 226268 h 225885"/>
                <a:gd name="connsiteX15" fmla="*/ 29991 w 180493"/>
                <a:gd name="connsiteY15" fmla="*/ 224496 h 225885"/>
                <a:gd name="connsiteX16" fmla="*/ 55084 w 180493"/>
                <a:gd name="connsiteY16" fmla="*/ 176219 h 225885"/>
                <a:gd name="connsiteX17" fmla="*/ 127281 w 180493"/>
                <a:gd name="connsiteY17" fmla="*/ 176219 h 225885"/>
                <a:gd name="connsiteX18" fmla="*/ 152815 w 180493"/>
                <a:gd name="connsiteY18" fmla="*/ 224496 h 225885"/>
                <a:gd name="connsiteX19" fmla="*/ 158978 w 180493"/>
                <a:gd name="connsiteY19" fmla="*/ 226268 h 225885"/>
                <a:gd name="connsiteX20" fmla="*/ 160739 w 180493"/>
                <a:gd name="connsiteY20" fmla="*/ 220067 h 22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493" h="225885">
                  <a:moveTo>
                    <a:pt x="135646" y="172233"/>
                  </a:moveTo>
                  <a:cubicBezTo>
                    <a:pt x="164891" y="156067"/>
                    <a:pt x="183100" y="125195"/>
                    <a:pt x="183190" y="91623"/>
                  </a:cubicBezTo>
                  <a:cubicBezTo>
                    <a:pt x="183226" y="72178"/>
                    <a:pt x="177053" y="53236"/>
                    <a:pt x="165581" y="37587"/>
                  </a:cubicBezTo>
                  <a:lnTo>
                    <a:pt x="145771" y="57518"/>
                  </a:lnTo>
                  <a:cubicBezTo>
                    <a:pt x="152133" y="67739"/>
                    <a:pt x="155490" y="79563"/>
                    <a:pt x="155456" y="91623"/>
                  </a:cubicBezTo>
                  <a:cubicBezTo>
                    <a:pt x="155456" y="127336"/>
                    <a:pt x="126680" y="156288"/>
                    <a:pt x="91183" y="156288"/>
                  </a:cubicBezTo>
                  <a:cubicBezTo>
                    <a:pt x="55685" y="156288"/>
                    <a:pt x="26909" y="127336"/>
                    <a:pt x="26909" y="91623"/>
                  </a:cubicBezTo>
                  <a:cubicBezTo>
                    <a:pt x="26909" y="55909"/>
                    <a:pt x="55685" y="26957"/>
                    <a:pt x="91183" y="26957"/>
                  </a:cubicBezTo>
                  <a:cubicBezTo>
                    <a:pt x="104127" y="26831"/>
                    <a:pt x="116774" y="30866"/>
                    <a:pt x="127281" y="38473"/>
                  </a:cubicBezTo>
                  <a:lnTo>
                    <a:pt x="146651" y="18985"/>
                  </a:lnTo>
                  <a:cubicBezTo>
                    <a:pt x="106742" y="-11864"/>
                    <a:pt x="49533" y="-4323"/>
                    <a:pt x="18870" y="35830"/>
                  </a:cubicBezTo>
                  <a:cubicBezTo>
                    <a:pt x="-11793" y="75982"/>
                    <a:pt x="-4297" y="133541"/>
                    <a:pt x="35613" y="164390"/>
                  </a:cubicBezTo>
                  <a:cubicBezTo>
                    <a:pt x="39398" y="167316"/>
                    <a:pt x="43406" y="169938"/>
                    <a:pt x="47600" y="172233"/>
                  </a:cubicBezTo>
                  <a:lnTo>
                    <a:pt x="22067" y="220067"/>
                  </a:lnTo>
                  <a:cubicBezTo>
                    <a:pt x="20851" y="222269"/>
                    <a:pt x="21639" y="225045"/>
                    <a:pt x="23828" y="226268"/>
                  </a:cubicBezTo>
                  <a:cubicBezTo>
                    <a:pt x="26016" y="227491"/>
                    <a:pt x="28775" y="226698"/>
                    <a:pt x="29991" y="224496"/>
                  </a:cubicBezTo>
                  <a:lnTo>
                    <a:pt x="55084" y="176219"/>
                  </a:lnTo>
                  <a:cubicBezTo>
                    <a:pt x="78116" y="186256"/>
                    <a:pt x="104249" y="186256"/>
                    <a:pt x="127281" y="176219"/>
                  </a:cubicBezTo>
                  <a:lnTo>
                    <a:pt x="152815" y="224496"/>
                  </a:lnTo>
                  <a:cubicBezTo>
                    <a:pt x="154030" y="226698"/>
                    <a:pt x="156790" y="227491"/>
                    <a:pt x="158978" y="226268"/>
                  </a:cubicBezTo>
                  <a:cubicBezTo>
                    <a:pt x="161166" y="225045"/>
                    <a:pt x="161954" y="222269"/>
                    <a:pt x="160739" y="220067"/>
                  </a:cubicBezTo>
                  <a:close/>
                </a:path>
              </a:pathLst>
            </a:custGeom>
            <a:grpFill/>
            <a:ln w="4330" cap="flat">
              <a:noFill/>
              <a:prstDash val="solid"/>
              <a:miter/>
            </a:ln>
          </p:spPr>
          <p:txBody>
            <a:bodyPr rtlCol="0" anchor="ctr"/>
            <a:lstStyle/>
            <a:p>
              <a:endParaRPr lang="en-US"/>
            </a:p>
          </p:txBody>
        </p:sp>
      </p:grpSp>
    </p:spTree>
    <p:extLst>
      <p:ext uri="{BB962C8B-B14F-4D97-AF65-F5344CB8AC3E}">
        <p14:creationId xmlns:p14="http://schemas.microsoft.com/office/powerpoint/2010/main" val="1604469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34</a:t>
            </a:fld>
            <a:endParaRPr lang="en-US"/>
          </a:p>
        </p:txBody>
      </p:sp>
      <p:sp>
        <p:nvSpPr>
          <p:cNvPr id="3" name="Title 2"/>
          <p:cNvSpPr>
            <a:spLocks noGrp="1"/>
          </p:cNvSpPr>
          <p:nvPr>
            <p:ph type="title"/>
          </p:nvPr>
        </p:nvSpPr>
        <p:spPr/>
        <p:txBody>
          <a:bodyPr/>
          <a:lstStyle/>
          <a:p>
            <a:r>
              <a:rPr lang="en-US"/>
              <a:t>Business Case: Costs</a:t>
            </a:r>
          </a:p>
        </p:txBody>
      </p:sp>
      <p:sp>
        <p:nvSpPr>
          <p:cNvPr id="4" name="Text Placeholder 3"/>
          <p:cNvSpPr>
            <a:spLocks noGrp="1"/>
          </p:cNvSpPr>
          <p:nvPr>
            <p:ph type="body" sz="quarter" idx="10"/>
          </p:nvPr>
        </p:nvSpPr>
        <p:spPr/>
        <p:txBody>
          <a:bodyPr/>
          <a:lstStyle/>
          <a:p>
            <a:r>
              <a:rPr lang="en-US"/>
              <a:t>Assessment and Design</a:t>
            </a:r>
          </a:p>
        </p:txBody>
      </p:sp>
      <p:sp>
        <p:nvSpPr>
          <p:cNvPr id="12" name="Rectangle 11">
            <a:extLst>
              <a:ext uri="{FF2B5EF4-FFF2-40B4-BE49-F238E27FC236}">
                <a16:creationId xmlns:a16="http://schemas.microsoft.com/office/drawing/2014/main" id="{AA4D4992-FFE9-7922-B274-2BDB4F97F324}"/>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 name="Freeform 12">
            <a:extLst>
              <a:ext uri="{FF2B5EF4-FFF2-40B4-BE49-F238E27FC236}">
                <a16:creationId xmlns:a16="http://schemas.microsoft.com/office/drawing/2014/main" id="{415B786B-CAC9-2958-F17E-9F1F9621DBE8}"/>
              </a:ext>
            </a:extLst>
          </p:cNvPr>
          <p:cNvSpPr/>
          <p:nvPr/>
        </p:nvSpPr>
        <p:spPr>
          <a:xfrm>
            <a:off x="1126827" y="1912595"/>
            <a:ext cx="10159768" cy="3611155"/>
          </a:xfrm>
          <a:custGeom>
            <a:avLst/>
            <a:gdLst>
              <a:gd name="connsiteX0" fmla="*/ 10159769 w 10159768"/>
              <a:gd name="connsiteY0" fmla="*/ 1792218 h 3611155"/>
              <a:gd name="connsiteX1" fmla="*/ 9259177 w 10159768"/>
              <a:gd name="connsiteY1" fmla="*/ 877650 h 3611155"/>
              <a:gd name="connsiteX2" fmla="*/ 8506498 w 10159768"/>
              <a:gd name="connsiteY2" fmla="*/ 1222554 h 3611155"/>
              <a:gd name="connsiteX3" fmla="*/ 8315844 w 10159768"/>
              <a:gd name="connsiteY3" fmla="*/ 1318091 h 3611155"/>
              <a:gd name="connsiteX4" fmla="*/ 8104100 w 10159768"/>
              <a:gd name="connsiteY4" fmla="*/ 1170529 h 3611155"/>
              <a:gd name="connsiteX5" fmla="*/ 8078323 w 10159768"/>
              <a:gd name="connsiteY5" fmla="*/ 1027926 h 3611155"/>
              <a:gd name="connsiteX6" fmla="*/ 8083666 w 10159768"/>
              <a:gd name="connsiteY6" fmla="*/ 928272 h 3611155"/>
              <a:gd name="connsiteX7" fmla="*/ 7148487 w 10159768"/>
              <a:gd name="connsiteY7" fmla="*/ 42 h 3611155"/>
              <a:gd name="connsiteX8" fmla="*/ 6224650 w 10159768"/>
              <a:gd name="connsiteY8" fmla="*/ 894118 h 3611155"/>
              <a:gd name="connsiteX9" fmla="*/ 6228399 w 10159768"/>
              <a:gd name="connsiteY9" fmla="*/ 1018849 h 3611155"/>
              <a:gd name="connsiteX10" fmla="*/ 6209653 w 10159768"/>
              <a:gd name="connsiteY10" fmla="*/ 1139276 h 3611155"/>
              <a:gd name="connsiteX11" fmla="*/ 6086768 w 10159768"/>
              <a:gd name="connsiteY11" fmla="*/ 1290675 h 3611155"/>
              <a:gd name="connsiteX12" fmla="*/ 5960134 w 10159768"/>
              <a:gd name="connsiteY12" fmla="*/ 1317062 h 3611155"/>
              <a:gd name="connsiteX13" fmla="*/ 5792539 w 10159768"/>
              <a:gd name="connsiteY13" fmla="*/ 1222742 h 3611155"/>
              <a:gd name="connsiteX14" fmla="*/ 5068823 w 10159768"/>
              <a:gd name="connsiteY14" fmla="*/ 877182 h 3611155"/>
              <a:gd name="connsiteX15" fmla="*/ 4352605 w 10159768"/>
              <a:gd name="connsiteY15" fmla="*/ 1213478 h 3611155"/>
              <a:gd name="connsiteX16" fmla="*/ 4192321 w 10159768"/>
              <a:gd name="connsiteY16" fmla="*/ 1312383 h 3611155"/>
              <a:gd name="connsiteX17" fmla="*/ 3968017 w 10159768"/>
              <a:gd name="connsiteY17" fmla="*/ 1229853 h 3611155"/>
              <a:gd name="connsiteX18" fmla="*/ 3908777 w 10159768"/>
              <a:gd name="connsiteY18" fmla="*/ 1023247 h 3611155"/>
              <a:gd name="connsiteX19" fmla="*/ 3912902 w 10159768"/>
              <a:gd name="connsiteY19" fmla="*/ 892153 h 3611155"/>
              <a:gd name="connsiteX20" fmla="*/ 2992720 w 10159768"/>
              <a:gd name="connsiteY20" fmla="*/ 42 h 3611155"/>
              <a:gd name="connsiteX21" fmla="*/ 2053886 w 10159768"/>
              <a:gd name="connsiteY21" fmla="*/ 928178 h 3611155"/>
              <a:gd name="connsiteX22" fmla="*/ 2062228 w 10159768"/>
              <a:gd name="connsiteY22" fmla="*/ 1052816 h 3611155"/>
              <a:gd name="connsiteX23" fmla="*/ 2009456 w 10159768"/>
              <a:gd name="connsiteY23" fmla="*/ 1238462 h 3611155"/>
              <a:gd name="connsiteX24" fmla="*/ 1946373 w 10159768"/>
              <a:gd name="connsiteY24" fmla="*/ 1290675 h 3611155"/>
              <a:gd name="connsiteX25" fmla="*/ 1780934 w 10159768"/>
              <a:gd name="connsiteY25" fmla="*/ 1309950 h 3611155"/>
              <a:gd name="connsiteX26" fmla="*/ 1659268 w 10159768"/>
              <a:gd name="connsiteY26" fmla="*/ 1229666 h 3611155"/>
              <a:gd name="connsiteX27" fmla="*/ 901339 w 10159768"/>
              <a:gd name="connsiteY27" fmla="*/ 877556 h 3611155"/>
              <a:gd name="connsiteX28" fmla="*/ 92 w 10159768"/>
              <a:gd name="connsiteY28" fmla="*/ 1792218 h 3611155"/>
              <a:gd name="connsiteX29" fmla="*/ 813417 w 10159768"/>
              <a:gd name="connsiteY29" fmla="*/ 2726437 h 3611155"/>
              <a:gd name="connsiteX30" fmla="*/ 849785 w 10159768"/>
              <a:gd name="connsiteY30" fmla="*/ 2763959 h 3611155"/>
              <a:gd name="connsiteX31" fmla="*/ 878749 w 10159768"/>
              <a:gd name="connsiteY31" fmla="*/ 2820476 h 3611155"/>
              <a:gd name="connsiteX32" fmla="*/ 900776 w 10159768"/>
              <a:gd name="connsiteY32" fmla="*/ 3046358 h 3611155"/>
              <a:gd name="connsiteX33" fmla="*/ 898058 w 10159768"/>
              <a:gd name="connsiteY33" fmla="*/ 3385180 h 3611155"/>
              <a:gd name="connsiteX34" fmla="*/ 890185 w 10159768"/>
              <a:gd name="connsiteY34" fmla="*/ 3611062 h 3611155"/>
              <a:gd name="connsiteX35" fmla="*/ 937801 w 10159768"/>
              <a:gd name="connsiteY35" fmla="*/ 3611062 h 3611155"/>
              <a:gd name="connsiteX36" fmla="*/ 929928 w 10159768"/>
              <a:gd name="connsiteY36" fmla="*/ 3159299 h 3611155"/>
              <a:gd name="connsiteX37" fmla="*/ 949330 w 10159768"/>
              <a:gd name="connsiteY37" fmla="*/ 2820476 h 3611155"/>
              <a:gd name="connsiteX38" fmla="*/ 1010445 w 10159768"/>
              <a:gd name="connsiteY38" fmla="*/ 2730179 h 3611155"/>
              <a:gd name="connsiteX39" fmla="*/ 1859670 w 10159768"/>
              <a:gd name="connsiteY39" fmla="*/ 1805505 h 3611155"/>
              <a:gd name="connsiteX40" fmla="*/ 1858639 w 10159768"/>
              <a:gd name="connsiteY40" fmla="*/ 1762088 h 3611155"/>
              <a:gd name="connsiteX41" fmla="*/ 1866606 w 10159768"/>
              <a:gd name="connsiteY41" fmla="*/ 1691442 h 3611155"/>
              <a:gd name="connsiteX42" fmla="*/ 2225512 w 10159768"/>
              <a:gd name="connsiteY42" fmla="*/ 1512065 h 3611155"/>
              <a:gd name="connsiteX43" fmla="*/ 2311840 w 10159768"/>
              <a:gd name="connsiteY43" fmla="*/ 1570173 h 3611155"/>
              <a:gd name="connsiteX44" fmla="*/ 2838435 w 10159768"/>
              <a:gd name="connsiteY44" fmla="*/ 1845367 h 3611155"/>
              <a:gd name="connsiteX45" fmla="*/ 2829624 w 10159768"/>
              <a:gd name="connsiteY45" fmla="*/ 1845367 h 3611155"/>
              <a:gd name="connsiteX46" fmla="*/ 2892425 w 10159768"/>
              <a:gd name="connsiteY46" fmla="*/ 1901884 h 3611155"/>
              <a:gd name="connsiteX47" fmla="*/ 2921389 w 10159768"/>
              <a:gd name="connsiteY47" fmla="*/ 1958401 h 3611155"/>
              <a:gd name="connsiteX48" fmla="*/ 2943416 w 10159768"/>
              <a:gd name="connsiteY48" fmla="*/ 2184283 h 3611155"/>
              <a:gd name="connsiteX49" fmla="*/ 2940698 w 10159768"/>
              <a:gd name="connsiteY49" fmla="*/ 2523106 h 3611155"/>
              <a:gd name="connsiteX50" fmla="*/ 2932824 w 10159768"/>
              <a:gd name="connsiteY50" fmla="*/ 2748987 h 3611155"/>
              <a:gd name="connsiteX51" fmla="*/ 2980441 w 10159768"/>
              <a:gd name="connsiteY51" fmla="*/ 2748987 h 3611155"/>
              <a:gd name="connsiteX52" fmla="*/ 2972567 w 10159768"/>
              <a:gd name="connsiteY52" fmla="*/ 2297224 h 3611155"/>
              <a:gd name="connsiteX53" fmla="*/ 2991970 w 10159768"/>
              <a:gd name="connsiteY53" fmla="*/ 1958401 h 3611155"/>
              <a:gd name="connsiteX54" fmla="*/ 3073800 w 10159768"/>
              <a:gd name="connsiteY54" fmla="*/ 1852291 h 3611155"/>
              <a:gd name="connsiteX55" fmla="*/ 3639387 w 10159768"/>
              <a:gd name="connsiteY55" fmla="*/ 1586267 h 3611155"/>
              <a:gd name="connsiteX56" fmla="*/ 3719717 w 10159768"/>
              <a:gd name="connsiteY56" fmla="*/ 1528814 h 3611155"/>
              <a:gd name="connsiteX57" fmla="*/ 3951239 w 10159768"/>
              <a:gd name="connsiteY57" fmla="*/ 1495222 h 3611155"/>
              <a:gd name="connsiteX58" fmla="*/ 4138893 w 10159768"/>
              <a:gd name="connsiteY58" fmla="*/ 1822535 h 3611155"/>
              <a:gd name="connsiteX59" fmla="*/ 4141143 w 10159768"/>
              <a:gd name="connsiteY59" fmla="*/ 1872503 h 3611155"/>
              <a:gd name="connsiteX60" fmla="*/ 4145923 w 10159768"/>
              <a:gd name="connsiteY60" fmla="*/ 1921628 h 3611155"/>
              <a:gd name="connsiteX61" fmla="*/ 4926254 w 10159768"/>
              <a:gd name="connsiteY61" fmla="*/ 2722787 h 3611155"/>
              <a:gd name="connsiteX62" fmla="*/ 4967309 w 10159768"/>
              <a:gd name="connsiteY62" fmla="*/ 2764053 h 3611155"/>
              <a:gd name="connsiteX63" fmla="*/ 4996273 w 10159768"/>
              <a:gd name="connsiteY63" fmla="*/ 2820570 h 3611155"/>
              <a:gd name="connsiteX64" fmla="*/ 5018300 w 10159768"/>
              <a:gd name="connsiteY64" fmla="*/ 3046451 h 3611155"/>
              <a:gd name="connsiteX65" fmla="*/ 5015582 w 10159768"/>
              <a:gd name="connsiteY65" fmla="*/ 3385274 h 3611155"/>
              <a:gd name="connsiteX66" fmla="*/ 5007708 w 10159768"/>
              <a:gd name="connsiteY66" fmla="*/ 3611156 h 3611155"/>
              <a:gd name="connsiteX67" fmla="*/ 5055325 w 10159768"/>
              <a:gd name="connsiteY67" fmla="*/ 3611156 h 3611155"/>
              <a:gd name="connsiteX68" fmla="*/ 5047451 w 10159768"/>
              <a:gd name="connsiteY68" fmla="*/ 3159392 h 3611155"/>
              <a:gd name="connsiteX69" fmla="*/ 5066854 w 10159768"/>
              <a:gd name="connsiteY69" fmla="*/ 2820570 h 3611155"/>
              <a:gd name="connsiteX70" fmla="*/ 5125813 w 10159768"/>
              <a:gd name="connsiteY70" fmla="*/ 2731957 h 3611155"/>
              <a:gd name="connsiteX71" fmla="*/ 5998284 w 10159768"/>
              <a:gd name="connsiteY71" fmla="*/ 1805505 h 3611155"/>
              <a:gd name="connsiteX72" fmla="*/ 5997628 w 10159768"/>
              <a:gd name="connsiteY72" fmla="*/ 1770042 h 3611155"/>
              <a:gd name="connsiteX73" fmla="*/ 6005501 w 10159768"/>
              <a:gd name="connsiteY73" fmla="*/ 1696120 h 3611155"/>
              <a:gd name="connsiteX74" fmla="*/ 6460109 w 10159768"/>
              <a:gd name="connsiteY74" fmla="*/ 1558757 h 3611155"/>
              <a:gd name="connsiteX75" fmla="*/ 6504726 w 10159768"/>
              <a:gd name="connsiteY75" fmla="*/ 1593098 h 3611155"/>
              <a:gd name="connsiteX76" fmla="*/ 6630422 w 10159768"/>
              <a:gd name="connsiteY76" fmla="*/ 1695746 h 3611155"/>
              <a:gd name="connsiteX77" fmla="*/ 6635484 w 10159768"/>
              <a:gd name="connsiteY77" fmla="*/ 1700986 h 3611155"/>
              <a:gd name="connsiteX78" fmla="*/ 6634453 w 10159768"/>
              <a:gd name="connsiteY78" fmla="*/ 1698459 h 3611155"/>
              <a:gd name="connsiteX79" fmla="*/ 7022697 w 10159768"/>
              <a:gd name="connsiteY79" fmla="*/ 1847238 h 3611155"/>
              <a:gd name="connsiteX80" fmla="*/ 7082499 w 10159768"/>
              <a:gd name="connsiteY80" fmla="*/ 1901697 h 3611155"/>
              <a:gd name="connsiteX81" fmla="*/ 7111462 w 10159768"/>
              <a:gd name="connsiteY81" fmla="*/ 1958214 h 3611155"/>
              <a:gd name="connsiteX82" fmla="*/ 7133490 w 10159768"/>
              <a:gd name="connsiteY82" fmla="*/ 2184096 h 3611155"/>
              <a:gd name="connsiteX83" fmla="*/ 7130772 w 10159768"/>
              <a:gd name="connsiteY83" fmla="*/ 2522918 h 3611155"/>
              <a:gd name="connsiteX84" fmla="*/ 7122898 w 10159768"/>
              <a:gd name="connsiteY84" fmla="*/ 2748800 h 3611155"/>
              <a:gd name="connsiteX85" fmla="*/ 7170514 w 10159768"/>
              <a:gd name="connsiteY85" fmla="*/ 2748800 h 3611155"/>
              <a:gd name="connsiteX86" fmla="*/ 7162641 w 10159768"/>
              <a:gd name="connsiteY86" fmla="*/ 2297037 h 3611155"/>
              <a:gd name="connsiteX87" fmla="*/ 7182044 w 10159768"/>
              <a:gd name="connsiteY87" fmla="*/ 1958214 h 3611155"/>
              <a:gd name="connsiteX88" fmla="*/ 7267623 w 10159768"/>
              <a:gd name="connsiteY88" fmla="*/ 1849578 h 3611155"/>
              <a:gd name="connsiteX89" fmla="*/ 7811370 w 10159768"/>
              <a:gd name="connsiteY89" fmla="*/ 1584302 h 3611155"/>
              <a:gd name="connsiteX90" fmla="*/ 7869860 w 10159768"/>
              <a:gd name="connsiteY90" fmla="*/ 1540885 h 3611155"/>
              <a:gd name="connsiteX91" fmla="*/ 8125471 w 10159768"/>
              <a:gd name="connsiteY91" fmla="*/ 1495128 h 3611155"/>
              <a:gd name="connsiteX92" fmla="*/ 8292504 w 10159768"/>
              <a:gd name="connsiteY92" fmla="*/ 1694529 h 3611155"/>
              <a:gd name="connsiteX93" fmla="*/ 8300753 w 10159768"/>
              <a:gd name="connsiteY93" fmla="*/ 1769012 h 3611155"/>
              <a:gd name="connsiteX94" fmla="*/ 8300003 w 10159768"/>
              <a:gd name="connsiteY94" fmla="*/ 1805505 h 3611155"/>
              <a:gd name="connsiteX95" fmla="*/ 9113047 w 10159768"/>
              <a:gd name="connsiteY95" fmla="*/ 2726437 h 3611155"/>
              <a:gd name="connsiteX96" fmla="*/ 9149509 w 10159768"/>
              <a:gd name="connsiteY96" fmla="*/ 2763959 h 3611155"/>
              <a:gd name="connsiteX97" fmla="*/ 9178473 w 10159768"/>
              <a:gd name="connsiteY97" fmla="*/ 2820476 h 3611155"/>
              <a:gd name="connsiteX98" fmla="*/ 9200500 w 10159768"/>
              <a:gd name="connsiteY98" fmla="*/ 3046358 h 3611155"/>
              <a:gd name="connsiteX99" fmla="*/ 9197782 w 10159768"/>
              <a:gd name="connsiteY99" fmla="*/ 3385180 h 3611155"/>
              <a:gd name="connsiteX100" fmla="*/ 9189908 w 10159768"/>
              <a:gd name="connsiteY100" fmla="*/ 3611062 h 3611155"/>
              <a:gd name="connsiteX101" fmla="*/ 9237525 w 10159768"/>
              <a:gd name="connsiteY101" fmla="*/ 3611062 h 3611155"/>
              <a:gd name="connsiteX102" fmla="*/ 9229651 w 10159768"/>
              <a:gd name="connsiteY102" fmla="*/ 3159299 h 3611155"/>
              <a:gd name="connsiteX103" fmla="*/ 9249054 w 10159768"/>
              <a:gd name="connsiteY103" fmla="*/ 2820476 h 3611155"/>
              <a:gd name="connsiteX104" fmla="*/ 9310074 w 10159768"/>
              <a:gd name="connsiteY104" fmla="*/ 2730273 h 3611155"/>
              <a:gd name="connsiteX105" fmla="*/ 10159581 w 10159768"/>
              <a:gd name="connsiteY105" fmla="*/ 1792312 h 361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0159768" h="3611155">
                <a:moveTo>
                  <a:pt x="10159769" y="1792218"/>
                </a:moveTo>
                <a:cubicBezTo>
                  <a:pt x="10152926" y="1298347"/>
                  <a:pt x="9753622" y="892715"/>
                  <a:pt x="9259177" y="877650"/>
                </a:cubicBezTo>
                <a:cubicBezTo>
                  <a:pt x="8955106" y="868386"/>
                  <a:pt x="8682623" y="1004907"/>
                  <a:pt x="8506498" y="1222554"/>
                </a:cubicBezTo>
                <a:cubicBezTo>
                  <a:pt x="8459631" y="1280475"/>
                  <a:pt x="8390362" y="1317717"/>
                  <a:pt x="8315844" y="1318091"/>
                </a:cubicBezTo>
                <a:cubicBezTo>
                  <a:pt x="8222298" y="1318559"/>
                  <a:pt x="8151061" y="1261293"/>
                  <a:pt x="8104100" y="1170529"/>
                </a:cubicBezTo>
                <a:cubicBezTo>
                  <a:pt x="8081416" y="1126737"/>
                  <a:pt x="8073074" y="1076957"/>
                  <a:pt x="8078323" y="1027926"/>
                </a:cubicBezTo>
                <a:cubicBezTo>
                  <a:pt x="8081885" y="995176"/>
                  <a:pt x="8083666" y="961958"/>
                  <a:pt x="8083666" y="928272"/>
                </a:cubicBezTo>
                <a:cubicBezTo>
                  <a:pt x="8083666" y="413816"/>
                  <a:pt x="7664396" y="-2859"/>
                  <a:pt x="7148487" y="42"/>
                </a:cubicBezTo>
                <a:cubicBezTo>
                  <a:pt x="6652637" y="2849"/>
                  <a:pt x="6242553" y="399499"/>
                  <a:pt x="6224650" y="894118"/>
                </a:cubicBezTo>
                <a:cubicBezTo>
                  <a:pt x="6223150" y="936319"/>
                  <a:pt x="6224463" y="977958"/>
                  <a:pt x="6228399" y="1018849"/>
                </a:cubicBezTo>
                <a:cubicBezTo>
                  <a:pt x="6232430" y="1059834"/>
                  <a:pt x="6225775" y="1101379"/>
                  <a:pt x="6209653" y="1139276"/>
                </a:cubicBezTo>
                <a:cubicBezTo>
                  <a:pt x="6182283" y="1203840"/>
                  <a:pt x="6142446" y="1259796"/>
                  <a:pt x="6086768" y="1290675"/>
                </a:cubicBezTo>
                <a:cubicBezTo>
                  <a:pt x="6046557" y="1314629"/>
                  <a:pt x="6003627" y="1321647"/>
                  <a:pt x="5960134" y="1317062"/>
                </a:cubicBezTo>
                <a:cubicBezTo>
                  <a:pt x="5893958" y="1310044"/>
                  <a:pt x="5834344" y="1274393"/>
                  <a:pt x="5792539" y="1222742"/>
                </a:cubicBezTo>
                <a:cubicBezTo>
                  <a:pt x="5622131" y="1012019"/>
                  <a:pt x="5361178" y="877182"/>
                  <a:pt x="5068823" y="877182"/>
                </a:cubicBezTo>
                <a:cubicBezTo>
                  <a:pt x="4776468" y="877182"/>
                  <a:pt x="4523200" y="1008089"/>
                  <a:pt x="4352605" y="1213478"/>
                </a:cubicBezTo>
                <a:cubicBezTo>
                  <a:pt x="4311456" y="1263071"/>
                  <a:pt x="4255497" y="1299096"/>
                  <a:pt x="4192321" y="1312383"/>
                </a:cubicBezTo>
                <a:cubicBezTo>
                  <a:pt x="4097838" y="1332220"/>
                  <a:pt x="4022570" y="1298067"/>
                  <a:pt x="3968017" y="1229853"/>
                </a:cubicBezTo>
                <a:cubicBezTo>
                  <a:pt x="3921619" y="1171839"/>
                  <a:pt x="3901185" y="1097075"/>
                  <a:pt x="3908777" y="1023247"/>
                </a:cubicBezTo>
                <a:cubicBezTo>
                  <a:pt x="3913183" y="980391"/>
                  <a:pt x="3914589" y="936600"/>
                  <a:pt x="3912902" y="892153"/>
                </a:cubicBezTo>
                <a:cubicBezTo>
                  <a:pt x="3894436" y="411383"/>
                  <a:pt x="3474604" y="4627"/>
                  <a:pt x="2992720" y="42"/>
                </a:cubicBezTo>
                <a:cubicBezTo>
                  <a:pt x="2475030" y="-4824"/>
                  <a:pt x="2053886" y="412599"/>
                  <a:pt x="2053886" y="928178"/>
                </a:cubicBezTo>
                <a:cubicBezTo>
                  <a:pt x="2053886" y="970473"/>
                  <a:pt x="2056698" y="1012019"/>
                  <a:pt x="2062228" y="1052816"/>
                </a:cubicBezTo>
                <a:cubicBezTo>
                  <a:pt x="2071226" y="1119532"/>
                  <a:pt x="2053604" y="1187559"/>
                  <a:pt x="2009456" y="1238462"/>
                </a:cubicBezTo>
                <a:cubicBezTo>
                  <a:pt x="1991178" y="1259609"/>
                  <a:pt x="1970182" y="1277387"/>
                  <a:pt x="1946373" y="1290675"/>
                </a:cubicBezTo>
                <a:cubicBezTo>
                  <a:pt x="1894258" y="1321740"/>
                  <a:pt x="1837361" y="1324360"/>
                  <a:pt x="1780934" y="1309950"/>
                </a:cubicBezTo>
                <a:cubicBezTo>
                  <a:pt x="1732661" y="1297599"/>
                  <a:pt x="1690200" y="1268685"/>
                  <a:pt x="1659268" y="1229666"/>
                </a:cubicBezTo>
                <a:cubicBezTo>
                  <a:pt x="1483517" y="1007995"/>
                  <a:pt x="1208503" y="868386"/>
                  <a:pt x="901339" y="877556"/>
                </a:cubicBezTo>
                <a:cubicBezTo>
                  <a:pt x="406614" y="892434"/>
                  <a:pt x="7028" y="1298160"/>
                  <a:pt x="92" y="1792218"/>
                </a:cubicBezTo>
                <a:cubicBezTo>
                  <a:pt x="-6564" y="2271398"/>
                  <a:pt x="350561" y="2668703"/>
                  <a:pt x="813417" y="2726437"/>
                </a:cubicBezTo>
                <a:cubicBezTo>
                  <a:pt x="828695" y="2738975"/>
                  <a:pt x="840131" y="2751420"/>
                  <a:pt x="849785" y="2763959"/>
                </a:cubicBezTo>
                <a:cubicBezTo>
                  <a:pt x="864127" y="2782767"/>
                  <a:pt x="873219" y="2801575"/>
                  <a:pt x="878749" y="2820476"/>
                </a:cubicBezTo>
                <a:cubicBezTo>
                  <a:pt x="897496" y="2895053"/>
                  <a:pt x="903401" y="2970191"/>
                  <a:pt x="900776" y="3046358"/>
                </a:cubicBezTo>
                <a:cubicBezTo>
                  <a:pt x="896371" y="3154901"/>
                  <a:pt x="899652" y="3276637"/>
                  <a:pt x="898058" y="3385180"/>
                </a:cubicBezTo>
                <a:cubicBezTo>
                  <a:pt x="897027" y="3460506"/>
                  <a:pt x="895059" y="3535737"/>
                  <a:pt x="890185" y="3611062"/>
                </a:cubicBezTo>
                <a:lnTo>
                  <a:pt x="937801" y="3611062"/>
                </a:lnTo>
                <a:cubicBezTo>
                  <a:pt x="928334" y="3462751"/>
                  <a:pt x="928990" y="3308077"/>
                  <a:pt x="929928" y="3159299"/>
                </a:cubicBezTo>
                <a:cubicBezTo>
                  <a:pt x="927584" y="3045703"/>
                  <a:pt x="919242" y="2931826"/>
                  <a:pt x="949330" y="2820476"/>
                </a:cubicBezTo>
                <a:cubicBezTo>
                  <a:pt x="961047" y="2783890"/>
                  <a:pt x="980262" y="2755631"/>
                  <a:pt x="1010445" y="2730179"/>
                </a:cubicBezTo>
                <a:cubicBezTo>
                  <a:pt x="1486236" y="2689382"/>
                  <a:pt x="1859670" y="2290955"/>
                  <a:pt x="1859670" y="1805505"/>
                </a:cubicBezTo>
                <a:cubicBezTo>
                  <a:pt x="1859670" y="1790908"/>
                  <a:pt x="1859295" y="1776498"/>
                  <a:pt x="1858639" y="1762088"/>
                </a:cubicBezTo>
                <a:cubicBezTo>
                  <a:pt x="1857514" y="1738321"/>
                  <a:pt x="1860232" y="1714367"/>
                  <a:pt x="1866606" y="1691442"/>
                </a:cubicBezTo>
                <a:cubicBezTo>
                  <a:pt x="1922378" y="1490356"/>
                  <a:pt x="2067383" y="1451711"/>
                  <a:pt x="2225512" y="1512065"/>
                </a:cubicBezTo>
                <a:cubicBezTo>
                  <a:pt x="2258318" y="1524603"/>
                  <a:pt x="2287563" y="1544815"/>
                  <a:pt x="2311840" y="1570173"/>
                </a:cubicBezTo>
                <a:cubicBezTo>
                  <a:pt x="2449441" y="1713712"/>
                  <a:pt x="2632784" y="1813178"/>
                  <a:pt x="2838435" y="1845367"/>
                </a:cubicBezTo>
                <a:lnTo>
                  <a:pt x="2829624" y="1845367"/>
                </a:lnTo>
                <a:cubicBezTo>
                  <a:pt x="2859525" y="1864175"/>
                  <a:pt x="2877803" y="1882983"/>
                  <a:pt x="2892425" y="1901884"/>
                </a:cubicBezTo>
                <a:cubicBezTo>
                  <a:pt x="2906767" y="1920692"/>
                  <a:pt x="2915859" y="1939500"/>
                  <a:pt x="2921389" y="1958401"/>
                </a:cubicBezTo>
                <a:cubicBezTo>
                  <a:pt x="2940136" y="2032978"/>
                  <a:pt x="2946041" y="2108116"/>
                  <a:pt x="2943416" y="2184283"/>
                </a:cubicBezTo>
                <a:cubicBezTo>
                  <a:pt x="2939011" y="2292826"/>
                  <a:pt x="2942292" y="2414563"/>
                  <a:pt x="2940698" y="2523106"/>
                </a:cubicBezTo>
                <a:cubicBezTo>
                  <a:pt x="2939667" y="2598431"/>
                  <a:pt x="2937698" y="2673662"/>
                  <a:pt x="2932824" y="2748987"/>
                </a:cubicBezTo>
                <a:cubicBezTo>
                  <a:pt x="2932824" y="2748987"/>
                  <a:pt x="2980441" y="2748987"/>
                  <a:pt x="2980441" y="2748987"/>
                </a:cubicBezTo>
                <a:cubicBezTo>
                  <a:pt x="2970974" y="2600676"/>
                  <a:pt x="2971630" y="2446003"/>
                  <a:pt x="2972567" y="2297224"/>
                </a:cubicBezTo>
                <a:cubicBezTo>
                  <a:pt x="2970224" y="2183628"/>
                  <a:pt x="2961882" y="2069751"/>
                  <a:pt x="2991970" y="1958401"/>
                </a:cubicBezTo>
                <a:cubicBezTo>
                  <a:pt x="3006124" y="1914048"/>
                  <a:pt x="3031432" y="1882047"/>
                  <a:pt x="3073800" y="1852291"/>
                </a:cubicBezTo>
                <a:cubicBezTo>
                  <a:pt x="3293698" y="1831144"/>
                  <a:pt x="3491288" y="1733455"/>
                  <a:pt x="3639387" y="1586267"/>
                </a:cubicBezTo>
                <a:cubicBezTo>
                  <a:pt x="3662914" y="1562874"/>
                  <a:pt x="3689816" y="1543037"/>
                  <a:pt x="3719717" y="1528814"/>
                </a:cubicBezTo>
                <a:cubicBezTo>
                  <a:pt x="3796110" y="1492321"/>
                  <a:pt x="3878689" y="1473326"/>
                  <a:pt x="3951239" y="1495222"/>
                </a:cubicBezTo>
                <a:cubicBezTo>
                  <a:pt x="4083215" y="1530592"/>
                  <a:pt x="4128864" y="1683207"/>
                  <a:pt x="4138893" y="1822535"/>
                </a:cubicBezTo>
                <a:cubicBezTo>
                  <a:pt x="4139174" y="1839285"/>
                  <a:pt x="4139924" y="1855940"/>
                  <a:pt x="4141143" y="1872503"/>
                </a:cubicBezTo>
                <a:cubicBezTo>
                  <a:pt x="4141517" y="1894492"/>
                  <a:pt x="4145923" y="1921628"/>
                  <a:pt x="4145923" y="1921628"/>
                </a:cubicBezTo>
                <a:cubicBezTo>
                  <a:pt x="4197289" y="2332781"/>
                  <a:pt x="4518045" y="2660188"/>
                  <a:pt x="4926254" y="2722787"/>
                </a:cubicBezTo>
                <a:cubicBezTo>
                  <a:pt x="4943970" y="2736542"/>
                  <a:pt x="4956624" y="2750297"/>
                  <a:pt x="4967309" y="2764053"/>
                </a:cubicBezTo>
                <a:cubicBezTo>
                  <a:pt x="4981651" y="2782860"/>
                  <a:pt x="4990743" y="2801668"/>
                  <a:pt x="4996273" y="2820570"/>
                </a:cubicBezTo>
                <a:cubicBezTo>
                  <a:pt x="5015020" y="2895146"/>
                  <a:pt x="5020925" y="2970284"/>
                  <a:pt x="5018300" y="3046451"/>
                </a:cubicBezTo>
                <a:cubicBezTo>
                  <a:pt x="5013895" y="3154994"/>
                  <a:pt x="5017176" y="3276731"/>
                  <a:pt x="5015582" y="3385274"/>
                </a:cubicBezTo>
                <a:cubicBezTo>
                  <a:pt x="5014551" y="3460599"/>
                  <a:pt x="5012583" y="3535831"/>
                  <a:pt x="5007708" y="3611156"/>
                </a:cubicBezTo>
                <a:lnTo>
                  <a:pt x="5055325" y="3611156"/>
                </a:lnTo>
                <a:cubicBezTo>
                  <a:pt x="5045858" y="3462845"/>
                  <a:pt x="5046514" y="3308171"/>
                  <a:pt x="5047451" y="3159392"/>
                </a:cubicBezTo>
                <a:cubicBezTo>
                  <a:pt x="5045108" y="3045796"/>
                  <a:pt x="5036766" y="2931920"/>
                  <a:pt x="5066854" y="2820570"/>
                </a:cubicBezTo>
                <a:cubicBezTo>
                  <a:pt x="5078290" y="2784825"/>
                  <a:pt x="5096849" y="2757035"/>
                  <a:pt x="5125813" y="2731957"/>
                </a:cubicBezTo>
                <a:cubicBezTo>
                  <a:pt x="5612665" y="2702389"/>
                  <a:pt x="5998284" y="2299002"/>
                  <a:pt x="5998284" y="1805505"/>
                </a:cubicBezTo>
                <a:cubicBezTo>
                  <a:pt x="5998284" y="1793622"/>
                  <a:pt x="5998003" y="1781832"/>
                  <a:pt x="5997628" y="1770042"/>
                </a:cubicBezTo>
                <a:cubicBezTo>
                  <a:pt x="5996690" y="1745152"/>
                  <a:pt x="5999128" y="1720168"/>
                  <a:pt x="6005501" y="1696120"/>
                </a:cubicBezTo>
                <a:cubicBezTo>
                  <a:pt x="6071021" y="1450775"/>
                  <a:pt x="6266830" y="1441886"/>
                  <a:pt x="6460109" y="1558757"/>
                </a:cubicBezTo>
                <a:cubicBezTo>
                  <a:pt x="6476231" y="1568489"/>
                  <a:pt x="6491228" y="1579998"/>
                  <a:pt x="6504726" y="1593098"/>
                </a:cubicBezTo>
                <a:cubicBezTo>
                  <a:pt x="6543532" y="1630807"/>
                  <a:pt x="6585524" y="1665242"/>
                  <a:pt x="6630422" y="1695746"/>
                </a:cubicBezTo>
                <a:lnTo>
                  <a:pt x="6635484" y="1700986"/>
                </a:lnTo>
                <a:lnTo>
                  <a:pt x="6634453" y="1698459"/>
                </a:lnTo>
                <a:cubicBezTo>
                  <a:pt x="6748433" y="1775188"/>
                  <a:pt x="6880410" y="1827214"/>
                  <a:pt x="7022697" y="1847238"/>
                </a:cubicBezTo>
                <a:cubicBezTo>
                  <a:pt x="7050817" y="1865391"/>
                  <a:pt x="7068439" y="1883544"/>
                  <a:pt x="7082499" y="1901697"/>
                </a:cubicBezTo>
                <a:cubicBezTo>
                  <a:pt x="7096840" y="1920505"/>
                  <a:pt x="7105933" y="1939313"/>
                  <a:pt x="7111462" y="1958214"/>
                </a:cubicBezTo>
                <a:cubicBezTo>
                  <a:pt x="7130209" y="2032791"/>
                  <a:pt x="7136114" y="2107929"/>
                  <a:pt x="7133490" y="2184096"/>
                </a:cubicBezTo>
                <a:cubicBezTo>
                  <a:pt x="7129084" y="2292639"/>
                  <a:pt x="7132365" y="2414375"/>
                  <a:pt x="7130772" y="2522918"/>
                </a:cubicBezTo>
                <a:cubicBezTo>
                  <a:pt x="7129741" y="2598244"/>
                  <a:pt x="7127772" y="2673475"/>
                  <a:pt x="7122898" y="2748800"/>
                </a:cubicBezTo>
                <a:cubicBezTo>
                  <a:pt x="7122898" y="2748800"/>
                  <a:pt x="7170514" y="2748800"/>
                  <a:pt x="7170514" y="2748800"/>
                </a:cubicBezTo>
                <a:cubicBezTo>
                  <a:pt x="7161047" y="2600489"/>
                  <a:pt x="7161703" y="2445816"/>
                  <a:pt x="7162641" y="2297037"/>
                </a:cubicBezTo>
                <a:cubicBezTo>
                  <a:pt x="7160298" y="2183441"/>
                  <a:pt x="7151955" y="2069564"/>
                  <a:pt x="7182044" y="1958214"/>
                </a:cubicBezTo>
                <a:cubicBezTo>
                  <a:pt x="7196666" y="1912551"/>
                  <a:pt x="7222912" y="1879988"/>
                  <a:pt x="7267623" y="1849578"/>
                </a:cubicBezTo>
                <a:cubicBezTo>
                  <a:pt x="7478992" y="1823752"/>
                  <a:pt x="7668333" y="1727186"/>
                  <a:pt x="7811370" y="1584302"/>
                </a:cubicBezTo>
                <a:cubicBezTo>
                  <a:pt x="7828617" y="1567085"/>
                  <a:pt x="7848301" y="1552394"/>
                  <a:pt x="7869860" y="1540885"/>
                </a:cubicBezTo>
                <a:cubicBezTo>
                  <a:pt x="7952720" y="1496813"/>
                  <a:pt x="8045235" y="1470893"/>
                  <a:pt x="8125471" y="1495128"/>
                </a:cubicBezTo>
                <a:cubicBezTo>
                  <a:pt x="8217049" y="1519644"/>
                  <a:pt x="8267102" y="1600677"/>
                  <a:pt x="8292504" y="1694529"/>
                </a:cubicBezTo>
                <a:cubicBezTo>
                  <a:pt x="8299066" y="1718764"/>
                  <a:pt x="8301690" y="1743935"/>
                  <a:pt x="8300753" y="1769012"/>
                </a:cubicBezTo>
                <a:cubicBezTo>
                  <a:pt x="8300284" y="1781083"/>
                  <a:pt x="8300003" y="1793247"/>
                  <a:pt x="8300003" y="1805505"/>
                </a:cubicBezTo>
                <a:cubicBezTo>
                  <a:pt x="8300003" y="2278697"/>
                  <a:pt x="8654690" y="2669077"/>
                  <a:pt x="9113047" y="2726437"/>
                </a:cubicBezTo>
                <a:cubicBezTo>
                  <a:pt x="9128325" y="2738975"/>
                  <a:pt x="9139761" y="2751514"/>
                  <a:pt x="9149509" y="2763959"/>
                </a:cubicBezTo>
                <a:cubicBezTo>
                  <a:pt x="9163850" y="2782767"/>
                  <a:pt x="9172942" y="2801575"/>
                  <a:pt x="9178473" y="2820476"/>
                </a:cubicBezTo>
                <a:cubicBezTo>
                  <a:pt x="9197220" y="2895053"/>
                  <a:pt x="9203125" y="2970191"/>
                  <a:pt x="9200500" y="3046358"/>
                </a:cubicBezTo>
                <a:cubicBezTo>
                  <a:pt x="9196095" y="3154901"/>
                  <a:pt x="9199375" y="3276637"/>
                  <a:pt x="9197782" y="3385180"/>
                </a:cubicBezTo>
                <a:cubicBezTo>
                  <a:pt x="9196751" y="3460506"/>
                  <a:pt x="9194782" y="3535737"/>
                  <a:pt x="9189908" y="3611062"/>
                </a:cubicBezTo>
                <a:lnTo>
                  <a:pt x="9237525" y="3611062"/>
                </a:lnTo>
                <a:cubicBezTo>
                  <a:pt x="9228058" y="3462751"/>
                  <a:pt x="9228714" y="3308077"/>
                  <a:pt x="9229651" y="3159299"/>
                </a:cubicBezTo>
                <a:cubicBezTo>
                  <a:pt x="9227308" y="3045703"/>
                  <a:pt x="9218966" y="2931826"/>
                  <a:pt x="9249054" y="2820476"/>
                </a:cubicBezTo>
                <a:cubicBezTo>
                  <a:pt x="9260771" y="2783890"/>
                  <a:pt x="9279986" y="2755725"/>
                  <a:pt x="9310074" y="2730273"/>
                </a:cubicBezTo>
                <a:cubicBezTo>
                  <a:pt x="9790365" y="2689289"/>
                  <a:pt x="10166423" y="2283937"/>
                  <a:pt x="10159581" y="1792312"/>
                </a:cubicBezTo>
                <a:close/>
              </a:path>
            </a:pathLst>
          </a:custGeom>
          <a:gradFill>
            <a:gsLst>
              <a:gs pos="32000">
                <a:schemeClr val="accent2"/>
              </a:gs>
              <a:gs pos="0">
                <a:schemeClr val="accent2">
                  <a:lumMod val="75000"/>
                </a:schemeClr>
              </a:gs>
              <a:gs pos="63000">
                <a:srgbClr val="C7A1D3"/>
              </a:gs>
              <a:gs pos="87000">
                <a:srgbClr val="A05EB5"/>
              </a:gs>
              <a:gs pos="51000">
                <a:schemeClr val="accent4"/>
              </a:gs>
            </a:gsLst>
            <a:lin ang="0" scaled="0"/>
          </a:gradFill>
          <a:ln w="936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C08A1BD-0D51-3074-4416-0D1ACD48EEA5}"/>
              </a:ext>
            </a:extLst>
          </p:cNvPr>
          <p:cNvSpPr/>
          <p:nvPr/>
        </p:nvSpPr>
        <p:spPr>
          <a:xfrm>
            <a:off x="1348504" y="3002278"/>
            <a:ext cx="1423811" cy="1421351"/>
          </a:xfrm>
          <a:custGeom>
            <a:avLst/>
            <a:gdLst>
              <a:gd name="connsiteX0" fmla="*/ 1423811 w 1423811"/>
              <a:gd name="connsiteY0" fmla="*/ 710676 h 1421351"/>
              <a:gd name="connsiteX1" fmla="*/ 711906 w 1423811"/>
              <a:gd name="connsiteY1" fmla="*/ 1421352 h 1421351"/>
              <a:gd name="connsiteX2" fmla="*/ 0 w 1423811"/>
              <a:gd name="connsiteY2" fmla="*/ 710676 h 1421351"/>
              <a:gd name="connsiteX3" fmla="*/ 711906 w 1423811"/>
              <a:gd name="connsiteY3" fmla="*/ 0 h 1421351"/>
              <a:gd name="connsiteX4" fmla="*/ 1423811 w 1423811"/>
              <a:gd name="connsiteY4" fmla="*/ 710676 h 142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811" h="1421351">
                <a:moveTo>
                  <a:pt x="1423811" y="710676"/>
                </a:moveTo>
                <a:cubicBezTo>
                  <a:pt x="1423811" y="1103171"/>
                  <a:pt x="1105080" y="1421352"/>
                  <a:pt x="711906" y="1421352"/>
                </a:cubicBezTo>
                <a:cubicBezTo>
                  <a:pt x="318731" y="1421352"/>
                  <a:pt x="0" y="1103172"/>
                  <a:pt x="0" y="710676"/>
                </a:cubicBezTo>
                <a:cubicBezTo>
                  <a:pt x="0" y="318181"/>
                  <a:pt x="318731" y="0"/>
                  <a:pt x="711906" y="0"/>
                </a:cubicBezTo>
                <a:cubicBezTo>
                  <a:pt x="1105080" y="0"/>
                  <a:pt x="1423811" y="318181"/>
                  <a:pt x="1423811" y="710676"/>
                </a:cubicBezTo>
                <a:close/>
              </a:path>
            </a:pathLst>
          </a:custGeom>
          <a:gradFill>
            <a:gsLst>
              <a:gs pos="0">
                <a:schemeClr val="bg1"/>
              </a:gs>
              <a:gs pos="96000">
                <a:schemeClr val="bg1">
                  <a:lumMod val="95000"/>
                </a:schemeClr>
              </a:gs>
            </a:gsLst>
            <a:lin ang="0" scaled="0"/>
          </a:gradFill>
          <a:ln w="9367" cap="flat">
            <a:noFill/>
            <a:prstDash val="solid"/>
            <a:miter/>
          </a:ln>
          <a:effectLst>
            <a:outerShdw blurRad="250806" dist="50800" dir="8100000" algn="ctr" rotWithShape="0">
              <a:srgbClr val="000000">
                <a:alpha val="48000"/>
              </a:srgbClr>
            </a:outerShdw>
          </a:effectLst>
        </p:spPr>
        <p:txBody>
          <a:bodyPr rtlCol="0" anchor="ctr"/>
          <a:lstStyle/>
          <a:p>
            <a:endParaRPr lang="en-US"/>
          </a:p>
        </p:txBody>
      </p:sp>
      <p:sp>
        <p:nvSpPr>
          <p:cNvPr id="15" name="Freeform 14">
            <a:extLst>
              <a:ext uri="{FF2B5EF4-FFF2-40B4-BE49-F238E27FC236}">
                <a16:creationId xmlns:a16="http://schemas.microsoft.com/office/drawing/2014/main" id="{517FA183-0E10-1B11-929B-508F4443FA2A}"/>
              </a:ext>
            </a:extLst>
          </p:cNvPr>
          <p:cNvSpPr/>
          <p:nvPr/>
        </p:nvSpPr>
        <p:spPr>
          <a:xfrm>
            <a:off x="3404829" y="2106611"/>
            <a:ext cx="1423811" cy="1421351"/>
          </a:xfrm>
          <a:custGeom>
            <a:avLst/>
            <a:gdLst>
              <a:gd name="connsiteX0" fmla="*/ 1423812 w 1423811"/>
              <a:gd name="connsiteY0" fmla="*/ 710676 h 1421351"/>
              <a:gd name="connsiteX1" fmla="*/ 711906 w 1423811"/>
              <a:gd name="connsiteY1" fmla="*/ 1421352 h 1421351"/>
              <a:gd name="connsiteX2" fmla="*/ 0 w 1423811"/>
              <a:gd name="connsiteY2" fmla="*/ 710676 h 1421351"/>
              <a:gd name="connsiteX3" fmla="*/ 711906 w 1423811"/>
              <a:gd name="connsiteY3" fmla="*/ 0 h 1421351"/>
              <a:gd name="connsiteX4" fmla="*/ 1423812 w 1423811"/>
              <a:gd name="connsiteY4" fmla="*/ 710676 h 142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811" h="1421351">
                <a:moveTo>
                  <a:pt x="1423812" y="710676"/>
                </a:moveTo>
                <a:cubicBezTo>
                  <a:pt x="1423812" y="1103171"/>
                  <a:pt x="1105081" y="1421352"/>
                  <a:pt x="711906" y="1421352"/>
                </a:cubicBezTo>
                <a:cubicBezTo>
                  <a:pt x="318731" y="1421352"/>
                  <a:pt x="0" y="1103172"/>
                  <a:pt x="0" y="710676"/>
                </a:cubicBezTo>
                <a:cubicBezTo>
                  <a:pt x="0" y="318181"/>
                  <a:pt x="318731" y="0"/>
                  <a:pt x="711906" y="0"/>
                </a:cubicBezTo>
                <a:cubicBezTo>
                  <a:pt x="1105080" y="0"/>
                  <a:pt x="1423812" y="318181"/>
                  <a:pt x="1423812" y="710676"/>
                </a:cubicBezTo>
                <a:close/>
              </a:path>
            </a:pathLst>
          </a:custGeom>
          <a:gradFill>
            <a:gsLst>
              <a:gs pos="0">
                <a:schemeClr val="bg1"/>
              </a:gs>
              <a:gs pos="96000">
                <a:schemeClr val="bg1">
                  <a:lumMod val="95000"/>
                </a:schemeClr>
              </a:gs>
            </a:gsLst>
            <a:lin ang="0" scaled="0"/>
          </a:gradFill>
          <a:ln w="9367" cap="flat">
            <a:noFill/>
            <a:prstDash val="solid"/>
            <a:miter/>
          </a:ln>
          <a:effectLst>
            <a:outerShdw blurRad="250806" dist="50800" dir="8100000" algn="ctr" rotWithShape="0">
              <a:srgbClr val="000000">
                <a:alpha val="48000"/>
              </a:srgbClr>
            </a:outerShdw>
          </a:effectLst>
        </p:spPr>
        <p:txBody>
          <a:bodyPr rtlCol="0" anchor="ctr"/>
          <a:lstStyle/>
          <a:p>
            <a:endParaRPr lang="en-US"/>
          </a:p>
        </p:txBody>
      </p:sp>
      <p:sp>
        <p:nvSpPr>
          <p:cNvPr id="16" name="Freeform 15">
            <a:extLst>
              <a:ext uri="{FF2B5EF4-FFF2-40B4-BE49-F238E27FC236}">
                <a16:creationId xmlns:a16="http://schemas.microsoft.com/office/drawing/2014/main" id="{AEEEEF13-3A95-DF40-00C7-5B5F8C281CB4}"/>
              </a:ext>
            </a:extLst>
          </p:cNvPr>
          <p:cNvSpPr/>
          <p:nvPr/>
        </p:nvSpPr>
        <p:spPr>
          <a:xfrm>
            <a:off x="5494898" y="3014536"/>
            <a:ext cx="1423811" cy="1421351"/>
          </a:xfrm>
          <a:custGeom>
            <a:avLst/>
            <a:gdLst>
              <a:gd name="connsiteX0" fmla="*/ 1423812 w 1423811"/>
              <a:gd name="connsiteY0" fmla="*/ 710676 h 1421351"/>
              <a:gd name="connsiteX1" fmla="*/ 711906 w 1423811"/>
              <a:gd name="connsiteY1" fmla="*/ 1421352 h 1421351"/>
              <a:gd name="connsiteX2" fmla="*/ 0 w 1423811"/>
              <a:gd name="connsiteY2" fmla="*/ 710676 h 1421351"/>
              <a:gd name="connsiteX3" fmla="*/ 711906 w 1423811"/>
              <a:gd name="connsiteY3" fmla="*/ 0 h 1421351"/>
              <a:gd name="connsiteX4" fmla="*/ 1423812 w 1423811"/>
              <a:gd name="connsiteY4" fmla="*/ 710676 h 142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811" h="1421351">
                <a:moveTo>
                  <a:pt x="1423812" y="710676"/>
                </a:moveTo>
                <a:cubicBezTo>
                  <a:pt x="1423812" y="1103172"/>
                  <a:pt x="1105081" y="1421352"/>
                  <a:pt x="711906" y="1421352"/>
                </a:cubicBezTo>
                <a:cubicBezTo>
                  <a:pt x="318731" y="1421352"/>
                  <a:pt x="0" y="1103172"/>
                  <a:pt x="0" y="710676"/>
                </a:cubicBezTo>
                <a:cubicBezTo>
                  <a:pt x="0" y="318181"/>
                  <a:pt x="318731" y="0"/>
                  <a:pt x="711906" y="0"/>
                </a:cubicBezTo>
                <a:cubicBezTo>
                  <a:pt x="1105081" y="0"/>
                  <a:pt x="1423812" y="318181"/>
                  <a:pt x="1423812" y="710676"/>
                </a:cubicBezTo>
                <a:close/>
              </a:path>
            </a:pathLst>
          </a:custGeom>
          <a:gradFill>
            <a:gsLst>
              <a:gs pos="0">
                <a:schemeClr val="bg1"/>
              </a:gs>
              <a:gs pos="100000">
                <a:schemeClr val="bg1">
                  <a:lumMod val="95000"/>
                </a:schemeClr>
              </a:gs>
            </a:gsLst>
            <a:lin ang="0" scaled="0"/>
          </a:gradFill>
          <a:ln w="9367" cap="flat">
            <a:noFill/>
            <a:prstDash val="solid"/>
            <a:miter/>
          </a:ln>
          <a:effectLst>
            <a:outerShdw blurRad="250806" dist="50800" dir="8100000" algn="ctr" rotWithShape="0">
              <a:srgbClr val="000000">
                <a:alpha val="48000"/>
              </a:srgbClr>
            </a:outerShdw>
          </a:effectLst>
        </p:spPr>
        <p:txBody>
          <a:bodyPr rtlCol="0" anchor="ctr"/>
          <a:lstStyle/>
          <a:p>
            <a:endParaRPr lang="en-US"/>
          </a:p>
        </p:txBody>
      </p:sp>
      <p:sp>
        <p:nvSpPr>
          <p:cNvPr id="17" name="Freeform 16">
            <a:extLst>
              <a:ext uri="{FF2B5EF4-FFF2-40B4-BE49-F238E27FC236}">
                <a16:creationId xmlns:a16="http://schemas.microsoft.com/office/drawing/2014/main" id="{58173E6C-C28E-1AA4-EC41-CA12DBE94604}"/>
              </a:ext>
            </a:extLst>
          </p:cNvPr>
          <p:cNvSpPr/>
          <p:nvPr/>
        </p:nvSpPr>
        <p:spPr>
          <a:xfrm>
            <a:off x="9628825" y="3014536"/>
            <a:ext cx="1423811" cy="1421351"/>
          </a:xfrm>
          <a:custGeom>
            <a:avLst/>
            <a:gdLst>
              <a:gd name="connsiteX0" fmla="*/ 1423812 w 1423811"/>
              <a:gd name="connsiteY0" fmla="*/ 710676 h 1421351"/>
              <a:gd name="connsiteX1" fmla="*/ 711906 w 1423811"/>
              <a:gd name="connsiteY1" fmla="*/ 1421352 h 1421351"/>
              <a:gd name="connsiteX2" fmla="*/ 0 w 1423811"/>
              <a:gd name="connsiteY2" fmla="*/ 710676 h 1421351"/>
              <a:gd name="connsiteX3" fmla="*/ 711906 w 1423811"/>
              <a:gd name="connsiteY3" fmla="*/ 0 h 1421351"/>
              <a:gd name="connsiteX4" fmla="*/ 1423812 w 1423811"/>
              <a:gd name="connsiteY4" fmla="*/ 710676 h 142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811" h="1421351">
                <a:moveTo>
                  <a:pt x="1423812" y="710676"/>
                </a:moveTo>
                <a:cubicBezTo>
                  <a:pt x="1423812" y="1103172"/>
                  <a:pt x="1105080" y="1421352"/>
                  <a:pt x="711906" y="1421352"/>
                </a:cubicBezTo>
                <a:cubicBezTo>
                  <a:pt x="318731" y="1421352"/>
                  <a:pt x="0" y="1103172"/>
                  <a:pt x="0" y="710676"/>
                </a:cubicBezTo>
                <a:cubicBezTo>
                  <a:pt x="0" y="318181"/>
                  <a:pt x="318731" y="0"/>
                  <a:pt x="711906" y="0"/>
                </a:cubicBezTo>
                <a:cubicBezTo>
                  <a:pt x="1105080" y="0"/>
                  <a:pt x="1423812" y="318181"/>
                  <a:pt x="1423812" y="710676"/>
                </a:cubicBezTo>
                <a:close/>
              </a:path>
            </a:pathLst>
          </a:custGeom>
          <a:gradFill>
            <a:gsLst>
              <a:gs pos="0">
                <a:schemeClr val="bg1"/>
              </a:gs>
              <a:gs pos="100000">
                <a:schemeClr val="bg1">
                  <a:lumMod val="95000"/>
                </a:schemeClr>
              </a:gs>
            </a:gsLst>
            <a:lin ang="0" scaled="0"/>
          </a:gradFill>
          <a:ln w="9367" cap="flat">
            <a:noFill/>
            <a:prstDash val="solid"/>
            <a:miter/>
          </a:ln>
          <a:effectLst>
            <a:outerShdw blurRad="250806" dist="50800" dir="8100000" algn="ctr" rotWithShape="0">
              <a:srgbClr val="000000">
                <a:alpha val="48000"/>
              </a:srgbClr>
            </a:outerShdw>
          </a:effectLst>
        </p:spPr>
        <p:txBody>
          <a:bodyPr rtlCol="0" anchor="ctr"/>
          <a:lstStyle/>
          <a:p>
            <a:endParaRPr lang="en-US"/>
          </a:p>
        </p:txBody>
      </p:sp>
      <p:sp>
        <p:nvSpPr>
          <p:cNvPr id="18" name="Freeform 17">
            <a:extLst>
              <a:ext uri="{FF2B5EF4-FFF2-40B4-BE49-F238E27FC236}">
                <a16:creationId xmlns:a16="http://schemas.microsoft.com/office/drawing/2014/main" id="{050CA210-9D4B-D313-E3C3-64B59E49041D}"/>
              </a:ext>
            </a:extLst>
          </p:cNvPr>
          <p:cNvSpPr/>
          <p:nvPr/>
        </p:nvSpPr>
        <p:spPr>
          <a:xfrm>
            <a:off x="7564533" y="2106611"/>
            <a:ext cx="1423811" cy="1421351"/>
          </a:xfrm>
          <a:custGeom>
            <a:avLst/>
            <a:gdLst>
              <a:gd name="connsiteX0" fmla="*/ 1423812 w 1423811"/>
              <a:gd name="connsiteY0" fmla="*/ 710676 h 1421351"/>
              <a:gd name="connsiteX1" fmla="*/ 711906 w 1423811"/>
              <a:gd name="connsiteY1" fmla="*/ 1421352 h 1421351"/>
              <a:gd name="connsiteX2" fmla="*/ 0 w 1423811"/>
              <a:gd name="connsiteY2" fmla="*/ 710676 h 1421351"/>
              <a:gd name="connsiteX3" fmla="*/ 711906 w 1423811"/>
              <a:gd name="connsiteY3" fmla="*/ 0 h 1421351"/>
              <a:gd name="connsiteX4" fmla="*/ 1423812 w 1423811"/>
              <a:gd name="connsiteY4" fmla="*/ 710676 h 142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811" h="1421351">
                <a:moveTo>
                  <a:pt x="1423812" y="710676"/>
                </a:moveTo>
                <a:cubicBezTo>
                  <a:pt x="1423812" y="1103171"/>
                  <a:pt x="1105081" y="1421352"/>
                  <a:pt x="711906" y="1421352"/>
                </a:cubicBezTo>
                <a:cubicBezTo>
                  <a:pt x="318731" y="1421352"/>
                  <a:pt x="0" y="1103172"/>
                  <a:pt x="0" y="710676"/>
                </a:cubicBezTo>
                <a:cubicBezTo>
                  <a:pt x="0" y="318181"/>
                  <a:pt x="318731" y="0"/>
                  <a:pt x="711906" y="0"/>
                </a:cubicBezTo>
                <a:cubicBezTo>
                  <a:pt x="1105081" y="0"/>
                  <a:pt x="1423812" y="318181"/>
                  <a:pt x="1423812" y="710676"/>
                </a:cubicBezTo>
                <a:close/>
              </a:path>
            </a:pathLst>
          </a:custGeom>
          <a:gradFill>
            <a:gsLst>
              <a:gs pos="0">
                <a:schemeClr val="bg1"/>
              </a:gs>
              <a:gs pos="100000">
                <a:schemeClr val="bg1">
                  <a:lumMod val="95000"/>
                </a:schemeClr>
              </a:gs>
            </a:gsLst>
            <a:lin ang="0" scaled="0"/>
          </a:gradFill>
          <a:ln w="9367" cap="flat">
            <a:noFill/>
            <a:prstDash val="solid"/>
            <a:miter/>
          </a:ln>
          <a:effectLst>
            <a:outerShdw blurRad="250806" dist="50800" dir="8100000" algn="ctr" rotWithShape="0">
              <a:srgbClr val="000000">
                <a:alpha val="48000"/>
              </a:srgbClr>
            </a:outerShdw>
          </a:effectLst>
        </p:spPr>
        <p:txBody>
          <a:bodyPr rtlCol="0" anchor="ctr"/>
          <a:lstStyle/>
          <a:p>
            <a:endParaRPr lang="en-US"/>
          </a:p>
        </p:txBody>
      </p:sp>
      <p:sp>
        <p:nvSpPr>
          <p:cNvPr id="19" name="Content Placeholder 4">
            <a:extLst>
              <a:ext uri="{FF2B5EF4-FFF2-40B4-BE49-F238E27FC236}">
                <a16:creationId xmlns:a16="http://schemas.microsoft.com/office/drawing/2014/main" id="{41221ED1-6895-CC4C-D8C0-C0258A4C64F2}"/>
              </a:ext>
            </a:extLst>
          </p:cNvPr>
          <p:cNvSpPr>
            <a:spLocks noGrp="1"/>
          </p:cNvSpPr>
          <p:nvPr>
            <p:ph sz="quarter" idx="11"/>
          </p:nvPr>
        </p:nvSpPr>
        <p:spPr>
          <a:xfrm>
            <a:off x="438912" y="1280160"/>
            <a:ext cx="11312525" cy="4663440"/>
          </a:xfrm>
        </p:spPr>
        <p:txBody>
          <a:bodyPr>
            <a:normAutofit/>
          </a:bodyPr>
          <a:lstStyle/>
          <a:p>
            <a:pPr>
              <a:spcBef>
                <a:spcPts val="0"/>
              </a:spcBef>
              <a:spcAft>
                <a:spcPts val="0"/>
              </a:spcAft>
              <a:buClr>
                <a:srgbClr val="003A94"/>
              </a:buClr>
            </a:pPr>
            <a:r>
              <a:rPr lang="en-US" sz="1800" b="1"/>
              <a:t>Costs are typically spread among different areas and include one-time and recurring inputs.</a:t>
            </a:r>
          </a:p>
        </p:txBody>
      </p:sp>
      <p:sp>
        <p:nvSpPr>
          <p:cNvPr id="20" name="TextBox 19">
            <a:extLst>
              <a:ext uri="{FF2B5EF4-FFF2-40B4-BE49-F238E27FC236}">
                <a16:creationId xmlns:a16="http://schemas.microsoft.com/office/drawing/2014/main" id="{DCB31DEA-70A4-B895-5567-BFF000A9BEFC}"/>
              </a:ext>
            </a:extLst>
          </p:cNvPr>
          <p:cNvSpPr txBox="1"/>
          <p:nvPr/>
        </p:nvSpPr>
        <p:spPr>
          <a:xfrm>
            <a:off x="624651" y="2106611"/>
            <a:ext cx="2827515" cy="584775"/>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Headcount Costs (Labor)</a:t>
            </a:r>
          </a:p>
        </p:txBody>
      </p:sp>
      <p:pic>
        <p:nvPicPr>
          <p:cNvPr id="26" name="Graphic 25">
            <a:extLst>
              <a:ext uri="{FF2B5EF4-FFF2-40B4-BE49-F238E27FC236}">
                <a16:creationId xmlns:a16="http://schemas.microsoft.com/office/drawing/2014/main" id="{F1E4BC79-D273-F8E1-5ACA-3DD6D78801F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91135" y="3379234"/>
            <a:ext cx="767252" cy="641284"/>
          </a:xfrm>
          <a:prstGeom prst="rect">
            <a:avLst/>
          </a:prstGeom>
        </p:spPr>
      </p:pic>
      <p:pic>
        <p:nvPicPr>
          <p:cNvPr id="30" name="Graphic 29">
            <a:extLst>
              <a:ext uri="{FF2B5EF4-FFF2-40B4-BE49-F238E27FC236}">
                <a16:creationId xmlns:a16="http://schemas.microsoft.com/office/drawing/2014/main" id="{F2F5D279-02A2-920F-EC05-034DD0D641B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705361" y="2366165"/>
            <a:ext cx="790974" cy="855810"/>
          </a:xfrm>
          <a:prstGeom prst="rect">
            <a:avLst/>
          </a:prstGeom>
        </p:spPr>
      </p:pic>
      <p:pic>
        <p:nvPicPr>
          <p:cNvPr id="31" name="Graphic 30">
            <a:extLst>
              <a:ext uri="{FF2B5EF4-FFF2-40B4-BE49-F238E27FC236}">
                <a16:creationId xmlns:a16="http://schemas.microsoft.com/office/drawing/2014/main" id="{D9CCF3E9-04CC-F6BF-E8F3-8667070183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27103" y="3189024"/>
            <a:ext cx="490773" cy="920198"/>
          </a:xfrm>
          <a:prstGeom prst="rect">
            <a:avLst/>
          </a:prstGeom>
        </p:spPr>
      </p:pic>
      <p:pic>
        <p:nvPicPr>
          <p:cNvPr id="32" name="Graphic 31">
            <a:extLst>
              <a:ext uri="{FF2B5EF4-FFF2-40B4-BE49-F238E27FC236}">
                <a16:creationId xmlns:a16="http://schemas.microsoft.com/office/drawing/2014/main" id="{4CF04FC9-ABDB-651F-0747-9D5AE43422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49566" y="2452424"/>
            <a:ext cx="828675" cy="736600"/>
          </a:xfrm>
          <a:prstGeom prst="rect">
            <a:avLst/>
          </a:prstGeom>
        </p:spPr>
      </p:pic>
      <p:pic>
        <p:nvPicPr>
          <p:cNvPr id="33" name="Graphic 32">
            <a:extLst>
              <a:ext uri="{FF2B5EF4-FFF2-40B4-BE49-F238E27FC236}">
                <a16:creationId xmlns:a16="http://schemas.microsoft.com/office/drawing/2014/main" id="{75C4A873-F810-DEA3-BFBD-1631B9E3646F}"/>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761860" y="3438196"/>
            <a:ext cx="903859" cy="594317"/>
          </a:xfrm>
          <a:prstGeom prst="rect">
            <a:avLst/>
          </a:prstGeom>
        </p:spPr>
      </p:pic>
      <p:sp>
        <p:nvSpPr>
          <p:cNvPr id="35" name="TextBox 34">
            <a:extLst>
              <a:ext uri="{FF2B5EF4-FFF2-40B4-BE49-F238E27FC236}">
                <a16:creationId xmlns:a16="http://schemas.microsoft.com/office/drawing/2014/main" id="{32C18C59-491B-81F1-EAA3-FA257C0746ED}"/>
              </a:ext>
            </a:extLst>
          </p:cNvPr>
          <p:cNvSpPr txBox="1"/>
          <p:nvPr/>
        </p:nvSpPr>
        <p:spPr>
          <a:xfrm>
            <a:off x="2687090" y="1454623"/>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Technology</a:t>
            </a:r>
          </a:p>
        </p:txBody>
      </p:sp>
      <p:sp>
        <p:nvSpPr>
          <p:cNvPr id="37" name="TextBox 36">
            <a:extLst>
              <a:ext uri="{FF2B5EF4-FFF2-40B4-BE49-F238E27FC236}">
                <a16:creationId xmlns:a16="http://schemas.microsoft.com/office/drawing/2014/main" id="{8C0B399F-253A-EFAA-5998-872AA56C27D5}"/>
              </a:ext>
            </a:extLst>
          </p:cNvPr>
          <p:cNvSpPr txBox="1"/>
          <p:nvPr/>
        </p:nvSpPr>
        <p:spPr>
          <a:xfrm>
            <a:off x="4979768" y="2106611"/>
            <a:ext cx="2389907" cy="584775"/>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Consulting and Project Team</a:t>
            </a:r>
          </a:p>
        </p:txBody>
      </p:sp>
      <p:sp>
        <p:nvSpPr>
          <p:cNvPr id="38" name="TextBox 37">
            <a:extLst>
              <a:ext uri="{FF2B5EF4-FFF2-40B4-BE49-F238E27FC236}">
                <a16:creationId xmlns:a16="http://schemas.microsoft.com/office/drawing/2014/main" id="{0336AEB3-5E89-4AD1-40E9-A4CDDDFD83D6}"/>
              </a:ext>
            </a:extLst>
          </p:cNvPr>
          <p:cNvSpPr txBox="1"/>
          <p:nvPr/>
        </p:nvSpPr>
        <p:spPr>
          <a:xfrm>
            <a:off x="6874208" y="1454623"/>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Marketing and Training</a:t>
            </a:r>
          </a:p>
        </p:txBody>
      </p:sp>
      <p:sp>
        <p:nvSpPr>
          <p:cNvPr id="39" name="TextBox 38">
            <a:extLst>
              <a:ext uri="{FF2B5EF4-FFF2-40B4-BE49-F238E27FC236}">
                <a16:creationId xmlns:a16="http://schemas.microsoft.com/office/drawing/2014/main" id="{F5083DFB-89AC-FAC5-3BFA-7435B5E6EE0E}"/>
              </a:ext>
            </a:extLst>
          </p:cNvPr>
          <p:cNvSpPr txBox="1"/>
          <p:nvPr/>
        </p:nvSpPr>
        <p:spPr>
          <a:xfrm>
            <a:off x="8926972" y="2347507"/>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Site</a:t>
            </a:r>
          </a:p>
        </p:txBody>
      </p:sp>
      <p:sp>
        <p:nvSpPr>
          <p:cNvPr id="40" name="Oval 39">
            <a:extLst>
              <a:ext uri="{FF2B5EF4-FFF2-40B4-BE49-F238E27FC236}">
                <a16:creationId xmlns:a16="http://schemas.microsoft.com/office/drawing/2014/main" id="{81D67B8D-0D3E-9C4D-BAF9-5B7E68417997}"/>
              </a:ext>
            </a:extLst>
          </p:cNvPr>
          <p:cNvSpPr/>
          <p:nvPr/>
        </p:nvSpPr>
        <p:spPr>
          <a:xfrm>
            <a:off x="1855528" y="5306364"/>
            <a:ext cx="366648" cy="36664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1" name="Oval 40">
            <a:extLst>
              <a:ext uri="{FF2B5EF4-FFF2-40B4-BE49-F238E27FC236}">
                <a16:creationId xmlns:a16="http://schemas.microsoft.com/office/drawing/2014/main" id="{81AC7DF4-58F4-1AA7-943A-F3BF16D89A41}"/>
              </a:ext>
            </a:extLst>
          </p:cNvPr>
          <p:cNvSpPr/>
          <p:nvPr/>
        </p:nvSpPr>
        <p:spPr>
          <a:xfrm>
            <a:off x="3901498" y="4551984"/>
            <a:ext cx="366648" cy="3666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Oval 41">
            <a:extLst>
              <a:ext uri="{FF2B5EF4-FFF2-40B4-BE49-F238E27FC236}">
                <a16:creationId xmlns:a16="http://schemas.microsoft.com/office/drawing/2014/main" id="{05EC038A-EB08-3FC0-4849-32A5C6C74659}"/>
              </a:ext>
            </a:extLst>
          </p:cNvPr>
          <p:cNvSpPr/>
          <p:nvPr/>
        </p:nvSpPr>
        <p:spPr>
          <a:xfrm>
            <a:off x="5981758" y="5306364"/>
            <a:ext cx="366648" cy="3666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3" name="Oval 42">
            <a:extLst>
              <a:ext uri="{FF2B5EF4-FFF2-40B4-BE49-F238E27FC236}">
                <a16:creationId xmlns:a16="http://schemas.microsoft.com/office/drawing/2014/main" id="{0B348670-9110-C93C-0D54-DB5E018F788A}"/>
              </a:ext>
            </a:extLst>
          </p:cNvPr>
          <p:cNvSpPr/>
          <p:nvPr/>
        </p:nvSpPr>
        <p:spPr>
          <a:xfrm>
            <a:off x="8080579" y="4551984"/>
            <a:ext cx="366648" cy="366648"/>
          </a:xfrm>
          <a:prstGeom prst="ellipse">
            <a:avLst/>
          </a:prstGeom>
          <a:solidFill>
            <a:srgbClr val="C7A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4" name="Oval 43">
            <a:extLst>
              <a:ext uri="{FF2B5EF4-FFF2-40B4-BE49-F238E27FC236}">
                <a16:creationId xmlns:a16="http://schemas.microsoft.com/office/drawing/2014/main" id="{F283954F-6549-98FB-EF05-5449B26D0E76}"/>
              </a:ext>
            </a:extLst>
          </p:cNvPr>
          <p:cNvSpPr/>
          <p:nvPr/>
        </p:nvSpPr>
        <p:spPr>
          <a:xfrm>
            <a:off x="10153708" y="5306364"/>
            <a:ext cx="366648" cy="366648"/>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5" name="TextBox 44">
            <a:extLst>
              <a:ext uri="{FF2B5EF4-FFF2-40B4-BE49-F238E27FC236}">
                <a16:creationId xmlns:a16="http://schemas.microsoft.com/office/drawing/2014/main" id="{3ECB6B06-A5D6-0EAF-7A26-C8538C02EED3}"/>
              </a:ext>
            </a:extLst>
          </p:cNvPr>
          <p:cNvSpPr txBox="1"/>
          <p:nvPr/>
        </p:nvSpPr>
        <p:spPr>
          <a:xfrm>
            <a:off x="624651" y="5306364"/>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A</a:t>
            </a:r>
          </a:p>
        </p:txBody>
      </p:sp>
      <p:sp>
        <p:nvSpPr>
          <p:cNvPr id="46" name="TextBox 45">
            <a:extLst>
              <a:ext uri="{FF2B5EF4-FFF2-40B4-BE49-F238E27FC236}">
                <a16:creationId xmlns:a16="http://schemas.microsoft.com/office/drawing/2014/main" id="{91B96F63-999E-AC10-34B3-3AC09CE79D52}"/>
              </a:ext>
            </a:extLst>
          </p:cNvPr>
          <p:cNvSpPr txBox="1"/>
          <p:nvPr/>
        </p:nvSpPr>
        <p:spPr>
          <a:xfrm>
            <a:off x="2670621" y="4563414"/>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B</a:t>
            </a:r>
          </a:p>
        </p:txBody>
      </p:sp>
      <p:sp>
        <p:nvSpPr>
          <p:cNvPr id="47" name="TextBox 46">
            <a:extLst>
              <a:ext uri="{FF2B5EF4-FFF2-40B4-BE49-F238E27FC236}">
                <a16:creationId xmlns:a16="http://schemas.microsoft.com/office/drawing/2014/main" id="{B5222B1A-4BF7-7B07-835F-4BC2FC921CEC}"/>
              </a:ext>
            </a:extLst>
          </p:cNvPr>
          <p:cNvSpPr txBox="1"/>
          <p:nvPr/>
        </p:nvSpPr>
        <p:spPr>
          <a:xfrm>
            <a:off x="4751324" y="5324981"/>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C</a:t>
            </a:r>
          </a:p>
        </p:txBody>
      </p:sp>
      <p:sp>
        <p:nvSpPr>
          <p:cNvPr id="48" name="TextBox 47">
            <a:extLst>
              <a:ext uri="{FF2B5EF4-FFF2-40B4-BE49-F238E27FC236}">
                <a16:creationId xmlns:a16="http://schemas.microsoft.com/office/drawing/2014/main" id="{DEA9871D-6E69-1C70-8513-71E446C3793E}"/>
              </a:ext>
            </a:extLst>
          </p:cNvPr>
          <p:cNvSpPr txBox="1"/>
          <p:nvPr/>
        </p:nvSpPr>
        <p:spPr>
          <a:xfrm>
            <a:off x="8934442" y="5324981"/>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E</a:t>
            </a:r>
          </a:p>
        </p:txBody>
      </p:sp>
      <p:sp>
        <p:nvSpPr>
          <p:cNvPr id="49" name="TextBox 48">
            <a:extLst>
              <a:ext uri="{FF2B5EF4-FFF2-40B4-BE49-F238E27FC236}">
                <a16:creationId xmlns:a16="http://schemas.microsoft.com/office/drawing/2014/main" id="{695341D2-6D58-EAF3-BB03-1AD2B1EC2258}"/>
              </a:ext>
            </a:extLst>
          </p:cNvPr>
          <p:cNvSpPr txBox="1"/>
          <p:nvPr/>
        </p:nvSpPr>
        <p:spPr>
          <a:xfrm>
            <a:off x="6864249" y="4563414"/>
            <a:ext cx="2827515" cy="338554"/>
          </a:xfrm>
          <a:prstGeom prst="rect">
            <a:avLst/>
          </a:prstGeom>
          <a:noFill/>
        </p:spPr>
        <p:txBody>
          <a:bodyPr wrap="square" rtlCol="0">
            <a:spAutoFit/>
          </a:bodyPr>
          <a:lstStyle/>
          <a:p>
            <a:pPr algn="ctr">
              <a:buClr>
                <a:srgbClr val="26BCD7"/>
              </a:buClr>
            </a:pPr>
            <a:r>
              <a:rPr lang="en-US" sz="1600" b="1">
                <a:solidFill>
                  <a:schemeClr val="bg1"/>
                </a:solidFill>
                <a:latin typeface="Arial Black" panose="020B0604020202020204" pitchFamily="34" charset="0"/>
                <a:cs typeface="Arial Black" panose="020B0604020202020204" pitchFamily="34" charset="0"/>
              </a:rPr>
              <a:t>D</a:t>
            </a:r>
          </a:p>
        </p:txBody>
      </p:sp>
    </p:spTree>
    <p:extLst>
      <p:ext uri="{BB962C8B-B14F-4D97-AF65-F5344CB8AC3E}">
        <p14:creationId xmlns:p14="http://schemas.microsoft.com/office/powerpoint/2010/main" val="1195429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35</a:t>
            </a:fld>
            <a:endParaRPr lang="en-US"/>
          </a:p>
        </p:txBody>
      </p:sp>
      <p:sp>
        <p:nvSpPr>
          <p:cNvPr id="3" name="Title 2"/>
          <p:cNvSpPr>
            <a:spLocks noGrp="1"/>
          </p:cNvSpPr>
          <p:nvPr>
            <p:ph type="title"/>
          </p:nvPr>
        </p:nvSpPr>
        <p:spPr/>
        <p:txBody>
          <a:bodyPr/>
          <a:lstStyle/>
          <a:p>
            <a:r>
              <a:rPr lang="en-US"/>
              <a:t>The Path Forward</a:t>
            </a:r>
          </a:p>
        </p:txBody>
      </p:sp>
      <p:sp>
        <p:nvSpPr>
          <p:cNvPr id="4" name="Text Placeholder 3"/>
          <p:cNvSpPr>
            <a:spLocks noGrp="1"/>
          </p:cNvSpPr>
          <p:nvPr>
            <p:ph type="body" sz="quarter" idx="10"/>
          </p:nvPr>
        </p:nvSpPr>
        <p:spPr/>
        <p:txBody>
          <a:bodyPr/>
          <a:lstStyle/>
          <a:p>
            <a:r>
              <a:rPr lang="en-US"/>
              <a:t>Assessment and Design</a:t>
            </a:r>
          </a:p>
        </p:txBody>
      </p:sp>
      <p:sp>
        <p:nvSpPr>
          <p:cNvPr id="15" name="Rectangle 14">
            <a:extLst>
              <a:ext uri="{FF2B5EF4-FFF2-40B4-BE49-F238E27FC236}">
                <a16:creationId xmlns:a16="http://schemas.microsoft.com/office/drawing/2014/main" id="{31FFD7FA-529B-00EC-F450-A6A5C4D253CE}"/>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Content Placeholder 4">
            <a:extLst>
              <a:ext uri="{FF2B5EF4-FFF2-40B4-BE49-F238E27FC236}">
                <a16:creationId xmlns:a16="http://schemas.microsoft.com/office/drawing/2014/main" id="{57B35191-341D-8273-7ECA-5D237606DFB6}"/>
              </a:ext>
            </a:extLst>
          </p:cNvPr>
          <p:cNvSpPr>
            <a:spLocks noGrp="1"/>
          </p:cNvSpPr>
          <p:nvPr>
            <p:ph sz="quarter" idx="11"/>
          </p:nvPr>
        </p:nvSpPr>
        <p:spPr>
          <a:xfrm>
            <a:off x="438912" y="1280160"/>
            <a:ext cx="11312525" cy="4663440"/>
          </a:xfrm>
        </p:spPr>
        <p:txBody>
          <a:bodyPr>
            <a:normAutofit/>
          </a:bodyPr>
          <a:lstStyle/>
          <a:p>
            <a:r>
              <a:rPr lang="en-US" sz="1800">
                <a:solidFill>
                  <a:schemeClr val="bg1"/>
                </a:solidFill>
              </a:rPr>
              <a:t>The shared services journey is transformational—it is a multi-year journey that can take different paths. Consider key challenges and the enablers you will need to be successful.</a:t>
            </a:r>
          </a:p>
          <a:p>
            <a:pPr lvl="1"/>
            <a:endParaRPr lang="en-US" sz="1600">
              <a:solidFill>
                <a:schemeClr val="bg1"/>
              </a:solidFill>
            </a:endParaRPr>
          </a:p>
          <a:p>
            <a:pPr marL="227013" lvl="1" indent="-227013"/>
            <a:r>
              <a:rPr lang="en-US" sz="1800">
                <a:solidFill>
                  <a:schemeClr val="bg1"/>
                </a:solidFill>
              </a:rPr>
              <a:t>Do business leaders support the model?</a:t>
            </a:r>
          </a:p>
          <a:p>
            <a:pPr marL="227013" lvl="1" indent="-227013"/>
            <a:r>
              <a:rPr lang="en-US" sz="1800">
                <a:solidFill>
                  <a:schemeClr val="bg1"/>
                </a:solidFill>
              </a:rPr>
              <a:t>Are you prepared to commit resources (people, investment dollars, etc.)?</a:t>
            </a:r>
          </a:p>
          <a:p>
            <a:pPr marL="227013" lvl="1" indent="-227013"/>
            <a:r>
              <a:rPr lang="en-US" sz="1800">
                <a:solidFill>
                  <a:schemeClr val="bg1"/>
                </a:solidFill>
              </a:rPr>
              <a:t>What pace of change will your organization’s culture accept?</a:t>
            </a:r>
          </a:p>
        </p:txBody>
      </p:sp>
      <p:sp>
        <p:nvSpPr>
          <p:cNvPr id="17" name="Rectangle: Rounded Corners 6">
            <a:extLst>
              <a:ext uri="{FF2B5EF4-FFF2-40B4-BE49-F238E27FC236}">
                <a16:creationId xmlns:a16="http://schemas.microsoft.com/office/drawing/2014/main" id="{F5E5609E-55FC-0542-E717-2E69CD4B51A8}"/>
              </a:ext>
            </a:extLst>
          </p:cNvPr>
          <p:cNvSpPr/>
          <p:nvPr/>
        </p:nvSpPr>
        <p:spPr>
          <a:xfrm>
            <a:off x="438912" y="5220728"/>
            <a:ext cx="11288797" cy="565891"/>
          </a:xfrm>
          <a:prstGeom prst="roundRect">
            <a:avLst/>
          </a:prstGeom>
          <a:gradFill>
            <a:gsLst>
              <a:gs pos="0">
                <a:srgbClr val="1E96AC"/>
              </a:gs>
              <a:gs pos="100000">
                <a:srgbClr val="4E9638"/>
              </a:gs>
            </a:gsLst>
            <a:lin ang="0" scaled="0"/>
          </a:gra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chemeClr val="bg1"/>
                </a:solidFill>
              </a:rPr>
              <a:t>Approach in “digestible” steps for your organization—determine how far, how fast.</a:t>
            </a:r>
          </a:p>
        </p:txBody>
      </p:sp>
      <p:pic>
        <p:nvPicPr>
          <p:cNvPr id="18" name="Graphic 17">
            <a:extLst>
              <a:ext uri="{FF2B5EF4-FFF2-40B4-BE49-F238E27FC236}">
                <a16:creationId xmlns:a16="http://schemas.microsoft.com/office/drawing/2014/main" id="{C2C017D8-2266-9307-553F-B1B346196C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35216" y="1970048"/>
            <a:ext cx="2994660" cy="2994660"/>
          </a:xfrm>
          <a:prstGeom prst="rect">
            <a:avLst/>
          </a:prstGeom>
          <a:effectLst>
            <a:outerShdw blurRad="391839" dist="50800" dir="5400000" algn="ctr" rotWithShape="0">
              <a:srgbClr val="000000">
                <a:alpha val="41000"/>
              </a:srgbClr>
            </a:outerShdw>
          </a:effectLst>
        </p:spPr>
      </p:pic>
    </p:spTree>
    <p:extLst>
      <p:ext uri="{BB962C8B-B14F-4D97-AF65-F5344CB8AC3E}">
        <p14:creationId xmlns:p14="http://schemas.microsoft.com/office/powerpoint/2010/main" val="1840137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Autofit/>
          </a:bodyPr>
          <a:lstStyle/>
          <a:p>
            <a:r>
              <a:rPr lang="en-US"/>
              <a:t>Fundamentals for Implementing</a:t>
            </a:r>
            <a:br>
              <a:rPr lang="en-US"/>
            </a:br>
            <a:r>
              <a:rPr lang="en-US"/>
              <a:t>Shared Services</a:t>
            </a:r>
          </a:p>
        </p:txBody>
      </p:sp>
      <p:pic>
        <p:nvPicPr>
          <p:cNvPr id="4" name="Graphic 3">
            <a:extLst>
              <a:ext uri="{FF2B5EF4-FFF2-40B4-BE49-F238E27FC236}">
                <a16:creationId xmlns:a16="http://schemas.microsoft.com/office/drawing/2014/main" id="{2D87C398-1A49-A443-9D34-3A94870C8D2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16443" y="2000920"/>
            <a:ext cx="959115" cy="959115"/>
          </a:xfrm>
          <a:prstGeom prst="rect">
            <a:avLst/>
          </a:prstGeom>
        </p:spPr>
      </p:pic>
    </p:spTree>
    <p:extLst>
      <p:ext uri="{BB962C8B-B14F-4D97-AF65-F5344CB8AC3E}">
        <p14:creationId xmlns:p14="http://schemas.microsoft.com/office/powerpoint/2010/main" val="844344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37</a:t>
            </a:fld>
            <a:endParaRPr lang="en-US"/>
          </a:p>
        </p:txBody>
      </p:sp>
      <p:sp>
        <p:nvSpPr>
          <p:cNvPr id="3" name="Title 2"/>
          <p:cNvSpPr>
            <a:spLocks noGrp="1"/>
          </p:cNvSpPr>
          <p:nvPr>
            <p:ph type="title"/>
          </p:nvPr>
        </p:nvSpPr>
        <p:spPr/>
        <p:txBody>
          <a:bodyPr/>
          <a:lstStyle/>
          <a:p>
            <a:r>
              <a:rPr lang="en-US"/>
              <a:t>Typical Implementation Work Streams</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19" name="Rectangle 18">
            <a:extLst>
              <a:ext uri="{FF2B5EF4-FFF2-40B4-BE49-F238E27FC236}">
                <a16:creationId xmlns:a16="http://schemas.microsoft.com/office/drawing/2014/main" id="{9793BA72-2FE8-7F7E-DC7B-50BF3481E351}"/>
              </a:ext>
            </a:extLst>
          </p:cNvPr>
          <p:cNvSpPr/>
          <p:nvPr/>
        </p:nvSpPr>
        <p:spPr>
          <a:xfrm>
            <a:off x="0" y="1184988"/>
            <a:ext cx="12192000" cy="4842588"/>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Content Placeholder 4">
            <a:extLst>
              <a:ext uri="{FF2B5EF4-FFF2-40B4-BE49-F238E27FC236}">
                <a16:creationId xmlns:a16="http://schemas.microsoft.com/office/drawing/2014/main" id="{33070861-6159-64FB-C5DD-E294DE427A51}"/>
              </a:ext>
            </a:extLst>
          </p:cNvPr>
          <p:cNvSpPr>
            <a:spLocks noGrp="1"/>
          </p:cNvSpPr>
          <p:nvPr>
            <p:ph sz="quarter" idx="11"/>
          </p:nvPr>
        </p:nvSpPr>
        <p:spPr>
          <a:xfrm>
            <a:off x="438912" y="1280160"/>
            <a:ext cx="11312525" cy="921408"/>
          </a:xfrm>
        </p:spPr>
        <p:txBody>
          <a:bodyPr>
            <a:normAutofit/>
          </a:bodyPr>
          <a:lstStyle/>
          <a:p>
            <a:r>
              <a:rPr lang="en-US" sz="1800">
                <a:solidFill>
                  <a:schemeClr val="bg1"/>
                </a:solidFill>
              </a:rPr>
              <a:t>After the business case and roadmap are complete, service centers are built and launched. Implementations typically consist of major work streams and corresponding key activities.</a:t>
            </a:r>
          </a:p>
        </p:txBody>
      </p:sp>
      <p:sp>
        <p:nvSpPr>
          <p:cNvPr id="30" name="Rectangle 29">
            <a:extLst>
              <a:ext uri="{FF2B5EF4-FFF2-40B4-BE49-F238E27FC236}">
                <a16:creationId xmlns:a16="http://schemas.microsoft.com/office/drawing/2014/main" id="{C1455BCB-FFF0-6182-B6A5-5D475CE7EA49}"/>
              </a:ext>
            </a:extLst>
          </p:cNvPr>
          <p:cNvSpPr/>
          <p:nvPr/>
        </p:nvSpPr>
        <p:spPr bwMode="auto">
          <a:xfrm>
            <a:off x="438912" y="2207388"/>
            <a:ext cx="11288793" cy="349744"/>
          </a:xfrm>
          <a:prstGeom prst="rect">
            <a:avLst/>
          </a:prstGeom>
          <a:gradFill>
            <a:gsLst>
              <a:gs pos="0">
                <a:srgbClr val="1E96AC"/>
              </a:gs>
              <a:gs pos="100000">
                <a:srgbClr val="4E9638"/>
              </a:gs>
            </a:gsLst>
            <a:lin ang="0" scaled="0"/>
          </a:gradFill>
          <a:ln w="9525" cap="flat" cmpd="sng" algn="ctr">
            <a:noFill/>
            <a:prstDash val="solid"/>
            <a:round/>
            <a:headEnd type="none" w="med" len="med"/>
            <a:tailEnd type="none" w="med" len="med"/>
          </a:ln>
          <a:effectLst/>
        </p:spPr>
        <p:txBody>
          <a:bodyPr vert="horz" wrap="square" lIns="91408" tIns="45704" rIns="91408" bIns="45704" numCol="1" rtlCol="0" anchor="ctr" anchorCtr="0" compatLnSpc="1">
            <a:prstTxWarp prst="textNoShape">
              <a:avLst/>
            </a:prstTxWarp>
          </a:bodyPr>
          <a:lstStyle/>
          <a:p>
            <a:pPr algn="ctr" defTabSz="1018818" fontAlgn="base">
              <a:spcBef>
                <a:spcPct val="0"/>
              </a:spcBef>
              <a:spcAft>
                <a:spcPct val="0"/>
              </a:spcAft>
            </a:pPr>
            <a:r>
              <a:rPr lang="en-US" sz="1400" b="1">
                <a:solidFill>
                  <a:prstClr val="white"/>
                </a:solidFill>
                <a:latin typeface="Arial"/>
                <a:cs typeface="Gotham Bold"/>
              </a:rPr>
              <a:t>Typical Implementation Work Streams</a:t>
            </a:r>
          </a:p>
        </p:txBody>
      </p:sp>
      <p:sp>
        <p:nvSpPr>
          <p:cNvPr id="31" name="TextBox 30">
            <a:extLst>
              <a:ext uri="{FF2B5EF4-FFF2-40B4-BE49-F238E27FC236}">
                <a16:creationId xmlns:a16="http://schemas.microsoft.com/office/drawing/2014/main" id="{98EC82F9-4E25-8692-2A08-C10589CB1CDE}"/>
              </a:ext>
            </a:extLst>
          </p:cNvPr>
          <p:cNvSpPr txBox="1"/>
          <p:nvPr/>
        </p:nvSpPr>
        <p:spPr>
          <a:xfrm>
            <a:off x="438917" y="4530821"/>
            <a:ext cx="11288793" cy="405053"/>
          </a:xfrm>
          <a:prstGeom prst="rect">
            <a:avLst/>
          </a:prstGeom>
          <a:gradFill>
            <a:gsLst>
              <a:gs pos="0">
                <a:srgbClr val="1E96AC"/>
              </a:gs>
              <a:gs pos="100000">
                <a:srgbClr val="4E9638"/>
              </a:gs>
            </a:gsLst>
            <a:lin ang="0" scaled="0"/>
          </a:gradFill>
          <a:ln w="9525">
            <a:noFill/>
          </a:ln>
        </p:spPr>
        <p:txBody>
          <a:bodyPr wrap="square" lIns="91408" tIns="45704" rIns="91408" bIns="45704" rtlCol="0" anchor="ctr">
            <a:noAutofit/>
          </a:bodyPr>
          <a:lstStyle/>
          <a:p>
            <a:pPr algn="ctr" defTabSz="509233"/>
            <a:r>
              <a:rPr lang="en-US" sz="1400" b="1">
                <a:solidFill>
                  <a:prstClr val="white"/>
                </a:solidFill>
                <a:latin typeface="Arial"/>
                <a:cs typeface="Gotham Bold"/>
              </a:rPr>
              <a:t>Work streams are distinct but closely integrated. Implementation activities become iterative as work streams progress.</a:t>
            </a:r>
          </a:p>
        </p:txBody>
      </p:sp>
      <p:sp>
        <p:nvSpPr>
          <p:cNvPr id="32" name="Rectangle 31">
            <a:extLst>
              <a:ext uri="{FF2B5EF4-FFF2-40B4-BE49-F238E27FC236}">
                <a16:creationId xmlns:a16="http://schemas.microsoft.com/office/drawing/2014/main" id="{42B7ACE4-DFE6-2E3E-7996-5E8685EC21D6}"/>
              </a:ext>
            </a:extLst>
          </p:cNvPr>
          <p:cNvSpPr/>
          <p:nvPr/>
        </p:nvSpPr>
        <p:spPr>
          <a:xfrm>
            <a:off x="442551" y="2711459"/>
            <a:ext cx="1705133" cy="921408"/>
          </a:xfrm>
          <a:prstGeom prst="rect">
            <a:avLst/>
          </a:prstGeom>
          <a:solidFill>
            <a:schemeClr val="accent2">
              <a:lumMod val="75000"/>
            </a:schemeClr>
          </a:solidFill>
          <a:ln>
            <a:noFill/>
          </a:ln>
          <a:effectLst/>
        </p:spPr>
        <p:style>
          <a:lnRef idx="0">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91408" tIns="91408" rIns="91408" bIns="91408" anchor="ctr" anchorCtr="1"/>
          <a:lstStyle/>
          <a:p>
            <a:pPr algn="ctr" defTabSz="509233">
              <a:lnSpc>
                <a:spcPct val="90000"/>
              </a:lnSpc>
              <a:spcBef>
                <a:spcPct val="0"/>
              </a:spcBef>
              <a:spcAft>
                <a:spcPct val="35000"/>
              </a:spcAft>
            </a:pPr>
            <a:r>
              <a:rPr lang="en-US" sz="1400" b="1">
                <a:solidFill>
                  <a:prstClr val="white"/>
                </a:solidFill>
                <a:latin typeface="Arial"/>
                <a:cs typeface="Gotham Bold"/>
              </a:rPr>
              <a:t>Policy Standardization and Process Redesign</a:t>
            </a:r>
          </a:p>
        </p:txBody>
      </p:sp>
      <p:sp>
        <p:nvSpPr>
          <p:cNvPr id="33" name="Rectangle 32">
            <a:extLst>
              <a:ext uri="{FF2B5EF4-FFF2-40B4-BE49-F238E27FC236}">
                <a16:creationId xmlns:a16="http://schemas.microsoft.com/office/drawing/2014/main" id="{04F0257D-9A16-5879-A21D-AB2F36EC9738}"/>
              </a:ext>
            </a:extLst>
          </p:cNvPr>
          <p:cNvSpPr/>
          <p:nvPr/>
        </p:nvSpPr>
        <p:spPr>
          <a:xfrm>
            <a:off x="6145462" y="2711459"/>
            <a:ext cx="1705133" cy="920655"/>
          </a:xfrm>
          <a:prstGeom prst="rect">
            <a:avLst/>
          </a:prstGeom>
          <a:solidFill>
            <a:schemeClr val="accent4">
              <a:lumMod val="75000"/>
            </a:schemeClr>
          </a:solidFill>
          <a:effectLst/>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91408" tIns="91408" rIns="91408" bIns="91408" numCol="1" spcCol="1270" anchor="ctr" anchorCtr="1">
            <a:noAutofit/>
          </a:bodyPr>
          <a:lstStyle/>
          <a:p>
            <a:pPr algn="ctr" defTabSz="622082">
              <a:lnSpc>
                <a:spcPct val="90000"/>
              </a:lnSpc>
              <a:spcBef>
                <a:spcPct val="0"/>
              </a:spcBef>
              <a:spcAft>
                <a:spcPct val="35000"/>
              </a:spcAft>
            </a:pPr>
            <a:r>
              <a:rPr lang="en-US" sz="1400" b="1">
                <a:solidFill>
                  <a:prstClr val="white"/>
                </a:solidFill>
                <a:latin typeface="Arial"/>
                <a:cs typeface="Gotham Bold"/>
              </a:rPr>
              <a:t>Technology</a:t>
            </a:r>
          </a:p>
        </p:txBody>
      </p:sp>
      <p:sp>
        <p:nvSpPr>
          <p:cNvPr id="34" name="Rectangle 33">
            <a:extLst>
              <a:ext uri="{FF2B5EF4-FFF2-40B4-BE49-F238E27FC236}">
                <a16:creationId xmlns:a16="http://schemas.microsoft.com/office/drawing/2014/main" id="{882F2FF0-C165-382A-F921-A1A1CC2658CA}"/>
              </a:ext>
            </a:extLst>
          </p:cNvPr>
          <p:cNvSpPr/>
          <p:nvPr/>
        </p:nvSpPr>
        <p:spPr>
          <a:xfrm>
            <a:off x="4244493" y="2711459"/>
            <a:ext cx="1705133" cy="921408"/>
          </a:xfrm>
          <a:prstGeom prst="rect">
            <a:avLst/>
          </a:prstGeom>
          <a:solidFill>
            <a:schemeClr val="accent4"/>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91408" tIns="91408" rIns="91408" bIns="91408" numCol="1" spcCol="1270" anchor="ctr" anchorCtr="1">
            <a:noAutofit/>
          </a:bodyPr>
          <a:lstStyle/>
          <a:p>
            <a:pPr algn="ctr" defTabSz="622082">
              <a:lnSpc>
                <a:spcPct val="90000"/>
              </a:lnSpc>
              <a:spcBef>
                <a:spcPct val="0"/>
              </a:spcBef>
              <a:spcAft>
                <a:spcPct val="35000"/>
              </a:spcAft>
            </a:pPr>
            <a:r>
              <a:rPr lang="en-US" sz="1400" b="1">
                <a:solidFill>
                  <a:prstClr val="white"/>
                </a:solidFill>
                <a:latin typeface="Arial"/>
                <a:cs typeface="Gotham Bold"/>
              </a:rPr>
              <a:t>Communication, Change Management,</a:t>
            </a:r>
            <a:br>
              <a:rPr lang="en-US" sz="1400" b="1">
                <a:solidFill>
                  <a:prstClr val="white"/>
                </a:solidFill>
                <a:latin typeface="Arial"/>
                <a:cs typeface="Gotham Bold"/>
              </a:rPr>
            </a:br>
            <a:r>
              <a:rPr lang="en-US" sz="1400" b="1">
                <a:solidFill>
                  <a:prstClr val="white"/>
                </a:solidFill>
                <a:latin typeface="Arial"/>
                <a:cs typeface="Gotham Bold"/>
              </a:rPr>
              <a:t>and Training</a:t>
            </a:r>
          </a:p>
        </p:txBody>
      </p:sp>
      <p:sp>
        <p:nvSpPr>
          <p:cNvPr id="35" name="Rectangle 34">
            <a:extLst>
              <a:ext uri="{FF2B5EF4-FFF2-40B4-BE49-F238E27FC236}">
                <a16:creationId xmlns:a16="http://schemas.microsoft.com/office/drawing/2014/main" id="{EB153080-5300-1B8C-E2CA-AA9444E72185}"/>
              </a:ext>
            </a:extLst>
          </p:cNvPr>
          <p:cNvSpPr/>
          <p:nvPr/>
        </p:nvSpPr>
        <p:spPr>
          <a:xfrm>
            <a:off x="8046429" y="2711459"/>
            <a:ext cx="1705134" cy="921408"/>
          </a:xfrm>
          <a:prstGeom prst="rect">
            <a:avLst/>
          </a:prstGeom>
          <a:solidFill>
            <a:srgbClr val="A05EB5"/>
          </a:solidFill>
          <a:effectLst/>
          <a:scene3d>
            <a:camera prst="orthographicFront"/>
            <a:lightRig rig="threePt" dir="t">
              <a:rot lat="0" lon="0" rev="7500000"/>
            </a:lightRig>
          </a:scene3d>
          <a:sp3d prstMaterial="plastic"/>
        </p:spPr>
        <p:style>
          <a:lnRef idx="0">
            <a:schemeClr val="accent2">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lIns="91408" tIns="91408" rIns="91408" bIns="91408" anchor="ctr" anchorCtr="1"/>
          <a:lstStyle/>
          <a:p>
            <a:pPr algn="ctr" defTabSz="622082">
              <a:lnSpc>
                <a:spcPct val="90000"/>
              </a:lnSpc>
              <a:spcBef>
                <a:spcPct val="0"/>
              </a:spcBef>
              <a:spcAft>
                <a:spcPct val="35000"/>
              </a:spcAft>
            </a:pPr>
            <a:r>
              <a:rPr lang="en-US" sz="1400" b="1">
                <a:solidFill>
                  <a:prstClr val="white"/>
                </a:solidFill>
                <a:latin typeface="Arial"/>
                <a:cs typeface="Gotham Bold"/>
              </a:rPr>
              <a:t>Facilities</a:t>
            </a:r>
          </a:p>
        </p:txBody>
      </p:sp>
      <p:sp>
        <p:nvSpPr>
          <p:cNvPr id="36" name="Rectangle 35">
            <a:extLst>
              <a:ext uri="{FF2B5EF4-FFF2-40B4-BE49-F238E27FC236}">
                <a16:creationId xmlns:a16="http://schemas.microsoft.com/office/drawing/2014/main" id="{414948FF-3922-A819-CE62-29CE4827A928}"/>
              </a:ext>
            </a:extLst>
          </p:cNvPr>
          <p:cNvSpPr/>
          <p:nvPr/>
        </p:nvSpPr>
        <p:spPr>
          <a:xfrm>
            <a:off x="9947403" y="2711459"/>
            <a:ext cx="1780301" cy="921408"/>
          </a:xfrm>
          <a:prstGeom prst="rect">
            <a:avLst/>
          </a:prstGeom>
          <a:solidFill>
            <a:srgbClr val="76477D"/>
          </a:solidFill>
          <a:effectLst/>
          <a:scene3d>
            <a:camera prst="orthographicFront"/>
            <a:lightRig rig="threePt" dir="t">
              <a:rot lat="0" lon="0" rev="7500000"/>
            </a:lightRig>
          </a:scene3d>
          <a:sp3d prstMaterial="plastic"/>
        </p:spPr>
        <p:style>
          <a:lnRef idx="0">
            <a:schemeClr val="accent2">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lIns="91408" tIns="91408" rIns="91408" bIns="91408" anchor="ctr" anchorCtr="1"/>
          <a:lstStyle/>
          <a:p>
            <a:pPr algn="ctr" defTabSz="509233"/>
            <a:r>
              <a:rPr lang="en-US" sz="1400" b="1">
                <a:solidFill>
                  <a:prstClr val="white"/>
                </a:solidFill>
                <a:latin typeface="Arial"/>
                <a:cs typeface="Gotham Bold"/>
              </a:rPr>
              <a:t>Service Management</a:t>
            </a:r>
            <a:br>
              <a:rPr lang="en-US" sz="1400" b="1">
                <a:solidFill>
                  <a:prstClr val="white"/>
                </a:solidFill>
                <a:latin typeface="Arial"/>
                <a:cs typeface="Gotham Bold"/>
              </a:rPr>
            </a:br>
            <a:r>
              <a:rPr lang="en-US" sz="1400" b="1">
                <a:solidFill>
                  <a:prstClr val="white"/>
                </a:solidFill>
                <a:latin typeface="Arial"/>
                <a:cs typeface="Gotham Bold"/>
              </a:rPr>
              <a:t>and Metrics</a:t>
            </a:r>
            <a:endParaRPr lang="en-US" sz="1400" b="1">
              <a:solidFill>
                <a:prstClr val="white"/>
              </a:solidFill>
              <a:latin typeface="Arial"/>
            </a:endParaRPr>
          </a:p>
        </p:txBody>
      </p:sp>
      <p:sp>
        <p:nvSpPr>
          <p:cNvPr id="37" name="Rectangle 36">
            <a:extLst>
              <a:ext uri="{FF2B5EF4-FFF2-40B4-BE49-F238E27FC236}">
                <a16:creationId xmlns:a16="http://schemas.microsoft.com/office/drawing/2014/main" id="{E5F7E5F5-85FF-5AF2-750B-3BB36917479B}"/>
              </a:ext>
            </a:extLst>
          </p:cNvPr>
          <p:cNvSpPr/>
          <p:nvPr/>
        </p:nvSpPr>
        <p:spPr>
          <a:xfrm>
            <a:off x="2343521" y="2711459"/>
            <a:ext cx="1705135" cy="921408"/>
          </a:xfrm>
          <a:prstGeom prst="rect">
            <a:avLst/>
          </a:prstGeom>
          <a:solidFill>
            <a:schemeClr val="accent2"/>
          </a:solidFill>
          <a:effectLst/>
          <a:scene3d>
            <a:camera prst="orthographicFront"/>
            <a:lightRig rig="threePt" dir="t">
              <a:rot lat="0" lon="0" rev="7500000"/>
            </a:lightRig>
          </a:scene3d>
          <a:sp3d prstMaterial="plastic"/>
        </p:spPr>
        <p:style>
          <a:lnRef idx="0">
            <a:schemeClr val="accent2">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lIns="91408" tIns="91408" rIns="91408" bIns="91408" anchor="ctr" anchorCtr="1"/>
          <a:lstStyle/>
          <a:p>
            <a:pPr algn="ctr" defTabSz="509233"/>
            <a:r>
              <a:rPr lang="en-US" sz="1400" b="1">
                <a:solidFill>
                  <a:schemeClr val="tx1">
                    <a:lumMod val="50000"/>
                  </a:schemeClr>
                </a:solidFill>
                <a:latin typeface="Arial"/>
                <a:cs typeface="Gotham Bold"/>
              </a:rPr>
              <a:t>Organization </a:t>
            </a:r>
          </a:p>
          <a:p>
            <a:pPr algn="ctr" defTabSz="509233"/>
            <a:r>
              <a:rPr lang="en-US" sz="1400" b="1">
                <a:solidFill>
                  <a:schemeClr val="tx1">
                    <a:lumMod val="50000"/>
                  </a:schemeClr>
                </a:solidFill>
                <a:latin typeface="Arial"/>
                <a:cs typeface="Gotham Bold"/>
              </a:rPr>
              <a:t>and Staffing </a:t>
            </a:r>
            <a:endParaRPr lang="en-US" sz="1400" b="1">
              <a:solidFill>
                <a:schemeClr val="tx1">
                  <a:lumMod val="50000"/>
                </a:schemeClr>
              </a:solidFill>
              <a:latin typeface="Arial"/>
            </a:endParaRPr>
          </a:p>
        </p:txBody>
      </p:sp>
      <p:sp>
        <p:nvSpPr>
          <p:cNvPr id="38" name="TextBox 37">
            <a:extLst>
              <a:ext uri="{FF2B5EF4-FFF2-40B4-BE49-F238E27FC236}">
                <a16:creationId xmlns:a16="http://schemas.microsoft.com/office/drawing/2014/main" id="{FD5A3F89-4540-6906-406D-1AFCBE32F594}"/>
              </a:ext>
            </a:extLst>
          </p:cNvPr>
          <p:cNvSpPr txBox="1"/>
          <p:nvPr/>
        </p:nvSpPr>
        <p:spPr>
          <a:xfrm>
            <a:off x="438917" y="3783063"/>
            <a:ext cx="11288793" cy="597562"/>
          </a:xfrm>
          <a:prstGeom prst="rect">
            <a:avLst/>
          </a:prstGeom>
          <a:solidFill>
            <a:schemeClr val="bg1"/>
          </a:solidFill>
          <a:ln w="9525">
            <a:noFill/>
          </a:ln>
        </p:spPr>
        <p:txBody>
          <a:bodyPr wrap="square" lIns="91408" tIns="45704" rIns="91408" bIns="45704" rtlCol="0" anchor="ctr">
            <a:noAutofit/>
          </a:bodyPr>
          <a:lstStyle/>
          <a:p>
            <a:pPr algn="ctr" defTabSz="509233"/>
            <a:r>
              <a:rPr lang="en-US" sz="1400" b="1">
                <a:solidFill>
                  <a:schemeClr val="accent1"/>
                </a:solidFill>
                <a:latin typeface="Arial"/>
                <a:cs typeface="Gotham Bold"/>
              </a:rPr>
              <a:t>Program/Project Management</a:t>
            </a:r>
          </a:p>
          <a:p>
            <a:pPr algn="ctr" defTabSz="509233"/>
            <a:r>
              <a:rPr lang="en-US" sz="1400">
                <a:solidFill>
                  <a:schemeClr val="accent1"/>
                </a:solidFill>
                <a:latin typeface="Arial"/>
                <a:cs typeface="Gotham Bold"/>
              </a:rPr>
              <a:t>Form and manage teams | Provide tools and templates | Manage resources and progress | Identify and resolve issues</a:t>
            </a:r>
          </a:p>
        </p:txBody>
      </p:sp>
    </p:spTree>
    <p:extLst>
      <p:ext uri="{BB962C8B-B14F-4D97-AF65-F5344CB8AC3E}">
        <p14:creationId xmlns:p14="http://schemas.microsoft.com/office/powerpoint/2010/main" val="3743326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38</a:t>
            </a:fld>
            <a:endParaRPr lang="en-US"/>
          </a:p>
        </p:txBody>
      </p:sp>
      <p:sp>
        <p:nvSpPr>
          <p:cNvPr id="3" name="Title 2"/>
          <p:cNvSpPr>
            <a:spLocks noGrp="1"/>
          </p:cNvSpPr>
          <p:nvPr>
            <p:ph type="title"/>
          </p:nvPr>
        </p:nvSpPr>
        <p:spPr/>
        <p:txBody>
          <a:bodyPr/>
          <a:lstStyle/>
          <a:p>
            <a:r>
              <a:rPr lang="en-US"/>
              <a:t>Typical Timeline</a:t>
            </a:r>
          </a:p>
        </p:txBody>
      </p:sp>
      <p:sp>
        <p:nvSpPr>
          <p:cNvPr id="4" name="Text Placeholder 3"/>
          <p:cNvSpPr>
            <a:spLocks noGrp="1"/>
          </p:cNvSpPr>
          <p:nvPr>
            <p:ph type="body" sz="quarter" idx="10"/>
          </p:nvPr>
        </p:nvSpPr>
        <p:spPr/>
        <p:txBody>
          <a:bodyPr/>
          <a:lstStyle/>
          <a:p>
            <a:r>
              <a:rPr lang="en-US"/>
              <a:t>Fundamentals for Implementing Shared Services</a:t>
            </a:r>
          </a:p>
        </p:txBody>
      </p:sp>
      <p:grpSp>
        <p:nvGrpSpPr>
          <p:cNvPr id="142" name="Group 141">
            <a:extLst>
              <a:ext uri="{FF2B5EF4-FFF2-40B4-BE49-F238E27FC236}">
                <a16:creationId xmlns:a16="http://schemas.microsoft.com/office/drawing/2014/main" id="{00DD1D4A-33A2-F036-FA1F-BC67252FD0CB}"/>
              </a:ext>
            </a:extLst>
          </p:cNvPr>
          <p:cNvGrpSpPr/>
          <p:nvPr/>
        </p:nvGrpSpPr>
        <p:grpSpPr>
          <a:xfrm>
            <a:off x="1006754" y="1252728"/>
            <a:ext cx="10095698" cy="5053482"/>
            <a:chOff x="1006754" y="1252728"/>
            <a:chExt cx="10095698" cy="5053482"/>
          </a:xfrm>
        </p:grpSpPr>
        <p:grpSp>
          <p:nvGrpSpPr>
            <p:cNvPr id="143" name="Group 142">
              <a:extLst>
                <a:ext uri="{FF2B5EF4-FFF2-40B4-BE49-F238E27FC236}">
                  <a16:creationId xmlns:a16="http://schemas.microsoft.com/office/drawing/2014/main" id="{3BE9A73E-8F11-E88D-C6D9-BA5849140A6A}"/>
                </a:ext>
              </a:extLst>
            </p:cNvPr>
            <p:cNvGrpSpPr/>
            <p:nvPr/>
          </p:nvGrpSpPr>
          <p:grpSpPr>
            <a:xfrm>
              <a:off x="1052958" y="1352755"/>
              <a:ext cx="10021075" cy="4904382"/>
              <a:chOff x="1052958" y="1352755"/>
              <a:chExt cx="10021075" cy="4904382"/>
            </a:xfrm>
          </p:grpSpPr>
          <p:cxnSp>
            <p:nvCxnSpPr>
              <p:cNvPr id="217" name="Straight Connector 216">
                <a:extLst>
                  <a:ext uri="{FF2B5EF4-FFF2-40B4-BE49-F238E27FC236}">
                    <a16:creationId xmlns:a16="http://schemas.microsoft.com/office/drawing/2014/main" id="{D0065A83-BC8F-57D5-D73F-436CD74406E4}"/>
                  </a:ext>
                </a:extLst>
              </p:cNvPr>
              <p:cNvCxnSpPr/>
              <p:nvPr/>
            </p:nvCxnSpPr>
            <p:spPr>
              <a:xfrm flipV="1">
                <a:off x="1052958"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0E27695-58F0-B97E-AC22-E24DD0A87945}"/>
                  </a:ext>
                </a:extLst>
              </p:cNvPr>
              <p:cNvCxnSpPr/>
              <p:nvPr/>
            </p:nvCxnSpPr>
            <p:spPr>
              <a:xfrm flipV="1">
                <a:off x="1696770"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C9B38D8-C6A0-603F-FD0E-131FCD848A5E}"/>
                  </a:ext>
                </a:extLst>
              </p:cNvPr>
              <p:cNvCxnSpPr/>
              <p:nvPr/>
            </p:nvCxnSpPr>
            <p:spPr>
              <a:xfrm flipV="1">
                <a:off x="2293929"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F6BCFC3B-B76D-4F7D-0F64-CEFFB4F0AE81}"/>
                  </a:ext>
                </a:extLst>
              </p:cNvPr>
              <p:cNvCxnSpPr/>
              <p:nvPr/>
            </p:nvCxnSpPr>
            <p:spPr>
              <a:xfrm flipV="1">
                <a:off x="2919080"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3581FD4F-BD76-14C9-6AC7-E2DFB2FA208F}"/>
                  </a:ext>
                </a:extLst>
              </p:cNvPr>
              <p:cNvCxnSpPr/>
              <p:nvPr/>
            </p:nvCxnSpPr>
            <p:spPr>
              <a:xfrm flipV="1">
                <a:off x="3553561"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FEE241B9-6140-6E02-3FF0-889918BE323F}"/>
                  </a:ext>
                </a:extLst>
              </p:cNvPr>
              <p:cNvCxnSpPr/>
              <p:nvPr/>
            </p:nvCxnSpPr>
            <p:spPr>
              <a:xfrm flipV="1">
                <a:off x="4178712"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EA6245D1-FD64-C008-E42F-E49C84C8269D}"/>
                  </a:ext>
                </a:extLst>
              </p:cNvPr>
              <p:cNvCxnSpPr/>
              <p:nvPr/>
            </p:nvCxnSpPr>
            <p:spPr>
              <a:xfrm flipV="1">
                <a:off x="4803863"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9AE0D234-CD8C-FDB9-FC4A-A267674EBE06}"/>
                  </a:ext>
                </a:extLst>
              </p:cNvPr>
              <p:cNvCxnSpPr/>
              <p:nvPr/>
            </p:nvCxnSpPr>
            <p:spPr>
              <a:xfrm flipV="1">
                <a:off x="5429014"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5F767D52-1FD0-8899-D0F0-CA049C2016AA}"/>
                  </a:ext>
                </a:extLst>
              </p:cNvPr>
              <p:cNvCxnSpPr/>
              <p:nvPr/>
            </p:nvCxnSpPr>
            <p:spPr>
              <a:xfrm flipV="1">
                <a:off x="6054165"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ACD9ADA-E827-B1B2-E3EE-B226D01B7087}"/>
                  </a:ext>
                </a:extLst>
              </p:cNvPr>
              <p:cNvCxnSpPr/>
              <p:nvPr/>
            </p:nvCxnSpPr>
            <p:spPr>
              <a:xfrm flipV="1">
                <a:off x="6688646"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FF599BE4-7A72-0C07-632E-605F66C0405B}"/>
                  </a:ext>
                </a:extLst>
              </p:cNvPr>
              <p:cNvCxnSpPr/>
              <p:nvPr/>
            </p:nvCxnSpPr>
            <p:spPr>
              <a:xfrm flipV="1">
                <a:off x="7332458"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23A3CAD1-681E-C235-D1FA-211165A11EA5}"/>
                  </a:ext>
                </a:extLst>
              </p:cNvPr>
              <p:cNvCxnSpPr/>
              <p:nvPr/>
            </p:nvCxnSpPr>
            <p:spPr>
              <a:xfrm flipV="1">
                <a:off x="7966939"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F02917E9-1684-0D26-7D6E-717CF2D9BE45}"/>
                  </a:ext>
                </a:extLst>
              </p:cNvPr>
              <p:cNvCxnSpPr/>
              <p:nvPr/>
            </p:nvCxnSpPr>
            <p:spPr>
              <a:xfrm flipV="1">
                <a:off x="8592090"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F888B967-5F01-8C7A-32E1-7C2F77369E4F}"/>
                  </a:ext>
                </a:extLst>
              </p:cNvPr>
              <p:cNvCxnSpPr/>
              <p:nvPr/>
            </p:nvCxnSpPr>
            <p:spPr>
              <a:xfrm flipV="1">
                <a:off x="9198580"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E2C32856-EFC6-D036-99B1-20C62D4BE08B}"/>
                  </a:ext>
                </a:extLst>
              </p:cNvPr>
              <p:cNvCxnSpPr/>
              <p:nvPr/>
            </p:nvCxnSpPr>
            <p:spPr>
              <a:xfrm flipV="1">
                <a:off x="9833062"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F2C7AE77-114D-A302-ECEE-C6D0A08EF9E2}"/>
                  </a:ext>
                </a:extLst>
              </p:cNvPr>
              <p:cNvCxnSpPr/>
              <p:nvPr/>
            </p:nvCxnSpPr>
            <p:spPr>
              <a:xfrm flipV="1">
                <a:off x="10448882"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F1D5DBAB-EBC0-0F91-C70B-9629FE40BA01}"/>
                  </a:ext>
                </a:extLst>
              </p:cNvPr>
              <p:cNvCxnSpPr/>
              <p:nvPr/>
            </p:nvCxnSpPr>
            <p:spPr>
              <a:xfrm flipV="1">
                <a:off x="11074033" y="1352755"/>
                <a:ext cx="0" cy="4904382"/>
              </a:xfrm>
              <a:prstGeom prst="line">
                <a:avLst/>
              </a:prstGeom>
              <a:ln>
                <a:solidFill>
                  <a:schemeClr val="bg1">
                    <a:lumMod val="85000"/>
                    <a:alpha val="40051"/>
                  </a:schemeClr>
                </a:solidFill>
              </a:ln>
            </p:spPr>
            <p:style>
              <a:lnRef idx="1">
                <a:schemeClr val="accent1"/>
              </a:lnRef>
              <a:fillRef idx="0">
                <a:schemeClr val="accent1"/>
              </a:fillRef>
              <a:effectRef idx="0">
                <a:schemeClr val="accent1"/>
              </a:effectRef>
              <a:fontRef idx="minor">
                <a:schemeClr val="tx1"/>
              </a:fontRef>
            </p:style>
          </p:cxnSp>
        </p:grpSp>
        <p:sp>
          <p:nvSpPr>
            <p:cNvPr id="144" name="TextBox 143">
              <a:extLst>
                <a:ext uri="{FF2B5EF4-FFF2-40B4-BE49-F238E27FC236}">
                  <a16:creationId xmlns:a16="http://schemas.microsoft.com/office/drawing/2014/main" id="{36713250-16B6-C592-15E1-84EAB8BF1254}"/>
                </a:ext>
              </a:extLst>
            </p:cNvPr>
            <p:cNvSpPr txBox="1"/>
            <p:nvPr/>
          </p:nvSpPr>
          <p:spPr>
            <a:xfrm>
              <a:off x="1006754" y="1252728"/>
              <a:ext cx="825028" cy="200055"/>
            </a:xfrm>
            <a:prstGeom prst="rect">
              <a:avLst/>
            </a:prstGeom>
            <a:noFill/>
          </p:spPr>
          <p:txBody>
            <a:bodyPr wrap="square" rtlCol="0">
              <a:spAutoFit/>
            </a:bodyPr>
            <a:lstStyle/>
            <a:p>
              <a:pPr algn="ctr"/>
              <a:r>
                <a:rPr lang="en-US" sz="700">
                  <a:solidFill>
                    <a:schemeClr val="accent1"/>
                  </a:solidFill>
                </a:rPr>
                <a:t>January</a:t>
              </a:r>
            </a:p>
          </p:txBody>
        </p:sp>
        <p:sp>
          <p:nvSpPr>
            <p:cNvPr id="145" name="TextBox 144">
              <a:extLst>
                <a:ext uri="{FF2B5EF4-FFF2-40B4-BE49-F238E27FC236}">
                  <a16:creationId xmlns:a16="http://schemas.microsoft.com/office/drawing/2014/main" id="{829BDD6A-3F64-AFC6-7CAA-3A5ABA58FF50}"/>
                </a:ext>
              </a:extLst>
            </p:cNvPr>
            <p:cNvSpPr txBox="1"/>
            <p:nvPr/>
          </p:nvSpPr>
          <p:spPr>
            <a:xfrm>
              <a:off x="1625054" y="1252728"/>
              <a:ext cx="842421" cy="200055"/>
            </a:xfrm>
            <a:prstGeom prst="rect">
              <a:avLst/>
            </a:prstGeom>
            <a:noFill/>
          </p:spPr>
          <p:txBody>
            <a:bodyPr wrap="square" rtlCol="0">
              <a:spAutoFit/>
            </a:bodyPr>
            <a:lstStyle/>
            <a:p>
              <a:pPr algn="ctr"/>
              <a:r>
                <a:rPr lang="en-US" sz="700">
                  <a:solidFill>
                    <a:schemeClr val="accent1"/>
                  </a:solidFill>
                </a:rPr>
                <a:t>February</a:t>
              </a:r>
            </a:p>
          </p:txBody>
        </p:sp>
        <p:sp>
          <p:nvSpPr>
            <p:cNvPr id="146" name="TextBox 145">
              <a:extLst>
                <a:ext uri="{FF2B5EF4-FFF2-40B4-BE49-F238E27FC236}">
                  <a16:creationId xmlns:a16="http://schemas.microsoft.com/office/drawing/2014/main" id="{C486BDEA-176D-90BB-B031-B4F1B44A64B1}"/>
                </a:ext>
              </a:extLst>
            </p:cNvPr>
            <p:cNvSpPr txBox="1"/>
            <p:nvPr/>
          </p:nvSpPr>
          <p:spPr>
            <a:xfrm>
              <a:off x="2273808" y="1252728"/>
              <a:ext cx="690501" cy="200055"/>
            </a:xfrm>
            <a:prstGeom prst="rect">
              <a:avLst/>
            </a:prstGeom>
            <a:noFill/>
          </p:spPr>
          <p:txBody>
            <a:bodyPr wrap="square" rtlCol="0">
              <a:spAutoFit/>
            </a:bodyPr>
            <a:lstStyle/>
            <a:p>
              <a:pPr algn="ctr"/>
              <a:r>
                <a:rPr lang="en-US" sz="700">
                  <a:solidFill>
                    <a:schemeClr val="accent1"/>
                  </a:solidFill>
                </a:rPr>
                <a:t>March</a:t>
              </a:r>
            </a:p>
          </p:txBody>
        </p:sp>
        <p:sp>
          <p:nvSpPr>
            <p:cNvPr id="147" name="TextBox 146">
              <a:extLst>
                <a:ext uri="{FF2B5EF4-FFF2-40B4-BE49-F238E27FC236}">
                  <a16:creationId xmlns:a16="http://schemas.microsoft.com/office/drawing/2014/main" id="{4650B6F4-73A9-4479-BA4E-A0359627092D}"/>
                </a:ext>
              </a:extLst>
            </p:cNvPr>
            <p:cNvSpPr txBox="1"/>
            <p:nvPr/>
          </p:nvSpPr>
          <p:spPr>
            <a:xfrm>
              <a:off x="2893471" y="1252728"/>
              <a:ext cx="690501" cy="200055"/>
            </a:xfrm>
            <a:prstGeom prst="rect">
              <a:avLst/>
            </a:prstGeom>
            <a:noFill/>
          </p:spPr>
          <p:txBody>
            <a:bodyPr wrap="square" rtlCol="0">
              <a:spAutoFit/>
            </a:bodyPr>
            <a:lstStyle/>
            <a:p>
              <a:pPr algn="ctr"/>
              <a:r>
                <a:rPr lang="en-US" sz="700">
                  <a:solidFill>
                    <a:schemeClr val="accent1"/>
                  </a:solidFill>
                </a:rPr>
                <a:t>April</a:t>
              </a:r>
            </a:p>
          </p:txBody>
        </p:sp>
        <p:sp>
          <p:nvSpPr>
            <p:cNvPr id="148" name="TextBox 147">
              <a:extLst>
                <a:ext uri="{FF2B5EF4-FFF2-40B4-BE49-F238E27FC236}">
                  <a16:creationId xmlns:a16="http://schemas.microsoft.com/office/drawing/2014/main" id="{B2F78B3B-9473-9041-EA4D-498D7D970F61}"/>
                </a:ext>
              </a:extLst>
            </p:cNvPr>
            <p:cNvSpPr txBox="1"/>
            <p:nvPr/>
          </p:nvSpPr>
          <p:spPr>
            <a:xfrm>
              <a:off x="3521381" y="1252728"/>
              <a:ext cx="690501" cy="200055"/>
            </a:xfrm>
            <a:prstGeom prst="rect">
              <a:avLst/>
            </a:prstGeom>
            <a:noFill/>
          </p:spPr>
          <p:txBody>
            <a:bodyPr wrap="square" rtlCol="0">
              <a:spAutoFit/>
            </a:bodyPr>
            <a:lstStyle/>
            <a:p>
              <a:pPr algn="ctr"/>
              <a:r>
                <a:rPr lang="en-US" sz="700">
                  <a:solidFill>
                    <a:schemeClr val="accent1"/>
                  </a:solidFill>
                </a:rPr>
                <a:t>May</a:t>
              </a:r>
            </a:p>
          </p:txBody>
        </p:sp>
        <p:sp>
          <p:nvSpPr>
            <p:cNvPr id="149" name="TextBox 148">
              <a:extLst>
                <a:ext uri="{FF2B5EF4-FFF2-40B4-BE49-F238E27FC236}">
                  <a16:creationId xmlns:a16="http://schemas.microsoft.com/office/drawing/2014/main" id="{F7800A9B-C007-FB32-5EA2-0F7BDBAC7B5C}"/>
                </a:ext>
              </a:extLst>
            </p:cNvPr>
            <p:cNvSpPr txBox="1"/>
            <p:nvPr/>
          </p:nvSpPr>
          <p:spPr>
            <a:xfrm>
              <a:off x="4120078" y="1252728"/>
              <a:ext cx="690501" cy="200055"/>
            </a:xfrm>
            <a:prstGeom prst="rect">
              <a:avLst/>
            </a:prstGeom>
            <a:noFill/>
          </p:spPr>
          <p:txBody>
            <a:bodyPr wrap="square" rtlCol="0">
              <a:spAutoFit/>
            </a:bodyPr>
            <a:lstStyle/>
            <a:p>
              <a:pPr algn="ctr"/>
              <a:r>
                <a:rPr lang="en-US" sz="700">
                  <a:solidFill>
                    <a:schemeClr val="accent1"/>
                  </a:solidFill>
                </a:rPr>
                <a:t>June</a:t>
              </a:r>
            </a:p>
          </p:txBody>
        </p:sp>
        <p:sp>
          <p:nvSpPr>
            <p:cNvPr id="150" name="TextBox 149">
              <a:extLst>
                <a:ext uri="{FF2B5EF4-FFF2-40B4-BE49-F238E27FC236}">
                  <a16:creationId xmlns:a16="http://schemas.microsoft.com/office/drawing/2014/main" id="{EEB77320-F45C-90C6-F76D-EDDFCA132563}"/>
                </a:ext>
              </a:extLst>
            </p:cNvPr>
            <p:cNvSpPr txBox="1"/>
            <p:nvPr/>
          </p:nvSpPr>
          <p:spPr>
            <a:xfrm>
              <a:off x="4754430" y="1252728"/>
              <a:ext cx="690501" cy="200055"/>
            </a:xfrm>
            <a:prstGeom prst="rect">
              <a:avLst/>
            </a:prstGeom>
            <a:noFill/>
          </p:spPr>
          <p:txBody>
            <a:bodyPr wrap="square" rtlCol="0">
              <a:spAutoFit/>
            </a:bodyPr>
            <a:lstStyle/>
            <a:p>
              <a:pPr algn="ctr"/>
              <a:r>
                <a:rPr lang="en-US" sz="700">
                  <a:solidFill>
                    <a:schemeClr val="accent1"/>
                  </a:solidFill>
                </a:rPr>
                <a:t>July</a:t>
              </a:r>
            </a:p>
          </p:txBody>
        </p:sp>
        <p:sp>
          <p:nvSpPr>
            <p:cNvPr id="151" name="TextBox 150">
              <a:extLst>
                <a:ext uri="{FF2B5EF4-FFF2-40B4-BE49-F238E27FC236}">
                  <a16:creationId xmlns:a16="http://schemas.microsoft.com/office/drawing/2014/main" id="{2135A76D-BF88-3CF9-89C6-347EFAF890CE}"/>
                </a:ext>
              </a:extLst>
            </p:cNvPr>
            <p:cNvSpPr txBox="1"/>
            <p:nvPr/>
          </p:nvSpPr>
          <p:spPr>
            <a:xfrm>
              <a:off x="5403783" y="1252728"/>
              <a:ext cx="690501" cy="200055"/>
            </a:xfrm>
            <a:prstGeom prst="rect">
              <a:avLst/>
            </a:prstGeom>
            <a:noFill/>
          </p:spPr>
          <p:txBody>
            <a:bodyPr wrap="square" rtlCol="0">
              <a:spAutoFit/>
            </a:bodyPr>
            <a:lstStyle/>
            <a:p>
              <a:pPr algn="ctr"/>
              <a:r>
                <a:rPr lang="en-US" sz="700">
                  <a:solidFill>
                    <a:schemeClr val="accent1"/>
                  </a:solidFill>
                </a:rPr>
                <a:t>August</a:t>
              </a:r>
            </a:p>
          </p:txBody>
        </p:sp>
        <p:sp>
          <p:nvSpPr>
            <p:cNvPr id="152" name="TextBox 151">
              <a:extLst>
                <a:ext uri="{FF2B5EF4-FFF2-40B4-BE49-F238E27FC236}">
                  <a16:creationId xmlns:a16="http://schemas.microsoft.com/office/drawing/2014/main" id="{410BE8BE-EAB3-3971-E129-04E22D3A4365}"/>
                </a:ext>
              </a:extLst>
            </p:cNvPr>
            <p:cNvSpPr txBox="1"/>
            <p:nvPr/>
          </p:nvSpPr>
          <p:spPr>
            <a:xfrm>
              <a:off x="5909456" y="1252728"/>
              <a:ext cx="920222" cy="200055"/>
            </a:xfrm>
            <a:prstGeom prst="rect">
              <a:avLst/>
            </a:prstGeom>
            <a:noFill/>
          </p:spPr>
          <p:txBody>
            <a:bodyPr wrap="square" rtlCol="0">
              <a:spAutoFit/>
            </a:bodyPr>
            <a:lstStyle/>
            <a:p>
              <a:pPr algn="ctr"/>
              <a:r>
                <a:rPr lang="en-US" sz="700">
                  <a:solidFill>
                    <a:schemeClr val="accent1"/>
                  </a:solidFill>
                </a:rPr>
                <a:t>September</a:t>
              </a:r>
            </a:p>
          </p:txBody>
        </p:sp>
        <p:sp>
          <p:nvSpPr>
            <p:cNvPr id="153" name="TextBox 152">
              <a:extLst>
                <a:ext uri="{FF2B5EF4-FFF2-40B4-BE49-F238E27FC236}">
                  <a16:creationId xmlns:a16="http://schemas.microsoft.com/office/drawing/2014/main" id="{D51C3DDA-FCEA-47EC-6DCC-05A0D1DDECE2}"/>
                </a:ext>
              </a:extLst>
            </p:cNvPr>
            <p:cNvSpPr txBox="1"/>
            <p:nvPr/>
          </p:nvSpPr>
          <p:spPr>
            <a:xfrm>
              <a:off x="6664447" y="1252728"/>
              <a:ext cx="690501" cy="200055"/>
            </a:xfrm>
            <a:prstGeom prst="rect">
              <a:avLst/>
            </a:prstGeom>
            <a:noFill/>
          </p:spPr>
          <p:txBody>
            <a:bodyPr wrap="square" rtlCol="0">
              <a:spAutoFit/>
            </a:bodyPr>
            <a:lstStyle/>
            <a:p>
              <a:pPr algn="ctr"/>
              <a:r>
                <a:rPr lang="en-US" sz="700">
                  <a:solidFill>
                    <a:schemeClr val="accent1"/>
                  </a:solidFill>
                </a:rPr>
                <a:t>October</a:t>
              </a:r>
            </a:p>
          </p:txBody>
        </p:sp>
        <p:sp>
          <p:nvSpPr>
            <p:cNvPr id="154" name="TextBox 153">
              <a:extLst>
                <a:ext uri="{FF2B5EF4-FFF2-40B4-BE49-F238E27FC236}">
                  <a16:creationId xmlns:a16="http://schemas.microsoft.com/office/drawing/2014/main" id="{9E9BD2C6-9FC3-D661-4513-7782E24C14C2}"/>
                </a:ext>
              </a:extLst>
            </p:cNvPr>
            <p:cNvSpPr txBox="1"/>
            <p:nvPr/>
          </p:nvSpPr>
          <p:spPr>
            <a:xfrm>
              <a:off x="7185732" y="1252728"/>
              <a:ext cx="978832" cy="200055"/>
            </a:xfrm>
            <a:prstGeom prst="rect">
              <a:avLst/>
            </a:prstGeom>
            <a:noFill/>
          </p:spPr>
          <p:txBody>
            <a:bodyPr wrap="square" rtlCol="0">
              <a:spAutoFit/>
            </a:bodyPr>
            <a:lstStyle/>
            <a:p>
              <a:pPr algn="ctr"/>
              <a:r>
                <a:rPr lang="en-US" sz="700">
                  <a:solidFill>
                    <a:schemeClr val="accent1"/>
                  </a:solidFill>
                </a:rPr>
                <a:t>November</a:t>
              </a:r>
            </a:p>
          </p:txBody>
        </p:sp>
        <p:sp>
          <p:nvSpPr>
            <p:cNvPr id="155" name="TextBox 154">
              <a:extLst>
                <a:ext uri="{FF2B5EF4-FFF2-40B4-BE49-F238E27FC236}">
                  <a16:creationId xmlns:a16="http://schemas.microsoft.com/office/drawing/2014/main" id="{0A467342-4F69-7B6D-EEEB-AED396ED74B2}"/>
                </a:ext>
              </a:extLst>
            </p:cNvPr>
            <p:cNvSpPr txBox="1"/>
            <p:nvPr/>
          </p:nvSpPr>
          <p:spPr>
            <a:xfrm>
              <a:off x="7861181" y="1252728"/>
              <a:ext cx="868343" cy="200055"/>
            </a:xfrm>
            <a:prstGeom prst="rect">
              <a:avLst/>
            </a:prstGeom>
            <a:noFill/>
          </p:spPr>
          <p:txBody>
            <a:bodyPr wrap="square" rtlCol="0">
              <a:spAutoFit/>
            </a:bodyPr>
            <a:lstStyle/>
            <a:p>
              <a:pPr algn="ctr"/>
              <a:r>
                <a:rPr lang="en-US" sz="700">
                  <a:solidFill>
                    <a:schemeClr val="accent1"/>
                  </a:solidFill>
                </a:rPr>
                <a:t>December</a:t>
              </a:r>
            </a:p>
          </p:txBody>
        </p:sp>
        <p:sp>
          <p:nvSpPr>
            <p:cNvPr id="156" name="TextBox 155">
              <a:extLst>
                <a:ext uri="{FF2B5EF4-FFF2-40B4-BE49-F238E27FC236}">
                  <a16:creationId xmlns:a16="http://schemas.microsoft.com/office/drawing/2014/main" id="{6A93F63E-6276-E8B7-90BB-0B7C39676A8E}"/>
                </a:ext>
              </a:extLst>
            </p:cNvPr>
            <p:cNvSpPr txBox="1"/>
            <p:nvPr/>
          </p:nvSpPr>
          <p:spPr>
            <a:xfrm>
              <a:off x="8531690" y="1252728"/>
              <a:ext cx="690501" cy="200055"/>
            </a:xfrm>
            <a:prstGeom prst="rect">
              <a:avLst/>
            </a:prstGeom>
            <a:noFill/>
          </p:spPr>
          <p:txBody>
            <a:bodyPr wrap="square" rtlCol="0">
              <a:spAutoFit/>
            </a:bodyPr>
            <a:lstStyle/>
            <a:p>
              <a:pPr algn="ctr"/>
              <a:r>
                <a:rPr lang="en-US" sz="700">
                  <a:solidFill>
                    <a:schemeClr val="accent1"/>
                  </a:solidFill>
                </a:rPr>
                <a:t>January</a:t>
              </a:r>
            </a:p>
          </p:txBody>
        </p:sp>
        <p:sp>
          <p:nvSpPr>
            <p:cNvPr id="157" name="TextBox 156">
              <a:extLst>
                <a:ext uri="{FF2B5EF4-FFF2-40B4-BE49-F238E27FC236}">
                  <a16:creationId xmlns:a16="http://schemas.microsoft.com/office/drawing/2014/main" id="{A439A61A-484E-1229-97B6-08627972432B}"/>
                </a:ext>
              </a:extLst>
            </p:cNvPr>
            <p:cNvSpPr txBox="1"/>
            <p:nvPr/>
          </p:nvSpPr>
          <p:spPr>
            <a:xfrm>
              <a:off x="9149901" y="1252728"/>
              <a:ext cx="765598" cy="200055"/>
            </a:xfrm>
            <a:prstGeom prst="rect">
              <a:avLst/>
            </a:prstGeom>
            <a:noFill/>
          </p:spPr>
          <p:txBody>
            <a:bodyPr wrap="square" rtlCol="0">
              <a:spAutoFit/>
            </a:bodyPr>
            <a:lstStyle/>
            <a:p>
              <a:pPr algn="ctr"/>
              <a:r>
                <a:rPr lang="en-US" sz="700">
                  <a:solidFill>
                    <a:schemeClr val="accent1"/>
                  </a:solidFill>
                </a:rPr>
                <a:t>February</a:t>
              </a:r>
            </a:p>
          </p:txBody>
        </p:sp>
        <p:sp>
          <p:nvSpPr>
            <p:cNvPr id="158" name="TextBox 157">
              <a:extLst>
                <a:ext uri="{FF2B5EF4-FFF2-40B4-BE49-F238E27FC236}">
                  <a16:creationId xmlns:a16="http://schemas.microsoft.com/office/drawing/2014/main" id="{E72989B1-31E9-89EE-CC7E-E0EAA6AA01B3}"/>
                </a:ext>
              </a:extLst>
            </p:cNvPr>
            <p:cNvSpPr txBox="1"/>
            <p:nvPr/>
          </p:nvSpPr>
          <p:spPr>
            <a:xfrm>
              <a:off x="9806717" y="1252728"/>
              <a:ext cx="690501" cy="200055"/>
            </a:xfrm>
            <a:prstGeom prst="rect">
              <a:avLst/>
            </a:prstGeom>
            <a:noFill/>
          </p:spPr>
          <p:txBody>
            <a:bodyPr wrap="square" rtlCol="0">
              <a:spAutoFit/>
            </a:bodyPr>
            <a:lstStyle/>
            <a:p>
              <a:pPr algn="ctr"/>
              <a:r>
                <a:rPr lang="en-US" sz="700">
                  <a:solidFill>
                    <a:schemeClr val="accent1"/>
                  </a:solidFill>
                </a:rPr>
                <a:t>March</a:t>
              </a:r>
            </a:p>
          </p:txBody>
        </p:sp>
        <p:sp>
          <p:nvSpPr>
            <p:cNvPr id="159" name="TextBox 158">
              <a:extLst>
                <a:ext uri="{FF2B5EF4-FFF2-40B4-BE49-F238E27FC236}">
                  <a16:creationId xmlns:a16="http://schemas.microsoft.com/office/drawing/2014/main" id="{081C8F26-9146-AFD1-0E99-6A72E4206B7C}"/>
                </a:ext>
              </a:extLst>
            </p:cNvPr>
            <p:cNvSpPr txBox="1"/>
            <p:nvPr/>
          </p:nvSpPr>
          <p:spPr>
            <a:xfrm>
              <a:off x="10411951" y="1252728"/>
              <a:ext cx="690501" cy="200055"/>
            </a:xfrm>
            <a:prstGeom prst="rect">
              <a:avLst/>
            </a:prstGeom>
            <a:noFill/>
          </p:spPr>
          <p:txBody>
            <a:bodyPr wrap="square" rtlCol="0">
              <a:spAutoFit/>
            </a:bodyPr>
            <a:lstStyle/>
            <a:p>
              <a:pPr algn="ctr"/>
              <a:r>
                <a:rPr lang="en-US" sz="700">
                  <a:solidFill>
                    <a:schemeClr val="accent1"/>
                  </a:solidFill>
                </a:rPr>
                <a:t>April</a:t>
              </a:r>
            </a:p>
          </p:txBody>
        </p:sp>
        <p:sp>
          <p:nvSpPr>
            <p:cNvPr id="160" name="TextBox 159">
              <a:extLst>
                <a:ext uri="{FF2B5EF4-FFF2-40B4-BE49-F238E27FC236}">
                  <a16:creationId xmlns:a16="http://schemas.microsoft.com/office/drawing/2014/main" id="{F3677127-61E1-14AD-F980-CE1C3EECAF8A}"/>
                </a:ext>
              </a:extLst>
            </p:cNvPr>
            <p:cNvSpPr txBox="1"/>
            <p:nvPr/>
          </p:nvSpPr>
          <p:spPr>
            <a:xfrm>
              <a:off x="1809188" y="1411199"/>
              <a:ext cx="2384633" cy="223284"/>
            </a:xfrm>
            <a:prstGeom prst="rect">
              <a:avLst/>
            </a:prstGeom>
            <a:noFill/>
          </p:spPr>
          <p:txBody>
            <a:bodyPr wrap="square" rtlCol="0">
              <a:spAutoFit/>
            </a:bodyPr>
            <a:lstStyle/>
            <a:p>
              <a:r>
                <a:rPr lang="en-US" sz="900">
                  <a:solidFill>
                    <a:schemeClr val="accent1"/>
                  </a:solidFill>
                </a:rPr>
                <a:t>Planning and Organization</a:t>
              </a:r>
            </a:p>
          </p:txBody>
        </p:sp>
        <p:sp>
          <p:nvSpPr>
            <p:cNvPr id="161" name="TextBox 160">
              <a:extLst>
                <a:ext uri="{FF2B5EF4-FFF2-40B4-BE49-F238E27FC236}">
                  <a16:creationId xmlns:a16="http://schemas.microsoft.com/office/drawing/2014/main" id="{B39DCC9D-B9EE-FBBF-35D5-BEFC6C91BC3D}"/>
                </a:ext>
              </a:extLst>
            </p:cNvPr>
            <p:cNvSpPr txBox="1"/>
            <p:nvPr/>
          </p:nvSpPr>
          <p:spPr>
            <a:xfrm>
              <a:off x="2515484" y="1647998"/>
              <a:ext cx="2384633" cy="223284"/>
            </a:xfrm>
            <a:prstGeom prst="rect">
              <a:avLst/>
            </a:prstGeom>
            <a:noFill/>
          </p:spPr>
          <p:txBody>
            <a:bodyPr wrap="square" rtlCol="0">
              <a:spAutoFit/>
            </a:bodyPr>
            <a:lstStyle/>
            <a:p>
              <a:r>
                <a:rPr lang="en-US" sz="900">
                  <a:solidFill>
                    <a:schemeClr val="accent1"/>
                  </a:solidFill>
                </a:rPr>
                <a:t>Current State Assessment</a:t>
              </a:r>
            </a:p>
          </p:txBody>
        </p:sp>
        <p:sp>
          <p:nvSpPr>
            <p:cNvPr id="162" name="TextBox 161">
              <a:extLst>
                <a:ext uri="{FF2B5EF4-FFF2-40B4-BE49-F238E27FC236}">
                  <a16:creationId xmlns:a16="http://schemas.microsoft.com/office/drawing/2014/main" id="{86F01985-4120-2506-E539-2F52A143D51C}"/>
                </a:ext>
              </a:extLst>
            </p:cNvPr>
            <p:cNvSpPr txBox="1"/>
            <p:nvPr/>
          </p:nvSpPr>
          <p:spPr>
            <a:xfrm>
              <a:off x="3281230" y="1879065"/>
              <a:ext cx="2384633" cy="223284"/>
            </a:xfrm>
            <a:prstGeom prst="rect">
              <a:avLst/>
            </a:prstGeom>
            <a:noFill/>
          </p:spPr>
          <p:txBody>
            <a:bodyPr wrap="square" rtlCol="0">
              <a:spAutoFit/>
            </a:bodyPr>
            <a:lstStyle/>
            <a:p>
              <a:r>
                <a:rPr lang="en-US" sz="900">
                  <a:solidFill>
                    <a:schemeClr val="accent1"/>
                  </a:solidFill>
                </a:rPr>
                <a:t>Future State Assessment</a:t>
              </a:r>
            </a:p>
          </p:txBody>
        </p:sp>
        <p:sp>
          <p:nvSpPr>
            <p:cNvPr id="163" name="TextBox 162">
              <a:extLst>
                <a:ext uri="{FF2B5EF4-FFF2-40B4-BE49-F238E27FC236}">
                  <a16:creationId xmlns:a16="http://schemas.microsoft.com/office/drawing/2014/main" id="{64FECA8B-61C7-A596-ABB1-33DAEEA56A62}"/>
                </a:ext>
              </a:extLst>
            </p:cNvPr>
            <p:cNvSpPr txBox="1"/>
            <p:nvPr/>
          </p:nvSpPr>
          <p:spPr>
            <a:xfrm>
              <a:off x="3509630" y="2102349"/>
              <a:ext cx="2384633" cy="223284"/>
            </a:xfrm>
            <a:prstGeom prst="rect">
              <a:avLst/>
            </a:prstGeom>
            <a:noFill/>
          </p:spPr>
          <p:txBody>
            <a:bodyPr wrap="square" rtlCol="0">
              <a:spAutoFit/>
            </a:bodyPr>
            <a:lstStyle/>
            <a:p>
              <a:r>
                <a:rPr lang="en-US" sz="900">
                  <a:solidFill>
                    <a:schemeClr val="accent1"/>
                  </a:solidFill>
                </a:rPr>
                <a:t>Strategic Roadmap</a:t>
              </a:r>
            </a:p>
          </p:txBody>
        </p:sp>
        <p:sp>
          <p:nvSpPr>
            <p:cNvPr id="164" name="TextBox 163">
              <a:extLst>
                <a:ext uri="{FF2B5EF4-FFF2-40B4-BE49-F238E27FC236}">
                  <a16:creationId xmlns:a16="http://schemas.microsoft.com/office/drawing/2014/main" id="{7CCCCDC2-48D8-CCF2-D134-A9EC2E038BA7}"/>
                </a:ext>
              </a:extLst>
            </p:cNvPr>
            <p:cNvSpPr txBox="1"/>
            <p:nvPr/>
          </p:nvSpPr>
          <p:spPr>
            <a:xfrm>
              <a:off x="3751363" y="2306001"/>
              <a:ext cx="2384633" cy="223284"/>
            </a:xfrm>
            <a:prstGeom prst="rect">
              <a:avLst/>
            </a:prstGeom>
            <a:noFill/>
          </p:spPr>
          <p:txBody>
            <a:bodyPr wrap="square" rtlCol="0">
              <a:spAutoFit/>
            </a:bodyPr>
            <a:lstStyle/>
            <a:p>
              <a:r>
                <a:rPr lang="en-US" sz="900">
                  <a:solidFill>
                    <a:schemeClr val="accent1"/>
                  </a:solidFill>
                </a:rPr>
                <a:t>Form and Kick off Project Team</a:t>
              </a:r>
            </a:p>
          </p:txBody>
        </p:sp>
        <p:sp>
          <p:nvSpPr>
            <p:cNvPr id="165" name="TextBox 164">
              <a:extLst>
                <a:ext uri="{FF2B5EF4-FFF2-40B4-BE49-F238E27FC236}">
                  <a16:creationId xmlns:a16="http://schemas.microsoft.com/office/drawing/2014/main" id="{DE7521ED-254F-47C9-318E-7DEEDD480E87}"/>
                </a:ext>
              </a:extLst>
            </p:cNvPr>
            <p:cNvSpPr txBox="1"/>
            <p:nvPr/>
          </p:nvSpPr>
          <p:spPr>
            <a:xfrm>
              <a:off x="4425907" y="2522207"/>
              <a:ext cx="3337662" cy="223284"/>
            </a:xfrm>
            <a:prstGeom prst="rect">
              <a:avLst/>
            </a:prstGeom>
            <a:noFill/>
          </p:spPr>
          <p:txBody>
            <a:bodyPr wrap="square" rtlCol="0">
              <a:spAutoFit/>
            </a:bodyPr>
            <a:lstStyle/>
            <a:p>
              <a:r>
                <a:rPr lang="en-US" sz="900">
                  <a:solidFill>
                    <a:schemeClr val="accent1"/>
                  </a:solidFill>
                </a:rPr>
                <a:t>Develop Detailed Implementation Plan</a:t>
              </a:r>
            </a:p>
          </p:txBody>
        </p:sp>
        <p:sp>
          <p:nvSpPr>
            <p:cNvPr id="166" name="TextBox 165">
              <a:extLst>
                <a:ext uri="{FF2B5EF4-FFF2-40B4-BE49-F238E27FC236}">
                  <a16:creationId xmlns:a16="http://schemas.microsoft.com/office/drawing/2014/main" id="{B4B4F156-B18F-7B3D-E277-F832E14A41EC}"/>
                </a:ext>
              </a:extLst>
            </p:cNvPr>
            <p:cNvSpPr txBox="1"/>
            <p:nvPr/>
          </p:nvSpPr>
          <p:spPr>
            <a:xfrm>
              <a:off x="8381003" y="2748244"/>
              <a:ext cx="2384633" cy="223284"/>
            </a:xfrm>
            <a:prstGeom prst="rect">
              <a:avLst/>
            </a:prstGeom>
            <a:noFill/>
          </p:spPr>
          <p:txBody>
            <a:bodyPr wrap="square" rtlCol="0">
              <a:spAutoFit/>
            </a:bodyPr>
            <a:lstStyle/>
            <a:p>
              <a:r>
                <a:rPr lang="en-US" sz="900">
                  <a:solidFill>
                    <a:schemeClr val="accent1"/>
                  </a:solidFill>
                </a:rPr>
                <a:t>Staff Selection (Staged)</a:t>
              </a:r>
            </a:p>
          </p:txBody>
        </p:sp>
        <p:sp>
          <p:nvSpPr>
            <p:cNvPr id="167" name="TextBox 166">
              <a:extLst>
                <a:ext uri="{FF2B5EF4-FFF2-40B4-BE49-F238E27FC236}">
                  <a16:creationId xmlns:a16="http://schemas.microsoft.com/office/drawing/2014/main" id="{5358D0CC-37F7-8CDB-95B4-CDE72DAB0336}"/>
                </a:ext>
              </a:extLst>
            </p:cNvPr>
            <p:cNvSpPr txBox="1"/>
            <p:nvPr/>
          </p:nvSpPr>
          <p:spPr>
            <a:xfrm>
              <a:off x="1523137" y="2684099"/>
              <a:ext cx="2384633" cy="357255"/>
            </a:xfrm>
            <a:prstGeom prst="rect">
              <a:avLst/>
            </a:prstGeom>
            <a:noFill/>
          </p:spPr>
          <p:txBody>
            <a:bodyPr wrap="square" rtlCol="0">
              <a:spAutoFit/>
            </a:bodyPr>
            <a:lstStyle/>
            <a:p>
              <a:pPr algn="r"/>
              <a:r>
                <a:rPr lang="en-US" sz="900">
                  <a:solidFill>
                    <a:schemeClr val="accent1"/>
                  </a:solidFill>
                </a:rPr>
                <a:t>Organizational Sizing and Detailed Job Definition</a:t>
              </a:r>
            </a:p>
          </p:txBody>
        </p:sp>
        <p:sp>
          <p:nvSpPr>
            <p:cNvPr id="168" name="TextBox 167">
              <a:extLst>
                <a:ext uri="{FF2B5EF4-FFF2-40B4-BE49-F238E27FC236}">
                  <a16:creationId xmlns:a16="http://schemas.microsoft.com/office/drawing/2014/main" id="{038972DA-13D1-F78F-5936-201170A323A8}"/>
                </a:ext>
              </a:extLst>
            </p:cNvPr>
            <p:cNvSpPr txBox="1"/>
            <p:nvPr/>
          </p:nvSpPr>
          <p:spPr>
            <a:xfrm>
              <a:off x="2486846" y="3650551"/>
              <a:ext cx="2873972" cy="357255"/>
            </a:xfrm>
            <a:prstGeom prst="rect">
              <a:avLst/>
            </a:prstGeom>
            <a:noFill/>
          </p:spPr>
          <p:txBody>
            <a:bodyPr wrap="square" rtlCol="0">
              <a:spAutoFit/>
            </a:bodyPr>
            <a:lstStyle/>
            <a:p>
              <a:pPr algn="r"/>
              <a:r>
                <a:rPr lang="en-US" sz="900">
                  <a:solidFill>
                    <a:schemeClr val="accent1"/>
                  </a:solidFill>
                </a:rPr>
                <a:t>Technology Design, Build, Integration, Testing, and Implementation</a:t>
              </a:r>
            </a:p>
          </p:txBody>
        </p:sp>
        <p:sp>
          <p:nvSpPr>
            <p:cNvPr id="169" name="TextBox 168">
              <a:extLst>
                <a:ext uri="{FF2B5EF4-FFF2-40B4-BE49-F238E27FC236}">
                  <a16:creationId xmlns:a16="http://schemas.microsoft.com/office/drawing/2014/main" id="{8EC108A5-A3F0-0113-BD63-6CED10C4980B}"/>
                </a:ext>
              </a:extLst>
            </p:cNvPr>
            <p:cNvSpPr txBox="1"/>
            <p:nvPr/>
          </p:nvSpPr>
          <p:spPr>
            <a:xfrm>
              <a:off x="2993848" y="4221036"/>
              <a:ext cx="2384633" cy="223284"/>
            </a:xfrm>
            <a:prstGeom prst="rect">
              <a:avLst/>
            </a:prstGeom>
            <a:noFill/>
          </p:spPr>
          <p:txBody>
            <a:bodyPr wrap="square" rtlCol="0">
              <a:spAutoFit/>
            </a:bodyPr>
            <a:lstStyle/>
            <a:p>
              <a:pPr algn="r"/>
              <a:r>
                <a:rPr lang="en-US" sz="900">
                  <a:solidFill>
                    <a:schemeClr val="accent1"/>
                  </a:solidFill>
                </a:rPr>
                <a:t>Training Development</a:t>
              </a:r>
            </a:p>
          </p:txBody>
        </p:sp>
        <p:sp>
          <p:nvSpPr>
            <p:cNvPr id="170" name="TextBox 169">
              <a:extLst>
                <a:ext uri="{FF2B5EF4-FFF2-40B4-BE49-F238E27FC236}">
                  <a16:creationId xmlns:a16="http://schemas.microsoft.com/office/drawing/2014/main" id="{3B7C9BA9-A662-A966-4BDC-391D81696835}"/>
                </a:ext>
              </a:extLst>
            </p:cNvPr>
            <p:cNvSpPr txBox="1"/>
            <p:nvPr/>
          </p:nvSpPr>
          <p:spPr>
            <a:xfrm>
              <a:off x="1217423" y="5018895"/>
              <a:ext cx="2054994" cy="223284"/>
            </a:xfrm>
            <a:prstGeom prst="rect">
              <a:avLst/>
            </a:prstGeom>
            <a:noFill/>
          </p:spPr>
          <p:txBody>
            <a:bodyPr wrap="square" rtlCol="0">
              <a:spAutoFit/>
            </a:bodyPr>
            <a:lstStyle/>
            <a:p>
              <a:pPr algn="r"/>
              <a:r>
                <a:rPr lang="en-US" sz="900">
                  <a:solidFill>
                    <a:schemeClr val="accent1"/>
                  </a:solidFill>
                </a:rPr>
                <a:t>Project Management</a:t>
              </a:r>
            </a:p>
          </p:txBody>
        </p:sp>
        <p:sp>
          <p:nvSpPr>
            <p:cNvPr id="171" name="TextBox 170">
              <a:extLst>
                <a:ext uri="{FF2B5EF4-FFF2-40B4-BE49-F238E27FC236}">
                  <a16:creationId xmlns:a16="http://schemas.microsoft.com/office/drawing/2014/main" id="{3A88911F-DB5C-C9E9-9D7B-15633155812F}"/>
                </a:ext>
              </a:extLst>
            </p:cNvPr>
            <p:cNvSpPr txBox="1"/>
            <p:nvPr/>
          </p:nvSpPr>
          <p:spPr>
            <a:xfrm>
              <a:off x="1213960" y="5179731"/>
              <a:ext cx="2054994" cy="357255"/>
            </a:xfrm>
            <a:prstGeom prst="rect">
              <a:avLst/>
            </a:prstGeom>
            <a:noFill/>
          </p:spPr>
          <p:txBody>
            <a:bodyPr wrap="square" rtlCol="0">
              <a:spAutoFit/>
            </a:bodyPr>
            <a:lstStyle/>
            <a:p>
              <a:pPr algn="r"/>
              <a:r>
                <a:rPr lang="en-US" sz="900">
                  <a:solidFill>
                    <a:schemeClr val="accent1"/>
                  </a:solidFill>
                </a:rPr>
                <a:t>Communication and Change Management</a:t>
              </a:r>
            </a:p>
          </p:txBody>
        </p:sp>
        <p:sp>
          <p:nvSpPr>
            <p:cNvPr id="172" name="TextBox 171">
              <a:extLst>
                <a:ext uri="{FF2B5EF4-FFF2-40B4-BE49-F238E27FC236}">
                  <a16:creationId xmlns:a16="http://schemas.microsoft.com/office/drawing/2014/main" id="{3868E22E-60C8-3A63-D661-F8E0514C8C3C}"/>
                </a:ext>
              </a:extLst>
            </p:cNvPr>
            <p:cNvSpPr txBox="1"/>
            <p:nvPr/>
          </p:nvSpPr>
          <p:spPr>
            <a:xfrm>
              <a:off x="4458946" y="5456505"/>
              <a:ext cx="2384633" cy="223284"/>
            </a:xfrm>
            <a:prstGeom prst="rect">
              <a:avLst/>
            </a:prstGeom>
            <a:noFill/>
          </p:spPr>
          <p:txBody>
            <a:bodyPr wrap="square" rtlCol="0">
              <a:spAutoFit/>
            </a:bodyPr>
            <a:lstStyle/>
            <a:p>
              <a:pPr algn="r"/>
              <a:r>
                <a:rPr lang="en-US" sz="900">
                  <a:solidFill>
                    <a:schemeClr val="accent1"/>
                  </a:solidFill>
                </a:rPr>
                <a:t>Facilities</a:t>
              </a:r>
            </a:p>
          </p:txBody>
        </p:sp>
        <p:sp>
          <p:nvSpPr>
            <p:cNvPr id="173" name="TextBox 172">
              <a:extLst>
                <a:ext uri="{FF2B5EF4-FFF2-40B4-BE49-F238E27FC236}">
                  <a16:creationId xmlns:a16="http://schemas.microsoft.com/office/drawing/2014/main" id="{91609028-B921-3722-D8B3-6A10E26A21AD}"/>
                </a:ext>
              </a:extLst>
            </p:cNvPr>
            <p:cNvSpPr txBox="1"/>
            <p:nvPr/>
          </p:nvSpPr>
          <p:spPr>
            <a:xfrm>
              <a:off x="6840182" y="3007303"/>
              <a:ext cx="2384633" cy="223284"/>
            </a:xfrm>
            <a:prstGeom prst="rect">
              <a:avLst/>
            </a:prstGeom>
            <a:noFill/>
          </p:spPr>
          <p:txBody>
            <a:bodyPr wrap="square" rtlCol="0">
              <a:spAutoFit/>
            </a:bodyPr>
            <a:lstStyle/>
            <a:p>
              <a:r>
                <a:rPr lang="en-US" sz="900">
                  <a:solidFill>
                    <a:schemeClr val="accent1"/>
                  </a:solidFill>
                </a:rPr>
                <a:t>Policy Standardization</a:t>
              </a:r>
            </a:p>
          </p:txBody>
        </p:sp>
        <p:sp>
          <p:nvSpPr>
            <p:cNvPr id="174" name="TextBox 173">
              <a:extLst>
                <a:ext uri="{FF2B5EF4-FFF2-40B4-BE49-F238E27FC236}">
                  <a16:creationId xmlns:a16="http://schemas.microsoft.com/office/drawing/2014/main" id="{DB69CAF6-849A-7D8D-2ECE-C549FC299214}"/>
                </a:ext>
              </a:extLst>
            </p:cNvPr>
            <p:cNvSpPr txBox="1"/>
            <p:nvPr/>
          </p:nvSpPr>
          <p:spPr>
            <a:xfrm>
              <a:off x="7638958" y="3232594"/>
              <a:ext cx="2384633" cy="223284"/>
            </a:xfrm>
            <a:prstGeom prst="rect">
              <a:avLst/>
            </a:prstGeom>
            <a:noFill/>
          </p:spPr>
          <p:txBody>
            <a:bodyPr wrap="square" rtlCol="0">
              <a:spAutoFit/>
            </a:bodyPr>
            <a:lstStyle/>
            <a:p>
              <a:r>
                <a:rPr lang="en-US" sz="900">
                  <a:solidFill>
                    <a:schemeClr val="accent1"/>
                  </a:solidFill>
                </a:rPr>
                <a:t>Process Redesign</a:t>
              </a:r>
            </a:p>
          </p:txBody>
        </p:sp>
        <p:sp>
          <p:nvSpPr>
            <p:cNvPr id="175" name="TextBox 174">
              <a:extLst>
                <a:ext uri="{FF2B5EF4-FFF2-40B4-BE49-F238E27FC236}">
                  <a16:creationId xmlns:a16="http://schemas.microsoft.com/office/drawing/2014/main" id="{529CCF0D-9E2C-DFF5-3DEF-234ECBBE532D}"/>
                </a:ext>
              </a:extLst>
            </p:cNvPr>
            <p:cNvSpPr txBox="1"/>
            <p:nvPr/>
          </p:nvSpPr>
          <p:spPr>
            <a:xfrm>
              <a:off x="6933224" y="3476563"/>
              <a:ext cx="3683569" cy="223284"/>
            </a:xfrm>
            <a:prstGeom prst="rect">
              <a:avLst/>
            </a:prstGeom>
            <a:noFill/>
          </p:spPr>
          <p:txBody>
            <a:bodyPr wrap="square" rtlCol="0">
              <a:spAutoFit/>
            </a:bodyPr>
            <a:lstStyle/>
            <a:p>
              <a:r>
                <a:rPr lang="en-US" sz="900">
                  <a:solidFill>
                    <a:schemeClr val="accent1"/>
                  </a:solidFill>
                </a:rPr>
                <a:t>Technology Evaluation, Selection, and Procurement</a:t>
              </a:r>
            </a:p>
          </p:txBody>
        </p:sp>
        <p:sp>
          <p:nvSpPr>
            <p:cNvPr id="176" name="TextBox 175">
              <a:extLst>
                <a:ext uri="{FF2B5EF4-FFF2-40B4-BE49-F238E27FC236}">
                  <a16:creationId xmlns:a16="http://schemas.microsoft.com/office/drawing/2014/main" id="{7DCABC76-8C09-9839-FB29-B6CFC5128C63}"/>
                </a:ext>
              </a:extLst>
            </p:cNvPr>
            <p:cNvSpPr txBox="1"/>
            <p:nvPr/>
          </p:nvSpPr>
          <p:spPr>
            <a:xfrm>
              <a:off x="8675452" y="3958707"/>
              <a:ext cx="2384633" cy="223284"/>
            </a:xfrm>
            <a:prstGeom prst="rect">
              <a:avLst/>
            </a:prstGeom>
            <a:noFill/>
          </p:spPr>
          <p:txBody>
            <a:bodyPr wrap="square" rtlCol="0">
              <a:spAutoFit/>
            </a:bodyPr>
            <a:lstStyle/>
            <a:p>
              <a:r>
                <a:rPr lang="en-US" sz="900">
                  <a:solidFill>
                    <a:schemeClr val="accent1"/>
                  </a:solidFill>
                </a:rPr>
                <a:t>Knowledgebase Content Build</a:t>
              </a:r>
            </a:p>
          </p:txBody>
        </p:sp>
        <p:sp>
          <p:nvSpPr>
            <p:cNvPr id="177" name="TextBox 176">
              <a:extLst>
                <a:ext uri="{FF2B5EF4-FFF2-40B4-BE49-F238E27FC236}">
                  <a16:creationId xmlns:a16="http://schemas.microsoft.com/office/drawing/2014/main" id="{AE9C4A84-89D6-7FA0-9B7D-9BCA03079F1C}"/>
                </a:ext>
              </a:extLst>
            </p:cNvPr>
            <p:cNvSpPr txBox="1"/>
            <p:nvPr/>
          </p:nvSpPr>
          <p:spPr>
            <a:xfrm>
              <a:off x="10220169" y="4227445"/>
              <a:ext cx="796541" cy="223284"/>
            </a:xfrm>
            <a:prstGeom prst="rect">
              <a:avLst/>
            </a:prstGeom>
            <a:noFill/>
          </p:spPr>
          <p:txBody>
            <a:bodyPr wrap="square" rtlCol="0">
              <a:spAutoFit/>
            </a:bodyPr>
            <a:lstStyle/>
            <a:p>
              <a:r>
                <a:rPr lang="en-US" sz="900">
                  <a:solidFill>
                    <a:schemeClr val="accent1"/>
                  </a:solidFill>
                </a:rPr>
                <a:t>Training</a:t>
              </a:r>
            </a:p>
          </p:txBody>
        </p:sp>
        <p:sp>
          <p:nvSpPr>
            <p:cNvPr id="178" name="TextBox 177">
              <a:extLst>
                <a:ext uri="{FF2B5EF4-FFF2-40B4-BE49-F238E27FC236}">
                  <a16:creationId xmlns:a16="http://schemas.microsoft.com/office/drawing/2014/main" id="{10E3191C-0EFB-B7A7-EFE7-1FC30924ADCD}"/>
                </a:ext>
              </a:extLst>
            </p:cNvPr>
            <p:cNvSpPr txBox="1"/>
            <p:nvPr/>
          </p:nvSpPr>
          <p:spPr>
            <a:xfrm>
              <a:off x="7054344" y="4468430"/>
              <a:ext cx="3151042" cy="223284"/>
            </a:xfrm>
            <a:prstGeom prst="rect">
              <a:avLst/>
            </a:prstGeom>
            <a:noFill/>
          </p:spPr>
          <p:txBody>
            <a:bodyPr wrap="square" rtlCol="0">
              <a:spAutoFit/>
            </a:bodyPr>
            <a:lstStyle/>
            <a:p>
              <a:pPr algn="r"/>
              <a:r>
                <a:rPr lang="en-US" sz="900">
                  <a:solidFill>
                    <a:schemeClr val="accent1"/>
                  </a:solidFill>
                </a:rPr>
                <a:t>Staff Development (Continues Post-Launch)</a:t>
              </a:r>
            </a:p>
          </p:txBody>
        </p:sp>
        <p:sp>
          <p:nvSpPr>
            <p:cNvPr id="179" name="TextBox 178">
              <a:extLst>
                <a:ext uri="{FF2B5EF4-FFF2-40B4-BE49-F238E27FC236}">
                  <a16:creationId xmlns:a16="http://schemas.microsoft.com/office/drawing/2014/main" id="{DD60F70D-6299-8CF2-0398-DB63B94D800E}"/>
                </a:ext>
              </a:extLst>
            </p:cNvPr>
            <p:cNvSpPr txBox="1"/>
            <p:nvPr/>
          </p:nvSpPr>
          <p:spPr>
            <a:xfrm>
              <a:off x="6315927" y="4747120"/>
              <a:ext cx="3151042" cy="223284"/>
            </a:xfrm>
            <a:prstGeom prst="rect">
              <a:avLst/>
            </a:prstGeom>
            <a:noFill/>
          </p:spPr>
          <p:txBody>
            <a:bodyPr wrap="square" rtlCol="0">
              <a:spAutoFit/>
            </a:bodyPr>
            <a:lstStyle/>
            <a:p>
              <a:pPr algn="r"/>
              <a:r>
                <a:rPr lang="en-US" sz="900">
                  <a:solidFill>
                    <a:schemeClr val="accent1"/>
                  </a:solidFill>
                </a:rPr>
                <a:t>Marketing (Phase 1)</a:t>
              </a:r>
            </a:p>
          </p:txBody>
        </p:sp>
        <p:sp>
          <p:nvSpPr>
            <p:cNvPr id="180" name="TextBox 179">
              <a:extLst>
                <a:ext uri="{FF2B5EF4-FFF2-40B4-BE49-F238E27FC236}">
                  <a16:creationId xmlns:a16="http://schemas.microsoft.com/office/drawing/2014/main" id="{2A3F6843-C474-5C46-9536-FDDECF2C0211}"/>
                </a:ext>
              </a:extLst>
            </p:cNvPr>
            <p:cNvSpPr txBox="1"/>
            <p:nvPr/>
          </p:nvSpPr>
          <p:spPr>
            <a:xfrm>
              <a:off x="9011193" y="5859669"/>
              <a:ext cx="1370647" cy="223284"/>
            </a:xfrm>
            <a:prstGeom prst="rect">
              <a:avLst/>
            </a:prstGeom>
            <a:noFill/>
          </p:spPr>
          <p:txBody>
            <a:bodyPr wrap="square" rtlCol="0">
              <a:spAutoFit/>
            </a:bodyPr>
            <a:lstStyle/>
            <a:p>
              <a:pPr algn="r"/>
              <a:r>
                <a:rPr lang="en-US" sz="900">
                  <a:solidFill>
                    <a:schemeClr val="accent1"/>
                  </a:solidFill>
                </a:rPr>
                <a:t>Launch (Phase 1)</a:t>
              </a:r>
            </a:p>
          </p:txBody>
        </p:sp>
        <p:sp>
          <p:nvSpPr>
            <p:cNvPr id="181" name="TextBox 180">
              <a:extLst>
                <a:ext uri="{FF2B5EF4-FFF2-40B4-BE49-F238E27FC236}">
                  <a16:creationId xmlns:a16="http://schemas.microsoft.com/office/drawing/2014/main" id="{DDA3682D-FF2A-365F-54F3-3777327F10D5}"/>
                </a:ext>
              </a:extLst>
            </p:cNvPr>
            <p:cNvSpPr txBox="1"/>
            <p:nvPr/>
          </p:nvSpPr>
          <p:spPr>
            <a:xfrm>
              <a:off x="2030789" y="5791580"/>
              <a:ext cx="1954515" cy="193513"/>
            </a:xfrm>
            <a:prstGeom prst="rect">
              <a:avLst/>
            </a:prstGeom>
            <a:noFill/>
          </p:spPr>
          <p:txBody>
            <a:bodyPr wrap="square" rtlCol="0">
              <a:spAutoFit/>
            </a:bodyPr>
            <a:lstStyle/>
            <a:p>
              <a:r>
                <a:rPr lang="en-US" sz="700">
                  <a:solidFill>
                    <a:schemeClr val="accent1"/>
                  </a:solidFill>
                </a:rPr>
                <a:t>Strategy and Roadmap Design</a:t>
              </a:r>
            </a:p>
          </p:txBody>
        </p:sp>
        <p:sp>
          <p:nvSpPr>
            <p:cNvPr id="182" name="TextBox 181">
              <a:extLst>
                <a:ext uri="{FF2B5EF4-FFF2-40B4-BE49-F238E27FC236}">
                  <a16:creationId xmlns:a16="http://schemas.microsoft.com/office/drawing/2014/main" id="{EAE1F16A-8E01-B71F-981D-B810443C1FC5}"/>
                </a:ext>
              </a:extLst>
            </p:cNvPr>
            <p:cNvSpPr txBox="1"/>
            <p:nvPr/>
          </p:nvSpPr>
          <p:spPr>
            <a:xfrm>
              <a:off x="2029968" y="6064703"/>
              <a:ext cx="1954515" cy="193513"/>
            </a:xfrm>
            <a:prstGeom prst="rect">
              <a:avLst/>
            </a:prstGeom>
            <a:noFill/>
          </p:spPr>
          <p:txBody>
            <a:bodyPr wrap="square" rtlCol="0">
              <a:spAutoFit/>
            </a:bodyPr>
            <a:lstStyle/>
            <a:p>
              <a:r>
                <a:rPr lang="en-US" sz="700">
                  <a:solidFill>
                    <a:schemeClr val="accent1"/>
                  </a:solidFill>
                </a:rPr>
                <a:t>Project Management</a:t>
              </a:r>
            </a:p>
          </p:txBody>
        </p:sp>
        <p:sp>
          <p:nvSpPr>
            <p:cNvPr id="183" name="TextBox 182">
              <a:extLst>
                <a:ext uri="{FF2B5EF4-FFF2-40B4-BE49-F238E27FC236}">
                  <a16:creationId xmlns:a16="http://schemas.microsoft.com/office/drawing/2014/main" id="{D394CFA0-D80F-20A8-0FE9-380593D4E511}"/>
                </a:ext>
              </a:extLst>
            </p:cNvPr>
            <p:cNvSpPr txBox="1"/>
            <p:nvPr/>
          </p:nvSpPr>
          <p:spPr>
            <a:xfrm>
              <a:off x="4416005" y="5797054"/>
              <a:ext cx="1954515" cy="193513"/>
            </a:xfrm>
            <a:prstGeom prst="rect">
              <a:avLst/>
            </a:prstGeom>
            <a:noFill/>
          </p:spPr>
          <p:txBody>
            <a:bodyPr wrap="square" rtlCol="0">
              <a:spAutoFit/>
            </a:bodyPr>
            <a:lstStyle/>
            <a:p>
              <a:r>
                <a:rPr lang="en-US" sz="700">
                  <a:solidFill>
                    <a:schemeClr val="accent1"/>
                  </a:solidFill>
                </a:rPr>
                <a:t>Policy and Process</a:t>
              </a:r>
            </a:p>
          </p:txBody>
        </p:sp>
        <p:sp>
          <p:nvSpPr>
            <p:cNvPr id="184" name="TextBox 183">
              <a:extLst>
                <a:ext uri="{FF2B5EF4-FFF2-40B4-BE49-F238E27FC236}">
                  <a16:creationId xmlns:a16="http://schemas.microsoft.com/office/drawing/2014/main" id="{74A632B7-4DCF-1C4B-ED94-DBB7AB2A3B6C}"/>
                </a:ext>
              </a:extLst>
            </p:cNvPr>
            <p:cNvSpPr txBox="1"/>
            <p:nvPr/>
          </p:nvSpPr>
          <p:spPr>
            <a:xfrm>
              <a:off x="4416552" y="6063624"/>
              <a:ext cx="1954515" cy="193513"/>
            </a:xfrm>
            <a:prstGeom prst="rect">
              <a:avLst/>
            </a:prstGeom>
            <a:noFill/>
          </p:spPr>
          <p:txBody>
            <a:bodyPr wrap="square" rtlCol="0">
              <a:spAutoFit/>
            </a:bodyPr>
            <a:lstStyle/>
            <a:p>
              <a:r>
                <a:rPr lang="en-US" sz="700">
                  <a:solidFill>
                    <a:schemeClr val="accent1"/>
                  </a:solidFill>
                </a:rPr>
                <a:t>Organization and Staffing</a:t>
              </a:r>
            </a:p>
          </p:txBody>
        </p:sp>
        <p:sp>
          <p:nvSpPr>
            <p:cNvPr id="185" name="TextBox 184">
              <a:extLst>
                <a:ext uri="{FF2B5EF4-FFF2-40B4-BE49-F238E27FC236}">
                  <a16:creationId xmlns:a16="http://schemas.microsoft.com/office/drawing/2014/main" id="{2B47E752-0DDE-7608-0B6F-FC0EBC33711F}"/>
                </a:ext>
              </a:extLst>
            </p:cNvPr>
            <p:cNvSpPr txBox="1"/>
            <p:nvPr/>
          </p:nvSpPr>
          <p:spPr>
            <a:xfrm>
              <a:off x="6541762" y="5794857"/>
              <a:ext cx="1954515" cy="193513"/>
            </a:xfrm>
            <a:prstGeom prst="rect">
              <a:avLst/>
            </a:prstGeom>
            <a:noFill/>
          </p:spPr>
          <p:txBody>
            <a:bodyPr wrap="square" rtlCol="0">
              <a:spAutoFit/>
            </a:bodyPr>
            <a:lstStyle/>
            <a:p>
              <a:r>
                <a:rPr lang="en-US" sz="700">
                  <a:solidFill>
                    <a:schemeClr val="accent1"/>
                  </a:solidFill>
                </a:rPr>
                <a:t>Technology</a:t>
              </a:r>
            </a:p>
          </p:txBody>
        </p:sp>
        <p:sp>
          <p:nvSpPr>
            <p:cNvPr id="186" name="TextBox 185">
              <a:extLst>
                <a:ext uri="{FF2B5EF4-FFF2-40B4-BE49-F238E27FC236}">
                  <a16:creationId xmlns:a16="http://schemas.microsoft.com/office/drawing/2014/main" id="{574AE1F6-5B99-CD79-1651-27C5DA0C423C}"/>
                </a:ext>
              </a:extLst>
            </p:cNvPr>
            <p:cNvSpPr txBox="1"/>
            <p:nvPr/>
          </p:nvSpPr>
          <p:spPr>
            <a:xfrm>
              <a:off x="6537960" y="6008497"/>
              <a:ext cx="1570002" cy="297713"/>
            </a:xfrm>
            <a:prstGeom prst="rect">
              <a:avLst/>
            </a:prstGeom>
            <a:noFill/>
          </p:spPr>
          <p:txBody>
            <a:bodyPr wrap="square" rtlCol="0">
              <a:spAutoFit/>
            </a:bodyPr>
            <a:lstStyle/>
            <a:p>
              <a:r>
                <a:rPr lang="en-US" sz="700">
                  <a:solidFill>
                    <a:schemeClr val="accent1"/>
                  </a:solidFill>
                </a:rPr>
                <a:t>Communication, Change Management, and Training</a:t>
              </a:r>
            </a:p>
          </p:txBody>
        </p:sp>
        <p:sp>
          <p:nvSpPr>
            <p:cNvPr id="187" name="TextBox 186">
              <a:extLst>
                <a:ext uri="{FF2B5EF4-FFF2-40B4-BE49-F238E27FC236}">
                  <a16:creationId xmlns:a16="http://schemas.microsoft.com/office/drawing/2014/main" id="{03B85255-8ACB-D8B9-91A7-EF53FA2A5421}"/>
                </a:ext>
              </a:extLst>
            </p:cNvPr>
            <p:cNvSpPr txBox="1"/>
            <p:nvPr/>
          </p:nvSpPr>
          <p:spPr>
            <a:xfrm>
              <a:off x="8360606" y="5796682"/>
              <a:ext cx="1954515" cy="193513"/>
            </a:xfrm>
            <a:prstGeom prst="rect">
              <a:avLst/>
            </a:prstGeom>
            <a:noFill/>
          </p:spPr>
          <p:txBody>
            <a:bodyPr wrap="square" rtlCol="0">
              <a:spAutoFit/>
            </a:bodyPr>
            <a:lstStyle/>
            <a:p>
              <a:r>
                <a:rPr lang="en-US" sz="700">
                  <a:solidFill>
                    <a:schemeClr val="accent1"/>
                  </a:solidFill>
                </a:rPr>
                <a:t>Facilities</a:t>
              </a:r>
            </a:p>
          </p:txBody>
        </p:sp>
        <p:grpSp>
          <p:nvGrpSpPr>
            <p:cNvPr id="188" name="Group 187">
              <a:extLst>
                <a:ext uri="{FF2B5EF4-FFF2-40B4-BE49-F238E27FC236}">
                  <a16:creationId xmlns:a16="http://schemas.microsoft.com/office/drawing/2014/main" id="{22E95BE2-0F0B-A670-F025-4CBFF23B43A7}"/>
                </a:ext>
              </a:extLst>
            </p:cNvPr>
            <p:cNvGrpSpPr/>
            <p:nvPr/>
          </p:nvGrpSpPr>
          <p:grpSpPr>
            <a:xfrm>
              <a:off x="1475999" y="5805059"/>
              <a:ext cx="6895770" cy="440525"/>
              <a:chOff x="1475999" y="5805059"/>
              <a:chExt cx="6895770" cy="440525"/>
            </a:xfrm>
          </p:grpSpPr>
          <p:sp>
            <p:nvSpPr>
              <p:cNvPr id="210" name="Rectangle 209">
                <a:extLst>
                  <a:ext uri="{FF2B5EF4-FFF2-40B4-BE49-F238E27FC236}">
                    <a16:creationId xmlns:a16="http://schemas.microsoft.com/office/drawing/2014/main" id="{D71DBDE3-B068-C38E-E858-2E240DC33BFE}"/>
                  </a:ext>
                </a:extLst>
              </p:cNvPr>
              <p:cNvSpPr/>
              <p:nvPr/>
            </p:nvSpPr>
            <p:spPr>
              <a:xfrm>
                <a:off x="3863974" y="5812397"/>
                <a:ext cx="552031" cy="1684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11" name="Rectangle 210">
                <a:extLst>
                  <a:ext uri="{FF2B5EF4-FFF2-40B4-BE49-F238E27FC236}">
                    <a16:creationId xmlns:a16="http://schemas.microsoft.com/office/drawing/2014/main" id="{79C79698-6BC9-533D-1F75-AB45867BEE56}"/>
                  </a:ext>
                </a:extLst>
              </p:cNvPr>
              <p:cNvSpPr/>
              <p:nvPr/>
            </p:nvSpPr>
            <p:spPr>
              <a:xfrm>
                <a:off x="3863974" y="6077091"/>
                <a:ext cx="552031" cy="1684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12" name="Rectangle 211">
                <a:extLst>
                  <a:ext uri="{FF2B5EF4-FFF2-40B4-BE49-F238E27FC236}">
                    <a16:creationId xmlns:a16="http://schemas.microsoft.com/office/drawing/2014/main" id="{FEB81F4D-35E9-F329-CE76-BB7B602A8835}"/>
                  </a:ext>
                </a:extLst>
              </p:cNvPr>
              <p:cNvSpPr/>
              <p:nvPr/>
            </p:nvSpPr>
            <p:spPr>
              <a:xfrm>
                <a:off x="5987742" y="6077091"/>
                <a:ext cx="552031" cy="168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13" name="Rectangle 212">
                <a:extLst>
                  <a:ext uri="{FF2B5EF4-FFF2-40B4-BE49-F238E27FC236}">
                    <a16:creationId xmlns:a16="http://schemas.microsoft.com/office/drawing/2014/main" id="{C4EF14DF-0725-D0A5-C03E-B33F020A85CD}"/>
                  </a:ext>
                </a:extLst>
              </p:cNvPr>
              <p:cNvSpPr/>
              <p:nvPr/>
            </p:nvSpPr>
            <p:spPr>
              <a:xfrm>
                <a:off x="5987742" y="5811620"/>
                <a:ext cx="552031" cy="16849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14" name="Rectangle 213">
                <a:extLst>
                  <a:ext uri="{FF2B5EF4-FFF2-40B4-BE49-F238E27FC236}">
                    <a16:creationId xmlns:a16="http://schemas.microsoft.com/office/drawing/2014/main" id="{517F2B44-92C6-BCB5-1706-7F576583B864}"/>
                  </a:ext>
                </a:extLst>
              </p:cNvPr>
              <p:cNvSpPr/>
              <p:nvPr/>
            </p:nvSpPr>
            <p:spPr>
              <a:xfrm>
                <a:off x="7819738" y="5805059"/>
                <a:ext cx="552031" cy="168493"/>
              </a:xfrm>
              <a:prstGeom prst="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15" name="Rectangle 214">
                <a:extLst>
                  <a:ext uri="{FF2B5EF4-FFF2-40B4-BE49-F238E27FC236}">
                    <a16:creationId xmlns:a16="http://schemas.microsoft.com/office/drawing/2014/main" id="{E4D095C4-37F5-4606-9B7E-32AA2D0000ED}"/>
                  </a:ext>
                </a:extLst>
              </p:cNvPr>
              <p:cNvSpPr/>
              <p:nvPr/>
            </p:nvSpPr>
            <p:spPr>
              <a:xfrm>
                <a:off x="1475999" y="5811620"/>
                <a:ext cx="552031" cy="168493"/>
              </a:xfrm>
              <a:prstGeom prst="rect">
                <a:avLst/>
              </a:prstGeom>
              <a:pattFill prst="wdUpDiag">
                <a:fgClr>
                  <a:schemeClr val="accent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16" name="Rectangle 215">
                <a:extLst>
                  <a:ext uri="{FF2B5EF4-FFF2-40B4-BE49-F238E27FC236}">
                    <a16:creationId xmlns:a16="http://schemas.microsoft.com/office/drawing/2014/main" id="{67EAA43D-9863-B0B9-55A2-1A324E5775D5}"/>
                  </a:ext>
                </a:extLst>
              </p:cNvPr>
              <p:cNvSpPr/>
              <p:nvPr/>
            </p:nvSpPr>
            <p:spPr>
              <a:xfrm>
                <a:off x="1475999" y="6072877"/>
                <a:ext cx="552031" cy="1684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sp>
          <p:nvSpPr>
            <p:cNvPr id="189" name="Rectangle 188">
              <a:extLst>
                <a:ext uri="{FF2B5EF4-FFF2-40B4-BE49-F238E27FC236}">
                  <a16:creationId xmlns:a16="http://schemas.microsoft.com/office/drawing/2014/main" id="{B68BD527-17E9-6896-2EA6-DD1E48509E0B}"/>
                </a:ext>
              </a:extLst>
            </p:cNvPr>
            <p:cNvSpPr/>
            <p:nvPr/>
          </p:nvSpPr>
          <p:spPr>
            <a:xfrm>
              <a:off x="1052958" y="1448437"/>
              <a:ext cx="756230" cy="168493"/>
            </a:xfrm>
            <a:prstGeom prst="rect">
              <a:avLst/>
            </a:prstGeom>
            <a:pattFill prst="wdUpDiag">
              <a:fgClr>
                <a:schemeClr val="accent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0" name="Rectangle 189">
              <a:extLst>
                <a:ext uri="{FF2B5EF4-FFF2-40B4-BE49-F238E27FC236}">
                  <a16:creationId xmlns:a16="http://schemas.microsoft.com/office/drawing/2014/main" id="{93270DE9-4667-6E4F-7FD6-39D47776167B}"/>
                </a:ext>
              </a:extLst>
            </p:cNvPr>
            <p:cNvSpPr/>
            <p:nvPr/>
          </p:nvSpPr>
          <p:spPr>
            <a:xfrm>
              <a:off x="1385798" y="1675208"/>
              <a:ext cx="1129685" cy="168493"/>
            </a:xfrm>
            <a:prstGeom prst="rect">
              <a:avLst/>
            </a:prstGeom>
            <a:pattFill prst="wdUpDiag">
              <a:fgClr>
                <a:schemeClr val="accent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1" name="Rectangle 190">
              <a:extLst>
                <a:ext uri="{FF2B5EF4-FFF2-40B4-BE49-F238E27FC236}">
                  <a16:creationId xmlns:a16="http://schemas.microsoft.com/office/drawing/2014/main" id="{1768A302-CF95-8A30-BA75-9B01C414046C}"/>
                </a:ext>
              </a:extLst>
            </p:cNvPr>
            <p:cNvSpPr/>
            <p:nvPr/>
          </p:nvSpPr>
          <p:spPr>
            <a:xfrm>
              <a:off x="2146579" y="1901979"/>
              <a:ext cx="1129685" cy="168493"/>
            </a:xfrm>
            <a:prstGeom prst="rect">
              <a:avLst/>
            </a:prstGeom>
            <a:pattFill prst="wdUpDiag">
              <a:fgClr>
                <a:schemeClr val="accent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2" name="Rectangle 191">
              <a:extLst>
                <a:ext uri="{FF2B5EF4-FFF2-40B4-BE49-F238E27FC236}">
                  <a16:creationId xmlns:a16="http://schemas.microsoft.com/office/drawing/2014/main" id="{E761EA3F-F2ED-61E4-2724-B9EF2CF172A0}"/>
                </a:ext>
              </a:extLst>
            </p:cNvPr>
            <p:cNvSpPr/>
            <p:nvPr/>
          </p:nvSpPr>
          <p:spPr>
            <a:xfrm>
              <a:off x="2947593" y="2128750"/>
              <a:ext cx="562037" cy="168493"/>
            </a:xfrm>
            <a:prstGeom prst="rect">
              <a:avLst/>
            </a:prstGeom>
            <a:pattFill prst="wdUpDiag">
              <a:fgClr>
                <a:schemeClr val="accent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3" name="Rectangle 192">
              <a:extLst>
                <a:ext uri="{FF2B5EF4-FFF2-40B4-BE49-F238E27FC236}">
                  <a16:creationId xmlns:a16="http://schemas.microsoft.com/office/drawing/2014/main" id="{7F9871E2-A35A-0948-CB7A-E498B60AEBB6}"/>
                </a:ext>
              </a:extLst>
            </p:cNvPr>
            <p:cNvSpPr/>
            <p:nvPr/>
          </p:nvSpPr>
          <p:spPr>
            <a:xfrm>
              <a:off x="3388972" y="2327910"/>
              <a:ext cx="362391" cy="1684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4" name="Rectangle 193">
              <a:extLst>
                <a:ext uri="{FF2B5EF4-FFF2-40B4-BE49-F238E27FC236}">
                  <a16:creationId xmlns:a16="http://schemas.microsoft.com/office/drawing/2014/main" id="{D5B73DB5-E742-E944-E05C-229CFF32FD6B}"/>
                </a:ext>
              </a:extLst>
            </p:cNvPr>
            <p:cNvSpPr/>
            <p:nvPr/>
          </p:nvSpPr>
          <p:spPr>
            <a:xfrm>
              <a:off x="3874747" y="2546985"/>
              <a:ext cx="551160" cy="1684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5" name="Rectangle 194">
              <a:extLst>
                <a:ext uri="{FF2B5EF4-FFF2-40B4-BE49-F238E27FC236}">
                  <a16:creationId xmlns:a16="http://schemas.microsoft.com/office/drawing/2014/main" id="{FE914EE8-B26F-F2CF-E994-EF493360F408}"/>
                </a:ext>
              </a:extLst>
            </p:cNvPr>
            <p:cNvSpPr/>
            <p:nvPr/>
          </p:nvSpPr>
          <p:spPr>
            <a:xfrm>
              <a:off x="3276230" y="5040803"/>
              <a:ext cx="7672685" cy="1684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6" name="Rectangle 195">
              <a:extLst>
                <a:ext uri="{FF2B5EF4-FFF2-40B4-BE49-F238E27FC236}">
                  <a16:creationId xmlns:a16="http://schemas.microsoft.com/office/drawing/2014/main" id="{445C8842-53F2-2885-D4FA-AE96290BF506}"/>
                </a:ext>
              </a:extLst>
            </p:cNvPr>
            <p:cNvSpPr/>
            <p:nvPr/>
          </p:nvSpPr>
          <p:spPr>
            <a:xfrm>
              <a:off x="3276230" y="5266580"/>
              <a:ext cx="7672685" cy="168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7" name="Rectangle 196">
              <a:extLst>
                <a:ext uri="{FF2B5EF4-FFF2-40B4-BE49-F238E27FC236}">
                  <a16:creationId xmlns:a16="http://schemas.microsoft.com/office/drawing/2014/main" id="{4E73D337-A605-DBDD-C6D5-6097F16BD4F9}"/>
                </a:ext>
              </a:extLst>
            </p:cNvPr>
            <p:cNvSpPr/>
            <p:nvPr/>
          </p:nvSpPr>
          <p:spPr>
            <a:xfrm>
              <a:off x="5378481" y="4250580"/>
              <a:ext cx="4841688" cy="168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8" name="Rectangle 197">
              <a:extLst>
                <a:ext uri="{FF2B5EF4-FFF2-40B4-BE49-F238E27FC236}">
                  <a16:creationId xmlns:a16="http://schemas.microsoft.com/office/drawing/2014/main" id="{C00E48DA-A322-B527-1DB6-E27ACA656EBB}"/>
                </a:ext>
              </a:extLst>
            </p:cNvPr>
            <p:cNvSpPr/>
            <p:nvPr/>
          </p:nvSpPr>
          <p:spPr>
            <a:xfrm>
              <a:off x="10205386" y="4502828"/>
              <a:ext cx="739996" cy="168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9" name="Rectangle 198">
              <a:extLst>
                <a:ext uri="{FF2B5EF4-FFF2-40B4-BE49-F238E27FC236}">
                  <a16:creationId xmlns:a16="http://schemas.microsoft.com/office/drawing/2014/main" id="{92C9FEAC-39EF-667B-6C26-AB4BC15B987C}"/>
                </a:ext>
              </a:extLst>
            </p:cNvPr>
            <p:cNvSpPr/>
            <p:nvPr/>
          </p:nvSpPr>
          <p:spPr>
            <a:xfrm>
              <a:off x="9467560" y="4773995"/>
              <a:ext cx="1477822" cy="168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0" name="Rectangle 199">
              <a:extLst>
                <a:ext uri="{FF2B5EF4-FFF2-40B4-BE49-F238E27FC236}">
                  <a16:creationId xmlns:a16="http://schemas.microsoft.com/office/drawing/2014/main" id="{22821709-BF1C-7BAA-FC97-67E961458848}"/>
                </a:ext>
              </a:extLst>
            </p:cNvPr>
            <p:cNvSpPr/>
            <p:nvPr/>
          </p:nvSpPr>
          <p:spPr>
            <a:xfrm>
              <a:off x="6839616" y="5485321"/>
              <a:ext cx="4105766" cy="168493"/>
            </a:xfrm>
            <a:prstGeom prst="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1" name="Rectangle 200">
              <a:extLst>
                <a:ext uri="{FF2B5EF4-FFF2-40B4-BE49-F238E27FC236}">
                  <a16:creationId xmlns:a16="http://schemas.microsoft.com/office/drawing/2014/main" id="{289BA460-23E4-C265-568E-E22F782A9EBC}"/>
                </a:ext>
              </a:extLst>
            </p:cNvPr>
            <p:cNvSpPr/>
            <p:nvPr/>
          </p:nvSpPr>
          <p:spPr>
            <a:xfrm>
              <a:off x="5380271" y="3989030"/>
              <a:ext cx="3295181" cy="16849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2" name="Rectangle 201">
              <a:extLst>
                <a:ext uri="{FF2B5EF4-FFF2-40B4-BE49-F238E27FC236}">
                  <a16:creationId xmlns:a16="http://schemas.microsoft.com/office/drawing/2014/main" id="{CF63C8E7-1BD7-2505-1E24-FB59E10C7415}"/>
                </a:ext>
              </a:extLst>
            </p:cNvPr>
            <p:cNvSpPr/>
            <p:nvPr/>
          </p:nvSpPr>
          <p:spPr>
            <a:xfrm>
              <a:off x="5360819" y="3730765"/>
              <a:ext cx="3314634" cy="16849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3" name="Rectangle 202">
              <a:extLst>
                <a:ext uri="{FF2B5EF4-FFF2-40B4-BE49-F238E27FC236}">
                  <a16:creationId xmlns:a16="http://schemas.microsoft.com/office/drawing/2014/main" id="{F36BC15C-9835-5EF1-5128-8AD0BB9AB0B4}"/>
                </a:ext>
              </a:extLst>
            </p:cNvPr>
            <p:cNvSpPr/>
            <p:nvPr/>
          </p:nvSpPr>
          <p:spPr>
            <a:xfrm>
              <a:off x="3985729" y="3493440"/>
              <a:ext cx="2947495" cy="16849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4" name="Rectangle 203">
              <a:extLst>
                <a:ext uri="{FF2B5EF4-FFF2-40B4-BE49-F238E27FC236}">
                  <a16:creationId xmlns:a16="http://schemas.microsoft.com/office/drawing/2014/main" id="{888C53F5-AF03-3FED-A26C-AD048F2E696E}"/>
                </a:ext>
              </a:extLst>
            </p:cNvPr>
            <p:cNvSpPr/>
            <p:nvPr/>
          </p:nvSpPr>
          <p:spPr>
            <a:xfrm>
              <a:off x="3926735" y="3257466"/>
              <a:ext cx="3712223" cy="1684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5" name="Rectangle 204">
              <a:extLst>
                <a:ext uri="{FF2B5EF4-FFF2-40B4-BE49-F238E27FC236}">
                  <a16:creationId xmlns:a16="http://schemas.microsoft.com/office/drawing/2014/main" id="{B51FDAD5-335D-4EC7-D6A2-662B6A2D8DA0}"/>
                </a:ext>
              </a:extLst>
            </p:cNvPr>
            <p:cNvSpPr/>
            <p:nvPr/>
          </p:nvSpPr>
          <p:spPr>
            <a:xfrm>
              <a:off x="3571135" y="3033946"/>
              <a:ext cx="3268481" cy="1684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6" name="Rectangle 205">
              <a:extLst>
                <a:ext uri="{FF2B5EF4-FFF2-40B4-BE49-F238E27FC236}">
                  <a16:creationId xmlns:a16="http://schemas.microsoft.com/office/drawing/2014/main" id="{2AC21750-C974-CADD-CE1B-75B461E1F346}"/>
                </a:ext>
              </a:extLst>
            </p:cNvPr>
            <p:cNvSpPr/>
            <p:nvPr/>
          </p:nvSpPr>
          <p:spPr>
            <a:xfrm>
              <a:off x="3875936" y="2551346"/>
              <a:ext cx="549972" cy="1684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7" name="Rectangle 206">
              <a:extLst>
                <a:ext uri="{FF2B5EF4-FFF2-40B4-BE49-F238E27FC236}">
                  <a16:creationId xmlns:a16="http://schemas.microsoft.com/office/drawing/2014/main" id="{CADF74AF-D613-C911-5C33-D1DE2BF521DE}"/>
                </a:ext>
              </a:extLst>
            </p:cNvPr>
            <p:cNvSpPr/>
            <p:nvPr/>
          </p:nvSpPr>
          <p:spPr>
            <a:xfrm>
              <a:off x="3388972" y="2327910"/>
              <a:ext cx="362391" cy="16849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8" name="Rectangle 207">
              <a:extLst>
                <a:ext uri="{FF2B5EF4-FFF2-40B4-BE49-F238E27FC236}">
                  <a16:creationId xmlns:a16="http://schemas.microsoft.com/office/drawing/2014/main" id="{33E8CE7D-6139-5024-E629-FF56BD04DA76}"/>
                </a:ext>
              </a:extLst>
            </p:cNvPr>
            <p:cNvSpPr/>
            <p:nvPr/>
          </p:nvSpPr>
          <p:spPr>
            <a:xfrm>
              <a:off x="3907132" y="2769870"/>
              <a:ext cx="1823108" cy="1684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9" name="Rectangle 208">
              <a:extLst>
                <a:ext uri="{FF2B5EF4-FFF2-40B4-BE49-F238E27FC236}">
                  <a16:creationId xmlns:a16="http://schemas.microsoft.com/office/drawing/2014/main" id="{270D8123-B8C8-00C6-7FE0-F96C9A2399F5}"/>
                </a:ext>
              </a:extLst>
            </p:cNvPr>
            <p:cNvSpPr/>
            <p:nvPr/>
          </p:nvSpPr>
          <p:spPr>
            <a:xfrm>
              <a:off x="6106771" y="2769870"/>
              <a:ext cx="2274231" cy="1684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spTree>
    <p:extLst>
      <p:ext uri="{BB962C8B-B14F-4D97-AF65-F5344CB8AC3E}">
        <p14:creationId xmlns:p14="http://schemas.microsoft.com/office/powerpoint/2010/main" val="166187479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39</a:t>
            </a:fld>
            <a:endParaRPr lang="en-US"/>
          </a:p>
        </p:txBody>
      </p:sp>
      <p:sp>
        <p:nvSpPr>
          <p:cNvPr id="3" name="Title 2"/>
          <p:cNvSpPr>
            <a:spLocks noGrp="1"/>
          </p:cNvSpPr>
          <p:nvPr>
            <p:ph type="title"/>
          </p:nvPr>
        </p:nvSpPr>
        <p:spPr/>
        <p:txBody>
          <a:bodyPr/>
          <a:lstStyle/>
          <a:p>
            <a:r>
              <a:rPr lang="en-US"/>
              <a:t>Project Management Tasks</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5" name="Slide Number Placeholder 1">
            <a:extLst>
              <a:ext uri="{FF2B5EF4-FFF2-40B4-BE49-F238E27FC236}">
                <a16:creationId xmlns:a16="http://schemas.microsoft.com/office/drawing/2014/main" id="{EB2E705D-BA41-B233-08E1-3F51D54482EE}"/>
              </a:ext>
            </a:extLst>
          </p:cNvPr>
          <p:cNvSpPr txBox="1">
            <a:spLocks/>
          </p:cNvSpPr>
          <p:nvPr/>
        </p:nvSpPr>
        <p:spPr>
          <a:xfrm>
            <a:off x="11316230" y="6478890"/>
            <a:ext cx="411480" cy="38404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6D16A-0A68-8445-85DB-A0BE8CCB51C7}" type="slidenum">
              <a:rPr lang="en-US" smtClean="0"/>
              <a:pPr/>
              <a:t>39</a:t>
            </a:fld>
            <a:endParaRPr lang="en-US"/>
          </a:p>
        </p:txBody>
      </p:sp>
      <p:grpSp>
        <p:nvGrpSpPr>
          <p:cNvPr id="6" name="Group 7366">
            <a:extLst>
              <a:ext uri="{FF2B5EF4-FFF2-40B4-BE49-F238E27FC236}">
                <a16:creationId xmlns:a16="http://schemas.microsoft.com/office/drawing/2014/main" id="{96581283-7CEA-619E-3CA2-07F2B716D4DD}"/>
              </a:ext>
            </a:extLst>
          </p:cNvPr>
          <p:cNvGrpSpPr/>
          <p:nvPr/>
        </p:nvGrpSpPr>
        <p:grpSpPr>
          <a:xfrm>
            <a:off x="1459634" y="1310801"/>
            <a:ext cx="2322119" cy="1180354"/>
            <a:chOff x="0" y="0"/>
            <a:chExt cx="4084569" cy="1943687"/>
          </a:xfrm>
        </p:grpSpPr>
        <p:sp>
          <p:nvSpPr>
            <p:cNvPr id="7" name="Shape 7364">
              <a:extLst>
                <a:ext uri="{FF2B5EF4-FFF2-40B4-BE49-F238E27FC236}">
                  <a16:creationId xmlns:a16="http://schemas.microsoft.com/office/drawing/2014/main" id="{3364A67C-C55D-4E19-53DA-76F9399C46F5}"/>
                </a:ext>
              </a:extLst>
            </p:cNvPr>
            <p:cNvSpPr/>
            <p:nvPr/>
          </p:nvSpPr>
          <p:spPr>
            <a:xfrm>
              <a:off x="0" y="0"/>
              <a:ext cx="4084568" cy="6383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2800">
                  <a:solidFill>
                    <a:srgbClr val="26BCD7"/>
                  </a:solidFill>
                </a:rPr>
                <a:t>02</a:t>
              </a:r>
              <a:endParaRPr sz="2800">
                <a:solidFill>
                  <a:srgbClr val="26BCD7"/>
                </a:solidFill>
              </a:endParaRPr>
            </a:p>
          </p:txBody>
        </p:sp>
        <p:sp>
          <p:nvSpPr>
            <p:cNvPr id="8" name="Shape 7365">
              <a:extLst>
                <a:ext uri="{FF2B5EF4-FFF2-40B4-BE49-F238E27FC236}">
                  <a16:creationId xmlns:a16="http://schemas.microsoft.com/office/drawing/2014/main" id="{53D3ED7E-9FF5-1048-4051-9CD6D7CAEBD0}"/>
                </a:ext>
              </a:extLst>
            </p:cNvPr>
            <p:cNvSpPr/>
            <p:nvPr/>
          </p:nvSpPr>
          <p:spPr>
            <a:xfrm>
              <a:off x="0" y="631801"/>
              <a:ext cx="4084569" cy="13118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Define governance structure for decision making and testing</a:t>
              </a:r>
            </a:p>
          </p:txBody>
        </p:sp>
      </p:grpSp>
      <p:grpSp>
        <p:nvGrpSpPr>
          <p:cNvPr id="9" name="Group 7369">
            <a:extLst>
              <a:ext uri="{FF2B5EF4-FFF2-40B4-BE49-F238E27FC236}">
                <a16:creationId xmlns:a16="http://schemas.microsoft.com/office/drawing/2014/main" id="{6E0F486A-F376-1877-5A99-4C8ECF49B234}"/>
              </a:ext>
            </a:extLst>
          </p:cNvPr>
          <p:cNvGrpSpPr/>
          <p:nvPr/>
        </p:nvGrpSpPr>
        <p:grpSpPr>
          <a:xfrm>
            <a:off x="4095690" y="4817958"/>
            <a:ext cx="2322118" cy="1180356"/>
            <a:chOff x="1329258" y="0"/>
            <a:chExt cx="4084568" cy="1943686"/>
          </a:xfrm>
        </p:grpSpPr>
        <p:sp>
          <p:nvSpPr>
            <p:cNvPr id="10" name="Shape 7367">
              <a:extLst>
                <a:ext uri="{FF2B5EF4-FFF2-40B4-BE49-F238E27FC236}">
                  <a16:creationId xmlns:a16="http://schemas.microsoft.com/office/drawing/2014/main" id="{048B2961-2831-7F72-FED5-C32ABA6AAE5B}"/>
                </a:ext>
              </a:extLst>
            </p:cNvPr>
            <p:cNvSpPr/>
            <p:nvPr/>
          </p:nvSpPr>
          <p:spPr>
            <a:xfrm>
              <a:off x="1329258" y="0"/>
              <a:ext cx="4084568" cy="6383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2800">
                  <a:solidFill>
                    <a:schemeClr val="accent4">
                      <a:lumMod val="75000"/>
                    </a:schemeClr>
                  </a:solidFill>
                </a:rPr>
                <a:t>03</a:t>
              </a:r>
              <a:endParaRPr sz="2800">
                <a:solidFill>
                  <a:schemeClr val="accent4">
                    <a:lumMod val="75000"/>
                  </a:schemeClr>
                </a:solidFill>
              </a:endParaRPr>
            </a:p>
          </p:txBody>
        </p:sp>
        <p:sp>
          <p:nvSpPr>
            <p:cNvPr id="11" name="Shape 7368">
              <a:extLst>
                <a:ext uri="{FF2B5EF4-FFF2-40B4-BE49-F238E27FC236}">
                  <a16:creationId xmlns:a16="http://schemas.microsoft.com/office/drawing/2014/main" id="{F7F5C4D7-515C-E217-297D-71B34DE3B50A}"/>
                </a:ext>
              </a:extLst>
            </p:cNvPr>
            <p:cNvSpPr/>
            <p:nvPr/>
          </p:nvSpPr>
          <p:spPr>
            <a:xfrm>
              <a:off x="1329258" y="631801"/>
              <a:ext cx="3636770" cy="1311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Define team charter and outline roles and responsibilities</a:t>
              </a:r>
            </a:p>
          </p:txBody>
        </p:sp>
      </p:grpSp>
      <p:grpSp>
        <p:nvGrpSpPr>
          <p:cNvPr id="12" name="Group 7372">
            <a:extLst>
              <a:ext uri="{FF2B5EF4-FFF2-40B4-BE49-F238E27FC236}">
                <a16:creationId xmlns:a16="http://schemas.microsoft.com/office/drawing/2014/main" id="{79C51203-E96F-2FC2-A489-DABD0E27428D}"/>
              </a:ext>
            </a:extLst>
          </p:cNvPr>
          <p:cNvGrpSpPr/>
          <p:nvPr/>
        </p:nvGrpSpPr>
        <p:grpSpPr>
          <a:xfrm>
            <a:off x="693666" y="4490207"/>
            <a:ext cx="2322119" cy="1180356"/>
            <a:chOff x="601101" y="0"/>
            <a:chExt cx="4084570" cy="1943689"/>
          </a:xfrm>
        </p:grpSpPr>
        <p:sp>
          <p:nvSpPr>
            <p:cNvPr id="13" name="Shape 7370">
              <a:extLst>
                <a:ext uri="{FF2B5EF4-FFF2-40B4-BE49-F238E27FC236}">
                  <a16:creationId xmlns:a16="http://schemas.microsoft.com/office/drawing/2014/main" id="{99E90B98-A751-B8A5-68C1-F8C4F72A0E6C}"/>
                </a:ext>
              </a:extLst>
            </p:cNvPr>
            <p:cNvSpPr/>
            <p:nvPr/>
          </p:nvSpPr>
          <p:spPr>
            <a:xfrm>
              <a:off x="601103" y="0"/>
              <a:ext cx="4084568" cy="63834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2800">
                  <a:solidFill>
                    <a:schemeClr val="accent2">
                      <a:lumMod val="75000"/>
                    </a:schemeClr>
                  </a:solidFill>
                </a:rPr>
                <a:t>01</a:t>
              </a:r>
              <a:endParaRPr sz="2800">
                <a:solidFill>
                  <a:schemeClr val="accent2">
                    <a:lumMod val="75000"/>
                  </a:schemeClr>
                </a:solidFill>
              </a:endParaRPr>
            </a:p>
          </p:txBody>
        </p:sp>
        <p:sp>
          <p:nvSpPr>
            <p:cNvPr id="14" name="Shape 7371">
              <a:extLst>
                <a:ext uri="{FF2B5EF4-FFF2-40B4-BE49-F238E27FC236}">
                  <a16:creationId xmlns:a16="http://schemas.microsoft.com/office/drawing/2014/main" id="{31129B75-D677-C0F3-3B79-97A277F39C25}"/>
                </a:ext>
              </a:extLst>
            </p:cNvPr>
            <p:cNvSpPr/>
            <p:nvPr/>
          </p:nvSpPr>
          <p:spPr>
            <a:xfrm>
              <a:off x="601101" y="631801"/>
              <a:ext cx="3906038" cy="1311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Form implementation team</a:t>
              </a:r>
            </a:p>
          </p:txBody>
        </p:sp>
      </p:grpSp>
      <p:grpSp>
        <p:nvGrpSpPr>
          <p:cNvPr id="15" name="Group 7375">
            <a:extLst>
              <a:ext uri="{FF2B5EF4-FFF2-40B4-BE49-F238E27FC236}">
                <a16:creationId xmlns:a16="http://schemas.microsoft.com/office/drawing/2014/main" id="{2820C1C9-7664-D43C-804C-0B5490292BE4}"/>
              </a:ext>
            </a:extLst>
          </p:cNvPr>
          <p:cNvGrpSpPr/>
          <p:nvPr/>
        </p:nvGrpSpPr>
        <p:grpSpPr>
          <a:xfrm>
            <a:off x="7344631" y="5203578"/>
            <a:ext cx="2322119" cy="1180357"/>
            <a:chOff x="0" y="0"/>
            <a:chExt cx="4084569" cy="1943687"/>
          </a:xfrm>
        </p:grpSpPr>
        <p:sp>
          <p:nvSpPr>
            <p:cNvPr id="16" name="Shape 7373">
              <a:extLst>
                <a:ext uri="{FF2B5EF4-FFF2-40B4-BE49-F238E27FC236}">
                  <a16:creationId xmlns:a16="http://schemas.microsoft.com/office/drawing/2014/main" id="{4B93B9F8-50E2-FFEB-DB67-16A4229A2A11}"/>
                </a:ext>
              </a:extLst>
            </p:cNvPr>
            <p:cNvSpPr/>
            <p:nvPr/>
          </p:nvSpPr>
          <p:spPr>
            <a:xfrm>
              <a:off x="0" y="0"/>
              <a:ext cx="4084568" cy="6383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sz="2800">
                  <a:solidFill>
                    <a:schemeClr val="accent3"/>
                  </a:solidFill>
                </a:rPr>
                <a:t>05</a:t>
              </a:r>
            </a:p>
          </p:txBody>
        </p:sp>
        <p:sp>
          <p:nvSpPr>
            <p:cNvPr id="17" name="Shape 7374">
              <a:extLst>
                <a:ext uri="{FF2B5EF4-FFF2-40B4-BE49-F238E27FC236}">
                  <a16:creationId xmlns:a16="http://schemas.microsoft.com/office/drawing/2014/main" id="{F58088B0-985C-A872-5FC7-B02A9A36E5D1}"/>
                </a:ext>
              </a:extLst>
            </p:cNvPr>
            <p:cNvSpPr/>
            <p:nvPr/>
          </p:nvSpPr>
          <p:spPr>
            <a:xfrm>
              <a:off x="0" y="631801"/>
              <a:ext cx="4084569" cy="13118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Manage project</a:t>
              </a:r>
            </a:p>
          </p:txBody>
        </p:sp>
      </p:grpSp>
      <p:grpSp>
        <p:nvGrpSpPr>
          <p:cNvPr id="18" name="Group 7378">
            <a:extLst>
              <a:ext uri="{FF2B5EF4-FFF2-40B4-BE49-F238E27FC236}">
                <a16:creationId xmlns:a16="http://schemas.microsoft.com/office/drawing/2014/main" id="{48FFB408-794D-823A-20A9-C453E9C115A8}"/>
              </a:ext>
            </a:extLst>
          </p:cNvPr>
          <p:cNvGrpSpPr/>
          <p:nvPr/>
        </p:nvGrpSpPr>
        <p:grpSpPr>
          <a:xfrm>
            <a:off x="8936611" y="3727634"/>
            <a:ext cx="2322118" cy="1180356"/>
            <a:chOff x="0" y="0"/>
            <a:chExt cx="4084568" cy="1943686"/>
          </a:xfrm>
        </p:grpSpPr>
        <p:sp>
          <p:nvSpPr>
            <p:cNvPr id="19" name="Shape 7376">
              <a:extLst>
                <a:ext uri="{FF2B5EF4-FFF2-40B4-BE49-F238E27FC236}">
                  <a16:creationId xmlns:a16="http://schemas.microsoft.com/office/drawing/2014/main" id="{AA8E1B13-2B82-FE8E-AE60-425DADE35A77}"/>
                </a:ext>
              </a:extLst>
            </p:cNvPr>
            <p:cNvSpPr/>
            <p:nvPr/>
          </p:nvSpPr>
          <p:spPr>
            <a:xfrm>
              <a:off x="0" y="0"/>
              <a:ext cx="4084568" cy="6383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sz="2800">
                  <a:solidFill>
                    <a:srgbClr val="76477D"/>
                  </a:solidFill>
                </a:rPr>
                <a:t>06</a:t>
              </a:r>
            </a:p>
          </p:txBody>
        </p:sp>
        <p:sp>
          <p:nvSpPr>
            <p:cNvPr id="20" name="Shape 7377">
              <a:extLst>
                <a:ext uri="{FF2B5EF4-FFF2-40B4-BE49-F238E27FC236}">
                  <a16:creationId xmlns:a16="http://schemas.microsoft.com/office/drawing/2014/main" id="{F9363D8C-D708-2851-34B1-6F07B1156A0C}"/>
                </a:ext>
              </a:extLst>
            </p:cNvPr>
            <p:cNvSpPr/>
            <p:nvPr/>
          </p:nvSpPr>
          <p:spPr>
            <a:xfrm>
              <a:off x="0" y="631801"/>
              <a:ext cx="3006340" cy="1311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Track and report on project status</a:t>
              </a:r>
            </a:p>
          </p:txBody>
        </p:sp>
      </p:grpSp>
      <p:grpSp>
        <p:nvGrpSpPr>
          <p:cNvPr id="21" name="Group 7381">
            <a:extLst>
              <a:ext uri="{FF2B5EF4-FFF2-40B4-BE49-F238E27FC236}">
                <a16:creationId xmlns:a16="http://schemas.microsoft.com/office/drawing/2014/main" id="{7F800929-20F6-98ED-1D85-537421B26C0C}"/>
              </a:ext>
            </a:extLst>
          </p:cNvPr>
          <p:cNvGrpSpPr/>
          <p:nvPr/>
        </p:nvGrpSpPr>
        <p:grpSpPr>
          <a:xfrm>
            <a:off x="6147236" y="1310801"/>
            <a:ext cx="5835231" cy="1180354"/>
            <a:chOff x="0" y="0"/>
            <a:chExt cx="10264071" cy="1943687"/>
          </a:xfrm>
        </p:grpSpPr>
        <p:sp>
          <p:nvSpPr>
            <p:cNvPr id="22" name="Shape 7379">
              <a:extLst>
                <a:ext uri="{FF2B5EF4-FFF2-40B4-BE49-F238E27FC236}">
                  <a16:creationId xmlns:a16="http://schemas.microsoft.com/office/drawing/2014/main" id="{C5196B60-6107-3763-88B9-D9C3810C8364}"/>
                </a:ext>
              </a:extLst>
            </p:cNvPr>
            <p:cNvSpPr/>
            <p:nvPr/>
          </p:nvSpPr>
          <p:spPr>
            <a:xfrm>
              <a:off x="0" y="0"/>
              <a:ext cx="4084568" cy="6383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sz="2800">
                  <a:solidFill>
                    <a:schemeClr val="accent4"/>
                  </a:solidFill>
                </a:rPr>
                <a:t>04</a:t>
              </a:r>
            </a:p>
          </p:txBody>
        </p:sp>
        <p:sp>
          <p:nvSpPr>
            <p:cNvPr id="23" name="Shape 7380">
              <a:extLst>
                <a:ext uri="{FF2B5EF4-FFF2-40B4-BE49-F238E27FC236}">
                  <a16:creationId xmlns:a16="http://schemas.microsoft.com/office/drawing/2014/main" id="{85B44C28-CAD7-6681-A5BB-8100B1A567D0}"/>
                </a:ext>
              </a:extLst>
            </p:cNvPr>
            <p:cNvSpPr/>
            <p:nvPr/>
          </p:nvSpPr>
          <p:spPr>
            <a:xfrm>
              <a:off x="0" y="631801"/>
              <a:ext cx="4084569" cy="13118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Develop project tools and templates</a:t>
              </a:r>
            </a:p>
          </p:txBody>
        </p:sp>
        <p:sp>
          <p:nvSpPr>
            <p:cNvPr id="24" name="Shape 7379">
              <a:extLst>
                <a:ext uri="{FF2B5EF4-FFF2-40B4-BE49-F238E27FC236}">
                  <a16:creationId xmlns:a16="http://schemas.microsoft.com/office/drawing/2014/main" id="{BA40B9B7-77A2-F9C3-4644-5A0CD3E92F41}"/>
                </a:ext>
              </a:extLst>
            </p:cNvPr>
            <p:cNvSpPr/>
            <p:nvPr/>
          </p:nvSpPr>
          <p:spPr>
            <a:xfrm>
              <a:off x="6179504" y="0"/>
              <a:ext cx="4084567" cy="6383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spcBef>
                  <a:spcPts val="2000"/>
                </a:spcBef>
                <a:defRPr sz="2000" b="1">
                  <a:solidFill>
                    <a:srgbClr val="A6AAA9"/>
                  </a:solidFill>
                </a:defRPr>
              </a:lvl1pPr>
            </a:lstStyle>
            <a:p>
              <a:r>
                <a:rPr lang="en-US" sz="2800">
                  <a:solidFill>
                    <a:srgbClr val="A05EB5"/>
                  </a:solidFill>
                </a:rPr>
                <a:t>07</a:t>
              </a:r>
              <a:endParaRPr sz="2800">
                <a:solidFill>
                  <a:srgbClr val="A05EB5"/>
                </a:solidFill>
              </a:endParaRPr>
            </a:p>
          </p:txBody>
        </p:sp>
        <p:sp>
          <p:nvSpPr>
            <p:cNvPr id="25" name="Shape 7380">
              <a:extLst>
                <a:ext uri="{FF2B5EF4-FFF2-40B4-BE49-F238E27FC236}">
                  <a16:creationId xmlns:a16="http://schemas.microsoft.com/office/drawing/2014/main" id="{6180E1F0-6F39-0CD6-CEBB-D3E23515108F}"/>
                </a:ext>
              </a:extLst>
            </p:cNvPr>
            <p:cNvSpPr/>
            <p:nvPr/>
          </p:nvSpPr>
          <p:spPr>
            <a:xfrm>
              <a:off x="6179503" y="631801"/>
              <a:ext cx="2912673" cy="13118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lvl1pPr algn="l">
                <a:spcBef>
                  <a:spcPts val="2000"/>
                </a:spcBef>
                <a:defRPr sz="2000">
                  <a:solidFill>
                    <a:srgbClr val="53585F"/>
                  </a:solidFill>
                </a:defRPr>
              </a:lvl1pPr>
            </a:lstStyle>
            <a:p>
              <a:r>
                <a:rPr lang="en-US" sz="1600" b="1">
                  <a:solidFill>
                    <a:schemeClr val="accent1"/>
                  </a:solidFill>
                </a:rPr>
                <a:t>Identify and resolve issues and risks</a:t>
              </a:r>
            </a:p>
          </p:txBody>
        </p:sp>
      </p:grpSp>
      <p:grpSp>
        <p:nvGrpSpPr>
          <p:cNvPr id="26" name="Group 7394">
            <a:extLst>
              <a:ext uri="{FF2B5EF4-FFF2-40B4-BE49-F238E27FC236}">
                <a16:creationId xmlns:a16="http://schemas.microsoft.com/office/drawing/2014/main" id="{4F5B895D-CCB1-E0FC-8F4E-D75F5F9DFF25}"/>
              </a:ext>
            </a:extLst>
          </p:cNvPr>
          <p:cNvGrpSpPr/>
          <p:nvPr/>
        </p:nvGrpSpPr>
        <p:grpSpPr>
          <a:xfrm>
            <a:off x="1846501" y="1990834"/>
            <a:ext cx="6792394" cy="3298658"/>
            <a:chOff x="0" y="0"/>
            <a:chExt cx="11947717" cy="5431891"/>
          </a:xfrm>
        </p:grpSpPr>
        <p:sp>
          <p:nvSpPr>
            <p:cNvPr id="27" name="Shape 7388">
              <a:extLst>
                <a:ext uri="{FF2B5EF4-FFF2-40B4-BE49-F238E27FC236}">
                  <a16:creationId xmlns:a16="http://schemas.microsoft.com/office/drawing/2014/main" id="{16EB845F-14E3-D17B-B3D9-83AFDF3B1A74}"/>
                </a:ext>
              </a:extLst>
            </p:cNvPr>
            <p:cNvSpPr/>
            <p:nvPr/>
          </p:nvSpPr>
          <p:spPr>
            <a:xfrm>
              <a:off x="0" y="1816723"/>
              <a:ext cx="2226763" cy="222684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3"/>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a:p>
          </p:txBody>
        </p:sp>
        <p:sp>
          <p:nvSpPr>
            <p:cNvPr id="70" name="Shape 7389">
              <a:extLst>
                <a:ext uri="{FF2B5EF4-FFF2-40B4-BE49-F238E27FC236}">
                  <a16:creationId xmlns:a16="http://schemas.microsoft.com/office/drawing/2014/main" id="{5D7B4C99-11F4-435C-EE57-290D246435D1}"/>
                </a:ext>
              </a:extLst>
            </p:cNvPr>
            <p:cNvSpPr/>
            <p:nvPr/>
          </p:nvSpPr>
          <p:spPr>
            <a:xfrm>
              <a:off x="2282643" y="891122"/>
              <a:ext cx="3226586" cy="322671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a:p>
          </p:txBody>
        </p:sp>
        <p:sp>
          <p:nvSpPr>
            <p:cNvPr id="71" name="Shape 7390">
              <a:extLst>
                <a:ext uri="{FF2B5EF4-FFF2-40B4-BE49-F238E27FC236}">
                  <a16:creationId xmlns:a16="http://schemas.microsoft.com/office/drawing/2014/main" id="{745C1C53-3C7D-59B3-F345-12F21B63CA93}"/>
                </a:ext>
              </a:extLst>
            </p:cNvPr>
            <p:cNvSpPr/>
            <p:nvPr/>
          </p:nvSpPr>
          <p:spPr>
            <a:xfrm>
              <a:off x="5707396" y="1619970"/>
              <a:ext cx="2620254" cy="262035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a:p>
          </p:txBody>
        </p:sp>
        <p:sp>
          <p:nvSpPr>
            <p:cNvPr id="72" name="Shape 7391">
              <a:extLst>
                <a:ext uri="{FF2B5EF4-FFF2-40B4-BE49-F238E27FC236}">
                  <a16:creationId xmlns:a16="http://schemas.microsoft.com/office/drawing/2014/main" id="{08F4BD84-DB56-603F-9605-F96BF5CBB3DC}"/>
                </a:ext>
              </a:extLst>
            </p:cNvPr>
            <p:cNvSpPr/>
            <p:nvPr/>
          </p:nvSpPr>
          <p:spPr>
            <a:xfrm>
              <a:off x="5279437" y="0"/>
              <a:ext cx="1609851" cy="1609912"/>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a:p>
          </p:txBody>
        </p:sp>
        <p:sp>
          <p:nvSpPr>
            <p:cNvPr id="73" name="Shape 7392">
              <a:extLst>
                <a:ext uri="{FF2B5EF4-FFF2-40B4-BE49-F238E27FC236}">
                  <a16:creationId xmlns:a16="http://schemas.microsoft.com/office/drawing/2014/main" id="{230F83D2-F55A-F60F-6230-3A790DD95618}"/>
                </a:ext>
              </a:extLst>
            </p:cNvPr>
            <p:cNvSpPr/>
            <p:nvPr/>
          </p:nvSpPr>
          <p:spPr>
            <a:xfrm>
              <a:off x="7733152" y="3954129"/>
              <a:ext cx="1477704" cy="1477762"/>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3"/>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a:p>
          </p:txBody>
        </p:sp>
        <p:sp>
          <p:nvSpPr>
            <p:cNvPr id="74" name="Shape 7393">
              <a:extLst>
                <a:ext uri="{FF2B5EF4-FFF2-40B4-BE49-F238E27FC236}">
                  <a16:creationId xmlns:a16="http://schemas.microsoft.com/office/drawing/2014/main" id="{9026D157-E3E9-8FD3-77A0-874B75EAD817}"/>
                </a:ext>
              </a:extLst>
            </p:cNvPr>
            <p:cNvSpPr/>
            <p:nvPr/>
          </p:nvSpPr>
          <p:spPr>
            <a:xfrm>
              <a:off x="8553541" y="928194"/>
              <a:ext cx="3394176" cy="339430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a:p>
          </p:txBody>
        </p:sp>
      </p:grpSp>
      <p:sp>
        <p:nvSpPr>
          <p:cNvPr id="75" name="Shape 7395">
            <a:extLst>
              <a:ext uri="{FF2B5EF4-FFF2-40B4-BE49-F238E27FC236}">
                <a16:creationId xmlns:a16="http://schemas.microsoft.com/office/drawing/2014/main" id="{DD073CE7-4899-D20C-651D-E2A76CEC2881}"/>
              </a:ext>
            </a:extLst>
          </p:cNvPr>
          <p:cNvSpPr/>
          <p:nvPr/>
        </p:nvSpPr>
        <p:spPr>
          <a:xfrm>
            <a:off x="1846501" y="3094087"/>
            <a:ext cx="1265937" cy="1352312"/>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3"/>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0">
                <a:schemeClr val="accent2">
                  <a:lumMod val="50000"/>
                </a:schemeClr>
              </a:gs>
              <a:gs pos="86000">
                <a:schemeClr val="accent2">
                  <a:lumMod val="75000"/>
                </a:schemeClr>
              </a:gs>
            </a:gsLst>
            <a:lin ang="5400000" scaled="0"/>
          </a:gradFill>
          <a:ln w="12700">
            <a:miter lim="400000"/>
          </a:ln>
          <a:effectLst>
            <a:outerShdw blurRad="213802" dist="50800" dir="5400000" algn="ctr" rotWithShape="0">
              <a:schemeClr val="accent2">
                <a:lumMod val="50000"/>
                <a:alpha val="36806"/>
              </a:scheme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76" name="Shape 7396">
            <a:extLst>
              <a:ext uri="{FF2B5EF4-FFF2-40B4-BE49-F238E27FC236}">
                <a16:creationId xmlns:a16="http://schemas.microsoft.com/office/drawing/2014/main" id="{C38ECAC3-CD61-51CD-D22C-EE8A6A5B0522}"/>
              </a:ext>
            </a:extLst>
          </p:cNvPr>
          <p:cNvSpPr/>
          <p:nvPr/>
        </p:nvSpPr>
        <p:spPr>
          <a:xfrm>
            <a:off x="3144206" y="2531992"/>
            <a:ext cx="1834346" cy="195950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0">
                <a:schemeClr val="accent2">
                  <a:lumMod val="75000"/>
                </a:schemeClr>
              </a:gs>
              <a:gs pos="86000">
                <a:schemeClr val="accent2"/>
              </a:gs>
            </a:gsLst>
            <a:lin ang="5400000" scaled="0"/>
          </a:gradFill>
          <a:ln w="12700">
            <a:miter lim="400000"/>
          </a:ln>
          <a:effectLst>
            <a:outerShdw blurRad="187124" dist="50800" dir="5400000" algn="ctr" rotWithShape="0">
              <a:srgbClr val="000000">
                <a:alpha val="28036"/>
              </a:srgb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77" name="Shape 7397">
            <a:extLst>
              <a:ext uri="{FF2B5EF4-FFF2-40B4-BE49-F238E27FC236}">
                <a16:creationId xmlns:a16="http://schemas.microsoft.com/office/drawing/2014/main" id="{BAB8EBCA-F28C-09C3-6F15-9086BE3A099C}"/>
              </a:ext>
            </a:extLst>
          </p:cNvPr>
          <p:cNvSpPr/>
          <p:nvPr/>
        </p:nvSpPr>
        <p:spPr>
          <a:xfrm>
            <a:off x="5091212" y="2974604"/>
            <a:ext cx="1489641" cy="159127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0">
                <a:schemeClr val="accent4">
                  <a:lumMod val="50000"/>
                </a:schemeClr>
              </a:gs>
              <a:gs pos="86000">
                <a:schemeClr val="accent4">
                  <a:lumMod val="75000"/>
                </a:schemeClr>
              </a:gs>
            </a:gsLst>
            <a:lin ang="5400000" scaled="0"/>
          </a:gradFill>
          <a:ln w="12700">
            <a:miter lim="400000"/>
          </a:ln>
          <a:effectLst>
            <a:outerShdw blurRad="139337" dist="50800" dir="5400000" algn="ctr" rotWithShape="0">
              <a:srgbClr val="000000">
                <a:alpha val="29000"/>
              </a:srgb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78" name="Shape 7398">
            <a:extLst>
              <a:ext uri="{FF2B5EF4-FFF2-40B4-BE49-F238E27FC236}">
                <a16:creationId xmlns:a16="http://schemas.microsoft.com/office/drawing/2014/main" id="{A32A2A99-D457-4F84-F79A-9326E28625B1}"/>
              </a:ext>
            </a:extLst>
          </p:cNvPr>
          <p:cNvSpPr/>
          <p:nvPr/>
        </p:nvSpPr>
        <p:spPr>
          <a:xfrm>
            <a:off x="4847913" y="1990834"/>
            <a:ext cx="915216" cy="977661"/>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0">
                <a:schemeClr val="accent4">
                  <a:lumMod val="75000"/>
                </a:schemeClr>
              </a:gs>
              <a:gs pos="86000">
                <a:schemeClr val="accent4"/>
              </a:gs>
            </a:gsLst>
            <a:lin ang="5400000" scaled="0"/>
          </a:gradFill>
          <a:ln w="12700">
            <a:miter lim="400000"/>
          </a:ln>
          <a:effectLst>
            <a:outerShdw blurRad="217953" dist="50800" dir="5400000" algn="ctr" rotWithShape="0">
              <a:srgbClr val="000000">
                <a:alpha val="30519"/>
              </a:srgb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79" name="Shape 7399">
            <a:extLst>
              <a:ext uri="{FF2B5EF4-FFF2-40B4-BE49-F238E27FC236}">
                <a16:creationId xmlns:a16="http://schemas.microsoft.com/office/drawing/2014/main" id="{468AA46F-1742-2595-7464-9AECE8D75296}"/>
              </a:ext>
            </a:extLst>
          </p:cNvPr>
          <p:cNvSpPr/>
          <p:nvPr/>
        </p:nvSpPr>
        <p:spPr>
          <a:xfrm>
            <a:off x="6242874" y="4392084"/>
            <a:ext cx="840089" cy="89740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3"/>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0">
                <a:schemeClr val="bg1">
                  <a:lumMod val="85000"/>
                </a:schemeClr>
              </a:gs>
              <a:gs pos="86000">
                <a:schemeClr val="accent3"/>
              </a:gs>
            </a:gsLst>
            <a:lin ang="5400000" scaled="0"/>
          </a:gradFill>
          <a:ln w="12700">
            <a:miter lim="400000"/>
          </a:ln>
          <a:effectLst>
            <a:outerShdw blurRad="35461" dist="50800" dir="5400000" algn="ctr" rotWithShape="0">
              <a:srgbClr val="000000">
                <a:alpha val="5000"/>
              </a:srgb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80" name="Shape 7400">
            <a:extLst>
              <a:ext uri="{FF2B5EF4-FFF2-40B4-BE49-F238E27FC236}">
                <a16:creationId xmlns:a16="http://schemas.microsoft.com/office/drawing/2014/main" id="{369375BC-A279-D323-16F1-5A5E7FADD6F3}"/>
              </a:ext>
            </a:extLst>
          </p:cNvPr>
          <p:cNvSpPr/>
          <p:nvPr/>
        </p:nvSpPr>
        <p:spPr>
          <a:xfrm>
            <a:off x="6709273" y="2554505"/>
            <a:ext cx="1929622" cy="206128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0">
                <a:srgbClr val="A05EB5"/>
              </a:gs>
              <a:gs pos="86000">
                <a:srgbClr val="76477D"/>
              </a:gs>
            </a:gsLst>
            <a:lin ang="5400000" scaled="0"/>
          </a:gradFill>
          <a:ln w="12700">
            <a:miter lim="400000"/>
          </a:ln>
          <a:effectLst>
            <a:outerShdw blurRad="227166" dist="50800" dir="5400000" algn="ctr" rotWithShape="0">
              <a:srgbClr val="000000">
                <a:alpha val="41000"/>
              </a:srgb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81" name="Shape 7382">
            <a:extLst>
              <a:ext uri="{FF2B5EF4-FFF2-40B4-BE49-F238E27FC236}">
                <a16:creationId xmlns:a16="http://schemas.microsoft.com/office/drawing/2014/main" id="{0CB92FAA-97BB-BB70-ED68-F9A4260715B1}"/>
              </a:ext>
            </a:extLst>
          </p:cNvPr>
          <p:cNvSpPr/>
          <p:nvPr/>
        </p:nvSpPr>
        <p:spPr>
          <a:xfrm>
            <a:off x="829928" y="3699040"/>
            <a:ext cx="1649951" cy="704883"/>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
        <p:nvSpPr>
          <p:cNvPr id="82" name="Shape 7383">
            <a:extLst>
              <a:ext uri="{FF2B5EF4-FFF2-40B4-BE49-F238E27FC236}">
                <a16:creationId xmlns:a16="http://schemas.microsoft.com/office/drawing/2014/main" id="{3C7F3D38-88B8-B537-F263-21A84C7EB466}"/>
              </a:ext>
            </a:extLst>
          </p:cNvPr>
          <p:cNvSpPr/>
          <p:nvPr/>
        </p:nvSpPr>
        <p:spPr>
          <a:xfrm rot="20533466">
            <a:off x="3620947" y="1523746"/>
            <a:ext cx="308901" cy="206021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
        <p:nvSpPr>
          <p:cNvPr id="83" name="Shape 7384">
            <a:extLst>
              <a:ext uri="{FF2B5EF4-FFF2-40B4-BE49-F238E27FC236}">
                <a16:creationId xmlns:a16="http://schemas.microsoft.com/office/drawing/2014/main" id="{E327C785-4AC4-DC50-D056-9BB563CCB39D}"/>
              </a:ext>
            </a:extLst>
          </p:cNvPr>
          <p:cNvSpPr/>
          <p:nvPr/>
        </p:nvSpPr>
        <p:spPr>
          <a:xfrm>
            <a:off x="6660437" y="4816423"/>
            <a:ext cx="527109" cy="6261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
        <p:nvSpPr>
          <p:cNvPr id="84" name="Shape 7385">
            <a:extLst>
              <a:ext uri="{FF2B5EF4-FFF2-40B4-BE49-F238E27FC236}">
                <a16:creationId xmlns:a16="http://schemas.microsoft.com/office/drawing/2014/main" id="{B85C3E41-B530-88CC-94C3-D133588FAF49}"/>
              </a:ext>
            </a:extLst>
          </p:cNvPr>
          <p:cNvSpPr/>
          <p:nvPr/>
        </p:nvSpPr>
        <p:spPr>
          <a:xfrm>
            <a:off x="4947049" y="3800143"/>
            <a:ext cx="896458" cy="1252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
        <p:nvSpPr>
          <p:cNvPr id="85" name="Shape 7386">
            <a:extLst>
              <a:ext uri="{FF2B5EF4-FFF2-40B4-BE49-F238E27FC236}">
                <a16:creationId xmlns:a16="http://schemas.microsoft.com/office/drawing/2014/main" id="{99A39BDC-6FB9-3EE9-1BCC-5A735A7C1F35}"/>
              </a:ext>
            </a:extLst>
          </p:cNvPr>
          <p:cNvSpPr/>
          <p:nvPr/>
        </p:nvSpPr>
        <p:spPr>
          <a:xfrm>
            <a:off x="7679755" y="3516649"/>
            <a:ext cx="1488807" cy="137070"/>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
        <p:nvSpPr>
          <p:cNvPr id="86" name="Shape 7387">
            <a:extLst>
              <a:ext uri="{FF2B5EF4-FFF2-40B4-BE49-F238E27FC236}">
                <a16:creationId xmlns:a16="http://schemas.microsoft.com/office/drawing/2014/main" id="{D1C4E62C-ABD9-4929-DFE3-9C3280F62CFF}"/>
              </a:ext>
            </a:extLst>
          </p:cNvPr>
          <p:cNvSpPr/>
          <p:nvPr/>
        </p:nvSpPr>
        <p:spPr>
          <a:xfrm>
            <a:off x="5313783" y="1522837"/>
            <a:ext cx="624483" cy="96583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
        <p:nvSpPr>
          <p:cNvPr id="87" name="Shape 7398">
            <a:extLst>
              <a:ext uri="{FF2B5EF4-FFF2-40B4-BE49-F238E27FC236}">
                <a16:creationId xmlns:a16="http://schemas.microsoft.com/office/drawing/2014/main" id="{25AE6038-B7D6-3767-5D5A-A10C11B8DDE4}"/>
              </a:ext>
            </a:extLst>
          </p:cNvPr>
          <p:cNvSpPr/>
          <p:nvPr/>
        </p:nvSpPr>
        <p:spPr>
          <a:xfrm>
            <a:off x="8443230" y="1990834"/>
            <a:ext cx="915216" cy="977661"/>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gradFill>
            <a:gsLst>
              <a:gs pos="20000">
                <a:srgbClr val="A05EB5"/>
              </a:gs>
              <a:gs pos="86000">
                <a:srgbClr val="C7A1D3"/>
              </a:gs>
            </a:gsLst>
            <a:lin ang="5400000" scaled="0"/>
          </a:gradFill>
          <a:ln w="12700">
            <a:miter lim="400000"/>
          </a:ln>
          <a:effectLst>
            <a:outerShdw blurRad="108711" dist="50800" dir="5400000" algn="ctr" rotWithShape="0">
              <a:srgbClr val="000000">
                <a:alpha val="18000"/>
              </a:srgbClr>
            </a:outerShdw>
          </a:effectLst>
        </p:spPr>
        <p:txBody>
          <a:bodyPr lIns="38100" tIns="38100" rIns="38100" bIns="38100" anchor="ctr"/>
          <a:lstStyle/>
          <a:p>
            <a:pPr>
              <a:defRPr sz="3200">
                <a:solidFill>
                  <a:srgbClr val="FFFFFF"/>
                </a:solidFill>
                <a:latin typeface="+mn-lt"/>
                <a:ea typeface="+mn-ea"/>
                <a:cs typeface="+mn-cs"/>
                <a:sym typeface="Helvetica Light"/>
              </a:defRPr>
            </a:pPr>
            <a:endParaRPr/>
          </a:p>
        </p:txBody>
      </p:sp>
      <p:sp>
        <p:nvSpPr>
          <p:cNvPr id="88" name="Shape 7387">
            <a:extLst>
              <a:ext uri="{FF2B5EF4-FFF2-40B4-BE49-F238E27FC236}">
                <a16:creationId xmlns:a16="http://schemas.microsoft.com/office/drawing/2014/main" id="{B3D0D66A-A46E-EB2D-9B7D-E3655E3FDEAD}"/>
              </a:ext>
            </a:extLst>
          </p:cNvPr>
          <p:cNvSpPr/>
          <p:nvPr/>
        </p:nvSpPr>
        <p:spPr>
          <a:xfrm>
            <a:off x="8909100" y="1522837"/>
            <a:ext cx="624483" cy="96583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tx1"/>
            </a:solidFill>
            <a:miter lim="400000"/>
            <a:headEnd type="triangle"/>
            <a:tailEnd type="oval"/>
          </a:ln>
        </p:spPr>
        <p:txBody>
          <a:bodyPr lIns="0" tIns="0" rIns="0" bIns="0"/>
          <a:lstStyle/>
          <a:p>
            <a:pPr algn="l" defTabSz="457200">
              <a:defRPr sz="1200">
                <a:solidFill>
                  <a:srgbClr val="000000"/>
                </a:solidFill>
              </a:defRPr>
            </a:pPr>
            <a:endParaRPr/>
          </a:p>
        </p:txBody>
      </p:sp>
    </p:spTree>
    <p:extLst>
      <p:ext uri="{BB962C8B-B14F-4D97-AF65-F5344CB8AC3E}">
        <p14:creationId xmlns:p14="http://schemas.microsoft.com/office/powerpoint/2010/main" val="253534803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40</a:t>
            </a:fld>
            <a:endParaRPr lang="en-US"/>
          </a:p>
        </p:txBody>
      </p:sp>
      <p:sp>
        <p:nvSpPr>
          <p:cNvPr id="3" name="Title 2"/>
          <p:cNvSpPr>
            <a:spLocks noGrp="1"/>
          </p:cNvSpPr>
          <p:nvPr>
            <p:ph type="title"/>
          </p:nvPr>
        </p:nvSpPr>
        <p:spPr/>
        <p:txBody>
          <a:bodyPr/>
          <a:lstStyle/>
          <a:p>
            <a:r>
              <a:rPr lang="en-US"/>
              <a:t>Forming the Right Team</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12" name="Rounded Rectangle 11">
            <a:extLst>
              <a:ext uri="{FF2B5EF4-FFF2-40B4-BE49-F238E27FC236}">
                <a16:creationId xmlns:a16="http://schemas.microsoft.com/office/drawing/2014/main" id="{769B6E37-2950-4E45-E39A-77370F0344DA}"/>
              </a:ext>
            </a:extLst>
          </p:cNvPr>
          <p:cNvSpPr/>
          <p:nvPr/>
        </p:nvSpPr>
        <p:spPr>
          <a:xfrm>
            <a:off x="6549655" y="932688"/>
            <a:ext cx="4412509" cy="5351154"/>
          </a:xfrm>
          <a:prstGeom prst="roundRect">
            <a:avLst>
              <a:gd name="adj" fmla="val 42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3" name="Rounded Rectangle 22">
            <a:extLst>
              <a:ext uri="{FF2B5EF4-FFF2-40B4-BE49-F238E27FC236}">
                <a16:creationId xmlns:a16="http://schemas.microsoft.com/office/drawing/2014/main" id="{022A7475-578B-A4BC-376B-F2C4FA0418D3}"/>
              </a:ext>
            </a:extLst>
          </p:cNvPr>
          <p:cNvSpPr/>
          <p:nvPr/>
        </p:nvSpPr>
        <p:spPr>
          <a:xfrm>
            <a:off x="8939223" y="3214392"/>
            <a:ext cx="1290343" cy="1290343"/>
          </a:xfrm>
          <a:prstGeom prst="roundRect">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Rounded Rectangle 28">
            <a:extLst>
              <a:ext uri="{FF2B5EF4-FFF2-40B4-BE49-F238E27FC236}">
                <a16:creationId xmlns:a16="http://schemas.microsoft.com/office/drawing/2014/main" id="{1E3C8CA9-4EF0-8D15-43A5-A70B082114AC}"/>
              </a:ext>
            </a:extLst>
          </p:cNvPr>
          <p:cNvSpPr/>
          <p:nvPr/>
        </p:nvSpPr>
        <p:spPr>
          <a:xfrm>
            <a:off x="7325084" y="3214392"/>
            <a:ext cx="1290343" cy="1290343"/>
          </a:xfrm>
          <a:prstGeom prst="roundRect">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3" name="Rounded Rectangle 32">
            <a:extLst>
              <a:ext uri="{FF2B5EF4-FFF2-40B4-BE49-F238E27FC236}">
                <a16:creationId xmlns:a16="http://schemas.microsoft.com/office/drawing/2014/main" id="{EDE16D04-DD6F-8DA7-462B-467C591AFB2B}"/>
              </a:ext>
            </a:extLst>
          </p:cNvPr>
          <p:cNvSpPr/>
          <p:nvPr/>
        </p:nvSpPr>
        <p:spPr>
          <a:xfrm>
            <a:off x="8961302" y="1833313"/>
            <a:ext cx="1290343" cy="1290343"/>
          </a:xfrm>
          <a:prstGeom prst="roundRect">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4" name="Rounded Rectangle 33">
            <a:extLst>
              <a:ext uri="{FF2B5EF4-FFF2-40B4-BE49-F238E27FC236}">
                <a16:creationId xmlns:a16="http://schemas.microsoft.com/office/drawing/2014/main" id="{9CA5797E-173D-D953-770B-77138783E932}"/>
              </a:ext>
            </a:extLst>
          </p:cNvPr>
          <p:cNvSpPr/>
          <p:nvPr/>
        </p:nvSpPr>
        <p:spPr>
          <a:xfrm>
            <a:off x="7327574" y="1833313"/>
            <a:ext cx="1290343" cy="1290343"/>
          </a:xfrm>
          <a:prstGeom prst="roundRect">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8" name="Content Placeholder 4">
            <a:extLst>
              <a:ext uri="{FF2B5EF4-FFF2-40B4-BE49-F238E27FC236}">
                <a16:creationId xmlns:a16="http://schemas.microsoft.com/office/drawing/2014/main" id="{7D813FA2-28C2-DB9F-7134-4BFD03E1A9DA}"/>
              </a:ext>
            </a:extLst>
          </p:cNvPr>
          <p:cNvSpPr>
            <a:spLocks noGrp="1"/>
          </p:cNvSpPr>
          <p:nvPr>
            <p:ph sz="quarter" idx="18"/>
          </p:nvPr>
        </p:nvSpPr>
        <p:spPr>
          <a:xfrm>
            <a:off x="7316641" y="1131346"/>
            <a:ext cx="3007951" cy="457201"/>
          </a:xfrm>
        </p:spPr>
        <p:txBody>
          <a:bodyPr/>
          <a:lstStyle/>
          <a:p>
            <a:pPr algn="ctr"/>
            <a:r>
              <a:rPr lang="en-US" sz="1800">
                <a:solidFill>
                  <a:schemeClr val="bg1"/>
                </a:solidFill>
              </a:rPr>
              <a:t>Part-Time Participants and Subject Matter Experts</a:t>
            </a:r>
          </a:p>
        </p:txBody>
      </p:sp>
      <p:pic>
        <p:nvPicPr>
          <p:cNvPr id="40" name="Graphic 39">
            <a:extLst>
              <a:ext uri="{FF2B5EF4-FFF2-40B4-BE49-F238E27FC236}">
                <a16:creationId xmlns:a16="http://schemas.microsoft.com/office/drawing/2014/main" id="{BE57838A-23EE-86CE-4F79-4E78AD45D1A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574738" y="2039573"/>
            <a:ext cx="747619" cy="666794"/>
          </a:xfrm>
          <a:prstGeom prst="rect">
            <a:avLst/>
          </a:prstGeom>
        </p:spPr>
      </p:pic>
      <p:pic>
        <p:nvPicPr>
          <p:cNvPr id="42" name="Graphic 41">
            <a:extLst>
              <a:ext uri="{FF2B5EF4-FFF2-40B4-BE49-F238E27FC236}">
                <a16:creationId xmlns:a16="http://schemas.microsoft.com/office/drawing/2014/main" id="{4185DF8F-20E7-CB7B-4451-5471F9C74D7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286991" y="2059752"/>
            <a:ext cx="638964" cy="675476"/>
          </a:xfrm>
          <a:prstGeom prst="rect">
            <a:avLst/>
          </a:prstGeom>
        </p:spPr>
      </p:pic>
      <p:pic>
        <p:nvPicPr>
          <p:cNvPr id="44" name="Graphic 43">
            <a:extLst>
              <a:ext uri="{FF2B5EF4-FFF2-40B4-BE49-F238E27FC236}">
                <a16:creationId xmlns:a16="http://schemas.microsoft.com/office/drawing/2014/main" id="{3347F572-326C-BF46-82AB-C8F3B0F657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58364" y="3355386"/>
            <a:ext cx="623781" cy="623781"/>
          </a:xfrm>
          <a:prstGeom prst="rect">
            <a:avLst/>
          </a:prstGeom>
        </p:spPr>
      </p:pic>
      <p:sp>
        <p:nvSpPr>
          <p:cNvPr id="45" name="Rectangle 44">
            <a:extLst>
              <a:ext uri="{FF2B5EF4-FFF2-40B4-BE49-F238E27FC236}">
                <a16:creationId xmlns:a16="http://schemas.microsoft.com/office/drawing/2014/main" id="{56DFDD95-2746-C4DC-AC19-D34C5EECC73C}"/>
              </a:ext>
            </a:extLst>
          </p:cNvPr>
          <p:cNvSpPr/>
          <p:nvPr/>
        </p:nvSpPr>
        <p:spPr>
          <a:xfrm>
            <a:off x="7632602" y="4749501"/>
            <a:ext cx="2376030" cy="132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600" b="1">
                <a:solidFill>
                  <a:schemeClr val="accent1"/>
                </a:solidFill>
              </a:rPr>
              <a:t>Supply Management</a:t>
            </a:r>
          </a:p>
        </p:txBody>
      </p:sp>
      <p:grpSp>
        <p:nvGrpSpPr>
          <p:cNvPr id="46" name="Group 45">
            <a:extLst>
              <a:ext uri="{FF2B5EF4-FFF2-40B4-BE49-F238E27FC236}">
                <a16:creationId xmlns:a16="http://schemas.microsoft.com/office/drawing/2014/main" id="{42BE7B64-C024-B07D-2B40-3E7AAEC40872}"/>
              </a:ext>
            </a:extLst>
          </p:cNvPr>
          <p:cNvGrpSpPr/>
          <p:nvPr/>
        </p:nvGrpSpPr>
        <p:grpSpPr>
          <a:xfrm>
            <a:off x="820574" y="932688"/>
            <a:ext cx="5486400" cy="5351154"/>
            <a:chOff x="820574" y="932688"/>
            <a:chExt cx="5486400" cy="5351154"/>
          </a:xfrm>
        </p:grpSpPr>
        <p:grpSp>
          <p:nvGrpSpPr>
            <p:cNvPr id="47" name="Group 46">
              <a:extLst>
                <a:ext uri="{FF2B5EF4-FFF2-40B4-BE49-F238E27FC236}">
                  <a16:creationId xmlns:a16="http://schemas.microsoft.com/office/drawing/2014/main" id="{3C7F424B-2AFF-C37B-1465-506A7183133B}"/>
                </a:ext>
              </a:extLst>
            </p:cNvPr>
            <p:cNvGrpSpPr/>
            <p:nvPr/>
          </p:nvGrpSpPr>
          <p:grpSpPr>
            <a:xfrm>
              <a:off x="1339701" y="932688"/>
              <a:ext cx="4412509" cy="5351154"/>
              <a:chOff x="1339701" y="932688"/>
              <a:chExt cx="4412509" cy="5351154"/>
            </a:xfrm>
          </p:grpSpPr>
          <p:sp>
            <p:nvSpPr>
              <p:cNvPr id="49" name="Rounded Rectangle 48">
                <a:extLst>
                  <a:ext uri="{FF2B5EF4-FFF2-40B4-BE49-F238E27FC236}">
                    <a16:creationId xmlns:a16="http://schemas.microsoft.com/office/drawing/2014/main" id="{9971C57A-F29E-3556-E793-0A268DA17181}"/>
                  </a:ext>
                </a:extLst>
              </p:cNvPr>
              <p:cNvSpPr/>
              <p:nvPr/>
            </p:nvSpPr>
            <p:spPr>
              <a:xfrm>
                <a:off x="1339701" y="932688"/>
                <a:ext cx="4412509" cy="5351154"/>
              </a:xfrm>
              <a:prstGeom prst="roundRect">
                <a:avLst>
                  <a:gd name="adj" fmla="val 42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0" name="Rounded Rectangle 49">
                <a:extLst>
                  <a:ext uri="{FF2B5EF4-FFF2-40B4-BE49-F238E27FC236}">
                    <a16:creationId xmlns:a16="http://schemas.microsoft.com/office/drawing/2014/main" id="{A7A34B21-B362-ABB8-89BF-84B0F9216AF1}"/>
                  </a:ext>
                </a:extLst>
              </p:cNvPr>
              <p:cNvSpPr/>
              <p:nvPr/>
            </p:nvSpPr>
            <p:spPr>
              <a:xfrm>
                <a:off x="2888675" y="1563279"/>
                <a:ext cx="1371600" cy="5808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Steering Committee</a:t>
                </a:r>
              </a:p>
            </p:txBody>
          </p:sp>
          <p:sp>
            <p:nvSpPr>
              <p:cNvPr id="51" name="Rounded Rectangle 50">
                <a:extLst>
                  <a:ext uri="{FF2B5EF4-FFF2-40B4-BE49-F238E27FC236}">
                    <a16:creationId xmlns:a16="http://schemas.microsoft.com/office/drawing/2014/main" id="{0D173B29-E120-F8EC-ADA8-A8FC44F2FF65}"/>
                  </a:ext>
                </a:extLst>
              </p:cNvPr>
              <p:cNvSpPr/>
              <p:nvPr/>
            </p:nvSpPr>
            <p:spPr>
              <a:xfrm>
                <a:off x="2888675" y="2236762"/>
                <a:ext cx="1371600" cy="54967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Project Management</a:t>
                </a:r>
              </a:p>
            </p:txBody>
          </p:sp>
          <p:sp>
            <p:nvSpPr>
              <p:cNvPr id="52" name="Rounded Rectangle 51">
                <a:extLst>
                  <a:ext uri="{FF2B5EF4-FFF2-40B4-BE49-F238E27FC236}">
                    <a16:creationId xmlns:a16="http://schemas.microsoft.com/office/drawing/2014/main" id="{4B04A1EF-EE3D-1939-8CC0-F1908E63EE98}"/>
                  </a:ext>
                </a:extLst>
              </p:cNvPr>
              <p:cNvSpPr/>
              <p:nvPr/>
            </p:nvSpPr>
            <p:spPr>
              <a:xfrm>
                <a:off x="2888675" y="2864741"/>
                <a:ext cx="1371600" cy="365760"/>
              </a:xfrm>
              <a:prstGeom prst="round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b="1">
                    <a:solidFill>
                      <a:srgbClr val="5E5F62"/>
                    </a:solidFill>
                  </a:rPr>
                  <a:t>Core Team</a:t>
                </a:r>
              </a:p>
            </p:txBody>
          </p:sp>
          <p:sp>
            <p:nvSpPr>
              <p:cNvPr id="53" name="Rounded Rectangle 52">
                <a:extLst>
                  <a:ext uri="{FF2B5EF4-FFF2-40B4-BE49-F238E27FC236}">
                    <a16:creationId xmlns:a16="http://schemas.microsoft.com/office/drawing/2014/main" id="{890A9791-B784-6927-C6D0-E295E93BC338}"/>
                  </a:ext>
                </a:extLst>
              </p:cNvPr>
              <p:cNvSpPr/>
              <p:nvPr/>
            </p:nvSpPr>
            <p:spPr>
              <a:xfrm>
                <a:off x="1509164" y="3355517"/>
                <a:ext cx="1371600" cy="365760"/>
              </a:xfrm>
              <a:prstGeom prst="round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b="1">
                    <a:solidFill>
                      <a:srgbClr val="5E5F62"/>
                    </a:solidFill>
                  </a:rPr>
                  <a:t>Consultants</a:t>
                </a:r>
              </a:p>
            </p:txBody>
          </p:sp>
          <p:sp>
            <p:nvSpPr>
              <p:cNvPr id="54" name="Rounded Rectangle 53">
                <a:extLst>
                  <a:ext uri="{FF2B5EF4-FFF2-40B4-BE49-F238E27FC236}">
                    <a16:creationId xmlns:a16="http://schemas.microsoft.com/office/drawing/2014/main" id="{38EC9796-1199-0917-D873-6B1E01B6FC84}"/>
                  </a:ext>
                </a:extLst>
              </p:cNvPr>
              <p:cNvSpPr/>
              <p:nvPr/>
            </p:nvSpPr>
            <p:spPr>
              <a:xfrm>
                <a:off x="1660141" y="4043951"/>
                <a:ext cx="1764792" cy="365760"/>
              </a:xfrm>
              <a:prstGeom prst="round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a:solidFill>
                      <a:srgbClr val="000000"/>
                    </a:solidFill>
                  </a:rPr>
                  <a:t>Org and Staffing</a:t>
                </a:r>
              </a:p>
            </p:txBody>
          </p:sp>
          <p:sp>
            <p:nvSpPr>
              <p:cNvPr id="55" name="Rounded Rectangle 54">
                <a:extLst>
                  <a:ext uri="{FF2B5EF4-FFF2-40B4-BE49-F238E27FC236}">
                    <a16:creationId xmlns:a16="http://schemas.microsoft.com/office/drawing/2014/main" id="{54E0CE51-5F1F-A611-4AF0-A888AED63773}"/>
                  </a:ext>
                </a:extLst>
              </p:cNvPr>
              <p:cNvSpPr/>
              <p:nvPr/>
            </p:nvSpPr>
            <p:spPr>
              <a:xfrm>
                <a:off x="3730015" y="4031729"/>
                <a:ext cx="1766156" cy="914400"/>
              </a:xfrm>
              <a:prstGeom prst="roundRect">
                <a:avLst/>
              </a:prstGeom>
              <a:solidFill>
                <a:schemeClr val="accent2">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b="1">
                    <a:solidFill>
                      <a:schemeClr val="bg1"/>
                    </a:solidFill>
                  </a:rPr>
                  <a:t>Policy Harmonization</a:t>
                </a:r>
              </a:p>
              <a:p>
                <a:pPr algn="ctr"/>
                <a:endParaRPr lang="en-US" sz="1200" b="1">
                  <a:solidFill>
                    <a:schemeClr val="bg1"/>
                  </a:solidFill>
                </a:endParaRPr>
              </a:p>
              <a:p>
                <a:pPr algn="ctr"/>
                <a:r>
                  <a:rPr lang="en-US" sz="1200" b="1">
                    <a:solidFill>
                      <a:schemeClr val="bg1"/>
                    </a:solidFill>
                  </a:rPr>
                  <a:t>Process Redesign</a:t>
                </a:r>
              </a:p>
            </p:txBody>
          </p:sp>
          <p:sp>
            <p:nvSpPr>
              <p:cNvPr id="56" name="Rounded Rectangle 55">
                <a:extLst>
                  <a:ext uri="{FF2B5EF4-FFF2-40B4-BE49-F238E27FC236}">
                    <a16:creationId xmlns:a16="http://schemas.microsoft.com/office/drawing/2014/main" id="{7387A85A-36C3-EBED-3EC0-1A17742EC6AA}"/>
                  </a:ext>
                </a:extLst>
              </p:cNvPr>
              <p:cNvSpPr/>
              <p:nvPr/>
            </p:nvSpPr>
            <p:spPr>
              <a:xfrm>
                <a:off x="3730015" y="5067588"/>
                <a:ext cx="1761093" cy="1125878"/>
              </a:xfrm>
              <a:prstGeom prst="roundRect">
                <a:avLst/>
              </a:prstGeom>
              <a:solidFill>
                <a:schemeClr val="bg1">
                  <a:lumMod val="8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00" b="1">
                  <a:solidFill>
                    <a:srgbClr val="000000"/>
                  </a:solidFill>
                </a:endParaRPr>
              </a:p>
              <a:p>
                <a:pPr algn="ctr"/>
                <a:r>
                  <a:rPr lang="en-US" sz="1200" b="1">
                    <a:solidFill>
                      <a:srgbClr val="000000"/>
                    </a:solidFill>
                  </a:rPr>
                  <a:t>Training</a:t>
                </a:r>
              </a:p>
              <a:p>
                <a:pPr algn="ctr"/>
                <a:endParaRPr lang="en-US" sz="200" b="1">
                  <a:solidFill>
                    <a:srgbClr val="000000"/>
                  </a:solidFill>
                </a:endParaRPr>
              </a:p>
              <a:p>
                <a:pPr algn="ctr"/>
                <a:r>
                  <a:rPr lang="en-US" sz="1200" b="1">
                    <a:solidFill>
                      <a:srgbClr val="000000"/>
                    </a:solidFill>
                  </a:rPr>
                  <a:t>Communications, Marketing, and Change Management</a:t>
                </a:r>
              </a:p>
            </p:txBody>
          </p:sp>
          <p:sp>
            <p:nvSpPr>
              <p:cNvPr id="57" name="Rounded Rectangle 56">
                <a:extLst>
                  <a:ext uri="{FF2B5EF4-FFF2-40B4-BE49-F238E27FC236}">
                    <a16:creationId xmlns:a16="http://schemas.microsoft.com/office/drawing/2014/main" id="{7C841066-3EA8-CD10-7BD5-ADED950CE0CE}"/>
                  </a:ext>
                </a:extLst>
              </p:cNvPr>
              <p:cNvSpPr/>
              <p:nvPr/>
            </p:nvSpPr>
            <p:spPr>
              <a:xfrm>
                <a:off x="1660141" y="4580939"/>
                <a:ext cx="1764792" cy="365760"/>
              </a:xfrm>
              <a:prstGeom prst="roundRect">
                <a:avLst/>
              </a:prstGeom>
              <a:solidFill>
                <a:srgbClr val="A05EB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b="1">
                    <a:solidFill>
                      <a:schemeClr val="bg1"/>
                    </a:solidFill>
                  </a:rPr>
                  <a:t>Facilities</a:t>
                </a:r>
              </a:p>
            </p:txBody>
          </p:sp>
          <p:sp>
            <p:nvSpPr>
              <p:cNvPr id="58" name="Rounded Rectangle 57">
                <a:extLst>
                  <a:ext uri="{FF2B5EF4-FFF2-40B4-BE49-F238E27FC236}">
                    <a16:creationId xmlns:a16="http://schemas.microsoft.com/office/drawing/2014/main" id="{3C62C301-09CD-6768-2B00-C3A74D38C688}"/>
                  </a:ext>
                </a:extLst>
              </p:cNvPr>
              <p:cNvSpPr/>
              <p:nvPr/>
            </p:nvSpPr>
            <p:spPr>
              <a:xfrm>
                <a:off x="1669678" y="5067588"/>
                <a:ext cx="1766156" cy="1125878"/>
              </a:xfrm>
              <a:prstGeom prst="roundRect">
                <a:avLst/>
              </a:prstGeom>
              <a:solidFill>
                <a:schemeClr val="accent4">
                  <a:lumMod val="7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b="1">
                    <a:solidFill>
                      <a:schemeClr val="bg1"/>
                    </a:solidFill>
                  </a:rPr>
                  <a:t>Technology</a:t>
                </a:r>
              </a:p>
              <a:p>
                <a:pPr algn="ctr"/>
                <a:endParaRPr lang="en-US" sz="1200" b="1">
                  <a:solidFill>
                    <a:schemeClr val="bg1"/>
                  </a:solidFill>
                </a:endParaRPr>
              </a:p>
              <a:p>
                <a:pPr algn="ctr"/>
                <a:r>
                  <a:rPr lang="en-US" sz="1200" b="1">
                    <a:solidFill>
                      <a:schemeClr val="bg1"/>
                    </a:solidFill>
                  </a:rPr>
                  <a:t>Knowledge Base Build</a:t>
                </a:r>
              </a:p>
            </p:txBody>
          </p:sp>
          <p:sp>
            <p:nvSpPr>
              <p:cNvPr id="59" name="Right Brace 58">
                <a:extLst>
                  <a:ext uri="{FF2B5EF4-FFF2-40B4-BE49-F238E27FC236}">
                    <a16:creationId xmlns:a16="http://schemas.microsoft.com/office/drawing/2014/main" id="{67730FEE-1E9B-C0D6-0581-011FE0CF6A43}"/>
                  </a:ext>
                </a:extLst>
              </p:cNvPr>
              <p:cNvSpPr/>
              <p:nvPr/>
            </p:nvSpPr>
            <p:spPr>
              <a:xfrm rot="16200000">
                <a:off x="3120254" y="2981937"/>
                <a:ext cx="857841" cy="1112180"/>
              </a:xfrm>
              <a:prstGeom prst="rightBrace">
                <a:avLst>
                  <a:gd name="adj1" fmla="val 0"/>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solidFill>
                    <a:schemeClr val="bg1"/>
                  </a:solidFill>
                </a:endParaRPr>
              </a:p>
            </p:txBody>
          </p:sp>
          <p:cxnSp>
            <p:nvCxnSpPr>
              <p:cNvPr id="60" name="Straight Connector 59">
                <a:extLst>
                  <a:ext uri="{FF2B5EF4-FFF2-40B4-BE49-F238E27FC236}">
                    <a16:creationId xmlns:a16="http://schemas.microsoft.com/office/drawing/2014/main" id="{BA02893C-736C-E81D-7ACE-BCC22D722195}"/>
                  </a:ext>
                </a:extLst>
              </p:cNvPr>
              <p:cNvCxnSpPr>
                <a:cxnSpLocks/>
              </p:cNvCxnSpPr>
              <p:nvPr/>
            </p:nvCxnSpPr>
            <p:spPr>
              <a:xfrm>
                <a:off x="3730015" y="4516223"/>
                <a:ext cx="1761093" cy="13269"/>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61" name="Straight Connector 60">
                <a:extLst>
                  <a:ext uri="{FF2B5EF4-FFF2-40B4-BE49-F238E27FC236}">
                    <a16:creationId xmlns:a16="http://schemas.microsoft.com/office/drawing/2014/main" id="{AA32F77D-1334-36BE-33B1-778DCE2CF26D}"/>
                  </a:ext>
                </a:extLst>
              </p:cNvPr>
              <p:cNvCxnSpPr/>
              <p:nvPr/>
            </p:nvCxnSpPr>
            <p:spPr>
              <a:xfrm>
                <a:off x="3730015" y="5362950"/>
                <a:ext cx="1761093" cy="13269"/>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62" name="Straight Connector 61">
                <a:extLst>
                  <a:ext uri="{FF2B5EF4-FFF2-40B4-BE49-F238E27FC236}">
                    <a16:creationId xmlns:a16="http://schemas.microsoft.com/office/drawing/2014/main" id="{2E998262-F84F-7B54-E3A5-E1E642C18B81}"/>
                  </a:ext>
                </a:extLst>
              </p:cNvPr>
              <p:cNvCxnSpPr/>
              <p:nvPr/>
            </p:nvCxnSpPr>
            <p:spPr>
              <a:xfrm>
                <a:off x="1667761" y="5461457"/>
                <a:ext cx="1761093" cy="13269"/>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cxnSp>
            <p:nvCxnSpPr>
              <p:cNvPr id="63" name="Straight Connector 62">
                <a:extLst>
                  <a:ext uri="{FF2B5EF4-FFF2-40B4-BE49-F238E27FC236}">
                    <a16:creationId xmlns:a16="http://schemas.microsoft.com/office/drawing/2014/main" id="{56B296A8-9AB0-6F24-1C76-E75174B996F0}"/>
                  </a:ext>
                </a:extLst>
              </p:cNvPr>
              <p:cNvCxnSpPr>
                <a:cxnSpLocks/>
                <a:stCxn id="50" idx="2"/>
                <a:endCxn id="51" idx="0"/>
              </p:cNvCxnSpPr>
              <p:nvPr/>
            </p:nvCxnSpPr>
            <p:spPr>
              <a:xfrm>
                <a:off x="3574475" y="2144106"/>
                <a:ext cx="0" cy="926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35A1354-667E-8C50-326F-4C80D4048001}"/>
                  </a:ext>
                </a:extLst>
              </p:cNvPr>
              <p:cNvCxnSpPr>
                <a:cxnSpLocks/>
                <a:stCxn id="51" idx="2"/>
                <a:endCxn id="52" idx="0"/>
              </p:cNvCxnSpPr>
              <p:nvPr/>
            </p:nvCxnSpPr>
            <p:spPr>
              <a:xfrm>
                <a:off x="3574475" y="2786433"/>
                <a:ext cx="0" cy="783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Rounded Rectangle 16">
                <a:extLst>
                  <a:ext uri="{FF2B5EF4-FFF2-40B4-BE49-F238E27FC236}">
                    <a16:creationId xmlns:a16="http://schemas.microsoft.com/office/drawing/2014/main" id="{82623717-3A2B-36CA-68F9-01287EB2B62F}"/>
                  </a:ext>
                </a:extLst>
              </p:cNvPr>
              <p:cNvSpPr/>
              <p:nvPr/>
            </p:nvSpPr>
            <p:spPr>
              <a:xfrm>
                <a:off x="3082700" y="3587661"/>
                <a:ext cx="951743" cy="389648"/>
              </a:xfrm>
              <a:prstGeom prst="round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100" b="1">
                    <a:solidFill>
                      <a:srgbClr val="5E5F62"/>
                    </a:solidFill>
                  </a:rPr>
                  <a:t>Sub Teams</a:t>
                </a:r>
              </a:p>
            </p:txBody>
          </p:sp>
          <p:cxnSp>
            <p:nvCxnSpPr>
              <p:cNvPr id="66" name="Elbow Connector 65">
                <a:extLst>
                  <a:ext uri="{FF2B5EF4-FFF2-40B4-BE49-F238E27FC236}">
                    <a16:creationId xmlns:a16="http://schemas.microsoft.com/office/drawing/2014/main" id="{D7822E53-1CAB-010C-BB88-F2B46F36F982}"/>
                  </a:ext>
                </a:extLst>
              </p:cNvPr>
              <p:cNvCxnSpPr>
                <a:cxnSpLocks/>
              </p:cNvCxnSpPr>
              <p:nvPr/>
            </p:nvCxnSpPr>
            <p:spPr>
              <a:xfrm flipV="1">
                <a:off x="2858019" y="3352977"/>
                <a:ext cx="693711" cy="185420"/>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Content Placeholder 4">
              <a:extLst>
                <a:ext uri="{FF2B5EF4-FFF2-40B4-BE49-F238E27FC236}">
                  <a16:creationId xmlns:a16="http://schemas.microsoft.com/office/drawing/2014/main" id="{C2EEA1F6-847E-AEED-CD22-AAA8ACCDA249}"/>
                </a:ext>
              </a:extLst>
            </p:cNvPr>
            <p:cNvSpPr txBox="1">
              <a:spLocks/>
            </p:cNvSpPr>
            <p:nvPr/>
          </p:nvSpPr>
          <p:spPr>
            <a:xfrm>
              <a:off x="820574" y="1130085"/>
              <a:ext cx="5486400" cy="457201"/>
            </a:xfrm>
            <a:prstGeom prst="rect">
              <a:avLst/>
            </a:prstGeom>
          </p:spPr>
          <p:txBody>
            <a:bodyPr vert="horz" lIns="0" tIns="45720" rIns="0" bIns="45720" rtlCol="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a:solidFill>
                    <a:schemeClr val="bg1"/>
                  </a:solidFill>
                </a:rPr>
                <a:t>Typical Project Organization</a:t>
              </a:r>
            </a:p>
          </p:txBody>
        </p:sp>
      </p:grpSp>
      <p:sp>
        <p:nvSpPr>
          <p:cNvPr id="67" name="TextBox 66">
            <a:extLst>
              <a:ext uri="{FF2B5EF4-FFF2-40B4-BE49-F238E27FC236}">
                <a16:creationId xmlns:a16="http://schemas.microsoft.com/office/drawing/2014/main" id="{0073B59B-3CBE-0B4C-2D4B-34F9AAEC4B86}"/>
              </a:ext>
            </a:extLst>
          </p:cNvPr>
          <p:cNvSpPr txBox="1"/>
          <p:nvPr/>
        </p:nvSpPr>
        <p:spPr>
          <a:xfrm>
            <a:off x="7276691" y="2760165"/>
            <a:ext cx="1392108" cy="338554"/>
          </a:xfrm>
          <a:prstGeom prst="rect">
            <a:avLst/>
          </a:prstGeom>
          <a:noFill/>
          <a:ln>
            <a:noFill/>
          </a:ln>
        </p:spPr>
        <p:txBody>
          <a:bodyPr wrap="square" rtlCol="0">
            <a:spAutoFit/>
          </a:bodyPr>
          <a:lstStyle/>
          <a:p>
            <a:pPr algn="ctr"/>
            <a:r>
              <a:rPr lang="en-US" sz="1600" b="1">
                <a:solidFill>
                  <a:schemeClr val="bg1"/>
                </a:solidFill>
              </a:rPr>
              <a:t>Finance</a:t>
            </a:r>
          </a:p>
        </p:txBody>
      </p:sp>
      <p:sp>
        <p:nvSpPr>
          <p:cNvPr id="68" name="TextBox 67">
            <a:extLst>
              <a:ext uri="{FF2B5EF4-FFF2-40B4-BE49-F238E27FC236}">
                <a16:creationId xmlns:a16="http://schemas.microsoft.com/office/drawing/2014/main" id="{DB9D9715-347A-6757-3ED7-FD5DF44E291B}"/>
              </a:ext>
            </a:extLst>
          </p:cNvPr>
          <p:cNvSpPr txBox="1"/>
          <p:nvPr/>
        </p:nvSpPr>
        <p:spPr>
          <a:xfrm>
            <a:off x="8922611" y="2760165"/>
            <a:ext cx="1392108" cy="338554"/>
          </a:xfrm>
          <a:prstGeom prst="rect">
            <a:avLst/>
          </a:prstGeom>
          <a:noFill/>
          <a:ln>
            <a:noFill/>
          </a:ln>
        </p:spPr>
        <p:txBody>
          <a:bodyPr wrap="square" rtlCol="0">
            <a:spAutoFit/>
          </a:bodyPr>
          <a:lstStyle/>
          <a:p>
            <a:pPr algn="ctr"/>
            <a:r>
              <a:rPr lang="en-US" sz="1600" b="1">
                <a:solidFill>
                  <a:schemeClr val="bg1"/>
                </a:solidFill>
              </a:rPr>
              <a:t>HR</a:t>
            </a:r>
          </a:p>
        </p:txBody>
      </p:sp>
      <p:sp>
        <p:nvSpPr>
          <p:cNvPr id="69" name="TextBox 68">
            <a:extLst>
              <a:ext uri="{FF2B5EF4-FFF2-40B4-BE49-F238E27FC236}">
                <a16:creationId xmlns:a16="http://schemas.microsoft.com/office/drawing/2014/main" id="{2EECD7D7-31B3-AE53-52DE-22E7336A16AA}"/>
              </a:ext>
            </a:extLst>
          </p:cNvPr>
          <p:cNvSpPr txBox="1"/>
          <p:nvPr/>
        </p:nvSpPr>
        <p:spPr>
          <a:xfrm>
            <a:off x="7276691" y="3890539"/>
            <a:ext cx="1392108" cy="584775"/>
          </a:xfrm>
          <a:prstGeom prst="rect">
            <a:avLst/>
          </a:prstGeom>
          <a:noFill/>
          <a:ln>
            <a:noFill/>
          </a:ln>
        </p:spPr>
        <p:txBody>
          <a:bodyPr wrap="square" rtlCol="0">
            <a:spAutoFit/>
          </a:bodyPr>
          <a:lstStyle/>
          <a:p>
            <a:pPr algn="ctr"/>
            <a:r>
              <a:rPr lang="en-US" sz="1600" b="1">
                <a:solidFill>
                  <a:schemeClr val="bg1"/>
                </a:solidFill>
              </a:rPr>
              <a:t>Internal Audit</a:t>
            </a:r>
          </a:p>
        </p:txBody>
      </p:sp>
      <p:pic>
        <p:nvPicPr>
          <p:cNvPr id="70" name="Graphic 69">
            <a:extLst>
              <a:ext uri="{FF2B5EF4-FFF2-40B4-BE49-F238E27FC236}">
                <a16:creationId xmlns:a16="http://schemas.microsoft.com/office/drawing/2014/main" id="{25A68D7C-2461-4E2E-E950-07F79A46EB99}"/>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9229327" y="3420718"/>
            <a:ext cx="779305" cy="601117"/>
          </a:xfrm>
          <a:prstGeom prst="rect">
            <a:avLst/>
          </a:prstGeom>
        </p:spPr>
      </p:pic>
      <p:sp>
        <p:nvSpPr>
          <p:cNvPr id="71" name="TextBox 70">
            <a:extLst>
              <a:ext uri="{FF2B5EF4-FFF2-40B4-BE49-F238E27FC236}">
                <a16:creationId xmlns:a16="http://schemas.microsoft.com/office/drawing/2014/main" id="{781EBBAC-2D2D-018A-BAC1-6083595F6475}"/>
              </a:ext>
            </a:extLst>
          </p:cNvPr>
          <p:cNvSpPr txBox="1"/>
          <p:nvPr/>
        </p:nvSpPr>
        <p:spPr>
          <a:xfrm>
            <a:off x="8881031" y="4086274"/>
            <a:ext cx="1392108" cy="338554"/>
          </a:xfrm>
          <a:prstGeom prst="rect">
            <a:avLst/>
          </a:prstGeom>
          <a:noFill/>
          <a:ln>
            <a:noFill/>
          </a:ln>
        </p:spPr>
        <p:txBody>
          <a:bodyPr wrap="square" rtlCol="0">
            <a:spAutoFit/>
          </a:bodyPr>
          <a:lstStyle/>
          <a:p>
            <a:pPr algn="ctr"/>
            <a:r>
              <a:rPr lang="en-US" sz="1600" b="1">
                <a:solidFill>
                  <a:schemeClr val="bg1"/>
                </a:solidFill>
              </a:rPr>
              <a:t>Legal</a:t>
            </a:r>
          </a:p>
        </p:txBody>
      </p:sp>
      <p:grpSp>
        <p:nvGrpSpPr>
          <p:cNvPr id="72" name="Graphic 27">
            <a:extLst>
              <a:ext uri="{FF2B5EF4-FFF2-40B4-BE49-F238E27FC236}">
                <a16:creationId xmlns:a16="http://schemas.microsoft.com/office/drawing/2014/main" id="{18994A54-02F3-1924-1FC2-4E6CE335BFF9}"/>
              </a:ext>
            </a:extLst>
          </p:cNvPr>
          <p:cNvGrpSpPr/>
          <p:nvPr/>
        </p:nvGrpSpPr>
        <p:grpSpPr>
          <a:xfrm>
            <a:off x="8375041" y="4832221"/>
            <a:ext cx="899775" cy="890342"/>
            <a:chOff x="8375041" y="4832221"/>
            <a:chExt cx="899775" cy="890342"/>
          </a:xfrm>
          <a:gradFill>
            <a:gsLst>
              <a:gs pos="0">
                <a:schemeClr val="accent2"/>
              </a:gs>
              <a:gs pos="86000">
                <a:schemeClr val="accent4"/>
              </a:gs>
            </a:gsLst>
            <a:lin ang="5400000" scaled="0"/>
          </a:gradFill>
        </p:grpSpPr>
        <p:sp>
          <p:nvSpPr>
            <p:cNvPr id="73" name="Freeform 72">
              <a:extLst>
                <a:ext uri="{FF2B5EF4-FFF2-40B4-BE49-F238E27FC236}">
                  <a16:creationId xmlns:a16="http://schemas.microsoft.com/office/drawing/2014/main" id="{8605C3AD-E30A-2758-4650-F6EC0D01F28A}"/>
                </a:ext>
              </a:extLst>
            </p:cNvPr>
            <p:cNvSpPr/>
            <p:nvPr/>
          </p:nvSpPr>
          <p:spPr>
            <a:xfrm>
              <a:off x="8838565" y="5436802"/>
              <a:ext cx="436250" cy="285760"/>
            </a:xfrm>
            <a:custGeom>
              <a:avLst/>
              <a:gdLst>
                <a:gd name="connsiteX0" fmla="*/ 349499 w 436250"/>
                <a:gd name="connsiteY0" fmla="*/ 249742 h 285760"/>
                <a:gd name="connsiteX1" fmla="*/ 349499 w 436250"/>
                <a:gd name="connsiteY1" fmla="*/ 257137 h 285760"/>
                <a:gd name="connsiteX2" fmla="*/ 88065 w 436250"/>
                <a:gd name="connsiteY2" fmla="*/ 257309 h 285760"/>
                <a:gd name="connsiteX3" fmla="*/ 88065 w 436250"/>
                <a:gd name="connsiteY3" fmla="*/ 248503 h 285760"/>
                <a:gd name="connsiteX4" fmla="*/ 88065 w 436250"/>
                <a:gd name="connsiteY4" fmla="*/ 248503 h 285760"/>
                <a:gd name="connsiteX5" fmla="*/ 88065 w 436250"/>
                <a:gd name="connsiteY5" fmla="*/ 243205 h 285760"/>
                <a:gd name="connsiteX6" fmla="*/ 112960 w 436250"/>
                <a:gd name="connsiteY6" fmla="*/ 201483 h 285760"/>
                <a:gd name="connsiteX7" fmla="*/ 173960 w 436250"/>
                <a:gd name="connsiteY7" fmla="*/ 179660 h 285760"/>
                <a:gd name="connsiteX8" fmla="*/ 178775 w 436250"/>
                <a:gd name="connsiteY8" fmla="*/ 164298 h 285760"/>
                <a:gd name="connsiteX9" fmla="*/ 164329 w 436250"/>
                <a:gd name="connsiteY9" fmla="*/ 129000 h 285760"/>
                <a:gd name="connsiteX10" fmla="*/ 152795 w 436250"/>
                <a:gd name="connsiteY10" fmla="*/ 108740 h 285760"/>
                <a:gd name="connsiteX11" fmla="*/ 157515 w 436250"/>
                <a:gd name="connsiteY11" fmla="*/ 84706 h 285760"/>
                <a:gd name="connsiteX12" fmla="*/ 158543 w 436250"/>
                <a:gd name="connsiteY12" fmla="*/ 84706 h 285760"/>
                <a:gd name="connsiteX13" fmla="*/ 157154 w 436250"/>
                <a:gd name="connsiteY13" fmla="*/ 52304 h 285760"/>
                <a:gd name="connsiteX14" fmla="*/ 173560 w 436250"/>
                <a:gd name="connsiteY14" fmla="*/ 23182 h 285760"/>
                <a:gd name="connsiteX15" fmla="*/ 188786 w 436250"/>
                <a:gd name="connsiteY15" fmla="*/ 10488 h 285760"/>
                <a:gd name="connsiteX16" fmla="*/ 203689 w 436250"/>
                <a:gd name="connsiteY16" fmla="*/ 2864 h 285760"/>
                <a:gd name="connsiteX17" fmla="*/ 203689 w 436250"/>
                <a:gd name="connsiteY17" fmla="*/ 2864 h 285760"/>
                <a:gd name="connsiteX18" fmla="*/ 217012 w 436250"/>
                <a:gd name="connsiteY18" fmla="*/ 272 h 285760"/>
                <a:gd name="connsiteX19" fmla="*/ 222836 w 436250"/>
                <a:gd name="connsiteY19" fmla="*/ 5 h 285760"/>
                <a:gd name="connsiteX20" fmla="*/ 250719 w 436250"/>
                <a:gd name="connsiteY20" fmla="*/ 7438 h 285760"/>
                <a:gd name="connsiteX21" fmla="*/ 267125 w 436250"/>
                <a:gd name="connsiteY21" fmla="*/ 22896 h 285760"/>
                <a:gd name="connsiteX22" fmla="*/ 283893 w 436250"/>
                <a:gd name="connsiteY22" fmla="*/ 88441 h 285760"/>
                <a:gd name="connsiteX23" fmla="*/ 283893 w 436250"/>
                <a:gd name="connsiteY23" fmla="*/ 88441 h 285760"/>
                <a:gd name="connsiteX24" fmla="*/ 286120 w 436250"/>
                <a:gd name="connsiteY24" fmla="*/ 112075 h 285760"/>
                <a:gd name="connsiteX25" fmla="*/ 274339 w 436250"/>
                <a:gd name="connsiteY25" fmla="*/ 132335 h 285760"/>
                <a:gd name="connsiteX26" fmla="*/ 272017 w 436250"/>
                <a:gd name="connsiteY26" fmla="*/ 131573 h 285760"/>
                <a:gd name="connsiteX27" fmla="*/ 258998 w 436250"/>
                <a:gd name="connsiteY27" fmla="*/ 163860 h 285760"/>
                <a:gd name="connsiteX28" fmla="*/ 264822 w 436250"/>
                <a:gd name="connsiteY28" fmla="*/ 181128 h 285760"/>
                <a:gd name="connsiteX29" fmla="*/ 324890 w 436250"/>
                <a:gd name="connsiteY29" fmla="*/ 201617 h 285760"/>
                <a:gd name="connsiteX30" fmla="*/ 349785 w 436250"/>
                <a:gd name="connsiteY30" fmla="*/ 243205 h 285760"/>
                <a:gd name="connsiteX31" fmla="*/ 349499 w 436250"/>
                <a:gd name="connsiteY31" fmla="*/ 249742 h 285760"/>
                <a:gd name="connsiteX32" fmla="*/ 423404 w 436250"/>
                <a:gd name="connsiteY32" fmla="*/ 174324 h 285760"/>
                <a:gd name="connsiteX33" fmla="*/ 404999 w 436250"/>
                <a:gd name="connsiteY33" fmla="*/ 167329 h 285760"/>
                <a:gd name="connsiteX34" fmla="*/ 375517 w 436250"/>
                <a:gd name="connsiteY34" fmla="*/ 156922 h 285760"/>
                <a:gd name="connsiteX35" fmla="*/ 372015 w 436250"/>
                <a:gd name="connsiteY35" fmla="*/ 154502 h 285760"/>
                <a:gd name="connsiteX36" fmla="*/ 372015 w 436250"/>
                <a:gd name="connsiteY36" fmla="*/ 153091 h 285760"/>
                <a:gd name="connsiteX37" fmla="*/ 372015 w 436250"/>
                <a:gd name="connsiteY37" fmla="*/ 153091 h 285760"/>
                <a:gd name="connsiteX38" fmla="*/ 372015 w 436250"/>
                <a:gd name="connsiteY38" fmla="*/ 144591 h 285760"/>
                <a:gd name="connsiteX39" fmla="*/ 411679 w 436250"/>
                <a:gd name="connsiteY39" fmla="*/ 132335 h 285760"/>
                <a:gd name="connsiteX40" fmla="*/ 396453 w 436250"/>
                <a:gd name="connsiteY40" fmla="*/ 93206 h 285760"/>
                <a:gd name="connsiteX41" fmla="*/ 365334 w 436250"/>
                <a:gd name="connsiteY41" fmla="*/ 32216 h 285760"/>
                <a:gd name="connsiteX42" fmla="*/ 330124 w 436250"/>
                <a:gd name="connsiteY42" fmla="*/ 26955 h 285760"/>
                <a:gd name="connsiteX43" fmla="*/ 301575 w 436250"/>
                <a:gd name="connsiteY43" fmla="*/ 84839 h 285760"/>
                <a:gd name="connsiteX44" fmla="*/ 296474 w 436250"/>
                <a:gd name="connsiteY44" fmla="*/ 121167 h 285760"/>
                <a:gd name="connsiteX45" fmla="*/ 290193 w 436250"/>
                <a:gd name="connsiteY45" fmla="*/ 135156 h 285760"/>
                <a:gd name="connsiteX46" fmla="*/ 289432 w 436250"/>
                <a:gd name="connsiteY46" fmla="*/ 136224 h 285760"/>
                <a:gd name="connsiteX47" fmla="*/ 325004 w 436250"/>
                <a:gd name="connsiteY47" fmla="*/ 145124 h 285760"/>
                <a:gd name="connsiteX48" fmla="*/ 325004 w 436250"/>
                <a:gd name="connsiteY48" fmla="*/ 154425 h 285760"/>
                <a:gd name="connsiteX49" fmla="*/ 321502 w 436250"/>
                <a:gd name="connsiteY49" fmla="*/ 156846 h 285760"/>
                <a:gd name="connsiteX50" fmla="*/ 292077 w 436250"/>
                <a:gd name="connsiteY50" fmla="*/ 167329 h 285760"/>
                <a:gd name="connsiteX51" fmla="*/ 276965 w 436250"/>
                <a:gd name="connsiteY51" fmla="*/ 172799 h 285760"/>
                <a:gd name="connsiteX52" fmla="*/ 327916 w 436250"/>
                <a:gd name="connsiteY52" fmla="*/ 189533 h 285760"/>
                <a:gd name="connsiteX53" fmla="*/ 362023 w 436250"/>
                <a:gd name="connsiteY53" fmla="*/ 236324 h 285760"/>
                <a:gd name="connsiteX54" fmla="*/ 436251 w 436250"/>
                <a:gd name="connsiteY54" fmla="*/ 211985 h 285760"/>
                <a:gd name="connsiteX55" fmla="*/ 436251 w 436250"/>
                <a:gd name="connsiteY55" fmla="*/ 192106 h 285760"/>
                <a:gd name="connsiteX56" fmla="*/ 423404 w 436250"/>
                <a:gd name="connsiteY56" fmla="*/ 174324 h 285760"/>
                <a:gd name="connsiteX57" fmla="*/ 109648 w 436250"/>
                <a:gd name="connsiteY57" fmla="*/ 189457 h 285760"/>
                <a:gd name="connsiteX58" fmla="*/ 158848 w 436250"/>
                <a:gd name="connsiteY58" fmla="*/ 172722 h 285760"/>
                <a:gd name="connsiteX59" fmla="*/ 143907 w 436250"/>
                <a:gd name="connsiteY59" fmla="*/ 167329 h 285760"/>
                <a:gd name="connsiteX60" fmla="*/ 114387 w 436250"/>
                <a:gd name="connsiteY60" fmla="*/ 156922 h 285760"/>
                <a:gd name="connsiteX61" fmla="*/ 110885 w 436250"/>
                <a:gd name="connsiteY61" fmla="*/ 154463 h 285760"/>
                <a:gd name="connsiteX62" fmla="*/ 110885 w 436250"/>
                <a:gd name="connsiteY62" fmla="*/ 153091 h 285760"/>
                <a:gd name="connsiteX63" fmla="*/ 110885 w 436250"/>
                <a:gd name="connsiteY63" fmla="*/ 153091 h 285760"/>
                <a:gd name="connsiteX64" fmla="*/ 110885 w 436250"/>
                <a:gd name="connsiteY64" fmla="*/ 144591 h 285760"/>
                <a:gd name="connsiteX65" fmla="*/ 149959 w 436250"/>
                <a:gd name="connsiteY65" fmla="*/ 132907 h 285760"/>
                <a:gd name="connsiteX66" fmla="*/ 149160 w 436250"/>
                <a:gd name="connsiteY66" fmla="*/ 131764 h 285760"/>
                <a:gd name="connsiteX67" fmla="*/ 135323 w 436250"/>
                <a:gd name="connsiteY67" fmla="*/ 93206 h 285760"/>
                <a:gd name="connsiteX68" fmla="*/ 104205 w 436250"/>
                <a:gd name="connsiteY68" fmla="*/ 32216 h 285760"/>
                <a:gd name="connsiteX69" fmla="*/ 68994 w 436250"/>
                <a:gd name="connsiteY69" fmla="*/ 26917 h 285760"/>
                <a:gd name="connsiteX70" fmla="*/ 40445 w 436250"/>
                <a:gd name="connsiteY70" fmla="*/ 84801 h 285760"/>
                <a:gd name="connsiteX71" fmla="*/ 23715 w 436250"/>
                <a:gd name="connsiteY71" fmla="*/ 131935 h 285760"/>
                <a:gd name="connsiteX72" fmla="*/ 63950 w 436250"/>
                <a:gd name="connsiteY72" fmla="*/ 144991 h 285760"/>
                <a:gd name="connsiteX73" fmla="*/ 63950 w 436250"/>
                <a:gd name="connsiteY73" fmla="*/ 154368 h 285760"/>
                <a:gd name="connsiteX74" fmla="*/ 60448 w 436250"/>
                <a:gd name="connsiteY74" fmla="*/ 156789 h 285760"/>
                <a:gd name="connsiteX75" fmla="*/ 30928 w 436250"/>
                <a:gd name="connsiteY75" fmla="*/ 167329 h 285760"/>
                <a:gd name="connsiteX76" fmla="*/ 12524 w 436250"/>
                <a:gd name="connsiteY76" fmla="*/ 174266 h 285760"/>
                <a:gd name="connsiteX77" fmla="*/ 0 w 436250"/>
                <a:gd name="connsiteY77" fmla="*/ 192068 h 285760"/>
                <a:gd name="connsiteX78" fmla="*/ 0 w 436250"/>
                <a:gd name="connsiteY78" fmla="*/ 211890 h 285760"/>
                <a:gd name="connsiteX79" fmla="*/ 75789 w 436250"/>
                <a:gd name="connsiteY79" fmla="*/ 236324 h 285760"/>
                <a:gd name="connsiteX80" fmla="*/ 109724 w 436250"/>
                <a:gd name="connsiteY80" fmla="*/ 189457 h 28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36250" h="285760">
                  <a:moveTo>
                    <a:pt x="349499" y="249742"/>
                  </a:moveTo>
                  <a:lnTo>
                    <a:pt x="349499" y="257137"/>
                  </a:lnTo>
                  <a:cubicBezTo>
                    <a:pt x="266521" y="295242"/>
                    <a:pt x="171093" y="295305"/>
                    <a:pt x="88065" y="257309"/>
                  </a:cubicBezTo>
                  <a:lnTo>
                    <a:pt x="88065" y="248503"/>
                  </a:lnTo>
                  <a:lnTo>
                    <a:pt x="88065" y="248503"/>
                  </a:lnTo>
                  <a:lnTo>
                    <a:pt x="88065" y="243205"/>
                  </a:lnTo>
                  <a:cubicBezTo>
                    <a:pt x="88065" y="228776"/>
                    <a:pt x="91357" y="206782"/>
                    <a:pt x="112960" y="201483"/>
                  </a:cubicBezTo>
                  <a:cubicBezTo>
                    <a:pt x="133924" y="196115"/>
                    <a:pt x="154345" y="188810"/>
                    <a:pt x="173960" y="179660"/>
                  </a:cubicBezTo>
                  <a:cubicBezTo>
                    <a:pt x="176468" y="174868"/>
                    <a:pt x="178099" y="169666"/>
                    <a:pt x="178775" y="164298"/>
                  </a:cubicBezTo>
                  <a:cubicBezTo>
                    <a:pt x="171078" y="153933"/>
                    <a:pt x="166110" y="141794"/>
                    <a:pt x="164329" y="129000"/>
                  </a:cubicBezTo>
                  <a:cubicBezTo>
                    <a:pt x="161246" y="128771"/>
                    <a:pt x="157154" y="124540"/>
                    <a:pt x="152795" y="108740"/>
                  </a:cubicBezTo>
                  <a:cubicBezTo>
                    <a:pt x="147200" y="88708"/>
                    <a:pt x="152453" y="84706"/>
                    <a:pt x="157515" y="84706"/>
                  </a:cubicBezTo>
                  <a:lnTo>
                    <a:pt x="158543" y="84706"/>
                  </a:lnTo>
                  <a:cubicBezTo>
                    <a:pt x="154839" y="74291"/>
                    <a:pt x="154355" y="62999"/>
                    <a:pt x="157154" y="52304"/>
                  </a:cubicBezTo>
                  <a:cubicBezTo>
                    <a:pt x="159858" y="41276"/>
                    <a:pt x="165533" y="31203"/>
                    <a:pt x="173560" y="23182"/>
                  </a:cubicBezTo>
                  <a:cubicBezTo>
                    <a:pt x="178072" y="18315"/>
                    <a:pt x="183189" y="14049"/>
                    <a:pt x="188786" y="10488"/>
                  </a:cubicBezTo>
                  <a:cubicBezTo>
                    <a:pt x="193357" y="7234"/>
                    <a:pt x="198378" y="4666"/>
                    <a:pt x="203689" y="2864"/>
                  </a:cubicBezTo>
                  <a:lnTo>
                    <a:pt x="203689" y="2864"/>
                  </a:lnTo>
                  <a:cubicBezTo>
                    <a:pt x="207983" y="1364"/>
                    <a:pt x="212470" y="491"/>
                    <a:pt x="217012" y="272"/>
                  </a:cubicBezTo>
                  <a:cubicBezTo>
                    <a:pt x="219029" y="101"/>
                    <a:pt x="220971" y="5"/>
                    <a:pt x="222836" y="5"/>
                  </a:cubicBezTo>
                  <a:cubicBezTo>
                    <a:pt x="232636" y="-132"/>
                    <a:pt x="242284" y="2440"/>
                    <a:pt x="250719" y="7438"/>
                  </a:cubicBezTo>
                  <a:cubicBezTo>
                    <a:pt x="257484" y="11008"/>
                    <a:pt x="263155" y="16351"/>
                    <a:pt x="267125" y="22896"/>
                  </a:cubicBezTo>
                  <a:cubicBezTo>
                    <a:pt x="267125" y="22896"/>
                    <a:pt x="297007" y="24992"/>
                    <a:pt x="283893" y="88441"/>
                  </a:cubicBezTo>
                  <a:lnTo>
                    <a:pt x="283893" y="88441"/>
                  </a:lnTo>
                  <a:cubicBezTo>
                    <a:pt x="287928" y="89814"/>
                    <a:pt x="290783" y="95436"/>
                    <a:pt x="286120" y="112075"/>
                  </a:cubicBezTo>
                  <a:cubicBezTo>
                    <a:pt x="281457" y="128714"/>
                    <a:pt x="277441" y="132335"/>
                    <a:pt x="274339" y="132335"/>
                  </a:cubicBezTo>
                  <a:cubicBezTo>
                    <a:pt x="273508" y="132307"/>
                    <a:pt x="272703" y="132043"/>
                    <a:pt x="272017" y="131573"/>
                  </a:cubicBezTo>
                  <a:cubicBezTo>
                    <a:pt x="270222" y="143197"/>
                    <a:pt x="265767" y="154247"/>
                    <a:pt x="258998" y="163860"/>
                  </a:cubicBezTo>
                  <a:cubicBezTo>
                    <a:pt x="259638" y="169977"/>
                    <a:pt x="261627" y="175875"/>
                    <a:pt x="264822" y="181128"/>
                  </a:cubicBezTo>
                  <a:cubicBezTo>
                    <a:pt x="284246" y="189606"/>
                    <a:pt x="304337" y="196459"/>
                    <a:pt x="324890" y="201617"/>
                  </a:cubicBezTo>
                  <a:cubicBezTo>
                    <a:pt x="346454" y="206915"/>
                    <a:pt x="349918" y="228776"/>
                    <a:pt x="349785" y="243205"/>
                  </a:cubicBezTo>
                  <a:cubicBezTo>
                    <a:pt x="349728" y="245473"/>
                    <a:pt x="349632" y="247779"/>
                    <a:pt x="349499" y="249742"/>
                  </a:cubicBezTo>
                  <a:close/>
                  <a:moveTo>
                    <a:pt x="423404" y="174324"/>
                  </a:moveTo>
                  <a:cubicBezTo>
                    <a:pt x="417499" y="171425"/>
                    <a:pt x="411337" y="169083"/>
                    <a:pt x="404999" y="167329"/>
                  </a:cubicBezTo>
                  <a:cubicBezTo>
                    <a:pt x="394909" y="164656"/>
                    <a:pt x="385050" y="161176"/>
                    <a:pt x="375517" y="156922"/>
                  </a:cubicBezTo>
                  <a:cubicBezTo>
                    <a:pt x="373347" y="155531"/>
                    <a:pt x="372015" y="154502"/>
                    <a:pt x="372015" y="154502"/>
                  </a:cubicBezTo>
                  <a:lnTo>
                    <a:pt x="372015" y="153091"/>
                  </a:lnTo>
                  <a:lnTo>
                    <a:pt x="372015" y="153091"/>
                  </a:lnTo>
                  <a:lnTo>
                    <a:pt x="372015" y="144591"/>
                  </a:lnTo>
                  <a:cubicBezTo>
                    <a:pt x="372015" y="144591"/>
                    <a:pt x="398661" y="145391"/>
                    <a:pt x="411679" y="132335"/>
                  </a:cubicBezTo>
                  <a:cubicBezTo>
                    <a:pt x="411679" y="132335"/>
                    <a:pt x="393084" y="127075"/>
                    <a:pt x="396453" y="93206"/>
                  </a:cubicBezTo>
                  <a:cubicBezTo>
                    <a:pt x="399822" y="59337"/>
                    <a:pt x="392285" y="29624"/>
                    <a:pt x="365334" y="32216"/>
                  </a:cubicBezTo>
                  <a:cubicBezTo>
                    <a:pt x="365334" y="32216"/>
                    <a:pt x="353553" y="18016"/>
                    <a:pt x="330124" y="26955"/>
                  </a:cubicBezTo>
                  <a:cubicBezTo>
                    <a:pt x="322073" y="29986"/>
                    <a:pt x="300471" y="37743"/>
                    <a:pt x="301575" y="84839"/>
                  </a:cubicBezTo>
                  <a:cubicBezTo>
                    <a:pt x="302031" y="103098"/>
                    <a:pt x="299576" y="114324"/>
                    <a:pt x="296474" y="121167"/>
                  </a:cubicBezTo>
                  <a:cubicBezTo>
                    <a:pt x="294963" y="126071"/>
                    <a:pt x="292853" y="130769"/>
                    <a:pt x="290193" y="135156"/>
                  </a:cubicBezTo>
                  <a:lnTo>
                    <a:pt x="289432" y="136224"/>
                  </a:lnTo>
                  <a:cubicBezTo>
                    <a:pt x="294856" y="140035"/>
                    <a:pt x="305705" y="145124"/>
                    <a:pt x="325004" y="145124"/>
                  </a:cubicBezTo>
                  <a:lnTo>
                    <a:pt x="325004" y="154425"/>
                  </a:lnTo>
                  <a:cubicBezTo>
                    <a:pt x="325004" y="154425"/>
                    <a:pt x="323672" y="155455"/>
                    <a:pt x="321502" y="156846"/>
                  </a:cubicBezTo>
                  <a:cubicBezTo>
                    <a:pt x="311979" y="161096"/>
                    <a:pt x="302141" y="164601"/>
                    <a:pt x="292077" y="167329"/>
                  </a:cubicBezTo>
                  <a:cubicBezTo>
                    <a:pt x="286900" y="168738"/>
                    <a:pt x="281846" y="170567"/>
                    <a:pt x="276965" y="172799"/>
                  </a:cubicBezTo>
                  <a:cubicBezTo>
                    <a:pt x="293544" y="179544"/>
                    <a:pt x="310568" y="185136"/>
                    <a:pt x="327916" y="189533"/>
                  </a:cubicBezTo>
                  <a:cubicBezTo>
                    <a:pt x="348148" y="194527"/>
                    <a:pt x="360367" y="211451"/>
                    <a:pt x="362023" y="236324"/>
                  </a:cubicBezTo>
                  <a:cubicBezTo>
                    <a:pt x="382198" y="234590"/>
                    <a:pt x="421329" y="229024"/>
                    <a:pt x="436251" y="211985"/>
                  </a:cubicBezTo>
                  <a:lnTo>
                    <a:pt x="436251" y="192106"/>
                  </a:lnTo>
                  <a:cubicBezTo>
                    <a:pt x="435387" y="184329"/>
                    <a:pt x="430509" y="177578"/>
                    <a:pt x="423404" y="174324"/>
                  </a:cubicBezTo>
                  <a:close/>
                  <a:moveTo>
                    <a:pt x="109648" y="189457"/>
                  </a:moveTo>
                  <a:cubicBezTo>
                    <a:pt x="126453" y="185152"/>
                    <a:pt x="142901" y="179557"/>
                    <a:pt x="158848" y="172722"/>
                  </a:cubicBezTo>
                  <a:cubicBezTo>
                    <a:pt x="154009" y="170553"/>
                    <a:pt x="149015" y="168749"/>
                    <a:pt x="143907" y="167329"/>
                  </a:cubicBezTo>
                  <a:cubicBezTo>
                    <a:pt x="133799" y="164676"/>
                    <a:pt x="123926" y="161195"/>
                    <a:pt x="114387" y="156922"/>
                  </a:cubicBezTo>
                  <a:cubicBezTo>
                    <a:pt x="112255" y="155531"/>
                    <a:pt x="110885" y="154463"/>
                    <a:pt x="110885" y="154463"/>
                  </a:cubicBezTo>
                  <a:lnTo>
                    <a:pt x="110885" y="153091"/>
                  </a:lnTo>
                  <a:lnTo>
                    <a:pt x="110885" y="153091"/>
                  </a:lnTo>
                  <a:lnTo>
                    <a:pt x="110885" y="144591"/>
                  </a:lnTo>
                  <a:cubicBezTo>
                    <a:pt x="110885" y="144591"/>
                    <a:pt x="136979" y="145334"/>
                    <a:pt x="149959" y="132907"/>
                  </a:cubicBezTo>
                  <a:lnTo>
                    <a:pt x="149160" y="131764"/>
                  </a:lnTo>
                  <a:cubicBezTo>
                    <a:pt x="144706" y="129858"/>
                    <a:pt x="132525" y="121338"/>
                    <a:pt x="135323" y="93206"/>
                  </a:cubicBezTo>
                  <a:cubicBezTo>
                    <a:pt x="138673" y="59357"/>
                    <a:pt x="131155" y="29624"/>
                    <a:pt x="104205" y="32216"/>
                  </a:cubicBezTo>
                  <a:cubicBezTo>
                    <a:pt x="104205" y="32216"/>
                    <a:pt x="92423" y="18016"/>
                    <a:pt x="68994" y="26917"/>
                  </a:cubicBezTo>
                  <a:cubicBezTo>
                    <a:pt x="60943" y="29986"/>
                    <a:pt x="39341" y="37743"/>
                    <a:pt x="40445" y="84801"/>
                  </a:cubicBezTo>
                  <a:cubicBezTo>
                    <a:pt x="41549" y="131859"/>
                    <a:pt x="23715" y="131935"/>
                    <a:pt x="23715" y="131935"/>
                  </a:cubicBezTo>
                  <a:cubicBezTo>
                    <a:pt x="23715" y="131935"/>
                    <a:pt x="32889" y="145277"/>
                    <a:pt x="63950" y="144991"/>
                  </a:cubicBezTo>
                  <a:lnTo>
                    <a:pt x="63950" y="154368"/>
                  </a:lnTo>
                  <a:cubicBezTo>
                    <a:pt x="63950" y="154368"/>
                    <a:pt x="62580" y="155397"/>
                    <a:pt x="60448" y="156789"/>
                  </a:cubicBezTo>
                  <a:cubicBezTo>
                    <a:pt x="50898" y="161068"/>
                    <a:pt x="41028" y="164592"/>
                    <a:pt x="30928" y="167329"/>
                  </a:cubicBezTo>
                  <a:cubicBezTo>
                    <a:pt x="24586" y="169046"/>
                    <a:pt x="18423" y="171369"/>
                    <a:pt x="12524" y="174266"/>
                  </a:cubicBezTo>
                  <a:cubicBezTo>
                    <a:pt x="5531" y="177602"/>
                    <a:pt x="783" y="184351"/>
                    <a:pt x="0" y="192068"/>
                  </a:cubicBezTo>
                  <a:lnTo>
                    <a:pt x="0" y="211890"/>
                  </a:lnTo>
                  <a:cubicBezTo>
                    <a:pt x="14846" y="228891"/>
                    <a:pt x="55195" y="234552"/>
                    <a:pt x="75789" y="236324"/>
                  </a:cubicBezTo>
                  <a:cubicBezTo>
                    <a:pt x="77273" y="211318"/>
                    <a:pt x="89454" y="194450"/>
                    <a:pt x="109724" y="189457"/>
                  </a:cubicBezTo>
                  <a:close/>
                </a:path>
              </a:pathLst>
            </a:custGeom>
            <a:grpFill/>
            <a:ln w="1893"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C7ED64F2-5F3D-30BD-6D43-65B84AF49E0E}"/>
                </a:ext>
              </a:extLst>
            </p:cNvPr>
            <p:cNvSpPr/>
            <p:nvPr/>
          </p:nvSpPr>
          <p:spPr>
            <a:xfrm>
              <a:off x="8650597" y="5188786"/>
              <a:ext cx="103709" cy="72998"/>
            </a:xfrm>
            <a:custGeom>
              <a:avLst/>
              <a:gdLst>
                <a:gd name="connsiteX0" fmla="*/ 12676 w 103709"/>
                <a:gd name="connsiteY0" fmla="*/ 72998 h 72998"/>
                <a:gd name="connsiteX1" fmla="*/ 103710 w 103709"/>
                <a:gd name="connsiteY1" fmla="*/ 72998 h 72998"/>
                <a:gd name="connsiteX2" fmla="*/ 73866 w 103709"/>
                <a:gd name="connsiteY2" fmla="*/ 17154 h 72998"/>
                <a:gd name="connsiteX3" fmla="*/ 45317 w 103709"/>
                <a:gd name="connsiteY3" fmla="*/ 0 h 72998"/>
                <a:gd name="connsiteX4" fmla="*/ 0 w 103709"/>
                <a:gd name="connsiteY4" fmla="*/ 0 h 72998"/>
                <a:gd name="connsiteX5" fmla="*/ 0 w 103709"/>
                <a:gd name="connsiteY5" fmla="*/ 60838 h 72998"/>
                <a:gd name="connsiteX6" fmla="*/ 12676 w 103709"/>
                <a:gd name="connsiteY6" fmla="*/ 72998 h 7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09" h="72998">
                  <a:moveTo>
                    <a:pt x="12676" y="72998"/>
                  </a:moveTo>
                  <a:lnTo>
                    <a:pt x="103710" y="72998"/>
                  </a:lnTo>
                  <a:lnTo>
                    <a:pt x="73866" y="17154"/>
                  </a:lnTo>
                  <a:cubicBezTo>
                    <a:pt x="68243" y="6595"/>
                    <a:pt x="57266" y="0"/>
                    <a:pt x="45317" y="0"/>
                  </a:cubicBezTo>
                  <a:lnTo>
                    <a:pt x="0" y="0"/>
                  </a:lnTo>
                  <a:lnTo>
                    <a:pt x="0" y="60838"/>
                  </a:lnTo>
                  <a:cubicBezTo>
                    <a:pt x="257" y="67652"/>
                    <a:pt x="5866" y="73034"/>
                    <a:pt x="12676" y="72998"/>
                  </a:cubicBezTo>
                  <a:close/>
                </a:path>
              </a:pathLst>
            </a:custGeom>
            <a:grpFill/>
            <a:ln w="1893"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975E3E3A-2BB7-5DD2-B7D1-FF60041A8C56}"/>
                </a:ext>
              </a:extLst>
            </p:cNvPr>
            <p:cNvSpPr/>
            <p:nvPr/>
          </p:nvSpPr>
          <p:spPr>
            <a:xfrm>
              <a:off x="8423726" y="5371490"/>
              <a:ext cx="77501" cy="77610"/>
            </a:xfrm>
            <a:custGeom>
              <a:avLst/>
              <a:gdLst>
                <a:gd name="connsiteX0" fmla="*/ 77502 w 77501"/>
                <a:gd name="connsiteY0" fmla="*/ 38805 h 77610"/>
                <a:gd name="connsiteX1" fmla="*/ 38751 w 77501"/>
                <a:gd name="connsiteY1" fmla="*/ 77610 h 77610"/>
                <a:gd name="connsiteX2" fmla="*/ 0 w 77501"/>
                <a:gd name="connsiteY2" fmla="*/ 38805 h 77610"/>
                <a:gd name="connsiteX3" fmla="*/ 38751 w 77501"/>
                <a:gd name="connsiteY3" fmla="*/ 0 h 77610"/>
                <a:gd name="connsiteX4" fmla="*/ 77502 w 77501"/>
                <a:gd name="connsiteY4" fmla="*/ 38805 h 7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1" h="77610">
                  <a:moveTo>
                    <a:pt x="77502" y="38805"/>
                  </a:moveTo>
                  <a:cubicBezTo>
                    <a:pt x="77502" y="60237"/>
                    <a:pt x="60152" y="77610"/>
                    <a:pt x="38751" y="77610"/>
                  </a:cubicBezTo>
                  <a:cubicBezTo>
                    <a:pt x="17349" y="77610"/>
                    <a:pt x="0" y="60237"/>
                    <a:pt x="0" y="38805"/>
                  </a:cubicBezTo>
                  <a:cubicBezTo>
                    <a:pt x="0" y="17374"/>
                    <a:pt x="17349" y="0"/>
                    <a:pt x="38751" y="0"/>
                  </a:cubicBezTo>
                  <a:cubicBezTo>
                    <a:pt x="60152" y="0"/>
                    <a:pt x="77502" y="17374"/>
                    <a:pt x="77502" y="38805"/>
                  </a:cubicBezTo>
                  <a:close/>
                </a:path>
              </a:pathLst>
            </a:custGeom>
            <a:grpFill/>
            <a:ln w="1893"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4165FF60-FC96-C702-2380-EAB368481D73}"/>
                </a:ext>
              </a:extLst>
            </p:cNvPr>
            <p:cNvSpPr/>
            <p:nvPr/>
          </p:nvSpPr>
          <p:spPr>
            <a:xfrm>
              <a:off x="8642813" y="5371490"/>
              <a:ext cx="77539" cy="77648"/>
            </a:xfrm>
            <a:custGeom>
              <a:avLst/>
              <a:gdLst>
                <a:gd name="connsiteX0" fmla="*/ 38789 w 77539"/>
                <a:gd name="connsiteY0" fmla="*/ 0 h 77648"/>
                <a:gd name="connsiteX1" fmla="*/ 0 w 77539"/>
                <a:gd name="connsiteY1" fmla="*/ 38805 h 77648"/>
                <a:gd name="connsiteX2" fmla="*/ 38751 w 77539"/>
                <a:gd name="connsiteY2" fmla="*/ 77648 h 77648"/>
                <a:gd name="connsiteX3" fmla="*/ 77540 w 77539"/>
                <a:gd name="connsiteY3" fmla="*/ 38843 h 77648"/>
                <a:gd name="connsiteX4" fmla="*/ 77540 w 77539"/>
                <a:gd name="connsiteY4" fmla="*/ 38805 h 77648"/>
                <a:gd name="connsiteX5" fmla="*/ 77540 w 77539"/>
                <a:gd name="connsiteY5" fmla="*/ 38805 h 77648"/>
                <a:gd name="connsiteX6" fmla="*/ 38789 w 77539"/>
                <a:gd name="connsiteY6" fmla="*/ 0 h 7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39" h="77648">
                  <a:moveTo>
                    <a:pt x="38789" y="0"/>
                  </a:moveTo>
                  <a:cubicBezTo>
                    <a:pt x="17377" y="-11"/>
                    <a:pt x="10" y="17363"/>
                    <a:pt x="0" y="38805"/>
                  </a:cubicBezTo>
                  <a:cubicBezTo>
                    <a:pt x="-11" y="60247"/>
                    <a:pt x="17339" y="77638"/>
                    <a:pt x="38751" y="77648"/>
                  </a:cubicBezTo>
                  <a:cubicBezTo>
                    <a:pt x="60163" y="77659"/>
                    <a:pt x="77529" y="60285"/>
                    <a:pt x="77540" y="38843"/>
                  </a:cubicBezTo>
                  <a:cubicBezTo>
                    <a:pt x="77540" y="38831"/>
                    <a:pt x="77540" y="38818"/>
                    <a:pt x="77540" y="38805"/>
                  </a:cubicBezTo>
                  <a:lnTo>
                    <a:pt x="77540" y="38805"/>
                  </a:lnTo>
                  <a:cubicBezTo>
                    <a:pt x="77519" y="17382"/>
                    <a:pt x="60182" y="21"/>
                    <a:pt x="38789" y="0"/>
                  </a:cubicBezTo>
                  <a:close/>
                </a:path>
              </a:pathLst>
            </a:custGeom>
            <a:grpFill/>
            <a:ln w="1893"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C9E09611-3B1C-50D4-91E1-63F32C4CA402}"/>
                </a:ext>
              </a:extLst>
            </p:cNvPr>
            <p:cNvSpPr/>
            <p:nvPr/>
          </p:nvSpPr>
          <p:spPr>
            <a:xfrm>
              <a:off x="8375041" y="5163216"/>
              <a:ext cx="415314" cy="239495"/>
            </a:xfrm>
            <a:custGeom>
              <a:avLst/>
              <a:gdLst>
                <a:gd name="connsiteX0" fmla="*/ 388269 w 415314"/>
                <a:gd name="connsiteY0" fmla="*/ 114330 h 239495"/>
                <a:gd name="connsiteX1" fmla="*/ 288233 w 415314"/>
                <a:gd name="connsiteY1" fmla="*/ 114330 h 239495"/>
                <a:gd name="connsiteX2" fmla="*/ 259817 w 415314"/>
                <a:gd name="connsiteY2" fmla="*/ 86407 h 239495"/>
                <a:gd name="connsiteX3" fmla="*/ 259817 w 415314"/>
                <a:gd name="connsiteY3" fmla="*/ 11694 h 239495"/>
                <a:gd name="connsiteX4" fmla="*/ 248682 w 415314"/>
                <a:gd name="connsiteY4" fmla="*/ 11 h 239495"/>
                <a:gd name="connsiteX5" fmla="*/ 12543 w 415314"/>
                <a:gd name="connsiteY5" fmla="*/ 11 h 239495"/>
                <a:gd name="connsiteX6" fmla="*/ 5 w 415314"/>
                <a:gd name="connsiteY6" fmla="*/ 11564 h 239495"/>
                <a:gd name="connsiteX7" fmla="*/ 0 w 415314"/>
                <a:gd name="connsiteY7" fmla="*/ 11694 h 239495"/>
                <a:gd name="connsiteX8" fmla="*/ 0 w 415314"/>
                <a:gd name="connsiteY8" fmla="*/ 227448 h 239495"/>
                <a:gd name="connsiteX9" fmla="*/ 12543 w 415314"/>
                <a:gd name="connsiteY9" fmla="*/ 239493 h 239495"/>
                <a:gd name="connsiteX10" fmla="*/ 33479 w 415314"/>
                <a:gd name="connsiteY10" fmla="*/ 239493 h 239495"/>
                <a:gd name="connsiteX11" fmla="*/ 94802 w 415314"/>
                <a:gd name="connsiteY11" fmla="*/ 192759 h 239495"/>
                <a:gd name="connsiteX12" fmla="*/ 141471 w 415314"/>
                <a:gd name="connsiteY12" fmla="*/ 239493 h 239495"/>
                <a:gd name="connsiteX13" fmla="*/ 252565 w 415314"/>
                <a:gd name="connsiteY13" fmla="*/ 239493 h 239495"/>
                <a:gd name="connsiteX14" fmla="*/ 313948 w 415314"/>
                <a:gd name="connsiteY14" fmla="*/ 192838 h 239495"/>
                <a:gd name="connsiteX15" fmla="*/ 360538 w 415314"/>
                <a:gd name="connsiteY15" fmla="*/ 239493 h 239495"/>
                <a:gd name="connsiteX16" fmla="*/ 402753 w 415314"/>
                <a:gd name="connsiteY16" fmla="*/ 239493 h 239495"/>
                <a:gd name="connsiteX17" fmla="*/ 415315 w 415314"/>
                <a:gd name="connsiteY17" fmla="*/ 227448 h 239495"/>
                <a:gd name="connsiteX18" fmla="*/ 415315 w 415314"/>
                <a:gd name="connsiteY18" fmla="*/ 159844 h 239495"/>
                <a:gd name="connsiteX19" fmla="*/ 408311 w 415314"/>
                <a:gd name="connsiteY19" fmla="*/ 139907 h 23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5314" h="239495">
                  <a:moveTo>
                    <a:pt x="388269" y="114330"/>
                  </a:moveTo>
                  <a:lnTo>
                    <a:pt x="288233" y="114330"/>
                  </a:lnTo>
                  <a:cubicBezTo>
                    <a:pt x="272732" y="114363"/>
                    <a:pt x="260077" y="101927"/>
                    <a:pt x="259817" y="86407"/>
                  </a:cubicBezTo>
                  <a:lnTo>
                    <a:pt x="259817" y="11694"/>
                  </a:lnTo>
                  <a:cubicBezTo>
                    <a:pt x="259955" y="5392"/>
                    <a:pt x="254975" y="167"/>
                    <a:pt x="248682" y="11"/>
                  </a:cubicBezTo>
                  <a:lnTo>
                    <a:pt x="12543" y="11"/>
                  </a:lnTo>
                  <a:cubicBezTo>
                    <a:pt x="5895" y="-266"/>
                    <a:pt x="281" y="4906"/>
                    <a:pt x="5" y="11564"/>
                  </a:cubicBezTo>
                  <a:cubicBezTo>
                    <a:pt x="3" y="11607"/>
                    <a:pt x="1" y="11651"/>
                    <a:pt x="0" y="11694"/>
                  </a:cubicBezTo>
                  <a:lnTo>
                    <a:pt x="0" y="227448"/>
                  </a:lnTo>
                  <a:cubicBezTo>
                    <a:pt x="166" y="234232"/>
                    <a:pt x="5767" y="239611"/>
                    <a:pt x="12543" y="239493"/>
                  </a:cubicBezTo>
                  <a:lnTo>
                    <a:pt x="33479" y="239493"/>
                  </a:lnTo>
                  <a:cubicBezTo>
                    <a:pt x="37525" y="209630"/>
                    <a:pt x="64981" y="188707"/>
                    <a:pt x="94802" y="192759"/>
                  </a:cubicBezTo>
                  <a:cubicBezTo>
                    <a:pt x="119081" y="196058"/>
                    <a:pt x="138176" y="215180"/>
                    <a:pt x="141471" y="239493"/>
                  </a:cubicBezTo>
                  <a:lnTo>
                    <a:pt x="252565" y="239493"/>
                  </a:lnTo>
                  <a:cubicBezTo>
                    <a:pt x="256650" y="209636"/>
                    <a:pt x="284133" y="188747"/>
                    <a:pt x="313948" y="192838"/>
                  </a:cubicBezTo>
                  <a:cubicBezTo>
                    <a:pt x="338172" y="196162"/>
                    <a:pt x="357219" y="215236"/>
                    <a:pt x="360538" y="239493"/>
                  </a:cubicBezTo>
                  <a:lnTo>
                    <a:pt x="402753" y="239493"/>
                  </a:lnTo>
                  <a:cubicBezTo>
                    <a:pt x="409532" y="239611"/>
                    <a:pt x="415138" y="234235"/>
                    <a:pt x="415315" y="227448"/>
                  </a:cubicBezTo>
                  <a:lnTo>
                    <a:pt x="415315" y="159844"/>
                  </a:lnTo>
                  <a:cubicBezTo>
                    <a:pt x="415244" y="152606"/>
                    <a:pt x="412781" y="145595"/>
                    <a:pt x="408311" y="139907"/>
                  </a:cubicBezTo>
                  <a:close/>
                </a:path>
              </a:pathLst>
            </a:custGeom>
            <a:grpFill/>
            <a:ln w="1893"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FDC2F331-78FC-A1BC-8722-A6176377C9DE}"/>
                </a:ext>
              </a:extLst>
            </p:cNvPr>
            <p:cNvSpPr/>
            <p:nvPr/>
          </p:nvSpPr>
          <p:spPr>
            <a:xfrm>
              <a:off x="8802403" y="4832221"/>
              <a:ext cx="412802" cy="303160"/>
            </a:xfrm>
            <a:custGeom>
              <a:avLst/>
              <a:gdLst>
                <a:gd name="connsiteX0" fmla="*/ 0 w 412802"/>
                <a:gd name="connsiteY0" fmla="*/ 287284 h 303160"/>
                <a:gd name="connsiteX1" fmla="*/ 0 w 412802"/>
                <a:gd name="connsiteY1" fmla="*/ 303161 h 303160"/>
                <a:gd name="connsiteX2" fmla="*/ 412802 w 412802"/>
                <a:gd name="connsiteY2" fmla="*/ 303161 h 303160"/>
                <a:gd name="connsiteX3" fmla="*/ 412802 w 412802"/>
                <a:gd name="connsiteY3" fmla="*/ 287284 h 303160"/>
                <a:gd name="connsiteX4" fmla="*/ 395159 w 412802"/>
                <a:gd name="connsiteY4" fmla="*/ 287284 h 303160"/>
                <a:gd name="connsiteX5" fmla="*/ 395159 w 412802"/>
                <a:gd name="connsiteY5" fmla="*/ 82699 h 303160"/>
                <a:gd name="connsiteX6" fmla="*/ 289869 w 412802"/>
                <a:gd name="connsiteY6" fmla="*/ 142108 h 303160"/>
                <a:gd name="connsiteX7" fmla="*/ 289869 w 412802"/>
                <a:gd name="connsiteY7" fmla="*/ 82699 h 303160"/>
                <a:gd name="connsiteX8" fmla="*/ 185817 w 412802"/>
                <a:gd name="connsiteY8" fmla="*/ 141784 h 303160"/>
                <a:gd name="connsiteX9" fmla="*/ 185817 w 412802"/>
                <a:gd name="connsiteY9" fmla="*/ 82699 h 303160"/>
                <a:gd name="connsiteX10" fmla="*/ 81879 w 412802"/>
                <a:gd name="connsiteY10" fmla="*/ 142108 h 303160"/>
                <a:gd name="connsiteX11" fmla="*/ 81879 w 412802"/>
                <a:gd name="connsiteY11" fmla="*/ 0 h 303160"/>
                <a:gd name="connsiteX12" fmla="*/ 17701 w 412802"/>
                <a:gd name="connsiteY12" fmla="*/ 0 h 303160"/>
                <a:gd name="connsiteX13" fmla="*/ 17701 w 412802"/>
                <a:gd name="connsiteY13" fmla="*/ 287284 h 303160"/>
                <a:gd name="connsiteX14" fmla="*/ 324642 w 412802"/>
                <a:gd name="connsiteY14" fmla="*/ 225703 h 303160"/>
                <a:gd name="connsiteX15" fmla="*/ 357740 w 412802"/>
                <a:gd name="connsiteY15" fmla="*/ 225703 h 303160"/>
                <a:gd name="connsiteX16" fmla="*/ 357740 w 412802"/>
                <a:gd name="connsiteY16" fmla="*/ 258866 h 303160"/>
                <a:gd name="connsiteX17" fmla="*/ 324642 w 412802"/>
                <a:gd name="connsiteY17" fmla="*/ 258866 h 303160"/>
                <a:gd name="connsiteX18" fmla="*/ 324642 w 412802"/>
                <a:gd name="connsiteY18" fmla="*/ 158061 h 303160"/>
                <a:gd name="connsiteX19" fmla="*/ 357740 w 412802"/>
                <a:gd name="connsiteY19" fmla="*/ 158061 h 303160"/>
                <a:gd name="connsiteX20" fmla="*/ 357740 w 412802"/>
                <a:gd name="connsiteY20" fmla="*/ 191224 h 303160"/>
                <a:gd name="connsiteX21" fmla="*/ 324642 w 412802"/>
                <a:gd name="connsiteY21" fmla="*/ 191224 h 303160"/>
                <a:gd name="connsiteX22" fmla="*/ 222322 w 412802"/>
                <a:gd name="connsiteY22" fmla="*/ 225703 h 303160"/>
                <a:gd name="connsiteX23" fmla="*/ 255439 w 412802"/>
                <a:gd name="connsiteY23" fmla="*/ 225703 h 303160"/>
                <a:gd name="connsiteX24" fmla="*/ 255439 w 412802"/>
                <a:gd name="connsiteY24" fmla="*/ 258866 h 303160"/>
                <a:gd name="connsiteX25" fmla="*/ 222322 w 412802"/>
                <a:gd name="connsiteY25" fmla="*/ 258866 h 303160"/>
                <a:gd name="connsiteX26" fmla="*/ 222322 w 412802"/>
                <a:gd name="connsiteY26" fmla="*/ 158061 h 303160"/>
                <a:gd name="connsiteX27" fmla="*/ 255439 w 412802"/>
                <a:gd name="connsiteY27" fmla="*/ 158061 h 303160"/>
                <a:gd name="connsiteX28" fmla="*/ 255439 w 412802"/>
                <a:gd name="connsiteY28" fmla="*/ 191224 h 303160"/>
                <a:gd name="connsiteX29" fmla="*/ 222322 w 412802"/>
                <a:gd name="connsiteY29" fmla="*/ 191224 h 303160"/>
                <a:gd name="connsiteX30" fmla="*/ 120097 w 412802"/>
                <a:gd name="connsiteY30" fmla="*/ 225703 h 303160"/>
                <a:gd name="connsiteX31" fmla="*/ 153138 w 412802"/>
                <a:gd name="connsiteY31" fmla="*/ 225703 h 303160"/>
                <a:gd name="connsiteX32" fmla="*/ 153138 w 412802"/>
                <a:gd name="connsiteY32" fmla="*/ 258866 h 303160"/>
                <a:gd name="connsiteX33" fmla="*/ 120021 w 412802"/>
                <a:gd name="connsiteY33" fmla="*/ 258866 h 303160"/>
                <a:gd name="connsiteX34" fmla="*/ 120097 w 412802"/>
                <a:gd name="connsiteY34" fmla="*/ 158061 h 303160"/>
                <a:gd name="connsiteX35" fmla="*/ 153138 w 412802"/>
                <a:gd name="connsiteY35" fmla="*/ 158061 h 303160"/>
                <a:gd name="connsiteX36" fmla="*/ 153138 w 412802"/>
                <a:gd name="connsiteY36" fmla="*/ 191224 h 303160"/>
                <a:gd name="connsiteX37" fmla="*/ 120021 w 412802"/>
                <a:gd name="connsiteY37" fmla="*/ 191224 h 30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2802" h="303160">
                  <a:moveTo>
                    <a:pt x="0" y="287284"/>
                  </a:moveTo>
                  <a:lnTo>
                    <a:pt x="0" y="303161"/>
                  </a:lnTo>
                  <a:lnTo>
                    <a:pt x="412802" y="303161"/>
                  </a:lnTo>
                  <a:lnTo>
                    <a:pt x="412802" y="287284"/>
                  </a:lnTo>
                  <a:lnTo>
                    <a:pt x="395159" y="287284"/>
                  </a:lnTo>
                  <a:lnTo>
                    <a:pt x="395159" y="82699"/>
                  </a:lnTo>
                  <a:lnTo>
                    <a:pt x="289869" y="142108"/>
                  </a:lnTo>
                  <a:lnTo>
                    <a:pt x="289869" y="82699"/>
                  </a:lnTo>
                  <a:lnTo>
                    <a:pt x="185817" y="141784"/>
                  </a:lnTo>
                  <a:lnTo>
                    <a:pt x="185817" y="82699"/>
                  </a:lnTo>
                  <a:lnTo>
                    <a:pt x="81879" y="142108"/>
                  </a:lnTo>
                  <a:lnTo>
                    <a:pt x="81879" y="0"/>
                  </a:lnTo>
                  <a:lnTo>
                    <a:pt x="17701" y="0"/>
                  </a:lnTo>
                  <a:lnTo>
                    <a:pt x="17701" y="287284"/>
                  </a:lnTo>
                  <a:close/>
                  <a:moveTo>
                    <a:pt x="324642" y="225703"/>
                  </a:moveTo>
                  <a:lnTo>
                    <a:pt x="357740" y="225703"/>
                  </a:lnTo>
                  <a:lnTo>
                    <a:pt x="357740" y="258866"/>
                  </a:lnTo>
                  <a:lnTo>
                    <a:pt x="324642" y="258866"/>
                  </a:lnTo>
                  <a:close/>
                  <a:moveTo>
                    <a:pt x="324642" y="158061"/>
                  </a:moveTo>
                  <a:lnTo>
                    <a:pt x="357740" y="158061"/>
                  </a:lnTo>
                  <a:lnTo>
                    <a:pt x="357740" y="191224"/>
                  </a:lnTo>
                  <a:lnTo>
                    <a:pt x="324642" y="191224"/>
                  </a:lnTo>
                  <a:close/>
                  <a:moveTo>
                    <a:pt x="222322" y="225703"/>
                  </a:moveTo>
                  <a:lnTo>
                    <a:pt x="255439" y="225703"/>
                  </a:lnTo>
                  <a:lnTo>
                    <a:pt x="255439" y="258866"/>
                  </a:lnTo>
                  <a:lnTo>
                    <a:pt x="222322" y="258866"/>
                  </a:lnTo>
                  <a:close/>
                  <a:moveTo>
                    <a:pt x="222322" y="158061"/>
                  </a:moveTo>
                  <a:lnTo>
                    <a:pt x="255439" y="158061"/>
                  </a:lnTo>
                  <a:lnTo>
                    <a:pt x="255439" y="191224"/>
                  </a:lnTo>
                  <a:lnTo>
                    <a:pt x="222322" y="191224"/>
                  </a:lnTo>
                  <a:close/>
                  <a:moveTo>
                    <a:pt x="120097" y="225703"/>
                  </a:moveTo>
                  <a:lnTo>
                    <a:pt x="153138" y="225703"/>
                  </a:lnTo>
                  <a:lnTo>
                    <a:pt x="153138" y="258866"/>
                  </a:lnTo>
                  <a:lnTo>
                    <a:pt x="120021" y="258866"/>
                  </a:lnTo>
                  <a:close/>
                  <a:moveTo>
                    <a:pt x="120097" y="158061"/>
                  </a:moveTo>
                  <a:lnTo>
                    <a:pt x="153138" y="158061"/>
                  </a:lnTo>
                  <a:lnTo>
                    <a:pt x="153138" y="191224"/>
                  </a:lnTo>
                  <a:lnTo>
                    <a:pt x="120021" y="191224"/>
                  </a:lnTo>
                  <a:close/>
                </a:path>
              </a:pathLst>
            </a:custGeom>
            <a:grpFill/>
            <a:ln w="1893"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0B5AB576-C70E-B099-688A-8BB5995273EF}"/>
                </a:ext>
              </a:extLst>
            </p:cNvPr>
            <p:cNvSpPr/>
            <p:nvPr/>
          </p:nvSpPr>
          <p:spPr>
            <a:xfrm>
              <a:off x="8815193" y="5698475"/>
              <a:ext cx="53177" cy="16200"/>
            </a:xfrm>
            <a:custGeom>
              <a:avLst/>
              <a:gdLst>
                <a:gd name="connsiteX0" fmla="*/ 28054 w 53177"/>
                <a:gd name="connsiteY0" fmla="*/ 16201 h 16200"/>
                <a:gd name="connsiteX1" fmla="*/ 0 w 53177"/>
                <a:gd name="connsiteY1" fmla="*/ 15248 h 16200"/>
                <a:gd name="connsiteX2" fmla="*/ 1047 w 53177"/>
                <a:gd name="connsiteY2" fmla="*/ 0 h 16200"/>
                <a:gd name="connsiteX3" fmla="*/ 52150 w 53177"/>
                <a:gd name="connsiteY3" fmla="*/ 191 h 16200"/>
                <a:gd name="connsiteX4" fmla="*/ 52397 w 53177"/>
                <a:gd name="connsiteY4" fmla="*/ 191 h 16200"/>
                <a:gd name="connsiteX5" fmla="*/ 53178 w 53177"/>
                <a:gd name="connsiteY5" fmla="*/ 15438 h 16200"/>
                <a:gd name="connsiteX6" fmla="*/ 28054 w 53177"/>
                <a:gd name="connsiteY6" fmla="*/ 16201 h 1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77" h="16200">
                  <a:moveTo>
                    <a:pt x="28054" y="16201"/>
                  </a:moveTo>
                  <a:cubicBezTo>
                    <a:pt x="18728" y="16201"/>
                    <a:pt x="9288" y="15877"/>
                    <a:pt x="0" y="15248"/>
                  </a:cubicBezTo>
                  <a:lnTo>
                    <a:pt x="1047" y="0"/>
                  </a:lnTo>
                  <a:cubicBezTo>
                    <a:pt x="18059" y="1160"/>
                    <a:pt x="35129" y="1223"/>
                    <a:pt x="52150" y="191"/>
                  </a:cubicBezTo>
                  <a:lnTo>
                    <a:pt x="52397" y="191"/>
                  </a:lnTo>
                  <a:lnTo>
                    <a:pt x="53178" y="15438"/>
                  </a:lnTo>
                  <a:cubicBezTo>
                    <a:pt x="44822" y="15896"/>
                    <a:pt x="36410" y="16201"/>
                    <a:pt x="28054" y="16201"/>
                  </a:cubicBezTo>
                  <a:close/>
                </a:path>
              </a:pathLst>
            </a:custGeom>
            <a:grpFill/>
            <a:ln w="1893"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38C705CD-7AE3-0BA8-AE12-C21FFA9E1E88}"/>
                </a:ext>
              </a:extLst>
            </p:cNvPr>
            <p:cNvSpPr/>
            <p:nvPr/>
          </p:nvSpPr>
          <p:spPr>
            <a:xfrm>
              <a:off x="8711083" y="5678081"/>
              <a:ext cx="54452" cy="28436"/>
            </a:xfrm>
            <a:custGeom>
              <a:avLst/>
              <a:gdLst>
                <a:gd name="connsiteX0" fmla="*/ 51389 w 54452"/>
                <a:gd name="connsiteY0" fmla="*/ 28437 h 28436"/>
                <a:gd name="connsiteX1" fmla="*/ 0 w 54452"/>
                <a:gd name="connsiteY1" fmla="*/ 14409 h 28436"/>
                <a:gd name="connsiteX2" fmla="*/ 4968 w 54452"/>
                <a:gd name="connsiteY2" fmla="*/ 0 h 28436"/>
                <a:gd name="connsiteX3" fmla="*/ 54453 w 54452"/>
                <a:gd name="connsiteY3" fmla="*/ 13494 h 28436"/>
              </a:gdLst>
              <a:ahLst/>
              <a:cxnLst>
                <a:cxn ang="0">
                  <a:pos x="connsiteX0" y="connsiteY0"/>
                </a:cxn>
                <a:cxn ang="0">
                  <a:pos x="connsiteX1" y="connsiteY1"/>
                </a:cxn>
                <a:cxn ang="0">
                  <a:pos x="connsiteX2" y="connsiteY2"/>
                </a:cxn>
                <a:cxn ang="0">
                  <a:pos x="connsiteX3" y="connsiteY3"/>
                </a:cxn>
              </a:cxnLst>
              <a:rect l="l" t="t" r="r" b="b"/>
              <a:pathLst>
                <a:path w="54452" h="28436">
                  <a:moveTo>
                    <a:pt x="51389" y="28437"/>
                  </a:moveTo>
                  <a:cubicBezTo>
                    <a:pt x="33972" y="24888"/>
                    <a:pt x="16806" y="20202"/>
                    <a:pt x="0" y="14409"/>
                  </a:cubicBezTo>
                  <a:lnTo>
                    <a:pt x="4968" y="0"/>
                  </a:lnTo>
                  <a:cubicBezTo>
                    <a:pt x="21150" y="5579"/>
                    <a:pt x="37680" y="10086"/>
                    <a:pt x="54453" y="13494"/>
                  </a:cubicBezTo>
                  <a:close/>
                </a:path>
              </a:pathLst>
            </a:custGeom>
            <a:grpFill/>
            <a:ln w="1893"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F8BFAD3D-59AC-C32A-ECBC-7CF9672CBBFE}"/>
                </a:ext>
              </a:extLst>
            </p:cNvPr>
            <p:cNvSpPr/>
            <p:nvPr/>
          </p:nvSpPr>
          <p:spPr>
            <a:xfrm>
              <a:off x="8615862" y="5632243"/>
              <a:ext cx="52835" cy="39567"/>
            </a:xfrm>
            <a:custGeom>
              <a:avLst/>
              <a:gdLst>
                <a:gd name="connsiteX0" fmla="*/ 46021 w 52835"/>
                <a:gd name="connsiteY0" fmla="*/ 39568 h 39567"/>
                <a:gd name="connsiteX1" fmla="*/ 0 w 52835"/>
                <a:gd name="connsiteY1" fmla="*/ 12636 h 39567"/>
                <a:gd name="connsiteX2" fmla="*/ 8527 w 52835"/>
                <a:gd name="connsiteY2" fmla="*/ 0 h 39567"/>
                <a:gd name="connsiteX3" fmla="*/ 52835 w 52835"/>
                <a:gd name="connsiteY3" fmla="*/ 25921 h 39567"/>
              </a:gdLst>
              <a:ahLst/>
              <a:cxnLst>
                <a:cxn ang="0">
                  <a:pos x="connsiteX0" y="connsiteY0"/>
                </a:cxn>
                <a:cxn ang="0">
                  <a:pos x="connsiteX1" y="connsiteY1"/>
                </a:cxn>
                <a:cxn ang="0">
                  <a:pos x="connsiteX2" y="connsiteY2"/>
                </a:cxn>
                <a:cxn ang="0">
                  <a:pos x="connsiteX3" y="connsiteY3"/>
                </a:cxn>
              </a:cxnLst>
              <a:rect l="l" t="t" r="r" b="b"/>
              <a:pathLst>
                <a:path w="52835" h="39567">
                  <a:moveTo>
                    <a:pt x="46021" y="39568"/>
                  </a:moveTo>
                  <a:cubicBezTo>
                    <a:pt x="30112" y="31602"/>
                    <a:pt x="14739" y="22606"/>
                    <a:pt x="0" y="12636"/>
                  </a:cubicBezTo>
                  <a:lnTo>
                    <a:pt x="8527" y="0"/>
                  </a:lnTo>
                  <a:cubicBezTo>
                    <a:pt x="22715" y="9601"/>
                    <a:pt x="37516" y="18259"/>
                    <a:pt x="52835" y="25921"/>
                  </a:cubicBezTo>
                  <a:close/>
                </a:path>
              </a:pathLst>
            </a:custGeom>
            <a:grpFill/>
            <a:ln w="1893"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BBACACDD-092A-4C5B-A84D-AD4FAA8C3E16}"/>
                </a:ext>
              </a:extLst>
            </p:cNvPr>
            <p:cNvSpPr/>
            <p:nvPr/>
          </p:nvSpPr>
          <p:spPr>
            <a:xfrm>
              <a:off x="8536229" y="5564315"/>
              <a:ext cx="47581" cy="47896"/>
            </a:xfrm>
            <a:custGeom>
              <a:avLst/>
              <a:gdLst>
                <a:gd name="connsiteX0" fmla="*/ 37514 w 47581"/>
                <a:gd name="connsiteY0" fmla="*/ 47897 h 47896"/>
                <a:gd name="connsiteX1" fmla="*/ 0 w 47581"/>
                <a:gd name="connsiteY1" fmla="*/ 10025 h 47896"/>
                <a:gd name="connsiteX2" fmla="*/ 11420 w 47581"/>
                <a:gd name="connsiteY2" fmla="*/ 0 h 47896"/>
                <a:gd name="connsiteX3" fmla="*/ 47582 w 47581"/>
                <a:gd name="connsiteY3" fmla="*/ 36461 h 47896"/>
              </a:gdLst>
              <a:ahLst/>
              <a:cxnLst>
                <a:cxn ang="0">
                  <a:pos x="connsiteX0" y="connsiteY0"/>
                </a:cxn>
                <a:cxn ang="0">
                  <a:pos x="connsiteX1" y="connsiteY1"/>
                </a:cxn>
                <a:cxn ang="0">
                  <a:pos x="connsiteX2" y="connsiteY2"/>
                </a:cxn>
                <a:cxn ang="0">
                  <a:pos x="connsiteX3" y="connsiteY3"/>
                </a:cxn>
              </a:cxnLst>
              <a:rect l="l" t="t" r="r" b="b"/>
              <a:pathLst>
                <a:path w="47581" h="47896">
                  <a:moveTo>
                    <a:pt x="37514" y="47897"/>
                  </a:moveTo>
                  <a:cubicBezTo>
                    <a:pt x="24210" y="36093"/>
                    <a:pt x="11679" y="23443"/>
                    <a:pt x="0" y="10025"/>
                  </a:cubicBezTo>
                  <a:lnTo>
                    <a:pt x="11420" y="0"/>
                  </a:lnTo>
                  <a:cubicBezTo>
                    <a:pt x="22667" y="12930"/>
                    <a:pt x="34747" y="25109"/>
                    <a:pt x="47582" y="36461"/>
                  </a:cubicBezTo>
                  <a:close/>
                </a:path>
              </a:pathLst>
            </a:custGeom>
            <a:grpFill/>
            <a:ln w="189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9B07C463-122C-018C-E84A-BDC05D680DA1}"/>
                </a:ext>
              </a:extLst>
            </p:cNvPr>
            <p:cNvSpPr/>
            <p:nvPr/>
          </p:nvSpPr>
          <p:spPr>
            <a:xfrm>
              <a:off x="8477494" y="5478948"/>
              <a:ext cx="39150" cy="52966"/>
            </a:xfrm>
            <a:custGeom>
              <a:avLst/>
              <a:gdLst>
                <a:gd name="connsiteX0" fmla="*/ 26456 w 39150"/>
                <a:gd name="connsiteY0" fmla="*/ 52966 h 52966"/>
                <a:gd name="connsiteX1" fmla="*/ 0 w 39150"/>
                <a:gd name="connsiteY1" fmla="*/ 6690 h 52966"/>
                <a:gd name="connsiteX2" fmla="*/ 13647 w 39150"/>
                <a:gd name="connsiteY2" fmla="*/ 0 h 52966"/>
                <a:gd name="connsiteX3" fmla="*/ 39150 w 39150"/>
                <a:gd name="connsiteY3" fmla="*/ 44542 h 52966"/>
              </a:gdLst>
              <a:ahLst/>
              <a:cxnLst>
                <a:cxn ang="0">
                  <a:pos x="connsiteX0" y="connsiteY0"/>
                </a:cxn>
                <a:cxn ang="0">
                  <a:pos x="connsiteX1" y="connsiteY1"/>
                </a:cxn>
                <a:cxn ang="0">
                  <a:pos x="connsiteX2" y="connsiteY2"/>
                </a:cxn>
                <a:cxn ang="0">
                  <a:pos x="connsiteX3" y="connsiteY3"/>
                </a:cxn>
              </a:cxnLst>
              <a:rect l="l" t="t" r="r" b="b"/>
              <a:pathLst>
                <a:path w="39150" h="52966">
                  <a:moveTo>
                    <a:pt x="26456" y="52966"/>
                  </a:moveTo>
                  <a:cubicBezTo>
                    <a:pt x="16638" y="38136"/>
                    <a:pt x="7800" y="22677"/>
                    <a:pt x="0" y="6690"/>
                  </a:cubicBezTo>
                  <a:lnTo>
                    <a:pt x="13647" y="0"/>
                  </a:lnTo>
                  <a:cubicBezTo>
                    <a:pt x="21167" y="15390"/>
                    <a:pt x="29686" y="30269"/>
                    <a:pt x="39150" y="44542"/>
                  </a:cubicBezTo>
                  <a:close/>
                </a:path>
              </a:pathLst>
            </a:custGeom>
            <a:grpFill/>
            <a:ln w="1893"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AEFD042A-CF32-877E-86C8-A6F80D75D8D0}"/>
                </a:ext>
              </a:extLst>
            </p:cNvPr>
            <p:cNvSpPr/>
            <p:nvPr/>
          </p:nvSpPr>
          <p:spPr>
            <a:xfrm>
              <a:off x="9214539" y="5385156"/>
              <a:ext cx="28434" cy="54529"/>
            </a:xfrm>
            <a:custGeom>
              <a:avLst/>
              <a:gdLst>
                <a:gd name="connsiteX0" fmla="*/ 14389 w 28434"/>
                <a:gd name="connsiteY0" fmla="*/ 54529 h 54529"/>
                <a:gd name="connsiteX1" fmla="*/ 0 w 28434"/>
                <a:gd name="connsiteY1" fmla="*/ 49555 h 54529"/>
                <a:gd name="connsiteX2" fmla="*/ 13513 w 28434"/>
                <a:gd name="connsiteY2" fmla="*/ 0 h 54529"/>
                <a:gd name="connsiteX3" fmla="*/ 28435 w 28434"/>
                <a:gd name="connsiteY3" fmla="*/ 3050 h 54529"/>
                <a:gd name="connsiteX4" fmla="*/ 14389 w 28434"/>
                <a:gd name="connsiteY4" fmla="*/ 54529 h 54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4" h="54529">
                  <a:moveTo>
                    <a:pt x="14389" y="54529"/>
                  </a:moveTo>
                  <a:lnTo>
                    <a:pt x="0" y="49555"/>
                  </a:lnTo>
                  <a:cubicBezTo>
                    <a:pt x="5592" y="33353"/>
                    <a:pt x="10106" y="16799"/>
                    <a:pt x="13513" y="0"/>
                  </a:cubicBezTo>
                  <a:lnTo>
                    <a:pt x="28435" y="3050"/>
                  </a:lnTo>
                  <a:cubicBezTo>
                    <a:pt x="24897" y="20502"/>
                    <a:pt x="20205" y="37700"/>
                    <a:pt x="14389" y="54529"/>
                  </a:cubicBezTo>
                  <a:close/>
                </a:path>
              </a:pathLst>
            </a:custGeom>
            <a:grpFill/>
            <a:ln w="1893"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B4A05672-99C4-D186-30CA-338E5565986A}"/>
                </a:ext>
              </a:extLst>
            </p:cNvPr>
            <p:cNvSpPr/>
            <p:nvPr/>
          </p:nvSpPr>
          <p:spPr>
            <a:xfrm>
              <a:off x="9234904" y="5281205"/>
              <a:ext cx="16197" cy="54186"/>
            </a:xfrm>
            <a:custGeom>
              <a:avLst/>
              <a:gdLst>
                <a:gd name="connsiteX0" fmla="*/ 15226 w 16197"/>
                <a:gd name="connsiteY0" fmla="*/ 54186 h 54186"/>
                <a:gd name="connsiteX1" fmla="*/ 0 w 16197"/>
                <a:gd name="connsiteY1" fmla="*/ 53119 h 54186"/>
                <a:gd name="connsiteX2" fmla="*/ 952 w 16197"/>
                <a:gd name="connsiteY2" fmla="*/ 25883 h 54186"/>
                <a:gd name="connsiteX3" fmla="*/ 209 w 16197"/>
                <a:gd name="connsiteY3" fmla="*/ 1753 h 54186"/>
                <a:gd name="connsiteX4" fmla="*/ 209 w 16197"/>
                <a:gd name="connsiteY4" fmla="*/ 953 h 54186"/>
                <a:gd name="connsiteX5" fmla="*/ 15436 w 16197"/>
                <a:gd name="connsiteY5" fmla="*/ 0 h 54186"/>
                <a:gd name="connsiteX6" fmla="*/ 15436 w 16197"/>
                <a:gd name="connsiteY6" fmla="*/ 820 h 54186"/>
                <a:gd name="connsiteX7" fmla="*/ 16197 w 16197"/>
                <a:gd name="connsiteY7" fmla="*/ 25883 h 54186"/>
                <a:gd name="connsiteX8" fmla="*/ 15226 w 16197"/>
                <a:gd name="connsiteY8" fmla="*/ 54186 h 5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7" h="54186">
                  <a:moveTo>
                    <a:pt x="15226" y="54186"/>
                  </a:moveTo>
                  <a:lnTo>
                    <a:pt x="0" y="53119"/>
                  </a:lnTo>
                  <a:cubicBezTo>
                    <a:pt x="628" y="44123"/>
                    <a:pt x="952" y="34955"/>
                    <a:pt x="952" y="25883"/>
                  </a:cubicBezTo>
                  <a:cubicBezTo>
                    <a:pt x="952" y="17897"/>
                    <a:pt x="704" y="9778"/>
                    <a:pt x="209" y="1753"/>
                  </a:cubicBezTo>
                  <a:lnTo>
                    <a:pt x="209" y="953"/>
                  </a:lnTo>
                  <a:lnTo>
                    <a:pt x="15436" y="0"/>
                  </a:lnTo>
                  <a:lnTo>
                    <a:pt x="15436" y="820"/>
                  </a:lnTo>
                  <a:cubicBezTo>
                    <a:pt x="15930" y="9168"/>
                    <a:pt x="16197" y="17592"/>
                    <a:pt x="16197" y="25883"/>
                  </a:cubicBezTo>
                  <a:cubicBezTo>
                    <a:pt x="16216" y="35241"/>
                    <a:pt x="15873" y="44752"/>
                    <a:pt x="15226" y="54186"/>
                  </a:cubicBezTo>
                  <a:close/>
                </a:path>
              </a:pathLst>
            </a:custGeom>
            <a:grpFill/>
            <a:ln w="1893"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045655F4-B019-35B4-B3B1-55D1561BAB4F}"/>
                </a:ext>
              </a:extLst>
            </p:cNvPr>
            <p:cNvSpPr/>
            <p:nvPr/>
          </p:nvSpPr>
          <p:spPr>
            <a:xfrm>
              <a:off x="9215529" y="5176626"/>
              <a:ext cx="28016" cy="54510"/>
            </a:xfrm>
            <a:custGeom>
              <a:avLst/>
              <a:gdLst>
                <a:gd name="connsiteX0" fmla="*/ 13076 w 28016"/>
                <a:gd name="connsiteY0" fmla="*/ 54510 h 54510"/>
                <a:gd name="connsiteX1" fmla="*/ 0 w 28016"/>
                <a:gd name="connsiteY1" fmla="*/ 4841 h 54510"/>
                <a:gd name="connsiteX2" fmla="*/ 14427 w 28016"/>
                <a:gd name="connsiteY2" fmla="*/ 0 h 54510"/>
                <a:gd name="connsiteX3" fmla="*/ 28016 w 28016"/>
                <a:gd name="connsiteY3" fmla="*/ 51594 h 54510"/>
              </a:gdLst>
              <a:ahLst/>
              <a:cxnLst>
                <a:cxn ang="0">
                  <a:pos x="connsiteX0" y="connsiteY0"/>
                </a:cxn>
                <a:cxn ang="0">
                  <a:pos x="connsiteX1" y="connsiteY1"/>
                </a:cxn>
                <a:cxn ang="0">
                  <a:pos x="connsiteX2" y="connsiteY2"/>
                </a:cxn>
                <a:cxn ang="0">
                  <a:pos x="connsiteX3" y="connsiteY3"/>
                </a:cxn>
              </a:cxnLst>
              <a:rect l="l" t="t" r="r" b="b"/>
              <a:pathLst>
                <a:path w="28016" h="54510">
                  <a:moveTo>
                    <a:pt x="13076" y="54510"/>
                  </a:moveTo>
                  <a:cubicBezTo>
                    <a:pt x="9811" y="37684"/>
                    <a:pt x="5443" y="21092"/>
                    <a:pt x="0" y="4841"/>
                  </a:cubicBezTo>
                  <a:lnTo>
                    <a:pt x="14427" y="0"/>
                  </a:lnTo>
                  <a:cubicBezTo>
                    <a:pt x="20082" y="16881"/>
                    <a:pt x="24621" y="34116"/>
                    <a:pt x="28016" y="51594"/>
                  </a:cubicBezTo>
                  <a:close/>
                </a:path>
              </a:pathLst>
            </a:custGeom>
            <a:grpFill/>
            <a:ln w="1893"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1121B605-47A1-98E3-14C6-DC4F28EFF73A}"/>
                </a:ext>
              </a:extLst>
            </p:cNvPr>
            <p:cNvSpPr/>
            <p:nvPr/>
          </p:nvSpPr>
          <p:spPr>
            <a:xfrm>
              <a:off x="8478941" y="5078660"/>
              <a:ext cx="39493" cy="52909"/>
            </a:xfrm>
            <a:custGeom>
              <a:avLst/>
              <a:gdLst>
                <a:gd name="connsiteX0" fmla="*/ 13627 w 39493"/>
                <a:gd name="connsiteY0" fmla="*/ 52909 h 52909"/>
                <a:gd name="connsiteX1" fmla="*/ 0 w 39493"/>
                <a:gd name="connsiteY1" fmla="*/ 46086 h 52909"/>
                <a:gd name="connsiteX2" fmla="*/ 26874 w 39493"/>
                <a:gd name="connsiteY2" fmla="*/ 0 h 52909"/>
                <a:gd name="connsiteX3" fmla="*/ 39493 w 39493"/>
                <a:gd name="connsiteY3" fmla="*/ 8539 h 52909"/>
                <a:gd name="connsiteX4" fmla="*/ 13627 w 39493"/>
                <a:gd name="connsiteY4" fmla="*/ 52909 h 52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93" h="52909">
                  <a:moveTo>
                    <a:pt x="13627" y="52909"/>
                  </a:moveTo>
                  <a:lnTo>
                    <a:pt x="0" y="46086"/>
                  </a:lnTo>
                  <a:cubicBezTo>
                    <a:pt x="7955" y="30159"/>
                    <a:pt x="16932" y="14765"/>
                    <a:pt x="26874" y="0"/>
                  </a:cubicBezTo>
                  <a:lnTo>
                    <a:pt x="39493" y="8539"/>
                  </a:lnTo>
                  <a:cubicBezTo>
                    <a:pt x="29912" y="22747"/>
                    <a:pt x="21272" y="37569"/>
                    <a:pt x="13627" y="52909"/>
                  </a:cubicBezTo>
                  <a:close/>
                </a:path>
              </a:pathLst>
            </a:custGeom>
            <a:grpFill/>
            <a:ln w="1893"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79036F3D-8AB6-4B8C-3BB7-A5558BC97F40}"/>
                </a:ext>
              </a:extLst>
            </p:cNvPr>
            <p:cNvSpPr/>
            <p:nvPr/>
          </p:nvSpPr>
          <p:spPr>
            <a:xfrm>
              <a:off x="8538418" y="4998877"/>
              <a:ext cx="47810" cy="47686"/>
            </a:xfrm>
            <a:custGeom>
              <a:avLst/>
              <a:gdLst>
                <a:gd name="connsiteX0" fmla="*/ 11420 w 47810"/>
                <a:gd name="connsiteY0" fmla="*/ 47687 h 47686"/>
                <a:gd name="connsiteX1" fmla="*/ 0 w 47810"/>
                <a:gd name="connsiteY1" fmla="*/ 37585 h 47686"/>
                <a:gd name="connsiteX2" fmla="*/ 37799 w 47810"/>
                <a:gd name="connsiteY2" fmla="*/ 0 h 47686"/>
                <a:gd name="connsiteX3" fmla="*/ 47810 w 47810"/>
                <a:gd name="connsiteY3" fmla="*/ 11436 h 47686"/>
                <a:gd name="connsiteX4" fmla="*/ 11420 w 47810"/>
                <a:gd name="connsiteY4" fmla="*/ 47687 h 47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10" h="47686">
                  <a:moveTo>
                    <a:pt x="11420" y="47687"/>
                  </a:moveTo>
                  <a:lnTo>
                    <a:pt x="0" y="37585"/>
                  </a:lnTo>
                  <a:cubicBezTo>
                    <a:pt x="11781" y="24257"/>
                    <a:pt x="24406" y="11703"/>
                    <a:pt x="37799" y="0"/>
                  </a:cubicBezTo>
                  <a:lnTo>
                    <a:pt x="47810" y="11436"/>
                  </a:lnTo>
                  <a:cubicBezTo>
                    <a:pt x="34913" y="22722"/>
                    <a:pt x="22758" y="34831"/>
                    <a:pt x="11420" y="47687"/>
                  </a:cubicBezTo>
                  <a:close/>
                </a:path>
              </a:pathLst>
            </a:custGeom>
            <a:grpFill/>
            <a:ln w="1893"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D7340AC0-5FE7-34B2-4862-255FED00EE51}"/>
                </a:ext>
              </a:extLst>
            </p:cNvPr>
            <p:cNvSpPr/>
            <p:nvPr/>
          </p:nvSpPr>
          <p:spPr>
            <a:xfrm>
              <a:off x="8618660" y="4940002"/>
              <a:ext cx="52892" cy="39224"/>
            </a:xfrm>
            <a:custGeom>
              <a:avLst/>
              <a:gdLst>
                <a:gd name="connsiteX0" fmla="*/ 8336 w 52892"/>
                <a:gd name="connsiteY0" fmla="*/ 39224 h 39224"/>
                <a:gd name="connsiteX1" fmla="*/ 0 w 52892"/>
                <a:gd name="connsiteY1" fmla="*/ 26531 h 39224"/>
                <a:gd name="connsiteX2" fmla="*/ 46193 w 52892"/>
                <a:gd name="connsiteY2" fmla="*/ 0 h 39224"/>
                <a:gd name="connsiteX3" fmla="*/ 52892 w 52892"/>
                <a:gd name="connsiteY3" fmla="*/ 13704 h 39224"/>
                <a:gd name="connsiteX4" fmla="*/ 8336 w 52892"/>
                <a:gd name="connsiteY4" fmla="*/ 39224 h 39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92" h="39224">
                  <a:moveTo>
                    <a:pt x="8336" y="39224"/>
                  </a:moveTo>
                  <a:lnTo>
                    <a:pt x="0" y="26531"/>
                  </a:lnTo>
                  <a:cubicBezTo>
                    <a:pt x="14807" y="16694"/>
                    <a:pt x="30237" y="7831"/>
                    <a:pt x="46193" y="0"/>
                  </a:cubicBezTo>
                  <a:lnTo>
                    <a:pt x="52892" y="13704"/>
                  </a:lnTo>
                  <a:cubicBezTo>
                    <a:pt x="37500" y="21228"/>
                    <a:pt x="22616" y="29753"/>
                    <a:pt x="8336" y="39224"/>
                  </a:cubicBezTo>
                  <a:close/>
                </a:path>
              </a:pathLst>
            </a:custGeom>
            <a:grpFill/>
            <a:ln w="1893"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4BE0A72A-30F8-5EE3-A9E2-9160E07DDE43}"/>
                </a:ext>
              </a:extLst>
            </p:cNvPr>
            <p:cNvSpPr/>
            <p:nvPr/>
          </p:nvSpPr>
          <p:spPr>
            <a:xfrm>
              <a:off x="8714072" y="4906190"/>
              <a:ext cx="54414" cy="28036"/>
            </a:xfrm>
            <a:custGeom>
              <a:avLst/>
              <a:gdLst>
                <a:gd name="connsiteX0" fmla="*/ 4834 w 54414"/>
                <a:gd name="connsiteY0" fmla="*/ 28037 h 28036"/>
                <a:gd name="connsiteX1" fmla="*/ 0 w 54414"/>
                <a:gd name="connsiteY1" fmla="*/ 13570 h 28036"/>
                <a:gd name="connsiteX2" fmla="*/ 51522 w 54414"/>
                <a:gd name="connsiteY2" fmla="*/ 0 h 28036"/>
                <a:gd name="connsiteX3" fmla="*/ 54415 w 54414"/>
                <a:gd name="connsiteY3" fmla="*/ 14962 h 28036"/>
                <a:gd name="connsiteX4" fmla="*/ 4834 w 54414"/>
                <a:gd name="connsiteY4" fmla="*/ 28037 h 28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14" h="28036">
                  <a:moveTo>
                    <a:pt x="4834" y="28037"/>
                  </a:moveTo>
                  <a:lnTo>
                    <a:pt x="0" y="13570"/>
                  </a:lnTo>
                  <a:cubicBezTo>
                    <a:pt x="16858" y="7921"/>
                    <a:pt x="34069" y="3387"/>
                    <a:pt x="51522" y="0"/>
                  </a:cubicBezTo>
                  <a:lnTo>
                    <a:pt x="54415" y="14962"/>
                  </a:lnTo>
                  <a:cubicBezTo>
                    <a:pt x="37619" y="18224"/>
                    <a:pt x="21056" y="22592"/>
                    <a:pt x="4834" y="28037"/>
                  </a:cubicBezTo>
                  <a:close/>
                </a:path>
              </a:pathLst>
            </a:custGeom>
            <a:grpFill/>
            <a:ln w="1893" cap="flat">
              <a:noFill/>
              <a:prstDash val="solid"/>
              <a:miter/>
            </a:ln>
          </p:spPr>
          <p:txBody>
            <a:bodyPr rtlCol="0" anchor="ctr"/>
            <a:lstStyle/>
            <a:p>
              <a:endParaRPr lang="en-US"/>
            </a:p>
          </p:txBody>
        </p:sp>
      </p:grpSp>
    </p:spTree>
    <p:extLst>
      <p:ext uri="{BB962C8B-B14F-4D97-AF65-F5344CB8AC3E}">
        <p14:creationId xmlns:p14="http://schemas.microsoft.com/office/powerpoint/2010/main" val="2071801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41</a:t>
            </a:fld>
            <a:endParaRPr lang="en-US"/>
          </a:p>
        </p:txBody>
      </p:sp>
      <p:sp>
        <p:nvSpPr>
          <p:cNvPr id="3" name="Title 2"/>
          <p:cNvSpPr>
            <a:spLocks noGrp="1"/>
          </p:cNvSpPr>
          <p:nvPr>
            <p:ph type="title"/>
          </p:nvPr>
        </p:nvSpPr>
        <p:spPr/>
        <p:txBody>
          <a:bodyPr/>
          <a:lstStyle/>
          <a:p>
            <a:r>
              <a:rPr lang="en-US"/>
              <a:t>Policy and Process Considerations</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30" name="Content Placeholder 4">
            <a:extLst>
              <a:ext uri="{FF2B5EF4-FFF2-40B4-BE49-F238E27FC236}">
                <a16:creationId xmlns:a16="http://schemas.microsoft.com/office/drawing/2014/main" id="{277DF137-FB0D-0BD1-5A83-9C62C61E81E7}"/>
              </a:ext>
            </a:extLst>
          </p:cNvPr>
          <p:cNvSpPr>
            <a:spLocks noGrp="1"/>
          </p:cNvSpPr>
          <p:nvPr>
            <p:ph sz="quarter" idx="11"/>
          </p:nvPr>
        </p:nvSpPr>
        <p:spPr>
          <a:xfrm>
            <a:off x="438912" y="1280160"/>
            <a:ext cx="11312525" cy="4663440"/>
          </a:xfrm>
        </p:spPr>
        <p:txBody>
          <a:bodyPr>
            <a:normAutofit/>
          </a:bodyPr>
          <a:lstStyle/>
          <a:p>
            <a:r>
              <a:rPr lang="en-US" sz="1800"/>
              <a:t>Policy harmonization and process standardization are essential steps toward maximizing the efficiency gains of a new service delivery model. Throughout the policy harmonization process, it is important to remember that policy development and redesign will drive process development.</a:t>
            </a:r>
          </a:p>
        </p:txBody>
      </p:sp>
      <p:sp>
        <p:nvSpPr>
          <p:cNvPr id="31" name="TextBox 30">
            <a:extLst>
              <a:ext uri="{FF2B5EF4-FFF2-40B4-BE49-F238E27FC236}">
                <a16:creationId xmlns:a16="http://schemas.microsoft.com/office/drawing/2014/main" id="{BC86C87A-5807-C22C-D8E2-EE147C35938A}"/>
              </a:ext>
            </a:extLst>
          </p:cNvPr>
          <p:cNvSpPr txBox="1"/>
          <p:nvPr/>
        </p:nvSpPr>
        <p:spPr>
          <a:xfrm>
            <a:off x="1092225" y="3518781"/>
            <a:ext cx="4817252" cy="1277273"/>
          </a:xfrm>
          <a:prstGeom prst="rect">
            <a:avLst/>
          </a:prstGeom>
          <a:noFill/>
        </p:spPr>
        <p:txBody>
          <a:bodyPr wrap="square" rtlCol="0">
            <a:spAutoFit/>
          </a:bodyPr>
          <a:lstStyle/>
          <a:p>
            <a:pPr defTabSz="883437">
              <a:spcAft>
                <a:spcPts val="600"/>
              </a:spcAft>
            </a:pPr>
            <a:r>
              <a:rPr lang="en-US" b="1"/>
              <a:t>POLICY HARMONIZATION </a:t>
            </a:r>
          </a:p>
          <a:p>
            <a:pPr defTabSz="883437"/>
            <a:r>
              <a:rPr lang="en-US"/>
              <a:t>focuses on development and standardization of </a:t>
            </a:r>
            <a:r>
              <a:rPr lang="en-US" b="1">
                <a:solidFill>
                  <a:schemeClr val="accent2">
                    <a:lumMod val="75000"/>
                  </a:schemeClr>
                </a:solidFill>
              </a:rPr>
              <a:t>“guidelines,” “standards,”</a:t>
            </a:r>
            <a:r>
              <a:rPr lang="en-US">
                <a:solidFill>
                  <a:schemeClr val="accent2">
                    <a:lumMod val="75000"/>
                  </a:schemeClr>
                </a:solidFill>
              </a:rPr>
              <a:t> </a:t>
            </a:r>
            <a:r>
              <a:rPr lang="en-US"/>
              <a:t>and </a:t>
            </a:r>
            <a:r>
              <a:rPr lang="en-US" b="1">
                <a:solidFill>
                  <a:schemeClr val="accent2">
                    <a:lumMod val="75000"/>
                  </a:schemeClr>
                </a:solidFill>
              </a:rPr>
              <a:t>“rules” </a:t>
            </a:r>
            <a:r>
              <a:rPr lang="en-US"/>
              <a:t>around identified topics. </a:t>
            </a:r>
          </a:p>
        </p:txBody>
      </p:sp>
      <p:sp>
        <p:nvSpPr>
          <p:cNvPr id="32" name="TextBox 31">
            <a:extLst>
              <a:ext uri="{FF2B5EF4-FFF2-40B4-BE49-F238E27FC236}">
                <a16:creationId xmlns:a16="http://schemas.microsoft.com/office/drawing/2014/main" id="{E888E256-31A0-B216-81D3-461F722874FE}"/>
              </a:ext>
            </a:extLst>
          </p:cNvPr>
          <p:cNvSpPr txBox="1"/>
          <p:nvPr/>
        </p:nvSpPr>
        <p:spPr>
          <a:xfrm>
            <a:off x="6177296" y="3518781"/>
            <a:ext cx="4840993" cy="723275"/>
          </a:xfrm>
          <a:prstGeom prst="rect">
            <a:avLst/>
          </a:prstGeom>
          <a:noFill/>
        </p:spPr>
        <p:txBody>
          <a:bodyPr wrap="square" rtlCol="0">
            <a:spAutoFit/>
          </a:bodyPr>
          <a:lstStyle/>
          <a:p>
            <a:pPr defTabSz="883437">
              <a:spcAft>
                <a:spcPts val="600"/>
              </a:spcAft>
            </a:pPr>
            <a:r>
              <a:rPr lang="en-US" b="1"/>
              <a:t>PROCESS STANDARDIZATION</a:t>
            </a:r>
          </a:p>
          <a:p>
            <a:pPr defTabSz="883437"/>
            <a:r>
              <a:rPr lang="en-US"/>
              <a:t>focuses on </a:t>
            </a:r>
            <a:r>
              <a:rPr lang="en-US" b="1">
                <a:solidFill>
                  <a:schemeClr val="accent2"/>
                </a:solidFill>
              </a:rPr>
              <a:t>“how” </a:t>
            </a:r>
            <a:r>
              <a:rPr lang="en-US"/>
              <a:t>a service is delivered.</a:t>
            </a:r>
          </a:p>
        </p:txBody>
      </p:sp>
      <p:sp>
        <p:nvSpPr>
          <p:cNvPr id="33" name="TextBox 32">
            <a:extLst>
              <a:ext uri="{FF2B5EF4-FFF2-40B4-BE49-F238E27FC236}">
                <a16:creationId xmlns:a16="http://schemas.microsoft.com/office/drawing/2014/main" id="{2CA1F6B2-DD7E-5A2C-D3A9-E1B53DB423B6}"/>
              </a:ext>
            </a:extLst>
          </p:cNvPr>
          <p:cNvSpPr txBox="1"/>
          <p:nvPr/>
        </p:nvSpPr>
        <p:spPr>
          <a:xfrm>
            <a:off x="1092224" y="2466381"/>
            <a:ext cx="5198070" cy="731520"/>
          </a:xfrm>
          <a:prstGeom prst="chevron">
            <a:avLst/>
          </a:prstGeom>
          <a:solidFill>
            <a:schemeClr val="accent2">
              <a:lumMod val="75000"/>
            </a:schemeClr>
          </a:solidFill>
        </p:spPr>
        <p:txBody>
          <a:bodyPr wrap="square" rtlCol="0" anchor="ctr">
            <a:noAutofit/>
          </a:bodyPr>
          <a:lstStyle/>
          <a:p>
            <a:pPr algn="ctr"/>
            <a:r>
              <a:rPr lang="en-US" sz="2400" b="1">
                <a:solidFill>
                  <a:schemeClr val="bg1"/>
                </a:solidFill>
              </a:rPr>
              <a:t>POLICY</a:t>
            </a:r>
          </a:p>
        </p:txBody>
      </p:sp>
      <p:sp>
        <p:nvSpPr>
          <p:cNvPr id="34" name="TextBox 33">
            <a:extLst>
              <a:ext uri="{FF2B5EF4-FFF2-40B4-BE49-F238E27FC236}">
                <a16:creationId xmlns:a16="http://schemas.microsoft.com/office/drawing/2014/main" id="{2B85CAE4-795C-B67B-FAF9-FB72500C740A}"/>
              </a:ext>
            </a:extLst>
          </p:cNvPr>
          <p:cNvSpPr txBox="1"/>
          <p:nvPr/>
        </p:nvSpPr>
        <p:spPr>
          <a:xfrm>
            <a:off x="6177296" y="2466381"/>
            <a:ext cx="5198070" cy="731520"/>
          </a:xfrm>
          <a:prstGeom prst="chevron">
            <a:avLst/>
          </a:prstGeom>
          <a:solidFill>
            <a:schemeClr val="accent2"/>
          </a:solidFill>
        </p:spPr>
        <p:txBody>
          <a:bodyPr wrap="square" rtlCol="0" anchor="ctr">
            <a:noAutofit/>
          </a:bodyPr>
          <a:lstStyle/>
          <a:p>
            <a:pPr algn="ctr"/>
            <a:r>
              <a:rPr lang="en-US" sz="2400" b="1">
                <a:solidFill>
                  <a:srgbClr val="000000"/>
                </a:solidFill>
              </a:rPr>
              <a:t>PROCESS</a:t>
            </a:r>
          </a:p>
        </p:txBody>
      </p:sp>
      <p:sp>
        <p:nvSpPr>
          <p:cNvPr id="35" name="TextBox 34">
            <a:extLst>
              <a:ext uri="{FF2B5EF4-FFF2-40B4-BE49-F238E27FC236}">
                <a16:creationId xmlns:a16="http://schemas.microsoft.com/office/drawing/2014/main" id="{DE8930C2-0FDA-0400-0A89-FA07451419D4}"/>
              </a:ext>
            </a:extLst>
          </p:cNvPr>
          <p:cNvSpPr txBox="1"/>
          <p:nvPr/>
        </p:nvSpPr>
        <p:spPr>
          <a:xfrm>
            <a:off x="814313" y="5501826"/>
            <a:ext cx="3232608" cy="369332"/>
          </a:xfrm>
          <a:prstGeom prst="rect">
            <a:avLst/>
          </a:prstGeom>
          <a:noFill/>
        </p:spPr>
        <p:txBody>
          <a:bodyPr wrap="square" rtlCol="0">
            <a:spAutoFit/>
          </a:bodyPr>
          <a:lstStyle/>
          <a:p>
            <a:pPr algn="ctr"/>
            <a:r>
              <a:rPr lang="en-US" b="1">
                <a:cs typeface="Arial Narrow"/>
              </a:rPr>
              <a:t>Prepare Appropriately</a:t>
            </a:r>
          </a:p>
        </p:txBody>
      </p:sp>
      <p:sp>
        <p:nvSpPr>
          <p:cNvPr id="36" name="TextBox 35">
            <a:extLst>
              <a:ext uri="{FF2B5EF4-FFF2-40B4-BE49-F238E27FC236}">
                <a16:creationId xmlns:a16="http://schemas.microsoft.com/office/drawing/2014/main" id="{D6615D85-2344-1988-3470-68484D153AF1}"/>
              </a:ext>
            </a:extLst>
          </p:cNvPr>
          <p:cNvSpPr txBox="1"/>
          <p:nvPr/>
        </p:nvSpPr>
        <p:spPr>
          <a:xfrm>
            <a:off x="4458741" y="5517215"/>
            <a:ext cx="2996822" cy="400110"/>
          </a:xfrm>
          <a:prstGeom prst="rect">
            <a:avLst/>
          </a:prstGeom>
          <a:noFill/>
        </p:spPr>
        <p:txBody>
          <a:bodyPr wrap="square" rtlCol="0">
            <a:spAutoFit/>
          </a:bodyPr>
          <a:lstStyle/>
          <a:p>
            <a:pPr algn="ctr"/>
            <a:r>
              <a:rPr lang="en-US" b="1">
                <a:cs typeface="Arial Narrow"/>
              </a:rPr>
              <a:t>Push Sufficiently</a:t>
            </a:r>
          </a:p>
        </p:txBody>
      </p:sp>
      <p:sp>
        <p:nvSpPr>
          <p:cNvPr id="37" name="TextBox 36">
            <a:extLst>
              <a:ext uri="{FF2B5EF4-FFF2-40B4-BE49-F238E27FC236}">
                <a16:creationId xmlns:a16="http://schemas.microsoft.com/office/drawing/2014/main" id="{C3E20085-05B1-96A4-36FE-2B60953C1509}"/>
              </a:ext>
            </a:extLst>
          </p:cNvPr>
          <p:cNvSpPr txBox="1"/>
          <p:nvPr/>
        </p:nvSpPr>
        <p:spPr>
          <a:xfrm>
            <a:off x="7455564" y="5501826"/>
            <a:ext cx="3646261" cy="400110"/>
          </a:xfrm>
          <a:prstGeom prst="rect">
            <a:avLst/>
          </a:prstGeom>
          <a:noFill/>
        </p:spPr>
        <p:txBody>
          <a:bodyPr wrap="square" rtlCol="0">
            <a:spAutoFit/>
          </a:bodyPr>
          <a:lstStyle/>
          <a:p>
            <a:pPr algn="ctr"/>
            <a:r>
              <a:rPr lang="en-US" b="1">
                <a:cs typeface="Arial Narrow"/>
              </a:rPr>
              <a:t>Roll Out Effectively</a:t>
            </a:r>
          </a:p>
        </p:txBody>
      </p:sp>
      <p:sp>
        <p:nvSpPr>
          <p:cNvPr id="38" name="Arrow: Down 10">
            <a:extLst>
              <a:ext uri="{FF2B5EF4-FFF2-40B4-BE49-F238E27FC236}">
                <a16:creationId xmlns:a16="http://schemas.microsoft.com/office/drawing/2014/main" id="{46BC1D75-29E0-2F23-9741-9AE0D3EBC9A4}"/>
              </a:ext>
            </a:extLst>
          </p:cNvPr>
          <p:cNvSpPr/>
          <p:nvPr/>
        </p:nvSpPr>
        <p:spPr>
          <a:xfrm rot="16200000">
            <a:off x="5759505" y="83135"/>
            <a:ext cx="835583" cy="10378193"/>
          </a:xfrm>
          <a:prstGeom prst="downArrow">
            <a:avLst>
              <a:gd name="adj1" fmla="val 28688"/>
              <a:gd name="adj2" fmla="val 62345"/>
            </a:avLst>
          </a:prstGeom>
          <a:gradFill flip="none" rotWithShape="1">
            <a:gsLst>
              <a:gs pos="0">
                <a:schemeClr val="accent2">
                  <a:lumMod val="50000"/>
                </a:schemeClr>
              </a:gs>
              <a:gs pos="33000">
                <a:schemeClr val="accent2">
                  <a:lumMod val="75000"/>
                </a:schemeClr>
              </a:gs>
              <a:gs pos="58000">
                <a:schemeClr val="accent2"/>
              </a:gs>
              <a:gs pos="100000">
                <a:schemeClr val="accent2"/>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pic>
        <p:nvPicPr>
          <p:cNvPr id="39" name="Graphic 38">
            <a:extLst>
              <a:ext uri="{FF2B5EF4-FFF2-40B4-BE49-F238E27FC236}">
                <a16:creationId xmlns:a16="http://schemas.microsoft.com/office/drawing/2014/main" id="{E88D55EA-E399-8B08-B39D-33FF3EA3753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35644" y="2589226"/>
            <a:ext cx="421116" cy="482082"/>
          </a:xfrm>
          <a:prstGeom prst="rect">
            <a:avLst/>
          </a:prstGeom>
        </p:spPr>
      </p:pic>
      <p:sp>
        <p:nvSpPr>
          <p:cNvPr id="40" name="Shape 2696">
            <a:extLst>
              <a:ext uri="{FF2B5EF4-FFF2-40B4-BE49-F238E27FC236}">
                <a16:creationId xmlns:a16="http://schemas.microsoft.com/office/drawing/2014/main" id="{32BBFB93-DB45-E0E8-7ABB-7A7F18CC3121}"/>
              </a:ext>
            </a:extLst>
          </p:cNvPr>
          <p:cNvSpPr>
            <a:spLocks noChangeAspect="1"/>
          </p:cNvSpPr>
          <p:nvPr/>
        </p:nvSpPr>
        <p:spPr>
          <a:xfrm>
            <a:off x="6686491" y="2589227"/>
            <a:ext cx="597022" cy="493608"/>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extLst>
      <p:ext uri="{BB962C8B-B14F-4D97-AF65-F5344CB8AC3E}">
        <p14:creationId xmlns:p14="http://schemas.microsoft.com/office/powerpoint/2010/main" val="1339300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p:txBody>
          <a:bodyPr>
            <a:normAutofit/>
          </a:bodyPr>
          <a:lstStyle/>
          <a:p>
            <a:r>
              <a:rPr lang="en-US" sz="1800"/>
              <a:t>The design of the organization and planning for the selection of staff for the new organization must be done in advance of the actual selection process.</a:t>
            </a:r>
          </a:p>
        </p:txBody>
      </p:sp>
      <p:sp>
        <p:nvSpPr>
          <p:cNvPr id="28" name="Rectangle 27">
            <a:extLst>
              <a:ext uri="{FF2B5EF4-FFF2-40B4-BE49-F238E27FC236}">
                <a16:creationId xmlns:a16="http://schemas.microsoft.com/office/drawing/2014/main" id="{653EBBC4-CAB4-7028-C254-05FC86D0BB9F}"/>
              </a:ext>
            </a:extLst>
          </p:cNvPr>
          <p:cNvSpPr/>
          <p:nvPr/>
        </p:nvSpPr>
        <p:spPr>
          <a:xfrm>
            <a:off x="834887" y="1961321"/>
            <a:ext cx="10442713" cy="3061252"/>
          </a:xfrm>
          <a:prstGeom prst="rect">
            <a:avLst/>
          </a:prstGeom>
          <a:solidFill>
            <a:schemeClr val="accent3">
              <a:alpha val="1337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1" name="Freeform 30">
            <a:extLst>
              <a:ext uri="{FF2B5EF4-FFF2-40B4-BE49-F238E27FC236}">
                <a16:creationId xmlns:a16="http://schemas.microsoft.com/office/drawing/2014/main" id="{840A23F7-5E2B-E525-4E29-E1F94A24DFB9}"/>
              </a:ext>
            </a:extLst>
          </p:cNvPr>
          <p:cNvSpPr/>
          <p:nvPr/>
        </p:nvSpPr>
        <p:spPr>
          <a:xfrm rot="10800000">
            <a:off x="4155313" y="2043099"/>
            <a:ext cx="3819644" cy="1948404"/>
          </a:xfrm>
          <a:custGeom>
            <a:avLst/>
            <a:gdLst>
              <a:gd name="connsiteX0" fmla="*/ 2338 w 4583574"/>
              <a:gd name="connsiteY0" fmla="*/ 0 h 2338086"/>
              <a:gd name="connsiteX1" fmla="*/ 4581236 w 4583574"/>
              <a:gd name="connsiteY1" fmla="*/ 0 h 2338086"/>
              <a:gd name="connsiteX2" fmla="*/ 4583574 w 4583574"/>
              <a:gd name="connsiteY2" fmla="*/ 46299 h 2338086"/>
              <a:gd name="connsiteX3" fmla="*/ 2291787 w 4583574"/>
              <a:gd name="connsiteY3" fmla="*/ 2338086 h 2338086"/>
              <a:gd name="connsiteX4" fmla="*/ 0 w 4583574"/>
              <a:gd name="connsiteY4" fmla="*/ 46299 h 2338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574" h="2338086">
                <a:moveTo>
                  <a:pt x="2338" y="0"/>
                </a:moveTo>
                <a:lnTo>
                  <a:pt x="4581236" y="0"/>
                </a:lnTo>
                <a:lnTo>
                  <a:pt x="4583574" y="46299"/>
                </a:lnTo>
                <a:cubicBezTo>
                  <a:pt x="4583574" y="1312018"/>
                  <a:pt x="3557506" y="2338086"/>
                  <a:pt x="2291787" y="2338086"/>
                </a:cubicBezTo>
                <a:cubicBezTo>
                  <a:pt x="1026068" y="2338086"/>
                  <a:pt x="0" y="1312018"/>
                  <a:pt x="0" y="46299"/>
                </a:cubicBezTo>
                <a:close/>
              </a:path>
            </a:pathLst>
          </a:custGeom>
          <a:gradFill>
            <a:gsLst>
              <a:gs pos="46000">
                <a:schemeClr val="accent1">
                  <a:lumMod val="75000"/>
                </a:schemeClr>
              </a:gs>
              <a:gs pos="89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solidFill>
                <a:schemeClr val="bg1"/>
              </a:solidFill>
            </a:endParaRPr>
          </a:p>
        </p:txBody>
      </p:sp>
      <p:sp>
        <p:nvSpPr>
          <p:cNvPr id="2" name="Slide Number Placeholder 1"/>
          <p:cNvSpPr>
            <a:spLocks noGrp="1"/>
          </p:cNvSpPr>
          <p:nvPr>
            <p:ph type="sldNum" sz="quarter" idx="4"/>
          </p:nvPr>
        </p:nvSpPr>
        <p:spPr/>
        <p:txBody>
          <a:bodyPr/>
          <a:lstStyle/>
          <a:p>
            <a:fld id="{9AA6D16A-0A68-8445-85DB-A0BE8CCB51C7}" type="slidenum">
              <a:rPr lang="en-US" dirty="0" smtClean="0"/>
              <a:pPr/>
              <a:t>42</a:t>
            </a:fld>
            <a:endParaRPr lang="en-US"/>
          </a:p>
        </p:txBody>
      </p:sp>
      <p:sp>
        <p:nvSpPr>
          <p:cNvPr id="3" name="Title 2"/>
          <p:cNvSpPr>
            <a:spLocks noGrp="1"/>
          </p:cNvSpPr>
          <p:nvPr>
            <p:ph type="title"/>
          </p:nvPr>
        </p:nvSpPr>
        <p:spPr/>
        <p:txBody>
          <a:bodyPr/>
          <a:lstStyle/>
          <a:p>
            <a:r>
              <a:rPr lang="en-US"/>
              <a:t>Organization and Staffing</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14" name="Rounded Rectangle 13"/>
          <p:cNvSpPr/>
          <p:nvPr/>
        </p:nvSpPr>
        <p:spPr>
          <a:xfrm>
            <a:off x="1410734" y="5371601"/>
            <a:ext cx="9376713" cy="799515"/>
          </a:xfrm>
          <a:prstGeom prst="round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marL="182880" lvl="1" indent="-182880" algn="ctr" fontAlgn="base">
              <a:lnSpc>
                <a:spcPct val="100000"/>
              </a:lnSpc>
              <a:spcBef>
                <a:spcPts val="0"/>
              </a:spcBef>
              <a:spcAft>
                <a:spcPts val="1200"/>
              </a:spcAft>
              <a:buClr>
                <a:srgbClr val="26BCD7"/>
              </a:buClr>
              <a:buSzPct val="100000"/>
              <a:defRPr/>
            </a:pPr>
            <a:r>
              <a:rPr lang="en-US" b="1">
                <a:cs typeface="Arial" charset="0"/>
              </a:rPr>
              <a:t>Design tasks must be complete before moving to staffing. You should not jump back and forth over the wall.</a:t>
            </a:r>
          </a:p>
        </p:txBody>
      </p:sp>
      <p:sp>
        <p:nvSpPr>
          <p:cNvPr id="19" name="Freeform 18">
            <a:extLst>
              <a:ext uri="{FF2B5EF4-FFF2-40B4-BE49-F238E27FC236}">
                <a16:creationId xmlns:a16="http://schemas.microsoft.com/office/drawing/2014/main" id="{A703A9AF-F212-65A1-0CA8-5AFC551DF39A}"/>
              </a:ext>
            </a:extLst>
          </p:cNvPr>
          <p:cNvSpPr/>
          <p:nvPr/>
        </p:nvSpPr>
        <p:spPr>
          <a:xfrm>
            <a:off x="1410735" y="3977870"/>
            <a:ext cx="9376714" cy="1130591"/>
          </a:xfrm>
          <a:custGeom>
            <a:avLst/>
            <a:gdLst>
              <a:gd name="connsiteX0" fmla="*/ 1135898 w 10576360"/>
              <a:gd name="connsiteY0" fmla="*/ 0 h 1275238"/>
              <a:gd name="connsiteX1" fmla="*/ 9016114 w 10576360"/>
              <a:gd name="connsiteY1" fmla="*/ 0 h 1275238"/>
              <a:gd name="connsiteX2" fmla="*/ 9056182 w 10576360"/>
              <a:gd name="connsiteY2" fmla="*/ 10368 h 1275238"/>
              <a:gd name="connsiteX3" fmla="*/ 10534055 w 10576360"/>
              <a:gd name="connsiteY3" fmla="*/ 1121425 h 1275238"/>
              <a:gd name="connsiteX4" fmla="*/ 10493987 w 10576360"/>
              <a:gd name="connsiteY4" fmla="*/ 1275238 h 1275238"/>
              <a:gd name="connsiteX5" fmla="*/ 82383 w 10576360"/>
              <a:gd name="connsiteY5" fmla="*/ 1275238 h 1275238"/>
              <a:gd name="connsiteX6" fmla="*/ 33478 w 10576360"/>
              <a:gd name="connsiteY6" fmla="*/ 1127166 h 1275238"/>
              <a:gd name="connsiteX7" fmla="*/ 1086994 w 10576360"/>
              <a:gd name="connsiteY7" fmla="*/ 16110 h 1275238"/>
              <a:gd name="connsiteX8" fmla="*/ 1135898 w 10576360"/>
              <a:gd name="connsiteY8" fmla="*/ 0 h 127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6360" h="1275238">
                <a:moveTo>
                  <a:pt x="1135898" y="0"/>
                </a:moveTo>
                <a:lnTo>
                  <a:pt x="9016114" y="0"/>
                </a:lnTo>
                <a:cubicBezTo>
                  <a:pt x="9030100" y="0"/>
                  <a:pt x="9043913" y="3599"/>
                  <a:pt x="9056182" y="10368"/>
                </a:cubicBezTo>
                <a:lnTo>
                  <a:pt x="10534055" y="1121425"/>
                </a:lnTo>
                <a:cubicBezTo>
                  <a:pt x="10608099" y="1162641"/>
                  <a:pt x="10578756" y="1275238"/>
                  <a:pt x="10493987" y="1275238"/>
                </a:cubicBezTo>
                <a:lnTo>
                  <a:pt x="82383" y="1275238"/>
                </a:lnTo>
                <a:cubicBezTo>
                  <a:pt x="3105" y="1275238"/>
                  <a:pt x="-30270" y="1174295"/>
                  <a:pt x="33478" y="1127166"/>
                </a:cubicBezTo>
                <a:lnTo>
                  <a:pt x="1086994" y="16110"/>
                </a:lnTo>
                <a:cubicBezTo>
                  <a:pt x="1101150" y="5656"/>
                  <a:pt x="1118310" y="0"/>
                  <a:pt x="1135898" y="0"/>
                </a:cubicBezTo>
                <a:close/>
              </a:path>
            </a:pathLst>
          </a:custGeom>
          <a:solidFill>
            <a:schemeClr val="accent2"/>
          </a:solidFill>
          <a:ln w="0" cap="flat">
            <a:noFill/>
            <a:prstDash val="solid"/>
            <a:miter/>
          </a:ln>
          <a:effectLst>
            <a:outerShdw blurRad="50800" dist="50800" dir="5636002" algn="ctr" rotWithShape="0">
              <a:srgbClr val="000000">
                <a:alpha val="17601"/>
              </a:srgbClr>
            </a:outerShdw>
          </a:effectLst>
        </p:spPr>
        <p:txBody>
          <a:bodyPr rtlCol="0" anchor="ctr"/>
          <a:lstStyle/>
          <a:p>
            <a:endParaRPr lang="en-US"/>
          </a:p>
        </p:txBody>
      </p:sp>
      <p:sp>
        <p:nvSpPr>
          <p:cNvPr id="20" name="Freeform 19">
            <a:extLst>
              <a:ext uri="{FF2B5EF4-FFF2-40B4-BE49-F238E27FC236}">
                <a16:creationId xmlns:a16="http://schemas.microsoft.com/office/drawing/2014/main" id="{CE4E2AC0-22FC-0CA9-8CF6-1AA7B701FFD3}"/>
              </a:ext>
            </a:extLst>
          </p:cNvPr>
          <p:cNvSpPr/>
          <p:nvPr/>
        </p:nvSpPr>
        <p:spPr>
          <a:xfrm>
            <a:off x="4681894" y="2726865"/>
            <a:ext cx="2535137" cy="2313374"/>
          </a:xfrm>
          <a:custGeom>
            <a:avLst/>
            <a:gdLst>
              <a:gd name="connsiteX0" fmla="*/ 0 w 2859480"/>
              <a:gd name="connsiteY0" fmla="*/ 0 h 2609345"/>
              <a:gd name="connsiteX1" fmla="*/ 0 w 2859480"/>
              <a:gd name="connsiteY1" fmla="*/ 1408400 h 2609345"/>
              <a:gd name="connsiteX2" fmla="*/ 2859481 w 2859480"/>
              <a:gd name="connsiteY2" fmla="*/ 2609345 h 2609345"/>
              <a:gd name="connsiteX3" fmla="*/ 2859481 w 2859480"/>
              <a:gd name="connsiteY3" fmla="*/ 583035 h 2609345"/>
              <a:gd name="connsiteX4" fmla="*/ 0 w 2859480"/>
              <a:gd name="connsiteY4" fmla="*/ 0 h 2609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9480" h="2609345">
                <a:moveTo>
                  <a:pt x="0" y="0"/>
                </a:moveTo>
                <a:lnTo>
                  <a:pt x="0" y="1408400"/>
                </a:lnTo>
                <a:lnTo>
                  <a:pt x="2859481" y="2609345"/>
                </a:lnTo>
                <a:lnTo>
                  <a:pt x="2859481" y="583035"/>
                </a:lnTo>
                <a:lnTo>
                  <a:pt x="0" y="0"/>
                </a:lnTo>
                <a:close/>
              </a:path>
            </a:pathLst>
          </a:custGeom>
          <a:solidFill>
            <a:schemeClr val="bg1"/>
          </a:solid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C0033DCD-41FE-D7E8-62AE-CEFAB407A4DD}"/>
              </a:ext>
            </a:extLst>
          </p:cNvPr>
          <p:cNvSpPr/>
          <p:nvPr/>
        </p:nvSpPr>
        <p:spPr>
          <a:xfrm>
            <a:off x="7205389" y="3187716"/>
            <a:ext cx="399272" cy="1861502"/>
          </a:xfrm>
          <a:custGeom>
            <a:avLst/>
            <a:gdLst>
              <a:gd name="connsiteX0" fmla="*/ 450354 w 450354"/>
              <a:gd name="connsiteY0" fmla="*/ 0 h 2099661"/>
              <a:gd name="connsiteX1" fmla="*/ 0 w 450354"/>
              <a:gd name="connsiteY1" fmla="*/ 73351 h 2099661"/>
              <a:gd name="connsiteX2" fmla="*/ 0 w 450354"/>
              <a:gd name="connsiteY2" fmla="*/ 2099661 h 2099661"/>
              <a:gd name="connsiteX3" fmla="*/ 450354 w 450354"/>
              <a:gd name="connsiteY3" fmla="*/ 1946276 h 2099661"/>
              <a:gd name="connsiteX4" fmla="*/ 450354 w 450354"/>
              <a:gd name="connsiteY4" fmla="*/ 0 h 2099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54" h="2099661">
                <a:moveTo>
                  <a:pt x="450354" y="0"/>
                </a:moveTo>
                <a:lnTo>
                  <a:pt x="0" y="73351"/>
                </a:lnTo>
                <a:lnTo>
                  <a:pt x="0" y="2099661"/>
                </a:lnTo>
                <a:lnTo>
                  <a:pt x="450354" y="1946276"/>
                </a:lnTo>
                <a:lnTo>
                  <a:pt x="450354" y="0"/>
                </a:lnTo>
                <a:close/>
              </a:path>
            </a:pathLst>
          </a:custGeom>
          <a:solidFill>
            <a:schemeClr val="bg1">
              <a:lumMod val="75000"/>
            </a:schemeClr>
          </a:solid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A9DC193-3A23-9D7D-B48C-020EA4AC21FD}"/>
              </a:ext>
            </a:extLst>
          </p:cNvPr>
          <p:cNvSpPr/>
          <p:nvPr/>
        </p:nvSpPr>
        <p:spPr>
          <a:xfrm>
            <a:off x="4676173" y="2827459"/>
            <a:ext cx="2936920" cy="2150950"/>
          </a:xfrm>
          <a:custGeom>
            <a:avLst/>
            <a:gdLst>
              <a:gd name="connsiteX0" fmla="*/ 3312666 w 3312666"/>
              <a:gd name="connsiteY0" fmla="*/ 2091692 h 2426140"/>
              <a:gd name="connsiteX1" fmla="*/ 3310436 w 3312666"/>
              <a:gd name="connsiteY1" fmla="*/ 2083466 h 2426140"/>
              <a:gd name="connsiteX2" fmla="*/ 3102547 w 3312666"/>
              <a:gd name="connsiteY2" fmla="*/ 2140278 h 2426140"/>
              <a:gd name="connsiteX3" fmla="*/ 3102547 w 3312666"/>
              <a:gd name="connsiteY3" fmla="*/ 1777039 h 2426140"/>
              <a:gd name="connsiteX4" fmla="*/ 3312666 w 3312666"/>
              <a:gd name="connsiteY4" fmla="*/ 1722111 h 2426140"/>
              <a:gd name="connsiteX5" fmla="*/ 3310522 w 3312666"/>
              <a:gd name="connsiteY5" fmla="*/ 1713799 h 2426140"/>
              <a:gd name="connsiteX6" fmla="*/ 3102633 w 3312666"/>
              <a:gd name="connsiteY6" fmla="*/ 1768127 h 2426140"/>
              <a:gd name="connsiteX7" fmla="*/ 3102633 w 3312666"/>
              <a:gd name="connsiteY7" fmla="*/ 1346361 h 2426140"/>
              <a:gd name="connsiteX8" fmla="*/ 3312323 w 3312666"/>
              <a:gd name="connsiteY8" fmla="*/ 1310457 h 2426140"/>
              <a:gd name="connsiteX9" fmla="*/ 3310865 w 3312666"/>
              <a:gd name="connsiteY9" fmla="*/ 1301973 h 2426140"/>
              <a:gd name="connsiteX10" fmla="*/ 3102547 w 3312666"/>
              <a:gd name="connsiteY10" fmla="*/ 1337621 h 2426140"/>
              <a:gd name="connsiteX11" fmla="*/ 3102547 w 3312666"/>
              <a:gd name="connsiteY11" fmla="*/ 977808 h 2426140"/>
              <a:gd name="connsiteX12" fmla="*/ 3312238 w 3312666"/>
              <a:gd name="connsiteY12" fmla="*/ 941904 h 2426140"/>
              <a:gd name="connsiteX13" fmla="*/ 3310779 w 3312666"/>
              <a:gd name="connsiteY13" fmla="*/ 933421 h 2426140"/>
              <a:gd name="connsiteX14" fmla="*/ 3102461 w 3312666"/>
              <a:gd name="connsiteY14" fmla="*/ 969068 h 2426140"/>
              <a:gd name="connsiteX15" fmla="*/ 3102461 w 3312666"/>
              <a:gd name="connsiteY15" fmla="*/ 676094 h 2426140"/>
              <a:gd name="connsiteX16" fmla="*/ 3312152 w 3312666"/>
              <a:gd name="connsiteY16" fmla="*/ 640190 h 2426140"/>
              <a:gd name="connsiteX17" fmla="*/ 3310693 w 3312666"/>
              <a:gd name="connsiteY17" fmla="*/ 631706 h 2426140"/>
              <a:gd name="connsiteX18" fmla="*/ 3102375 w 3312666"/>
              <a:gd name="connsiteY18" fmla="*/ 667354 h 2426140"/>
              <a:gd name="connsiteX19" fmla="*/ 3102375 w 3312666"/>
              <a:gd name="connsiteY19" fmla="*/ 441046 h 2426140"/>
              <a:gd name="connsiteX20" fmla="*/ 3093795 w 3312666"/>
              <a:gd name="connsiteY20" fmla="*/ 441046 h 2426140"/>
              <a:gd name="connsiteX21" fmla="*/ 3093795 w 3312666"/>
              <a:gd name="connsiteY21" fmla="*/ 668810 h 2426140"/>
              <a:gd name="connsiteX22" fmla="*/ 2861111 w 3312666"/>
              <a:gd name="connsiteY22" fmla="*/ 708570 h 2426140"/>
              <a:gd name="connsiteX23" fmla="*/ 2539797 w 3312666"/>
              <a:gd name="connsiteY23" fmla="*/ 637790 h 2426140"/>
              <a:gd name="connsiteX24" fmla="*/ 2539797 w 3312666"/>
              <a:gd name="connsiteY24" fmla="*/ 413368 h 2426140"/>
              <a:gd name="connsiteX25" fmla="*/ 2531217 w 3312666"/>
              <a:gd name="connsiteY25" fmla="*/ 413368 h 2426140"/>
              <a:gd name="connsiteX26" fmla="*/ 2531217 w 3312666"/>
              <a:gd name="connsiteY26" fmla="*/ 635905 h 2426140"/>
              <a:gd name="connsiteX27" fmla="*/ 2214278 w 3312666"/>
              <a:gd name="connsiteY27" fmla="*/ 566068 h 2426140"/>
              <a:gd name="connsiteX28" fmla="*/ 2214278 w 3312666"/>
              <a:gd name="connsiteY28" fmla="*/ 564783 h 2426140"/>
              <a:gd name="connsiteX29" fmla="*/ 2208358 w 3312666"/>
              <a:gd name="connsiteY29" fmla="*/ 564783 h 2426140"/>
              <a:gd name="connsiteX30" fmla="*/ 1943242 w 3312666"/>
              <a:gd name="connsiteY30" fmla="*/ 506428 h 2426140"/>
              <a:gd name="connsiteX31" fmla="*/ 1943242 w 3312666"/>
              <a:gd name="connsiteY31" fmla="*/ 274636 h 2426140"/>
              <a:gd name="connsiteX32" fmla="*/ 1934663 w 3312666"/>
              <a:gd name="connsiteY32" fmla="*/ 274636 h 2426140"/>
              <a:gd name="connsiteX33" fmla="*/ 1934663 w 3312666"/>
              <a:gd name="connsiteY33" fmla="*/ 504543 h 2426140"/>
              <a:gd name="connsiteX34" fmla="*/ 1534586 w 3312666"/>
              <a:gd name="connsiteY34" fmla="*/ 416453 h 2426140"/>
              <a:gd name="connsiteX35" fmla="*/ 1534586 w 3312666"/>
              <a:gd name="connsiteY35" fmla="*/ 199572 h 2426140"/>
              <a:gd name="connsiteX36" fmla="*/ 1526006 w 3312666"/>
              <a:gd name="connsiteY36" fmla="*/ 199572 h 2426140"/>
              <a:gd name="connsiteX37" fmla="*/ 1526006 w 3312666"/>
              <a:gd name="connsiteY37" fmla="*/ 414568 h 2426140"/>
              <a:gd name="connsiteX38" fmla="*/ 934599 w 3312666"/>
              <a:gd name="connsiteY38" fmla="*/ 284319 h 2426140"/>
              <a:gd name="connsiteX39" fmla="*/ 934599 w 3312666"/>
              <a:gd name="connsiteY39" fmla="*/ 86118 h 2426140"/>
              <a:gd name="connsiteX40" fmla="*/ 926020 w 3312666"/>
              <a:gd name="connsiteY40" fmla="*/ 86118 h 2426140"/>
              <a:gd name="connsiteX41" fmla="*/ 926020 w 3312666"/>
              <a:gd name="connsiteY41" fmla="*/ 282434 h 2426140"/>
              <a:gd name="connsiteX42" fmla="*/ 520023 w 3312666"/>
              <a:gd name="connsiteY42" fmla="*/ 192974 h 2426140"/>
              <a:gd name="connsiteX43" fmla="*/ 520023 w 3312666"/>
              <a:gd name="connsiteY43" fmla="*/ 0 h 2426140"/>
              <a:gd name="connsiteX44" fmla="*/ 511443 w 3312666"/>
              <a:gd name="connsiteY44" fmla="*/ 0 h 2426140"/>
              <a:gd name="connsiteX45" fmla="*/ 511443 w 3312666"/>
              <a:gd name="connsiteY45" fmla="*/ 191089 h 2426140"/>
              <a:gd name="connsiteX46" fmla="*/ 2488 w 3312666"/>
              <a:gd name="connsiteY46" fmla="*/ 79006 h 2426140"/>
              <a:gd name="connsiteX47" fmla="*/ 687 w 3312666"/>
              <a:gd name="connsiteY47" fmla="*/ 87404 h 2426140"/>
              <a:gd name="connsiteX48" fmla="*/ 278415 w 3312666"/>
              <a:gd name="connsiteY48" fmla="*/ 148586 h 2426140"/>
              <a:gd name="connsiteX49" fmla="*/ 278415 w 3312666"/>
              <a:gd name="connsiteY49" fmla="*/ 371380 h 2426140"/>
              <a:gd name="connsiteX50" fmla="*/ 2660 w 3312666"/>
              <a:gd name="connsiteY50" fmla="*/ 303171 h 2426140"/>
              <a:gd name="connsiteX51" fmla="*/ 601 w 3312666"/>
              <a:gd name="connsiteY51" fmla="*/ 311483 h 2426140"/>
              <a:gd name="connsiteX52" fmla="*/ 278415 w 3312666"/>
              <a:gd name="connsiteY52" fmla="*/ 380206 h 2426140"/>
              <a:gd name="connsiteX53" fmla="*/ 278415 w 3312666"/>
              <a:gd name="connsiteY53" fmla="*/ 380206 h 2426140"/>
              <a:gd name="connsiteX54" fmla="*/ 278672 w 3312666"/>
              <a:gd name="connsiteY54" fmla="*/ 380206 h 2426140"/>
              <a:gd name="connsiteX55" fmla="*/ 511443 w 3312666"/>
              <a:gd name="connsiteY55" fmla="*/ 437790 h 2426140"/>
              <a:gd name="connsiteX56" fmla="*/ 511443 w 3312666"/>
              <a:gd name="connsiteY56" fmla="*/ 706257 h 2426140"/>
              <a:gd name="connsiteX57" fmla="*/ 286995 w 3312666"/>
              <a:gd name="connsiteY57" fmla="*/ 641989 h 2426140"/>
              <a:gd name="connsiteX58" fmla="*/ 286995 w 3312666"/>
              <a:gd name="connsiteY58" fmla="*/ 641732 h 2426140"/>
              <a:gd name="connsiteX59" fmla="*/ 285965 w 3312666"/>
              <a:gd name="connsiteY59" fmla="*/ 641732 h 2426140"/>
              <a:gd name="connsiteX60" fmla="*/ 2746 w 3312666"/>
              <a:gd name="connsiteY60" fmla="*/ 560669 h 2426140"/>
              <a:gd name="connsiteX61" fmla="*/ 343 w 3312666"/>
              <a:gd name="connsiteY61" fmla="*/ 568896 h 2426140"/>
              <a:gd name="connsiteX62" fmla="*/ 278329 w 3312666"/>
              <a:gd name="connsiteY62" fmla="*/ 648416 h 2426140"/>
              <a:gd name="connsiteX63" fmla="*/ 278329 w 3312666"/>
              <a:gd name="connsiteY63" fmla="*/ 942247 h 2426140"/>
              <a:gd name="connsiteX64" fmla="*/ 2917 w 3312666"/>
              <a:gd name="connsiteY64" fmla="*/ 847474 h 2426140"/>
              <a:gd name="connsiteX65" fmla="*/ 86 w 3312666"/>
              <a:gd name="connsiteY65" fmla="*/ 855614 h 2426140"/>
              <a:gd name="connsiteX66" fmla="*/ 512644 w 3312666"/>
              <a:gd name="connsiteY66" fmla="*/ 1031964 h 2426140"/>
              <a:gd name="connsiteX67" fmla="*/ 512644 w 3312666"/>
              <a:gd name="connsiteY67" fmla="*/ 1301459 h 2426140"/>
              <a:gd name="connsiteX68" fmla="*/ 3089 w 3312666"/>
              <a:gd name="connsiteY68" fmla="*/ 1105229 h 2426140"/>
              <a:gd name="connsiteX69" fmla="*/ 0 w 3312666"/>
              <a:gd name="connsiteY69" fmla="*/ 1113198 h 2426140"/>
              <a:gd name="connsiteX70" fmla="*/ 278329 w 3312666"/>
              <a:gd name="connsiteY70" fmla="*/ 1220397 h 2426140"/>
              <a:gd name="connsiteX71" fmla="*/ 278329 w 3312666"/>
              <a:gd name="connsiteY71" fmla="*/ 1428623 h 2426140"/>
              <a:gd name="connsiteX72" fmla="*/ 286909 w 3312666"/>
              <a:gd name="connsiteY72" fmla="*/ 1428623 h 2426140"/>
              <a:gd name="connsiteX73" fmla="*/ 286909 w 3312666"/>
              <a:gd name="connsiteY73" fmla="*/ 1223653 h 2426140"/>
              <a:gd name="connsiteX74" fmla="*/ 512644 w 3312666"/>
              <a:gd name="connsiteY74" fmla="*/ 1310628 h 2426140"/>
              <a:gd name="connsiteX75" fmla="*/ 512644 w 3312666"/>
              <a:gd name="connsiteY75" fmla="*/ 1311485 h 2426140"/>
              <a:gd name="connsiteX76" fmla="*/ 514875 w 3312666"/>
              <a:gd name="connsiteY76" fmla="*/ 1311485 h 2426140"/>
              <a:gd name="connsiteX77" fmla="*/ 689045 w 3312666"/>
              <a:gd name="connsiteY77" fmla="*/ 1378580 h 2426140"/>
              <a:gd name="connsiteX78" fmla="*/ 689045 w 3312666"/>
              <a:gd name="connsiteY78" fmla="*/ 1602317 h 2426140"/>
              <a:gd name="connsiteX79" fmla="*/ 697625 w 3312666"/>
              <a:gd name="connsiteY79" fmla="*/ 1602317 h 2426140"/>
              <a:gd name="connsiteX80" fmla="*/ 697625 w 3312666"/>
              <a:gd name="connsiteY80" fmla="*/ 1381922 h 2426140"/>
              <a:gd name="connsiteX81" fmla="*/ 1242443 w 3312666"/>
              <a:gd name="connsiteY81" fmla="*/ 1591691 h 2426140"/>
              <a:gd name="connsiteX82" fmla="*/ 1241242 w 3312666"/>
              <a:gd name="connsiteY82" fmla="*/ 1591691 h 2426140"/>
              <a:gd name="connsiteX83" fmla="*/ 1241242 w 3312666"/>
              <a:gd name="connsiteY83" fmla="*/ 1833080 h 2426140"/>
              <a:gd name="connsiteX84" fmla="*/ 1249822 w 3312666"/>
              <a:gd name="connsiteY84" fmla="*/ 1833080 h 2426140"/>
              <a:gd name="connsiteX85" fmla="*/ 1249822 w 3312666"/>
              <a:gd name="connsiteY85" fmla="*/ 1594519 h 2426140"/>
              <a:gd name="connsiteX86" fmla="*/ 1652043 w 3312666"/>
              <a:gd name="connsiteY86" fmla="*/ 1749446 h 2426140"/>
              <a:gd name="connsiteX87" fmla="*/ 1652043 w 3312666"/>
              <a:gd name="connsiteY87" fmla="*/ 2003603 h 2426140"/>
              <a:gd name="connsiteX88" fmla="*/ 1660623 w 3312666"/>
              <a:gd name="connsiteY88" fmla="*/ 2003603 h 2426140"/>
              <a:gd name="connsiteX89" fmla="*/ 1660623 w 3312666"/>
              <a:gd name="connsiteY89" fmla="*/ 1752703 h 2426140"/>
              <a:gd name="connsiteX90" fmla="*/ 2179359 w 3312666"/>
              <a:gd name="connsiteY90" fmla="*/ 1952446 h 2426140"/>
              <a:gd name="connsiteX91" fmla="*/ 2179359 w 3312666"/>
              <a:gd name="connsiteY91" fmla="*/ 2229053 h 2426140"/>
              <a:gd name="connsiteX92" fmla="*/ 2187939 w 3312666"/>
              <a:gd name="connsiteY92" fmla="*/ 2229053 h 2426140"/>
              <a:gd name="connsiteX93" fmla="*/ 2187939 w 3312666"/>
              <a:gd name="connsiteY93" fmla="*/ 1955702 h 2426140"/>
              <a:gd name="connsiteX94" fmla="*/ 2590160 w 3312666"/>
              <a:gd name="connsiteY94" fmla="*/ 2110630 h 2426140"/>
              <a:gd name="connsiteX95" fmla="*/ 2590160 w 3312666"/>
              <a:gd name="connsiteY95" fmla="*/ 2405832 h 2426140"/>
              <a:gd name="connsiteX96" fmla="*/ 2598740 w 3312666"/>
              <a:gd name="connsiteY96" fmla="*/ 2405832 h 2426140"/>
              <a:gd name="connsiteX97" fmla="*/ 2598740 w 3312666"/>
              <a:gd name="connsiteY97" fmla="*/ 2113886 h 2426140"/>
              <a:gd name="connsiteX98" fmla="*/ 2859395 w 3312666"/>
              <a:gd name="connsiteY98" fmla="*/ 2214229 h 2426140"/>
              <a:gd name="connsiteX99" fmla="*/ 2860682 w 3312666"/>
              <a:gd name="connsiteY99" fmla="*/ 2214743 h 2426140"/>
              <a:gd name="connsiteX100" fmla="*/ 3093709 w 3312666"/>
              <a:gd name="connsiteY100" fmla="*/ 2151075 h 2426140"/>
              <a:gd name="connsiteX101" fmla="*/ 3093709 w 3312666"/>
              <a:gd name="connsiteY101" fmla="*/ 2426140 h 2426140"/>
              <a:gd name="connsiteX102" fmla="*/ 3102289 w 3312666"/>
              <a:gd name="connsiteY102" fmla="*/ 2426140 h 2426140"/>
              <a:gd name="connsiteX103" fmla="*/ 3102289 w 3312666"/>
              <a:gd name="connsiteY103" fmla="*/ 2148762 h 2426140"/>
              <a:gd name="connsiteX104" fmla="*/ 3312409 w 3312666"/>
              <a:gd name="connsiteY104" fmla="*/ 2091349 h 2426140"/>
              <a:gd name="connsiteX105" fmla="*/ 3093967 w 3312666"/>
              <a:gd name="connsiteY105" fmla="*/ 1770355 h 2426140"/>
              <a:gd name="connsiteX106" fmla="*/ 2861368 w 3312666"/>
              <a:gd name="connsiteY106" fmla="*/ 1831195 h 2426140"/>
              <a:gd name="connsiteX107" fmla="*/ 2729153 w 3312666"/>
              <a:gd name="connsiteY107" fmla="*/ 1785693 h 2426140"/>
              <a:gd name="connsiteX108" fmla="*/ 2729153 w 3312666"/>
              <a:gd name="connsiteY108" fmla="*/ 1350046 h 2426140"/>
              <a:gd name="connsiteX109" fmla="*/ 2859995 w 3312666"/>
              <a:gd name="connsiteY109" fmla="*/ 1387492 h 2426140"/>
              <a:gd name="connsiteX110" fmla="*/ 2860939 w 3312666"/>
              <a:gd name="connsiteY110" fmla="*/ 1387749 h 2426140"/>
              <a:gd name="connsiteX111" fmla="*/ 3093967 w 3312666"/>
              <a:gd name="connsiteY111" fmla="*/ 1347903 h 2426140"/>
              <a:gd name="connsiteX112" fmla="*/ 3093967 w 3312666"/>
              <a:gd name="connsiteY112" fmla="*/ 1770440 h 2426140"/>
              <a:gd name="connsiteX113" fmla="*/ 2431434 w 3312666"/>
              <a:gd name="connsiteY113" fmla="*/ 1683294 h 2426140"/>
              <a:gd name="connsiteX114" fmla="*/ 2214364 w 3312666"/>
              <a:gd name="connsiteY114" fmla="*/ 1608572 h 2426140"/>
              <a:gd name="connsiteX115" fmla="*/ 2214364 w 3312666"/>
              <a:gd name="connsiteY115" fmla="*/ 1202659 h 2426140"/>
              <a:gd name="connsiteX116" fmla="*/ 2428345 w 3312666"/>
              <a:gd name="connsiteY116" fmla="*/ 1263927 h 2426140"/>
              <a:gd name="connsiteX117" fmla="*/ 2428345 w 3312666"/>
              <a:gd name="connsiteY117" fmla="*/ 1266498 h 2426140"/>
              <a:gd name="connsiteX118" fmla="*/ 2436925 w 3312666"/>
              <a:gd name="connsiteY118" fmla="*/ 1266498 h 2426140"/>
              <a:gd name="connsiteX119" fmla="*/ 2720488 w 3312666"/>
              <a:gd name="connsiteY119" fmla="*/ 1347561 h 2426140"/>
              <a:gd name="connsiteX120" fmla="*/ 2720488 w 3312666"/>
              <a:gd name="connsiteY120" fmla="*/ 1782780 h 2426140"/>
              <a:gd name="connsiteX121" fmla="*/ 2436925 w 3312666"/>
              <a:gd name="connsiteY121" fmla="*/ 1685179 h 2426140"/>
              <a:gd name="connsiteX122" fmla="*/ 2436925 w 3312666"/>
              <a:gd name="connsiteY122" fmla="*/ 1683294 h 2426140"/>
              <a:gd name="connsiteX123" fmla="*/ 2431434 w 3312666"/>
              <a:gd name="connsiteY123" fmla="*/ 1683294 h 2426140"/>
              <a:gd name="connsiteX124" fmla="*/ 928079 w 3312666"/>
              <a:gd name="connsiteY124" fmla="*/ 834620 h 2426140"/>
              <a:gd name="connsiteX125" fmla="*/ 1229230 w 3312666"/>
              <a:gd name="connsiteY125" fmla="*/ 920824 h 2426140"/>
              <a:gd name="connsiteX126" fmla="*/ 1221680 w 3312666"/>
              <a:gd name="connsiteY126" fmla="*/ 920824 h 2426140"/>
              <a:gd name="connsiteX127" fmla="*/ 1221680 w 3312666"/>
              <a:gd name="connsiteY127" fmla="*/ 1267098 h 2426140"/>
              <a:gd name="connsiteX128" fmla="*/ 697796 w 3312666"/>
              <a:gd name="connsiteY128" fmla="*/ 1086892 h 2426140"/>
              <a:gd name="connsiteX129" fmla="*/ 697796 w 3312666"/>
              <a:gd name="connsiteY129" fmla="*/ 768810 h 2426140"/>
              <a:gd name="connsiteX130" fmla="*/ 926105 w 3312666"/>
              <a:gd name="connsiteY130" fmla="*/ 834106 h 2426140"/>
              <a:gd name="connsiteX131" fmla="*/ 926105 w 3312666"/>
              <a:gd name="connsiteY131" fmla="*/ 834706 h 2426140"/>
              <a:gd name="connsiteX132" fmla="*/ 928079 w 3312666"/>
              <a:gd name="connsiteY132" fmla="*/ 834706 h 2426140"/>
              <a:gd name="connsiteX133" fmla="*/ 2208444 w 3312666"/>
              <a:gd name="connsiteY133" fmla="*/ 1192119 h 2426140"/>
              <a:gd name="connsiteX134" fmla="*/ 1943328 w 3312666"/>
              <a:gd name="connsiteY134" fmla="*/ 1116283 h 2426140"/>
              <a:gd name="connsiteX135" fmla="*/ 1943328 w 3312666"/>
              <a:gd name="connsiteY135" fmla="*/ 792289 h 2426140"/>
              <a:gd name="connsiteX136" fmla="*/ 2428345 w 3312666"/>
              <a:gd name="connsiteY136" fmla="*/ 912255 h 2426140"/>
              <a:gd name="connsiteX137" fmla="*/ 2428345 w 3312666"/>
              <a:gd name="connsiteY137" fmla="*/ 1255101 h 2426140"/>
              <a:gd name="connsiteX138" fmla="*/ 2214364 w 3312666"/>
              <a:gd name="connsiteY138" fmla="*/ 1193833 h 2426140"/>
              <a:gd name="connsiteX139" fmla="*/ 2214364 w 3312666"/>
              <a:gd name="connsiteY139" fmla="*/ 1192119 h 2426140"/>
              <a:gd name="connsiteX140" fmla="*/ 2208444 w 3312666"/>
              <a:gd name="connsiteY140" fmla="*/ 1192119 h 2426140"/>
              <a:gd name="connsiteX141" fmla="*/ 1740930 w 3312666"/>
              <a:gd name="connsiteY141" fmla="*/ 742161 h 2426140"/>
              <a:gd name="connsiteX142" fmla="*/ 1934748 w 3312666"/>
              <a:gd name="connsiteY142" fmla="*/ 790147 h 2426140"/>
              <a:gd name="connsiteX143" fmla="*/ 1934748 w 3312666"/>
              <a:gd name="connsiteY143" fmla="*/ 1113884 h 2426140"/>
              <a:gd name="connsiteX144" fmla="*/ 1534672 w 3312666"/>
              <a:gd name="connsiteY144" fmla="*/ 999402 h 2426140"/>
              <a:gd name="connsiteX145" fmla="*/ 1534672 w 3312666"/>
              <a:gd name="connsiteY145" fmla="*/ 691261 h 2426140"/>
              <a:gd name="connsiteX146" fmla="*/ 1736469 w 3312666"/>
              <a:gd name="connsiteY146" fmla="*/ 741218 h 2426140"/>
              <a:gd name="connsiteX147" fmla="*/ 1736469 w 3312666"/>
              <a:gd name="connsiteY147" fmla="*/ 742332 h 2426140"/>
              <a:gd name="connsiteX148" fmla="*/ 1740930 w 3312666"/>
              <a:gd name="connsiteY148" fmla="*/ 742332 h 2426140"/>
              <a:gd name="connsiteX149" fmla="*/ 1943328 w 3312666"/>
              <a:gd name="connsiteY149" fmla="*/ 783378 h 2426140"/>
              <a:gd name="connsiteX150" fmla="*/ 1943328 w 3312666"/>
              <a:gd name="connsiteY150" fmla="*/ 782521 h 2426140"/>
              <a:gd name="connsiteX151" fmla="*/ 1939724 w 3312666"/>
              <a:gd name="connsiteY151" fmla="*/ 782521 h 2426140"/>
              <a:gd name="connsiteX152" fmla="*/ 1745048 w 3312666"/>
              <a:gd name="connsiteY152" fmla="*/ 734363 h 2426140"/>
              <a:gd name="connsiteX153" fmla="*/ 1745048 w 3312666"/>
              <a:gd name="connsiteY153" fmla="*/ 471809 h 2426140"/>
              <a:gd name="connsiteX154" fmla="*/ 2205785 w 3312666"/>
              <a:gd name="connsiteY154" fmla="*/ 573266 h 2426140"/>
              <a:gd name="connsiteX155" fmla="*/ 2205785 w 3312666"/>
              <a:gd name="connsiteY155" fmla="*/ 848331 h 2426140"/>
              <a:gd name="connsiteX156" fmla="*/ 1943328 w 3312666"/>
              <a:gd name="connsiteY156" fmla="*/ 783378 h 2426140"/>
              <a:gd name="connsiteX157" fmla="*/ 1736469 w 3312666"/>
              <a:gd name="connsiteY157" fmla="*/ 732221 h 2426140"/>
              <a:gd name="connsiteX158" fmla="*/ 1534672 w 3312666"/>
              <a:gd name="connsiteY158" fmla="*/ 682264 h 2426140"/>
              <a:gd name="connsiteX159" fmla="*/ 1534672 w 3312666"/>
              <a:gd name="connsiteY159" fmla="*/ 681150 h 2426140"/>
              <a:gd name="connsiteX160" fmla="*/ 1530038 w 3312666"/>
              <a:gd name="connsiteY160" fmla="*/ 681150 h 2426140"/>
              <a:gd name="connsiteX161" fmla="*/ 1230345 w 3312666"/>
              <a:gd name="connsiteY161" fmla="*/ 607028 h 2426140"/>
              <a:gd name="connsiteX162" fmla="*/ 1230345 w 3312666"/>
              <a:gd name="connsiteY162" fmla="*/ 358355 h 2426140"/>
              <a:gd name="connsiteX163" fmla="*/ 1736469 w 3312666"/>
              <a:gd name="connsiteY163" fmla="*/ 469838 h 2426140"/>
              <a:gd name="connsiteX164" fmla="*/ 1736469 w 3312666"/>
              <a:gd name="connsiteY164" fmla="*/ 732221 h 2426140"/>
              <a:gd name="connsiteX165" fmla="*/ 1221766 w 3312666"/>
              <a:gd name="connsiteY165" fmla="*/ 604886 h 2426140"/>
              <a:gd name="connsiteX166" fmla="*/ 697882 w 3312666"/>
              <a:gd name="connsiteY166" fmla="*/ 475322 h 2426140"/>
              <a:gd name="connsiteX167" fmla="*/ 697882 w 3312666"/>
              <a:gd name="connsiteY167" fmla="*/ 241132 h 2426140"/>
              <a:gd name="connsiteX168" fmla="*/ 1221766 w 3312666"/>
              <a:gd name="connsiteY168" fmla="*/ 356556 h 2426140"/>
              <a:gd name="connsiteX169" fmla="*/ 1221766 w 3312666"/>
              <a:gd name="connsiteY169" fmla="*/ 604971 h 2426140"/>
              <a:gd name="connsiteX170" fmla="*/ 1221766 w 3312666"/>
              <a:gd name="connsiteY170" fmla="*/ 613712 h 2426140"/>
              <a:gd name="connsiteX171" fmla="*/ 1221766 w 3312666"/>
              <a:gd name="connsiteY171" fmla="*/ 614054 h 2426140"/>
              <a:gd name="connsiteX172" fmla="*/ 1223053 w 3312666"/>
              <a:gd name="connsiteY172" fmla="*/ 614054 h 2426140"/>
              <a:gd name="connsiteX173" fmla="*/ 1526092 w 3312666"/>
              <a:gd name="connsiteY173" fmla="*/ 689033 h 2426140"/>
              <a:gd name="connsiteX174" fmla="*/ 1526092 w 3312666"/>
              <a:gd name="connsiteY174" fmla="*/ 996831 h 2426140"/>
              <a:gd name="connsiteX175" fmla="*/ 934685 w 3312666"/>
              <a:gd name="connsiteY175" fmla="*/ 827594 h 2426140"/>
              <a:gd name="connsiteX176" fmla="*/ 934685 w 3312666"/>
              <a:gd name="connsiteY176" fmla="*/ 542675 h 2426140"/>
              <a:gd name="connsiteX177" fmla="*/ 1221680 w 3312666"/>
              <a:gd name="connsiteY177" fmla="*/ 613712 h 2426140"/>
              <a:gd name="connsiteX178" fmla="*/ 1521458 w 3312666"/>
              <a:gd name="connsiteY178" fmla="*/ 1379266 h 2426140"/>
              <a:gd name="connsiteX179" fmla="*/ 1521458 w 3312666"/>
              <a:gd name="connsiteY179" fmla="*/ 1690149 h 2426140"/>
              <a:gd name="connsiteX180" fmla="*/ 934771 w 3312666"/>
              <a:gd name="connsiteY180" fmla="*/ 1464185 h 2426140"/>
              <a:gd name="connsiteX181" fmla="*/ 934771 w 3312666"/>
              <a:gd name="connsiteY181" fmla="*/ 1177380 h 2426140"/>
              <a:gd name="connsiteX182" fmla="*/ 1521458 w 3312666"/>
              <a:gd name="connsiteY182" fmla="*/ 1379266 h 2426140"/>
              <a:gd name="connsiteX183" fmla="*/ 1530038 w 3312666"/>
              <a:gd name="connsiteY183" fmla="*/ 1382179 h 2426140"/>
              <a:gd name="connsiteX184" fmla="*/ 1934834 w 3312666"/>
              <a:gd name="connsiteY184" fmla="*/ 1521425 h 2426140"/>
              <a:gd name="connsiteX185" fmla="*/ 1934834 w 3312666"/>
              <a:gd name="connsiteY185" fmla="*/ 1849275 h 2426140"/>
              <a:gd name="connsiteX186" fmla="*/ 1530038 w 3312666"/>
              <a:gd name="connsiteY186" fmla="*/ 1693405 h 2426140"/>
              <a:gd name="connsiteX187" fmla="*/ 1530038 w 3312666"/>
              <a:gd name="connsiteY187" fmla="*/ 1382179 h 2426140"/>
              <a:gd name="connsiteX188" fmla="*/ 1745048 w 3312666"/>
              <a:gd name="connsiteY188" fmla="*/ 1447132 h 2426140"/>
              <a:gd name="connsiteX189" fmla="*/ 1745048 w 3312666"/>
              <a:gd name="connsiteY189" fmla="*/ 1070868 h 2426140"/>
              <a:gd name="connsiteX190" fmla="*/ 1736469 w 3312666"/>
              <a:gd name="connsiteY190" fmla="*/ 1070868 h 2426140"/>
              <a:gd name="connsiteX191" fmla="*/ 1736469 w 3312666"/>
              <a:gd name="connsiteY191" fmla="*/ 1444133 h 2426140"/>
              <a:gd name="connsiteX192" fmla="*/ 1530038 w 3312666"/>
              <a:gd name="connsiteY192" fmla="*/ 1373096 h 2426140"/>
              <a:gd name="connsiteX193" fmla="*/ 1530038 w 3312666"/>
              <a:gd name="connsiteY193" fmla="*/ 1371982 h 2426140"/>
              <a:gd name="connsiteX194" fmla="*/ 1526864 w 3312666"/>
              <a:gd name="connsiteY194" fmla="*/ 1371982 h 2426140"/>
              <a:gd name="connsiteX195" fmla="*/ 1230345 w 3312666"/>
              <a:gd name="connsiteY195" fmla="*/ 1269925 h 2426140"/>
              <a:gd name="connsiteX196" fmla="*/ 1230345 w 3312666"/>
              <a:gd name="connsiteY196" fmla="*/ 920996 h 2426140"/>
              <a:gd name="connsiteX197" fmla="*/ 2205870 w 3312666"/>
              <a:gd name="connsiteY197" fmla="*/ 1200174 h 2426140"/>
              <a:gd name="connsiteX198" fmla="*/ 2205870 w 3312666"/>
              <a:gd name="connsiteY198" fmla="*/ 1605573 h 2426140"/>
              <a:gd name="connsiteX199" fmla="*/ 1745134 w 3312666"/>
              <a:gd name="connsiteY199" fmla="*/ 1447047 h 2426140"/>
              <a:gd name="connsiteX200" fmla="*/ 3093967 w 3312666"/>
              <a:gd name="connsiteY200" fmla="*/ 1339163 h 2426140"/>
              <a:gd name="connsiteX201" fmla="*/ 2861454 w 3312666"/>
              <a:gd name="connsiteY201" fmla="*/ 1378923 h 2426140"/>
              <a:gd name="connsiteX202" fmla="*/ 2437011 w 3312666"/>
              <a:gd name="connsiteY202" fmla="*/ 1257415 h 2426140"/>
              <a:gd name="connsiteX203" fmla="*/ 2437011 w 3312666"/>
              <a:gd name="connsiteY203" fmla="*/ 914226 h 2426140"/>
              <a:gd name="connsiteX204" fmla="*/ 2860253 w 3312666"/>
              <a:gd name="connsiteY204" fmla="*/ 1018939 h 2426140"/>
              <a:gd name="connsiteX205" fmla="*/ 2861111 w 3312666"/>
              <a:gd name="connsiteY205" fmla="*/ 1019197 h 2426140"/>
              <a:gd name="connsiteX206" fmla="*/ 3094053 w 3312666"/>
              <a:gd name="connsiteY206" fmla="*/ 979351 h 2426140"/>
              <a:gd name="connsiteX207" fmla="*/ 3094053 w 3312666"/>
              <a:gd name="connsiteY207" fmla="*/ 1339163 h 2426140"/>
              <a:gd name="connsiteX208" fmla="*/ 2860253 w 3312666"/>
              <a:gd name="connsiteY208" fmla="*/ 717311 h 2426140"/>
              <a:gd name="connsiteX209" fmla="*/ 2861111 w 3312666"/>
              <a:gd name="connsiteY209" fmla="*/ 717482 h 2426140"/>
              <a:gd name="connsiteX210" fmla="*/ 3093967 w 3312666"/>
              <a:gd name="connsiteY210" fmla="*/ 677636 h 2426140"/>
              <a:gd name="connsiteX211" fmla="*/ 3093967 w 3312666"/>
              <a:gd name="connsiteY211" fmla="*/ 970610 h 2426140"/>
              <a:gd name="connsiteX212" fmla="*/ 2861368 w 3312666"/>
              <a:gd name="connsiteY212" fmla="*/ 1010370 h 2426140"/>
              <a:gd name="connsiteX213" fmla="*/ 2437011 w 3312666"/>
              <a:gd name="connsiteY213" fmla="*/ 905400 h 2426140"/>
              <a:gd name="connsiteX214" fmla="*/ 2437011 w 3312666"/>
              <a:gd name="connsiteY214" fmla="*/ 904115 h 2426140"/>
              <a:gd name="connsiteX215" fmla="*/ 2431691 w 3312666"/>
              <a:gd name="connsiteY215" fmla="*/ 904115 h 2426140"/>
              <a:gd name="connsiteX216" fmla="*/ 2214450 w 3312666"/>
              <a:gd name="connsiteY216" fmla="*/ 850387 h 2426140"/>
              <a:gd name="connsiteX217" fmla="*/ 2214450 w 3312666"/>
              <a:gd name="connsiteY217" fmla="*/ 575065 h 2426140"/>
              <a:gd name="connsiteX218" fmla="*/ 2860339 w 3312666"/>
              <a:gd name="connsiteY218" fmla="*/ 717311 h 2426140"/>
              <a:gd name="connsiteX219" fmla="*/ 286995 w 3312666"/>
              <a:gd name="connsiteY219" fmla="*/ 150472 h 2426140"/>
              <a:gd name="connsiteX220" fmla="*/ 689217 w 3312666"/>
              <a:gd name="connsiteY220" fmla="*/ 239075 h 2426140"/>
              <a:gd name="connsiteX221" fmla="*/ 689217 w 3312666"/>
              <a:gd name="connsiteY221" fmla="*/ 473009 h 2426140"/>
              <a:gd name="connsiteX222" fmla="*/ 286995 w 3312666"/>
              <a:gd name="connsiteY222" fmla="*/ 373523 h 2426140"/>
              <a:gd name="connsiteX223" fmla="*/ 286995 w 3312666"/>
              <a:gd name="connsiteY223" fmla="*/ 150472 h 2426140"/>
              <a:gd name="connsiteX224" fmla="*/ 520023 w 3312666"/>
              <a:gd name="connsiteY224" fmla="*/ 440018 h 2426140"/>
              <a:gd name="connsiteX225" fmla="*/ 926020 w 3312666"/>
              <a:gd name="connsiteY225" fmla="*/ 540447 h 2426140"/>
              <a:gd name="connsiteX226" fmla="*/ 926020 w 3312666"/>
              <a:gd name="connsiteY226" fmla="*/ 825023 h 2426140"/>
              <a:gd name="connsiteX227" fmla="*/ 697711 w 3312666"/>
              <a:gd name="connsiteY227" fmla="*/ 759727 h 2426140"/>
              <a:gd name="connsiteX228" fmla="*/ 697711 w 3312666"/>
              <a:gd name="connsiteY228" fmla="*/ 756900 h 2426140"/>
              <a:gd name="connsiteX229" fmla="*/ 689131 w 3312666"/>
              <a:gd name="connsiteY229" fmla="*/ 756900 h 2426140"/>
              <a:gd name="connsiteX230" fmla="*/ 689131 w 3312666"/>
              <a:gd name="connsiteY230" fmla="*/ 757242 h 2426140"/>
              <a:gd name="connsiteX231" fmla="*/ 519937 w 3312666"/>
              <a:gd name="connsiteY231" fmla="*/ 708827 h 2426140"/>
              <a:gd name="connsiteX232" fmla="*/ 519937 w 3312666"/>
              <a:gd name="connsiteY232" fmla="*/ 440018 h 2426140"/>
              <a:gd name="connsiteX233" fmla="*/ 286995 w 3312666"/>
              <a:gd name="connsiteY233" fmla="*/ 650987 h 2426140"/>
              <a:gd name="connsiteX234" fmla="*/ 689217 w 3312666"/>
              <a:gd name="connsiteY234" fmla="*/ 766068 h 2426140"/>
              <a:gd name="connsiteX235" fmla="*/ 689217 w 3312666"/>
              <a:gd name="connsiteY235" fmla="*/ 1083721 h 2426140"/>
              <a:gd name="connsiteX236" fmla="*/ 286995 w 3312666"/>
              <a:gd name="connsiteY236" fmla="*/ 945332 h 2426140"/>
              <a:gd name="connsiteX237" fmla="*/ 286995 w 3312666"/>
              <a:gd name="connsiteY237" fmla="*/ 650987 h 2426140"/>
              <a:gd name="connsiteX238" fmla="*/ 521310 w 3312666"/>
              <a:gd name="connsiteY238" fmla="*/ 1035049 h 2426140"/>
              <a:gd name="connsiteX239" fmla="*/ 689217 w 3312666"/>
              <a:gd name="connsiteY239" fmla="*/ 1092804 h 2426140"/>
              <a:gd name="connsiteX240" fmla="*/ 689217 w 3312666"/>
              <a:gd name="connsiteY240" fmla="*/ 1093061 h 2426140"/>
              <a:gd name="connsiteX241" fmla="*/ 689989 w 3312666"/>
              <a:gd name="connsiteY241" fmla="*/ 1093061 h 2426140"/>
              <a:gd name="connsiteX242" fmla="*/ 926020 w 3312666"/>
              <a:gd name="connsiteY242" fmla="*/ 1174295 h 2426140"/>
              <a:gd name="connsiteX243" fmla="*/ 926020 w 3312666"/>
              <a:gd name="connsiteY243" fmla="*/ 1460757 h 2426140"/>
              <a:gd name="connsiteX244" fmla="*/ 521224 w 3312666"/>
              <a:gd name="connsiteY244" fmla="*/ 1304887 h 2426140"/>
              <a:gd name="connsiteX245" fmla="*/ 521224 w 3312666"/>
              <a:gd name="connsiteY245" fmla="*/ 1035049 h 2426140"/>
              <a:gd name="connsiteX246" fmla="*/ 2184593 w 3312666"/>
              <a:gd name="connsiteY246" fmla="*/ 1945419 h 2426140"/>
              <a:gd name="connsiteX247" fmla="*/ 1943242 w 3312666"/>
              <a:gd name="connsiteY247" fmla="*/ 1852446 h 2426140"/>
              <a:gd name="connsiteX248" fmla="*/ 1943242 w 3312666"/>
              <a:gd name="connsiteY248" fmla="*/ 1524253 h 2426140"/>
              <a:gd name="connsiteX249" fmla="*/ 2428259 w 3312666"/>
              <a:gd name="connsiteY249" fmla="*/ 1691092 h 2426140"/>
              <a:gd name="connsiteX250" fmla="*/ 2428259 w 3312666"/>
              <a:gd name="connsiteY250" fmla="*/ 2039164 h 2426140"/>
              <a:gd name="connsiteX251" fmla="*/ 2188110 w 3312666"/>
              <a:gd name="connsiteY251" fmla="*/ 1946705 h 2426140"/>
              <a:gd name="connsiteX252" fmla="*/ 2188110 w 3312666"/>
              <a:gd name="connsiteY252" fmla="*/ 1945334 h 2426140"/>
              <a:gd name="connsiteX253" fmla="*/ 2184593 w 3312666"/>
              <a:gd name="connsiteY253" fmla="*/ 1945334 h 2426140"/>
              <a:gd name="connsiteX254" fmla="*/ 2861283 w 3312666"/>
              <a:gd name="connsiteY254" fmla="*/ 2206003 h 2426140"/>
              <a:gd name="connsiteX255" fmla="*/ 2598912 w 3312666"/>
              <a:gd name="connsiteY255" fmla="*/ 2104974 h 2426140"/>
              <a:gd name="connsiteX256" fmla="*/ 2598912 w 3312666"/>
              <a:gd name="connsiteY256" fmla="*/ 2101204 h 2426140"/>
              <a:gd name="connsiteX257" fmla="*/ 2590332 w 3312666"/>
              <a:gd name="connsiteY257" fmla="*/ 2101204 h 2426140"/>
              <a:gd name="connsiteX258" fmla="*/ 2590332 w 3312666"/>
              <a:gd name="connsiteY258" fmla="*/ 2101632 h 2426140"/>
              <a:gd name="connsiteX259" fmla="*/ 2436839 w 3312666"/>
              <a:gd name="connsiteY259" fmla="*/ 2042506 h 2426140"/>
              <a:gd name="connsiteX260" fmla="*/ 2436839 w 3312666"/>
              <a:gd name="connsiteY260" fmla="*/ 1694091 h 2426140"/>
              <a:gd name="connsiteX261" fmla="*/ 2859652 w 3312666"/>
              <a:gd name="connsiteY261" fmla="*/ 1839592 h 2426140"/>
              <a:gd name="connsiteX262" fmla="*/ 2860854 w 3312666"/>
              <a:gd name="connsiteY262" fmla="*/ 1840021 h 2426140"/>
              <a:gd name="connsiteX263" fmla="*/ 3093795 w 3312666"/>
              <a:gd name="connsiteY263" fmla="*/ 1779095 h 2426140"/>
              <a:gd name="connsiteX264" fmla="*/ 3093795 w 3312666"/>
              <a:gd name="connsiteY264" fmla="*/ 2142506 h 2426140"/>
              <a:gd name="connsiteX265" fmla="*/ 2861283 w 3312666"/>
              <a:gd name="connsiteY265" fmla="*/ 2206003 h 2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Lst>
            <a:rect l="l" t="t" r="r" b="b"/>
            <a:pathLst>
              <a:path w="3312666" h="2426140">
                <a:moveTo>
                  <a:pt x="3312666" y="2091692"/>
                </a:moveTo>
                <a:lnTo>
                  <a:pt x="3310436" y="2083466"/>
                </a:lnTo>
                <a:lnTo>
                  <a:pt x="3102547" y="2140278"/>
                </a:lnTo>
                <a:lnTo>
                  <a:pt x="3102547" y="1777039"/>
                </a:lnTo>
                <a:lnTo>
                  <a:pt x="3312666" y="1722111"/>
                </a:lnTo>
                <a:lnTo>
                  <a:pt x="3310522" y="1713799"/>
                </a:lnTo>
                <a:lnTo>
                  <a:pt x="3102633" y="1768127"/>
                </a:lnTo>
                <a:lnTo>
                  <a:pt x="3102633" y="1346361"/>
                </a:lnTo>
                <a:lnTo>
                  <a:pt x="3312323" y="1310457"/>
                </a:lnTo>
                <a:lnTo>
                  <a:pt x="3310865" y="1301973"/>
                </a:lnTo>
                <a:lnTo>
                  <a:pt x="3102547" y="1337621"/>
                </a:lnTo>
                <a:lnTo>
                  <a:pt x="3102547" y="977808"/>
                </a:lnTo>
                <a:lnTo>
                  <a:pt x="3312238" y="941904"/>
                </a:lnTo>
                <a:lnTo>
                  <a:pt x="3310779" y="933421"/>
                </a:lnTo>
                <a:lnTo>
                  <a:pt x="3102461" y="969068"/>
                </a:lnTo>
                <a:lnTo>
                  <a:pt x="3102461" y="676094"/>
                </a:lnTo>
                <a:lnTo>
                  <a:pt x="3312152" y="640190"/>
                </a:lnTo>
                <a:lnTo>
                  <a:pt x="3310693" y="631706"/>
                </a:lnTo>
                <a:lnTo>
                  <a:pt x="3102375" y="667354"/>
                </a:lnTo>
                <a:lnTo>
                  <a:pt x="3102375" y="441046"/>
                </a:lnTo>
                <a:lnTo>
                  <a:pt x="3093795" y="441046"/>
                </a:lnTo>
                <a:lnTo>
                  <a:pt x="3093795" y="668810"/>
                </a:lnTo>
                <a:lnTo>
                  <a:pt x="2861111" y="708570"/>
                </a:lnTo>
                <a:lnTo>
                  <a:pt x="2539797" y="637790"/>
                </a:lnTo>
                <a:lnTo>
                  <a:pt x="2539797" y="413368"/>
                </a:lnTo>
                <a:lnTo>
                  <a:pt x="2531217" y="413368"/>
                </a:lnTo>
                <a:lnTo>
                  <a:pt x="2531217" y="635905"/>
                </a:lnTo>
                <a:lnTo>
                  <a:pt x="2214278" y="566068"/>
                </a:lnTo>
                <a:lnTo>
                  <a:pt x="2214278" y="564783"/>
                </a:lnTo>
                <a:lnTo>
                  <a:pt x="2208358" y="564783"/>
                </a:lnTo>
                <a:lnTo>
                  <a:pt x="1943242" y="506428"/>
                </a:lnTo>
                <a:lnTo>
                  <a:pt x="1943242" y="274636"/>
                </a:lnTo>
                <a:lnTo>
                  <a:pt x="1934663" y="274636"/>
                </a:lnTo>
                <a:lnTo>
                  <a:pt x="1934663" y="504543"/>
                </a:lnTo>
                <a:lnTo>
                  <a:pt x="1534586" y="416453"/>
                </a:lnTo>
                <a:lnTo>
                  <a:pt x="1534586" y="199572"/>
                </a:lnTo>
                <a:lnTo>
                  <a:pt x="1526006" y="199572"/>
                </a:lnTo>
                <a:lnTo>
                  <a:pt x="1526006" y="414568"/>
                </a:lnTo>
                <a:lnTo>
                  <a:pt x="934599" y="284319"/>
                </a:lnTo>
                <a:lnTo>
                  <a:pt x="934599" y="86118"/>
                </a:lnTo>
                <a:lnTo>
                  <a:pt x="926020" y="86118"/>
                </a:lnTo>
                <a:lnTo>
                  <a:pt x="926020" y="282434"/>
                </a:lnTo>
                <a:lnTo>
                  <a:pt x="520023" y="192974"/>
                </a:lnTo>
                <a:lnTo>
                  <a:pt x="520023" y="0"/>
                </a:lnTo>
                <a:lnTo>
                  <a:pt x="511443" y="0"/>
                </a:lnTo>
                <a:lnTo>
                  <a:pt x="511443" y="191089"/>
                </a:lnTo>
                <a:lnTo>
                  <a:pt x="2488" y="79006"/>
                </a:lnTo>
                <a:lnTo>
                  <a:pt x="687" y="87404"/>
                </a:lnTo>
                <a:lnTo>
                  <a:pt x="278415" y="148586"/>
                </a:lnTo>
                <a:lnTo>
                  <a:pt x="278415" y="371380"/>
                </a:lnTo>
                <a:lnTo>
                  <a:pt x="2660" y="303171"/>
                </a:lnTo>
                <a:lnTo>
                  <a:pt x="601" y="311483"/>
                </a:lnTo>
                <a:lnTo>
                  <a:pt x="278415" y="380206"/>
                </a:lnTo>
                <a:lnTo>
                  <a:pt x="278415" y="380206"/>
                </a:lnTo>
                <a:cubicBezTo>
                  <a:pt x="278415" y="380206"/>
                  <a:pt x="278672" y="380206"/>
                  <a:pt x="278672" y="380206"/>
                </a:cubicBezTo>
                <a:lnTo>
                  <a:pt x="511443" y="437790"/>
                </a:lnTo>
                <a:lnTo>
                  <a:pt x="511443" y="706257"/>
                </a:lnTo>
                <a:lnTo>
                  <a:pt x="286995" y="641989"/>
                </a:lnTo>
                <a:lnTo>
                  <a:pt x="286995" y="641732"/>
                </a:lnTo>
                <a:lnTo>
                  <a:pt x="285965" y="641732"/>
                </a:lnTo>
                <a:lnTo>
                  <a:pt x="2746" y="560669"/>
                </a:lnTo>
                <a:lnTo>
                  <a:pt x="343" y="568896"/>
                </a:lnTo>
                <a:lnTo>
                  <a:pt x="278329" y="648416"/>
                </a:lnTo>
                <a:lnTo>
                  <a:pt x="278329" y="942247"/>
                </a:lnTo>
                <a:lnTo>
                  <a:pt x="2917" y="847474"/>
                </a:lnTo>
                <a:lnTo>
                  <a:pt x="86" y="855614"/>
                </a:lnTo>
                <a:lnTo>
                  <a:pt x="512644" y="1031964"/>
                </a:lnTo>
                <a:lnTo>
                  <a:pt x="512644" y="1301459"/>
                </a:lnTo>
                <a:lnTo>
                  <a:pt x="3089" y="1105229"/>
                </a:lnTo>
                <a:lnTo>
                  <a:pt x="0" y="1113198"/>
                </a:lnTo>
                <a:lnTo>
                  <a:pt x="278329" y="1220397"/>
                </a:lnTo>
                <a:lnTo>
                  <a:pt x="278329" y="1428623"/>
                </a:lnTo>
                <a:lnTo>
                  <a:pt x="286909" y="1428623"/>
                </a:lnTo>
                <a:lnTo>
                  <a:pt x="286909" y="1223653"/>
                </a:lnTo>
                <a:lnTo>
                  <a:pt x="512644" y="1310628"/>
                </a:lnTo>
                <a:lnTo>
                  <a:pt x="512644" y="1311485"/>
                </a:lnTo>
                <a:lnTo>
                  <a:pt x="514875" y="1311485"/>
                </a:lnTo>
                <a:lnTo>
                  <a:pt x="689045" y="1378580"/>
                </a:lnTo>
                <a:lnTo>
                  <a:pt x="689045" y="1602317"/>
                </a:lnTo>
                <a:lnTo>
                  <a:pt x="697625" y="1602317"/>
                </a:lnTo>
                <a:lnTo>
                  <a:pt x="697625" y="1381922"/>
                </a:lnTo>
                <a:lnTo>
                  <a:pt x="1242443" y="1591691"/>
                </a:lnTo>
                <a:lnTo>
                  <a:pt x="1241242" y="1591691"/>
                </a:lnTo>
                <a:lnTo>
                  <a:pt x="1241242" y="1833080"/>
                </a:lnTo>
                <a:lnTo>
                  <a:pt x="1249822" y="1833080"/>
                </a:lnTo>
                <a:lnTo>
                  <a:pt x="1249822" y="1594519"/>
                </a:lnTo>
                <a:lnTo>
                  <a:pt x="1652043" y="1749446"/>
                </a:lnTo>
                <a:lnTo>
                  <a:pt x="1652043" y="2003603"/>
                </a:lnTo>
                <a:lnTo>
                  <a:pt x="1660623" y="2003603"/>
                </a:lnTo>
                <a:lnTo>
                  <a:pt x="1660623" y="1752703"/>
                </a:lnTo>
                <a:lnTo>
                  <a:pt x="2179359" y="1952446"/>
                </a:lnTo>
                <a:lnTo>
                  <a:pt x="2179359" y="2229053"/>
                </a:lnTo>
                <a:lnTo>
                  <a:pt x="2187939" y="2229053"/>
                </a:lnTo>
                <a:lnTo>
                  <a:pt x="2187939" y="1955702"/>
                </a:lnTo>
                <a:lnTo>
                  <a:pt x="2590160" y="2110630"/>
                </a:lnTo>
                <a:lnTo>
                  <a:pt x="2590160" y="2405832"/>
                </a:lnTo>
                <a:lnTo>
                  <a:pt x="2598740" y="2405832"/>
                </a:lnTo>
                <a:lnTo>
                  <a:pt x="2598740" y="2113886"/>
                </a:lnTo>
                <a:lnTo>
                  <a:pt x="2859395" y="2214229"/>
                </a:lnTo>
                <a:lnTo>
                  <a:pt x="2860682" y="2214743"/>
                </a:lnTo>
                <a:lnTo>
                  <a:pt x="3093709" y="2151075"/>
                </a:lnTo>
                <a:lnTo>
                  <a:pt x="3093709" y="2426140"/>
                </a:lnTo>
                <a:lnTo>
                  <a:pt x="3102289" y="2426140"/>
                </a:lnTo>
                <a:lnTo>
                  <a:pt x="3102289" y="2148762"/>
                </a:lnTo>
                <a:lnTo>
                  <a:pt x="3312409" y="2091349"/>
                </a:lnTo>
                <a:close/>
                <a:moveTo>
                  <a:pt x="3093967" y="1770355"/>
                </a:moveTo>
                <a:lnTo>
                  <a:pt x="2861368" y="1831195"/>
                </a:lnTo>
                <a:lnTo>
                  <a:pt x="2729153" y="1785693"/>
                </a:lnTo>
                <a:lnTo>
                  <a:pt x="2729153" y="1350046"/>
                </a:lnTo>
                <a:lnTo>
                  <a:pt x="2859995" y="1387492"/>
                </a:lnTo>
                <a:lnTo>
                  <a:pt x="2860939" y="1387749"/>
                </a:lnTo>
                <a:lnTo>
                  <a:pt x="3093967" y="1347903"/>
                </a:lnTo>
                <a:lnTo>
                  <a:pt x="3093967" y="1770440"/>
                </a:lnTo>
                <a:close/>
                <a:moveTo>
                  <a:pt x="2431434" y="1683294"/>
                </a:moveTo>
                <a:lnTo>
                  <a:pt x="2214364" y="1608572"/>
                </a:lnTo>
                <a:lnTo>
                  <a:pt x="2214364" y="1202659"/>
                </a:lnTo>
                <a:lnTo>
                  <a:pt x="2428345" y="1263927"/>
                </a:lnTo>
                <a:lnTo>
                  <a:pt x="2428345" y="1266498"/>
                </a:lnTo>
                <a:lnTo>
                  <a:pt x="2436925" y="1266498"/>
                </a:lnTo>
                <a:cubicBezTo>
                  <a:pt x="2436925" y="1266498"/>
                  <a:pt x="2720488" y="1347561"/>
                  <a:pt x="2720488" y="1347561"/>
                </a:cubicBezTo>
                <a:lnTo>
                  <a:pt x="2720488" y="1782780"/>
                </a:lnTo>
                <a:lnTo>
                  <a:pt x="2436925" y="1685179"/>
                </a:lnTo>
                <a:lnTo>
                  <a:pt x="2436925" y="1683294"/>
                </a:lnTo>
                <a:lnTo>
                  <a:pt x="2431434" y="1683294"/>
                </a:lnTo>
                <a:close/>
                <a:moveTo>
                  <a:pt x="928079" y="834620"/>
                </a:moveTo>
                <a:lnTo>
                  <a:pt x="1229230" y="920824"/>
                </a:lnTo>
                <a:lnTo>
                  <a:pt x="1221680" y="920824"/>
                </a:lnTo>
                <a:lnTo>
                  <a:pt x="1221680" y="1267098"/>
                </a:lnTo>
                <a:lnTo>
                  <a:pt x="697796" y="1086892"/>
                </a:lnTo>
                <a:lnTo>
                  <a:pt x="697796" y="768810"/>
                </a:lnTo>
                <a:lnTo>
                  <a:pt x="926105" y="834106"/>
                </a:lnTo>
                <a:lnTo>
                  <a:pt x="926105" y="834706"/>
                </a:lnTo>
                <a:lnTo>
                  <a:pt x="928079" y="834706"/>
                </a:lnTo>
                <a:close/>
                <a:moveTo>
                  <a:pt x="2208444" y="1192119"/>
                </a:moveTo>
                <a:lnTo>
                  <a:pt x="1943328" y="1116283"/>
                </a:lnTo>
                <a:lnTo>
                  <a:pt x="1943328" y="792289"/>
                </a:lnTo>
                <a:lnTo>
                  <a:pt x="2428345" y="912255"/>
                </a:lnTo>
                <a:lnTo>
                  <a:pt x="2428345" y="1255101"/>
                </a:lnTo>
                <a:lnTo>
                  <a:pt x="2214364" y="1193833"/>
                </a:lnTo>
                <a:lnTo>
                  <a:pt x="2214364" y="1192119"/>
                </a:lnTo>
                <a:lnTo>
                  <a:pt x="2208444" y="1192119"/>
                </a:lnTo>
                <a:close/>
                <a:moveTo>
                  <a:pt x="1740930" y="742161"/>
                </a:moveTo>
                <a:lnTo>
                  <a:pt x="1934748" y="790147"/>
                </a:lnTo>
                <a:lnTo>
                  <a:pt x="1934748" y="1113884"/>
                </a:lnTo>
                <a:lnTo>
                  <a:pt x="1534672" y="999402"/>
                </a:lnTo>
                <a:lnTo>
                  <a:pt x="1534672" y="691261"/>
                </a:lnTo>
                <a:lnTo>
                  <a:pt x="1736469" y="741218"/>
                </a:lnTo>
                <a:lnTo>
                  <a:pt x="1736469" y="742332"/>
                </a:lnTo>
                <a:lnTo>
                  <a:pt x="1740930" y="742332"/>
                </a:lnTo>
                <a:close/>
                <a:moveTo>
                  <a:pt x="1943328" y="783378"/>
                </a:moveTo>
                <a:lnTo>
                  <a:pt x="1943328" y="782521"/>
                </a:lnTo>
                <a:lnTo>
                  <a:pt x="1939724" y="782521"/>
                </a:lnTo>
                <a:lnTo>
                  <a:pt x="1745048" y="734363"/>
                </a:lnTo>
                <a:lnTo>
                  <a:pt x="1745048" y="471809"/>
                </a:lnTo>
                <a:lnTo>
                  <a:pt x="2205785" y="573266"/>
                </a:lnTo>
                <a:lnTo>
                  <a:pt x="2205785" y="848331"/>
                </a:lnTo>
                <a:lnTo>
                  <a:pt x="1943328" y="783378"/>
                </a:lnTo>
                <a:close/>
                <a:moveTo>
                  <a:pt x="1736469" y="732221"/>
                </a:moveTo>
                <a:lnTo>
                  <a:pt x="1534672" y="682264"/>
                </a:lnTo>
                <a:lnTo>
                  <a:pt x="1534672" y="681150"/>
                </a:lnTo>
                <a:lnTo>
                  <a:pt x="1530038" y="681150"/>
                </a:lnTo>
                <a:lnTo>
                  <a:pt x="1230345" y="607028"/>
                </a:lnTo>
                <a:lnTo>
                  <a:pt x="1230345" y="358355"/>
                </a:lnTo>
                <a:lnTo>
                  <a:pt x="1736469" y="469838"/>
                </a:lnTo>
                <a:lnTo>
                  <a:pt x="1736469" y="732221"/>
                </a:lnTo>
                <a:close/>
                <a:moveTo>
                  <a:pt x="1221766" y="604886"/>
                </a:moveTo>
                <a:lnTo>
                  <a:pt x="697882" y="475322"/>
                </a:lnTo>
                <a:lnTo>
                  <a:pt x="697882" y="241132"/>
                </a:lnTo>
                <a:lnTo>
                  <a:pt x="1221766" y="356556"/>
                </a:lnTo>
                <a:lnTo>
                  <a:pt x="1221766" y="604971"/>
                </a:lnTo>
                <a:close/>
                <a:moveTo>
                  <a:pt x="1221766" y="613712"/>
                </a:moveTo>
                <a:lnTo>
                  <a:pt x="1221766" y="614054"/>
                </a:lnTo>
                <a:lnTo>
                  <a:pt x="1223053" y="614054"/>
                </a:lnTo>
                <a:lnTo>
                  <a:pt x="1526092" y="689033"/>
                </a:lnTo>
                <a:lnTo>
                  <a:pt x="1526092" y="996831"/>
                </a:lnTo>
                <a:lnTo>
                  <a:pt x="934685" y="827594"/>
                </a:lnTo>
                <a:lnTo>
                  <a:pt x="934685" y="542675"/>
                </a:lnTo>
                <a:lnTo>
                  <a:pt x="1221680" y="613712"/>
                </a:lnTo>
                <a:close/>
                <a:moveTo>
                  <a:pt x="1521458" y="1379266"/>
                </a:moveTo>
                <a:lnTo>
                  <a:pt x="1521458" y="1690149"/>
                </a:lnTo>
                <a:lnTo>
                  <a:pt x="934771" y="1464185"/>
                </a:lnTo>
                <a:lnTo>
                  <a:pt x="934771" y="1177380"/>
                </a:lnTo>
                <a:lnTo>
                  <a:pt x="1521458" y="1379266"/>
                </a:lnTo>
                <a:close/>
                <a:moveTo>
                  <a:pt x="1530038" y="1382179"/>
                </a:moveTo>
                <a:lnTo>
                  <a:pt x="1934834" y="1521425"/>
                </a:lnTo>
                <a:lnTo>
                  <a:pt x="1934834" y="1849275"/>
                </a:lnTo>
                <a:lnTo>
                  <a:pt x="1530038" y="1693405"/>
                </a:lnTo>
                <a:lnTo>
                  <a:pt x="1530038" y="1382179"/>
                </a:lnTo>
                <a:close/>
                <a:moveTo>
                  <a:pt x="1745048" y="1447132"/>
                </a:moveTo>
                <a:lnTo>
                  <a:pt x="1745048" y="1070868"/>
                </a:lnTo>
                <a:lnTo>
                  <a:pt x="1736469" y="1070868"/>
                </a:lnTo>
                <a:lnTo>
                  <a:pt x="1736469" y="1444133"/>
                </a:lnTo>
                <a:lnTo>
                  <a:pt x="1530038" y="1373096"/>
                </a:lnTo>
                <a:lnTo>
                  <a:pt x="1530038" y="1371982"/>
                </a:lnTo>
                <a:lnTo>
                  <a:pt x="1526864" y="1371982"/>
                </a:lnTo>
                <a:lnTo>
                  <a:pt x="1230345" y="1269925"/>
                </a:lnTo>
                <a:lnTo>
                  <a:pt x="1230345" y="920996"/>
                </a:lnTo>
                <a:lnTo>
                  <a:pt x="2205870" y="1200174"/>
                </a:lnTo>
                <a:lnTo>
                  <a:pt x="2205870" y="1605573"/>
                </a:lnTo>
                <a:lnTo>
                  <a:pt x="1745134" y="1447047"/>
                </a:lnTo>
                <a:close/>
                <a:moveTo>
                  <a:pt x="3093967" y="1339163"/>
                </a:moveTo>
                <a:lnTo>
                  <a:pt x="2861454" y="1378923"/>
                </a:lnTo>
                <a:lnTo>
                  <a:pt x="2437011" y="1257415"/>
                </a:lnTo>
                <a:lnTo>
                  <a:pt x="2437011" y="914226"/>
                </a:lnTo>
                <a:lnTo>
                  <a:pt x="2860253" y="1018939"/>
                </a:lnTo>
                <a:lnTo>
                  <a:pt x="2861111" y="1019197"/>
                </a:lnTo>
                <a:lnTo>
                  <a:pt x="3094053" y="979351"/>
                </a:lnTo>
                <a:lnTo>
                  <a:pt x="3094053" y="1339163"/>
                </a:lnTo>
                <a:close/>
                <a:moveTo>
                  <a:pt x="2860253" y="717311"/>
                </a:moveTo>
                <a:lnTo>
                  <a:pt x="2861111" y="717482"/>
                </a:lnTo>
                <a:lnTo>
                  <a:pt x="3093967" y="677636"/>
                </a:lnTo>
                <a:lnTo>
                  <a:pt x="3093967" y="970610"/>
                </a:lnTo>
                <a:lnTo>
                  <a:pt x="2861368" y="1010370"/>
                </a:lnTo>
                <a:lnTo>
                  <a:pt x="2437011" y="905400"/>
                </a:lnTo>
                <a:lnTo>
                  <a:pt x="2437011" y="904115"/>
                </a:lnTo>
                <a:lnTo>
                  <a:pt x="2431691" y="904115"/>
                </a:lnTo>
                <a:lnTo>
                  <a:pt x="2214450" y="850387"/>
                </a:lnTo>
                <a:lnTo>
                  <a:pt x="2214450" y="575065"/>
                </a:lnTo>
                <a:lnTo>
                  <a:pt x="2860339" y="717311"/>
                </a:lnTo>
                <a:close/>
                <a:moveTo>
                  <a:pt x="286995" y="150472"/>
                </a:moveTo>
                <a:lnTo>
                  <a:pt x="689217" y="239075"/>
                </a:lnTo>
                <a:lnTo>
                  <a:pt x="689217" y="473009"/>
                </a:lnTo>
                <a:lnTo>
                  <a:pt x="286995" y="373523"/>
                </a:lnTo>
                <a:lnTo>
                  <a:pt x="286995" y="150472"/>
                </a:lnTo>
                <a:close/>
                <a:moveTo>
                  <a:pt x="520023" y="440018"/>
                </a:moveTo>
                <a:lnTo>
                  <a:pt x="926020" y="540447"/>
                </a:lnTo>
                <a:lnTo>
                  <a:pt x="926020" y="825023"/>
                </a:lnTo>
                <a:lnTo>
                  <a:pt x="697711" y="759727"/>
                </a:lnTo>
                <a:lnTo>
                  <a:pt x="697711" y="756900"/>
                </a:lnTo>
                <a:lnTo>
                  <a:pt x="689131" y="756900"/>
                </a:lnTo>
                <a:lnTo>
                  <a:pt x="689131" y="757242"/>
                </a:lnTo>
                <a:lnTo>
                  <a:pt x="519937" y="708827"/>
                </a:lnTo>
                <a:lnTo>
                  <a:pt x="519937" y="440018"/>
                </a:lnTo>
                <a:close/>
                <a:moveTo>
                  <a:pt x="286995" y="650987"/>
                </a:moveTo>
                <a:lnTo>
                  <a:pt x="689217" y="766068"/>
                </a:lnTo>
                <a:lnTo>
                  <a:pt x="689217" y="1083721"/>
                </a:lnTo>
                <a:lnTo>
                  <a:pt x="286995" y="945332"/>
                </a:lnTo>
                <a:lnTo>
                  <a:pt x="286995" y="650987"/>
                </a:lnTo>
                <a:close/>
                <a:moveTo>
                  <a:pt x="521310" y="1035049"/>
                </a:moveTo>
                <a:lnTo>
                  <a:pt x="689217" y="1092804"/>
                </a:lnTo>
                <a:lnTo>
                  <a:pt x="689217" y="1093061"/>
                </a:lnTo>
                <a:lnTo>
                  <a:pt x="689989" y="1093061"/>
                </a:lnTo>
                <a:lnTo>
                  <a:pt x="926020" y="1174295"/>
                </a:lnTo>
                <a:lnTo>
                  <a:pt x="926020" y="1460757"/>
                </a:lnTo>
                <a:lnTo>
                  <a:pt x="521224" y="1304887"/>
                </a:lnTo>
                <a:lnTo>
                  <a:pt x="521224" y="1035049"/>
                </a:lnTo>
                <a:close/>
                <a:moveTo>
                  <a:pt x="2184593" y="1945419"/>
                </a:moveTo>
                <a:lnTo>
                  <a:pt x="1943242" y="1852446"/>
                </a:lnTo>
                <a:lnTo>
                  <a:pt x="1943242" y="1524253"/>
                </a:lnTo>
                <a:lnTo>
                  <a:pt x="2428259" y="1691092"/>
                </a:lnTo>
                <a:lnTo>
                  <a:pt x="2428259" y="2039164"/>
                </a:lnTo>
                <a:lnTo>
                  <a:pt x="2188110" y="1946705"/>
                </a:lnTo>
                <a:lnTo>
                  <a:pt x="2188110" y="1945334"/>
                </a:lnTo>
                <a:lnTo>
                  <a:pt x="2184593" y="1945334"/>
                </a:lnTo>
                <a:close/>
                <a:moveTo>
                  <a:pt x="2861283" y="2206003"/>
                </a:moveTo>
                <a:lnTo>
                  <a:pt x="2598912" y="2104974"/>
                </a:lnTo>
                <a:lnTo>
                  <a:pt x="2598912" y="2101204"/>
                </a:lnTo>
                <a:lnTo>
                  <a:pt x="2590332" y="2101204"/>
                </a:lnTo>
                <a:lnTo>
                  <a:pt x="2590332" y="2101632"/>
                </a:lnTo>
                <a:lnTo>
                  <a:pt x="2436839" y="2042506"/>
                </a:lnTo>
                <a:lnTo>
                  <a:pt x="2436839" y="1694091"/>
                </a:lnTo>
                <a:lnTo>
                  <a:pt x="2859652" y="1839592"/>
                </a:lnTo>
                <a:lnTo>
                  <a:pt x="2860854" y="1840021"/>
                </a:lnTo>
                <a:lnTo>
                  <a:pt x="3093795" y="1779095"/>
                </a:lnTo>
                <a:lnTo>
                  <a:pt x="3093795" y="2142506"/>
                </a:lnTo>
                <a:lnTo>
                  <a:pt x="2861283" y="2206003"/>
                </a:lnTo>
                <a:close/>
              </a:path>
            </a:pathLst>
          </a:custGeom>
          <a:solidFill>
            <a:schemeClr val="accent3"/>
          </a:solid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C7462B8-2463-C617-8F18-19907BD41D1F}"/>
              </a:ext>
            </a:extLst>
          </p:cNvPr>
          <p:cNvSpPr/>
          <p:nvPr/>
        </p:nvSpPr>
        <p:spPr>
          <a:xfrm>
            <a:off x="3935469" y="3975591"/>
            <a:ext cx="3277012" cy="1132870"/>
          </a:xfrm>
          <a:custGeom>
            <a:avLst/>
            <a:gdLst>
              <a:gd name="connsiteX0" fmla="*/ 836789 w 3696269"/>
              <a:gd name="connsiteY0" fmla="*/ 0 h 1277808"/>
              <a:gd name="connsiteX1" fmla="*/ 0 w 3696269"/>
              <a:gd name="connsiteY1" fmla="*/ 227764 h 1277808"/>
              <a:gd name="connsiteX2" fmla="*/ 2266530 w 3696269"/>
              <a:gd name="connsiteY2" fmla="*/ 1277809 h 1277808"/>
              <a:gd name="connsiteX3" fmla="*/ 3579413 w 3696269"/>
              <a:gd name="connsiteY3" fmla="*/ 1277809 h 1277808"/>
              <a:gd name="connsiteX4" fmla="*/ 3696270 w 3696269"/>
              <a:gd name="connsiteY4" fmla="*/ 1200945 h 1277808"/>
              <a:gd name="connsiteX5" fmla="*/ 836789 w 3696269"/>
              <a:gd name="connsiteY5" fmla="*/ 0 h 127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6269" h="1277808">
                <a:moveTo>
                  <a:pt x="836789" y="0"/>
                </a:moveTo>
                <a:lnTo>
                  <a:pt x="0" y="227764"/>
                </a:lnTo>
                <a:cubicBezTo>
                  <a:pt x="0" y="227764"/>
                  <a:pt x="2261124" y="1263327"/>
                  <a:pt x="2266530" y="1277809"/>
                </a:cubicBezTo>
                <a:lnTo>
                  <a:pt x="3579413" y="1277809"/>
                </a:lnTo>
                <a:lnTo>
                  <a:pt x="3696270" y="1200945"/>
                </a:lnTo>
                <a:lnTo>
                  <a:pt x="836789" y="0"/>
                </a:lnTo>
                <a:close/>
              </a:path>
            </a:pathLst>
          </a:custGeom>
          <a:solidFill>
            <a:schemeClr val="accent2">
              <a:lumMod val="75000"/>
            </a:schemeClr>
          </a:solid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B1F14876-1343-F374-0F14-7B963AFD9D8E}"/>
              </a:ext>
            </a:extLst>
          </p:cNvPr>
          <p:cNvSpPr/>
          <p:nvPr/>
        </p:nvSpPr>
        <p:spPr>
          <a:xfrm>
            <a:off x="4681432" y="2669385"/>
            <a:ext cx="2934409" cy="581629"/>
          </a:xfrm>
          <a:custGeom>
            <a:avLst/>
            <a:gdLst>
              <a:gd name="connsiteX0" fmla="*/ 0 w 3309834"/>
              <a:gd name="connsiteY0" fmla="*/ 73008 h 656042"/>
              <a:gd name="connsiteX1" fmla="*/ 2859481 w 3309834"/>
              <a:gd name="connsiteY1" fmla="*/ 656042 h 656042"/>
              <a:gd name="connsiteX2" fmla="*/ 3309835 w 3309834"/>
              <a:gd name="connsiteY2" fmla="*/ 582692 h 656042"/>
              <a:gd name="connsiteX3" fmla="*/ 450355 w 3309834"/>
              <a:gd name="connsiteY3" fmla="*/ 0 h 656042"/>
              <a:gd name="connsiteX4" fmla="*/ 0 w 3309834"/>
              <a:gd name="connsiteY4" fmla="*/ 73008 h 65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9834" h="656042">
                <a:moveTo>
                  <a:pt x="0" y="73008"/>
                </a:moveTo>
                <a:lnTo>
                  <a:pt x="2859481" y="656042"/>
                </a:lnTo>
                <a:lnTo>
                  <a:pt x="3309835" y="582692"/>
                </a:lnTo>
                <a:lnTo>
                  <a:pt x="450355" y="0"/>
                </a:lnTo>
                <a:lnTo>
                  <a:pt x="0" y="73008"/>
                </a:lnTo>
                <a:close/>
              </a:path>
            </a:pathLst>
          </a:custGeom>
          <a:solidFill>
            <a:schemeClr val="bg1">
              <a:lumMod val="85000"/>
            </a:schemeClr>
          </a:solidFill>
          <a:ln w="0" cap="flat">
            <a:noFill/>
            <a:prstDash val="solid"/>
            <a:miter/>
          </a:ln>
        </p:spPr>
        <p:txBody>
          <a:bodyPr rtlCol="0" anchor="ctr"/>
          <a:lstStyle/>
          <a:p>
            <a:endParaRPr lang="en-US"/>
          </a:p>
        </p:txBody>
      </p:sp>
      <p:sp>
        <p:nvSpPr>
          <p:cNvPr id="27" name="TextBox 26">
            <a:extLst>
              <a:ext uri="{FF2B5EF4-FFF2-40B4-BE49-F238E27FC236}">
                <a16:creationId xmlns:a16="http://schemas.microsoft.com/office/drawing/2014/main" id="{CF83780D-122F-A7F2-2D3B-6B8BC0093594}"/>
              </a:ext>
            </a:extLst>
          </p:cNvPr>
          <p:cNvSpPr txBox="1"/>
          <p:nvPr/>
        </p:nvSpPr>
        <p:spPr>
          <a:xfrm>
            <a:off x="937550" y="2022900"/>
            <a:ext cx="3217762" cy="584775"/>
          </a:xfrm>
          <a:prstGeom prst="rect">
            <a:avLst/>
          </a:prstGeom>
          <a:noFill/>
          <a:ln>
            <a:noFill/>
          </a:ln>
        </p:spPr>
        <p:txBody>
          <a:bodyPr wrap="square" rtlCol="0">
            <a:spAutoFit/>
          </a:bodyPr>
          <a:lstStyle/>
          <a:p>
            <a:pPr algn="ctr"/>
            <a:r>
              <a:rPr lang="en-US" sz="1600" b="1">
                <a:latin typeface="Arial Black" panose="020B0604020202020204" pitchFamily="34" charset="0"/>
                <a:cs typeface="Arial Black" panose="020B0604020202020204" pitchFamily="34" charset="0"/>
              </a:rPr>
              <a:t>Organization Design Activities</a:t>
            </a:r>
          </a:p>
        </p:txBody>
      </p:sp>
      <p:sp>
        <p:nvSpPr>
          <p:cNvPr id="32" name="TextBox 31">
            <a:extLst>
              <a:ext uri="{FF2B5EF4-FFF2-40B4-BE49-F238E27FC236}">
                <a16:creationId xmlns:a16="http://schemas.microsoft.com/office/drawing/2014/main" id="{0C99AD94-4FE0-6C73-ACD2-55DDD2C534E0}"/>
              </a:ext>
            </a:extLst>
          </p:cNvPr>
          <p:cNvSpPr txBox="1"/>
          <p:nvPr/>
        </p:nvSpPr>
        <p:spPr>
          <a:xfrm>
            <a:off x="982039" y="2554314"/>
            <a:ext cx="3234272" cy="2262671"/>
          </a:xfrm>
          <a:prstGeom prst="rect">
            <a:avLst/>
          </a:prstGeom>
          <a:gradFill>
            <a:gsLst>
              <a:gs pos="0">
                <a:srgbClr val="1E96AC"/>
              </a:gs>
              <a:gs pos="100000">
                <a:srgbClr val="4E9638"/>
              </a:gs>
            </a:gsLst>
            <a:lin ang="0" scaled="0"/>
          </a:gradFill>
          <a:ln>
            <a:noFill/>
          </a:ln>
          <a:effectLst>
            <a:outerShdw blurRad="98616" dist="50800" dir="5400000" algn="ctr" rotWithShape="0">
              <a:srgbClr val="000000">
                <a:alpha val="30000"/>
              </a:srgbClr>
            </a:outerShdw>
          </a:effectLst>
        </p:spPr>
        <p:txBody>
          <a:bodyPr wrap="square" rtlCol="0">
            <a:spAutoFit/>
          </a:bodyPr>
          <a:lstStyle/>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Determine business strategy</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Develop organization design</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Define and price positions</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Outline staffing objectives</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Develop selection process, guidelines, and tools</a:t>
            </a:r>
          </a:p>
        </p:txBody>
      </p:sp>
      <p:sp>
        <p:nvSpPr>
          <p:cNvPr id="36" name="TextBox 35">
            <a:extLst>
              <a:ext uri="{FF2B5EF4-FFF2-40B4-BE49-F238E27FC236}">
                <a16:creationId xmlns:a16="http://schemas.microsoft.com/office/drawing/2014/main" id="{118DF47C-008E-149D-C0A1-C12A9BD9F3CD}"/>
              </a:ext>
            </a:extLst>
          </p:cNvPr>
          <p:cNvSpPr txBox="1"/>
          <p:nvPr/>
        </p:nvSpPr>
        <p:spPr>
          <a:xfrm>
            <a:off x="7843073" y="2554313"/>
            <a:ext cx="3194612" cy="2276856"/>
          </a:xfrm>
          <a:prstGeom prst="rect">
            <a:avLst/>
          </a:prstGeom>
          <a:gradFill>
            <a:gsLst>
              <a:gs pos="0">
                <a:srgbClr val="1E96AC"/>
              </a:gs>
              <a:gs pos="100000">
                <a:srgbClr val="4E9638"/>
              </a:gs>
            </a:gsLst>
            <a:lin ang="0" scaled="0"/>
          </a:gradFill>
          <a:ln>
            <a:noFill/>
          </a:ln>
          <a:effectLst>
            <a:outerShdw blurRad="109912" dist="50800" dir="5400000" algn="ctr" rotWithShape="0">
              <a:srgbClr val="000000">
                <a:alpha val="38000"/>
              </a:srgbClr>
            </a:outerShdw>
          </a:effectLst>
        </p:spPr>
        <p:txBody>
          <a:bodyPr wrap="square" rtlCol="0">
            <a:spAutoFit/>
          </a:bodyPr>
          <a:lstStyle/>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Form candidate pools</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Evaluate and select people</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Notify selected and </a:t>
            </a:r>
            <a:br>
              <a:rPr lang="en-US" sz="1600" b="1">
                <a:solidFill>
                  <a:schemeClr val="bg1"/>
                </a:solidFill>
                <a:latin typeface="Arial" panose="020B0604020202020204" pitchFamily="34" charset="0"/>
                <a:cs typeface="Arial" panose="020B0604020202020204" pitchFamily="34" charset="0"/>
              </a:rPr>
            </a:br>
            <a:r>
              <a:rPr lang="en-US" sz="1600" b="1">
                <a:solidFill>
                  <a:schemeClr val="bg1"/>
                </a:solidFill>
                <a:latin typeface="Arial" panose="020B0604020202020204" pitchFamily="34" charset="0"/>
                <a:cs typeface="Arial" panose="020B0604020202020204" pitchFamily="34" charset="0"/>
              </a:rPr>
              <a:t>non-selected candidates</a:t>
            </a:r>
          </a:p>
          <a:p>
            <a:pPr marL="227013" indent="-227013">
              <a:lnSpc>
                <a:spcPct val="150000"/>
              </a:lnSpc>
              <a:buClr>
                <a:schemeClr val="bg1"/>
              </a:buClr>
              <a:buFont typeface="Wingdings" panose="05000000000000000000" pitchFamily="2" charset="2"/>
              <a:buChar char="n"/>
            </a:pPr>
            <a:r>
              <a:rPr lang="en-US" sz="1600" b="1">
                <a:solidFill>
                  <a:schemeClr val="bg1"/>
                </a:solidFill>
                <a:latin typeface="Arial" panose="020B0604020202020204" pitchFamily="34" charset="0"/>
                <a:cs typeface="Arial" panose="020B0604020202020204" pitchFamily="34" charset="0"/>
              </a:rPr>
              <a:t>Communicate results to constituents</a:t>
            </a:r>
          </a:p>
        </p:txBody>
      </p:sp>
      <p:sp>
        <p:nvSpPr>
          <p:cNvPr id="38" name="TextBox 37">
            <a:extLst>
              <a:ext uri="{FF2B5EF4-FFF2-40B4-BE49-F238E27FC236}">
                <a16:creationId xmlns:a16="http://schemas.microsoft.com/office/drawing/2014/main" id="{6B62AB1F-9F17-B845-ED4F-ABAF3ABCB05D}"/>
              </a:ext>
            </a:extLst>
          </p:cNvPr>
          <p:cNvSpPr txBox="1"/>
          <p:nvPr/>
        </p:nvSpPr>
        <p:spPr>
          <a:xfrm>
            <a:off x="7762044" y="2022900"/>
            <a:ext cx="3194612" cy="584775"/>
          </a:xfrm>
          <a:prstGeom prst="rect">
            <a:avLst/>
          </a:prstGeom>
          <a:noFill/>
          <a:ln>
            <a:noFill/>
          </a:ln>
        </p:spPr>
        <p:txBody>
          <a:bodyPr wrap="square" rtlCol="0">
            <a:spAutoFit/>
          </a:bodyPr>
          <a:lstStyle/>
          <a:p>
            <a:pPr algn="ctr"/>
            <a:r>
              <a:rPr lang="en-US" sz="1600" b="1">
                <a:latin typeface="Arial Black" panose="020B0604020202020204" pitchFamily="34" charset="0"/>
                <a:cs typeface="Arial Black" panose="020B0604020202020204" pitchFamily="34" charset="0"/>
              </a:rPr>
              <a:t>Staffing </a:t>
            </a:r>
          </a:p>
          <a:p>
            <a:pPr algn="ctr"/>
            <a:r>
              <a:rPr lang="en-US" sz="1600" b="1">
                <a:latin typeface="Arial Black" panose="020B0604020202020204" pitchFamily="34" charset="0"/>
                <a:cs typeface="Arial Black" panose="020B0604020202020204" pitchFamily="34" charset="0"/>
              </a:rPr>
              <a:t>Activities</a:t>
            </a:r>
          </a:p>
        </p:txBody>
      </p:sp>
      <p:sp>
        <p:nvSpPr>
          <p:cNvPr id="42" name="Arc 41">
            <a:extLst>
              <a:ext uri="{FF2B5EF4-FFF2-40B4-BE49-F238E27FC236}">
                <a16:creationId xmlns:a16="http://schemas.microsoft.com/office/drawing/2014/main" id="{D410845F-423B-3199-08A4-CA609C69E9D6}"/>
              </a:ext>
            </a:extLst>
          </p:cNvPr>
          <p:cNvSpPr/>
          <p:nvPr/>
        </p:nvSpPr>
        <p:spPr>
          <a:xfrm rot="19199632">
            <a:off x="4872941" y="2222339"/>
            <a:ext cx="2372810" cy="2372810"/>
          </a:xfrm>
          <a:prstGeom prst="arc">
            <a:avLst/>
          </a:prstGeom>
          <a:ln w="171450">
            <a:gradFill>
              <a:gsLst>
                <a:gs pos="0">
                  <a:schemeClr val="accent2"/>
                </a:gs>
                <a:gs pos="100000">
                  <a:schemeClr val="accent4"/>
                </a:gs>
              </a:gsLst>
              <a:lin ang="5400000" scaled="1"/>
            </a:gra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79118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995B32-E1E3-82C2-B6B3-B29E79BE1543}"/>
              </a:ext>
            </a:extLst>
          </p:cNvPr>
          <p:cNvSpPr>
            <a:spLocks noGrp="1" noRot="1" noMove="1" noResize="1" noEditPoints="1" noAdjustHandles="1" noChangeArrowheads="1" noChangeShapeType="1"/>
          </p:cNvSpPr>
          <p:nvPr/>
        </p:nvSpPr>
        <p:spPr>
          <a:xfrm>
            <a:off x="0" y="1162517"/>
            <a:ext cx="12192000" cy="4981107"/>
          </a:xfrm>
          <a:prstGeom prst="rect">
            <a:avLst/>
          </a:prstGeom>
          <a:gradFill>
            <a:gsLst>
              <a:gs pos="0">
                <a:schemeClr val="tx1"/>
              </a:gs>
              <a:gs pos="86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p:cNvSpPr>
            <a:spLocks noGrp="1"/>
          </p:cNvSpPr>
          <p:nvPr>
            <p:ph type="sldNum" sz="quarter" idx="4"/>
          </p:nvPr>
        </p:nvSpPr>
        <p:spPr/>
        <p:txBody>
          <a:bodyPr/>
          <a:lstStyle/>
          <a:p>
            <a:fld id="{9AA6D16A-0A68-8445-85DB-A0BE8CCB51C7}" type="slidenum">
              <a:rPr lang="en-US" dirty="0" smtClean="0"/>
              <a:pPr/>
              <a:t>43</a:t>
            </a:fld>
            <a:endParaRPr lang="en-US"/>
          </a:p>
        </p:txBody>
      </p:sp>
      <p:sp>
        <p:nvSpPr>
          <p:cNvPr id="18" name="Rounded Rectangle 17">
            <a:extLst>
              <a:ext uri="{FF2B5EF4-FFF2-40B4-BE49-F238E27FC236}">
                <a16:creationId xmlns:a16="http://schemas.microsoft.com/office/drawing/2014/main" id="{7F97E2D4-E22C-1823-0D55-9BAA96F0EF98}"/>
              </a:ext>
            </a:extLst>
          </p:cNvPr>
          <p:cNvSpPr/>
          <p:nvPr/>
        </p:nvSpPr>
        <p:spPr>
          <a:xfrm>
            <a:off x="6829425" y="1053746"/>
            <a:ext cx="3243263" cy="441613"/>
          </a:xfrm>
          <a:prstGeom prst="roundRect">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Rounded Rectangle 28">
            <a:extLst>
              <a:ext uri="{FF2B5EF4-FFF2-40B4-BE49-F238E27FC236}">
                <a16:creationId xmlns:a16="http://schemas.microsoft.com/office/drawing/2014/main" id="{7A17F44A-1F41-A0F1-4459-9141F2278799}"/>
              </a:ext>
            </a:extLst>
          </p:cNvPr>
          <p:cNvSpPr/>
          <p:nvPr/>
        </p:nvSpPr>
        <p:spPr>
          <a:xfrm>
            <a:off x="1328738" y="1053746"/>
            <a:ext cx="3243263" cy="441613"/>
          </a:xfrm>
          <a:prstGeom prst="roundRect">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 name="Title 2"/>
          <p:cNvSpPr>
            <a:spLocks noGrp="1"/>
          </p:cNvSpPr>
          <p:nvPr>
            <p:ph type="title"/>
          </p:nvPr>
        </p:nvSpPr>
        <p:spPr/>
        <p:txBody>
          <a:bodyPr/>
          <a:lstStyle/>
          <a:p>
            <a:r>
              <a:rPr lang="en-US"/>
              <a:t>Service Management Technologies Capabilities Overview</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6" name="Rectangle 26">
            <a:extLst>
              <a:ext uri="{FF2B5EF4-FFF2-40B4-BE49-F238E27FC236}">
                <a16:creationId xmlns:a16="http://schemas.microsoft.com/office/drawing/2014/main" id="{A12F69CD-515D-47EE-8D0C-46DF0819D283}"/>
              </a:ext>
            </a:extLst>
          </p:cNvPr>
          <p:cNvSpPr>
            <a:spLocks noChangeArrowheads="1"/>
          </p:cNvSpPr>
          <p:nvPr/>
        </p:nvSpPr>
        <p:spPr bwMode="auto">
          <a:xfrm>
            <a:off x="1229872" y="1033270"/>
            <a:ext cx="3624942" cy="441613"/>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45720" rIns="45720" anchor="ctr"/>
          <a:lstStyle/>
          <a:p>
            <a:pPr algn="ctr"/>
            <a:r>
              <a:rPr lang="en-US" b="1">
                <a:solidFill>
                  <a:schemeClr val="bg1"/>
                </a:solidFill>
              </a:rPr>
              <a:t>Philosophy of Service</a:t>
            </a:r>
          </a:p>
        </p:txBody>
      </p:sp>
      <p:sp>
        <p:nvSpPr>
          <p:cNvPr id="7" name="Rectangle 26">
            <a:extLst>
              <a:ext uri="{FF2B5EF4-FFF2-40B4-BE49-F238E27FC236}">
                <a16:creationId xmlns:a16="http://schemas.microsoft.com/office/drawing/2014/main" id="{36610DC4-C306-4F5D-A74C-CE71D47D8AE9}"/>
              </a:ext>
            </a:extLst>
          </p:cNvPr>
          <p:cNvSpPr>
            <a:spLocks noChangeArrowheads="1"/>
          </p:cNvSpPr>
          <p:nvPr/>
        </p:nvSpPr>
        <p:spPr bwMode="auto">
          <a:xfrm>
            <a:off x="1650160" y="2611978"/>
            <a:ext cx="3141493" cy="457200"/>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lIns="45720" rIns="45720" anchor="ctr"/>
          <a:lstStyle/>
          <a:p>
            <a:r>
              <a:rPr lang="en-US" b="1">
                <a:solidFill>
                  <a:schemeClr val="bg1"/>
                </a:solidFill>
              </a:rPr>
              <a:t>Efficient, Self-Directed Work Teams</a:t>
            </a:r>
          </a:p>
        </p:txBody>
      </p:sp>
      <p:sp>
        <p:nvSpPr>
          <p:cNvPr id="8" name="Rectangle 26">
            <a:extLst>
              <a:ext uri="{FF2B5EF4-FFF2-40B4-BE49-F238E27FC236}">
                <a16:creationId xmlns:a16="http://schemas.microsoft.com/office/drawing/2014/main" id="{327EC2FE-AF1A-4284-A761-35FE1804C52B}"/>
              </a:ext>
            </a:extLst>
          </p:cNvPr>
          <p:cNvSpPr>
            <a:spLocks noChangeArrowheads="1"/>
          </p:cNvSpPr>
          <p:nvPr/>
        </p:nvSpPr>
        <p:spPr bwMode="auto">
          <a:xfrm>
            <a:off x="1634532" y="4446344"/>
            <a:ext cx="1913658" cy="457200"/>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45720" rIns="45720" anchor="ctr"/>
          <a:lstStyle/>
          <a:p>
            <a:r>
              <a:rPr lang="en-US" b="1">
                <a:solidFill>
                  <a:schemeClr val="bg1"/>
                </a:solidFill>
              </a:rPr>
              <a:t>Technology Driven</a:t>
            </a:r>
          </a:p>
        </p:txBody>
      </p:sp>
      <p:sp>
        <p:nvSpPr>
          <p:cNvPr id="10" name="Rectangle 26">
            <a:extLst>
              <a:ext uri="{FF2B5EF4-FFF2-40B4-BE49-F238E27FC236}">
                <a16:creationId xmlns:a16="http://schemas.microsoft.com/office/drawing/2014/main" id="{212F58BC-3D2C-4892-A55C-D19DB94DC1D9}"/>
              </a:ext>
            </a:extLst>
          </p:cNvPr>
          <p:cNvSpPr>
            <a:spLocks noChangeArrowheads="1"/>
          </p:cNvSpPr>
          <p:nvPr/>
        </p:nvSpPr>
        <p:spPr bwMode="auto">
          <a:xfrm>
            <a:off x="1650160" y="1681819"/>
            <a:ext cx="1913658" cy="457200"/>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45720" rIns="45720" anchor="ctr"/>
          <a:lstStyle/>
          <a:p>
            <a:r>
              <a:rPr lang="en-US" b="1">
                <a:solidFill>
                  <a:schemeClr val="bg1"/>
                </a:solidFill>
              </a:rPr>
              <a:t>Customer First</a:t>
            </a:r>
          </a:p>
        </p:txBody>
      </p:sp>
      <p:sp>
        <p:nvSpPr>
          <p:cNvPr id="11" name="Rectangle 26">
            <a:extLst>
              <a:ext uri="{FF2B5EF4-FFF2-40B4-BE49-F238E27FC236}">
                <a16:creationId xmlns:a16="http://schemas.microsoft.com/office/drawing/2014/main" id="{949AB4ED-9D8B-4BF1-B247-43CE65C3D2A6}"/>
              </a:ext>
            </a:extLst>
          </p:cNvPr>
          <p:cNvSpPr>
            <a:spLocks noChangeArrowheads="1"/>
          </p:cNvSpPr>
          <p:nvPr/>
        </p:nvSpPr>
        <p:spPr bwMode="auto">
          <a:xfrm>
            <a:off x="1634532" y="5399610"/>
            <a:ext cx="1913658" cy="457200"/>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45720" rIns="45720" anchor="ctr"/>
          <a:lstStyle/>
          <a:p>
            <a:r>
              <a:rPr lang="en-US" b="1">
                <a:solidFill>
                  <a:schemeClr val="bg1"/>
                </a:solidFill>
              </a:rPr>
              <a:t>Continuous Improvement</a:t>
            </a:r>
          </a:p>
        </p:txBody>
      </p:sp>
      <p:sp>
        <p:nvSpPr>
          <p:cNvPr id="12" name="Rectangle 26">
            <a:extLst>
              <a:ext uri="{FF2B5EF4-FFF2-40B4-BE49-F238E27FC236}">
                <a16:creationId xmlns:a16="http://schemas.microsoft.com/office/drawing/2014/main" id="{58768DF0-7983-45AC-855F-36BF7B4F00BB}"/>
              </a:ext>
            </a:extLst>
          </p:cNvPr>
          <p:cNvSpPr>
            <a:spLocks noChangeArrowheads="1"/>
          </p:cNvSpPr>
          <p:nvPr/>
        </p:nvSpPr>
        <p:spPr bwMode="auto">
          <a:xfrm>
            <a:off x="5939984" y="1033664"/>
            <a:ext cx="5022144" cy="441613"/>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45720" rIns="45720" anchor="ctr"/>
          <a:lstStyle/>
          <a:p>
            <a:pPr algn="ctr"/>
            <a:r>
              <a:rPr lang="en-US" b="1">
                <a:solidFill>
                  <a:schemeClr val="bg1"/>
                </a:solidFill>
              </a:rPr>
              <a:t>Supporting Technologies</a:t>
            </a:r>
          </a:p>
        </p:txBody>
      </p:sp>
      <p:sp>
        <p:nvSpPr>
          <p:cNvPr id="13" name="TextBox 12">
            <a:extLst>
              <a:ext uri="{FF2B5EF4-FFF2-40B4-BE49-F238E27FC236}">
                <a16:creationId xmlns:a16="http://schemas.microsoft.com/office/drawing/2014/main" id="{D732B625-2D9C-4DF3-A1BB-1E715A95235D}"/>
              </a:ext>
            </a:extLst>
          </p:cNvPr>
          <p:cNvSpPr txBox="1"/>
          <p:nvPr/>
        </p:nvSpPr>
        <p:spPr>
          <a:xfrm>
            <a:off x="6144382" y="1513353"/>
            <a:ext cx="5358413" cy="914400"/>
          </a:xfrm>
          <a:prstGeom prst="roundRect">
            <a:avLst/>
          </a:prstGeom>
          <a:noFill/>
        </p:spPr>
        <p:txBody>
          <a:bodyPr wrap="square" lIns="45720" rIns="45720" rtlCol="0" anchor="ctr">
            <a:noAutofit/>
          </a:bodyPr>
          <a:lstStyle/>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One number, one portal, and one email</a:t>
            </a:r>
          </a:p>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Answers from a knowledgebase relevant to caller</a:t>
            </a:r>
          </a:p>
        </p:txBody>
      </p:sp>
      <p:sp>
        <p:nvSpPr>
          <p:cNvPr id="14" name="TextBox 13">
            <a:extLst>
              <a:ext uri="{FF2B5EF4-FFF2-40B4-BE49-F238E27FC236}">
                <a16:creationId xmlns:a16="http://schemas.microsoft.com/office/drawing/2014/main" id="{9EAD2EA5-AF35-4AD9-891F-D5BC3650F666}"/>
              </a:ext>
            </a:extLst>
          </p:cNvPr>
          <p:cNvSpPr txBox="1"/>
          <p:nvPr/>
        </p:nvSpPr>
        <p:spPr>
          <a:xfrm>
            <a:off x="6144383" y="2647211"/>
            <a:ext cx="5205024" cy="914400"/>
          </a:xfrm>
          <a:prstGeom prst="rect">
            <a:avLst/>
          </a:prstGeom>
          <a:noFill/>
        </p:spPr>
        <p:txBody>
          <a:bodyPr wrap="square" lIns="45720" rIns="45720" rtlCol="0" anchor="ctr">
            <a:noAutofit/>
          </a:bodyPr>
          <a:lstStyle/>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Sharing of work through case management</a:t>
            </a:r>
          </a:p>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Increased accountability due to case management system</a:t>
            </a:r>
          </a:p>
        </p:txBody>
      </p:sp>
      <p:sp>
        <p:nvSpPr>
          <p:cNvPr id="15" name="TextBox 14">
            <a:extLst>
              <a:ext uri="{FF2B5EF4-FFF2-40B4-BE49-F238E27FC236}">
                <a16:creationId xmlns:a16="http://schemas.microsoft.com/office/drawing/2014/main" id="{041B4C42-634B-4BAD-8EAF-A464C6F35E70}"/>
              </a:ext>
            </a:extLst>
          </p:cNvPr>
          <p:cNvSpPr txBox="1"/>
          <p:nvPr/>
        </p:nvSpPr>
        <p:spPr>
          <a:xfrm>
            <a:off x="6144376" y="3954544"/>
            <a:ext cx="5022144" cy="457200"/>
          </a:xfrm>
          <a:prstGeom prst="rect">
            <a:avLst/>
          </a:prstGeom>
          <a:noFill/>
        </p:spPr>
        <p:txBody>
          <a:bodyPr wrap="square" lIns="45720" rIns="45720" rtlCol="0" anchor="ctr">
            <a:noAutofit/>
          </a:bodyPr>
          <a:lstStyle/>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Metrics gathered through integrated channel management and through case management</a:t>
            </a:r>
          </a:p>
        </p:txBody>
      </p:sp>
      <p:sp>
        <p:nvSpPr>
          <p:cNvPr id="16" name="TextBox 15">
            <a:extLst>
              <a:ext uri="{FF2B5EF4-FFF2-40B4-BE49-F238E27FC236}">
                <a16:creationId xmlns:a16="http://schemas.microsoft.com/office/drawing/2014/main" id="{7CFBB98A-B3F6-4BF6-A420-F6730A8C91B3}"/>
              </a:ext>
            </a:extLst>
          </p:cNvPr>
          <p:cNvSpPr txBox="1"/>
          <p:nvPr/>
        </p:nvSpPr>
        <p:spPr>
          <a:xfrm>
            <a:off x="6144380" y="4815309"/>
            <a:ext cx="5022144" cy="457200"/>
          </a:xfrm>
          <a:prstGeom prst="rect">
            <a:avLst/>
          </a:prstGeom>
          <a:noFill/>
        </p:spPr>
        <p:txBody>
          <a:bodyPr wrap="square" lIns="45720" rIns="45720" rtlCol="0" anchor="ctr">
            <a:noAutofit/>
          </a:bodyPr>
          <a:lstStyle/>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Integrated technologies that reuse information and data</a:t>
            </a:r>
          </a:p>
        </p:txBody>
      </p:sp>
      <p:sp>
        <p:nvSpPr>
          <p:cNvPr id="17" name="TextBox 16">
            <a:extLst>
              <a:ext uri="{FF2B5EF4-FFF2-40B4-BE49-F238E27FC236}">
                <a16:creationId xmlns:a16="http://schemas.microsoft.com/office/drawing/2014/main" id="{8DCDBDF4-F241-4FCB-B85A-BD514822FEC5}"/>
              </a:ext>
            </a:extLst>
          </p:cNvPr>
          <p:cNvSpPr txBox="1"/>
          <p:nvPr/>
        </p:nvSpPr>
        <p:spPr>
          <a:xfrm>
            <a:off x="6144375" y="5540424"/>
            <a:ext cx="5022144" cy="457200"/>
          </a:xfrm>
          <a:prstGeom prst="rect">
            <a:avLst/>
          </a:prstGeom>
          <a:noFill/>
        </p:spPr>
        <p:txBody>
          <a:bodyPr wrap="square" lIns="45720" rIns="45720" rtlCol="0" anchor="ctr">
            <a:noAutofit/>
          </a:bodyPr>
          <a:lstStyle/>
          <a:p>
            <a:pPr marL="227013" lvl="1" indent="-227013">
              <a:spcAft>
                <a:spcPts val="600"/>
              </a:spcAft>
              <a:buClr>
                <a:srgbClr val="26BCD7"/>
              </a:buClr>
              <a:buSzPct val="100000"/>
              <a:buFont typeface="Wingdings" panose="05000000000000000000" pitchFamily="2" charset="2"/>
              <a:buChar char="n"/>
            </a:pPr>
            <a:r>
              <a:rPr lang="en-US">
                <a:solidFill>
                  <a:schemeClr val="bg1"/>
                </a:solidFill>
                <a:cs typeface="Arial" charset="0"/>
              </a:rPr>
              <a:t>Flexible technologies that will grow</a:t>
            </a:r>
          </a:p>
        </p:txBody>
      </p:sp>
      <p:cxnSp>
        <p:nvCxnSpPr>
          <p:cNvPr id="19" name="Straight Connector 18">
            <a:extLst>
              <a:ext uri="{FF2B5EF4-FFF2-40B4-BE49-F238E27FC236}">
                <a16:creationId xmlns:a16="http://schemas.microsoft.com/office/drawing/2014/main" id="{5D399CF5-55C9-4F9A-A34C-FE746B85FD8D}"/>
              </a:ext>
            </a:extLst>
          </p:cNvPr>
          <p:cNvCxnSpPr>
            <a:cxnSpLocks/>
          </p:cNvCxnSpPr>
          <p:nvPr/>
        </p:nvCxnSpPr>
        <p:spPr>
          <a:xfrm>
            <a:off x="6144383" y="5478791"/>
            <a:ext cx="5029200" cy="0"/>
          </a:xfrm>
          <a:prstGeom prst="line">
            <a:avLst/>
          </a:prstGeom>
          <a:ln w="19050">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8FC57C4-83FD-4001-8A8E-3A6FAE95320E}"/>
              </a:ext>
            </a:extLst>
          </p:cNvPr>
          <p:cNvCxnSpPr>
            <a:cxnSpLocks/>
          </p:cNvCxnSpPr>
          <p:nvPr/>
        </p:nvCxnSpPr>
        <p:spPr>
          <a:xfrm>
            <a:off x="6144383" y="4601833"/>
            <a:ext cx="5029200" cy="0"/>
          </a:xfrm>
          <a:prstGeom prst="line">
            <a:avLst/>
          </a:prstGeom>
          <a:ln w="19050">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15E610B-1FD3-45F8-80F1-82CDB39BB98E}"/>
              </a:ext>
            </a:extLst>
          </p:cNvPr>
          <p:cNvCxnSpPr>
            <a:cxnSpLocks/>
          </p:cNvCxnSpPr>
          <p:nvPr/>
        </p:nvCxnSpPr>
        <p:spPr>
          <a:xfrm>
            <a:off x="6144383" y="3728360"/>
            <a:ext cx="5029200" cy="0"/>
          </a:xfrm>
          <a:prstGeom prst="line">
            <a:avLst/>
          </a:prstGeom>
          <a:ln w="19050">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957ED4A-C936-4966-A4E5-3305BCFF0B12}"/>
              </a:ext>
            </a:extLst>
          </p:cNvPr>
          <p:cNvCxnSpPr>
            <a:cxnSpLocks/>
          </p:cNvCxnSpPr>
          <p:nvPr/>
        </p:nvCxnSpPr>
        <p:spPr>
          <a:xfrm>
            <a:off x="6144383" y="2477181"/>
            <a:ext cx="5029200" cy="0"/>
          </a:xfrm>
          <a:prstGeom prst="line">
            <a:avLst/>
          </a:prstGeom>
          <a:ln w="19050">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30" name="Right Arrow 29">
            <a:extLst>
              <a:ext uri="{FF2B5EF4-FFF2-40B4-BE49-F238E27FC236}">
                <a16:creationId xmlns:a16="http://schemas.microsoft.com/office/drawing/2014/main" id="{013985A0-E77B-AC07-44B9-12CB39C59C8B}"/>
              </a:ext>
            </a:extLst>
          </p:cNvPr>
          <p:cNvSpPr/>
          <p:nvPr/>
        </p:nvSpPr>
        <p:spPr>
          <a:xfrm>
            <a:off x="4947305" y="2274190"/>
            <a:ext cx="1093709" cy="2757759"/>
          </a:xfrm>
          <a:prstGeom prst="rightArrow">
            <a:avLst>
              <a:gd name="adj1" fmla="val 50000"/>
              <a:gd name="adj2" fmla="val 75714"/>
            </a:avLst>
          </a:prstGeom>
          <a:gradFill>
            <a:gsLst>
              <a:gs pos="0">
                <a:schemeClr val="accent2"/>
              </a:gs>
              <a:gs pos="86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35" name="Group 34">
            <a:extLst>
              <a:ext uri="{FF2B5EF4-FFF2-40B4-BE49-F238E27FC236}">
                <a16:creationId xmlns:a16="http://schemas.microsoft.com/office/drawing/2014/main" id="{200B31FB-30EA-C805-8717-E83693C45FAD}"/>
              </a:ext>
            </a:extLst>
          </p:cNvPr>
          <p:cNvGrpSpPr/>
          <p:nvPr/>
        </p:nvGrpSpPr>
        <p:grpSpPr>
          <a:xfrm>
            <a:off x="556673" y="1487041"/>
            <a:ext cx="784913" cy="784913"/>
            <a:chOff x="898431" y="1634398"/>
            <a:chExt cx="965285" cy="965285"/>
          </a:xfrm>
        </p:grpSpPr>
        <p:sp>
          <p:nvSpPr>
            <p:cNvPr id="31" name="Oval 30">
              <a:extLst>
                <a:ext uri="{FF2B5EF4-FFF2-40B4-BE49-F238E27FC236}">
                  <a16:creationId xmlns:a16="http://schemas.microsoft.com/office/drawing/2014/main" id="{BA769AD3-DFDF-0603-860D-BB61AF8B0760}"/>
                </a:ext>
              </a:extLst>
            </p:cNvPr>
            <p:cNvSpPr/>
            <p:nvPr/>
          </p:nvSpPr>
          <p:spPr>
            <a:xfrm>
              <a:off x="898431" y="1634398"/>
              <a:ext cx="965285" cy="965285"/>
            </a:xfrm>
            <a:prstGeom prst="ellipse">
              <a:avLst/>
            </a:prstGeom>
            <a:solidFill>
              <a:schemeClr val="bg1"/>
            </a:solidFill>
            <a:ln>
              <a:noFill/>
            </a:ln>
            <a:effectLst>
              <a:outerShdw blurRad="181818" dist="50800" dir="54000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32" name="Graphic 22">
              <a:extLst>
                <a:ext uri="{FF2B5EF4-FFF2-40B4-BE49-F238E27FC236}">
                  <a16:creationId xmlns:a16="http://schemas.microsoft.com/office/drawing/2014/main" id="{D9C031A9-9F51-BC78-34C6-6D8AE883C207}"/>
                </a:ext>
              </a:extLst>
            </p:cNvPr>
            <p:cNvGrpSpPr/>
            <p:nvPr/>
          </p:nvGrpSpPr>
          <p:grpSpPr>
            <a:xfrm>
              <a:off x="1015313" y="1767784"/>
              <a:ext cx="731519" cy="731519"/>
              <a:chOff x="1015313" y="1767784"/>
              <a:chExt cx="731519" cy="731519"/>
            </a:xfrm>
            <a:gradFill>
              <a:gsLst>
                <a:gs pos="0">
                  <a:schemeClr val="accent2"/>
                </a:gs>
                <a:gs pos="86000">
                  <a:schemeClr val="accent4"/>
                </a:gs>
              </a:gsLst>
              <a:lin ang="5400000" scaled="0"/>
            </a:gradFill>
          </p:grpSpPr>
          <p:sp>
            <p:nvSpPr>
              <p:cNvPr id="33" name="Freeform 32">
                <a:extLst>
                  <a:ext uri="{FF2B5EF4-FFF2-40B4-BE49-F238E27FC236}">
                    <a16:creationId xmlns:a16="http://schemas.microsoft.com/office/drawing/2014/main" id="{1A83DD49-BF64-FBAA-1671-B5577190695C}"/>
                  </a:ext>
                </a:extLst>
              </p:cNvPr>
              <p:cNvSpPr/>
              <p:nvPr/>
            </p:nvSpPr>
            <p:spPr>
              <a:xfrm>
                <a:off x="1136582" y="1880031"/>
                <a:ext cx="488979" cy="547676"/>
              </a:xfrm>
              <a:custGeom>
                <a:avLst/>
                <a:gdLst>
                  <a:gd name="connsiteX0" fmla="*/ 409163 w 488979"/>
                  <a:gd name="connsiteY0" fmla="*/ 380878 h 547676"/>
                  <a:gd name="connsiteX1" fmla="*/ 364378 w 488979"/>
                  <a:gd name="connsiteY1" fmla="*/ 361696 h 547676"/>
                  <a:gd name="connsiteX2" fmla="*/ 319593 w 488979"/>
                  <a:gd name="connsiteY2" fmla="*/ 318536 h 547676"/>
                  <a:gd name="connsiteX3" fmla="*/ 342432 w 488979"/>
                  <a:gd name="connsiteY3" fmla="*/ 256032 h 547676"/>
                  <a:gd name="connsiteX4" fmla="*/ 364378 w 488979"/>
                  <a:gd name="connsiteY4" fmla="*/ 182880 h 547676"/>
                  <a:gd name="connsiteX5" fmla="*/ 367710 w 488979"/>
                  <a:gd name="connsiteY5" fmla="*/ 75103 h 547676"/>
                  <a:gd name="connsiteX6" fmla="*/ 244327 w 488979"/>
                  <a:gd name="connsiteY6" fmla="*/ 0 h 547676"/>
                  <a:gd name="connsiteX7" fmla="*/ 119807 w 488979"/>
                  <a:gd name="connsiteY7" fmla="*/ 81280 h 547676"/>
                  <a:gd name="connsiteX8" fmla="*/ 124521 w 488979"/>
                  <a:gd name="connsiteY8" fmla="*/ 183205 h 547676"/>
                  <a:gd name="connsiteX9" fmla="*/ 146954 w 488979"/>
                  <a:gd name="connsiteY9" fmla="*/ 256357 h 547676"/>
                  <a:gd name="connsiteX10" fmla="*/ 169306 w 488979"/>
                  <a:gd name="connsiteY10" fmla="*/ 318536 h 547676"/>
                  <a:gd name="connsiteX11" fmla="*/ 124521 w 488979"/>
                  <a:gd name="connsiteY11" fmla="*/ 361777 h 547676"/>
                  <a:gd name="connsiteX12" fmla="*/ 79736 w 488979"/>
                  <a:gd name="connsiteY12" fmla="*/ 380959 h 547676"/>
                  <a:gd name="connsiteX13" fmla="*/ 0 w 488979"/>
                  <a:gd name="connsiteY13" fmla="*/ 416722 h 547676"/>
                  <a:gd name="connsiteX14" fmla="*/ 407312 w 488979"/>
                  <a:gd name="connsiteY14" fmla="*/ 498390 h 547676"/>
                  <a:gd name="connsiteX15" fmla="*/ 488980 w 488979"/>
                  <a:gd name="connsiteY15" fmla="*/ 416722 h 547676"/>
                  <a:gd name="connsiteX16" fmla="*/ 409163 w 488979"/>
                  <a:gd name="connsiteY16" fmla="*/ 380878 h 54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979" h="547676">
                    <a:moveTo>
                      <a:pt x="409163" y="380878"/>
                    </a:moveTo>
                    <a:cubicBezTo>
                      <a:pt x="392907" y="373562"/>
                      <a:pt x="374213" y="369092"/>
                      <a:pt x="364378" y="361696"/>
                    </a:cubicBezTo>
                    <a:lnTo>
                      <a:pt x="319593" y="318536"/>
                    </a:lnTo>
                    <a:lnTo>
                      <a:pt x="342432" y="256032"/>
                    </a:lnTo>
                    <a:cubicBezTo>
                      <a:pt x="369742" y="247904"/>
                      <a:pt x="382015" y="184262"/>
                      <a:pt x="364378" y="182880"/>
                    </a:cubicBezTo>
                    <a:cubicBezTo>
                      <a:pt x="370392" y="150368"/>
                      <a:pt x="376245" y="105176"/>
                      <a:pt x="367710" y="75103"/>
                    </a:cubicBezTo>
                    <a:cubicBezTo>
                      <a:pt x="357550" y="32431"/>
                      <a:pt x="306181" y="0"/>
                      <a:pt x="244327" y="0"/>
                    </a:cubicBezTo>
                    <a:cubicBezTo>
                      <a:pt x="179710" y="0"/>
                      <a:pt x="126472" y="35438"/>
                      <a:pt x="119807" y="81280"/>
                    </a:cubicBezTo>
                    <a:cubicBezTo>
                      <a:pt x="113385" y="111110"/>
                      <a:pt x="118912" y="152400"/>
                      <a:pt x="124521" y="183205"/>
                    </a:cubicBezTo>
                    <a:cubicBezTo>
                      <a:pt x="106964" y="184830"/>
                      <a:pt x="119644" y="248960"/>
                      <a:pt x="146954" y="256357"/>
                    </a:cubicBezTo>
                    <a:lnTo>
                      <a:pt x="169306" y="318536"/>
                    </a:lnTo>
                    <a:lnTo>
                      <a:pt x="124521" y="361777"/>
                    </a:lnTo>
                    <a:cubicBezTo>
                      <a:pt x="114767" y="369173"/>
                      <a:pt x="96154" y="373644"/>
                      <a:pt x="79736" y="380959"/>
                    </a:cubicBezTo>
                    <a:cubicBezTo>
                      <a:pt x="60066" y="389737"/>
                      <a:pt x="26579" y="401685"/>
                      <a:pt x="0" y="416722"/>
                    </a:cubicBezTo>
                    <a:cubicBezTo>
                      <a:pt x="89924" y="551750"/>
                      <a:pt x="272284" y="588314"/>
                      <a:pt x="407312" y="498390"/>
                    </a:cubicBezTo>
                    <a:cubicBezTo>
                      <a:pt x="439671" y="476840"/>
                      <a:pt x="467430" y="449081"/>
                      <a:pt x="488980" y="416722"/>
                    </a:cubicBezTo>
                    <a:cubicBezTo>
                      <a:pt x="462401" y="401604"/>
                      <a:pt x="428833" y="389656"/>
                      <a:pt x="409163" y="380878"/>
                    </a:cubicBezTo>
                    <a:close/>
                  </a:path>
                </a:pathLst>
              </a:custGeom>
              <a:grpFill/>
              <a:ln w="8043"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22D4ABAA-C622-CAC1-46DE-29C60FF6BAFD}"/>
                  </a:ext>
                </a:extLst>
              </p:cNvPr>
              <p:cNvSpPr/>
              <p:nvPr/>
            </p:nvSpPr>
            <p:spPr>
              <a:xfrm>
                <a:off x="1015313" y="1767784"/>
                <a:ext cx="731519" cy="731519"/>
              </a:xfrm>
              <a:custGeom>
                <a:avLst/>
                <a:gdLst>
                  <a:gd name="connsiteX0" fmla="*/ 365760 w 731519"/>
                  <a:gd name="connsiteY0" fmla="*/ 0 h 731519"/>
                  <a:gd name="connsiteX1" fmla="*/ 0 w 731519"/>
                  <a:gd name="connsiteY1" fmla="*/ 365760 h 731519"/>
                  <a:gd name="connsiteX2" fmla="*/ 365760 w 731519"/>
                  <a:gd name="connsiteY2" fmla="*/ 731519 h 731519"/>
                  <a:gd name="connsiteX3" fmla="*/ 731519 w 731519"/>
                  <a:gd name="connsiteY3" fmla="*/ 365760 h 731519"/>
                  <a:gd name="connsiteX4" fmla="*/ 365760 w 731519"/>
                  <a:gd name="connsiteY4" fmla="*/ 0 h 731519"/>
                  <a:gd name="connsiteX5" fmla="*/ 365760 w 731519"/>
                  <a:gd name="connsiteY5" fmla="*/ 688522 h 731519"/>
                  <a:gd name="connsiteX6" fmla="*/ 42997 w 731519"/>
                  <a:gd name="connsiteY6" fmla="*/ 365760 h 731519"/>
                  <a:gd name="connsiteX7" fmla="*/ 365760 w 731519"/>
                  <a:gd name="connsiteY7" fmla="*/ 42997 h 731519"/>
                  <a:gd name="connsiteX8" fmla="*/ 688522 w 731519"/>
                  <a:gd name="connsiteY8" fmla="*/ 365760 h 731519"/>
                  <a:gd name="connsiteX9" fmla="*/ 365760 w 731519"/>
                  <a:gd name="connsiteY9" fmla="*/ 688522 h 73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1519" h="731519">
                    <a:moveTo>
                      <a:pt x="365760" y="0"/>
                    </a:moveTo>
                    <a:cubicBezTo>
                      <a:pt x="163756" y="0"/>
                      <a:pt x="0" y="163756"/>
                      <a:pt x="0" y="365760"/>
                    </a:cubicBezTo>
                    <a:cubicBezTo>
                      <a:pt x="0" y="567763"/>
                      <a:pt x="163756" y="731519"/>
                      <a:pt x="365760" y="731519"/>
                    </a:cubicBezTo>
                    <a:cubicBezTo>
                      <a:pt x="567763" y="731519"/>
                      <a:pt x="731519" y="567763"/>
                      <a:pt x="731519" y="365760"/>
                    </a:cubicBezTo>
                    <a:cubicBezTo>
                      <a:pt x="731295" y="163849"/>
                      <a:pt x="567670" y="224"/>
                      <a:pt x="365760" y="0"/>
                    </a:cubicBezTo>
                    <a:close/>
                    <a:moveTo>
                      <a:pt x="365760" y="688522"/>
                    </a:moveTo>
                    <a:cubicBezTo>
                      <a:pt x="187503" y="688522"/>
                      <a:pt x="42997" y="544016"/>
                      <a:pt x="42997" y="365760"/>
                    </a:cubicBezTo>
                    <a:cubicBezTo>
                      <a:pt x="42997" y="187503"/>
                      <a:pt x="187503" y="42997"/>
                      <a:pt x="365760" y="42997"/>
                    </a:cubicBezTo>
                    <a:cubicBezTo>
                      <a:pt x="544016" y="42997"/>
                      <a:pt x="688522" y="187503"/>
                      <a:pt x="688522" y="365760"/>
                    </a:cubicBezTo>
                    <a:cubicBezTo>
                      <a:pt x="688522" y="544016"/>
                      <a:pt x="544016" y="688522"/>
                      <a:pt x="365760" y="688522"/>
                    </a:cubicBezTo>
                    <a:close/>
                  </a:path>
                </a:pathLst>
              </a:custGeom>
              <a:grpFill/>
              <a:ln w="8043" cap="flat">
                <a:noFill/>
                <a:prstDash val="solid"/>
                <a:miter/>
              </a:ln>
            </p:spPr>
            <p:txBody>
              <a:bodyPr rtlCol="0" anchor="ctr"/>
              <a:lstStyle/>
              <a:p>
                <a:endParaRPr lang="en-US"/>
              </a:p>
            </p:txBody>
          </p:sp>
        </p:grpSp>
      </p:grpSp>
      <p:grpSp>
        <p:nvGrpSpPr>
          <p:cNvPr id="52" name="Group 51">
            <a:extLst>
              <a:ext uri="{FF2B5EF4-FFF2-40B4-BE49-F238E27FC236}">
                <a16:creationId xmlns:a16="http://schemas.microsoft.com/office/drawing/2014/main" id="{AE895777-F2D0-4073-E509-FDE10F374F44}"/>
              </a:ext>
            </a:extLst>
          </p:cNvPr>
          <p:cNvGrpSpPr/>
          <p:nvPr/>
        </p:nvGrpSpPr>
        <p:grpSpPr>
          <a:xfrm>
            <a:off x="556897" y="2411979"/>
            <a:ext cx="784913" cy="784913"/>
            <a:chOff x="227811" y="2870569"/>
            <a:chExt cx="784913" cy="784913"/>
          </a:xfrm>
        </p:grpSpPr>
        <p:sp>
          <p:nvSpPr>
            <p:cNvPr id="37" name="Oval 36">
              <a:extLst>
                <a:ext uri="{FF2B5EF4-FFF2-40B4-BE49-F238E27FC236}">
                  <a16:creationId xmlns:a16="http://schemas.microsoft.com/office/drawing/2014/main" id="{49BBA2BC-8EAD-C75D-2F31-D96267E858F1}"/>
                </a:ext>
              </a:extLst>
            </p:cNvPr>
            <p:cNvSpPr/>
            <p:nvPr/>
          </p:nvSpPr>
          <p:spPr>
            <a:xfrm>
              <a:off x="227811" y="2870569"/>
              <a:ext cx="784913" cy="784913"/>
            </a:xfrm>
            <a:prstGeom prst="ellipse">
              <a:avLst/>
            </a:prstGeom>
            <a:solidFill>
              <a:schemeClr val="bg1"/>
            </a:solidFill>
            <a:ln>
              <a:noFill/>
            </a:ln>
            <a:effectLst>
              <a:outerShdw blurRad="181818" dist="50800" dir="54000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41" name="Graphic 23">
              <a:extLst>
                <a:ext uri="{FF2B5EF4-FFF2-40B4-BE49-F238E27FC236}">
                  <a16:creationId xmlns:a16="http://schemas.microsoft.com/office/drawing/2014/main" id="{34668D79-F381-DDC8-828A-6BA3DC7EC098}"/>
                </a:ext>
              </a:extLst>
            </p:cNvPr>
            <p:cNvGrpSpPr/>
            <p:nvPr/>
          </p:nvGrpSpPr>
          <p:grpSpPr>
            <a:xfrm>
              <a:off x="347862" y="3034419"/>
              <a:ext cx="544799" cy="457199"/>
              <a:chOff x="951731" y="2707460"/>
              <a:chExt cx="732355" cy="614596"/>
            </a:xfrm>
            <a:gradFill>
              <a:gsLst>
                <a:gs pos="0">
                  <a:schemeClr val="accent2"/>
                </a:gs>
                <a:gs pos="86000">
                  <a:schemeClr val="accent4"/>
                </a:gs>
              </a:gsLst>
              <a:lin ang="5400000" scaled="0"/>
            </a:gradFill>
          </p:grpSpPr>
          <p:sp>
            <p:nvSpPr>
              <p:cNvPr id="42" name="Freeform 41">
                <a:extLst>
                  <a:ext uri="{FF2B5EF4-FFF2-40B4-BE49-F238E27FC236}">
                    <a16:creationId xmlns:a16="http://schemas.microsoft.com/office/drawing/2014/main" id="{61E60BE0-2218-7821-AAB1-A8ED843BD7B9}"/>
                  </a:ext>
                </a:extLst>
              </p:cNvPr>
              <p:cNvSpPr/>
              <p:nvPr/>
            </p:nvSpPr>
            <p:spPr>
              <a:xfrm>
                <a:off x="979860" y="2756046"/>
                <a:ext cx="112903" cy="133449"/>
              </a:xfrm>
              <a:custGeom>
                <a:avLst/>
                <a:gdLst>
                  <a:gd name="connsiteX0" fmla="*/ 95834 w 112903"/>
                  <a:gd name="connsiteY0" fmla="*/ 126683 h 133449"/>
                  <a:gd name="connsiteX1" fmla="*/ 110546 w 112903"/>
                  <a:gd name="connsiteY1" fmla="*/ 116818 h 133449"/>
                  <a:gd name="connsiteX2" fmla="*/ 112903 w 112903"/>
                  <a:gd name="connsiteY2" fmla="*/ 114617 h 133449"/>
                  <a:gd name="connsiteX3" fmla="*/ 86243 w 112903"/>
                  <a:gd name="connsiteY3" fmla="*/ 44263 h 133449"/>
                  <a:gd name="connsiteX4" fmla="*/ 87137 w 112903"/>
                  <a:gd name="connsiteY4" fmla="*/ 31219 h 133449"/>
                  <a:gd name="connsiteX5" fmla="*/ 93884 w 112903"/>
                  <a:gd name="connsiteY5" fmla="*/ 6029 h 133449"/>
                  <a:gd name="connsiteX6" fmla="*/ 5999 w 112903"/>
                  <a:gd name="connsiteY6" fmla="*/ 38902 h 133449"/>
                  <a:gd name="connsiteX7" fmla="*/ 25364 w 112903"/>
                  <a:gd name="connsiteY7" fmla="*/ 118857 h 133449"/>
                  <a:gd name="connsiteX8" fmla="*/ 66736 w 112903"/>
                  <a:gd name="connsiteY8" fmla="*/ 133449 h 133449"/>
                  <a:gd name="connsiteX9" fmla="*/ 95834 w 112903"/>
                  <a:gd name="connsiteY9" fmla="*/ 126683 h 13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903" h="133449">
                    <a:moveTo>
                      <a:pt x="95834" y="126683"/>
                    </a:moveTo>
                    <a:cubicBezTo>
                      <a:pt x="100455" y="122988"/>
                      <a:pt x="105376" y="119688"/>
                      <a:pt x="110546" y="116818"/>
                    </a:cubicBezTo>
                    <a:cubicBezTo>
                      <a:pt x="111370" y="116127"/>
                      <a:pt x="112157" y="115393"/>
                      <a:pt x="112903" y="114617"/>
                    </a:cubicBezTo>
                    <a:cubicBezTo>
                      <a:pt x="95792" y="95192"/>
                      <a:pt x="86316" y="70184"/>
                      <a:pt x="86243" y="44263"/>
                    </a:cubicBezTo>
                    <a:cubicBezTo>
                      <a:pt x="86255" y="39900"/>
                      <a:pt x="86554" y="35543"/>
                      <a:pt x="87137" y="31219"/>
                    </a:cubicBezTo>
                    <a:cubicBezTo>
                      <a:pt x="88322" y="22572"/>
                      <a:pt x="90588" y="14108"/>
                      <a:pt x="93884" y="6029"/>
                    </a:cubicBezTo>
                    <a:cubicBezTo>
                      <a:pt x="60564" y="-9235"/>
                      <a:pt x="21217" y="5483"/>
                      <a:pt x="5999" y="38902"/>
                    </a:cubicBezTo>
                    <a:cubicBezTo>
                      <a:pt x="-6724" y="66842"/>
                      <a:pt x="1280" y="99885"/>
                      <a:pt x="25364" y="118857"/>
                    </a:cubicBezTo>
                    <a:cubicBezTo>
                      <a:pt x="37094" y="128308"/>
                      <a:pt x="51690" y="133457"/>
                      <a:pt x="66736" y="133449"/>
                    </a:cubicBezTo>
                    <a:cubicBezTo>
                      <a:pt x="76820" y="133422"/>
                      <a:pt x="86767" y="131109"/>
                      <a:pt x="95834" y="126683"/>
                    </a:cubicBezTo>
                    <a:close/>
                  </a:path>
                </a:pathLst>
              </a:custGeom>
              <a:grpFill/>
              <a:ln w="8043"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0BB68AA8-6AF4-E604-3F6E-B72120604079}"/>
                  </a:ext>
                </a:extLst>
              </p:cNvPr>
              <p:cNvSpPr/>
              <p:nvPr/>
            </p:nvSpPr>
            <p:spPr>
              <a:xfrm>
                <a:off x="951731" y="2907186"/>
                <a:ext cx="124125" cy="372589"/>
              </a:xfrm>
              <a:custGeom>
                <a:avLst/>
                <a:gdLst>
                  <a:gd name="connsiteX0" fmla="*/ 122013 w 124125"/>
                  <a:gd name="connsiteY0" fmla="*/ 346636 h 372589"/>
                  <a:gd name="connsiteX1" fmla="*/ 122013 w 124125"/>
                  <a:gd name="connsiteY1" fmla="*/ 231851 h 372589"/>
                  <a:gd name="connsiteX2" fmla="*/ 82998 w 124125"/>
                  <a:gd name="connsiteY2" fmla="*/ 169731 h 372589"/>
                  <a:gd name="connsiteX3" fmla="*/ 82998 w 124125"/>
                  <a:gd name="connsiteY3" fmla="*/ 59593 h 372589"/>
                  <a:gd name="connsiteX4" fmla="*/ 88769 w 124125"/>
                  <a:gd name="connsiteY4" fmla="*/ 25191 h 372589"/>
                  <a:gd name="connsiteX5" fmla="*/ 101124 w 124125"/>
                  <a:gd name="connsiteY5" fmla="*/ 0 h 372589"/>
                  <a:gd name="connsiteX6" fmla="*/ 66661 w 124125"/>
                  <a:gd name="connsiteY6" fmla="*/ 0 h 372589"/>
                  <a:gd name="connsiteX7" fmla="*/ 24477 w 124125"/>
                  <a:gd name="connsiteY7" fmla="*/ 15326 h 372589"/>
                  <a:gd name="connsiteX8" fmla="*/ 93 w 124125"/>
                  <a:gd name="connsiteY8" fmla="*/ 60001 h 372589"/>
                  <a:gd name="connsiteX9" fmla="*/ 93 w 124125"/>
                  <a:gd name="connsiteY9" fmla="*/ 66767 h 372589"/>
                  <a:gd name="connsiteX10" fmla="*/ 93 w 124125"/>
                  <a:gd name="connsiteY10" fmla="*/ 166714 h 372589"/>
                  <a:gd name="connsiteX11" fmla="*/ 32605 w 124125"/>
                  <a:gd name="connsiteY11" fmla="*/ 199324 h 372589"/>
                  <a:gd name="connsiteX12" fmla="*/ 36100 w 124125"/>
                  <a:gd name="connsiteY12" fmla="*/ 199324 h 372589"/>
                  <a:gd name="connsiteX13" fmla="*/ 36100 w 124125"/>
                  <a:gd name="connsiteY13" fmla="*/ 340358 h 372589"/>
                  <a:gd name="connsiteX14" fmla="*/ 61703 w 124125"/>
                  <a:gd name="connsiteY14" fmla="*/ 371908 h 372589"/>
                  <a:gd name="connsiteX15" fmla="*/ 68205 w 124125"/>
                  <a:gd name="connsiteY15" fmla="*/ 372560 h 372589"/>
                  <a:gd name="connsiteX16" fmla="*/ 122013 w 124125"/>
                  <a:gd name="connsiteY16" fmla="*/ 372560 h 372589"/>
                  <a:gd name="connsiteX17" fmla="*/ 124126 w 124125"/>
                  <a:gd name="connsiteY17" fmla="*/ 372560 h 372589"/>
                  <a:gd name="connsiteX18" fmla="*/ 122013 w 124125"/>
                  <a:gd name="connsiteY18" fmla="*/ 356092 h 37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4125" h="372589">
                    <a:moveTo>
                      <a:pt x="122013" y="346636"/>
                    </a:moveTo>
                    <a:lnTo>
                      <a:pt x="122013" y="231851"/>
                    </a:lnTo>
                    <a:cubicBezTo>
                      <a:pt x="98132" y="220446"/>
                      <a:pt x="82942" y="196259"/>
                      <a:pt x="82998" y="169731"/>
                    </a:cubicBezTo>
                    <a:lnTo>
                      <a:pt x="82998" y="59593"/>
                    </a:lnTo>
                    <a:cubicBezTo>
                      <a:pt x="83030" y="47886"/>
                      <a:pt x="84980" y="36264"/>
                      <a:pt x="88769" y="25191"/>
                    </a:cubicBezTo>
                    <a:cubicBezTo>
                      <a:pt x="91744" y="16277"/>
                      <a:pt x="95899" y="7804"/>
                      <a:pt x="101124" y="0"/>
                    </a:cubicBezTo>
                    <a:lnTo>
                      <a:pt x="66661" y="0"/>
                    </a:lnTo>
                    <a:cubicBezTo>
                      <a:pt x="51249" y="25"/>
                      <a:pt x="36329" y="5445"/>
                      <a:pt x="24477" y="15326"/>
                    </a:cubicBezTo>
                    <a:cubicBezTo>
                      <a:pt x="10803" y="26419"/>
                      <a:pt x="2042" y="42471"/>
                      <a:pt x="93" y="60001"/>
                    </a:cubicBezTo>
                    <a:cubicBezTo>
                      <a:pt x="-31" y="62255"/>
                      <a:pt x="-31" y="64514"/>
                      <a:pt x="93" y="66767"/>
                    </a:cubicBezTo>
                    <a:lnTo>
                      <a:pt x="93" y="166714"/>
                    </a:lnTo>
                    <a:cubicBezTo>
                      <a:pt x="93" y="184724"/>
                      <a:pt x="14649" y="199324"/>
                      <a:pt x="32605" y="199324"/>
                    </a:cubicBezTo>
                    <a:lnTo>
                      <a:pt x="36100" y="199324"/>
                    </a:lnTo>
                    <a:lnTo>
                      <a:pt x="36100" y="340358"/>
                    </a:lnTo>
                    <a:cubicBezTo>
                      <a:pt x="36246" y="355579"/>
                      <a:pt x="46873" y="368674"/>
                      <a:pt x="61703" y="371908"/>
                    </a:cubicBezTo>
                    <a:cubicBezTo>
                      <a:pt x="63845" y="372330"/>
                      <a:pt x="66022" y="372549"/>
                      <a:pt x="68205" y="372560"/>
                    </a:cubicBezTo>
                    <a:lnTo>
                      <a:pt x="122013" y="372560"/>
                    </a:lnTo>
                    <a:cubicBezTo>
                      <a:pt x="122717" y="372600"/>
                      <a:pt x="123422" y="372600"/>
                      <a:pt x="124126" y="372560"/>
                    </a:cubicBezTo>
                    <a:cubicBezTo>
                      <a:pt x="122745" y="367179"/>
                      <a:pt x="122035" y="361648"/>
                      <a:pt x="122013" y="356092"/>
                    </a:cubicBezTo>
                    <a:close/>
                  </a:path>
                </a:pathLst>
              </a:custGeom>
              <a:grpFill/>
              <a:ln w="8043"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BA739C12-29FC-13DD-20B6-8ED5C1E65D19}"/>
                  </a:ext>
                </a:extLst>
              </p:cNvPr>
              <p:cNvSpPr/>
              <p:nvPr/>
            </p:nvSpPr>
            <p:spPr>
              <a:xfrm>
                <a:off x="1099102" y="2727018"/>
                <a:ext cx="126066" cy="146661"/>
              </a:xfrm>
              <a:custGeom>
                <a:avLst/>
                <a:gdLst>
                  <a:gd name="connsiteX0" fmla="*/ 9023 w 126066"/>
                  <a:gd name="connsiteY0" fmla="*/ 108264 h 146661"/>
                  <a:gd name="connsiteX1" fmla="*/ 31537 w 126066"/>
                  <a:gd name="connsiteY1" fmla="*/ 133373 h 146661"/>
                  <a:gd name="connsiteX2" fmla="*/ 44949 w 126066"/>
                  <a:gd name="connsiteY2" fmla="*/ 140873 h 146661"/>
                  <a:gd name="connsiteX3" fmla="*/ 73397 w 126066"/>
                  <a:gd name="connsiteY3" fmla="*/ 146661 h 146661"/>
                  <a:gd name="connsiteX4" fmla="*/ 114037 w 126066"/>
                  <a:gd name="connsiteY4" fmla="*/ 134107 h 146661"/>
                  <a:gd name="connsiteX5" fmla="*/ 114931 w 126066"/>
                  <a:gd name="connsiteY5" fmla="*/ 133373 h 146661"/>
                  <a:gd name="connsiteX6" fmla="*/ 119645 w 126066"/>
                  <a:gd name="connsiteY6" fmla="*/ 129868 h 146661"/>
                  <a:gd name="connsiteX7" fmla="*/ 126066 w 126066"/>
                  <a:gd name="connsiteY7" fmla="*/ 123753 h 146661"/>
                  <a:gd name="connsiteX8" fmla="*/ 112167 w 126066"/>
                  <a:gd name="connsiteY8" fmla="*/ 96117 h 146661"/>
                  <a:gd name="connsiteX9" fmla="*/ 106071 w 126066"/>
                  <a:gd name="connsiteY9" fmla="*/ 59839 h 146661"/>
                  <a:gd name="connsiteX10" fmla="*/ 107372 w 126066"/>
                  <a:gd name="connsiteY10" fmla="*/ 43535 h 146661"/>
                  <a:gd name="connsiteX11" fmla="*/ 115987 w 126066"/>
                  <a:gd name="connsiteY11" fmla="*/ 13779 h 146661"/>
                  <a:gd name="connsiteX12" fmla="*/ 16907 w 126066"/>
                  <a:gd name="connsiteY12" fmla="*/ 26660 h 146661"/>
                  <a:gd name="connsiteX13" fmla="*/ 8779 w 126066"/>
                  <a:gd name="connsiteY13" fmla="*/ 38399 h 146661"/>
                  <a:gd name="connsiteX14" fmla="*/ 3252 w 126066"/>
                  <a:gd name="connsiteY14" fmla="*/ 51524 h 146661"/>
                  <a:gd name="connsiteX15" fmla="*/ 1 w 126066"/>
                  <a:gd name="connsiteY15" fmla="*/ 73291 h 146661"/>
                  <a:gd name="connsiteX16" fmla="*/ 8779 w 126066"/>
                  <a:gd name="connsiteY16" fmla="*/ 108264 h 14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066" h="146661">
                    <a:moveTo>
                      <a:pt x="9023" y="108264"/>
                    </a:moveTo>
                    <a:cubicBezTo>
                      <a:pt x="14496" y="118264"/>
                      <a:pt x="22202" y="126857"/>
                      <a:pt x="31537" y="133373"/>
                    </a:cubicBezTo>
                    <a:cubicBezTo>
                      <a:pt x="35749" y="136313"/>
                      <a:pt x="40241" y="138825"/>
                      <a:pt x="44949" y="140873"/>
                    </a:cubicBezTo>
                    <a:cubicBezTo>
                      <a:pt x="53956" y="144672"/>
                      <a:pt x="63625" y="146640"/>
                      <a:pt x="73397" y="146661"/>
                    </a:cubicBezTo>
                    <a:cubicBezTo>
                      <a:pt x="87884" y="146605"/>
                      <a:pt x="102028" y="142236"/>
                      <a:pt x="114037" y="134107"/>
                    </a:cubicBezTo>
                    <a:lnTo>
                      <a:pt x="114931" y="133373"/>
                    </a:lnTo>
                    <a:cubicBezTo>
                      <a:pt x="116556" y="132313"/>
                      <a:pt x="118101" y="131090"/>
                      <a:pt x="119645" y="129868"/>
                    </a:cubicBezTo>
                    <a:cubicBezTo>
                      <a:pt x="121921" y="127978"/>
                      <a:pt x="124067" y="125935"/>
                      <a:pt x="126066" y="123753"/>
                    </a:cubicBezTo>
                    <a:cubicBezTo>
                      <a:pt x="120173" y="115235"/>
                      <a:pt x="115495" y="105933"/>
                      <a:pt x="112167" y="96117"/>
                    </a:cubicBezTo>
                    <a:cubicBezTo>
                      <a:pt x="108177" y="84439"/>
                      <a:pt x="106118" y="72184"/>
                      <a:pt x="106071" y="59839"/>
                    </a:cubicBezTo>
                    <a:cubicBezTo>
                      <a:pt x="106127" y="54381"/>
                      <a:pt x="106561" y="48933"/>
                      <a:pt x="107372" y="43535"/>
                    </a:cubicBezTo>
                    <a:cubicBezTo>
                      <a:pt x="108851" y="33263"/>
                      <a:pt x="111751" y="23248"/>
                      <a:pt x="115987" y="13779"/>
                    </a:cubicBezTo>
                    <a:cubicBezTo>
                      <a:pt x="84725" y="-8740"/>
                      <a:pt x="41412" y="-3109"/>
                      <a:pt x="16907" y="26660"/>
                    </a:cubicBezTo>
                    <a:cubicBezTo>
                      <a:pt x="13836" y="30308"/>
                      <a:pt x="11114" y="34238"/>
                      <a:pt x="8779" y="38399"/>
                    </a:cubicBezTo>
                    <a:cubicBezTo>
                      <a:pt x="6558" y="42604"/>
                      <a:pt x="4709" y="46996"/>
                      <a:pt x="3252" y="51524"/>
                    </a:cubicBezTo>
                    <a:cubicBezTo>
                      <a:pt x="1083" y="58574"/>
                      <a:pt x="-13" y="65912"/>
                      <a:pt x="1" y="73291"/>
                    </a:cubicBezTo>
                    <a:cubicBezTo>
                      <a:pt x="-58" y="85504"/>
                      <a:pt x="2962" y="97534"/>
                      <a:pt x="8779" y="108264"/>
                    </a:cubicBezTo>
                    <a:close/>
                  </a:path>
                </a:pathLst>
              </a:custGeom>
              <a:grpFill/>
              <a:ln w="8043"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EEC427E8-3034-9E94-07C2-8F7F61C72377}"/>
                  </a:ext>
                </a:extLst>
              </p:cNvPr>
              <p:cNvSpPr/>
              <p:nvPr/>
            </p:nvSpPr>
            <p:spPr>
              <a:xfrm>
                <a:off x="1067891" y="2893408"/>
                <a:ext cx="146872" cy="405332"/>
              </a:xfrm>
              <a:custGeom>
                <a:avLst/>
                <a:gdLst>
                  <a:gd name="connsiteX0" fmla="*/ 145979 w 146872"/>
                  <a:gd name="connsiteY0" fmla="*/ 257857 h 405332"/>
                  <a:gd name="connsiteX1" fmla="*/ 142077 w 146872"/>
                  <a:gd name="connsiteY1" fmla="*/ 255819 h 405332"/>
                  <a:gd name="connsiteX2" fmla="*/ 103388 w 146872"/>
                  <a:gd name="connsiteY2" fmla="*/ 192394 h 405332"/>
                  <a:gd name="connsiteX3" fmla="*/ 103388 w 146872"/>
                  <a:gd name="connsiteY3" fmla="*/ 73371 h 405332"/>
                  <a:gd name="connsiteX4" fmla="*/ 130780 w 146872"/>
                  <a:gd name="connsiteY4" fmla="*/ 0 h 405332"/>
                  <a:gd name="connsiteX5" fmla="*/ 73396 w 146872"/>
                  <a:gd name="connsiteY5" fmla="*/ 0 h 405332"/>
                  <a:gd name="connsiteX6" fmla="*/ 51613 w 146872"/>
                  <a:gd name="connsiteY6" fmla="*/ 3343 h 405332"/>
                  <a:gd name="connsiteX7" fmla="*/ 0 w 146872"/>
                  <a:gd name="connsiteY7" fmla="*/ 73615 h 405332"/>
                  <a:gd name="connsiteX8" fmla="*/ 0 w 146872"/>
                  <a:gd name="connsiteY8" fmla="*/ 183508 h 405332"/>
                  <a:gd name="connsiteX9" fmla="*/ 35438 w 146872"/>
                  <a:gd name="connsiteY9" fmla="*/ 218971 h 405332"/>
                  <a:gd name="connsiteX10" fmla="*/ 39258 w 146872"/>
                  <a:gd name="connsiteY10" fmla="*/ 218971 h 405332"/>
                  <a:gd name="connsiteX11" fmla="*/ 39258 w 146872"/>
                  <a:gd name="connsiteY11" fmla="*/ 369870 h 405332"/>
                  <a:gd name="connsiteX12" fmla="*/ 54620 w 146872"/>
                  <a:gd name="connsiteY12" fmla="*/ 399300 h 405332"/>
                  <a:gd name="connsiteX13" fmla="*/ 67300 w 146872"/>
                  <a:gd name="connsiteY13" fmla="*/ 404599 h 405332"/>
                  <a:gd name="connsiteX14" fmla="*/ 74371 w 146872"/>
                  <a:gd name="connsiteY14" fmla="*/ 405332 h 405332"/>
                  <a:gd name="connsiteX15" fmla="*/ 134193 w 146872"/>
                  <a:gd name="connsiteY15" fmla="*/ 405332 h 405332"/>
                  <a:gd name="connsiteX16" fmla="*/ 146873 w 146872"/>
                  <a:gd name="connsiteY16" fmla="*/ 402887 h 405332"/>
                  <a:gd name="connsiteX17" fmla="*/ 145735 w 146872"/>
                  <a:gd name="connsiteY17" fmla="*/ 390250 h 405332"/>
                  <a:gd name="connsiteX18" fmla="*/ 145735 w 146872"/>
                  <a:gd name="connsiteY18" fmla="*/ 257857 h 40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6872" h="405332">
                    <a:moveTo>
                      <a:pt x="145979" y="257857"/>
                    </a:moveTo>
                    <a:cubicBezTo>
                      <a:pt x="144597" y="257287"/>
                      <a:pt x="143378" y="256471"/>
                      <a:pt x="142077" y="255819"/>
                    </a:cubicBezTo>
                    <a:cubicBezTo>
                      <a:pt x="118386" y="243581"/>
                      <a:pt x="103466" y="219123"/>
                      <a:pt x="103388" y="192394"/>
                    </a:cubicBezTo>
                    <a:lnTo>
                      <a:pt x="103388" y="73371"/>
                    </a:lnTo>
                    <a:cubicBezTo>
                      <a:pt x="103466" y="46414"/>
                      <a:pt x="113186" y="20379"/>
                      <a:pt x="130780" y="0"/>
                    </a:cubicBezTo>
                    <a:lnTo>
                      <a:pt x="73396" y="0"/>
                    </a:lnTo>
                    <a:cubicBezTo>
                      <a:pt x="66007" y="-17"/>
                      <a:pt x="58659" y="1110"/>
                      <a:pt x="51613" y="3343"/>
                    </a:cubicBezTo>
                    <a:cubicBezTo>
                      <a:pt x="20989" y="12998"/>
                      <a:pt x="115" y="41419"/>
                      <a:pt x="0" y="73615"/>
                    </a:cubicBezTo>
                    <a:lnTo>
                      <a:pt x="0" y="183508"/>
                    </a:lnTo>
                    <a:cubicBezTo>
                      <a:pt x="89" y="203088"/>
                      <a:pt x="15916" y="218926"/>
                      <a:pt x="35438" y="218971"/>
                    </a:cubicBezTo>
                    <a:lnTo>
                      <a:pt x="39258" y="218971"/>
                    </a:lnTo>
                    <a:lnTo>
                      <a:pt x="39258" y="369870"/>
                    </a:lnTo>
                    <a:cubicBezTo>
                      <a:pt x="39241" y="381617"/>
                      <a:pt x="44985" y="392621"/>
                      <a:pt x="54620" y="399300"/>
                    </a:cubicBezTo>
                    <a:cubicBezTo>
                      <a:pt x="58457" y="401888"/>
                      <a:pt x="62766" y="403689"/>
                      <a:pt x="67300" y="404599"/>
                    </a:cubicBezTo>
                    <a:cubicBezTo>
                      <a:pt x="69625" y="405093"/>
                      <a:pt x="71995" y="405339"/>
                      <a:pt x="74371" y="405332"/>
                    </a:cubicBezTo>
                    <a:lnTo>
                      <a:pt x="134193" y="405332"/>
                    </a:lnTo>
                    <a:cubicBezTo>
                      <a:pt x="138535" y="405316"/>
                      <a:pt x="142835" y="404486"/>
                      <a:pt x="146873" y="402887"/>
                    </a:cubicBezTo>
                    <a:cubicBezTo>
                      <a:pt x="146121" y="398717"/>
                      <a:pt x="145740" y="394488"/>
                      <a:pt x="145735" y="390250"/>
                    </a:cubicBezTo>
                    <a:lnTo>
                      <a:pt x="145735" y="257857"/>
                    </a:lnTo>
                    <a:close/>
                  </a:path>
                </a:pathLst>
              </a:custGeom>
              <a:grpFill/>
              <a:ln w="8043"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B69E9F27-4983-23F1-152C-8C0C7DCE8947}"/>
                  </a:ext>
                </a:extLst>
              </p:cNvPr>
              <p:cNvSpPr/>
              <p:nvPr/>
            </p:nvSpPr>
            <p:spPr>
              <a:xfrm>
                <a:off x="1542404" y="2756327"/>
                <a:ext cx="112566" cy="133168"/>
              </a:xfrm>
              <a:custGeom>
                <a:avLst/>
                <a:gdLst>
                  <a:gd name="connsiteX0" fmla="*/ 17069 w 112566"/>
                  <a:gd name="connsiteY0" fmla="*/ 126402 h 133168"/>
                  <a:gd name="connsiteX1" fmla="*/ 20320 w 112566"/>
                  <a:gd name="connsiteY1" fmla="*/ 127951 h 133168"/>
                  <a:gd name="connsiteX2" fmla="*/ 46167 w 112566"/>
                  <a:gd name="connsiteY2" fmla="*/ 133168 h 133168"/>
                  <a:gd name="connsiteX3" fmla="*/ 87539 w 112566"/>
                  <a:gd name="connsiteY3" fmla="*/ 118576 h 133168"/>
                  <a:gd name="connsiteX4" fmla="*/ 93066 w 112566"/>
                  <a:gd name="connsiteY4" fmla="*/ 113684 h 133168"/>
                  <a:gd name="connsiteX5" fmla="*/ 101194 w 112566"/>
                  <a:gd name="connsiteY5" fmla="*/ 103820 h 133168"/>
                  <a:gd name="connsiteX6" fmla="*/ 101194 w 112566"/>
                  <a:gd name="connsiteY6" fmla="*/ 29471 h 133168"/>
                  <a:gd name="connsiteX7" fmla="*/ 93066 w 112566"/>
                  <a:gd name="connsiteY7" fmla="*/ 19607 h 133168"/>
                  <a:gd name="connsiteX8" fmla="*/ 19914 w 112566"/>
                  <a:gd name="connsiteY8" fmla="*/ 5340 h 133168"/>
                  <a:gd name="connsiteX9" fmla="*/ 19020 w 112566"/>
                  <a:gd name="connsiteY9" fmla="*/ 5340 h 133168"/>
                  <a:gd name="connsiteX10" fmla="*/ 25359 w 112566"/>
                  <a:gd name="connsiteY10" fmla="*/ 30531 h 133168"/>
                  <a:gd name="connsiteX11" fmla="*/ 26253 w 112566"/>
                  <a:gd name="connsiteY11" fmla="*/ 43575 h 133168"/>
                  <a:gd name="connsiteX12" fmla="*/ 0 w 112566"/>
                  <a:gd name="connsiteY12" fmla="*/ 114337 h 133168"/>
                  <a:gd name="connsiteX13" fmla="*/ 2357 w 112566"/>
                  <a:gd name="connsiteY13" fmla="*/ 116538 h 133168"/>
                  <a:gd name="connsiteX14" fmla="*/ 17069 w 112566"/>
                  <a:gd name="connsiteY14" fmla="*/ 126402 h 13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566" h="133168">
                    <a:moveTo>
                      <a:pt x="17069" y="126402"/>
                    </a:moveTo>
                    <a:lnTo>
                      <a:pt x="20320" y="127951"/>
                    </a:lnTo>
                    <a:cubicBezTo>
                      <a:pt x="28504" y="131397"/>
                      <a:pt x="37291" y="133171"/>
                      <a:pt x="46167" y="133168"/>
                    </a:cubicBezTo>
                    <a:cubicBezTo>
                      <a:pt x="61213" y="133176"/>
                      <a:pt x="75810" y="128028"/>
                      <a:pt x="87539" y="118576"/>
                    </a:cubicBezTo>
                    <a:cubicBezTo>
                      <a:pt x="89489" y="117027"/>
                      <a:pt x="91277" y="115396"/>
                      <a:pt x="93066" y="113684"/>
                    </a:cubicBezTo>
                    <a:cubicBezTo>
                      <a:pt x="96061" y="110644"/>
                      <a:pt x="98781" y="107343"/>
                      <a:pt x="101194" y="103820"/>
                    </a:cubicBezTo>
                    <a:cubicBezTo>
                      <a:pt x="116358" y="81371"/>
                      <a:pt x="116358" y="51921"/>
                      <a:pt x="101194" y="29471"/>
                    </a:cubicBezTo>
                    <a:cubicBezTo>
                      <a:pt x="98801" y="25933"/>
                      <a:pt x="96080" y="22630"/>
                      <a:pt x="93066" y="19607"/>
                    </a:cubicBezTo>
                    <a:cubicBezTo>
                      <a:pt x="73880" y="304"/>
                      <a:pt x="44913" y="-5345"/>
                      <a:pt x="19914" y="5340"/>
                    </a:cubicBezTo>
                    <a:lnTo>
                      <a:pt x="19020" y="5340"/>
                    </a:lnTo>
                    <a:cubicBezTo>
                      <a:pt x="22176" y="13438"/>
                      <a:pt x="24306" y="21901"/>
                      <a:pt x="25359" y="30531"/>
                    </a:cubicBezTo>
                    <a:cubicBezTo>
                      <a:pt x="25903" y="34858"/>
                      <a:pt x="26201" y="39213"/>
                      <a:pt x="26253" y="43575"/>
                    </a:cubicBezTo>
                    <a:cubicBezTo>
                      <a:pt x="26392" y="69583"/>
                      <a:pt x="17056" y="94746"/>
                      <a:pt x="0" y="114337"/>
                    </a:cubicBezTo>
                    <a:lnTo>
                      <a:pt x="2357" y="116538"/>
                    </a:lnTo>
                    <a:cubicBezTo>
                      <a:pt x="7527" y="119407"/>
                      <a:pt x="12449" y="122707"/>
                      <a:pt x="17069" y="126402"/>
                    </a:cubicBezTo>
                    <a:close/>
                  </a:path>
                </a:pathLst>
              </a:custGeom>
              <a:grpFill/>
              <a:ln w="8043"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59BD9E2C-E3AD-E7CE-C217-052CE2A68D41}"/>
                  </a:ext>
                </a:extLst>
              </p:cNvPr>
              <p:cNvSpPr/>
              <p:nvPr/>
            </p:nvSpPr>
            <p:spPr>
              <a:xfrm>
                <a:off x="1559554" y="2907181"/>
                <a:ext cx="124532" cy="371942"/>
              </a:xfrm>
              <a:custGeom>
                <a:avLst/>
                <a:gdLst>
                  <a:gd name="connsiteX0" fmla="*/ 57221 w 124532"/>
                  <a:gd name="connsiteY0" fmla="*/ 5 h 371942"/>
                  <a:gd name="connsiteX1" fmla="*/ 22758 w 124532"/>
                  <a:gd name="connsiteY1" fmla="*/ 5 h 371942"/>
                  <a:gd name="connsiteX2" fmla="*/ 35113 w 124532"/>
                  <a:gd name="connsiteY2" fmla="*/ 25195 h 371942"/>
                  <a:gd name="connsiteX3" fmla="*/ 40884 w 124532"/>
                  <a:gd name="connsiteY3" fmla="*/ 59598 h 371942"/>
                  <a:gd name="connsiteX4" fmla="*/ 40884 w 124532"/>
                  <a:gd name="connsiteY4" fmla="*/ 169735 h 371942"/>
                  <a:gd name="connsiteX5" fmla="*/ 1869 w 124532"/>
                  <a:gd name="connsiteY5" fmla="*/ 231856 h 371942"/>
                  <a:gd name="connsiteX6" fmla="*/ 1869 w 124532"/>
                  <a:gd name="connsiteY6" fmla="*/ 356097 h 371942"/>
                  <a:gd name="connsiteX7" fmla="*/ 0 w 124532"/>
                  <a:gd name="connsiteY7" fmla="*/ 371912 h 371942"/>
                  <a:gd name="connsiteX8" fmla="*/ 2113 w 124532"/>
                  <a:gd name="connsiteY8" fmla="*/ 371912 h 371942"/>
                  <a:gd name="connsiteX9" fmla="*/ 56327 w 124532"/>
                  <a:gd name="connsiteY9" fmla="*/ 371912 h 371942"/>
                  <a:gd name="connsiteX10" fmla="*/ 62829 w 124532"/>
                  <a:gd name="connsiteY10" fmla="*/ 371260 h 371942"/>
                  <a:gd name="connsiteX11" fmla="*/ 88433 w 124532"/>
                  <a:gd name="connsiteY11" fmla="*/ 339711 h 371942"/>
                  <a:gd name="connsiteX12" fmla="*/ 88433 w 124532"/>
                  <a:gd name="connsiteY12" fmla="*/ 198921 h 371942"/>
                  <a:gd name="connsiteX13" fmla="*/ 91928 w 124532"/>
                  <a:gd name="connsiteY13" fmla="*/ 198921 h 371942"/>
                  <a:gd name="connsiteX14" fmla="*/ 124440 w 124532"/>
                  <a:gd name="connsiteY14" fmla="*/ 166311 h 371942"/>
                  <a:gd name="connsiteX15" fmla="*/ 124440 w 124532"/>
                  <a:gd name="connsiteY15" fmla="*/ 66772 h 371942"/>
                  <a:gd name="connsiteX16" fmla="*/ 124440 w 124532"/>
                  <a:gd name="connsiteY16" fmla="*/ 60005 h 371942"/>
                  <a:gd name="connsiteX17" fmla="*/ 57221 w 124532"/>
                  <a:gd name="connsiteY17" fmla="*/ 5 h 37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2" h="371942">
                    <a:moveTo>
                      <a:pt x="57221" y="5"/>
                    </a:moveTo>
                    <a:lnTo>
                      <a:pt x="22758" y="5"/>
                    </a:lnTo>
                    <a:cubicBezTo>
                      <a:pt x="27983" y="7808"/>
                      <a:pt x="32139" y="16281"/>
                      <a:pt x="35113" y="25195"/>
                    </a:cubicBezTo>
                    <a:cubicBezTo>
                      <a:pt x="38902" y="36268"/>
                      <a:pt x="40852" y="47891"/>
                      <a:pt x="40884" y="59598"/>
                    </a:cubicBezTo>
                    <a:lnTo>
                      <a:pt x="40884" y="169735"/>
                    </a:lnTo>
                    <a:cubicBezTo>
                      <a:pt x="40900" y="196253"/>
                      <a:pt x="25723" y="220419"/>
                      <a:pt x="1869" y="231856"/>
                    </a:cubicBezTo>
                    <a:lnTo>
                      <a:pt x="1869" y="356097"/>
                    </a:lnTo>
                    <a:cubicBezTo>
                      <a:pt x="1874" y="361424"/>
                      <a:pt x="1246" y="366733"/>
                      <a:pt x="0" y="371912"/>
                    </a:cubicBezTo>
                    <a:cubicBezTo>
                      <a:pt x="704" y="371952"/>
                      <a:pt x="1409" y="371952"/>
                      <a:pt x="2113" y="371912"/>
                    </a:cubicBezTo>
                    <a:lnTo>
                      <a:pt x="56327" y="371912"/>
                    </a:lnTo>
                    <a:cubicBezTo>
                      <a:pt x="58510" y="371901"/>
                      <a:pt x="60687" y="371683"/>
                      <a:pt x="62829" y="371260"/>
                    </a:cubicBezTo>
                    <a:cubicBezTo>
                      <a:pt x="77659" y="368026"/>
                      <a:pt x="88286" y="354932"/>
                      <a:pt x="88433" y="339711"/>
                    </a:cubicBezTo>
                    <a:lnTo>
                      <a:pt x="88433" y="198921"/>
                    </a:lnTo>
                    <a:lnTo>
                      <a:pt x="91928" y="198921"/>
                    </a:lnTo>
                    <a:cubicBezTo>
                      <a:pt x="109884" y="198921"/>
                      <a:pt x="124440" y="184321"/>
                      <a:pt x="124440" y="166311"/>
                    </a:cubicBezTo>
                    <a:lnTo>
                      <a:pt x="124440" y="66772"/>
                    </a:lnTo>
                    <a:cubicBezTo>
                      <a:pt x="124563" y="64518"/>
                      <a:pt x="124563" y="62259"/>
                      <a:pt x="124440" y="60005"/>
                    </a:cubicBezTo>
                    <a:cubicBezTo>
                      <a:pt x="120833" y="25601"/>
                      <a:pt x="91710" y="-395"/>
                      <a:pt x="57221" y="5"/>
                    </a:cubicBezTo>
                    <a:close/>
                  </a:path>
                </a:pathLst>
              </a:custGeom>
              <a:grpFill/>
              <a:ln w="8043"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E610D7BF-24AC-74AA-6DBD-780C4A31BD8F}"/>
                  </a:ext>
                </a:extLst>
              </p:cNvPr>
              <p:cNvSpPr/>
              <p:nvPr/>
            </p:nvSpPr>
            <p:spPr>
              <a:xfrm>
                <a:off x="1409836" y="2727019"/>
                <a:ext cx="126393" cy="146747"/>
              </a:xfrm>
              <a:custGeom>
                <a:avLst/>
                <a:gdLst>
                  <a:gd name="connsiteX0" fmla="*/ 19995 w 126393"/>
                  <a:gd name="connsiteY0" fmla="*/ 59839 h 146747"/>
                  <a:gd name="connsiteX1" fmla="*/ 13899 w 126393"/>
                  <a:gd name="connsiteY1" fmla="*/ 96116 h 146747"/>
                  <a:gd name="connsiteX2" fmla="*/ 0 w 126393"/>
                  <a:gd name="connsiteY2" fmla="*/ 123753 h 146747"/>
                  <a:gd name="connsiteX3" fmla="*/ 11135 w 126393"/>
                  <a:gd name="connsiteY3" fmla="*/ 133372 h 146747"/>
                  <a:gd name="connsiteX4" fmla="*/ 113059 w 126393"/>
                  <a:gd name="connsiteY4" fmla="*/ 115597 h 146747"/>
                  <a:gd name="connsiteX5" fmla="*/ 95336 w 126393"/>
                  <a:gd name="connsiteY5" fmla="*/ 13369 h 146747"/>
                  <a:gd name="connsiteX6" fmla="*/ 52913 w 126393"/>
                  <a:gd name="connsiteY6" fmla="*/ 1 h 146747"/>
                  <a:gd name="connsiteX7" fmla="*/ 10160 w 126393"/>
                  <a:gd name="connsiteY7" fmla="*/ 13941 h 146747"/>
                  <a:gd name="connsiteX8" fmla="*/ 18288 w 126393"/>
                  <a:gd name="connsiteY8" fmla="*/ 43779 h 146747"/>
                  <a:gd name="connsiteX9" fmla="*/ 19995 w 126393"/>
                  <a:gd name="connsiteY9" fmla="*/ 59839 h 14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393" h="146747">
                    <a:moveTo>
                      <a:pt x="19995" y="59839"/>
                    </a:moveTo>
                    <a:cubicBezTo>
                      <a:pt x="19941" y="72183"/>
                      <a:pt x="17882" y="84436"/>
                      <a:pt x="13899" y="96116"/>
                    </a:cubicBezTo>
                    <a:cubicBezTo>
                      <a:pt x="10571" y="105932"/>
                      <a:pt x="5893" y="115234"/>
                      <a:pt x="0" y="123753"/>
                    </a:cubicBezTo>
                    <a:cubicBezTo>
                      <a:pt x="3344" y="127364"/>
                      <a:pt x="7079" y="130591"/>
                      <a:pt x="11135" y="133372"/>
                    </a:cubicBezTo>
                    <a:cubicBezTo>
                      <a:pt x="44175" y="156693"/>
                      <a:pt x="89807" y="148735"/>
                      <a:pt x="113059" y="115597"/>
                    </a:cubicBezTo>
                    <a:cubicBezTo>
                      <a:pt x="136310" y="82459"/>
                      <a:pt x="128376" y="36690"/>
                      <a:pt x="95336" y="13369"/>
                    </a:cubicBezTo>
                    <a:cubicBezTo>
                      <a:pt x="82921" y="4606"/>
                      <a:pt x="68095" y="-66"/>
                      <a:pt x="52913" y="1"/>
                    </a:cubicBezTo>
                    <a:cubicBezTo>
                      <a:pt x="37551" y="-2"/>
                      <a:pt x="22584" y="4878"/>
                      <a:pt x="10160" y="13941"/>
                    </a:cubicBezTo>
                    <a:cubicBezTo>
                      <a:pt x="14207" y="23471"/>
                      <a:pt x="16941" y="33509"/>
                      <a:pt x="18288" y="43779"/>
                    </a:cubicBezTo>
                    <a:cubicBezTo>
                      <a:pt x="19230" y="49085"/>
                      <a:pt x="19801" y="54452"/>
                      <a:pt x="19995" y="59839"/>
                    </a:cubicBezTo>
                    <a:close/>
                  </a:path>
                </a:pathLst>
              </a:custGeom>
              <a:grpFill/>
              <a:ln w="8043"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18C38832-FAE6-8658-4CBC-165CF9E5B298}"/>
                  </a:ext>
                </a:extLst>
              </p:cNvPr>
              <p:cNvSpPr/>
              <p:nvPr/>
            </p:nvSpPr>
            <p:spPr>
              <a:xfrm>
                <a:off x="1420159" y="2893164"/>
                <a:ext cx="147035" cy="405576"/>
              </a:xfrm>
              <a:custGeom>
                <a:avLst/>
                <a:gdLst>
                  <a:gd name="connsiteX0" fmla="*/ 136713 w 147035"/>
                  <a:gd name="connsiteY0" fmla="*/ 208780 h 405576"/>
                  <a:gd name="connsiteX1" fmla="*/ 147036 w 147035"/>
                  <a:gd name="connsiteY1" fmla="*/ 183753 h 405576"/>
                  <a:gd name="connsiteX2" fmla="*/ 147036 w 147035"/>
                  <a:gd name="connsiteY2" fmla="*/ 73615 h 405576"/>
                  <a:gd name="connsiteX3" fmla="*/ 143784 w 147035"/>
                  <a:gd name="connsiteY3" fmla="*/ 51767 h 405576"/>
                  <a:gd name="connsiteX4" fmla="*/ 134518 w 147035"/>
                  <a:gd name="connsiteY4" fmla="*/ 32528 h 405576"/>
                  <a:gd name="connsiteX5" fmla="*/ 120294 w 147035"/>
                  <a:gd name="connsiteY5" fmla="*/ 16875 h 405576"/>
                  <a:gd name="connsiteX6" fmla="*/ 114686 w 147035"/>
                  <a:gd name="connsiteY6" fmla="*/ 12636 h 405576"/>
                  <a:gd name="connsiteX7" fmla="*/ 74046 w 147035"/>
                  <a:gd name="connsiteY7" fmla="*/ 0 h 405576"/>
                  <a:gd name="connsiteX8" fmla="*/ 16175 w 147035"/>
                  <a:gd name="connsiteY8" fmla="*/ 0 h 405576"/>
                  <a:gd name="connsiteX9" fmla="*/ 43566 w 147035"/>
                  <a:gd name="connsiteY9" fmla="*/ 73371 h 405576"/>
                  <a:gd name="connsiteX10" fmla="*/ 43566 w 147035"/>
                  <a:gd name="connsiteY10" fmla="*/ 192394 h 405576"/>
                  <a:gd name="connsiteX11" fmla="*/ 5039 w 147035"/>
                  <a:gd name="connsiteY11" fmla="*/ 255819 h 405576"/>
                  <a:gd name="connsiteX12" fmla="*/ 1138 w 147035"/>
                  <a:gd name="connsiteY12" fmla="*/ 257857 h 405576"/>
                  <a:gd name="connsiteX13" fmla="*/ 1138 w 147035"/>
                  <a:gd name="connsiteY13" fmla="*/ 390495 h 405576"/>
                  <a:gd name="connsiteX14" fmla="*/ 0 w 147035"/>
                  <a:gd name="connsiteY14" fmla="*/ 403131 h 405576"/>
                  <a:gd name="connsiteX15" fmla="*/ 12680 w 147035"/>
                  <a:gd name="connsiteY15" fmla="*/ 405577 h 405576"/>
                  <a:gd name="connsiteX16" fmla="*/ 72502 w 147035"/>
                  <a:gd name="connsiteY16" fmla="*/ 405577 h 405576"/>
                  <a:gd name="connsiteX17" fmla="*/ 107859 w 147035"/>
                  <a:gd name="connsiteY17" fmla="*/ 370114 h 405576"/>
                  <a:gd name="connsiteX18" fmla="*/ 107859 w 147035"/>
                  <a:gd name="connsiteY18" fmla="*/ 219215 h 405576"/>
                  <a:gd name="connsiteX19" fmla="*/ 111760 w 147035"/>
                  <a:gd name="connsiteY19" fmla="*/ 219215 h 405576"/>
                  <a:gd name="connsiteX20" fmla="*/ 131511 w 147035"/>
                  <a:gd name="connsiteY20" fmla="*/ 213101 h 405576"/>
                  <a:gd name="connsiteX21" fmla="*/ 136713 w 147035"/>
                  <a:gd name="connsiteY21" fmla="*/ 208780 h 405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035" h="405576">
                    <a:moveTo>
                      <a:pt x="136713" y="208780"/>
                    </a:moveTo>
                    <a:cubicBezTo>
                      <a:pt x="143350" y="202157"/>
                      <a:pt x="147068" y="193144"/>
                      <a:pt x="147036" y="183753"/>
                    </a:cubicBezTo>
                    <a:lnTo>
                      <a:pt x="147036" y="73615"/>
                    </a:lnTo>
                    <a:cubicBezTo>
                      <a:pt x="147039" y="66211"/>
                      <a:pt x="145943" y="58848"/>
                      <a:pt x="143784" y="51767"/>
                    </a:cubicBezTo>
                    <a:cubicBezTo>
                      <a:pt x="141610" y="44950"/>
                      <a:pt x="138490" y="38474"/>
                      <a:pt x="134518" y="32528"/>
                    </a:cubicBezTo>
                    <a:cubicBezTo>
                      <a:pt x="130545" y="26657"/>
                      <a:pt x="125755" y="21386"/>
                      <a:pt x="120294" y="16875"/>
                    </a:cubicBezTo>
                    <a:cubicBezTo>
                      <a:pt x="118515" y="15346"/>
                      <a:pt x="116642" y="13931"/>
                      <a:pt x="114686" y="12636"/>
                    </a:cubicBezTo>
                    <a:cubicBezTo>
                      <a:pt x="102700" y="4451"/>
                      <a:pt x="88546" y="51"/>
                      <a:pt x="74046" y="0"/>
                    </a:cubicBezTo>
                    <a:lnTo>
                      <a:pt x="16175" y="0"/>
                    </a:lnTo>
                    <a:cubicBezTo>
                      <a:pt x="33769" y="20379"/>
                      <a:pt x="43488" y="46413"/>
                      <a:pt x="43566" y="73371"/>
                    </a:cubicBezTo>
                    <a:lnTo>
                      <a:pt x="43566" y="192394"/>
                    </a:lnTo>
                    <a:cubicBezTo>
                      <a:pt x="43520" y="219087"/>
                      <a:pt x="28668" y="243537"/>
                      <a:pt x="5039" y="255819"/>
                    </a:cubicBezTo>
                    <a:cubicBezTo>
                      <a:pt x="3739" y="256471"/>
                      <a:pt x="2520" y="257286"/>
                      <a:pt x="1138" y="257857"/>
                    </a:cubicBezTo>
                    <a:lnTo>
                      <a:pt x="1138" y="390495"/>
                    </a:lnTo>
                    <a:cubicBezTo>
                      <a:pt x="1129" y="394732"/>
                      <a:pt x="749" y="398961"/>
                      <a:pt x="0" y="403131"/>
                    </a:cubicBezTo>
                    <a:cubicBezTo>
                      <a:pt x="4038" y="404731"/>
                      <a:pt x="8338" y="405560"/>
                      <a:pt x="12680" y="405577"/>
                    </a:cubicBezTo>
                    <a:lnTo>
                      <a:pt x="72502" y="405577"/>
                    </a:lnTo>
                    <a:cubicBezTo>
                      <a:pt x="92029" y="405577"/>
                      <a:pt x="107859" y="389700"/>
                      <a:pt x="107859" y="370114"/>
                    </a:cubicBezTo>
                    <a:lnTo>
                      <a:pt x="107859" y="219215"/>
                    </a:lnTo>
                    <a:lnTo>
                      <a:pt x="111760" y="219215"/>
                    </a:lnTo>
                    <a:cubicBezTo>
                      <a:pt x="118809" y="219231"/>
                      <a:pt x="125697" y="217099"/>
                      <a:pt x="131511" y="213101"/>
                    </a:cubicBezTo>
                    <a:cubicBezTo>
                      <a:pt x="133374" y="211825"/>
                      <a:pt x="135116" y="210378"/>
                      <a:pt x="136713" y="208780"/>
                    </a:cubicBezTo>
                    <a:close/>
                  </a:path>
                </a:pathLst>
              </a:custGeom>
              <a:grpFill/>
              <a:ln w="8043"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7883223F-C2FE-8B31-C657-A6528FD14C1B}"/>
                  </a:ext>
                </a:extLst>
              </p:cNvPr>
              <p:cNvSpPr/>
              <p:nvPr/>
            </p:nvSpPr>
            <p:spPr>
              <a:xfrm>
                <a:off x="1238367" y="2707460"/>
                <a:ext cx="158484" cy="158719"/>
              </a:xfrm>
              <a:custGeom>
                <a:avLst/>
                <a:gdLst>
                  <a:gd name="connsiteX0" fmla="*/ 37845 w 158484"/>
                  <a:gd name="connsiteY0" fmla="*/ 146899 h 158719"/>
                  <a:gd name="connsiteX1" fmla="*/ 48493 w 158484"/>
                  <a:gd name="connsiteY1" fmla="*/ 152524 h 158719"/>
                  <a:gd name="connsiteX2" fmla="*/ 79217 w 158484"/>
                  <a:gd name="connsiteY2" fmla="*/ 158720 h 158719"/>
                  <a:gd name="connsiteX3" fmla="*/ 120589 w 158484"/>
                  <a:gd name="connsiteY3" fmla="*/ 146899 h 158719"/>
                  <a:gd name="connsiteX4" fmla="*/ 129448 w 158484"/>
                  <a:gd name="connsiteY4" fmla="*/ 140621 h 158719"/>
                  <a:gd name="connsiteX5" fmla="*/ 140672 w 158484"/>
                  <a:gd name="connsiteY5" fmla="*/ 29126 h 158719"/>
                  <a:gd name="connsiteX6" fmla="*/ 48493 w 158484"/>
                  <a:gd name="connsiteY6" fmla="*/ 6353 h 158719"/>
                  <a:gd name="connsiteX7" fmla="*/ 23378 w 158484"/>
                  <a:gd name="connsiteY7" fmla="*/ 23391 h 158719"/>
                  <a:gd name="connsiteX8" fmla="*/ 22666 w 158484"/>
                  <a:gd name="connsiteY8" fmla="*/ 134875 h 158719"/>
                  <a:gd name="connsiteX9" fmla="*/ 37845 w 158484"/>
                  <a:gd name="connsiteY9" fmla="*/ 146899 h 1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484" h="158719">
                    <a:moveTo>
                      <a:pt x="37845" y="146899"/>
                    </a:moveTo>
                    <a:cubicBezTo>
                      <a:pt x="41236" y="149061"/>
                      <a:pt x="44797" y="150943"/>
                      <a:pt x="48493" y="152524"/>
                    </a:cubicBezTo>
                    <a:cubicBezTo>
                      <a:pt x="58218" y="156630"/>
                      <a:pt x="68666" y="158737"/>
                      <a:pt x="79217" y="158720"/>
                    </a:cubicBezTo>
                    <a:cubicBezTo>
                      <a:pt x="93839" y="158745"/>
                      <a:pt x="108175" y="154649"/>
                      <a:pt x="120589" y="146899"/>
                    </a:cubicBezTo>
                    <a:cubicBezTo>
                      <a:pt x="123706" y="145050"/>
                      <a:pt x="126669" y="142950"/>
                      <a:pt x="129448" y="140621"/>
                    </a:cubicBezTo>
                    <a:cubicBezTo>
                      <a:pt x="163244" y="112941"/>
                      <a:pt x="168269" y="63023"/>
                      <a:pt x="140672" y="29126"/>
                    </a:cubicBezTo>
                    <a:cubicBezTo>
                      <a:pt x="118425" y="1801"/>
                      <a:pt x="80848" y="-7482"/>
                      <a:pt x="48493" y="6353"/>
                    </a:cubicBezTo>
                    <a:cubicBezTo>
                      <a:pt x="39112" y="10369"/>
                      <a:pt x="30586" y="16153"/>
                      <a:pt x="23378" y="23391"/>
                    </a:cubicBezTo>
                    <a:cubicBezTo>
                      <a:pt x="-7513" y="53980"/>
                      <a:pt x="-7831" y="103893"/>
                      <a:pt x="22666" y="134875"/>
                    </a:cubicBezTo>
                    <a:cubicBezTo>
                      <a:pt x="27213" y="139495"/>
                      <a:pt x="32311" y="143533"/>
                      <a:pt x="37845" y="146899"/>
                    </a:cubicBezTo>
                    <a:close/>
                  </a:path>
                </a:pathLst>
              </a:custGeom>
              <a:grpFill/>
              <a:ln w="8043"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043BFC07-6422-0239-7B1B-CE545948BAA2}"/>
                  </a:ext>
                </a:extLst>
              </p:cNvPr>
              <p:cNvSpPr/>
              <p:nvPr/>
            </p:nvSpPr>
            <p:spPr>
              <a:xfrm>
                <a:off x="1204848" y="2886968"/>
                <a:ext cx="225714" cy="435088"/>
              </a:xfrm>
              <a:custGeom>
                <a:avLst/>
                <a:gdLst>
                  <a:gd name="connsiteX0" fmla="*/ 225715 w 225714"/>
                  <a:gd name="connsiteY0" fmla="*/ 198916 h 435088"/>
                  <a:gd name="connsiteX1" fmla="*/ 225715 w 225714"/>
                  <a:gd name="connsiteY1" fmla="*/ 79811 h 435088"/>
                  <a:gd name="connsiteX2" fmla="*/ 202143 w 225714"/>
                  <a:gd name="connsiteY2" fmla="*/ 23642 h 435088"/>
                  <a:gd name="connsiteX3" fmla="*/ 183855 w 225714"/>
                  <a:gd name="connsiteY3" fmla="*/ 9865 h 435088"/>
                  <a:gd name="connsiteX4" fmla="*/ 169631 w 225714"/>
                  <a:gd name="connsiteY4" fmla="*/ 3832 h 435088"/>
                  <a:gd name="connsiteX5" fmla="*/ 146385 w 225714"/>
                  <a:gd name="connsiteY5" fmla="*/ 0 h 435088"/>
                  <a:gd name="connsiteX6" fmla="*/ 79085 w 225714"/>
                  <a:gd name="connsiteY6" fmla="*/ 0 h 435088"/>
                  <a:gd name="connsiteX7" fmla="*/ 55596 w 225714"/>
                  <a:gd name="connsiteY7" fmla="*/ 3587 h 435088"/>
                  <a:gd name="connsiteX8" fmla="*/ 41372 w 225714"/>
                  <a:gd name="connsiteY8" fmla="*/ 9620 h 435088"/>
                  <a:gd name="connsiteX9" fmla="*/ 23327 w 225714"/>
                  <a:gd name="connsiteY9" fmla="*/ 23642 h 435088"/>
                  <a:gd name="connsiteX10" fmla="*/ 0 w 225714"/>
                  <a:gd name="connsiteY10" fmla="*/ 79811 h 435088"/>
                  <a:gd name="connsiteX11" fmla="*/ 0 w 225714"/>
                  <a:gd name="connsiteY11" fmla="*/ 198835 h 435088"/>
                  <a:gd name="connsiteX12" fmla="*/ 38283 w 225714"/>
                  <a:gd name="connsiteY12" fmla="*/ 237232 h 435088"/>
                  <a:gd name="connsiteX13" fmla="*/ 42428 w 225714"/>
                  <a:gd name="connsiteY13" fmla="*/ 237232 h 435088"/>
                  <a:gd name="connsiteX14" fmla="*/ 42428 w 225714"/>
                  <a:gd name="connsiteY14" fmla="*/ 396691 h 435088"/>
                  <a:gd name="connsiteX15" fmla="*/ 53401 w 225714"/>
                  <a:gd name="connsiteY15" fmla="*/ 423920 h 435088"/>
                  <a:gd name="connsiteX16" fmla="*/ 65593 w 225714"/>
                  <a:gd name="connsiteY16" fmla="*/ 432072 h 435088"/>
                  <a:gd name="connsiteX17" fmla="*/ 80467 w 225714"/>
                  <a:gd name="connsiteY17" fmla="*/ 435088 h 435088"/>
                  <a:gd name="connsiteX18" fmla="*/ 145247 w 225714"/>
                  <a:gd name="connsiteY18" fmla="*/ 435088 h 435088"/>
                  <a:gd name="connsiteX19" fmla="*/ 152888 w 225714"/>
                  <a:gd name="connsiteY19" fmla="*/ 434273 h 435088"/>
                  <a:gd name="connsiteX20" fmla="*/ 183449 w 225714"/>
                  <a:gd name="connsiteY20" fmla="*/ 396691 h 435088"/>
                  <a:gd name="connsiteX21" fmla="*/ 183449 w 225714"/>
                  <a:gd name="connsiteY21" fmla="*/ 237232 h 435088"/>
                  <a:gd name="connsiteX22" fmla="*/ 187594 w 225714"/>
                  <a:gd name="connsiteY22" fmla="*/ 237232 h 435088"/>
                  <a:gd name="connsiteX23" fmla="*/ 225715 w 225714"/>
                  <a:gd name="connsiteY23" fmla="*/ 198916 h 43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5714" h="435088">
                    <a:moveTo>
                      <a:pt x="225715" y="198916"/>
                    </a:moveTo>
                    <a:lnTo>
                      <a:pt x="225715" y="79811"/>
                    </a:lnTo>
                    <a:cubicBezTo>
                      <a:pt x="225646" y="58683"/>
                      <a:pt x="217159" y="38460"/>
                      <a:pt x="202143" y="23642"/>
                    </a:cubicBezTo>
                    <a:cubicBezTo>
                      <a:pt x="196759" y="18169"/>
                      <a:pt x="190596" y="13526"/>
                      <a:pt x="183855" y="9865"/>
                    </a:cubicBezTo>
                    <a:cubicBezTo>
                      <a:pt x="179323" y="7390"/>
                      <a:pt x="174559" y="5370"/>
                      <a:pt x="169631" y="3832"/>
                    </a:cubicBezTo>
                    <a:cubicBezTo>
                      <a:pt x="162122" y="1375"/>
                      <a:pt x="154283" y="83"/>
                      <a:pt x="146385" y="0"/>
                    </a:cubicBezTo>
                    <a:lnTo>
                      <a:pt x="79085" y="0"/>
                    </a:lnTo>
                    <a:cubicBezTo>
                      <a:pt x="71118" y="-22"/>
                      <a:pt x="63195" y="1188"/>
                      <a:pt x="55596" y="3587"/>
                    </a:cubicBezTo>
                    <a:cubicBezTo>
                      <a:pt x="50668" y="5125"/>
                      <a:pt x="45904" y="7146"/>
                      <a:pt x="41372" y="9620"/>
                    </a:cubicBezTo>
                    <a:cubicBezTo>
                      <a:pt x="34701" y="13377"/>
                      <a:pt x="28620" y="18102"/>
                      <a:pt x="23327" y="23642"/>
                    </a:cubicBezTo>
                    <a:cubicBezTo>
                      <a:pt x="8401" y="38500"/>
                      <a:pt x="4" y="58719"/>
                      <a:pt x="0" y="79811"/>
                    </a:cubicBezTo>
                    <a:lnTo>
                      <a:pt x="0" y="198835"/>
                    </a:lnTo>
                    <a:cubicBezTo>
                      <a:pt x="45" y="220022"/>
                      <a:pt x="17158" y="237187"/>
                      <a:pt x="38283" y="237232"/>
                    </a:cubicBezTo>
                    <a:lnTo>
                      <a:pt x="42428" y="237232"/>
                    </a:lnTo>
                    <a:lnTo>
                      <a:pt x="42428" y="396691"/>
                    </a:lnTo>
                    <a:cubicBezTo>
                      <a:pt x="42353" y="406865"/>
                      <a:pt x="46298" y="416655"/>
                      <a:pt x="53401" y="423920"/>
                    </a:cubicBezTo>
                    <a:cubicBezTo>
                      <a:pt x="56939" y="427355"/>
                      <a:pt x="61070" y="430118"/>
                      <a:pt x="65593" y="432072"/>
                    </a:cubicBezTo>
                    <a:cubicBezTo>
                      <a:pt x="70296" y="434078"/>
                      <a:pt x="75357" y="435104"/>
                      <a:pt x="80467" y="435088"/>
                    </a:cubicBezTo>
                    <a:lnTo>
                      <a:pt x="145247" y="435088"/>
                    </a:lnTo>
                    <a:cubicBezTo>
                      <a:pt x="147814" y="435063"/>
                      <a:pt x="150373" y="434790"/>
                      <a:pt x="152888" y="434273"/>
                    </a:cubicBezTo>
                    <a:cubicBezTo>
                      <a:pt x="170654" y="430571"/>
                      <a:pt x="183405" y="414891"/>
                      <a:pt x="183449" y="396691"/>
                    </a:cubicBezTo>
                    <a:lnTo>
                      <a:pt x="183449" y="237232"/>
                    </a:lnTo>
                    <a:lnTo>
                      <a:pt x="187594" y="237232"/>
                    </a:lnTo>
                    <a:cubicBezTo>
                      <a:pt x="208624" y="237098"/>
                      <a:pt x="225626" y="220009"/>
                      <a:pt x="225715" y="198916"/>
                    </a:cubicBezTo>
                    <a:close/>
                  </a:path>
                </a:pathLst>
              </a:custGeom>
              <a:grpFill/>
              <a:ln w="8043"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6B6FAC7B-C9DC-C90C-62A6-99A138FA3669}"/>
              </a:ext>
            </a:extLst>
          </p:cNvPr>
          <p:cNvGrpSpPr/>
          <p:nvPr/>
        </p:nvGrpSpPr>
        <p:grpSpPr>
          <a:xfrm>
            <a:off x="556897" y="3355803"/>
            <a:ext cx="2980710" cy="784913"/>
            <a:chOff x="556897" y="3555833"/>
            <a:chExt cx="2980710" cy="784913"/>
          </a:xfrm>
        </p:grpSpPr>
        <p:sp>
          <p:nvSpPr>
            <p:cNvPr id="9" name="Rectangle 26">
              <a:extLst>
                <a:ext uri="{FF2B5EF4-FFF2-40B4-BE49-F238E27FC236}">
                  <a16:creationId xmlns:a16="http://schemas.microsoft.com/office/drawing/2014/main" id="{0DB7D5E8-ED53-4DAF-B1ED-84853145FDAB}"/>
                </a:ext>
              </a:extLst>
            </p:cNvPr>
            <p:cNvSpPr>
              <a:spLocks noChangeArrowheads="1"/>
            </p:cNvSpPr>
            <p:nvPr/>
          </p:nvSpPr>
          <p:spPr bwMode="auto">
            <a:xfrm>
              <a:off x="1623949" y="3754156"/>
              <a:ext cx="1913658" cy="457200"/>
            </a:xfrm>
            <a:prstGeom prst="rect">
              <a:avLst/>
            </a:prstGeom>
            <a:noFill/>
            <a:ln>
              <a:no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45720" rIns="45720" anchor="ctr"/>
            <a:lstStyle/>
            <a:p>
              <a:r>
                <a:rPr lang="en-US" b="1">
                  <a:solidFill>
                    <a:schemeClr val="bg1"/>
                  </a:solidFill>
                </a:rPr>
                <a:t>Performance Driven</a:t>
              </a:r>
            </a:p>
          </p:txBody>
        </p:sp>
        <p:sp>
          <p:nvSpPr>
            <p:cNvPr id="54" name="Oval 53">
              <a:extLst>
                <a:ext uri="{FF2B5EF4-FFF2-40B4-BE49-F238E27FC236}">
                  <a16:creationId xmlns:a16="http://schemas.microsoft.com/office/drawing/2014/main" id="{40CF2F2D-8CF1-EEF3-291A-F8831A1181BE}"/>
                </a:ext>
              </a:extLst>
            </p:cNvPr>
            <p:cNvSpPr/>
            <p:nvPr/>
          </p:nvSpPr>
          <p:spPr>
            <a:xfrm>
              <a:off x="556897" y="3555833"/>
              <a:ext cx="784913" cy="784913"/>
            </a:xfrm>
            <a:prstGeom prst="ellipse">
              <a:avLst/>
            </a:prstGeom>
            <a:solidFill>
              <a:schemeClr val="bg1"/>
            </a:solidFill>
            <a:ln>
              <a:noFill/>
            </a:ln>
            <a:effectLst>
              <a:outerShdw blurRad="181818" dist="50800" dir="54000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6" name="Graphic 26">
              <a:extLst>
                <a:ext uri="{FF2B5EF4-FFF2-40B4-BE49-F238E27FC236}">
                  <a16:creationId xmlns:a16="http://schemas.microsoft.com/office/drawing/2014/main" id="{5A5CD51C-C780-AA42-BAB4-B2F0AEC45806}"/>
                </a:ext>
              </a:extLst>
            </p:cNvPr>
            <p:cNvSpPr/>
            <p:nvPr/>
          </p:nvSpPr>
          <p:spPr>
            <a:xfrm>
              <a:off x="705224" y="3630232"/>
              <a:ext cx="510968" cy="522136"/>
            </a:xfrm>
            <a:custGeom>
              <a:avLst/>
              <a:gdLst>
                <a:gd name="connsiteX0" fmla="*/ 318202 w 637907"/>
                <a:gd name="connsiteY0" fmla="*/ 651848 h 651848"/>
                <a:gd name="connsiteX1" fmla="*/ 309668 w 637907"/>
                <a:gd name="connsiteY1" fmla="*/ 651257 h 651848"/>
                <a:gd name="connsiteX2" fmla="*/ 259701 w 637907"/>
                <a:gd name="connsiteY2" fmla="*/ 584429 h 651848"/>
                <a:gd name="connsiteX3" fmla="*/ 318055 w 637907"/>
                <a:gd name="connsiteY3" fmla="*/ 533680 h 651848"/>
                <a:gd name="connsiteX4" fmla="*/ 326589 w 637907"/>
                <a:gd name="connsiteY4" fmla="*/ 534270 h 651848"/>
                <a:gd name="connsiteX5" fmla="*/ 332917 w 637907"/>
                <a:gd name="connsiteY5" fmla="*/ 535231 h 651848"/>
                <a:gd name="connsiteX6" fmla="*/ 441436 w 637907"/>
                <a:gd name="connsiteY6" fmla="*/ 447712 h 651848"/>
                <a:gd name="connsiteX7" fmla="*/ 461153 w 637907"/>
                <a:gd name="connsiteY7" fmla="*/ 448672 h 651848"/>
                <a:gd name="connsiteX8" fmla="*/ 462331 w 637907"/>
                <a:gd name="connsiteY8" fmla="*/ 468613 h 651848"/>
                <a:gd name="connsiteX9" fmla="*/ 375221 w 637907"/>
                <a:gd name="connsiteY9" fmla="*/ 577919 h 651848"/>
                <a:gd name="connsiteX10" fmla="*/ 376177 w 637907"/>
                <a:gd name="connsiteY10" fmla="*/ 584271 h 651848"/>
                <a:gd name="connsiteX11" fmla="*/ 326392 w 637907"/>
                <a:gd name="connsiteY11" fmla="*/ 651235 h 651848"/>
                <a:gd name="connsiteX12" fmla="*/ 317982 w 637907"/>
                <a:gd name="connsiteY12" fmla="*/ 651848 h 651848"/>
                <a:gd name="connsiteX13" fmla="*/ 15967 w 637907"/>
                <a:gd name="connsiteY13" fmla="*/ 608347 h 651848"/>
                <a:gd name="connsiteX14" fmla="*/ 0 w 637907"/>
                <a:gd name="connsiteY14" fmla="*/ 592322 h 651848"/>
                <a:gd name="connsiteX15" fmla="*/ 2 w 637907"/>
                <a:gd name="connsiteY15" fmla="*/ 592099 h 651848"/>
                <a:gd name="connsiteX16" fmla="*/ 2 w 637907"/>
                <a:gd name="connsiteY16" fmla="*/ 582203 h 651848"/>
                <a:gd name="connsiteX17" fmla="*/ 318717 w 637907"/>
                <a:gd name="connsiteY17" fmla="*/ 266840 h 651848"/>
                <a:gd name="connsiteX18" fmla="*/ 323720 w 637907"/>
                <a:gd name="connsiteY18" fmla="*/ 266840 h 651848"/>
                <a:gd name="connsiteX19" fmla="*/ 637874 w 637907"/>
                <a:gd name="connsiteY19" fmla="*/ 591804 h 651848"/>
                <a:gd name="connsiteX20" fmla="*/ 621541 w 637907"/>
                <a:gd name="connsiteY20" fmla="*/ 608347 h 651848"/>
                <a:gd name="connsiteX21" fmla="*/ 546939 w 637907"/>
                <a:gd name="connsiteY21" fmla="*/ 608347 h 651848"/>
                <a:gd name="connsiteX22" fmla="*/ 532554 w 637907"/>
                <a:gd name="connsiteY22" fmla="*/ 590206 h 651848"/>
                <a:gd name="connsiteX23" fmla="*/ 547601 w 637907"/>
                <a:gd name="connsiteY23" fmla="*/ 575703 h 651848"/>
                <a:gd name="connsiteX24" fmla="*/ 600279 w 637907"/>
                <a:gd name="connsiteY24" fmla="*/ 575703 h 651848"/>
                <a:gd name="connsiteX25" fmla="*/ 598292 w 637907"/>
                <a:gd name="connsiteY25" fmla="*/ 559160 h 651848"/>
                <a:gd name="connsiteX26" fmla="*/ 351751 w 637907"/>
                <a:gd name="connsiteY26" fmla="*/ 311153 h 651848"/>
                <a:gd name="connsiteX27" fmla="*/ 335345 w 637907"/>
                <a:gd name="connsiteY27" fmla="*/ 309159 h 651848"/>
                <a:gd name="connsiteX28" fmla="*/ 335345 w 637907"/>
                <a:gd name="connsiteY28" fmla="*/ 363443 h 651848"/>
                <a:gd name="connsiteX29" fmla="*/ 319894 w 637907"/>
                <a:gd name="connsiteY29" fmla="*/ 378214 h 651848"/>
                <a:gd name="connsiteX30" fmla="*/ 319085 w 637907"/>
                <a:gd name="connsiteY30" fmla="*/ 378214 h 651848"/>
                <a:gd name="connsiteX31" fmla="*/ 302826 w 637907"/>
                <a:gd name="connsiteY31" fmla="*/ 362704 h 651848"/>
                <a:gd name="connsiteX32" fmla="*/ 302826 w 637907"/>
                <a:gd name="connsiteY32" fmla="*/ 309307 h 651848"/>
                <a:gd name="connsiteX33" fmla="*/ 286345 w 637907"/>
                <a:gd name="connsiteY33" fmla="*/ 311227 h 651848"/>
                <a:gd name="connsiteX34" fmla="*/ 144351 w 637907"/>
                <a:gd name="connsiteY34" fmla="*/ 370311 h 651848"/>
                <a:gd name="connsiteX35" fmla="*/ 131475 w 637907"/>
                <a:gd name="connsiteY35" fmla="*/ 380577 h 651848"/>
                <a:gd name="connsiteX36" fmla="*/ 169218 w 637907"/>
                <a:gd name="connsiteY36" fmla="*/ 418834 h 651848"/>
                <a:gd name="connsiteX37" fmla="*/ 167549 w 637907"/>
                <a:gd name="connsiteY37" fmla="*/ 441856 h 651848"/>
                <a:gd name="connsiteX38" fmla="*/ 145896 w 637907"/>
                <a:gd name="connsiteY38" fmla="*/ 441508 h 651848"/>
                <a:gd name="connsiteX39" fmla="*/ 108227 w 637907"/>
                <a:gd name="connsiteY39" fmla="*/ 403768 h 651848"/>
                <a:gd name="connsiteX40" fmla="*/ 98000 w 637907"/>
                <a:gd name="connsiteY40" fmla="*/ 416692 h 651848"/>
                <a:gd name="connsiteX41" fmla="*/ 39142 w 637907"/>
                <a:gd name="connsiteY41" fmla="*/ 559307 h 651848"/>
                <a:gd name="connsiteX42" fmla="*/ 37450 w 637907"/>
                <a:gd name="connsiteY42" fmla="*/ 576073 h 651848"/>
                <a:gd name="connsiteX43" fmla="*/ 93071 w 637907"/>
                <a:gd name="connsiteY43" fmla="*/ 576073 h 651848"/>
                <a:gd name="connsiteX44" fmla="*/ 108925 w 637907"/>
                <a:gd name="connsiteY44" fmla="*/ 592801 h 651848"/>
                <a:gd name="connsiteX45" fmla="*/ 92261 w 637907"/>
                <a:gd name="connsiteY45" fmla="*/ 608717 h 651848"/>
                <a:gd name="connsiteX46" fmla="*/ 74015 w 637907"/>
                <a:gd name="connsiteY46" fmla="*/ 199410 h 651848"/>
                <a:gd name="connsiteX47" fmla="*/ 44586 w 637907"/>
                <a:gd name="connsiteY47" fmla="*/ 199410 h 651848"/>
                <a:gd name="connsiteX48" fmla="*/ 43189 w 637907"/>
                <a:gd name="connsiteY48" fmla="*/ 198967 h 651848"/>
                <a:gd name="connsiteX49" fmla="*/ 42674 w 637907"/>
                <a:gd name="connsiteY49" fmla="*/ 195717 h 651848"/>
                <a:gd name="connsiteX50" fmla="*/ 99324 w 637907"/>
                <a:gd name="connsiteY50" fmla="*/ 116396 h 651848"/>
                <a:gd name="connsiteX51" fmla="*/ 99839 w 637907"/>
                <a:gd name="connsiteY51" fmla="*/ 115879 h 651848"/>
                <a:gd name="connsiteX52" fmla="*/ 101164 w 637907"/>
                <a:gd name="connsiteY52" fmla="*/ 115436 h 651848"/>
                <a:gd name="connsiteX53" fmla="*/ 103076 w 637907"/>
                <a:gd name="connsiteY53" fmla="*/ 116396 h 651848"/>
                <a:gd name="connsiteX54" fmla="*/ 159727 w 637907"/>
                <a:gd name="connsiteY54" fmla="*/ 195643 h 651848"/>
                <a:gd name="connsiteX55" fmla="*/ 160095 w 637907"/>
                <a:gd name="connsiteY55" fmla="*/ 196973 h 651848"/>
                <a:gd name="connsiteX56" fmla="*/ 157741 w 637907"/>
                <a:gd name="connsiteY56" fmla="*/ 199336 h 651848"/>
                <a:gd name="connsiteX57" fmla="*/ 128312 w 637907"/>
                <a:gd name="connsiteY57" fmla="*/ 199336 h 651848"/>
                <a:gd name="connsiteX58" fmla="*/ 128312 w 637907"/>
                <a:gd name="connsiteY58" fmla="*/ 275333 h 651848"/>
                <a:gd name="connsiteX59" fmla="*/ 74015 w 637907"/>
                <a:gd name="connsiteY59" fmla="*/ 310193 h 651848"/>
                <a:gd name="connsiteX60" fmla="*/ 563566 w 637907"/>
                <a:gd name="connsiteY60" fmla="*/ 310193 h 651848"/>
                <a:gd name="connsiteX61" fmla="*/ 509270 w 637907"/>
                <a:gd name="connsiteY61" fmla="*/ 275333 h 651848"/>
                <a:gd name="connsiteX62" fmla="*/ 509270 w 637907"/>
                <a:gd name="connsiteY62" fmla="*/ 199410 h 651848"/>
                <a:gd name="connsiteX63" fmla="*/ 479841 w 637907"/>
                <a:gd name="connsiteY63" fmla="*/ 199410 h 651848"/>
                <a:gd name="connsiteX64" fmla="*/ 477488 w 637907"/>
                <a:gd name="connsiteY64" fmla="*/ 197195 h 651848"/>
                <a:gd name="connsiteX65" fmla="*/ 477487 w 637907"/>
                <a:gd name="connsiteY65" fmla="*/ 197120 h 651848"/>
                <a:gd name="connsiteX66" fmla="*/ 477928 w 637907"/>
                <a:gd name="connsiteY66" fmla="*/ 195717 h 651848"/>
                <a:gd name="connsiteX67" fmla="*/ 534579 w 637907"/>
                <a:gd name="connsiteY67" fmla="*/ 116396 h 651848"/>
                <a:gd name="connsiteX68" fmla="*/ 536492 w 637907"/>
                <a:gd name="connsiteY68" fmla="*/ 115436 h 651848"/>
                <a:gd name="connsiteX69" fmla="*/ 538331 w 637907"/>
                <a:gd name="connsiteY69" fmla="*/ 116396 h 651848"/>
                <a:gd name="connsiteX70" fmla="*/ 594908 w 637907"/>
                <a:gd name="connsiteY70" fmla="*/ 195643 h 651848"/>
                <a:gd name="connsiteX71" fmla="*/ 594320 w 637907"/>
                <a:gd name="connsiteY71" fmla="*/ 198893 h 651848"/>
                <a:gd name="connsiteX72" fmla="*/ 592922 w 637907"/>
                <a:gd name="connsiteY72" fmla="*/ 199336 h 651848"/>
                <a:gd name="connsiteX73" fmla="*/ 563493 w 637907"/>
                <a:gd name="connsiteY73" fmla="*/ 199336 h 651848"/>
                <a:gd name="connsiteX74" fmla="*/ 358888 w 637907"/>
                <a:gd name="connsiteY74" fmla="*/ 229690 h 651848"/>
                <a:gd name="connsiteX75" fmla="*/ 318864 w 637907"/>
                <a:gd name="connsiteY75" fmla="*/ 227696 h 651848"/>
                <a:gd name="connsiteX76" fmla="*/ 279135 w 637907"/>
                <a:gd name="connsiteY76" fmla="*/ 229690 h 651848"/>
                <a:gd name="connsiteX77" fmla="*/ 279135 w 637907"/>
                <a:gd name="connsiteY77" fmla="*/ 118907 h 651848"/>
                <a:gd name="connsiteX78" fmla="*/ 245218 w 637907"/>
                <a:gd name="connsiteY78" fmla="*/ 118907 h 651848"/>
                <a:gd name="connsiteX79" fmla="*/ 237568 w 637907"/>
                <a:gd name="connsiteY79" fmla="*/ 111828 h 651848"/>
                <a:gd name="connsiteX80" fmla="*/ 239038 w 637907"/>
                <a:gd name="connsiteY80" fmla="*/ 107090 h 651848"/>
                <a:gd name="connsiteX81" fmla="*/ 312611 w 637907"/>
                <a:gd name="connsiteY81" fmla="*/ 3693 h 651848"/>
                <a:gd name="connsiteX82" fmla="*/ 314450 w 637907"/>
                <a:gd name="connsiteY82" fmla="*/ 1773 h 651848"/>
                <a:gd name="connsiteX83" fmla="*/ 318791 w 637907"/>
                <a:gd name="connsiteY83" fmla="*/ 0 h 651848"/>
                <a:gd name="connsiteX84" fmla="*/ 324824 w 637907"/>
                <a:gd name="connsiteY84" fmla="*/ 3176 h 651848"/>
                <a:gd name="connsiteX85" fmla="*/ 398396 w 637907"/>
                <a:gd name="connsiteY85" fmla="*/ 106573 h 651848"/>
                <a:gd name="connsiteX86" fmla="*/ 399941 w 637907"/>
                <a:gd name="connsiteY86" fmla="*/ 111226 h 651848"/>
                <a:gd name="connsiteX87" fmla="*/ 392584 w 637907"/>
                <a:gd name="connsiteY87" fmla="*/ 118612 h 651848"/>
                <a:gd name="connsiteX88" fmla="*/ 358888 w 637907"/>
                <a:gd name="connsiteY88" fmla="*/ 118612 h 6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37907" h="651848">
                  <a:moveTo>
                    <a:pt x="318202" y="651848"/>
                  </a:moveTo>
                  <a:cubicBezTo>
                    <a:pt x="315348" y="651836"/>
                    <a:pt x="312497" y="651639"/>
                    <a:pt x="309668" y="651257"/>
                  </a:cubicBezTo>
                  <a:cubicBezTo>
                    <a:pt x="277487" y="646654"/>
                    <a:pt x="255116" y="616734"/>
                    <a:pt x="259701" y="584429"/>
                  </a:cubicBezTo>
                  <a:cubicBezTo>
                    <a:pt x="263838" y="555280"/>
                    <a:pt x="288724" y="533637"/>
                    <a:pt x="318055" y="533680"/>
                  </a:cubicBezTo>
                  <a:cubicBezTo>
                    <a:pt x="320909" y="533695"/>
                    <a:pt x="323760" y="533892"/>
                    <a:pt x="326589" y="534270"/>
                  </a:cubicBezTo>
                  <a:lnTo>
                    <a:pt x="332917" y="535231"/>
                  </a:lnTo>
                  <a:lnTo>
                    <a:pt x="441436" y="447712"/>
                  </a:lnTo>
                  <a:cubicBezTo>
                    <a:pt x="447279" y="442902"/>
                    <a:pt x="455801" y="443317"/>
                    <a:pt x="461153" y="448672"/>
                  </a:cubicBezTo>
                  <a:cubicBezTo>
                    <a:pt x="466642" y="454005"/>
                    <a:pt x="467154" y="462667"/>
                    <a:pt x="462331" y="468613"/>
                  </a:cubicBezTo>
                  <a:lnTo>
                    <a:pt x="375221" y="577919"/>
                  </a:lnTo>
                  <a:lnTo>
                    <a:pt x="376177" y="584271"/>
                  </a:lnTo>
                  <a:cubicBezTo>
                    <a:pt x="380850" y="616563"/>
                    <a:pt x="358560" y="646544"/>
                    <a:pt x="326392" y="651235"/>
                  </a:cubicBezTo>
                  <a:cubicBezTo>
                    <a:pt x="323606" y="651641"/>
                    <a:pt x="320796" y="651846"/>
                    <a:pt x="317982" y="651848"/>
                  </a:cubicBezTo>
                  <a:close/>
                  <a:moveTo>
                    <a:pt x="15967" y="608347"/>
                  </a:moveTo>
                  <a:cubicBezTo>
                    <a:pt x="7149" y="608348"/>
                    <a:pt x="1" y="601174"/>
                    <a:pt x="0" y="592322"/>
                  </a:cubicBezTo>
                  <a:cubicBezTo>
                    <a:pt x="0" y="592248"/>
                    <a:pt x="1" y="592174"/>
                    <a:pt x="2" y="592099"/>
                  </a:cubicBezTo>
                  <a:cubicBezTo>
                    <a:pt x="2" y="588554"/>
                    <a:pt x="2" y="585378"/>
                    <a:pt x="2" y="582203"/>
                  </a:cubicBezTo>
                  <a:cubicBezTo>
                    <a:pt x="3238" y="407614"/>
                    <a:pt x="144769" y="267572"/>
                    <a:pt x="318717" y="266840"/>
                  </a:cubicBezTo>
                  <a:lnTo>
                    <a:pt x="323720" y="266840"/>
                  </a:lnTo>
                  <a:cubicBezTo>
                    <a:pt x="499803" y="269633"/>
                    <a:pt x="640372" y="415040"/>
                    <a:pt x="637874" y="591804"/>
                  </a:cubicBezTo>
                  <a:cubicBezTo>
                    <a:pt x="637835" y="600867"/>
                    <a:pt x="630569" y="608227"/>
                    <a:pt x="621541" y="608347"/>
                  </a:cubicBezTo>
                  <a:lnTo>
                    <a:pt x="546939" y="608347"/>
                  </a:lnTo>
                  <a:cubicBezTo>
                    <a:pt x="537976" y="607325"/>
                    <a:pt x="531535" y="599203"/>
                    <a:pt x="532554" y="590206"/>
                  </a:cubicBezTo>
                  <a:cubicBezTo>
                    <a:pt x="533441" y="582367"/>
                    <a:pt x="539763" y="576274"/>
                    <a:pt x="547601" y="575703"/>
                  </a:cubicBezTo>
                  <a:lnTo>
                    <a:pt x="600279" y="575703"/>
                  </a:lnTo>
                  <a:lnTo>
                    <a:pt x="598292" y="559160"/>
                  </a:lnTo>
                  <a:cubicBezTo>
                    <a:pt x="583298" y="429125"/>
                    <a:pt x="481256" y="326476"/>
                    <a:pt x="351751" y="311153"/>
                  </a:cubicBezTo>
                  <a:lnTo>
                    <a:pt x="335345" y="309159"/>
                  </a:lnTo>
                  <a:lnTo>
                    <a:pt x="335345" y="363443"/>
                  </a:lnTo>
                  <a:cubicBezTo>
                    <a:pt x="334614" y="371559"/>
                    <a:pt x="328006" y="377876"/>
                    <a:pt x="319894" y="378214"/>
                  </a:cubicBezTo>
                  <a:lnTo>
                    <a:pt x="319085" y="378214"/>
                  </a:lnTo>
                  <a:cubicBezTo>
                    <a:pt x="310412" y="378225"/>
                    <a:pt x="303257" y="371400"/>
                    <a:pt x="302826" y="362704"/>
                  </a:cubicBezTo>
                  <a:lnTo>
                    <a:pt x="302826" y="309307"/>
                  </a:lnTo>
                  <a:lnTo>
                    <a:pt x="286345" y="311227"/>
                  </a:lnTo>
                  <a:cubicBezTo>
                    <a:pt x="234453" y="317251"/>
                    <a:pt x="185271" y="337716"/>
                    <a:pt x="144351" y="370311"/>
                  </a:cubicBezTo>
                  <a:lnTo>
                    <a:pt x="131475" y="380577"/>
                  </a:lnTo>
                  <a:lnTo>
                    <a:pt x="169218" y="418834"/>
                  </a:lnTo>
                  <a:cubicBezTo>
                    <a:pt x="175090" y="425654"/>
                    <a:pt x="174343" y="435962"/>
                    <a:pt x="167549" y="441856"/>
                  </a:cubicBezTo>
                  <a:cubicBezTo>
                    <a:pt x="161293" y="447284"/>
                    <a:pt x="151975" y="447134"/>
                    <a:pt x="145896" y="441508"/>
                  </a:cubicBezTo>
                  <a:lnTo>
                    <a:pt x="108227" y="403768"/>
                  </a:lnTo>
                  <a:lnTo>
                    <a:pt x="98000" y="416692"/>
                  </a:lnTo>
                  <a:cubicBezTo>
                    <a:pt x="65514" y="457789"/>
                    <a:pt x="45126" y="507189"/>
                    <a:pt x="39142" y="559307"/>
                  </a:cubicBezTo>
                  <a:lnTo>
                    <a:pt x="37450" y="576073"/>
                  </a:lnTo>
                  <a:lnTo>
                    <a:pt x="93071" y="576073"/>
                  </a:lnTo>
                  <a:cubicBezTo>
                    <a:pt x="102051" y="576297"/>
                    <a:pt x="109149" y="583786"/>
                    <a:pt x="108925" y="592801"/>
                  </a:cubicBezTo>
                  <a:cubicBezTo>
                    <a:pt x="108702" y="601815"/>
                    <a:pt x="101241" y="608941"/>
                    <a:pt x="92261" y="608717"/>
                  </a:cubicBezTo>
                  <a:close/>
                  <a:moveTo>
                    <a:pt x="74015" y="199410"/>
                  </a:moveTo>
                  <a:lnTo>
                    <a:pt x="44586" y="199410"/>
                  </a:lnTo>
                  <a:cubicBezTo>
                    <a:pt x="44083" y="199432"/>
                    <a:pt x="43588" y="199275"/>
                    <a:pt x="43189" y="198967"/>
                  </a:cubicBezTo>
                  <a:cubicBezTo>
                    <a:pt x="42171" y="198201"/>
                    <a:pt x="41942" y="196762"/>
                    <a:pt x="42674" y="195717"/>
                  </a:cubicBezTo>
                  <a:lnTo>
                    <a:pt x="99324" y="116396"/>
                  </a:lnTo>
                  <a:lnTo>
                    <a:pt x="99839" y="115879"/>
                  </a:lnTo>
                  <a:cubicBezTo>
                    <a:pt x="100226" y="115601"/>
                    <a:pt x="100688" y="115446"/>
                    <a:pt x="101164" y="115436"/>
                  </a:cubicBezTo>
                  <a:cubicBezTo>
                    <a:pt x="101918" y="115430"/>
                    <a:pt x="102629" y="115787"/>
                    <a:pt x="103076" y="116396"/>
                  </a:cubicBezTo>
                  <a:lnTo>
                    <a:pt x="159727" y="195643"/>
                  </a:lnTo>
                  <a:cubicBezTo>
                    <a:pt x="159968" y="196045"/>
                    <a:pt x="160095" y="196504"/>
                    <a:pt x="160095" y="196973"/>
                  </a:cubicBezTo>
                  <a:cubicBezTo>
                    <a:pt x="160095" y="198278"/>
                    <a:pt x="159041" y="199336"/>
                    <a:pt x="157741" y="199336"/>
                  </a:cubicBezTo>
                  <a:lnTo>
                    <a:pt x="128312" y="199336"/>
                  </a:lnTo>
                  <a:lnTo>
                    <a:pt x="128312" y="275333"/>
                  </a:lnTo>
                  <a:cubicBezTo>
                    <a:pt x="109315" y="285479"/>
                    <a:pt x="91158" y="297137"/>
                    <a:pt x="74015" y="310193"/>
                  </a:cubicBezTo>
                  <a:close/>
                  <a:moveTo>
                    <a:pt x="563566" y="310193"/>
                  </a:moveTo>
                  <a:cubicBezTo>
                    <a:pt x="546425" y="297134"/>
                    <a:pt x="528268" y="285476"/>
                    <a:pt x="509270" y="275333"/>
                  </a:cubicBezTo>
                  <a:lnTo>
                    <a:pt x="509270" y="199410"/>
                  </a:lnTo>
                  <a:lnTo>
                    <a:pt x="479841" y="199410"/>
                  </a:lnTo>
                  <a:cubicBezTo>
                    <a:pt x="478582" y="199451"/>
                    <a:pt x="477528" y="198459"/>
                    <a:pt x="477488" y="197195"/>
                  </a:cubicBezTo>
                  <a:cubicBezTo>
                    <a:pt x="477487" y="197170"/>
                    <a:pt x="477487" y="197145"/>
                    <a:pt x="477487" y="197120"/>
                  </a:cubicBezTo>
                  <a:cubicBezTo>
                    <a:pt x="477486" y="196618"/>
                    <a:pt x="477640" y="196128"/>
                    <a:pt x="477928" y="195717"/>
                  </a:cubicBezTo>
                  <a:lnTo>
                    <a:pt x="534579" y="116396"/>
                  </a:lnTo>
                  <a:cubicBezTo>
                    <a:pt x="535026" y="115787"/>
                    <a:pt x="535738" y="115430"/>
                    <a:pt x="536492" y="115436"/>
                  </a:cubicBezTo>
                  <a:cubicBezTo>
                    <a:pt x="537205" y="115508"/>
                    <a:pt x="537863" y="115851"/>
                    <a:pt x="538331" y="116396"/>
                  </a:cubicBezTo>
                  <a:lnTo>
                    <a:pt x="594908" y="195643"/>
                  </a:lnTo>
                  <a:cubicBezTo>
                    <a:pt x="595584" y="196715"/>
                    <a:pt x="595328" y="198128"/>
                    <a:pt x="594320" y="198893"/>
                  </a:cubicBezTo>
                  <a:cubicBezTo>
                    <a:pt x="593910" y="199182"/>
                    <a:pt x="593422" y="199336"/>
                    <a:pt x="592922" y="199336"/>
                  </a:cubicBezTo>
                  <a:lnTo>
                    <a:pt x="563493" y="199336"/>
                  </a:lnTo>
                  <a:close/>
                  <a:moveTo>
                    <a:pt x="358888" y="229690"/>
                  </a:moveTo>
                  <a:cubicBezTo>
                    <a:pt x="345571" y="228361"/>
                    <a:pt x="332181" y="227696"/>
                    <a:pt x="318864" y="227696"/>
                  </a:cubicBezTo>
                  <a:cubicBezTo>
                    <a:pt x="305548" y="227696"/>
                    <a:pt x="292305" y="228361"/>
                    <a:pt x="279135" y="229690"/>
                  </a:cubicBezTo>
                  <a:lnTo>
                    <a:pt x="279135" y="118907"/>
                  </a:lnTo>
                  <a:lnTo>
                    <a:pt x="245218" y="118907"/>
                  </a:lnTo>
                  <a:cubicBezTo>
                    <a:pt x="241158" y="119073"/>
                    <a:pt x="237733" y="115903"/>
                    <a:pt x="237568" y="111828"/>
                  </a:cubicBezTo>
                  <a:cubicBezTo>
                    <a:pt x="237499" y="110126"/>
                    <a:pt x="238019" y="108452"/>
                    <a:pt x="239038" y="107090"/>
                  </a:cubicBezTo>
                  <a:lnTo>
                    <a:pt x="312611" y="3693"/>
                  </a:lnTo>
                  <a:cubicBezTo>
                    <a:pt x="313128" y="2967"/>
                    <a:pt x="313748" y="2320"/>
                    <a:pt x="314450" y="1773"/>
                  </a:cubicBezTo>
                  <a:cubicBezTo>
                    <a:pt x="315666" y="723"/>
                    <a:pt x="317190" y="100"/>
                    <a:pt x="318791" y="0"/>
                  </a:cubicBezTo>
                  <a:cubicBezTo>
                    <a:pt x="321198" y="4"/>
                    <a:pt x="323452" y="1190"/>
                    <a:pt x="324824" y="3176"/>
                  </a:cubicBezTo>
                  <a:lnTo>
                    <a:pt x="398396" y="106573"/>
                  </a:lnTo>
                  <a:cubicBezTo>
                    <a:pt x="399385" y="107923"/>
                    <a:pt x="399926" y="109551"/>
                    <a:pt x="399941" y="111226"/>
                  </a:cubicBezTo>
                  <a:cubicBezTo>
                    <a:pt x="399941" y="115305"/>
                    <a:pt x="396647" y="118612"/>
                    <a:pt x="392584" y="118612"/>
                  </a:cubicBezTo>
                  <a:lnTo>
                    <a:pt x="358888" y="118612"/>
                  </a:lnTo>
                  <a:close/>
                </a:path>
              </a:pathLst>
            </a:custGeom>
            <a:gradFill>
              <a:gsLst>
                <a:gs pos="0">
                  <a:schemeClr val="accent2"/>
                </a:gs>
                <a:gs pos="86000">
                  <a:schemeClr val="accent4"/>
                </a:gs>
              </a:gsLst>
              <a:lin ang="5400000" scaled="0"/>
            </a:gradFill>
            <a:ln w="7335" cap="flat">
              <a:noFill/>
              <a:prstDash val="solid"/>
              <a:miter/>
            </a:ln>
          </p:spPr>
          <p:txBody>
            <a:bodyPr rtlCol="0" anchor="ctr"/>
            <a:lstStyle/>
            <a:p>
              <a:endParaRPr lang="en-US"/>
            </a:p>
          </p:txBody>
        </p:sp>
      </p:grpSp>
      <p:grpSp>
        <p:nvGrpSpPr>
          <p:cNvPr id="81" name="Group 80">
            <a:extLst>
              <a:ext uri="{FF2B5EF4-FFF2-40B4-BE49-F238E27FC236}">
                <a16:creationId xmlns:a16="http://schemas.microsoft.com/office/drawing/2014/main" id="{0CDF858F-C296-2CC9-324D-14D0B8A49C6E}"/>
              </a:ext>
            </a:extLst>
          </p:cNvPr>
          <p:cNvGrpSpPr/>
          <p:nvPr/>
        </p:nvGrpSpPr>
        <p:grpSpPr>
          <a:xfrm>
            <a:off x="568251" y="4284153"/>
            <a:ext cx="784913" cy="784913"/>
            <a:chOff x="568251" y="4469895"/>
            <a:chExt cx="784913" cy="784913"/>
          </a:xfrm>
        </p:grpSpPr>
        <p:sp>
          <p:nvSpPr>
            <p:cNvPr id="67" name="Oval 66">
              <a:extLst>
                <a:ext uri="{FF2B5EF4-FFF2-40B4-BE49-F238E27FC236}">
                  <a16:creationId xmlns:a16="http://schemas.microsoft.com/office/drawing/2014/main" id="{1A80E845-88CB-EC99-1BDB-536D54D130E3}"/>
                </a:ext>
              </a:extLst>
            </p:cNvPr>
            <p:cNvSpPr/>
            <p:nvPr/>
          </p:nvSpPr>
          <p:spPr>
            <a:xfrm>
              <a:off x="568251" y="4469895"/>
              <a:ext cx="784913" cy="784913"/>
            </a:xfrm>
            <a:prstGeom prst="ellipse">
              <a:avLst/>
            </a:prstGeom>
            <a:solidFill>
              <a:schemeClr val="bg1"/>
            </a:solidFill>
            <a:ln>
              <a:noFill/>
            </a:ln>
            <a:effectLst>
              <a:outerShdw blurRad="181818" dist="50800" dir="54000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68" name="Graphic 25">
              <a:extLst>
                <a:ext uri="{FF2B5EF4-FFF2-40B4-BE49-F238E27FC236}">
                  <a16:creationId xmlns:a16="http://schemas.microsoft.com/office/drawing/2014/main" id="{BBCA17B4-8916-8093-F3AB-C3F542C1AA37}"/>
                </a:ext>
              </a:extLst>
            </p:cNvPr>
            <p:cNvGrpSpPr/>
            <p:nvPr/>
          </p:nvGrpSpPr>
          <p:grpSpPr>
            <a:xfrm>
              <a:off x="698598" y="4604769"/>
              <a:ext cx="509276" cy="551164"/>
              <a:chOff x="1313595" y="4551409"/>
              <a:chExt cx="603448" cy="653082"/>
            </a:xfrm>
            <a:gradFill>
              <a:gsLst>
                <a:gs pos="0">
                  <a:schemeClr val="accent2"/>
                </a:gs>
                <a:gs pos="86000">
                  <a:schemeClr val="accent4"/>
                </a:gs>
              </a:gsLst>
              <a:lin ang="5400000" scaled="0"/>
            </a:gradFill>
          </p:grpSpPr>
          <p:sp>
            <p:nvSpPr>
              <p:cNvPr id="69" name="Freeform 68">
                <a:extLst>
                  <a:ext uri="{FF2B5EF4-FFF2-40B4-BE49-F238E27FC236}">
                    <a16:creationId xmlns:a16="http://schemas.microsoft.com/office/drawing/2014/main" id="{7E99BBC5-4272-FEB1-B0FE-53F078D2ED86}"/>
                  </a:ext>
                </a:extLst>
              </p:cNvPr>
              <p:cNvSpPr/>
              <p:nvPr/>
            </p:nvSpPr>
            <p:spPr>
              <a:xfrm>
                <a:off x="1313595" y="4551409"/>
                <a:ext cx="603448" cy="653082"/>
              </a:xfrm>
              <a:custGeom>
                <a:avLst/>
                <a:gdLst>
                  <a:gd name="connsiteX0" fmla="*/ 581434 w 603448"/>
                  <a:gd name="connsiteY0" fmla="*/ 514539 h 653082"/>
                  <a:gd name="connsiteX1" fmla="*/ 581434 w 603448"/>
                  <a:gd name="connsiteY1" fmla="*/ 393295 h 653082"/>
                  <a:gd name="connsiteX2" fmla="*/ 459997 w 603448"/>
                  <a:gd name="connsiteY2" fmla="*/ 393295 h 653082"/>
                  <a:gd name="connsiteX3" fmla="*/ 459997 w 603448"/>
                  <a:gd name="connsiteY3" fmla="*/ 348774 h 653082"/>
                  <a:gd name="connsiteX4" fmla="*/ 510044 w 603448"/>
                  <a:gd name="connsiteY4" fmla="*/ 348774 h 653082"/>
                  <a:gd name="connsiteX5" fmla="*/ 552308 w 603448"/>
                  <a:gd name="connsiteY5" fmla="*/ 369125 h 653082"/>
                  <a:gd name="connsiteX6" fmla="*/ 572494 w 603448"/>
                  <a:gd name="connsiteY6" fmla="*/ 326514 h 653082"/>
                  <a:gd name="connsiteX7" fmla="*/ 530229 w 603448"/>
                  <a:gd name="connsiteY7" fmla="*/ 306163 h 653082"/>
                  <a:gd name="connsiteX8" fmla="*/ 510044 w 603448"/>
                  <a:gd name="connsiteY8" fmla="*/ 326514 h 653082"/>
                  <a:gd name="connsiteX9" fmla="*/ 459997 w 603448"/>
                  <a:gd name="connsiteY9" fmla="*/ 326514 h 653082"/>
                  <a:gd name="connsiteX10" fmla="*/ 459997 w 603448"/>
                  <a:gd name="connsiteY10" fmla="*/ 230052 h 653082"/>
                  <a:gd name="connsiteX11" fmla="*/ 510044 w 603448"/>
                  <a:gd name="connsiteY11" fmla="*/ 230052 h 653082"/>
                  <a:gd name="connsiteX12" fmla="*/ 552308 w 603448"/>
                  <a:gd name="connsiteY12" fmla="*/ 250403 h 653082"/>
                  <a:gd name="connsiteX13" fmla="*/ 572494 w 603448"/>
                  <a:gd name="connsiteY13" fmla="*/ 207792 h 653082"/>
                  <a:gd name="connsiteX14" fmla="*/ 530229 w 603448"/>
                  <a:gd name="connsiteY14" fmla="*/ 187441 h 653082"/>
                  <a:gd name="connsiteX15" fmla="*/ 510044 w 603448"/>
                  <a:gd name="connsiteY15" fmla="*/ 207792 h 653082"/>
                  <a:gd name="connsiteX16" fmla="*/ 459997 w 603448"/>
                  <a:gd name="connsiteY16" fmla="*/ 207792 h 653082"/>
                  <a:gd name="connsiteX17" fmla="*/ 459997 w 603448"/>
                  <a:gd name="connsiteY17" fmla="*/ 185532 h 653082"/>
                  <a:gd name="connsiteX18" fmla="*/ 375359 w 603448"/>
                  <a:gd name="connsiteY18" fmla="*/ 185532 h 653082"/>
                  <a:gd name="connsiteX19" fmla="*/ 375359 w 603448"/>
                  <a:gd name="connsiteY19" fmla="*/ 89070 h 653082"/>
                  <a:gd name="connsiteX20" fmla="*/ 473245 w 603448"/>
                  <a:gd name="connsiteY20" fmla="*/ 89070 h 653082"/>
                  <a:gd name="connsiteX21" fmla="*/ 515509 w 603448"/>
                  <a:gd name="connsiteY21" fmla="*/ 109421 h 653082"/>
                  <a:gd name="connsiteX22" fmla="*/ 535695 w 603448"/>
                  <a:gd name="connsiteY22" fmla="*/ 66810 h 653082"/>
                  <a:gd name="connsiteX23" fmla="*/ 493430 w 603448"/>
                  <a:gd name="connsiteY23" fmla="*/ 46459 h 653082"/>
                  <a:gd name="connsiteX24" fmla="*/ 473245 w 603448"/>
                  <a:gd name="connsiteY24" fmla="*/ 66810 h 653082"/>
                  <a:gd name="connsiteX25" fmla="*/ 353280 w 603448"/>
                  <a:gd name="connsiteY25" fmla="*/ 66810 h 653082"/>
                  <a:gd name="connsiteX26" fmla="*/ 353280 w 603448"/>
                  <a:gd name="connsiteY26" fmla="*/ 185532 h 653082"/>
                  <a:gd name="connsiteX27" fmla="*/ 250242 w 603448"/>
                  <a:gd name="connsiteY27" fmla="*/ 185532 h 653082"/>
                  <a:gd name="connsiteX28" fmla="*/ 250242 w 603448"/>
                  <a:gd name="connsiteY28" fmla="*/ 64880 h 653082"/>
                  <a:gd name="connsiteX29" fmla="*/ 270428 w 603448"/>
                  <a:gd name="connsiteY29" fmla="*/ 22269 h 653082"/>
                  <a:gd name="connsiteX30" fmla="*/ 228163 w 603448"/>
                  <a:gd name="connsiteY30" fmla="*/ 1919 h 653082"/>
                  <a:gd name="connsiteX31" fmla="*/ 207978 w 603448"/>
                  <a:gd name="connsiteY31" fmla="*/ 44530 h 653082"/>
                  <a:gd name="connsiteX32" fmla="*/ 228163 w 603448"/>
                  <a:gd name="connsiteY32" fmla="*/ 64880 h 653082"/>
                  <a:gd name="connsiteX33" fmla="*/ 228163 w 603448"/>
                  <a:gd name="connsiteY33" fmla="*/ 185532 h 653082"/>
                  <a:gd name="connsiteX34" fmla="*/ 150885 w 603448"/>
                  <a:gd name="connsiteY34" fmla="*/ 185532 h 653082"/>
                  <a:gd name="connsiteX35" fmla="*/ 150885 w 603448"/>
                  <a:gd name="connsiteY35" fmla="*/ 270863 h 653082"/>
                  <a:gd name="connsiteX36" fmla="*/ 44168 w 603448"/>
                  <a:gd name="connsiteY36" fmla="*/ 270863 h 653082"/>
                  <a:gd name="connsiteX37" fmla="*/ 44168 w 603448"/>
                  <a:gd name="connsiteY37" fmla="*/ 172472 h 653082"/>
                  <a:gd name="connsiteX38" fmla="*/ 64353 w 603448"/>
                  <a:gd name="connsiteY38" fmla="*/ 129861 h 653082"/>
                  <a:gd name="connsiteX39" fmla="*/ 22088 w 603448"/>
                  <a:gd name="connsiteY39" fmla="*/ 109510 h 653082"/>
                  <a:gd name="connsiteX40" fmla="*/ 1903 w 603448"/>
                  <a:gd name="connsiteY40" fmla="*/ 152121 h 653082"/>
                  <a:gd name="connsiteX41" fmla="*/ 22088 w 603448"/>
                  <a:gd name="connsiteY41" fmla="*/ 172472 h 653082"/>
                  <a:gd name="connsiteX42" fmla="*/ 22088 w 603448"/>
                  <a:gd name="connsiteY42" fmla="*/ 293420 h 653082"/>
                  <a:gd name="connsiteX43" fmla="*/ 150885 w 603448"/>
                  <a:gd name="connsiteY43" fmla="*/ 293420 h 653082"/>
                  <a:gd name="connsiteX44" fmla="*/ 150885 w 603448"/>
                  <a:gd name="connsiteY44" fmla="*/ 456663 h 653082"/>
                  <a:gd name="connsiteX45" fmla="*/ 78759 w 603448"/>
                  <a:gd name="connsiteY45" fmla="*/ 456663 h 653082"/>
                  <a:gd name="connsiteX46" fmla="*/ 36416 w 603448"/>
                  <a:gd name="connsiteY46" fmla="*/ 436233 h 653082"/>
                  <a:gd name="connsiteX47" fmla="*/ 16153 w 603448"/>
                  <a:gd name="connsiteY47" fmla="*/ 478923 h 653082"/>
                  <a:gd name="connsiteX48" fmla="*/ 58496 w 603448"/>
                  <a:gd name="connsiteY48" fmla="*/ 499352 h 653082"/>
                  <a:gd name="connsiteX49" fmla="*/ 78759 w 603448"/>
                  <a:gd name="connsiteY49" fmla="*/ 478923 h 653082"/>
                  <a:gd name="connsiteX50" fmla="*/ 150885 w 603448"/>
                  <a:gd name="connsiteY50" fmla="*/ 478923 h 653082"/>
                  <a:gd name="connsiteX51" fmla="*/ 150885 w 603448"/>
                  <a:gd name="connsiteY51" fmla="*/ 497176 h 653082"/>
                  <a:gd name="connsiteX52" fmla="*/ 232579 w 603448"/>
                  <a:gd name="connsiteY52" fmla="*/ 497176 h 653082"/>
                  <a:gd name="connsiteX53" fmla="*/ 231843 w 603448"/>
                  <a:gd name="connsiteY53" fmla="*/ 500886 h 653082"/>
                  <a:gd name="connsiteX54" fmla="*/ 231843 w 603448"/>
                  <a:gd name="connsiteY54" fmla="*/ 608478 h 653082"/>
                  <a:gd name="connsiteX55" fmla="*/ 133957 w 603448"/>
                  <a:gd name="connsiteY55" fmla="*/ 608478 h 653082"/>
                  <a:gd name="connsiteX56" fmla="*/ 91615 w 603448"/>
                  <a:gd name="connsiteY56" fmla="*/ 588049 h 653082"/>
                  <a:gd name="connsiteX57" fmla="*/ 71351 w 603448"/>
                  <a:gd name="connsiteY57" fmla="*/ 630738 h 653082"/>
                  <a:gd name="connsiteX58" fmla="*/ 113694 w 603448"/>
                  <a:gd name="connsiteY58" fmla="*/ 651168 h 653082"/>
                  <a:gd name="connsiteX59" fmla="*/ 133957 w 603448"/>
                  <a:gd name="connsiteY59" fmla="*/ 630738 h 653082"/>
                  <a:gd name="connsiteX60" fmla="*/ 253922 w 603448"/>
                  <a:gd name="connsiteY60" fmla="*/ 630738 h 653082"/>
                  <a:gd name="connsiteX61" fmla="*/ 253922 w 603448"/>
                  <a:gd name="connsiteY61" fmla="*/ 501183 h 653082"/>
                  <a:gd name="connsiteX62" fmla="*/ 253186 w 603448"/>
                  <a:gd name="connsiteY62" fmla="*/ 497473 h 653082"/>
                  <a:gd name="connsiteX63" fmla="*/ 298817 w 603448"/>
                  <a:gd name="connsiteY63" fmla="*/ 497473 h 653082"/>
                  <a:gd name="connsiteX64" fmla="*/ 298081 w 603448"/>
                  <a:gd name="connsiteY64" fmla="*/ 501183 h 653082"/>
                  <a:gd name="connsiteX65" fmla="*/ 298081 w 603448"/>
                  <a:gd name="connsiteY65" fmla="*/ 559060 h 653082"/>
                  <a:gd name="connsiteX66" fmla="*/ 277974 w 603448"/>
                  <a:gd name="connsiteY66" fmla="*/ 601592 h 653082"/>
                  <a:gd name="connsiteX67" fmla="*/ 320161 w 603448"/>
                  <a:gd name="connsiteY67" fmla="*/ 621864 h 653082"/>
                  <a:gd name="connsiteX68" fmla="*/ 340268 w 603448"/>
                  <a:gd name="connsiteY68" fmla="*/ 579332 h 653082"/>
                  <a:gd name="connsiteX69" fmla="*/ 320161 w 603448"/>
                  <a:gd name="connsiteY69" fmla="*/ 559060 h 653082"/>
                  <a:gd name="connsiteX70" fmla="*/ 320161 w 603448"/>
                  <a:gd name="connsiteY70" fmla="*/ 501183 h 653082"/>
                  <a:gd name="connsiteX71" fmla="*/ 319425 w 603448"/>
                  <a:gd name="connsiteY71" fmla="*/ 497473 h 653082"/>
                  <a:gd name="connsiteX72" fmla="*/ 416574 w 603448"/>
                  <a:gd name="connsiteY72" fmla="*/ 497473 h 653082"/>
                  <a:gd name="connsiteX73" fmla="*/ 415838 w 603448"/>
                  <a:gd name="connsiteY73" fmla="*/ 501183 h 653082"/>
                  <a:gd name="connsiteX74" fmla="*/ 415838 w 603448"/>
                  <a:gd name="connsiteY74" fmla="*/ 559060 h 653082"/>
                  <a:gd name="connsiteX75" fmla="*/ 395731 w 603448"/>
                  <a:gd name="connsiteY75" fmla="*/ 601592 h 653082"/>
                  <a:gd name="connsiteX76" fmla="*/ 437917 w 603448"/>
                  <a:gd name="connsiteY76" fmla="*/ 621864 h 653082"/>
                  <a:gd name="connsiteX77" fmla="*/ 458025 w 603448"/>
                  <a:gd name="connsiteY77" fmla="*/ 579332 h 653082"/>
                  <a:gd name="connsiteX78" fmla="*/ 437917 w 603448"/>
                  <a:gd name="connsiteY78" fmla="*/ 559060 h 653082"/>
                  <a:gd name="connsiteX79" fmla="*/ 437917 w 603448"/>
                  <a:gd name="connsiteY79" fmla="*/ 501183 h 653082"/>
                  <a:gd name="connsiteX80" fmla="*/ 437181 w 603448"/>
                  <a:gd name="connsiteY80" fmla="*/ 497473 h 653082"/>
                  <a:gd name="connsiteX81" fmla="*/ 459997 w 603448"/>
                  <a:gd name="connsiteY81" fmla="*/ 497473 h 653082"/>
                  <a:gd name="connsiteX82" fmla="*/ 459997 w 603448"/>
                  <a:gd name="connsiteY82" fmla="*/ 415555 h 653082"/>
                  <a:gd name="connsiteX83" fmla="*/ 559354 w 603448"/>
                  <a:gd name="connsiteY83" fmla="*/ 415555 h 653082"/>
                  <a:gd name="connsiteX84" fmla="*/ 559354 w 603448"/>
                  <a:gd name="connsiteY84" fmla="*/ 514243 h 653082"/>
                  <a:gd name="connsiteX85" fmla="*/ 539247 w 603448"/>
                  <a:gd name="connsiteY85" fmla="*/ 556775 h 653082"/>
                  <a:gd name="connsiteX86" fmla="*/ 581434 w 603448"/>
                  <a:gd name="connsiteY86" fmla="*/ 577047 h 653082"/>
                  <a:gd name="connsiteX87" fmla="*/ 601541 w 603448"/>
                  <a:gd name="connsiteY87" fmla="*/ 534515 h 653082"/>
                  <a:gd name="connsiteX88" fmla="*/ 581434 w 603448"/>
                  <a:gd name="connsiteY88" fmla="*/ 514243 h 653082"/>
                  <a:gd name="connsiteX89" fmla="*/ 540955 w 603448"/>
                  <a:gd name="connsiteY89" fmla="*/ 326514 h 653082"/>
                  <a:gd name="connsiteX90" fmla="*/ 551994 w 603448"/>
                  <a:gd name="connsiteY90" fmla="*/ 337644 h 653082"/>
                  <a:gd name="connsiteX91" fmla="*/ 540955 w 603448"/>
                  <a:gd name="connsiteY91" fmla="*/ 348774 h 653082"/>
                  <a:gd name="connsiteX92" fmla="*/ 529915 w 603448"/>
                  <a:gd name="connsiteY92" fmla="*/ 337644 h 653082"/>
                  <a:gd name="connsiteX93" fmla="*/ 540955 w 603448"/>
                  <a:gd name="connsiteY93" fmla="*/ 326514 h 653082"/>
                  <a:gd name="connsiteX94" fmla="*/ 540955 w 603448"/>
                  <a:gd name="connsiteY94" fmla="*/ 207792 h 653082"/>
                  <a:gd name="connsiteX95" fmla="*/ 551994 w 603448"/>
                  <a:gd name="connsiteY95" fmla="*/ 218922 h 653082"/>
                  <a:gd name="connsiteX96" fmla="*/ 540955 w 603448"/>
                  <a:gd name="connsiteY96" fmla="*/ 230052 h 653082"/>
                  <a:gd name="connsiteX97" fmla="*/ 529915 w 603448"/>
                  <a:gd name="connsiteY97" fmla="*/ 218922 h 653082"/>
                  <a:gd name="connsiteX98" fmla="*/ 540955 w 603448"/>
                  <a:gd name="connsiteY98" fmla="*/ 207792 h 653082"/>
                  <a:gd name="connsiteX99" fmla="*/ 504156 w 603448"/>
                  <a:gd name="connsiteY99" fmla="*/ 66810 h 653082"/>
                  <a:gd name="connsiteX100" fmla="*/ 515195 w 603448"/>
                  <a:gd name="connsiteY100" fmla="*/ 77940 h 653082"/>
                  <a:gd name="connsiteX101" fmla="*/ 504156 w 603448"/>
                  <a:gd name="connsiteY101" fmla="*/ 89070 h 653082"/>
                  <a:gd name="connsiteX102" fmla="*/ 493116 w 603448"/>
                  <a:gd name="connsiteY102" fmla="*/ 77940 h 653082"/>
                  <a:gd name="connsiteX103" fmla="*/ 504156 w 603448"/>
                  <a:gd name="connsiteY103" fmla="*/ 66810 h 653082"/>
                  <a:gd name="connsiteX104" fmla="*/ 239203 w 603448"/>
                  <a:gd name="connsiteY104" fmla="*/ 22289 h 653082"/>
                  <a:gd name="connsiteX105" fmla="*/ 250238 w 603448"/>
                  <a:gd name="connsiteY105" fmla="*/ 33423 h 653082"/>
                  <a:gd name="connsiteX106" fmla="*/ 239195 w 603448"/>
                  <a:gd name="connsiteY106" fmla="*/ 44549 h 653082"/>
                  <a:gd name="connsiteX107" fmla="*/ 228163 w 603448"/>
                  <a:gd name="connsiteY107" fmla="*/ 33716 h 653082"/>
                  <a:gd name="connsiteX108" fmla="*/ 238904 w 603448"/>
                  <a:gd name="connsiteY108" fmla="*/ 22293 h 653082"/>
                  <a:gd name="connsiteX109" fmla="*/ 239203 w 603448"/>
                  <a:gd name="connsiteY109" fmla="*/ 22289 h 653082"/>
                  <a:gd name="connsiteX110" fmla="*/ 33128 w 603448"/>
                  <a:gd name="connsiteY110" fmla="*/ 129881 h 653082"/>
                  <a:gd name="connsiteX111" fmla="*/ 44168 w 603448"/>
                  <a:gd name="connsiteY111" fmla="*/ 141011 h 653082"/>
                  <a:gd name="connsiteX112" fmla="*/ 33128 w 603448"/>
                  <a:gd name="connsiteY112" fmla="*/ 152141 h 653082"/>
                  <a:gd name="connsiteX113" fmla="*/ 22088 w 603448"/>
                  <a:gd name="connsiteY113" fmla="*/ 141011 h 653082"/>
                  <a:gd name="connsiteX114" fmla="*/ 33128 w 603448"/>
                  <a:gd name="connsiteY114" fmla="*/ 130178 h 653082"/>
                  <a:gd name="connsiteX115" fmla="*/ 47848 w 603448"/>
                  <a:gd name="connsiteY115" fmla="*/ 478626 h 653082"/>
                  <a:gd name="connsiteX116" fmla="*/ 36808 w 603448"/>
                  <a:gd name="connsiteY116" fmla="*/ 467496 h 653082"/>
                  <a:gd name="connsiteX117" fmla="*/ 47848 w 603448"/>
                  <a:gd name="connsiteY117" fmla="*/ 456366 h 653082"/>
                  <a:gd name="connsiteX118" fmla="*/ 58887 w 603448"/>
                  <a:gd name="connsiteY118" fmla="*/ 467496 h 653082"/>
                  <a:gd name="connsiteX119" fmla="*/ 48146 w 603448"/>
                  <a:gd name="connsiteY119" fmla="*/ 478919 h 653082"/>
                  <a:gd name="connsiteX120" fmla="*/ 47848 w 603448"/>
                  <a:gd name="connsiteY120" fmla="*/ 478923 h 653082"/>
                  <a:gd name="connsiteX121" fmla="*/ 103046 w 603448"/>
                  <a:gd name="connsiteY121" fmla="*/ 630738 h 653082"/>
                  <a:gd name="connsiteX122" fmla="*/ 92007 w 603448"/>
                  <a:gd name="connsiteY122" fmla="*/ 619608 h 653082"/>
                  <a:gd name="connsiteX123" fmla="*/ 103046 w 603448"/>
                  <a:gd name="connsiteY123" fmla="*/ 608478 h 653082"/>
                  <a:gd name="connsiteX124" fmla="*/ 114086 w 603448"/>
                  <a:gd name="connsiteY124" fmla="*/ 619608 h 653082"/>
                  <a:gd name="connsiteX125" fmla="*/ 103046 w 603448"/>
                  <a:gd name="connsiteY125" fmla="*/ 630738 h 653082"/>
                  <a:gd name="connsiteX126" fmla="*/ 309121 w 603448"/>
                  <a:gd name="connsiteY126" fmla="*/ 601058 h 653082"/>
                  <a:gd name="connsiteX127" fmla="*/ 298081 w 603448"/>
                  <a:gd name="connsiteY127" fmla="*/ 589928 h 653082"/>
                  <a:gd name="connsiteX128" fmla="*/ 309121 w 603448"/>
                  <a:gd name="connsiteY128" fmla="*/ 578798 h 653082"/>
                  <a:gd name="connsiteX129" fmla="*/ 320161 w 603448"/>
                  <a:gd name="connsiteY129" fmla="*/ 589928 h 653082"/>
                  <a:gd name="connsiteX130" fmla="*/ 309121 w 603448"/>
                  <a:gd name="connsiteY130" fmla="*/ 601058 h 653082"/>
                  <a:gd name="connsiteX131" fmla="*/ 426878 w 603448"/>
                  <a:gd name="connsiteY131" fmla="*/ 601058 h 653082"/>
                  <a:gd name="connsiteX132" fmla="*/ 415838 w 603448"/>
                  <a:gd name="connsiteY132" fmla="*/ 589928 h 653082"/>
                  <a:gd name="connsiteX133" fmla="*/ 426878 w 603448"/>
                  <a:gd name="connsiteY133" fmla="*/ 578798 h 653082"/>
                  <a:gd name="connsiteX134" fmla="*/ 437917 w 603448"/>
                  <a:gd name="connsiteY134" fmla="*/ 589928 h 653082"/>
                  <a:gd name="connsiteX135" fmla="*/ 426878 w 603448"/>
                  <a:gd name="connsiteY135" fmla="*/ 601058 h 653082"/>
                  <a:gd name="connsiteX136" fmla="*/ 437917 w 603448"/>
                  <a:gd name="connsiteY136" fmla="*/ 474916 h 653082"/>
                  <a:gd name="connsiteX137" fmla="*/ 172964 w 603448"/>
                  <a:gd name="connsiteY137" fmla="*/ 474916 h 653082"/>
                  <a:gd name="connsiteX138" fmla="*/ 172964 w 603448"/>
                  <a:gd name="connsiteY138" fmla="*/ 207792 h 653082"/>
                  <a:gd name="connsiteX139" fmla="*/ 437917 w 603448"/>
                  <a:gd name="connsiteY139" fmla="*/ 207792 h 653082"/>
                  <a:gd name="connsiteX140" fmla="*/ 570394 w 603448"/>
                  <a:gd name="connsiteY140" fmla="*/ 556537 h 653082"/>
                  <a:gd name="connsiteX141" fmla="*/ 559354 w 603448"/>
                  <a:gd name="connsiteY141" fmla="*/ 545407 h 653082"/>
                  <a:gd name="connsiteX142" fmla="*/ 570394 w 603448"/>
                  <a:gd name="connsiteY142" fmla="*/ 534277 h 653082"/>
                  <a:gd name="connsiteX143" fmla="*/ 581434 w 603448"/>
                  <a:gd name="connsiteY143" fmla="*/ 545407 h 653082"/>
                  <a:gd name="connsiteX144" fmla="*/ 570394 w 603448"/>
                  <a:gd name="connsiteY144" fmla="*/ 556537 h 65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603448" h="653082">
                    <a:moveTo>
                      <a:pt x="581434" y="514539"/>
                    </a:moveTo>
                    <a:lnTo>
                      <a:pt x="581434" y="393295"/>
                    </a:lnTo>
                    <a:lnTo>
                      <a:pt x="459997" y="393295"/>
                    </a:lnTo>
                    <a:lnTo>
                      <a:pt x="459997" y="348774"/>
                    </a:lnTo>
                    <a:lnTo>
                      <a:pt x="510044" y="348774"/>
                    </a:lnTo>
                    <a:cubicBezTo>
                      <a:pt x="516141" y="366160"/>
                      <a:pt x="535063" y="375272"/>
                      <a:pt x="552308" y="369125"/>
                    </a:cubicBezTo>
                    <a:cubicBezTo>
                      <a:pt x="569553" y="362978"/>
                      <a:pt x="578591" y="343900"/>
                      <a:pt x="572494" y="326514"/>
                    </a:cubicBezTo>
                    <a:cubicBezTo>
                      <a:pt x="566396" y="309127"/>
                      <a:pt x="547474" y="300016"/>
                      <a:pt x="530229" y="306163"/>
                    </a:cubicBezTo>
                    <a:cubicBezTo>
                      <a:pt x="520797" y="309525"/>
                      <a:pt x="513378" y="317005"/>
                      <a:pt x="510044" y="326514"/>
                    </a:cubicBezTo>
                    <a:lnTo>
                      <a:pt x="459997" y="326514"/>
                    </a:lnTo>
                    <a:lnTo>
                      <a:pt x="459997" y="230052"/>
                    </a:lnTo>
                    <a:lnTo>
                      <a:pt x="510044" y="230052"/>
                    </a:lnTo>
                    <a:cubicBezTo>
                      <a:pt x="516141" y="247439"/>
                      <a:pt x="535063" y="256550"/>
                      <a:pt x="552308" y="250403"/>
                    </a:cubicBezTo>
                    <a:cubicBezTo>
                      <a:pt x="569553" y="244256"/>
                      <a:pt x="578591" y="225178"/>
                      <a:pt x="572494" y="207792"/>
                    </a:cubicBezTo>
                    <a:cubicBezTo>
                      <a:pt x="566396" y="190405"/>
                      <a:pt x="547474" y="181294"/>
                      <a:pt x="530229" y="187441"/>
                    </a:cubicBezTo>
                    <a:cubicBezTo>
                      <a:pt x="520797" y="190803"/>
                      <a:pt x="513378" y="198283"/>
                      <a:pt x="510044" y="207792"/>
                    </a:cubicBezTo>
                    <a:lnTo>
                      <a:pt x="459997" y="207792"/>
                    </a:lnTo>
                    <a:lnTo>
                      <a:pt x="459997" y="185532"/>
                    </a:lnTo>
                    <a:lnTo>
                      <a:pt x="375359" y="185532"/>
                    </a:lnTo>
                    <a:lnTo>
                      <a:pt x="375359" y="89070"/>
                    </a:lnTo>
                    <a:lnTo>
                      <a:pt x="473245" y="89070"/>
                    </a:lnTo>
                    <a:cubicBezTo>
                      <a:pt x="479342" y="106456"/>
                      <a:pt x="498264" y="115568"/>
                      <a:pt x="515509" y="109421"/>
                    </a:cubicBezTo>
                    <a:cubicBezTo>
                      <a:pt x="532754" y="103274"/>
                      <a:pt x="541792" y="84196"/>
                      <a:pt x="535695" y="66810"/>
                    </a:cubicBezTo>
                    <a:cubicBezTo>
                      <a:pt x="529597" y="49423"/>
                      <a:pt x="510675" y="40312"/>
                      <a:pt x="493430" y="46459"/>
                    </a:cubicBezTo>
                    <a:cubicBezTo>
                      <a:pt x="483998" y="49821"/>
                      <a:pt x="476579" y="57301"/>
                      <a:pt x="473245" y="66810"/>
                    </a:cubicBezTo>
                    <a:lnTo>
                      <a:pt x="353280" y="66810"/>
                    </a:lnTo>
                    <a:lnTo>
                      <a:pt x="353280" y="185532"/>
                    </a:lnTo>
                    <a:lnTo>
                      <a:pt x="250242" y="185532"/>
                    </a:lnTo>
                    <a:lnTo>
                      <a:pt x="250242" y="64880"/>
                    </a:lnTo>
                    <a:cubicBezTo>
                      <a:pt x="267488" y="58733"/>
                      <a:pt x="276525" y="39656"/>
                      <a:pt x="270428" y="22269"/>
                    </a:cubicBezTo>
                    <a:cubicBezTo>
                      <a:pt x="264331" y="4883"/>
                      <a:pt x="245408" y="-4228"/>
                      <a:pt x="228163" y="1919"/>
                    </a:cubicBezTo>
                    <a:cubicBezTo>
                      <a:pt x="210918" y="8066"/>
                      <a:pt x="201881" y="27143"/>
                      <a:pt x="207978" y="44530"/>
                    </a:cubicBezTo>
                    <a:cubicBezTo>
                      <a:pt x="211312" y="54039"/>
                      <a:pt x="218731" y="61519"/>
                      <a:pt x="228163" y="64880"/>
                    </a:cubicBezTo>
                    <a:lnTo>
                      <a:pt x="228163" y="185532"/>
                    </a:lnTo>
                    <a:lnTo>
                      <a:pt x="150885" y="185532"/>
                    </a:lnTo>
                    <a:lnTo>
                      <a:pt x="150885" y="270863"/>
                    </a:lnTo>
                    <a:lnTo>
                      <a:pt x="44168" y="270863"/>
                    </a:lnTo>
                    <a:lnTo>
                      <a:pt x="44168" y="172472"/>
                    </a:lnTo>
                    <a:cubicBezTo>
                      <a:pt x="61413" y="166325"/>
                      <a:pt x="70450" y="147248"/>
                      <a:pt x="64353" y="129861"/>
                    </a:cubicBezTo>
                    <a:cubicBezTo>
                      <a:pt x="58256" y="112475"/>
                      <a:pt x="39334" y="103363"/>
                      <a:pt x="22088" y="109510"/>
                    </a:cubicBezTo>
                    <a:cubicBezTo>
                      <a:pt x="4843" y="115657"/>
                      <a:pt x="-4194" y="134735"/>
                      <a:pt x="1903" y="152121"/>
                    </a:cubicBezTo>
                    <a:cubicBezTo>
                      <a:pt x="5238" y="161630"/>
                      <a:pt x="12657" y="169110"/>
                      <a:pt x="22088" y="172472"/>
                    </a:cubicBezTo>
                    <a:lnTo>
                      <a:pt x="22088" y="293420"/>
                    </a:lnTo>
                    <a:lnTo>
                      <a:pt x="150885" y="293420"/>
                    </a:lnTo>
                    <a:lnTo>
                      <a:pt x="150885" y="456663"/>
                    </a:lnTo>
                    <a:lnTo>
                      <a:pt x="78759" y="456663"/>
                    </a:lnTo>
                    <a:cubicBezTo>
                      <a:pt x="72662" y="439233"/>
                      <a:pt x="53704" y="430086"/>
                      <a:pt x="36416" y="436233"/>
                    </a:cubicBezTo>
                    <a:cubicBezTo>
                      <a:pt x="19128" y="442380"/>
                      <a:pt x="10056" y="461493"/>
                      <a:pt x="16153" y="478923"/>
                    </a:cubicBezTo>
                    <a:cubicBezTo>
                      <a:pt x="22250" y="496353"/>
                      <a:pt x="41207" y="505499"/>
                      <a:pt x="58496" y="499352"/>
                    </a:cubicBezTo>
                    <a:cubicBezTo>
                      <a:pt x="67968" y="495984"/>
                      <a:pt x="75418" y="488473"/>
                      <a:pt x="78759" y="478923"/>
                    </a:cubicBezTo>
                    <a:lnTo>
                      <a:pt x="150885" y="478923"/>
                    </a:lnTo>
                    <a:lnTo>
                      <a:pt x="150885" y="497176"/>
                    </a:lnTo>
                    <a:lnTo>
                      <a:pt x="232579" y="497176"/>
                    </a:lnTo>
                    <a:cubicBezTo>
                      <a:pt x="232151" y="498369"/>
                      <a:pt x="231903" y="499620"/>
                      <a:pt x="231843" y="500886"/>
                    </a:cubicBezTo>
                    <a:lnTo>
                      <a:pt x="231843" y="608478"/>
                    </a:lnTo>
                    <a:lnTo>
                      <a:pt x="133957" y="608478"/>
                    </a:lnTo>
                    <a:cubicBezTo>
                      <a:pt x="127860" y="591048"/>
                      <a:pt x="108903" y="581902"/>
                      <a:pt x="91615" y="588049"/>
                    </a:cubicBezTo>
                    <a:cubicBezTo>
                      <a:pt x="74327" y="594196"/>
                      <a:pt x="65254" y="613309"/>
                      <a:pt x="71351" y="630738"/>
                    </a:cubicBezTo>
                    <a:cubicBezTo>
                      <a:pt x="77448" y="648168"/>
                      <a:pt x="96406" y="657315"/>
                      <a:pt x="113694" y="651168"/>
                    </a:cubicBezTo>
                    <a:cubicBezTo>
                      <a:pt x="123167" y="647800"/>
                      <a:pt x="130617" y="640288"/>
                      <a:pt x="133957" y="630738"/>
                    </a:cubicBezTo>
                    <a:lnTo>
                      <a:pt x="253922" y="630738"/>
                    </a:lnTo>
                    <a:lnTo>
                      <a:pt x="253922" y="501183"/>
                    </a:lnTo>
                    <a:cubicBezTo>
                      <a:pt x="253898" y="499912"/>
                      <a:pt x="253649" y="498656"/>
                      <a:pt x="253186" y="497473"/>
                    </a:cubicBezTo>
                    <a:lnTo>
                      <a:pt x="298817" y="497473"/>
                    </a:lnTo>
                    <a:cubicBezTo>
                      <a:pt x="298389" y="498666"/>
                      <a:pt x="298141" y="499916"/>
                      <a:pt x="298081" y="501183"/>
                    </a:cubicBezTo>
                    <a:lnTo>
                      <a:pt x="298081" y="559060"/>
                    </a:lnTo>
                    <a:cubicBezTo>
                      <a:pt x="280879" y="565207"/>
                      <a:pt x="271877" y="584249"/>
                      <a:pt x="277974" y="601592"/>
                    </a:cubicBezTo>
                    <a:cubicBezTo>
                      <a:pt x="284071" y="618935"/>
                      <a:pt x="302959" y="628011"/>
                      <a:pt x="320161" y="621864"/>
                    </a:cubicBezTo>
                    <a:cubicBezTo>
                      <a:pt x="337363" y="615717"/>
                      <a:pt x="346365" y="596675"/>
                      <a:pt x="340268" y="579332"/>
                    </a:cubicBezTo>
                    <a:cubicBezTo>
                      <a:pt x="336939" y="569864"/>
                      <a:pt x="329551" y="562416"/>
                      <a:pt x="320161" y="559060"/>
                    </a:cubicBezTo>
                    <a:lnTo>
                      <a:pt x="320161" y="501183"/>
                    </a:lnTo>
                    <a:cubicBezTo>
                      <a:pt x="320136" y="499912"/>
                      <a:pt x="319887" y="498656"/>
                      <a:pt x="319425" y="497473"/>
                    </a:cubicBezTo>
                    <a:lnTo>
                      <a:pt x="416574" y="497473"/>
                    </a:lnTo>
                    <a:cubicBezTo>
                      <a:pt x="416146" y="498666"/>
                      <a:pt x="415898" y="499916"/>
                      <a:pt x="415838" y="501183"/>
                    </a:cubicBezTo>
                    <a:lnTo>
                      <a:pt x="415838" y="559060"/>
                    </a:lnTo>
                    <a:cubicBezTo>
                      <a:pt x="398636" y="565207"/>
                      <a:pt x="389634" y="584249"/>
                      <a:pt x="395731" y="601592"/>
                    </a:cubicBezTo>
                    <a:cubicBezTo>
                      <a:pt x="401828" y="618935"/>
                      <a:pt x="420715" y="628011"/>
                      <a:pt x="437917" y="621864"/>
                    </a:cubicBezTo>
                    <a:cubicBezTo>
                      <a:pt x="455119" y="615717"/>
                      <a:pt x="464122" y="596675"/>
                      <a:pt x="458025" y="579332"/>
                    </a:cubicBezTo>
                    <a:cubicBezTo>
                      <a:pt x="454696" y="569864"/>
                      <a:pt x="447308" y="562416"/>
                      <a:pt x="437917" y="559060"/>
                    </a:cubicBezTo>
                    <a:lnTo>
                      <a:pt x="437917" y="501183"/>
                    </a:lnTo>
                    <a:cubicBezTo>
                      <a:pt x="437893" y="499912"/>
                      <a:pt x="437644" y="498656"/>
                      <a:pt x="437181" y="497473"/>
                    </a:cubicBezTo>
                    <a:lnTo>
                      <a:pt x="459997" y="497473"/>
                    </a:lnTo>
                    <a:lnTo>
                      <a:pt x="459997" y="415555"/>
                    </a:lnTo>
                    <a:lnTo>
                      <a:pt x="559354" y="415555"/>
                    </a:lnTo>
                    <a:lnTo>
                      <a:pt x="559354" y="514243"/>
                    </a:lnTo>
                    <a:cubicBezTo>
                      <a:pt x="542152" y="520390"/>
                      <a:pt x="533150" y="539432"/>
                      <a:pt x="539247" y="556775"/>
                    </a:cubicBezTo>
                    <a:cubicBezTo>
                      <a:pt x="545344" y="574118"/>
                      <a:pt x="564232" y="583194"/>
                      <a:pt x="581434" y="577047"/>
                    </a:cubicBezTo>
                    <a:cubicBezTo>
                      <a:pt x="598636" y="570900"/>
                      <a:pt x="607638" y="551858"/>
                      <a:pt x="601541" y="534515"/>
                    </a:cubicBezTo>
                    <a:cubicBezTo>
                      <a:pt x="598212" y="525047"/>
                      <a:pt x="590825" y="517598"/>
                      <a:pt x="581434" y="514243"/>
                    </a:cubicBezTo>
                    <a:close/>
                    <a:moveTo>
                      <a:pt x="540955" y="326514"/>
                    </a:moveTo>
                    <a:cubicBezTo>
                      <a:pt x="547052" y="326514"/>
                      <a:pt x="551994" y="331497"/>
                      <a:pt x="551994" y="337644"/>
                    </a:cubicBezTo>
                    <a:cubicBezTo>
                      <a:pt x="551994" y="343791"/>
                      <a:pt x="547052" y="348774"/>
                      <a:pt x="540955" y="348774"/>
                    </a:cubicBezTo>
                    <a:cubicBezTo>
                      <a:pt x="534858" y="348774"/>
                      <a:pt x="529915" y="343791"/>
                      <a:pt x="529915" y="337644"/>
                    </a:cubicBezTo>
                    <a:cubicBezTo>
                      <a:pt x="529915" y="331497"/>
                      <a:pt x="534858" y="326514"/>
                      <a:pt x="540955" y="326514"/>
                    </a:cubicBezTo>
                    <a:close/>
                    <a:moveTo>
                      <a:pt x="540955" y="207792"/>
                    </a:moveTo>
                    <a:cubicBezTo>
                      <a:pt x="547052" y="207792"/>
                      <a:pt x="551994" y="212775"/>
                      <a:pt x="551994" y="218922"/>
                    </a:cubicBezTo>
                    <a:cubicBezTo>
                      <a:pt x="551994" y="225069"/>
                      <a:pt x="547052" y="230052"/>
                      <a:pt x="540955" y="230052"/>
                    </a:cubicBezTo>
                    <a:cubicBezTo>
                      <a:pt x="534858" y="230052"/>
                      <a:pt x="529915" y="225069"/>
                      <a:pt x="529915" y="218922"/>
                    </a:cubicBezTo>
                    <a:cubicBezTo>
                      <a:pt x="529915" y="212775"/>
                      <a:pt x="534858" y="207792"/>
                      <a:pt x="540955" y="207792"/>
                    </a:cubicBezTo>
                    <a:close/>
                    <a:moveTo>
                      <a:pt x="504156" y="66810"/>
                    </a:moveTo>
                    <a:cubicBezTo>
                      <a:pt x="510253" y="66810"/>
                      <a:pt x="515195" y="71793"/>
                      <a:pt x="515195" y="77940"/>
                    </a:cubicBezTo>
                    <a:cubicBezTo>
                      <a:pt x="515195" y="84087"/>
                      <a:pt x="510253" y="89070"/>
                      <a:pt x="504156" y="89070"/>
                    </a:cubicBezTo>
                    <a:cubicBezTo>
                      <a:pt x="498059" y="89070"/>
                      <a:pt x="493116" y="84087"/>
                      <a:pt x="493116" y="77940"/>
                    </a:cubicBezTo>
                    <a:cubicBezTo>
                      <a:pt x="493116" y="71793"/>
                      <a:pt x="498059" y="66810"/>
                      <a:pt x="504156" y="66810"/>
                    </a:cubicBezTo>
                    <a:close/>
                    <a:moveTo>
                      <a:pt x="239203" y="22289"/>
                    </a:moveTo>
                    <a:cubicBezTo>
                      <a:pt x="245300" y="22291"/>
                      <a:pt x="250241" y="27276"/>
                      <a:pt x="250238" y="33423"/>
                    </a:cubicBezTo>
                    <a:cubicBezTo>
                      <a:pt x="250236" y="39570"/>
                      <a:pt x="245292" y="44552"/>
                      <a:pt x="239195" y="44549"/>
                    </a:cubicBezTo>
                    <a:cubicBezTo>
                      <a:pt x="233214" y="44547"/>
                      <a:pt x="228322" y="39744"/>
                      <a:pt x="228163" y="33716"/>
                    </a:cubicBezTo>
                    <a:cubicBezTo>
                      <a:pt x="228000" y="27571"/>
                      <a:pt x="232809" y="22457"/>
                      <a:pt x="238904" y="22293"/>
                    </a:cubicBezTo>
                    <a:cubicBezTo>
                      <a:pt x="239004" y="22290"/>
                      <a:pt x="239103" y="22289"/>
                      <a:pt x="239203" y="22289"/>
                    </a:cubicBezTo>
                    <a:close/>
                    <a:moveTo>
                      <a:pt x="33128" y="129881"/>
                    </a:moveTo>
                    <a:cubicBezTo>
                      <a:pt x="39225" y="129881"/>
                      <a:pt x="44168" y="134864"/>
                      <a:pt x="44168" y="141011"/>
                    </a:cubicBezTo>
                    <a:cubicBezTo>
                      <a:pt x="44168" y="147158"/>
                      <a:pt x="39225" y="152141"/>
                      <a:pt x="33128" y="152141"/>
                    </a:cubicBezTo>
                    <a:cubicBezTo>
                      <a:pt x="27031" y="152141"/>
                      <a:pt x="22088" y="147158"/>
                      <a:pt x="22088" y="141011"/>
                    </a:cubicBezTo>
                    <a:cubicBezTo>
                      <a:pt x="22248" y="134980"/>
                      <a:pt x="27144" y="130175"/>
                      <a:pt x="33128" y="130178"/>
                    </a:cubicBezTo>
                    <a:close/>
                    <a:moveTo>
                      <a:pt x="47848" y="478626"/>
                    </a:moveTo>
                    <a:cubicBezTo>
                      <a:pt x="41751" y="478626"/>
                      <a:pt x="36808" y="473643"/>
                      <a:pt x="36808" y="467496"/>
                    </a:cubicBezTo>
                    <a:cubicBezTo>
                      <a:pt x="36808" y="461349"/>
                      <a:pt x="41751" y="456366"/>
                      <a:pt x="47848" y="456366"/>
                    </a:cubicBezTo>
                    <a:cubicBezTo>
                      <a:pt x="53945" y="456366"/>
                      <a:pt x="58887" y="461349"/>
                      <a:pt x="58887" y="467496"/>
                    </a:cubicBezTo>
                    <a:cubicBezTo>
                      <a:pt x="59050" y="473641"/>
                      <a:pt x="54241" y="478755"/>
                      <a:pt x="48146" y="478919"/>
                    </a:cubicBezTo>
                    <a:cubicBezTo>
                      <a:pt x="48047" y="478922"/>
                      <a:pt x="47947" y="478923"/>
                      <a:pt x="47848" y="478923"/>
                    </a:cubicBezTo>
                    <a:close/>
                    <a:moveTo>
                      <a:pt x="103046" y="630738"/>
                    </a:moveTo>
                    <a:cubicBezTo>
                      <a:pt x="96949" y="630738"/>
                      <a:pt x="92007" y="625755"/>
                      <a:pt x="92007" y="619608"/>
                    </a:cubicBezTo>
                    <a:cubicBezTo>
                      <a:pt x="92007" y="613461"/>
                      <a:pt x="96949" y="608478"/>
                      <a:pt x="103046" y="608478"/>
                    </a:cubicBezTo>
                    <a:cubicBezTo>
                      <a:pt x="109143" y="608478"/>
                      <a:pt x="114086" y="613461"/>
                      <a:pt x="114086" y="619608"/>
                    </a:cubicBezTo>
                    <a:cubicBezTo>
                      <a:pt x="114086" y="625755"/>
                      <a:pt x="109143" y="630738"/>
                      <a:pt x="103046" y="630738"/>
                    </a:cubicBezTo>
                    <a:close/>
                    <a:moveTo>
                      <a:pt x="309121" y="601058"/>
                    </a:moveTo>
                    <a:cubicBezTo>
                      <a:pt x="303024" y="601058"/>
                      <a:pt x="298081" y="596075"/>
                      <a:pt x="298081" y="589928"/>
                    </a:cubicBezTo>
                    <a:cubicBezTo>
                      <a:pt x="298081" y="583781"/>
                      <a:pt x="303024" y="578798"/>
                      <a:pt x="309121" y="578798"/>
                    </a:cubicBezTo>
                    <a:cubicBezTo>
                      <a:pt x="315218" y="578798"/>
                      <a:pt x="320161" y="583781"/>
                      <a:pt x="320161" y="589928"/>
                    </a:cubicBezTo>
                    <a:cubicBezTo>
                      <a:pt x="320161" y="596075"/>
                      <a:pt x="315218" y="601058"/>
                      <a:pt x="309121" y="601058"/>
                    </a:cubicBezTo>
                    <a:close/>
                    <a:moveTo>
                      <a:pt x="426878" y="601058"/>
                    </a:moveTo>
                    <a:cubicBezTo>
                      <a:pt x="420781" y="601058"/>
                      <a:pt x="415838" y="596075"/>
                      <a:pt x="415838" y="589928"/>
                    </a:cubicBezTo>
                    <a:cubicBezTo>
                      <a:pt x="415838" y="583781"/>
                      <a:pt x="420781" y="578798"/>
                      <a:pt x="426878" y="578798"/>
                    </a:cubicBezTo>
                    <a:cubicBezTo>
                      <a:pt x="432975" y="578798"/>
                      <a:pt x="437917" y="583781"/>
                      <a:pt x="437917" y="589928"/>
                    </a:cubicBezTo>
                    <a:cubicBezTo>
                      <a:pt x="437917" y="596075"/>
                      <a:pt x="432975" y="601058"/>
                      <a:pt x="426878" y="601058"/>
                    </a:cubicBezTo>
                    <a:close/>
                    <a:moveTo>
                      <a:pt x="437917" y="474916"/>
                    </a:moveTo>
                    <a:lnTo>
                      <a:pt x="172964" y="474916"/>
                    </a:lnTo>
                    <a:lnTo>
                      <a:pt x="172964" y="207792"/>
                    </a:lnTo>
                    <a:lnTo>
                      <a:pt x="437917" y="207792"/>
                    </a:lnTo>
                    <a:close/>
                    <a:moveTo>
                      <a:pt x="570394" y="556537"/>
                    </a:moveTo>
                    <a:cubicBezTo>
                      <a:pt x="564297" y="556537"/>
                      <a:pt x="559354" y="551554"/>
                      <a:pt x="559354" y="545407"/>
                    </a:cubicBezTo>
                    <a:cubicBezTo>
                      <a:pt x="559354" y="539260"/>
                      <a:pt x="564297" y="534277"/>
                      <a:pt x="570394" y="534277"/>
                    </a:cubicBezTo>
                    <a:cubicBezTo>
                      <a:pt x="576491" y="534277"/>
                      <a:pt x="581434" y="539260"/>
                      <a:pt x="581434" y="545407"/>
                    </a:cubicBezTo>
                    <a:cubicBezTo>
                      <a:pt x="581434" y="551554"/>
                      <a:pt x="576491" y="556537"/>
                      <a:pt x="570394" y="556537"/>
                    </a:cubicBezTo>
                    <a:close/>
                  </a:path>
                </a:pathLst>
              </a:custGeom>
              <a:grpFill/>
              <a:ln w="7318"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0FC1D307-F46A-F627-D93E-4BEA023A5ECD}"/>
                  </a:ext>
                </a:extLst>
              </p:cNvPr>
              <p:cNvSpPr/>
              <p:nvPr/>
            </p:nvSpPr>
            <p:spPr>
              <a:xfrm>
                <a:off x="1508639" y="4781461"/>
                <a:ext cx="220794" cy="222603"/>
              </a:xfrm>
              <a:custGeom>
                <a:avLst/>
                <a:gdLst>
                  <a:gd name="connsiteX0" fmla="*/ 0 w 220794"/>
                  <a:gd name="connsiteY0" fmla="*/ 222603 h 222603"/>
                  <a:gd name="connsiteX1" fmla="*/ 220794 w 220794"/>
                  <a:gd name="connsiteY1" fmla="*/ 222603 h 222603"/>
                  <a:gd name="connsiteX2" fmla="*/ 220794 w 220794"/>
                  <a:gd name="connsiteY2" fmla="*/ 0 h 222603"/>
                  <a:gd name="connsiteX3" fmla="*/ 0 w 220794"/>
                  <a:gd name="connsiteY3" fmla="*/ 0 h 222603"/>
                  <a:gd name="connsiteX4" fmla="*/ 22079 w 220794"/>
                  <a:gd name="connsiteY4" fmla="*/ 22260 h 222603"/>
                  <a:gd name="connsiteX5" fmla="*/ 198715 w 220794"/>
                  <a:gd name="connsiteY5" fmla="*/ 22260 h 222603"/>
                  <a:gd name="connsiteX6" fmla="*/ 198715 w 220794"/>
                  <a:gd name="connsiteY6" fmla="*/ 200343 h 222603"/>
                  <a:gd name="connsiteX7" fmla="*/ 22079 w 220794"/>
                  <a:gd name="connsiteY7" fmla="*/ 200343 h 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794" h="222603">
                    <a:moveTo>
                      <a:pt x="0" y="222603"/>
                    </a:moveTo>
                    <a:lnTo>
                      <a:pt x="220794" y="222603"/>
                    </a:lnTo>
                    <a:lnTo>
                      <a:pt x="220794" y="0"/>
                    </a:lnTo>
                    <a:lnTo>
                      <a:pt x="0" y="0"/>
                    </a:lnTo>
                    <a:close/>
                    <a:moveTo>
                      <a:pt x="22079" y="22260"/>
                    </a:moveTo>
                    <a:lnTo>
                      <a:pt x="198715" y="22260"/>
                    </a:lnTo>
                    <a:lnTo>
                      <a:pt x="198715" y="200343"/>
                    </a:lnTo>
                    <a:lnTo>
                      <a:pt x="22079" y="200343"/>
                    </a:lnTo>
                    <a:close/>
                  </a:path>
                </a:pathLst>
              </a:custGeom>
              <a:grpFill/>
              <a:ln w="7318" cap="flat">
                <a:noFill/>
                <a:prstDash val="solid"/>
                <a:miter/>
              </a:ln>
            </p:spPr>
            <p:txBody>
              <a:bodyPr rtlCol="0" anchor="ctr"/>
              <a:lstStyle/>
              <a:p>
                <a:endParaRPr lang="en-US"/>
              </a:p>
            </p:txBody>
          </p:sp>
        </p:grpSp>
      </p:grpSp>
      <p:grpSp>
        <p:nvGrpSpPr>
          <p:cNvPr id="79" name="Group 78">
            <a:extLst>
              <a:ext uri="{FF2B5EF4-FFF2-40B4-BE49-F238E27FC236}">
                <a16:creationId xmlns:a16="http://schemas.microsoft.com/office/drawing/2014/main" id="{680621B1-3BF3-7F6D-13FF-9D57D80EAD81}"/>
              </a:ext>
            </a:extLst>
          </p:cNvPr>
          <p:cNvGrpSpPr/>
          <p:nvPr/>
        </p:nvGrpSpPr>
        <p:grpSpPr>
          <a:xfrm>
            <a:off x="568251" y="5169980"/>
            <a:ext cx="784913" cy="784913"/>
            <a:chOff x="568251" y="5312858"/>
            <a:chExt cx="784913" cy="784913"/>
          </a:xfrm>
        </p:grpSpPr>
        <p:sp>
          <p:nvSpPr>
            <p:cNvPr id="71" name="Oval 70">
              <a:extLst>
                <a:ext uri="{FF2B5EF4-FFF2-40B4-BE49-F238E27FC236}">
                  <a16:creationId xmlns:a16="http://schemas.microsoft.com/office/drawing/2014/main" id="{F5FFCEDA-E01C-848C-7A78-05162057B6DC}"/>
                </a:ext>
              </a:extLst>
            </p:cNvPr>
            <p:cNvSpPr/>
            <p:nvPr/>
          </p:nvSpPr>
          <p:spPr>
            <a:xfrm>
              <a:off x="568251" y="5312858"/>
              <a:ext cx="784913" cy="784913"/>
            </a:xfrm>
            <a:prstGeom prst="ellipse">
              <a:avLst/>
            </a:prstGeom>
            <a:solidFill>
              <a:schemeClr val="bg1"/>
            </a:solidFill>
            <a:ln>
              <a:noFill/>
            </a:ln>
            <a:effectLst>
              <a:outerShdw blurRad="181818" dist="50800" dir="54000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72" name="Graphic 24">
              <a:extLst>
                <a:ext uri="{FF2B5EF4-FFF2-40B4-BE49-F238E27FC236}">
                  <a16:creationId xmlns:a16="http://schemas.microsoft.com/office/drawing/2014/main" id="{ADBE2DA7-9DE1-AC1B-060A-0944E19F02CF}"/>
                </a:ext>
              </a:extLst>
            </p:cNvPr>
            <p:cNvGrpSpPr/>
            <p:nvPr/>
          </p:nvGrpSpPr>
          <p:grpSpPr>
            <a:xfrm>
              <a:off x="739884" y="5481177"/>
              <a:ext cx="413889" cy="413338"/>
              <a:chOff x="3200128" y="4975859"/>
              <a:chExt cx="549181" cy="548452"/>
            </a:xfrm>
            <a:gradFill>
              <a:gsLst>
                <a:gs pos="0">
                  <a:schemeClr val="accent2"/>
                </a:gs>
                <a:gs pos="86000">
                  <a:schemeClr val="accent4"/>
                </a:gs>
              </a:gsLst>
              <a:lin ang="5400000" scaled="0"/>
            </a:gradFill>
          </p:grpSpPr>
          <p:sp>
            <p:nvSpPr>
              <p:cNvPr id="73" name="Freeform 72">
                <a:extLst>
                  <a:ext uri="{FF2B5EF4-FFF2-40B4-BE49-F238E27FC236}">
                    <a16:creationId xmlns:a16="http://schemas.microsoft.com/office/drawing/2014/main" id="{D2391F3E-6710-5094-E9D6-E999123FF969}"/>
                  </a:ext>
                </a:extLst>
              </p:cNvPr>
              <p:cNvSpPr/>
              <p:nvPr/>
            </p:nvSpPr>
            <p:spPr>
              <a:xfrm>
                <a:off x="3704325" y="5220226"/>
                <a:ext cx="44984" cy="44984"/>
              </a:xfrm>
              <a:custGeom>
                <a:avLst/>
                <a:gdLst>
                  <a:gd name="connsiteX0" fmla="*/ 43127 w 44984"/>
                  <a:gd name="connsiteY0" fmla="*/ 19788 h 44984"/>
                  <a:gd name="connsiteX1" fmla="*/ 25197 w 44984"/>
                  <a:gd name="connsiteY1" fmla="*/ 1857 h 44984"/>
                  <a:gd name="connsiteX2" fmla="*/ 21451 w 44984"/>
                  <a:gd name="connsiteY2" fmla="*/ 194 h 44984"/>
                  <a:gd name="connsiteX3" fmla="*/ 19788 w 44984"/>
                  <a:gd name="connsiteY3" fmla="*/ 1857 h 44984"/>
                  <a:gd name="connsiteX4" fmla="*/ 1857 w 44984"/>
                  <a:gd name="connsiteY4" fmla="*/ 19788 h 44984"/>
                  <a:gd name="connsiteX5" fmla="*/ 194 w 44984"/>
                  <a:gd name="connsiteY5" fmla="*/ 23534 h 44984"/>
                  <a:gd name="connsiteX6" fmla="*/ 1857 w 44984"/>
                  <a:gd name="connsiteY6" fmla="*/ 25197 h 44984"/>
                  <a:gd name="connsiteX7" fmla="*/ 19788 w 44984"/>
                  <a:gd name="connsiteY7" fmla="*/ 43127 h 44984"/>
                  <a:gd name="connsiteX8" fmla="*/ 23534 w 44984"/>
                  <a:gd name="connsiteY8" fmla="*/ 44790 h 44984"/>
                  <a:gd name="connsiteX9" fmla="*/ 25197 w 44984"/>
                  <a:gd name="connsiteY9" fmla="*/ 43127 h 44984"/>
                  <a:gd name="connsiteX10" fmla="*/ 43127 w 44984"/>
                  <a:gd name="connsiteY10" fmla="*/ 25197 h 44984"/>
                  <a:gd name="connsiteX11" fmla="*/ 44790 w 44984"/>
                  <a:gd name="connsiteY11" fmla="*/ 21451 h 44984"/>
                  <a:gd name="connsiteX12" fmla="*/ 43127 w 44984"/>
                  <a:gd name="connsiteY12" fmla="*/ 19788 h 4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984" h="44984">
                    <a:moveTo>
                      <a:pt x="43127" y="19788"/>
                    </a:moveTo>
                    <a:cubicBezTo>
                      <a:pt x="33382" y="16071"/>
                      <a:pt x="28958" y="11658"/>
                      <a:pt x="25197" y="1857"/>
                    </a:cubicBezTo>
                    <a:cubicBezTo>
                      <a:pt x="24622" y="364"/>
                      <a:pt x="22945" y="-381"/>
                      <a:pt x="21451" y="194"/>
                    </a:cubicBezTo>
                    <a:cubicBezTo>
                      <a:pt x="20686" y="489"/>
                      <a:pt x="20082" y="1093"/>
                      <a:pt x="19788" y="1857"/>
                    </a:cubicBezTo>
                    <a:cubicBezTo>
                      <a:pt x="16071" y="11658"/>
                      <a:pt x="11658" y="16071"/>
                      <a:pt x="1857" y="19788"/>
                    </a:cubicBezTo>
                    <a:cubicBezTo>
                      <a:pt x="364" y="20363"/>
                      <a:pt x="-381" y="22040"/>
                      <a:pt x="194" y="23534"/>
                    </a:cubicBezTo>
                    <a:cubicBezTo>
                      <a:pt x="489" y="24298"/>
                      <a:pt x="1093" y="24902"/>
                      <a:pt x="1857" y="25197"/>
                    </a:cubicBezTo>
                    <a:cubicBezTo>
                      <a:pt x="11658" y="28924"/>
                      <a:pt x="16071" y="33338"/>
                      <a:pt x="19788" y="43127"/>
                    </a:cubicBezTo>
                    <a:cubicBezTo>
                      <a:pt x="20363" y="44621"/>
                      <a:pt x="22040" y="45365"/>
                      <a:pt x="23534" y="44790"/>
                    </a:cubicBezTo>
                    <a:cubicBezTo>
                      <a:pt x="24298" y="44496"/>
                      <a:pt x="24902" y="43892"/>
                      <a:pt x="25197" y="43127"/>
                    </a:cubicBezTo>
                    <a:cubicBezTo>
                      <a:pt x="28913" y="33338"/>
                      <a:pt x="33338" y="28924"/>
                      <a:pt x="43127" y="25197"/>
                    </a:cubicBezTo>
                    <a:cubicBezTo>
                      <a:pt x="44621" y="24622"/>
                      <a:pt x="45365" y="22945"/>
                      <a:pt x="44790" y="21451"/>
                    </a:cubicBezTo>
                    <a:cubicBezTo>
                      <a:pt x="44496" y="20686"/>
                      <a:pt x="43892" y="20082"/>
                      <a:pt x="43127" y="19788"/>
                    </a:cubicBezTo>
                    <a:close/>
                  </a:path>
                </a:pathLst>
              </a:custGeom>
              <a:grpFill/>
              <a:ln w="109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0B3F9888-84E1-CC2B-2A24-403066B8D2C5}"/>
                  </a:ext>
                </a:extLst>
              </p:cNvPr>
              <p:cNvSpPr/>
              <p:nvPr/>
            </p:nvSpPr>
            <p:spPr>
              <a:xfrm>
                <a:off x="3448030" y="5017608"/>
                <a:ext cx="53810" cy="53839"/>
              </a:xfrm>
              <a:custGeom>
                <a:avLst/>
                <a:gdLst>
                  <a:gd name="connsiteX0" fmla="*/ 2216 w 53810"/>
                  <a:gd name="connsiteY0" fmla="*/ 30149 h 53839"/>
                  <a:gd name="connsiteX1" fmla="*/ 23675 w 53810"/>
                  <a:gd name="connsiteY1" fmla="*/ 51608 h 53839"/>
                  <a:gd name="connsiteX2" fmla="*/ 28143 w 53810"/>
                  <a:gd name="connsiteY2" fmla="*/ 53611 h 53839"/>
                  <a:gd name="connsiteX3" fmla="*/ 30146 w 53810"/>
                  <a:gd name="connsiteY3" fmla="*/ 51608 h 53839"/>
                  <a:gd name="connsiteX4" fmla="*/ 51594 w 53810"/>
                  <a:gd name="connsiteY4" fmla="*/ 30149 h 53839"/>
                  <a:gd name="connsiteX5" fmla="*/ 53577 w 53810"/>
                  <a:gd name="connsiteY5" fmla="*/ 25673 h 53839"/>
                  <a:gd name="connsiteX6" fmla="*/ 51594 w 53810"/>
                  <a:gd name="connsiteY6" fmla="*/ 23690 h 53839"/>
                  <a:gd name="connsiteX7" fmla="*/ 30146 w 53810"/>
                  <a:gd name="connsiteY7" fmla="*/ 2231 h 53839"/>
                  <a:gd name="connsiteX8" fmla="*/ 25678 w 53810"/>
                  <a:gd name="connsiteY8" fmla="*/ 228 h 53839"/>
                  <a:gd name="connsiteX9" fmla="*/ 23675 w 53810"/>
                  <a:gd name="connsiteY9" fmla="*/ 2231 h 53839"/>
                  <a:gd name="connsiteX10" fmla="*/ 2216 w 53810"/>
                  <a:gd name="connsiteY10" fmla="*/ 23690 h 53839"/>
                  <a:gd name="connsiteX11" fmla="*/ 233 w 53810"/>
                  <a:gd name="connsiteY11" fmla="*/ 28166 h 53839"/>
                  <a:gd name="connsiteX12" fmla="*/ 2216 w 53810"/>
                  <a:gd name="connsiteY12" fmla="*/ 30149 h 5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810" h="53839">
                    <a:moveTo>
                      <a:pt x="2216" y="30149"/>
                    </a:moveTo>
                    <a:cubicBezTo>
                      <a:pt x="13941" y="34574"/>
                      <a:pt x="19218" y="39883"/>
                      <a:pt x="23675" y="51608"/>
                    </a:cubicBezTo>
                    <a:cubicBezTo>
                      <a:pt x="24356" y="53395"/>
                      <a:pt x="26356" y="54292"/>
                      <a:pt x="28143" y="53611"/>
                    </a:cubicBezTo>
                    <a:cubicBezTo>
                      <a:pt x="29066" y="53260"/>
                      <a:pt x="29795" y="52531"/>
                      <a:pt x="30146" y="51608"/>
                    </a:cubicBezTo>
                    <a:cubicBezTo>
                      <a:pt x="34571" y="39883"/>
                      <a:pt x="39869" y="34607"/>
                      <a:pt x="51594" y="30149"/>
                    </a:cubicBezTo>
                    <a:cubicBezTo>
                      <a:pt x="53378" y="29461"/>
                      <a:pt x="54266" y="27457"/>
                      <a:pt x="53577" y="25673"/>
                    </a:cubicBezTo>
                    <a:cubicBezTo>
                      <a:pt x="53225" y="24762"/>
                      <a:pt x="52505" y="24041"/>
                      <a:pt x="51594" y="23690"/>
                    </a:cubicBezTo>
                    <a:cubicBezTo>
                      <a:pt x="39869" y="19265"/>
                      <a:pt x="34593" y="13945"/>
                      <a:pt x="30146" y="2231"/>
                    </a:cubicBezTo>
                    <a:cubicBezTo>
                      <a:pt x="29465" y="444"/>
                      <a:pt x="27465" y="-453"/>
                      <a:pt x="25678" y="228"/>
                    </a:cubicBezTo>
                    <a:cubicBezTo>
                      <a:pt x="24756" y="579"/>
                      <a:pt x="24027" y="1308"/>
                      <a:pt x="23675" y="2231"/>
                    </a:cubicBezTo>
                    <a:cubicBezTo>
                      <a:pt x="19251" y="13945"/>
                      <a:pt x="13941" y="19232"/>
                      <a:pt x="2216" y="23690"/>
                    </a:cubicBezTo>
                    <a:cubicBezTo>
                      <a:pt x="432" y="24378"/>
                      <a:pt x="-455" y="26383"/>
                      <a:pt x="233" y="28166"/>
                    </a:cubicBezTo>
                    <a:cubicBezTo>
                      <a:pt x="585" y="29078"/>
                      <a:pt x="1305" y="29798"/>
                      <a:pt x="2216" y="30149"/>
                    </a:cubicBezTo>
                    <a:close/>
                  </a:path>
                </a:pathLst>
              </a:custGeom>
              <a:grpFill/>
              <a:ln w="109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37E4D3C8-D1E4-5FB1-0129-916AC04DA6C4}"/>
                  </a:ext>
                </a:extLst>
              </p:cNvPr>
              <p:cNvSpPr/>
              <p:nvPr/>
            </p:nvSpPr>
            <p:spPr>
              <a:xfrm>
                <a:off x="3200128" y="5453707"/>
                <a:ext cx="138874" cy="70604"/>
              </a:xfrm>
              <a:custGeom>
                <a:avLst/>
                <a:gdLst>
                  <a:gd name="connsiteX0" fmla="*/ 132636 w 138874"/>
                  <a:gd name="connsiteY0" fmla="*/ 0 h 70604"/>
                  <a:gd name="connsiteX1" fmla="*/ 6239 w 138874"/>
                  <a:gd name="connsiteY1" fmla="*/ 0 h 70604"/>
                  <a:gd name="connsiteX2" fmla="*/ 0 w 138874"/>
                  <a:gd name="connsiteY2" fmla="*/ 6250 h 70604"/>
                  <a:gd name="connsiteX3" fmla="*/ 0 w 138874"/>
                  <a:gd name="connsiteY3" fmla="*/ 64366 h 70604"/>
                  <a:gd name="connsiteX4" fmla="*/ 6239 w 138874"/>
                  <a:gd name="connsiteY4" fmla="*/ 70604 h 70604"/>
                  <a:gd name="connsiteX5" fmla="*/ 132636 w 138874"/>
                  <a:gd name="connsiteY5" fmla="*/ 70604 h 70604"/>
                  <a:gd name="connsiteX6" fmla="*/ 138875 w 138874"/>
                  <a:gd name="connsiteY6" fmla="*/ 64366 h 70604"/>
                  <a:gd name="connsiteX7" fmla="*/ 138875 w 138874"/>
                  <a:gd name="connsiteY7" fmla="*/ 6250 h 70604"/>
                  <a:gd name="connsiteX8" fmla="*/ 132636 w 138874"/>
                  <a:gd name="connsiteY8" fmla="*/ 0 h 7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874" h="70604">
                    <a:moveTo>
                      <a:pt x="132636" y="0"/>
                    </a:moveTo>
                    <a:lnTo>
                      <a:pt x="6239" y="0"/>
                    </a:lnTo>
                    <a:cubicBezTo>
                      <a:pt x="2791" y="6"/>
                      <a:pt x="0" y="2802"/>
                      <a:pt x="0" y="6250"/>
                    </a:cubicBezTo>
                    <a:lnTo>
                      <a:pt x="0" y="64366"/>
                    </a:lnTo>
                    <a:cubicBezTo>
                      <a:pt x="6" y="67809"/>
                      <a:pt x="2796" y="70598"/>
                      <a:pt x="6239" y="70604"/>
                    </a:cubicBezTo>
                    <a:lnTo>
                      <a:pt x="132636" y="70604"/>
                    </a:lnTo>
                    <a:cubicBezTo>
                      <a:pt x="136079" y="70598"/>
                      <a:pt x="138868" y="67809"/>
                      <a:pt x="138875" y="64366"/>
                    </a:cubicBezTo>
                    <a:lnTo>
                      <a:pt x="138875" y="6250"/>
                    </a:lnTo>
                    <a:cubicBezTo>
                      <a:pt x="138875" y="2802"/>
                      <a:pt x="136083" y="6"/>
                      <a:pt x="132636" y="0"/>
                    </a:cubicBezTo>
                    <a:close/>
                  </a:path>
                </a:pathLst>
              </a:custGeom>
              <a:grpFill/>
              <a:ln w="109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3E28592B-D3AA-70F1-E862-01DAC13AC87C}"/>
                  </a:ext>
                </a:extLst>
              </p:cNvPr>
              <p:cNvSpPr/>
              <p:nvPr/>
            </p:nvSpPr>
            <p:spPr>
              <a:xfrm>
                <a:off x="3557652" y="4975859"/>
                <a:ext cx="138874" cy="548451"/>
              </a:xfrm>
              <a:custGeom>
                <a:avLst/>
                <a:gdLst>
                  <a:gd name="connsiteX0" fmla="*/ 132636 w 138874"/>
                  <a:gd name="connsiteY0" fmla="*/ 0 h 548451"/>
                  <a:gd name="connsiteX1" fmla="*/ 6250 w 138874"/>
                  <a:gd name="connsiteY1" fmla="*/ 0 h 548451"/>
                  <a:gd name="connsiteX2" fmla="*/ 0 w 138874"/>
                  <a:gd name="connsiteY2" fmla="*/ 6228 h 548451"/>
                  <a:gd name="connsiteX3" fmla="*/ 0 w 138874"/>
                  <a:gd name="connsiteY3" fmla="*/ 6239 h 548451"/>
                  <a:gd name="connsiteX4" fmla="*/ 0 w 138874"/>
                  <a:gd name="connsiteY4" fmla="*/ 542213 h 548451"/>
                  <a:gd name="connsiteX5" fmla="*/ 6250 w 138874"/>
                  <a:gd name="connsiteY5" fmla="*/ 548452 h 548451"/>
                  <a:gd name="connsiteX6" fmla="*/ 132636 w 138874"/>
                  <a:gd name="connsiteY6" fmla="*/ 548452 h 548451"/>
                  <a:gd name="connsiteX7" fmla="*/ 138875 w 138874"/>
                  <a:gd name="connsiteY7" fmla="*/ 542213 h 548451"/>
                  <a:gd name="connsiteX8" fmla="*/ 138874 w 138874"/>
                  <a:gd name="connsiteY8" fmla="*/ 6239 h 548451"/>
                  <a:gd name="connsiteX9" fmla="*/ 132658 w 138874"/>
                  <a:gd name="connsiteY9" fmla="*/ 0 h 548451"/>
                  <a:gd name="connsiteX10" fmla="*/ 132636 w 138874"/>
                  <a:gd name="connsiteY10" fmla="*/ 0 h 54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874" h="548451">
                    <a:moveTo>
                      <a:pt x="132636" y="0"/>
                    </a:moveTo>
                    <a:lnTo>
                      <a:pt x="6250" y="0"/>
                    </a:lnTo>
                    <a:cubicBezTo>
                      <a:pt x="2804" y="-6"/>
                      <a:pt x="6" y="2782"/>
                      <a:pt x="0" y="6228"/>
                    </a:cubicBezTo>
                    <a:cubicBezTo>
                      <a:pt x="0" y="6231"/>
                      <a:pt x="0" y="6235"/>
                      <a:pt x="0" y="6239"/>
                    </a:cubicBezTo>
                    <a:lnTo>
                      <a:pt x="0" y="542213"/>
                    </a:lnTo>
                    <a:cubicBezTo>
                      <a:pt x="6" y="545661"/>
                      <a:pt x="2802" y="548452"/>
                      <a:pt x="6250" y="548452"/>
                    </a:cubicBezTo>
                    <a:lnTo>
                      <a:pt x="132636" y="548452"/>
                    </a:lnTo>
                    <a:cubicBezTo>
                      <a:pt x="136081" y="548452"/>
                      <a:pt x="138875" y="545659"/>
                      <a:pt x="138875" y="542213"/>
                    </a:cubicBezTo>
                    <a:lnTo>
                      <a:pt x="138874" y="6239"/>
                    </a:lnTo>
                    <a:cubicBezTo>
                      <a:pt x="138881" y="2799"/>
                      <a:pt x="136097" y="6"/>
                      <a:pt x="132658" y="0"/>
                    </a:cubicBezTo>
                    <a:cubicBezTo>
                      <a:pt x="132651" y="0"/>
                      <a:pt x="132643" y="0"/>
                      <a:pt x="132636" y="0"/>
                    </a:cubicBezTo>
                    <a:close/>
                  </a:path>
                </a:pathLst>
              </a:custGeom>
              <a:grpFill/>
              <a:ln w="109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C0421D20-AC81-02AE-4E0D-71812A6A83C0}"/>
                  </a:ext>
                </a:extLst>
              </p:cNvPr>
              <p:cNvSpPr/>
              <p:nvPr/>
            </p:nvSpPr>
            <p:spPr>
              <a:xfrm>
                <a:off x="3377784" y="5390304"/>
                <a:ext cx="138874" cy="134007"/>
              </a:xfrm>
              <a:custGeom>
                <a:avLst/>
                <a:gdLst>
                  <a:gd name="connsiteX0" fmla="*/ 132636 w 138874"/>
                  <a:gd name="connsiteY0" fmla="*/ 0 h 134007"/>
                  <a:gd name="connsiteX1" fmla="*/ 6250 w 138874"/>
                  <a:gd name="connsiteY1" fmla="*/ 0 h 134007"/>
                  <a:gd name="connsiteX2" fmla="*/ 0 w 138874"/>
                  <a:gd name="connsiteY2" fmla="*/ 6239 h 134007"/>
                  <a:gd name="connsiteX3" fmla="*/ 0 w 138874"/>
                  <a:gd name="connsiteY3" fmla="*/ 127769 h 134007"/>
                  <a:gd name="connsiteX4" fmla="*/ 6250 w 138874"/>
                  <a:gd name="connsiteY4" fmla="*/ 134008 h 134007"/>
                  <a:gd name="connsiteX5" fmla="*/ 132636 w 138874"/>
                  <a:gd name="connsiteY5" fmla="*/ 134008 h 134007"/>
                  <a:gd name="connsiteX6" fmla="*/ 138875 w 138874"/>
                  <a:gd name="connsiteY6" fmla="*/ 127769 h 134007"/>
                  <a:gd name="connsiteX7" fmla="*/ 138875 w 138874"/>
                  <a:gd name="connsiteY7" fmla="*/ 6239 h 134007"/>
                  <a:gd name="connsiteX8" fmla="*/ 132636 w 138874"/>
                  <a:gd name="connsiteY8" fmla="*/ 0 h 13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874" h="134007">
                    <a:moveTo>
                      <a:pt x="132636" y="0"/>
                    </a:moveTo>
                    <a:lnTo>
                      <a:pt x="6250" y="0"/>
                    </a:lnTo>
                    <a:cubicBezTo>
                      <a:pt x="2802" y="0"/>
                      <a:pt x="6" y="2791"/>
                      <a:pt x="0" y="6239"/>
                    </a:cubicBezTo>
                    <a:lnTo>
                      <a:pt x="0" y="127769"/>
                    </a:lnTo>
                    <a:cubicBezTo>
                      <a:pt x="6" y="131216"/>
                      <a:pt x="2802" y="134008"/>
                      <a:pt x="6250" y="134008"/>
                    </a:cubicBezTo>
                    <a:lnTo>
                      <a:pt x="132636" y="134008"/>
                    </a:lnTo>
                    <a:cubicBezTo>
                      <a:pt x="136079" y="134001"/>
                      <a:pt x="138868" y="131212"/>
                      <a:pt x="138875" y="127769"/>
                    </a:cubicBezTo>
                    <a:lnTo>
                      <a:pt x="138875" y="6239"/>
                    </a:lnTo>
                    <a:cubicBezTo>
                      <a:pt x="138868" y="2796"/>
                      <a:pt x="136079" y="6"/>
                      <a:pt x="132636" y="0"/>
                    </a:cubicBezTo>
                    <a:close/>
                  </a:path>
                </a:pathLst>
              </a:custGeom>
              <a:grpFill/>
              <a:ln w="109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344E8233-8C58-3B6C-7D20-BF3605D9EB50}"/>
                  </a:ext>
                </a:extLst>
              </p:cNvPr>
              <p:cNvSpPr/>
              <p:nvPr/>
            </p:nvSpPr>
            <p:spPr>
              <a:xfrm>
                <a:off x="3200262" y="5107627"/>
                <a:ext cx="349591" cy="292078"/>
              </a:xfrm>
              <a:custGeom>
                <a:avLst/>
                <a:gdLst>
                  <a:gd name="connsiteX0" fmla="*/ 305545 w 349591"/>
                  <a:gd name="connsiteY0" fmla="*/ 57435 h 292078"/>
                  <a:gd name="connsiteX1" fmla="*/ 220683 w 349591"/>
                  <a:gd name="connsiteY1" fmla="*/ 169984 h 292078"/>
                  <a:gd name="connsiteX2" fmla="*/ 6702 w 349591"/>
                  <a:gd name="connsiteY2" fmla="*/ 275642 h 292078"/>
                  <a:gd name="connsiteX3" fmla="*/ 156 w 349591"/>
                  <a:gd name="connsiteY3" fmla="*/ 285378 h 292078"/>
                  <a:gd name="connsiteX4" fmla="*/ 8306 w 349591"/>
                  <a:gd name="connsiteY4" fmla="*/ 292079 h 292078"/>
                  <a:gd name="connsiteX5" fmla="*/ 9932 w 349591"/>
                  <a:gd name="connsiteY5" fmla="*/ 291880 h 292078"/>
                  <a:gd name="connsiteX6" fmla="*/ 231965 w 349591"/>
                  <a:gd name="connsiteY6" fmla="*/ 182151 h 292078"/>
                  <a:gd name="connsiteX7" fmla="*/ 321562 w 349591"/>
                  <a:gd name="connsiteY7" fmla="*/ 62446 h 292078"/>
                  <a:gd name="connsiteX8" fmla="*/ 322325 w 349591"/>
                  <a:gd name="connsiteY8" fmla="*/ 60898 h 292078"/>
                  <a:gd name="connsiteX9" fmla="*/ 331174 w 349591"/>
                  <a:gd name="connsiteY9" fmla="*/ 41153 h 292078"/>
                  <a:gd name="connsiteX10" fmla="*/ 333807 w 349591"/>
                  <a:gd name="connsiteY10" fmla="*/ 54062 h 292078"/>
                  <a:gd name="connsiteX11" fmla="*/ 343474 w 349591"/>
                  <a:gd name="connsiteY11" fmla="*/ 60024 h 292078"/>
                  <a:gd name="connsiteX12" fmla="*/ 349425 w 349591"/>
                  <a:gd name="connsiteY12" fmla="*/ 50356 h 292078"/>
                  <a:gd name="connsiteX13" fmla="*/ 339304 w 349591"/>
                  <a:gd name="connsiteY13" fmla="*/ 6996 h 292078"/>
                  <a:gd name="connsiteX14" fmla="*/ 333917 w 349591"/>
                  <a:gd name="connsiteY14" fmla="*/ 193 h 292078"/>
                  <a:gd name="connsiteX15" fmla="*/ 326108 w 349591"/>
                  <a:gd name="connsiteY15" fmla="*/ 2052 h 292078"/>
                  <a:gd name="connsiteX16" fmla="*/ 293223 w 349591"/>
                  <a:gd name="connsiteY16" fmla="*/ 31552 h 292078"/>
                  <a:gd name="connsiteX17" fmla="*/ 292747 w 349591"/>
                  <a:gd name="connsiteY17" fmla="*/ 43089 h 292078"/>
                  <a:gd name="connsiteX18" fmla="*/ 304284 w 349591"/>
                  <a:gd name="connsiteY18" fmla="*/ 43565 h 292078"/>
                  <a:gd name="connsiteX19" fmla="*/ 317226 w 349591"/>
                  <a:gd name="connsiteY19" fmla="*/ 31939 h 292078"/>
                  <a:gd name="connsiteX20" fmla="*/ 306164 w 349591"/>
                  <a:gd name="connsiteY20" fmla="*/ 56274 h 29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9591" h="292078">
                    <a:moveTo>
                      <a:pt x="305545" y="57435"/>
                    </a:moveTo>
                    <a:cubicBezTo>
                      <a:pt x="284178" y="99701"/>
                      <a:pt x="255440" y="137814"/>
                      <a:pt x="220683" y="169984"/>
                    </a:cubicBezTo>
                    <a:cubicBezTo>
                      <a:pt x="163164" y="223355"/>
                      <a:pt x="91144" y="258906"/>
                      <a:pt x="6702" y="275642"/>
                    </a:cubicBezTo>
                    <a:cubicBezTo>
                      <a:pt x="2206" y="276523"/>
                      <a:pt x="-725" y="280882"/>
                      <a:pt x="156" y="285378"/>
                    </a:cubicBezTo>
                    <a:cubicBezTo>
                      <a:pt x="920" y="289274"/>
                      <a:pt x="4336" y="292083"/>
                      <a:pt x="8306" y="292079"/>
                    </a:cubicBezTo>
                    <a:cubicBezTo>
                      <a:pt x="8853" y="292062"/>
                      <a:pt x="9397" y="291995"/>
                      <a:pt x="9932" y="291880"/>
                    </a:cubicBezTo>
                    <a:cubicBezTo>
                      <a:pt x="97427" y="274580"/>
                      <a:pt x="172135" y="237679"/>
                      <a:pt x="231965" y="182151"/>
                    </a:cubicBezTo>
                    <a:cubicBezTo>
                      <a:pt x="268839" y="148010"/>
                      <a:pt x="299199" y="107449"/>
                      <a:pt x="321562" y="62446"/>
                    </a:cubicBezTo>
                    <a:lnTo>
                      <a:pt x="322325" y="60898"/>
                    </a:lnTo>
                    <a:cubicBezTo>
                      <a:pt x="325678" y="54505"/>
                      <a:pt x="328633" y="47911"/>
                      <a:pt x="331174" y="41153"/>
                    </a:cubicBezTo>
                    <a:lnTo>
                      <a:pt x="333807" y="54062"/>
                    </a:lnTo>
                    <a:cubicBezTo>
                      <a:pt x="334658" y="58365"/>
                      <a:pt x="339160" y="60876"/>
                      <a:pt x="343474" y="60024"/>
                    </a:cubicBezTo>
                    <a:cubicBezTo>
                      <a:pt x="347788" y="59172"/>
                      <a:pt x="350277" y="54659"/>
                      <a:pt x="349425" y="50356"/>
                    </a:cubicBezTo>
                    <a:lnTo>
                      <a:pt x="339304" y="6996"/>
                    </a:lnTo>
                    <a:cubicBezTo>
                      <a:pt x="338737" y="3980"/>
                      <a:pt x="336723" y="1436"/>
                      <a:pt x="333917" y="193"/>
                    </a:cubicBezTo>
                    <a:cubicBezTo>
                      <a:pt x="331517" y="-249"/>
                      <a:pt x="328165" y="-50"/>
                      <a:pt x="326108" y="2052"/>
                    </a:cubicBezTo>
                    <a:lnTo>
                      <a:pt x="293223" y="31552"/>
                    </a:lnTo>
                    <a:cubicBezTo>
                      <a:pt x="289906" y="34607"/>
                      <a:pt x="289693" y="39772"/>
                      <a:pt x="292747" y="43089"/>
                    </a:cubicBezTo>
                    <a:cubicBezTo>
                      <a:pt x="295802" y="46406"/>
                      <a:pt x="300967" y="46619"/>
                      <a:pt x="304284" y="43565"/>
                    </a:cubicBezTo>
                    <a:lnTo>
                      <a:pt x="317226" y="31939"/>
                    </a:lnTo>
                    <a:cubicBezTo>
                      <a:pt x="314066" y="40280"/>
                      <a:pt x="310371" y="48409"/>
                      <a:pt x="306164" y="56274"/>
                    </a:cubicBezTo>
                    <a:close/>
                  </a:path>
                </a:pathLst>
              </a:custGeom>
              <a:grpFill/>
              <a:ln w="109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02761505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27">
            <a:extLst>
              <a:ext uri="{FF2B5EF4-FFF2-40B4-BE49-F238E27FC236}">
                <a16:creationId xmlns:a16="http://schemas.microsoft.com/office/drawing/2014/main" id="{8470EF30-4779-EC0D-2ACE-5D700C0F8583}"/>
              </a:ext>
            </a:extLst>
          </p:cNvPr>
          <p:cNvSpPr/>
          <p:nvPr/>
        </p:nvSpPr>
        <p:spPr>
          <a:xfrm>
            <a:off x="2575107" y="5258635"/>
            <a:ext cx="919553" cy="919553"/>
          </a:xfrm>
          <a:prstGeom prst="ellipse">
            <a:avLst/>
          </a:prstGeom>
          <a:gradFill>
            <a:gsLst>
              <a:gs pos="0">
                <a:schemeClr val="accent2"/>
              </a:gs>
              <a:gs pos="100000">
                <a:schemeClr val="accent4"/>
              </a:gs>
            </a:gsLst>
            <a:lin ang="5400000" scaled="1"/>
          </a:gra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5" name="Oval 24">
            <a:extLst>
              <a:ext uri="{FF2B5EF4-FFF2-40B4-BE49-F238E27FC236}">
                <a16:creationId xmlns:a16="http://schemas.microsoft.com/office/drawing/2014/main" id="{92BE1203-5055-22C1-CA1A-0967564CC4FC}"/>
              </a:ext>
            </a:extLst>
          </p:cNvPr>
          <p:cNvSpPr/>
          <p:nvPr/>
        </p:nvSpPr>
        <p:spPr>
          <a:xfrm>
            <a:off x="2575107" y="1692475"/>
            <a:ext cx="919553" cy="919553"/>
          </a:xfrm>
          <a:prstGeom prst="ellipse">
            <a:avLst/>
          </a:prstGeom>
          <a:gradFill>
            <a:gsLst>
              <a:gs pos="0">
                <a:schemeClr val="accent2"/>
              </a:gs>
              <a:gs pos="100000">
                <a:schemeClr val="accent4"/>
              </a:gs>
            </a:gsLst>
            <a:lin ang="5400000" scaled="1"/>
          </a:gra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4" name="Oval 23">
            <a:extLst>
              <a:ext uri="{FF2B5EF4-FFF2-40B4-BE49-F238E27FC236}">
                <a16:creationId xmlns:a16="http://schemas.microsoft.com/office/drawing/2014/main" id="{B40F7C3F-99C5-82A3-22FF-4391DFDC2E14}"/>
              </a:ext>
            </a:extLst>
          </p:cNvPr>
          <p:cNvSpPr/>
          <p:nvPr/>
        </p:nvSpPr>
        <p:spPr>
          <a:xfrm>
            <a:off x="4362343" y="3713781"/>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2" name="Oval 21">
            <a:extLst>
              <a:ext uri="{FF2B5EF4-FFF2-40B4-BE49-F238E27FC236}">
                <a16:creationId xmlns:a16="http://schemas.microsoft.com/office/drawing/2014/main" id="{30C230D6-4D82-726B-863D-75D0CBB1C6F2}"/>
              </a:ext>
            </a:extLst>
          </p:cNvPr>
          <p:cNvSpPr/>
          <p:nvPr/>
        </p:nvSpPr>
        <p:spPr>
          <a:xfrm>
            <a:off x="4362343" y="1692475"/>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9" name="Oval 18">
            <a:extLst>
              <a:ext uri="{FF2B5EF4-FFF2-40B4-BE49-F238E27FC236}">
                <a16:creationId xmlns:a16="http://schemas.microsoft.com/office/drawing/2014/main" id="{2EEFB0FD-EA60-5CC4-A17A-2A82087B5ED3}"/>
              </a:ext>
            </a:extLst>
          </p:cNvPr>
          <p:cNvSpPr/>
          <p:nvPr/>
        </p:nvSpPr>
        <p:spPr>
          <a:xfrm>
            <a:off x="2438311" y="3479187"/>
            <a:ext cx="1281540" cy="1281538"/>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 name="Content Placeholder 2">
            <a:extLst>
              <a:ext uri="{FF2B5EF4-FFF2-40B4-BE49-F238E27FC236}">
                <a16:creationId xmlns:a16="http://schemas.microsoft.com/office/drawing/2014/main" id="{03F36841-766D-29E5-3593-4BD417AF1F71}"/>
              </a:ext>
            </a:extLst>
          </p:cNvPr>
          <p:cNvSpPr txBox="1">
            <a:spLocks/>
          </p:cNvSpPr>
          <p:nvPr/>
        </p:nvSpPr>
        <p:spPr>
          <a:xfrm>
            <a:off x="2207112" y="4764567"/>
            <a:ext cx="1686042" cy="344809"/>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Knowledge Base</a:t>
            </a:r>
          </a:p>
        </p:txBody>
      </p:sp>
      <p:sp>
        <p:nvSpPr>
          <p:cNvPr id="21" name="Shape 2755">
            <a:extLst>
              <a:ext uri="{FF2B5EF4-FFF2-40B4-BE49-F238E27FC236}">
                <a16:creationId xmlns:a16="http://schemas.microsoft.com/office/drawing/2014/main" id="{2E5DAA05-8C7C-4CA4-EF49-D660A6906AA4}"/>
              </a:ext>
            </a:extLst>
          </p:cNvPr>
          <p:cNvSpPr>
            <a:spLocks noChangeAspect="1"/>
          </p:cNvSpPr>
          <p:nvPr/>
        </p:nvSpPr>
        <p:spPr>
          <a:xfrm>
            <a:off x="2779822" y="3761772"/>
            <a:ext cx="598518" cy="731520"/>
          </a:xfrm>
          <a:custGeom>
            <a:avLst/>
            <a:gdLst/>
            <a:ahLst/>
            <a:cxnLst>
              <a:cxn ang="0">
                <a:pos x="wd2" y="hd2"/>
              </a:cxn>
              <a:cxn ang="5400000">
                <a:pos x="wd2" y="hd2"/>
              </a:cxn>
              <a:cxn ang="10800000">
                <a:pos x="wd2" y="hd2"/>
              </a:cxn>
              <a:cxn ang="16200000">
                <a:pos x="wd2" y="hd2"/>
              </a:cxn>
            </a:cxnLst>
            <a:rect l="0" t="0" r="r" b="b"/>
            <a:pathLst>
              <a:path w="21600" h="21600" extrusionOk="0">
                <a:moveTo>
                  <a:pt x="20400" y="4909"/>
                </a:moveTo>
                <a:lnTo>
                  <a:pt x="19200" y="4909"/>
                </a:lnTo>
                <a:lnTo>
                  <a:pt x="19200" y="2945"/>
                </a:lnTo>
                <a:cubicBezTo>
                  <a:pt x="19200" y="2674"/>
                  <a:pt x="18932" y="2455"/>
                  <a:pt x="18600" y="2455"/>
                </a:cubicBezTo>
                <a:cubicBezTo>
                  <a:pt x="18268" y="2455"/>
                  <a:pt x="18000" y="2674"/>
                  <a:pt x="18000" y="2945"/>
                </a:cubicBezTo>
                <a:lnTo>
                  <a:pt x="18000" y="4909"/>
                </a:lnTo>
                <a:lnTo>
                  <a:pt x="16800" y="4909"/>
                </a:lnTo>
                <a:lnTo>
                  <a:pt x="16800" y="2945"/>
                </a:lnTo>
                <a:cubicBezTo>
                  <a:pt x="16800" y="2674"/>
                  <a:pt x="16532" y="2455"/>
                  <a:pt x="16200" y="2455"/>
                </a:cubicBezTo>
                <a:cubicBezTo>
                  <a:pt x="15868" y="2455"/>
                  <a:pt x="15600" y="2674"/>
                  <a:pt x="15600" y="2945"/>
                </a:cubicBezTo>
                <a:lnTo>
                  <a:pt x="15600" y="4909"/>
                </a:lnTo>
                <a:lnTo>
                  <a:pt x="14400" y="4909"/>
                </a:lnTo>
                <a:lnTo>
                  <a:pt x="14400" y="2455"/>
                </a:lnTo>
                <a:cubicBezTo>
                  <a:pt x="14400" y="2183"/>
                  <a:pt x="14132" y="1964"/>
                  <a:pt x="13800" y="1964"/>
                </a:cubicBezTo>
                <a:cubicBezTo>
                  <a:pt x="13468" y="1964"/>
                  <a:pt x="13200" y="2183"/>
                  <a:pt x="13200" y="2455"/>
                </a:cubicBezTo>
                <a:lnTo>
                  <a:pt x="13200" y="4909"/>
                </a:lnTo>
                <a:lnTo>
                  <a:pt x="12000" y="4909"/>
                </a:lnTo>
                <a:lnTo>
                  <a:pt x="12000" y="2945"/>
                </a:lnTo>
                <a:cubicBezTo>
                  <a:pt x="12000" y="2674"/>
                  <a:pt x="11732" y="2455"/>
                  <a:pt x="11400" y="2455"/>
                </a:cubicBezTo>
                <a:cubicBezTo>
                  <a:pt x="11068" y="2455"/>
                  <a:pt x="10800" y="2674"/>
                  <a:pt x="10800" y="2945"/>
                </a:cubicBezTo>
                <a:lnTo>
                  <a:pt x="10800" y="4909"/>
                </a:lnTo>
                <a:lnTo>
                  <a:pt x="9600" y="4909"/>
                </a:lnTo>
                <a:lnTo>
                  <a:pt x="9600" y="2455"/>
                </a:lnTo>
                <a:cubicBezTo>
                  <a:pt x="9600" y="2183"/>
                  <a:pt x="9332" y="1964"/>
                  <a:pt x="9000" y="1964"/>
                </a:cubicBezTo>
                <a:cubicBezTo>
                  <a:pt x="8668" y="1964"/>
                  <a:pt x="8400" y="2183"/>
                  <a:pt x="8400" y="2455"/>
                </a:cubicBezTo>
                <a:lnTo>
                  <a:pt x="8400" y="4909"/>
                </a:lnTo>
                <a:lnTo>
                  <a:pt x="6000" y="4909"/>
                </a:lnTo>
                <a:lnTo>
                  <a:pt x="6000" y="2945"/>
                </a:lnTo>
                <a:cubicBezTo>
                  <a:pt x="6000" y="2674"/>
                  <a:pt x="5732" y="2455"/>
                  <a:pt x="5400" y="2455"/>
                </a:cubicBezTo>
                <a:cubicBezTo>
                  <a:pt x="5068" y="2455"/>
                  <a:pt x="4800" y="2674"/>
                  <a:pt x="4800" y="2945"/>
                </a:cubicBezTo>
                <a:lnTo>
                  <a:pt x="4800" y="4909"/>
                </a:lnTo>
                <a:lnTo>
                  <a:pt x="3600" y="4909"/>
                </a:lnTo>
                <a:lnTo>
                  <a:pt x="3600" y="2455"/>
                </a:lnTo>
                <a:cubicBezTo>
                  <a:pt x="3600" y="2183"/>
                  <a:pt x="3332" y="1964"/>
                  <a:pt x="3000" y="1964"/>
                </a:cubicBezTo>
                <a:cubicBezTo>
                  <a:pt x="2668" y="1964"/>
                  <a:pt x="2400" y="2183"/>
                  <a:pt x="2400" y="2455"/>
                </a:cubicBezTo>
                <a:lnTo>
                  <a:pt x="2400" y="4909"/>
                </a:lnTo>
                <a:lnTo>
                  <a:pt x="1200" y="4909"/>
                </a:lnTo>
                <a:lnTo>
                  <a:pt x="1200" y="982"/>
                </a:lnTo>
                <a:lnTo>
                  <a:pt x="20400" y="982"/>
                </a:lnTo>
                <a:cubicBezTo>
                  <a:pt x="20400" y="982"/>
                  <a:pt x="20400" y="4909"/>
                  <a:pt x="20400" y="4909"/>
                </a:cubicBezTo>
                <a:close/>
                <a:moveTo>
                  <a:pt x="20400" y="10309"/>
                </a:moveTo>
                <a:lnTo>
                  <a:pt x="19200" y="10309"/>
                </a:lnTo>
                <a:lnTo>
                  <a:pt x="19200" y="7855"/>
                </a:lnTo>
                <a:cubicBezTo>
                  <a:pt x="19200" y="7583"/>
                  <a:pt x="18932" y="7364"/>
                  <a:pt x="18600" y="7364"/>
                </a:cubicBezTo>
                <a:cubicBezTo>
                  <a:pt x="18268" y="7364"/>
                  <a:pt x="18000" y="7583"/>
                  <a:pt x="18000" y="7855"/>
                </a:cubicBezTo>
                <a:lnTo>
                  <a:pt x="18000" y="10309"/>
                </a:lnTo>
                <a:lnTo>
                  <a:pt x="16800" y="10309"/>
                </a:lnTo>
                <a:lnTo>
                  <a:pt x="16800" y="7364"/>
                </a:lnTo>
                <a:cubicBezTo>
                  <a:pt x="16800" y="7092"/>
                  <a:pt x="16532" y="6873"/>
                  <a:pt x="16200" y="6873"/>
                </a:cubicBezTo>
                <a:cubicBezTo>
                  <a:pt x="15868" y="6873"/>
                  <a:pt x="15600" y="7092"/>
                  <a:pt x="15600" y="7364"/>
                </a:cubicBezTo>
                <a:lnTo>
                  <a:pt x="15600" y="10309"/>
                </a:lnTo>
                <a:lnTo>
                  <a:pt x="14400" y="10309"/>
                </a:lnTo>
                <a:lnTo>
                  <a:pt x="14400" y="7855"/>
                </a:lnTo>
                <a:cubicBezTo>
                  <a:pt x="14400" y="7583"/>
                  <a:pt x="14132" y="7364"/>
                  <a:pt x="13800" y="7364"/>
                </a:cubicBezTo>
                <a:cubicBezTo>
                  <a:pt x="13468" y="7364"/>
                  <a:pt x="13200" y="7583"/>
                  <a:pt x="13200" y="7855"/>
                </a:cubicBezTo>
                <a:lnTo>
                  <a:pt x="13200" y="10309"/>
                </a:lnTo>
                <a:lnTo>
                  <a:pt x="12000" y="10309"/>
                </a:lnTo>
                <a:lnTo>
                  <a:pt x="12000" y="7364"/>
                </a:lnTo>
                <a:cubicBezTo>
                  <a:pt x="12000" y="7092"/>
                  <a:pt x="11732" y="6873"/>
                  <a:pt x="11400" y="6873"/>
                </a:cubicBezTo>
                <a:cubicBezTo>
                  <a:pt x="11068" y="6873"/>
                  <a:pt x="10800" y="7092"/>
                  <a:pt x="10800" y="7364"/>
                </a:cubicBezTo>
                <a:lnTo>
                  <a:pt x="10800" y="10309"/>
                </a:lnTo>
                <a:lnTo>
                  <a:pt x="8400" y="10309"/>
                </a:lnTo>
                <a:lnTo>
                  <a:pt x="8400" y="7855"/>
                </a:lnTo>
                <a:cubicBezTo>
                  <a:pt x="8400" y="7583"/>
                  <a:pt x="8132" y="7364"/>
                  <a:pt x="7800" y="7364"/>
                </a:cubicBezTo>
                <a:cubicBezTo>
                  <a:pt x="7468" y="7364"/>
                  <a:pt x="7200" y="7583"/>
                  <a:pt x="7200" y="7855"/>
                </a:cubicBezTo>
                <a:lnTo>
                  <a:pt x="7200" y="10309"/>
                </a:lnTo>
                <a:lnTo>
                  <a:pt x="6000" y="10309"/>
                </a:lnTo>
                <a:lnTo>
                  <a:pt x="6000" y="7855"/>
                </a:lnTo>
                <a:cubicBezTo>
                  <a:pt x="6000" y="7583"/>
                  <a:pt x="5732" y="7364"/>
                  <a:pt x="5400" y="7364"/>
                </a:cubicBezTo>
                <a:cubicBezTo>
                  <a:pt x="5068" y="7364"/>
                  <a:pt x="4800" y="7583"/>
                  <a:pt x="4800" y="7855"/>
                </a:cubicBezTo>
                <a:lnTo>
                  <a:pt x="4800" y="10309"/>
                </a:lnTo>
                <a:lnTo>
                  <a:pt x="3600" y="10309"/>
                </a:lnTo>
                <a:lnTo>
                  <a:pt x="3600" y="7364"/>
                </a:lnTo>
                <a:cubicBezTo>
                  <a:pt x="3600" y="7092"/>
                  <a:pt x="3332" y="6873"/>
                  <a:pt x="3000" y="6873"/>
                </a:cubicBezTo>
                <a:cubicBezTo>
                  <a:pt x="2668" y="6873"/>
                  <a:pt x="2400" y="7092"/>
                  <a:pt x="2400" y="7364"/>
                </a:cubicBezTo>
                <a:lnTo>
                  <a:pt x="2400" y="10309"/>
                </a:lnTo>
                <a:lnTo>
                  <a:pt x="1200" y="10309"/>
                </a:lnTo>
                <a:lnTo>
                  <a:pt x="1200" y="5891"/>
                </a:lnTo>
                <a:lnTo>
                  <a:pt x="20400" y="5891"/>
                </a:lnTo>
                <a:cubicBezTo>
                  <a:pt x="20400" y="5891"/>
                  <a:pt x="20400" y="10309"/>
                  <a:pt x="20400" y="10309"/>
                </a:cubicBezTo>
                <a:close/>
                <a:moveTo>
                  <a:pt x="20400" y="15709"/>
                </a:moveTo>
                <a:lnTo>
                  <a:pt x="19200" y="15709"/>
                </a:lnTo>
                <a:lnTo>
                  <a:pt x="19200" y="13255"/>
                </a:lnTo>
                <a:cubicBezTo>
                  <a:pt x="19200" y="12983"/>
                  <a:pt x="18932" y="12764"/>
                  <a:pt x="18600" y="12764"/>
                </a:cubicBezTo>
                <a:cubicBezTo>
                  <a:pt x="18268" y="12764"/>
                  <a:pt x="18000" y="12983"/>
                  <a:pt x="18000" y="13255"/>
                </a:cubicBezTo>
                <a:lnTo>
                  <a:pt x="18000" y="15709"/>
                </a:lnTo>
                <a:lnTo>
                  <a:pt x="16800" y="15709"/>
                </a:lnTo>
                <a:lnTo>
                  <a:pt x="16800" y="13255"/>
                </a:lnTo>
                <a:cubicBezTo>
                  <a:pt x="16800" y="12983"/>
                  <a:pt x="16532" y="12764"/>
                  <a:pt x="16200" y="12764"/>
                </a:cubicBezTo>
                <a:cubicBezTo>
                  <a:pt x="15868" y="12764"/>
                  <a:pt x="15600" y="12983"/>
                  <a:pt x="15600" y="13255"/>
                </a:cubicBezTo>
                <a:lnTo>
                  <a:pt x="15600" y="15709"/>
                </a:lnTo>
                <a:lnTo>
                  <a:pt x="13200" y="15709"/>
                </a:lnTo>
                <a:lnTo>
                  <a:pt x="13200" y="13745"/>
                </a:lnTo>
                <a:cubicBezTo>
                  <a:pt x="13200" y="13474"/>
                  <a:pt x="12932" y="13255"/>
                  <a:pt x="12600" y="13255"/>
                </a:cubicBezTo>
                <a:cubicBezTo>
                  <a:pt x="12268" y="13255"/>
                  <a:pt x="12000" y="13474"/>
                  <a:pt x="12000" y="13745"/>
                </a:cubicBezTo>
                <a:lnTo>
                  <a:pt x="12000" y="15709"/>
                </a:lnTo>
                <a:lnTo>
                  <a:pt x="10800" y="15709"/>
                </a:lnTo>
                <a:lnTo>
                  <a:pt x="10800" y="13745"/>
                </a:lnTo>
                <a:cubicBezTo>
                  <a:pt x="10800" y="13474"/>
                  <a:pt x="10532" y="13255"/>
                  <a:pt x="10200" y="13255"/>
                </a:cubicBezTo>
                <a:cubicBezTo>
                  <a:pt x="9868" y="13255"/>
                  <a:pt x="9600" y="13474"/>
                  <a:pt x="9600" y="13745"/>
                </a:cubicBezTo>
                <a:lnTo>
                  <a:pt x="9600" y="15709"/>
                </a:lnTo>
                <a:lnTo>
                  <a:pt x="8400" y="15709"/>
                </a:lnTo>
                <a:lnTo>
                  <a:pt x="8400" y="13255"/>
                </a:lnTo>
                <a:cubicBezTo>
                  <a:pt x="8400" y="12983"/>
                  <a:pt x="8132" y="12764"/>
                  <a:pt x="7800" y="12764"/>
                </a:cubicBezTo>
                <a:cubicBezTo>
                  <a:pt x="7468" y="12764"/>
                  <a:pt x="7200" y="12983"/>
                  <a:pt x="7200" y="13255"/>
                </a:cubicBezTo>
                <a:lnTo>
                  <a:pt x="7200" y="15709"/>
                </a:lnTo>
                <a:lnTo>
                  <a:pt x="6000" y="15709"/>
                </a:lnTo>
                <a:lnTo>
                  <a:pt x="6000" y="13745"/>
                </a:lnTo>
                <a:cubicBezTo>
                  <a:pt x="6000" y="13474"/>
                  <a:pt x="5732" y="13255"/>
                  <a:pt x="5400" y="13255"/>
                </a:cubicBezTo>
                <a:cubicBezTo>
                  <a:pt x="5068" y="13255"/>
                  <a:pt x="4800" y="13474"/>
                  <a:pt x="4800" y="13745"/>
                </a:cubicBezTo>
                <a:lnTo>
                  <a:pt x="4800" y="15709"/>
                </a:lnTo>
                <a:lnTo>
                  <a:pt x="1200" y="15709"/>
                </a:lnTo>
                <a:lnTo>
                  <a:pt x="1200" y="11291"/>
                </a:lnTo>
                <a:lnTo>
                  <a:pt x="20400" y="11291"/>
                </a:lnTo>
                <a:cubicBezTo>
                  <a:pt x="20400" y="11291"/>
                  <a:pt x="20400" y="15709"/>
                  <a:pt x="20400" y="15709"/>
                </a:cubicBezTo>
                <a:close/>
                <a:moveTo>
                  <a:pt x="20400" y="20618"/>
                </a:moveTo>
                <a:lnTo>
                  <a:pt x="19200" y="20618"/>
                </a:lnTo>
                <a:lnTo>
                  <a:pt x="19200" y="18655"/>
                </a:lnTo>
                <a:cubicBezTo>
                  <a:pt x="19200" y="18383"/>
                  <a:pt x="18932" y="18164"/>
                  <a:pt x="18600" y="18164"/>
                </a:cubicBezTo>
                <a:cubicBezTo>
                  <a:pt x="18268" y="18164"/>
                  <a:pt x="18000" y="18383"/>
                  <a:pt x="18000" y="18655"/>
                </a:cubicBezTo>
                <a:lnTo>
                  <a:pt x="18000" y="20618"/>
                </a:lnTo>
                <a:lnTo>
                  <a:pt x="16800" y="20618"/>
                </a:lnTo>
                <a:lnTo>
                  <a:pt x="16800" y="18655"/>
                </a:lnTo>
                <a:cubicBezTo>
                  <a:pt x="16800" y="18383"/>
                  <a:pt x="16532" y="18164"/>
                  <a:pt x="16200" y="18164"/>
                </a:cubicBezTo>
                <a:cubicBezTo>
                  <a:pt x="15868" y="18164"/>
                  <a:pt x="15600" y="18383"/>
                  <a:pt x="15600" y="18655"/>
                </a:cubicBezTo>
                <a:lnTo>
                  <a:pt x="15600" y="20618"/>
                </a:lnTo>
                <a:lnTo>
                  <a:pt x="14400" y="20618"/>
                </a:lnTo>
                <a:lnTo>
                  <a:pt x="14400" y="18164"/>
                </a:lnTo>
                <a:cubicBezTo>
                  <a:pt x="14400" y="17892"/>
                  <a:pt x="14132" y="17673"/>
                  <a:pt x="13800" y="17673"/>
                </a:cubicBezTo>
                <a:cubicBezTo>
                  <a:pt x="13468" y="17673"/>
                  <a:pt x="13200" y="17892"/>
                  <a:pt x="13200" y="18164"/>
                </a:cubicBezTo>
                <a:lnTo>
                  <a:pt x="13200" y="20618"/>
                </a:lnTo>
                <a:lnTo>
                  <a:pt x="10800" y="20618"/>
                </a:lnTo>
                <a:lnTo>
                  <a:pt x="10800" y="18164"/>
                </a:lnTo>
                <a:cubicBezTo>
                  <a:pt x="10800" y="17892"/>
                  <a:pt x="10532" y="17673"/>
                  <a:pt x="10200" y="17673"/>
                </a:cubicBezTo>
                <a:cubicBezTo>
                  <a:pt x="9868" y="17673"/>
                  <a:pt x="9600" y="17892"/>
                  <a:pt x="9600" y="18164"/>
                </a:cubicBezTo>
                <a:lnTo>
                  <a:pt x="9600" y="20618"/>
                </a:lnTo>
                <a:lnTo>
                  <a:pt x="8400" y="20618"/>
                </a:lnTo>
                <a:lnTo>
                  <a:pt x="8400" y="18655"/>
                </a:lnTo>
                <a:cubicBezTo>
                  <a:pt x="8400" y="18383"/>
                  <a:pt x="8132" y="18164"/>
                  <a:pt x="7800" y="18164"/>
                </a:cubicBezTo>
                <a:cubicBezTo>
                  <a:pt x="7468" y="18164"/>
                  <a:pt x="7200" y="18383"/>
                  <a:pt x="7200" y="18655"/>
                </a:cubicBezTo>
                <a:lnTo>
                  <a:pt x="7200" y="20618"/>
                </a:lnTo>
                <a:lnTo>
                  <a:pt x="6000" y="20618"/>
                </a:lnTo>
                <a:lnTo>
                  <a:pt x="6000" y="18164"/>
                </a:lnTo>
                <a:cubicBezTo>
                  <a:pt x="6000" y="17892"/>
                  <a:pt x="5732" y="17673"/>
                  <a:pt x="5400" y="17673"/>
                </a:cubicBezTo>
                <a:cubicBezTo>
                  <a:pt x="5068" y="17673"/>
                  <a:pt x="4800" y="17892"/>
                  <a:pt x="4800" y="18164"/>
                </a:cubicBezTo>
                <a:lnTo>
                  <a:pt x="4800" y="20618"/>
                </a:lnTo>
                <a:lnTo>
                  <a:pt x="3600" y="20618"/>
                </a:lnTo>
                <a:lnTo>
                  <a:pt x="3600" y="18655"/>
                </a:lnTo>
                <a:cubicBezTo>
                  <a:pt x="3600" y="18383"/>
                  <a:pt x="3332" y="18164"/>
                  <a:pt x="3000" y="18164"/>
                </a:cubicBezTo>
                <a:cubicBezTo>
                  <a:pt x="2668" y="18164"/>
                  <a:pt x="2400" y="18383"/>
                  <a:pt x="2400" y="18655"/>
                </a:cubicBezTo>
                <a:lnTo>
                  <a:pt x="2400" y="20618"/>
                </a:lnTo>
                <a:lnTo>
                  <a:pt x="1200" y="20618"/>
                </a:lnTo>
                <a:lnTo>
                  <a:pt x="1200" y="16691"/>
                </a:lnTo>
                <a:lnTo>
                  <a:pt x="20400" y="16691"/>
                </a:lnTo>
                <a:cubicBezTo>
                  <a:pt x="20400" y="16691"/>
                  <a:pt x="20400" y="20618"/>
                  <a:pt x="20400" y="20618"/>
                </a:cubicBezTo>
                <a:close/>
                <a:moveTo>
                  <a:pt x="20400" y="0"/>
                </a:moveTo>
                <a:lnTo>
                  <a:pt x="1200" y="0"/>
                </a:lnTo>
                <a:cubicBezTo>
                  <a:pt x="537" y="0"/>
                  <a:pt x="0" y="440"/>
                  <a:pt x="0" y="982"/>
                </a:cubicBezTo>
                <a:lnTo>
                  <a:pt x="0" y="20618"/>
                </a:lnTo>
                <a:cubicBezTo>
                  <a:pt x="0" y="21160"/>
                  <a:pt x="537" y="21600"/>
                  <a:pt x="1200" y="21600"/>
                </a:cubicBezTo>
                <a:lnTo>
                  <a:pt x="20400" y="21600"/>
                </a:lnTo>
                <a:cubicBezTo>
                  <a:pt x="21062" y="21600"/>
                  <a:pt x="21600" y="21160"/>
                  <a:pt x="21600" y="20618"/>
                </a:cubicBezTo>
                <a:lnTo>
                  <a:pt x="21600" y="982"/>
                </a:lnTo>
                <a:cubicBezTo>
                  <a:pt x="21600" y="440"/>
                  <a:pt x="21062" y="0"/>
                  <a:pt x="20400" y="0"/>
                </a:cubicBezTo>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3" name="Rounded Rectangle 12">
            <a:extLst>
              <a:ext uri="{FF2B5EF4-FFF2-40B4-BE49-F238E27FC236}">
                <a16:creationId xmlns:a16="http://schemas.microsoft.com/office/drawing/2014/main" id="{DC856F90-A5A0-00F1-63D5-AC7AE5CE3122}"/>
              </a:ext>
            </a:extLst>
          </p:cNvPr>
          <p:cNvSpPr/>
          <p:nvPr/>
        </p:nvSpPr>
        <p:spPr>
          <a:xfrm>
            <a:off x="490609" y="3748719"/>
            <a:ext cx="1302495" cy="871974"/>
          </a:xfrm>
          <a:prstGeom prst="roundRect">
            <a:avLst>
              <a:gd name="adj" fmla="val 13356"/>
            </a:avLst>
          </a:prstGeom>
          <a:solidFill>
            <a:schemeClr val="bg1"/>
          </a:solidFill>
          <a:ln>
            <a:noFill/>
          </a:ln>
          <a:effectLst>
            <a:outerShdw blurRad="167442" dist="50800" dir="540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 name="Oval 6">
            <a:extLst>
              <a:ext uri="{FF2B5EF4-FFF2-40B4-BE49-F238E27FC236}">
                <a16:creationId xmlns:a16="http://schemas.microsoft.com/office/drawing/2014/main" id="{17323FE1-D8FF-7E82-2393-4DE1F33BFA4A}"/>
              </a:ext>
            </a:extLst>
          </p:cNvPr>
          <p:cNvSpPr/>
          <p:nvPr/>
        </p:nvSpPr>
        <p:spPr>
          <a:xfrm>
            <a:off x="627741" y="1692475"/>
            <a:ext cx="919553" cy="919553"/>
          </a:xfrm>
          <a:prstGeom prst="ellipse">
            <a:avLst/>
          </a:prstGeom>
          <a:solidFill>
            <a:schemeClr val="bg1"/>
          </a:solidFill>
          <a:ln>
            <a:noFill/>
          </a:ln>
          <a:effectLst>
            <a:outerShdw blurRad="163265" dist="50800" dir="7560000" algn="ctr" rotWithShape="0">
              <a:srgbClr val="000000">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3CCA70E2-012F-4E18-96B8-B54872C50140}"/>
              </a:ext>
            </a:extLst>
          </p:cNvPr>
          <p:cNvSpPr>
            <a:spLocks noGrp="1"/>
          </p:cNvSpPr>
          <p:nvPr>
            <p:ph type="sldNum" sz="quarter" idx="4"/>
          </p:nvPr>
        </p:nvSpPr>
        <p:spPr/>
        <p:txBody>
          <a:bodyPr/>
          <a:lstStyle/>
          <a:p>
            <a:fld id="{9AA6D16A-0A68-8445-85DB-A0BE8CCB51C7}" type="slidenum">
              <a:rPr lang="en-US" dirty="0" smtClean="0"/>
              <a:pPr/>
              <a:t>44</a:t>
            </a:fld>
            <a:endParaRPr lang="en-US"/>
          </a:p>
        </p:txBody>
      </p:sp>
      <p:sp>
        <p:nvSpPr>
          <p:cNvPr id="3" name="Title 2">
            <a:extLst>
              <a:ext uri="{FF2B5EF4-FFF2-40B4-BE49-F238E27FC236}">
                <a16:creationId xmlns:a16="http://schemas.microsoft.com/office/drawing/2014/main" id="{316D14DF-74E6-48D2-B002-3FECC2CC4D67}"/>
              </a:ext>
            </a:extLst>
          </p:cNvPr>
          <p:cNvSpPr>
            <a:spLocks noGrp="1"/>
          </p:cNvSpPr>
          <p:nvPr>
            <p:ph type="title"/>
          </p:nvPr>
        </p:nvSpPr>
        <p:spPr>
          <a:xfrm>
            <a:off x="438912" y="466779"/>
            <a:ext cx="11311128" cy="457200"/>
          </a:xfrm>
        </p:spPr>
        <p:txBody>
          <a:bodyPr/>
          <a:lstStyle/>
          <a:p>
            <a:r>
              <a:rPr lang="en-US"/>
              <a:t>Customer Care Technology</a:t>
            </a:r>
          </a:p>
        </p:txBody>
      </p:sp>
      <p:sp>
        <p:nvSpPr>
          <p:cNvPr id="4" name="Text Placeholder 3">
            <a:extLst>
              <a:ext uri="{FF2B5EF4-FFF2-40B4-BE49-F238E27FC236}">
                <a16:creationId xmlns:a16="http://schemas.microsoft.com/office/drawing/2014/main" id="{73D6B91F-94C6-4CD4-904F-FFA92DA6601B}"/>
              </a:ext>
            </a:extLst>
          </p:cNvPr>
          <p:cNvSpPr>
            <a:spLocks noGrp="1"/>
          </p:cNvSpPr>
          <p:nvPr>
            <p:ph type="body" sz="quarter" idx="10"/>
          </p:nvPr>
        </p:nvSpPr>
        <p:spPr/>
        <p:txBody>
          <a:bodyPr/>
          <a:lstStyle/>
          <a:p>
            <a:r>
              <a:rPr lang="en-US"/>
              <a:t>Fundamentals for Implementing Shared Services</a:t>
            </a:r>
          </a:p>
        </p:txBody>
      </p:sp>
      <p:sp>
        <p:nvSpPr>
          <p:cNvPr id="8" name="Content Placeholder 7">
            <a:extLst>
              <a:ext uri="{FF2B5EF4-FFF2-40B4-BE49-F238E27FC236}">
                <a16:creationId xmlns:a16="http://schemas.microsoft.com/office/drawing/2014/main" id="{D67E23DF-FF35-E349-963A-72C0CA491D12}"/>
              </a:ext>
            </a:extLst>
          </p:cNvPr>
          <p:cNvSpPr>
            <a:spLocks noGrp="1"/>
          </p:cNvSpPr>
          <p:nvPr>
            <p:ph sz="quarter" idx="11"/>
          </p:nvPr>
        </p:nvSpPr>
        <p:spPr/>
        <p:txBody>
          <a:bodyPr>
            <a:normAutofit/>
          </a:bodyPr>
          <a:lstStyle/>
          <a:p>
            <a:r>
              <a:rPr lang="en-US" sz="1800">
                <a:solidFill>
                  <a:schemeClr val="tx1"/>
                </a:solidFill>
              </a:rPr>
              <a:t>A shared services delivery model requires a foundation and investment in customer care technologies.</a:t>
            </a:r>
          </a:p>
        </p:txBody>
      </p:sp>
      <p:sp>
        <p:nvSpPr>
          <p:cNvPr id="26" name="Content Placeholder 2">
            <a:extLst>
              <a:ext uri="{FF2B5EF4-FFF2-40B4-BE49-F238E27FC236}">
                <a16:creationId xmlns:a16="http://schemas.microsoft.com/office/drawing/2014/main" id="{6CB5150E-6754-4361-BD35-0EC086614F72}"/>
              </a:ext>
            </a:extLst>
          </p:cNvPr>
          <p:cNvSpPr txBox="1">
            <a:spLocks/>
          </p:cNvSpPr>
          <p:nvPr/>
        </p:nvSpPr>
        <p:spPr>
          <a:xfrm>
            <a:off x="339145" y="4602198"/>
            <a:ext cx="1491592" cy="45720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Employee Portal</a:t>
            </a:r>
          </a:p>
        </p:txBody>
      </p:sp>
      <p:sp>
        <p:nvSpPr>
          <p:cNvPr id="27" name="Arrow: Up 26">
            <a:extLst>
              <a:ext uri="{FF2B5EF4-FFF2-40B4-BE49-F238E27FC236}">
                <a16:creationId xmlns:a16="http://schemas.microsoft.com/office/drawing/2014/main" id="{42F01BCC-460A-4A4C-86A4-5BAB179655A4}"/>
              </a:ext>
            </a:extLst>
          </p:cNvPr>
          <p:cNvSpPr/>
          <p:nvPr/>
        </p:nvSpPr>
        <p:spPr>
          <a:xfrm rot="10800000">
            <a:off x="1051438" y="2941733"/>
            <a:ext cx="91440" cy="73152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31" name="Content Placeholder 2">
            <a:extLst>
              <a:ext uri="{FF2B5EF4-FFF2-40B4-BE49-F238E27FC236}">
                <a16:creationId xmlns:a16="http://schemas.microsoft.com/office/drawing/2014/main" id="{75F47A52-BF76-43D4-BB0C-C40A3EEA047B}"/>
              </a:ext>
            </a:extLst>
          </p:cNvPr>
          <p:cNvSpPr txBox="1">
            <a:spLocks/>
          </p:cNvSpPr>
          <p:nvPr/>
        </p:nvSpPr>
        <p:spPr>
          <a:xfrm>
            <a:off x="3938781" y="4603437"/>
            <a:ext cx="1791896" cy="29804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Case Management System</a:t>
            </a:r>
          </a:p>
        </p:txBody>
      </p:sp>
      <p:sp>
        <p:nvSpPr>
          <p:cNvPr id="32" name="Content Placeholder 2">
            <a:extLst>
              <a:ext uri="{FF2B5EF4-FFF2-40B4-BE49-F238E27FC236}">
                <a16:creationId xmlns:a16="http://schemas.microsoft.com/office/drawing/2014/main" id="{BE963C60-F9B5-4D58-8402-6A78077C6343}"/>
              </a:ext>
            </a:extLst>
          </p:cNvPr>
          <p:cNvSpPr txBox="1">
            <a:spLocks/>
          </p:cNvSpPr>
          <p:nvPr/>
        </p:nvSpPr>
        <p:spPr>
          <a:xfrm>
            <a:off x="5123456" y="1932466"/>
            <a:ext cx="1254485" cy="940746"/>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Computer Telephony Integration (CTI)</a:t>
            </a:r>
          </a:p>
        </p:txBody>
      </p:sp>
      <p:sp>
        <p:nvSpPr>
          <p:cNvPr id="33" name="Content Placeholder 2">
            <a:extLst>
              <a:ext uri="{FF2B5EF4-FFF2-40B4-BE49-F238E27FC236}">
                <a16:creationId xmlns:a16="http://schemas.microsoft.com/office/drawing/2014/main" id="{453C6B09-CE75-4509-8FBF-9CD8F8BFE363}"/>
              </a:ext>
            </a:extLst>
          </p:cNvPr>
          <p:cNvSpPr txBox="1">
            <a:spLocks/>
          </p:cNvSpPr>
          <p:nvPr/>
        </p:nvSpPr>
        <p:spPr>
          <a:xfrm>
            <a:off x="1952018" y="2554031"/>
            <a:ext cx="1252728" cy="964018"/>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Interactive Voice Response (IVR)</a:t>
            </a:r>
          </a:p>
        </p:txBody>
      </p:sp>
      <p:sp>
        <p:nvSpPr>
          <p:cNvPr id="34" name="Content Placeholder 2">
            <a:extLst>
              <a:ext uri="{FF2B5EF4-FFF2-40B4-BE49-F238E27FC236}">
                <a16:creationId xmlns:a16="http://schemas.microsoft.com/office/drawing/2014/main" id="{5D8E617D-5A01-4496-8BCE-446FCC9900EC}"/>
              </a:ext>
            </a:extLst>
          </p:cNvPr>
          <p:cNvSpPr txBox="1">
            <a:spLocks/>
          </p:cNvSpPr>
          <p:nvPr/>
        </p:nvSpPr>
        <p:spPr>
          <a:xfrm>
            <a:off x="555616" y="2638419"/>
            <a:ext cx="1093948" cy="28455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Customer</a:t>
            </a:r>
          </a:p>
        </p:txBody>
      </p:sp>
      <p:sp>
        <p:nvSpPr>
          <p:cNvPr id="35" name="Arrow: Up 34">
            <a:extLst>
              <a:ext uri="{FF2B5EF4-FFF2-40B4-BE49-F238E27FC236}">
                <a16:creationId xmlns:a16="http://schemas.microsoft.com/office/drawing/2014/main" id="{AB3818BF-05F6-470C-A9EF-1F79D9D72FA8}"/>
              </a:ext>
            </a:extLst>
          </p:cNvPr>
          <p:cNvSpPr/>
          <p:nvPr/>
        </p:nvSpPr>
        <p:spPr>
          <a:xfrm rot="5400000">
            <a:off x="1994190" y="1725814"/>
            <a:ext cx="91440" cy="82296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36" name="Arrow: Up 35">
            <a:extLst>
              <a:ext uri="{FF2B5EF4-FFF2-40B4-BE49-F238E27FC236}">
                <a16:creationId xmlns:a16="http://schemas.microsoft.com/office/drawing/2014/main" id="{5E8B44AD-BF14-440F-9412-4894CE73D5B1}"/>
              </a:ext>
            </a:extLst>
          </p:cNvPr>
          <p:cNvSpPr/>
          <p:nvPr/>
        </p:nvSpPr>
        <p:spPr>
          <a:xfrm rot="5400000">
            <a:off x="3809517" y="1725815"/>
            <a:ext cx="91440" cy="82296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37" name="Arrow: Up 36">
            <a:extLst>
              <a:ext uri="{FF2B5EF4-FFF2-40B4-BE49-F238E27FC236}">
                <a16:creationId xmlns:a16="http://schemas.microsoft.com/office/drawing/2014/main" id="{B4BEA326-3BFD-4A0D-B10D-280D53654BEA}"/>
              </a:ext>
            </a:extLst>
          </p:cNvPr>
          <p:cNvSpPr/>
          <p:nvPr/>
        </p:nvSpPr>
        <p:spPr>
          <a:xfrm rot="10800000">
            <a:off x="4788707" y="2690331"/>
            <a:ext cx="91440" cy="91440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38" name="Arrow: Up 37">
            <a:extLst>
              <a:ext uri="{FF2B5EF4-FFF2-40B4-BE49-F238E27FC236}">
                <a16:creationId xmlns:a16="http://schemas.microsoft.com/office/drawing/2014/main" id="{E157E382-2AA2-4A40-8ED3-FD42DD4827B2}"/>
              </a:ext>
            </a:extLst>
          </p:cNvPr>
          <p:cNvSpPr/>
          <p:nvPr/>
        </p:nvSpPr>
        <p:spPr>
          <a:xfrm rot="3819889">
            <a:off x="2229112" y="3932079"/>
            <a:ext cx="91440" cy="91440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39" name="Arrow: Up 38">
            <a:extLst>
              <a:ext uri="{FF2B5EF4-FFF2-40B4-BE49-F238E27FC236}">
                <a16:creationId xmlns:a16="http://schemas.microsoft.com/office/drawing/2014/main" id="{48246203-A317-4907-8146-8EF29F22BFC5}"/>
              </a:ext>
            </a:extLst>
          </p:cNvPr>
          <p:cNvSpPr/>
          <p:nvPr/>
        </p:nvSpPr>
        <p:spPr>
          <a:xfrm rot="6771676">
            <a:off x="2040737" y="4819777"/>
            <a:ext cx="91440" cy="109728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40" name="Arrow: Up 39">
            <a:extLst>
              <a:ext uri="{FF2B5EF4-FFF2-40B4-BE49-F238E27FC236}">
                <a16:creationId xmlns:a16="http://schemas.microsoft.com/office/drawing/2014/main" id="{2296B2C1-DBEB-4B1B-8BC4-3035990AB408}"/>
              </a:ext>
            </a:extLst>
          </p:cNvPr>
          <p:cNvSpPr/>
          <p:nvPr/>
        </p:nvSpPr>
        <p:spPr>
          <a:xfrm rot="3244918">
            <a:off x="3986067" y="4847546"/>
            <a:ext cx="91440" cy="1005840"/>
          </a:xfrm>
          <a:prstGeom prst="upArrow">
            <a:avLst/>
          </a:prstGeom>
          <a:gradFill>
            <a:gsLst>
              <a:gs pos="0">
                <a:schemeClr val="accent2"/>
              </a:gs>
              <a:gs pos="100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a:solidFill>
                <a:schemeClr val="bg1"/>
              </a:solidFill>
            </a:endParaRPr>
          </a:p>
        </p:txBody>
      </p:sp>
      <p:sp>
        <p:nvSpPr>
          <p:cNvPr id="44" name="TextBox 43">
            <a:extLst>
              <a:ext uri="{FF2B5EF4-FFF2-40B4-BE49-F238E27FC236}">
                <a16:creationId xmlns:a16="http://schemas.microsoft.com/office/drawing/2014/main" id="{089CD790-7FB6-447D-A0B8-E86C785838BA}"/>
              </a:ext>
            </a:extLst>
          </p:cNvPr>
          <p:cNvSpPr txBox="1"/>
          <p:nvPr/>
        </p:nvSpPr>
        <p:spPr>
          <a:xfrm>
            <a:off x="6572538" y="2233679"/>
            <a:ext cx="4865955" cy="672492"/>
          </a:xfrm>
          <a:prstGeom prst="rect">
            <a:avLst/>
          </a:prstGeom>
          <a:noFill/>
        </p:spPr>
        <p:txBody>
          <a:bodyPr wrap="square" rtlCol="0">
            <a:spAutoFit/>
          </a:bodyPr>
          <a:lstStyle/>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Enables employee data verification with HCM integration </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Supports higher resolution rate on first contact by routing calls to the most appropriate and available representative</a:t>
            </a:r>
          </a:p>
        </p:txBody>
      </p:sp>
      <p:sp>
        <p:nvSpPr>
          <p:cNvPr id="45" name="TextBox 44">
            <a:extLst>
              <a:ext uri="{FF2B5EF4-FFF2-40B4-BE49-F238E27FC236}">
                <a16:creationId xmlns:a16="http://schemas.microsoft.com/office/drawing/2014/main" id="{6D48B34E-B82C-43D7-A2C6-9A360D76EF23}"/>
              </a:ext>
            </a:extLst>
          </p:cNvPr>
          <p:cNvSpPr txBox="1"/>
          <p:nvPr/>
        </p:nvSpPr>
        <p:spPr>
          <a:xfrm>
            <a:off x="6572537" y="3510667"/>
            <a:ext cx="4865955" cy="1491177"/>
          </a:xfrm>
          <a:prstGeom prst="rect">
            <a:avLst/>
          </a:prstGeom>
          <a:noFill/>
        </p:spPr>
        <p:txBody>
          <a:bodyPr wrap="square" rtlCol="0">
            <a:spAutoFit/>
          </a:bodyPr>
          <a:lstStyle/>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Provides one system to create, track, and review cases</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Offers flexible communication channels (e.g., text, live chat) with customers</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Enables 24/7 support to employees in different time zones or for non-office workers with virtual agent</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Supports better performance management with case metrics tracking and reporting</a:t>
            </a:r>
          </a:p>
        </p:txBody>
      </p:sp>
      <p:sp>
        <p:nvSpPr>
          <p:cNvPr id="46" name="TextBox 45">
            <a:extLst>
              <a:ext uri="{FF2B5EF4-FFF2-40B4-BE49-F238E27FC236}">
                <a16:creationId xmlns:a16="http://schemas.microsoft.com/office/drawing/2014/main" id="{6E048C3A-60EE-4F16-80F3-B3AB263EBB17}"/>
              </a:ext>
            </a:extLst>
          </p:cNvPr>
          <p:cNvSpPr txBox="1"/>
          <p:nvPr/>
        </p:nvSpPr>
        <p:spPr>
          <a:xfrm>
            <a:off x="6572536" y="5533034"/>
            <a:ext cx="4865955" cy="992579"/>
          </a:xfrm>
          <a:prstGeom prst="rect">
            <a:avLst/>
          </a:prstGeom>
          <a:noFill/>
        </p:spPr>
        <p:txBody>
          <a:bodyPr wrap="square" rtlCol="0">
            <a:spAutoFit/>
          </a:bodyPr>
          <a:lstStyle/>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Offers chat (AI or person) for employee questions</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Provides a ”one-stop shop” for content</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Offers improved mobile accessibility and robust search function </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a:t>Lifts transactional burden across the function</a:t>
            </a:r>
          </a:p>
        </p:txBody>
      </p:sp>
      <p:sp>
        <p:nvSpPr>
          <p:cNvPr id="49" name="Content Placeholder 2">
            <a:extLst>
              <a:ext uri="{FF2B5EF4-FFF2-40B4-BE49-F238E27FC236}">
                <a16:creationId xmlns:a16="http://schemas.microsoft.com/office/drawing/2014/main" id="{AFC70EDD-7942-41D0-8D8B-C77940D99CBE}"/>
              </a:ext>
            </a:extLst>
          </p:cNvPr>
          <p:cNvSpPr txBox="1">
            <a:spLocks/>
          </p:cNvSpPr>
          <p:nvPr/>
        </p:nvSpPr>
        <p:spPr>
          <a:xfrm>
            <a:off x="3015645" y="2554031"/>
            <a:ext cx="1254485" cy="745761"/>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Automated Call Routing (ACD)</a:t>
            </a:r>
          </a:p>
        </p:txBody>
      </p:sp>
      <p:sp>
        <p:nvSpPr>
          <p:cNvPr id="54" name="Shape 2629">
            <a:extLst>
              <a:ext uri="{FF2B5EF4-FFF2-40B4-BE49-F238E27FC236}">
                <a16:creationId xmlns:a16="http://schemas.microsoft.com/office/drawing/2014/main" id="{6AABAFB8-99AA-4E88-8AA1-993B0E2734E0}"/>
              </a:ext>
            </a:extLst>
          </p:cNvPr>
          <p:cNvSpPr>
            <a:spLocks noChangeAspect="1"/>
          </p:cNvSpPr>
          <p:nvPr/>
        </p:nvSpPr>
        <p:spPr>
          <a:xfrm>
            <a:off x="2755478" y="1913677"/>
            <a:ext cx="499199" cy="499061"/>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5" name="Content Placeholder 2">
            <a:extLst>
              <a:ext uri="{FF2B5EF4-FFF2-40B4-BE49-F238E27FC236}">
                <a16:creationId xmlns:a16="http://schemas.microsoft.com/office/drawing/2014/main" id="{5C6C4892-AAFC-46E2-85E8-10214A07B922}"/>
              </a:ext>
            </a:extLst>
          </p:cNvPr>
          <p:cNvSpPr txBox="1">
            <a:spLocks/>
          </p:cNvSpPr>
          <p:nvPr/>
        </p:nvSpPr>
        <p:spPr>
          <a:xfrm>
            <a:off x="2191861" y="6197445"/>
            <a:ext cx="1686043" cy="29804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a:t>E-Forms</a:t>
            </a:r>
          </a:p>
        </p:txBody>
      </p:sp>
      <p:sp>
        <p:nvSpPr>
          <p:cNvPr id="57" name="Shape 2649">
            <a:extLst>
              <a:ext uri="{FF2B5EF4-FFF2-40B4-BE49-F238E27FC236}">
                <a16:creationId xmlns:a16="http://schemas.microsoft.com/office/drawing/2014/main" id="{5A384B65-66BA-44D8-B1FF-75B3DC87E903}"/>
              </a:ext>
            </a:extLst>
          </p:cNvPr>
          <p:cNvSpPr>
            <a:spLocks noChangeAspect="1"/>
          </p:cNvSpPr>
          <p:nvPr/>
        </p:nvSpPr>
        <p:spPr>
          <a:xfrm>
            <a:off x="4556828" y="3904243"/>
            <a:ext cx="560874" cy="560874"/>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1147" y="4071"/>
                </a:moveTo>
                <a:cubicBezTo>
                  <a:pt x="11058" y="3982"/>
                  <a:pt x="10935" y="3927"/>
                  <a:pt x="10800" y="3927"/>
                </a:cubicBezTo>
                <a:cubicBezTo>
                  <a:pt x="10665" y="3927"/>
                  <a:pt x="10542" y="3982"/>
                  <a:pt x="10453" y="4071"/>
                </a:cubicBezTo>
                <a:lnTo>
                  <a:pt x="8489" y="6035"/>
                </a:lnTo>
                <a:cubicBezTo>
                  <a:pt x="8400" y="6124"/>
                  <a:pt x="8345" y="6247"/>
                  <a:pt x="8345" y="6382"/>
                </a:cubicBezTo>
                <a:cubicBezTo>
                  <a:pt x="8345" y="6653"/>
                  <a:pt x="8566" y="6873"/>
                  <a:pt x="8836" y="6873"/>
                </a:cubicBezTo>
                <a:cubicBezTo>
                  <a:pt x="8972" y="6873"/>
                  <a:pt x="9095" y="6818"/>
                  <a:pt x="9183" y="6729"/>
                </a:cubicBezTo>
                <a:lnTo>
                  <a:pt x="10309" y="5603"/>
                </a:lnTo>
                <a:lnTo>
                  <a:pt x="10309" y="11291"/>
                </a:lnTo>
                <a:cubicBezTo>
                  <a:pt x="10309" y="11562"/>
                  <a:pt x="10529" y="11782"/>
                  <a:pt x="10800" y="11782"/>
                </a:cubicBezTo>
                <a:cubicBezTo>
                  <a:pt x="11071" y="11782"/>
                  <a:pt x="11291" y="11562"/>
                  <a:pt x="11291" y="11291"/>
                </a:cubicBezTo>
                <a:lnTo>
                  <a:pt x="11291" y="5603"/>
                </a:lnTo>
                <a:lnTo>
                  <a:pt x="12417" y="6729"/>
                </a:lnTo>
                <a:cubicBezTo>
                  <a:pt x="12505" y="6818"/>
                  <a:pt x="12628" y="6873"/>
                  <a:pt x="12764" y="6873"/>
                </a:cubicBezTo>
                <a:cubicBezTo>
                  <a:pt x="13034" y="6873"/>
                  <a:pt x="13255" y="6653"/>
                  <a:pt x="13255" y="6382"/>
                </a:cubicBezTo>
                <a:cubicBezTo>
                  <a:pt x="13255" y="6247"/>
                  <a:pt x="13200" y="6124"/>
                  <a:pt x="13111" y="6035"/>
                </a:cubicBezTo>
                <a:cubicBezTo>
                  <a:pt x="13111" y="6035"/>
                  <a:pt x="11147" y="4071"/>
                  <a:pt x="11147" y="4071"/>
                </a:cubicBezTo>
                <a:close/>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8" name="Shape 2647">
            <a:extLst>
              <a:ext uri="{FF2B5EF4-FFF2-40B4-BE49-F238E27FC236}">
                <a16:creationId xmlns:a16="http://schemas.microsoft.com/office/drawing/2014/main" id="{C969E5A1-C4B5-466E-BF08-EFCD431CE314}"/>
              </a:ext>
            </a:extLst>
          </p:cNvPr>
          <p:cNvSpPr/>
          <p:nvPr/>
        </p:nvSpPr>
        <p:spPr>
          <a:xfrm>
            <a:off x="4526579" y="1877331"/>
            <a:ext cx="593464" cy="593464"/>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0773" y="5201"/>
                </a:moveTo>
                <a:cubicBezTo>
                  <a:pt x="10712" y="5093"/>
                  <a:pt x="10614" y="5023"/>
                  <a:pt x="10504" y="4986"/>
                </a:cubicBezTo>
                <a:lnTo>
                  <a:pt x="10517" y="4938"/>
                </a:lnTo>
                <a:cubicBezTo>
                  <a:pt x="10483" y="4941"/>
                  <a:pt x="10451" y="4949"/>
                  <a:pt x="10419" y="4957"/>
                </a:cubicBezTo>
                <a:lnTo>
                  <a:pt x="8464" y="4433"/>
                </a:lnTo>
                <a:cubicBezTo>
                  <a:pt x="8343" y="4400"/>
                  <a:pt x="8209" y="4414"/>
                  <a:pt x="8091" y="4482"/>
                </a:cubicBezTo>
                <a:cubicBezTo>
                  <a:pt x="7856" y="4618"/>
                  <a:pt x="7776" y="4918"/>
                  <a:pt x="7912" y="5153"/>
                </a:cubicBezTo>
                <a:cubicBezTo>
                  <a:pt x="7979" y="5270"/>
                  <a:pt x="8088" y="5349"/>
                  <a:pt x="8210" y="5381"/>
                </a:cubicBezTo>
                <a:lnTo>
                  <a:pt x="8965" y="5584"/>
                </a:lnTo>
                <a:cubicBezTo>
                  <a:pt x="8292" y="6116"/>
                  <a:pt x="7855" y="6927"/>
                  <a:pt x="7855" y="7855"/>
                </a:cubicBezTo>
                <a:cubicBezTo>
                  <a:pt x="7855" y="9081"/>
                  <a:pt x="8605" y="10131"/>
                  <a:pt x="9671" y="10574"/>
                </a:cubicBezTo>
                <a:lnTo>
                  <a:pt x="9934" y="9609"/>
                </a:lnTo>
                <a:cubicBezTo>
                  <a:pt x="9286" y="9288"/>
                  <a:pt x="8836" y="8627"/>
                  <a:pt x="8836" y="7855"/>
                </a:cubicBezTo>
                <a:cubicBezTo>
                  <a:pt x="8836" y="7221"/>
                  <a:pt x="9142" y="6665"/>
                  <a:pt x="9609" y="6309"/>
                </a:cubicBezTo>
                <a:lnTo>
                  <a:pt x="9336" y="7331"/>
                </a:lnTo>
                <a:cubicBezTo>
                  <a:pt x="9303" y="7453"/>
                  <a:pt x="9316" y="7586"/>
                  <a:pt x="9384" y="7704"/>
                </a:cubicBezTo>
                <a:cubicBezTo>
                  <a:pt x="9520" y="7938"/>
                  <a:pt x="9820" y="8019"/>
                  <a:pt x="10055" y="7884"/>
                </a:cubicBezTo>
                <a:cubicBezTo>
                  <a:pt x="10172" y="7815"/>
                  <a:pt x="10251" y="7706"/>
                  <a:pt x="10284" y="7585"/>
                </a:cubicBezTo>
                <a:lnTo>
                  <a:pt x="10823" y="5573"/>
                </a:lnTo>
                <a:cubicBezTo>
                  <a:pt x="10855" y="5452"/>
                  <a:pt x="10841" y="5318"/>
                  <a:pt x="10773" y="5201"/>
                </a:cubicBezTo>
                <a:moveTo>
                  <a:pt x="13421" y="10343"/>
                </a:moveTo>
                <a:lnTo>
                  <a:pt x="12630" y="10132"/>
                </a:lnTo>
                <a:cubicBezTo>
                  <a:pt x="13306" y="9598"/>
                  <a:pt x="13745" y="8785"/>
                  <a:pt x="13745" y="7855"/>
                </a:cubicBezTo>
                <a:cubicBezTo>
                  <a:pt x="13745" y="6643"/>
                  <a:pt x="13013" y="5604"/>
                  <a:pt x="11967" y="5152"/>
                </a:cubicBezTo>
                <a:lnTo>
                  <a:pt x="11702" y="6121"/>
                </a:lnTo>
                <a:cubicBezTo>
                  <a:pt x="12330" y="6448"/>
                  <a:pt x="12764" y="7098"/>
                  <a:pt x="12764" y="7855"/>
                </a:cubicBezTo>
                <a:cubicBezTo>
                  <a:pt x="12764" y="8468"/>
                  <a:pt x="12477" y="9008"/>
                  <a:pt x="12035" y="9366"/>
                </a:cubicBezTo>
                <a:lnTo>
                  <a:pt x="12295" y="8394"/>
                </a:lnTo>
                <a:cubicBezTo>
                  <a:pt x="12328" y="8273"/>
                  <a:pt x="12314" y="8139"/>
                  <a:pt x="12246" y="8021"/>
                </a:cubicBezTo>
                <a:cubicBezTo>
                  <a:pt x="12111" y="7786"/>
                  <a:pt x="11811" y="7706"/>
                  <a:pt x="11576" y="7842"/>
                </a:cubicBezTo>
                <a:cubicBezTo>
                  <a:pt x="11458" y="7910"/>
                  <a:pt x="11380" y="8019"/>
                  <a:pt x="11347" y="8140"/>
                </a:cubicBezTo>
                <a:lnTo>
                  <a:pt x="10808" y="10152"/>
                </a:lnTo>
                <a:lnTo>
                  <a:pt x="10808" y="10152"/>
                </a:lnTo>
                <a:cubicBezTo>
                  <a:pt x="10776" y="10273"/>
                  <a:pt x="10789" y="10407"/>
                  <a:pt x="10857" y="10524"/>
                </a:cubicBezTo>
                <a:cubicBezTo>
                  <a:pt x="10920" y="10634"/>
                  <a:pt x="11021" y="10706"/>
                  <a:pt x="11133" y="10742"/>
                </a:cubicBezTo>
                <a:lnTo>
                  <a:pt x="11126" y="10768"/>
                </a:lnTo>
                <a:cubicBezTo>
                  <a:pt x="11142" y="10766"/>
                  <a:pt x="11157" y="10761"/>
                  <a:pt x="11173" y="10758"/>
                </a:cubicBezTo>
                <a:lnTo>
                  <a:pt x="13167" y="11292"/>
                </a:lnTo>
                <a:cubicBezTo>
                  <a:pt x="13288" y="11324"/>
                  <a:pt x="13422" y="11311"/>
                  <a:pt x="13540" y="11243"/>
                </a:cubicBezTo>
                <a:cubicBezTo>
                  <a:pt x="13774" y="11107"/>
                  <a:pt x="13855" y="10807"/>
                  <a:pt x="13719" y="10572"/>
                </a:cubicBezTo>
                <a:cubicBezTo>
                  <a:pt x="13651" y="10455"/>
                  <a:pt x="13542" y="10376"/>
                  <a:pt x="13421" y="10343"/>
                </a:cubicBezTo>
              </a:path>
            </a:pathLst>
          </a:custGeom>
          <a:gradFill>
            <a:gsLst>
              <a:gs pos="0">
                <a:schemeClr val="accent2"/>
              </a:gs>
              <a:gs pos="100000">
                <a:schemeClr val="accent4"/>
              </a:gs>
            </a:gsLst>
            <a:lin ang="5400000" scaled="1"/>
          </a:gra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 name="Rectangle 4">
            <a:extLst>
              <a:ext uri="{FF2B5EF4-FFF2-40B4-BE49-F238E27FC236}">
                <a16:creationId xmlns:a16="http://schemas.microsoft.com/office/drawing/2014/main" id="{FC22C1CF-10FA-094C-9778-2E55BC9A5E17}"/>
              </a:ext>
            </a:extLst>
          </p:cNvPr>
          <p:cNvSpPr/>
          <p:nvPr/>
        </p:nvSpPr>
        <p:spPr>
          <a:xfrm>
            <a:off x="6683021" y="1917143"/>
            <a:ext cx="3939822" cy="27432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Telephony System (IVR, ACD, CTI)</a:t>
            </a:r>
          </a:p>
        </p:txBody>
      </p:sp>
      <p:sp>
        <p:nvSpPr>
          <p:cNvPr id="48" name="Rectangle 47">
            <a:extLst>
              <a:ext uri="{FF2B5EF4-FFF2-40B4-BE49-F238E27FC236}">
                <a16:creationId xmlns:a16="http://schemas.microsoft.com/office/drawing/2014/main" id="{9C5807EB-8D42-0A49-8D7B-61D44BA842B6}"/>
              </a:ext>
            </a:extLst>
          </p:cNvPr>
          <p:cNvSpPr/>
          <p:nvPr/>
        </p:nvSpPr>
        <p:spPr>
          <a:xfrm>
            <a:off x="6683021" y="3226405"/>
            <a:ext cx="3939822" cy="27432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Case Management System (CMS)</a:t>
            </a:r>
          </a:p>
        </p:txBody>
      </p:sp>
      <p:sp>
        <p:nvSpPr>
          <p:cNvPr id="59" name="Rectangle 58">
            <a:extLst>
              <a:ext uri="{FF2B5EF4-FFF2-40B4-BE49-F238E27FC236}">
                <a16:creationId xmlns:a16="http://schemas.microsoft.com/office/drawing/2014/main" id="{434E4A53-2D58-E547-A55D-EDD7F3B13C1B}"/>
              </a:ext>
            </a:extLst>
          </p:cNvPr>
          <p:cNvSpPr/>
          <p:nvPr/>
        </p:nvSpPr>
        <p:spPr>
          <a:xfrm>
            <a:off x="6683021" y="5241640"/>
            <a:ext cx="3939822" cy="27432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Portal and Knowledge Base</a:t>
            </a:r>
          </a:p>
        </p:txBody>
      </p:sp>
      <p:pic>
        <p:nvPicPr>
          <p:cNvPr id="10" name="Graphic 9" descr="Document with solid fill">
            <a:extLst>
              <a:ext uri="{FF2B5EF4-FFF2-40B4-BE49-F238E27FC236}">
                <a16:creationId xmlns:a16="http://schemas.microsoft.com/office/drawing/2014/main" id="{04BE5035-3FCD-FA87-0036-8E2C545937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17416" y="5335187"/>
            <a:ext cx="679060" cy="679060"/>
          </a:xfrm>
          <a:prstGeom prst="rect">
            <a:avLst/>
          </a:prstGeom>
        </p:spPr>
      </p:pic>
      <p:grpSp>
        <p:nvGrpSpPr>
          <p:cNvPr id="9" name="Graphic 55">
            <a:extLst>
              <a:ext uri="{FF2B5EF4-FFF2-40B4-BE49-F238E27FC236}">
                <a16:creationId xmlns:a16="http://schemas.microsoft.com/office/drawing/2014/main" id="{51C71A35-0B8B-8D91-FB89-3023DDCD56AA}"/>
              </a:ext>
            </a:extLst>
          </p:cNvPr>
          <p:cNvGrpSpPr/>
          <p:nvPr/>
        </p:nvGrpSpPr>
        <p:grpSpPr>
          <a:xfrm>
            <a:off x="723447" y="1786593"/>
            <a:ext cx="731520" cy="731520"/>
            <a:chOff x="723447" y="1786593"/>
            <a:chExt cx="731520" cy="731520"/>
          </a:xfrm>
          <a:gradFill>
            <a:gsLst>
              <a:gs pos="0">
                <a:schemeClr val="accent4"/>
              </a:gs>
              <a:gs pos="86000">
                <a:schemeClr val="accent2"/>
              </a:gs>
            </a:gsLst>
            <a:lin ang="5400000" scaled="0"/>
          </a:gradFill>
        </p:grpSpPr>
        <p:sp>
          <p:nvSpPr>
            <p:cNvPr id="11" name="Freeform 10">
              <a:extLst>
                <a:ext uri="{FF2B5EF4-FFF2-40B4-BE49-F238E27FC236}">
                  <a16:creationId xmlns:a16="http://schemas.microsoft.com/office/drawing/2014/main" id="{E7B4847F-8F32-481A-A534-D704AD59767B}"/>
                </a:ext>
              </a:extLst>
            </p:cNvPr>
            <p:cNvSpPr/>
            <p:nvPr/>
          </p:nvSpPr>
          <p:spPr>
            <a:xfrm>
              <a:off x="844716" y="1898840"/>
              <a:ext cx="488980" cy="547677"/>
            </a:xfrm>
            <a:custGeom>
              <a:avLst/>
              <a:gdLst>
                <a:gd name="connsiteX0" fmla="*/ 409164 w 488980"/>
                <a:gd name="connsiteY0" fmla="*/ 380878 h 547677"/>
                <a:gd name="connsiteX1" fmla="*/ 364378 w 488980"/>
                <a:gd name="connsiteY1" fmla="*/ 361696 h 547677"/>
                <a:gd name="connsiteX2" fmla="*/ 319593 w 488980"/>
                <a:gd name="connsiteY2" fmla="*/ 318536 h 547677"/>
                <a:gd name="connsiteX3" fmla="*/ 342433 w 488980"/>
                <a:gd name="connsiteY3" fmla="*/ 256032 h 547677"/>
                <a:gd name="connsiteX4" fmla="*/ 364378 w 488980"/>
                <a:gd name="connsiteY4" fmla="*/ 182880 h 547677"/>
                <a:gd name="connsiteX5" fmla="*/ 367711 w 488980"/>
                <a:gd name="connsiteY5" fmla="*/ 75103 h 547677"/>
                <a:gd name="connsiteX6" fmla="*/ 244328 w 488980"/>
                <a:gd name="connsiteY6" fmla="*/ 0 h 547677"/>
                <a:gd name="connsiteX7" fmla="*/ 119807 w 488980"/>
                <a:gd name="connsiteY7" fmla="*/ 81280 h 547677"/>
                <a:gd name="connsiteX8" fmla="*/ 124521 w 488980"/>
                <a:gd name="connsiteY8" fmla="*/ 183205 h 547677"/>
                <a:gd name="connsiteX9" fmla="*/ 146954 w 488980"/>
                <a:gd name="connsiteY9" fmla="*/ 256357 h 547677"/>
                <a:gd name="connsiteX10" fmla="*/ 169306 w 488980"/>
                <a:gd name="connsiteY10" fmla="*/ 318536 h 547677"/>
                <a:gd name="connsiteX11" fmla="*/ 124521 w 488980"/>
                <a:gd name="connsiteY11" fmla="*/ 361777 h 547677"/>
                <a:gd name="connsiteX12" fmla="*/ 79736 w 488980"/>
                <a:gd name="connsiteY12" fmla="*/ 380959 h 547677"/>
                <a:gd name="connsiteX13" fmla="*/ 0 w 488980"/>
                <a:gd name="connsiteY13" fmla="*/ 416723 h 547677"/>
                <a:gd name="connsiteX14" fmla="*/ 407313 w 488980"/>
                <a:gd name="connsiteY14" fmla="*/ 498390 h 547677"/>
                <a:gd name="connsiteX15" fmla="*/ 488981 w 488980"/>
                <a:gd name="connsiteY15" fmla="*/ 416723 h 547677"/>
                <a:gd name="connsiteX16" fmla="*/ 409164 w 488980"/>
                <a:gd name="connsiteY16" fmla="*/ 380878 h 54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980" h="547677">
                  <a:moveTo>
                    <a:pt x="409164" y="380878"/>
                  </a:moveTo>
                  <a:cubicBezTo>
                    <a:pt x="392908" y="373563"/>
                    <a:pt x="374213" y="369093"/>
                    <a:pt x="364378" y="361696"/>
                  </a:cubicBezTo>
                  <a:lnTo>
                    <a:pt x="319593" y="318536"/>
                  </a:lnTo>
                  <a:lnTo>
                    <a:pt x="342433" y="256032"/>
                  </a:lnTo>
                  <a:cubicBezTo>
                    <a:pt x="369743" y="247904"/>
                    <a:pt x="382016" y="184262"/>
                    <a:pt x="364378" y="182880"/>
                  </a:cubicBezTo>
                  <a:cubicBezTo>
                    <a:pt x="370393" y="150368"/>
                    <a:pt x="376245" y="105176"/>
                    <a:pt x="367711" y="75103"/>
                  </a:cubicBezTo>
                  <a:cubicBezTo>
                    <a:pt x="357551" y="32431"/>
                    <a:pt x="306182" y="0"/>
                    <a:pt x="244328" y="0"/>
                  </a:cubicBezTo>
                  <a:cubicBezTo>
                    <a:pt x="179710" y="0"/>
                    <a:pt x="126472" y="35438"/>
                    <a:pt x="119807" y="81280"/>
                  </a:cubicBezTo>
                  <a:cubicBezTo>
                    <a:pt x="113386" y="111110"/>
                    <a:pt x="118913" y="152400"/>
                    <a:pt x="124521" y="183205"/>
                  </a:cubicBezTo>
                  <a:cubicBezTo>
                    <a:pt x="106964" y="184831"/>
                    <a:pt x="119644" y="248961"/>
                    <a:pt x="146954" y="256357"/>
                  </a:cubicBezTo>
                  <a:lnTo>
                    <a:pt x="169306" y="318536"/>
                  </a:lnTo>
                  <a:lnTo>
                    <a:pt x="124521" y="361777"/>
                  </a:lnTo>
                  <a:cubicBezTo>
                    <a:pt x="114767" y="369174"/>
                    <a:pt x="96154" y="373644"/>
                    <a:pt x="79736" y="380959"/>
                  </a:cubicBezTo>
                  <a:cubicBezTo>
                    <a:pt x="60066" y="389738"/>
                    <a:pt x="26579" y="401686"/>
                    <a:pt x="0" y="416723"/>
                  </a:cubicBezTo>
                  <a:cubicBezTo>
                    <a:pt x="89924" y="551751"/>
                    <a:pt x="272285" y="588314"/>
                    <a:pt x="407313" y="498390"/>
                  </a:cubicBezTo>
                  <a:cubicBezTo>
                    <a:pt x="439672" y="476841"/>
                    <a:pt x="467431" y="449081"/>
                    <a:pt x="488981" y="416723"/>
                  </a:cubicBezTo>
                  <a:cubicBezTo>
                    <a:pt x="462402" y="401605"/>
                    <a:pt x="428833" y="389656"/>
                    <a:pt x="409164" y="380878"/>
                  </a:cubicBezTo>
                  <a:close/>
                </a:path>
              </a:pathLst>
            </a:custGeom>
            <a:grpFill/>
            <a:ln w="8043"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F2BBE41-A658-9212-7974-B05F73E929F8}"/>
                </a:ext>
              </a:extLst>
            </p:cNvPr>
            <p:cNvSpPr/>
            <p:nvPr/>
          </p:nvSpPr>
          <p:spPr>
            <a:xfrm>
              <a:off x="723447" y="1786593"/>
              <a:ext cx="731520" cy="731520"/>
            </a:xfrm>
            <a:custGeom>
              <a:avLst/>
              <a:gdLst>
                <a:gd name="connsiteX0" fmla="*/ 365760 w 731520"/>
                <a:gd name="connsiteY0" fmla="*/ 0 h 731520"/>
                <a:gd name="connsiteX1" fmla="*/ 0 w 731520"/>
                <a:gd name="connsiteY1" fmla="*/ 365760 h 731520"/>
                <a:gd name="connsiteX2" fmla="*/ 365760 w 731520"/>
                <a:gd name="connsiteY2" fmla="*/ 731520 h 731520"/>
                <a:gd name="connsiteX3" fmla="*/ 731520 w 731520"/>
                <a:gd name="connsiteY3" fmla="*/ 365760 h 731520"/>
                <a:gd name="connsiteX4" fmla="*/ 365760 w 731520"/>
                <a:gd name="connsiteY4" fmla="*/ 0 h 731520"/>
                <a:gd name="connsiteX5" fmla="*/ 365760 w 731520"/>
                <a:gd name="connsiteY5" fmla="*/ 688523 h 731520"/>
                <a:gd name="connsiteX6" fmla="*/ 42997 w 731520"/>
                <a:gd name="connsiteY6" fmla="*/ 365760 h 731520"/>
                <a:gd name="connsiteX7" fmla="*/ 365760 w 731520"/>
                <a:gd name="connsiteY7" fmla="*/ 42997 h 731520"/>
                <a:gd name="connsiteX8" fmla="*/ 688523 w 731520"/>
                <a:gd name="connsiteY8" fmla="*/ 365760 h 731520"/>
                <a:gd name="connsiteX9" fmla="*/ 365760 w 731520"/>
                <a:gd name="connsiteY9" fmla="*/ 688523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1520" h="731520">
                  <a:moveTo>
                    <a:pt x="365760" y="0"/>
                  </a:moveTo>
                  <a:cubicBezTo>
                    <a:pt x="163756" y="0"/>
                    <a:pt x="0" y="163756"/>
                    <a:pt x="0" y="365760"/>
                  </a:cubicBezTo>
                  <a:cubicBezTo>
                    <a:pt x="0" y="567764"/>
                    <a:pt x="163756" y="731520"/>
                    <a:pt x="365760" y="731520"/>
                  </a:cubicBezTo>
                  <a:cubicBezTo>
                    <a:pt x="567764" y="731520"/>
                    <a:pt x="731520" y="567764"/>
                    <a:pt x="731520" y="365760"/>
                  </a:cubicBezTo>
                  <a:cubicBezTo>
                    <a:pt x="731296" y="163849"/>
                    <a:pt x="567671" y="224"/>
                    <a:pt x="365760" y="0"/>
                  </a:cubicBezTo>
                  <a:close/>
                  <a:moveTo>
                    <a:pt x="365760" y="688523"/>
                  </a:moveTo>
                  <a:cubicBezTo>
                    <a:pt x="187503" y="688523"/>
                    <a:pt x="42997" y="544017"/>
                    <a:pt x="42997" y="365760"/>
                  </a:cubicBezTo>
                  <a:cubicBezTo>
                    <a:pt x="42997" y="187503"/>
                    <a:pt x="187503" y="42997"/>
                    <a:pt x="365760" y="42997"/>
                  </a:cubicBezTo>
                  <a:cubicBezTo>
                    <a:pt x="544017" y="42997"/>
                    <a:pt x="688523" y="187503"/>
                    <a:pt x="688523" y="365760"/>
                  </a:cubicBezTo>
                  <a:cubicBezTo>
                    <a:pt x="688523" y="544017"/>
                    <a:pt x="544017" y="688523"/>
                    <a:pt x="365760" y="688523"/>
                  </a:cubicBezTo>
                  <a:close/>
                </a:path>
              </a:pathLst>
            </a:custGeom>
            <a:grpFill/>
            <a:ln w="8043" cap="flat">
              <a:noFill/>
              <a:prstDash val="solid"/>
              <a:miter/>
            </a:ln>
          </p:spPr>
          <p:txBody>
            <a:bodyPr rtlCol="0" anchor="ctr"/>
            <a:lstStyle/>
            <a:p>
              <a:endParaRPr lang="en-US"/>
            </a:p>
          </p:txBody>
        </p:sp>
      </p:grpSp>
      <p:grpSp>
        <p:nvGrpSpPr>
          <p:cNvPr id="18" name="Group 17">
            <a:extLst>
              <a:ext uri="{FF2B5EF4-FFF2-40B4-BE49-F238E27FC236}">
                <a16:creationId xmlns:a16="http://schemas.microsoft.com/office/drawing/2014/main" id="{B4FED942-D439-159F-A5B3-B5767D106C47}"/>
              </a:ext>
            </a:extLst>
          </p:cNvPr>
          <p:cNvGrpSpPr/>
          <p:nvPr/>
        </p:nvGrpSpPr>
        <p:grpSpPr>
          <a:xfrm>
            <a:off x="666788" y="3895674"/>
            <a:ext cx="1023428" cy="595062"/>
            <a:chOff x="714914" y="3895674"/>
            <a:chExt cx="1023428" cy="595062"/>
          </a:xfrm>
          <a:gradFill>
            <a:gsLst>
              <a:gs pos="0">
                <a:schemeClr val="accent2"/>
              </a:gs>
              <a:gs pos="100000">
                <a:schemeClr val="accent4"/>
              </a:gs>
            </a:gsLst>
            <a:lin ang="5400000" scaled="1"/>
          </a:gradFill>
        </p:grpSpPr>
        <p:sp>
          <p:nvSpPr>
            <p:cNvPr id="53" name="Shape 2643">
              <a:extLst>
                <a:ext uri="{FF2B5EF4-FFF2-40B4-BE49-F238E27FC236}">
                  <a16:creationId xmlns:a16="http://schemas.microsoft.com/office/drawing/2014/main" id="{B406FB37-17FD-4496-833F-6A5C6443EBDF}"/>
                </a:ext>
              </a:extLst>
            </p:cNvPr>
            <p:cNvSpPr>
              <a:spLocks noChangeAspect="1"/>
            </p:cNvSpPr>
            <p:nvPr/>
          </p:nvSpPr>
          <p:spPr>
            <a:xfrm>
              <a:off x="1488959" y="4020185"/>
              <a:ext cx="249383" cy="457200"/>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nvGrpSpPr>
            <p:cNvPr id="15" name="Graphic 51">
              <a:extLst>
                <a:ext uri="{FF2B5EF4-FFF2-40B4-BE49-F238E27FC236}">
                  <a16:creationId xmlns:a16="http://schemas.microsoft.com/office/drawing/2014/main" id="{78D73AF4-6B03-0295-BF47-4BA8645F9435}"/>
                </a:ext>
              </a:extLst>
            </p:cNvPr>
            <p:cNvGrpSpPr/>
            <p:nvPr/>
          </p:nvGrpSpPr>
          <p:grpSpPr>
            <a:xfrm>
              <a:off x="714914" y="3895674"/>
              <a:ext cx="743136" cy="595062"/>
              <a:chOff x="714914" y="3895674"/>
              <a:chExt cx="743136" cy="595062"/>
            </a:xfrm>
            <a:grpFill/>
          </p:grpSpPr>
          <p:sp>
            <p:nvSpPr>
              <p:cNvPr id="16" name="Freeform 15">
                <a:extLst>
                  <a:ext uri="{FF2B5EF4-FFF2-40B4-BE49-F238E27FC236}">
                    <a16:creationId xmlns:a16="http://schemas.microsoft.com/office/drawing/2014/main" id="{3B0650C4-C280-1E38-1206-4421AA821E3E}"/>
                  </a:ext>
                </a:extLst>
              </p:cNvPr>
              <p:cNvSpPr/>
              <p:nvPr/>
            </p:nvSpPr>
            <p:spPr>
              <a:xfrm>
                <a:off x="917417" y="4363991"/>
                <a:ext cx="337982" cy="126745"/>
              </a:xfrm>
              <a:custGeom>
                <a:avLst/>
                <a:gdLst>
                  <a:gd name="connsiteX0" fmla="*/ 324415 w 337982"/>
                  <a:gd name="connsiteY0" fmla="*/ 102822 h 126745"/>
                  <a:gd name="connsiteX1" fmla="*/ 287412 w 337982"/>
                  <a:gd name="connsiteY1" fmla="*/ 102822 h 126745"/>
                  <a:gd name="connsiteX2" fmla="*/ 222288 w 337982"/>
                  <a:gd name="connsiteY2" fmla="*/ 0 h 126745"/>
                  <a:gd name="connsiteX3" fmla="*/ 112513 w 337982"/>
                  <a:gd name="connsiteY3" fmla="*/ 0 h 126745"/>
                  <a:gd name="connsiteX4" fmla="*/ 48129 w 337982"/>
                  <a:gd name="connsiteY4" fmla="*/ 102580 h 126745"/>
                  <a:gd name="connsiteX5" fmla="*/ 12360 w 337982"/>
                  <a:gd name="connsiteY5" fmla="*/ 102580 h 126745"/>
                  <a:gd name="connsiteX6" fmla="*/ 25 w 337982"/>
                  <a:gd name="connsiteY6" fmla="*/ 114663 h 126745"/>
                  <a:gd name="connsiteX7" fmla="*/ 10833 w 337982"/>
                  <a:gd name="connsiteY7" fmla="*/ 126743 h 126745"/>
                  <a:gd name="connsiteX8" fmla="*/ 10880 w 337982"/>
                  <a:gd name="connsiteY8" fmla="*/ 126745 h 126745"/>
                  <a:gd name="connsiteX9" fmla="*/ 12360 w 337982"/>
                  <a:gd name="connsiteY9" fmla="*/ 126745 h 126745"/>
                  <a:gd name="connsiteX10" fmla="*/ 325648 w 337982"/>
                  <a:gd name="connsiteY10" fmla="*/ 126745 h 126745"/>
                  <a:gd name="connsiteX11" fmla="*/ 337983 w 337982"/>
                  <a:gd name="connsiteY11" fmla="*/ 114663 h 126745"/>
                  <a:gd name="connsiteX12" fmla="*/ 324415 w 337982"/>
                  <a:gd name="connsiteY12" fmla="*/ 102822 h 12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982" h="126745">
                    <a:moveTo>
                      <a:pt x="324415" y="102822"/>
                    </a:moveTo>
                    <a:lnTo>
                      <a:pt x="287412" y="102822"/>
                    </a:lnTo>
                    <a:lnTo>
                      <a:pt x="222288" y="0"/>
                    </a:lnTo>
                    <a:lnTo>
                      <a:pt x="112513" y="0"/>
                    </a:lnTo>
                    <a:lnTo>
                      <a:pt x="48129" y="102580"/>
                    </a:lnTo>
                    <a:lnTo>
                      <a:pt x="12360" y="102580"/>
                    </a:lnTo>
                    <a:cubicBezTo>
                      <a:pt x="5547" y="102580"/>
                      <a:pt x="25" y="107990"/>
                      <a:pt x="25" y="114663"/>
                    </a:cubicBezTo>
                    <a:cubicBezTo>
                      <a:pt x="-395" y="120922"/>
                      <a:pt x="4444" y="126330"/>
                      <a:pt x="10833" y="126743"/>
                    </a:cubicBezTo>
                    <a:cubicBezTo>
                      <a:pt x="10849" y="126743"/>
                      <a:pt x="10864" y="126744"/>
                      <a:pt x="10880" y="126745"/>
                    </a:cubicBezTo>
                    <a:lnTo>
                      <a:pt x="12360" y="126745"/>
                    </a:lnTo>
                    <a:lnTo>
                      <a:pt x="325648" y="126745"/>
                    </a:lnTo>
                    <a:cubicBezTo>
                      <a:pt x="332461" y="126745"/>
                      <a:pt x="337983" y="121336"/>
                      <a:pt x="337983" y="114663"/>
                    </a:cubicBezTo>
                    <a:cubicBezTo>
                      <a:pt x="336839" y="108096"/>
                      <a:pt x="331206" y="103178"/>
                      <a:pt x="324415" y="102822"/>
                    </a:cubicBezTo>
                    <a:close/>
                  </a:path>
                </a:pathLst>
              </a:custGeom>
              <a:grpFill/>
              <a:ln w="12224"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67726A5D-4AF4-7B42-8A8C-8C7948736813}"/>
                  </a:ext>
                </a:extLst>
              </p:cNvPr>
              <p:cNvSpPr/>
              <p:nvPr/>
            </p:nvSpPr>
            <p:spPr>
              <a:xfrm>
                <a:off x="714914" y="3895674"/>
                <a:ext cx="743136" cy="445723"/>
              </a:xfrm>
              <a:custGeom>
                <a:avLst/>
                <a:gdLst>
                  <a:gd name="connsiteX0" fmla="*/ 687016 w 743136"/>
                  <a:gd name="connsiteY0" fmla="*/ 25252 h 445723"/>
                  <a:gd name="connsiteX1" fmla="*/ 719084 w 743136"/>
                  <a:gd name="connsiteY1" fmla="*/ 57875 h 445723"/>
                  <a:gd name="connsiteX2" fmla="*/ 719084 w 743136"/>
                  <a:gd name="connsiteY2" fmla="*/ 336981 h 445723"/>
                  <a:gd name="connsiteX3" fmla="*/ 24669 w 743136"/>
                  <a:gd name="connsiteY3" fmla="*/ 335893 h 445723"/>
                  <a:gd name="connsiteX4" fmla="*/ 24669 w 743136"/>
                  <a:gd name="connsiteY4" fmla="*/ 56788 h 445723"/>
                  <a:gd name="connsiteX5" fmla="*/ 56738 w 743136"/>
                  <a:gd name="connsiteY5" fmla="*/ 24165 h 445723"/>
                  <a:gd name="connsiteX6" fmla="*/ 56861 w 743136"/>
                  <a:gd name="connsiteY6" fmla="*/ 0 h 445723"/>
                  <a:gd name="connsiteX7" fmla="*/ 1 w 743136"/>
                  <a:gd name="connsiteY7" fmla="*/ 56667 h 445723"/>
                  <a:gd name="connsiteX8" fmla="*/ 1 w 743136"/>
                  <a:gd name="connsiteY8" fmla="*/ 387727 h 445723"/>
                  <a:gd name="connsiteX9" fmla="*/ 57231 w 743136"/>
                  <a:gd name="connsiteY9" fmla="*/ 444636 h 445723"/>
                  <a:gd name="connsiteX10" fmla="*/ 685042 w 743136"/>
                  <a:gd name="connsiteY10" fmla="*/ 445723 h 445723"/>
                  <a:gd name="connsiteX11" fmla="*/ 743136 w 743136"/>
                  <a:gd name="connsiteY11" fmla="*/ 389299 h 445723"/>
                  <a:gd name="connsiteX12" fmla="*/ 743136 w 743136"/>
                  <a:gd name="connsiteY12" fmla="*/ 389298 h 445723"/>
                  <a:gd name="connsiteX13" fmla="*/ 743136 w 743136"/>
                  <a:gd name="connsiteY13" fmla="*/ 389298 h 445723"/>
                  <a:gd name="connsiteX14" fmla="*/ 743136 w 743136"/>
                  <a:gd name="connsiteY14" fmla="*/ 58238 h 445723"/>
                  <a:gd name="connsiteX15" fmla="*/ 687139 w 743136"/>
                  <a:gd name="connsiteY15" fmla="*/ 1087 h 445723"/>
                  <a:gd name="connsiteX16" fmla="*/ 380511 w 743136"/>
                  <a:gd name="connsiteY16" fmla="*/ 399326 h 445723"/>
                  <a:gd name="connsiteX17" fmla="*/ 363186 w 743136"/>
                  <a:gd name="connsiteY17" fmla="*/ 401315 h 445723"/>
                  <a:gd name="connsiteX18" fmla="*/ 361156 w 743136"/>
                  <a:gd name="connsiteY18" fmla="*/ 384344 h 445723"/>
                  <a:gd name="connsiteX19" fmla="*/ 378480 w 743136"/>
                  <a:gd name="connsiteY19" fmla="*/ 382355 h 445723"/>
                  <a:gd name="connsiteX20" fmla="*/ 380511 w 743136"/>
                  <a:gd name="connsiteY20" fmla="*/ 384344 h 445723"/>
                  <a:gd name="connsiteX21" fmla="*/ 380511 w 743136"/>
                  <a:gd name="connsiteY21" fmla="*/ 399326 h 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136" h="445723">
                    <a:moveTo>
                      <a:pt x="687016" y="25252"/>
                    </a:moveTo>
                    <a:cubicBezTo>
                      <a:pt x="704629" y="26534"/>
                      <a:pt x="718442" y="40585"/>
                      <a:pt x="719084" y="57875"/>
                    </a:cubicBezTo>
                    <a:lnTo>
                      <a:pt x="719084" y="336981"/>
                    </a:lnTo>
                    <a:lnTo>
                      <a:pt x="24669" y="335893"/>
                    </a:lnTo>
                    <a:lnTo>
                      <a:pt x="24669" y="56788"/>
                    </a:lnTo>
                    <a:cubicBezTo>
                      <a:pt x="25256" y="39474"/>
                      <a:pt x="39099" y="25393"/>
                      <a:pt x="56738" y="24165"/>
                    </a:cubicBezTo>
                    <a:close/>
                    <a:moveTo>
                      <a:pt x="56861" y="0"/>
                    </a:moveTo>
                    <a:cubicBezTo>
                      <a:pt x="25242" y="398"/>
                      <a:pt x="-137" y="25691"/>
                      <a:pt x="1" y="56667"/>
                    </a:cubicBezTo>
                    <a:lnTo>
                      <a:pt x="1" y="387727"/>
                    </a:lnTo>
                    <a:cubicBezTo>
                      <a:pt x="-137" y="418883"/>
                      <a:pt x="25428" y="444303"/>
                      <a:pt x="57231" y="444636"/>
                    </a:cubicBezTo>
                    <a:lnTo>
                      <a:pt x="685042" y="445723"/>
                    </a:lnTo>
                    <a:cubicBezTo>
                      <a:pt x="716990" y="445857"/>
                      <a:pt x="742999" y="420595"/>
                      <a:pt x="743136" y="389299"/>
                    </a:cubicBezTo>
                    <a:cubicBezTo>
                      <a:pt x="743136" y="389299"/>
                      <a:pt x="743136" y="389298"/>
                      <a:pt x="743136" y="389298"/>
                    </a:cubicBezTo>
                    <a:lnTo>
                      <a:pt x="743136" y="389298"/>
                    </a:lnTo>
                    <a:lnTo>
                      <a:pt x="743136" y="58238"/>
                    </a:lnTo>
                    <a:cubicBezTo>
                      <a:pt x="743161" y="27550"/>
                      <a:pt x="718441" y="2320"/>
                      <a:pt x="687139" y="1087"/>
                    </a:cubicBezTo>
                    <a:close/>
                    <a:moveTo>
                      <a:pt x="380511" y="399326"/>
                    </a:moveTo>
                    <a:cubicBezTo>
                      <a:pt x="376287" y="404562"/>
                      <a:pt x="368530" y="405452"/>
                      <a:pt x="363186" y="401315"/>
                    </a:cubicBezTo>
                    <a:cubicBezTo>
                      <a:pt x="357842" y="397178"/>
                      <a:pt x="356933" y="389579"/>
                      <a:pt x="361156" y="384344"/>
                    </a:cubicBezTo>
                    <a:cubicBezTo>
                      <a:pt x="365379" y="379109"/>
                      <a:pt x="373136" y="378218"/>
                      <a:pt x="378480" y="382355"/>
                    </a:cubicBezTo>
                    <a:cubicBezTo>
                      <a:pt x="379234" y="382939"/>
                      <a:pt x="379915" y="383606"/>
                      <a:pt x="380511" y="384344"/>
                    </a:cubicBezTo>
                    <a:cubicBezTo>
                      <a:pt x="384053" y="388735"/>
                      <a:pt x="384053" y="394936"/>
                      <a:pt x="380511" y="399326"/>
                    </a:cubicBezTo>
                    <a:close/>
                  </a:path>
                </a:pathLst>
              </a:custGeom>
              <a:grpFill/>
              <a:ln w="12224"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92025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1">
            <a:extLst>
              <a:ext uri="{FF2B5EF4-FFF2-40B4-BE49-F238E27FC236}">
                <a16:creationId xmlns:a16="http://schemas.microsoft.com/office/drawing/2014/main" id="{CA80ECB5-92AE-C84D-989A-57EEFAC68596}"/>
              </a:ext>
            </a:extLst>
          </p:cNvPr>
          <p:cNvGraphicFramePr>
            <a:graphicFrameLocks noChangeAspect="1"/>
          </p:cNvGraphicFramePr>
          <p:nvPr>
            <p:extLst>
              <p:ext uri="{D42A27DB-BD31-4B8C-83A1-F6EECF244321}">
                <p14:modId xmlns:p14="http://schemas.microsoft.com/office/powerpoint/2010/main" val="1623674084"/>
              </p:ext>
            </p:extLst>
          </p:nvPr>
        </p:nvGraphicFramePr>
        <p:xfrm>
          <a:off x="438915" y="1174379"/>
          <a:ext cx="11326934" cy="4424113"/>
        </p:xfrm>
        <a:graphic>
          <a:graphicData uri="http://schemas.openxmlformats.org/drawingml/2006/table">
            <a:tbl>
              <a:tblPr/>
              <a:tblGrid>
                <a:gridCol w="1716520">
                  <a:extLst>
                    <a:ext uri="{9D8B030D-6E8A-4147-A177-3AD203B41FA5}">
                      <a16:colId xmlns:a16="http://schemas.microsoft.com/office/drawing/2014/main" val="3295376642"/>
                    </a:ext>
                  </a:extLst>
                </a:gridCol>
                <a:gridCol w="2346363">
                  <a:extLst>
                    <a:ext uri="{9D8B030D-6E8A-4147-A177-3AD203B41FA5}">
                      <a16:colId xmlns:a16="http://schemas.microsoft.com/office/drawing/2014/main" val="1157182796"/>
                    </a:ext>
                  </a:extLst>
                </a:gridCol>
                <a:gridCol w="2564035">
                  <a:extLst>
                    <a:ext uri="{9D8B030D-6E8A-4147-A177-3AD203B41FA5}">
                      <a16:colId xmlns:a16="http://schemas.microsoft.com/office/drawing/2014/main" val="97921040"/>
                    </a:ext>
                  </a:extLst>
                </a:gridCol>
                <a:gridCol w="2350008">
                  <a:extLst>
                    <a:ext uri="{9D8B030D-6E8A-4147-A177-3AD203B41FA5}">
                      <a16:colId xmlns:a16="http://schemas.microsoft.com/office/drawing/2014/main" val="3703136975"/>
                    </a:ext>
                  </a:extLst>
                </a:gridCol>
                <a:gridCol w="2350008">
                  <a:extLst>
                    <a:ext uri="{9D8B030D-6E8A-4147-A177-3AD203B41FA5}">
                      <a16:colId xmlns:a16="http://schemas.microsoft.com/office/drawing/2014/main" val="1111574272"/>
                    </a:ext>
                  </a:extLst>
                </a:gridCol>
              </a:tblGrid>
              <a:tr h="88763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ctr">
                        <a:spcBef>
                          <a:spcPts val="0"/>
                        </a:spcBef>
                        <a:spcAft>
                          <a:spcPts val="300"/>
                        </a:spcAft>
                        <a:buClr>
                          <a:srgbClr val="26BCD7"/>
                        </a:buClr>
                      </a:pPr>
                      <a:r>
                        <a:rPr lang="en-US" sz="1200" b="1" u="none" strike="noStrike">
                          <a:solidFill>
                            <a:schemeClr val="bg1"/>
                          </a:solidFill>
                          <a:effectLst/>
                          <a:latin typeface="+mj-lt"/>
                          <a:cs typeface="Arial" panose="020B0604020202020204" pitchFamily="34" charset="0"/>
                        </a:rPr>
                        <a:t> </a:t>
                      </a:r>
                      <a:endParaRPr lang="en-US" sz="1200" b="1" i="0" u="none" strike="noStrike">
                        <a:solidFill>
                          <a:schemeClr val="bg1"/>
                        </a:solidFill>
                        <a:effectLst/>
                        <a:latin typeface="+mj-lt"/>
                        <a:cs typeface="Arial" panose="020B0604020202020204" pitchFamily="34" charset="0"/>
                      </a:endParaRPr>
                    </a:p>
                  </a:txBody>
                  <a:tcPr marL="55197" marR="55197" marT="55197" marB="551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l" fontAlgn="b">
                        <a:spcBef>
                          <a:spcPts val="0"/>
                        </a:spcBef>
                        <a:spcAft>
                          <a:spcPts val="300"/>
                        </a:spcAft>
                        <a:buClr>
                          <a:srgbClr val="26BCD7"/>
                        </a:buClr>
                      </a:pPr>
                      <a:r>
                        <a:rPr lang="en-US" sz="1400" b="1" u="none" strike="noStrike">
                          <a:solidFill>
                            <a:schemeClr val="bg1"/>
                          </a:solidFill>
                          <a:effectLst/>
                          <a:latin typeface="+mj-lt"/>
                          <a:cs typeface="Arial" panose="020B0604020202020204" pitchFamily="34" charset="0"/>
                        </a:rPr>
                        <a:t>Robotic Process</a:t>
                      </a:r>
                      <a:br>
                        <a:rPr lang="en-US" sz="1400" b="1" u="none" strike="noStrike">
                          <a:solidFill>
                            <a:schemeClr val="bg1"/>
                          </a:solidFill>
                          <a:effectLst/>
                          <a:latin typeface="+mj-lt"/>
                          <a:cs typeface="Arial" panose="020B0604020202020204" pitchFamily="34" charset="0"/>
                        </a:rPr>
                      </a:br>
                      <a:r>
                        <a:rPr lang="en-US" sz="1400" b="1" u="none" strike="noStrike">
                          <a:solidFill>
                            <a:schemeClr val="bg1"/>
                          </a:solidFill>
                          <a:effectLst/>
                          <a:latin typeface="+mj-lt"/>
                          <a:cs typeface="Arial" panose="020B0604020202020204" pitchFamily="34" charset="0"/>
                        </a:rPr>
                        <a:t>Automation</a:t>
                      </a:r>
                      <a:endParaRPr lang="en-US" sz="1400" b="1" i="0" u="none" strike="noStrike">
                        <a:solidFill>
                          <a:schemeClr val="bg1"/>
                        </a:solidFill>
                        <a:effectLst/>
                        <a:latin typeface="+mj-lt"/>
                        <a:cs typeface="Arial" panose="020B0604020202020204" pitchFamily="34" charset="0"/>
                      </a:endParaRPr>
                    </a:p>
                  </a:txBody>
                  <a:tcPr marL="914400" marR="55197" marT="55197" marB="55197" anchor="ctr">
                    <a:lnL w="127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l" fontAlgn="b">
                        <a:spcBef>
                          <a:spcPts val="0"/>
                        </a:spcBef>
                        <a:spcAft>
                          <a:spcPts val="300"/>
                        </a:spcAft>
                        <a:buClr>
                          <a:srgbClr val="26BCD7"/>
                        </a:buClr>
                      </a:pPr>
                      <a:r>
                        <a:rPr lang="en-US" sz="1400" b="1" u="none" strike="noStrike">
                          <a:solidFill>
                            <a:schemeClr val="bg1"/>
                          </a:solidFill>
                          <a:effectLst/>
                          <a:latin typeface="+mj-lt"/>
                          <a:cs typeface="Arial" panose="020B0604020202020204" pitchFamily="34" charset="0"/>
                        </a:rPr>
                        <a:t>Virtual</a:t>
                      </a:r>
                      <a:r>
                        <a:rPr lang="en-US" sz="1400" b="1" u="none" strike="noStrike" baseline="0">
                          <a:solidFill>
                            <a:schemeClr val="bg1"/>
                          </a:solidFill>
                          <a:effectLst/>
                          <a:latin typeface="+mj-lt"/>
                          <a:cs typeface="Arial" panose="020B0604020202020204" pitchFamily="34" charset="0"/>
                        </a:rPr>
                        <a:t> </a:t>
                      </a:r>
                      <a:r>
                        <a:rPr lang="en-US" sz="1400" b="1" u="none" strike="noStrike">
                          <a:solidFill>
                            <a:schemeClr val="bg1"/>
                          </a:solidFill>
                          <a:effectLst/>
                          <a:latin typeface="+mj-lt"/>
                          <a:cs typeface="Arial" panose="020B0604020202020204" pitchFamily="34" charset="0"/>
                        </a:rPr>
                        <a:t>Agents</a:t>
                      </a:r>
                    </a:p>
                    <a:p>
                      <a:pPr algn="l" fontAlgn="b">
                        <a:spcBef>
                          <a:spcPts val="0"/>
                        </a:spcBef>
                        <a:spcAft>
                          <a:spcPts val="300"/>
                        </a:spcAft>
                        <a:buClr>
                          <a:srgbClr val="26BCD7"/>
                        </a:buClr>
                      </a:pPr>
                      <a:r>
                        <a:rPr lang="en-US" sz="1400" b="1" u="none" strike="noStrike">
                          <a:solidFill>
                            <a:schemeClr val="bg1"/>
                          </a:solidFill>
                          <a:effectLst/>
                          <a:latin typeface="+mj-lt"/>
                          <a:cs typeface="Arial" panose="020B0604020202020204" pitchFamily="34" charset="0"/>
                        </a:rPr>
                        <a:t>and Chatbots</a:t>
                      </a:r>
                      <a:endParaRPr lang="en-US" sz="1400" b="1" i="0" u="none" strike="noStrike">
                        <a:solidFill>
                          <a:schemeClr val="bg1"/>
                        </a:solidFill>
                        <a:effectLst/>
                        <a:latin typeface="+mj-lt"/>
                        <a:cs typeface="Arial" panose="020B0604020202020204" pitchFamily="34" charset="0"/>
                      </a:endParaRPr>
                    </a:p>
                  </a:txBody>
                  <a:tcPr marL="1005840" marR="55197" marT="55197" marB="55197"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l" fontAlgn="b">
                        <a:spcBef>
                          <a:spcPts val="0"/>
                        </a:spcBef>
                        <a:spcAft>
                          <a:spcPts val="300"/>
                        </a:spcAft>
                        <a:buClr>
                          <a:srgbClr val="26BCD7"/>
                        </a:buClr>
                      </a:pPr>
                      <a:r>
                        <a:rPr lang="en-US" sz="1400" b="1" u="none" strike="noStrike">
                          <a:solidFill>
                            <a:srgbClr val="000000"/>
                          </a:solidFill>
                          <a:effectLst/>
                          <a:latin typeface="+mj-lt"/>
                          <a:cs typeface="Arial"/>
                        </a:rPr>
                        <a:t>Predictive Artificial</a:t>
                      </a:r>
                      <a:br>
                        <a:rPr lang="en-US" sz="1400" b="1" u="none" strike="noStrike">
                          <a:solidFill>
                            <a:srgbClr val="000000"/>
                          </a:solidFill>
                          <a:effectLst/>
                          <a:latin typeface="+mj-lt"/>
                          <a:cs typeface="Arial"/>
                        </a:rPr>
                      </a:br>
                      <a:r>
                        <a:rPr lang="en-US" sz="1400" b="1" u="none" strike="noStrike">
                          <a:solidFill>
                            <a:srgbClr val="000000"/>
                          </a:solidFill>
                          <a:effectLst/>
                          <a:latin typeface="+mj-lt"/>
                          <a:cs typeface="Arial"/>
                        </a:rPr>
                        <a:t>Intelligence</a:t>
                      </a:r>
                      <a:endParaRPr lang="en-US" sz="1400" b="1" i="0" u="none" strike="noStrike">
                        <a:solidFill>
                          <a:srgbClr val="000000"/>
                        </a:solidFill>
                        <a:effectLst/>
                        <a:latin typeface="+mj-lt"/>
                        <a:cs typeface="Arial"/>
                      </a:endParaRPr>
                    </a:p>
                  </a:txBody>
                  <a:tcPr marL="914400" marR="55197" marT="55197" marB="55197"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spcBef>
                          <a:spcPts val="0"/>
                        </a:spcBef>
                        <a:spcAft>
                          <a:spcPts val="300"/>
                        </a:spcAft>
                        <a:buClr>
                          <a:srgbClr val="26BCD7"/>
                        </a:buClr>
                      </a:pPr>
                      <a:r>
                        <a:rPr lang="en-US" sz="1400" b="1" i="0" u="none" strike="noStrike">
                          <a:solidFill>
                            <a:schemeClr val="bg1"/>
                          </a:solidFill>
                          <a:effectLst/>
                          <a:latin typeface="+mj-lt"/>
                          <a:cs typeface="Arial" panose="020B0604020202020204" pitchFamily="34" charset="0"/>
                        </a:rPr>
                        <a:t>Generative Artificial Intelligence</a:t>
                      </a:r>
                    </a:p>
                  </a:txBody>
                  <a:tcPr marL="914400" marR="55197" marT="55197" marB="55197" anchor="ctr">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5EB5"/>
                    </a:solidFill>
                  </a:tcPr>
                </a:tc>
                <a:extLst>
                  <a:ext uri="{0D108BD9-81ED-4DB2-BD59-A6C34878D82A}">
                    <a16:rowId xmlns:a16="http://schemas.microsoft.com/office/drawing/2014/main" val="2458580410"/>
                  </a:ext>
                </a:extLst>
              </a:tr>
              <a:tr h="53711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ctr">
                        <a:spcBef>
                          <a:spcPts val="0"/>
                        </a:spcBef>
                        <a:spcAft>
                          <a:spcPts val="300"/>
                        </a:spcAft>
                        <a:buClr>
                          <a:srgbClr val="26BCD7"/>
                        </a:buClr>
                      </a:pPr>
                      <a:r>
                        <a:rPr lang="en-US" sz="1300" b="1" i="0" u="none" strike="noStrike" kern="1200">
                          <a:solidFill>
                            <a:schemeClr val="tx1">
                              <a:lumMod val="50000"/>
                            </a:schemeClr>
                          </a:solidFill>
                          <a:effectLst/>
                          <a:latin typeface="+mj-lt"/>
                          <a:ea typeface="+mn-ea"/>
                          <a:cs typeface="Arial" panose="020B0604020202020204" pitchFamily="34" charset="0"/>
                        </a:rPr>
                        <a:t>Approximate GBS Adoption</a:t>
                      </a:r>
                      <a:endParaRPr lang="en-US" sz="1300" b="1" i="0" u="none" strike="noStrike">
                        <a:solidFill>
                          <a:schemeClr val="tx1">
                            <a:lumMod val="50000"/>
                          </a:schemeClr>
                        </a:solidFill>
                        <a:effectLst/>
                        <a:latin typeface="+mj-lt"/>
                        <a:cs typeface="Arial" panose="020B0604020202020204" pitchFamily="34" charset="0"/>
                      </a:endParaRPr>
                    </a:p>
                  </a:txBody>
                  <a:tcPr marL="55197" marR="55197" marT="55197" marB="551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panose="020B0604020202020204" pitchFamily="34" charset="0"/>
                        </a:rPr>
                        <a:t>65-75%</a:t>
                      </a:r>
                      <a:endParaRPr lang="en-US" sz="1200" kern="1200" normalizeH="0" baseline="30000">
                        <a:solidFill>
                          <a:schemeClr val="tx1">
                            <a:lumMod val="50000"/>
                          </a:schemeClr>
                        </a:solidFill>
                        <a:latin typeface="+mj-lt"/>
                        <a:ea typeface="+mn-ea"/>
                        <a:cs typeface="Arial" panose="020B0604020202020204" pitchFamily="34" charset="0"/>
                      </a:endParaRP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panose="020B0604020202020204" pitchFamily="34" charset="0"/>
                        </a:rPr>
                        <a:t>30-45%</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panose="020B0604020202020204" pitchFamily="34" charset="0"/>
                        </a:rPr>
                        <a:t>15-25%</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3813" marR="0" lvl="1" indent="0" algn="ctr" defTabSz="509412" rtl="0" eaLnBrk="1" fontAlgn="ctr" latinLnBrk="0" hangingPunct="1">
                        <a:lnSpc>
                          <a:spcPct val="90000"/>
                        </a:lnSpc>
                        <a:spcBef>
                          <a:spcPts val="0"/>
                        </a:spcBef>
                        <a:spcAft>
                          <a:spcPts val="300"/>
                        </a:spcAft>
                        <a:buClr>
                          <a:srgbClr val="26BCD7"/>
                        </a:buClr>
                        <a:buSzPct val="135000"/>
                        <a:buFont typeface="Lucida Grande"/>
                        <a:buNone/>
                        <a:tabLst/>
                        <a:defRPr/>
                      </a:pPr>
                      <a:r>
                        <a:rPr lang="en-US" sz="1200" kern="1200" normalizeH="0" baseline="0">
                          <a:solidFill>
                            <a:schemeClr val="tx1">
                              <a:lumMod val="50000"/>
                            </a:schemeClr>
                          </a:solidFill>
                          <a:latin typeface="+mj-lt"/>
                          <a:ea typeface="+mn-ea"/>
                          <a:cs typeface="Arial" panose="020B0604020202020204" pitchFamily="34" charset="0"/>
                        </a:rPr>
                        <a:t>15-25%</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249066032"/>
                  </a:ext>
                </a:extLst>
              </a:tr>
              <a:tr h="59576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algn="ctr" defTabSz="509412" rtl="0" eaLnBrk="1" fontAlgn="ctr" latinLnBrk="0" hangingPunct="1">
                        <a:spcBef>
                          <a:spcPts val="0"/>
                        </a:spcBef>
                        <a:spcAft>
                          <a:spcPts val="300"/>
                        </a:spcAft>
                        <a:buClr>
                          <a:srgbClr val="26BCD7"/>
                        </a:buClr>
                      </a:pPr>
                      <a:r>
                        <a:rPr lang="en-US" sz="1300" b="1" u="none" strike="noStrike" kern="1200">
                          <a:solidFill>
                            <a:schemeClr val="tx1">
                              <a:lumMod val="50000"/>
                            </a:schemeClr>
                          </a:solidFill>
                          <a:effectLst/>
                          <a:latin typeface="+mj-lt"/>
                          <a:ea typeface="+mn-ea"/>
                          <a:cs typeface="Arial" panose="020B0604020202020204" pitchFamily="34" charset="0"/>
                        </a:rPr>
                        <a:t>Characteristics of</a:t>
                      </a:r>
                      <a:br>
                        <a:rPr lang="en-US" sz="1300" b="1" u="none" strike="noStrike" kern="1200">
                          <a:solidFill>
                            <a:schemeClr val="tx1">
                              <a:lumMod val="50000"/>
                            </a:schemeClr>
                          </a:solidFill>
                          <a:effectLst/>
                          <a:latin typeface="+mj-lt"/>
                          <a:ea typeface="+mn-ea"/>
                          <a:cs typeface="Arial" panose="020B0604020202020204" pitchFamily="34" charset="0"/>
                        </a:rPr>
                      </a:br>
                      <a:r>
                        <a:rPr lang="en-US" sz="1300" b="1" u="none" strike="noStrike" kern="1200">
                          <a:solidFill>
                            <a:schemeClr val="tx1">
                              <a:lumMod val="50000"/>
                            </a:schemeClr>
                          </a:solidFill>
                          <a:effectLst/>
                          <a:latin typeface="+mj-lt"/>
                          <a:ea typeface="+mn-ea"/>
                          <a:cs typeface="Arial" panose="020B0604020202020204" pitchFamily="34" charset="0"/>
                        </a:rPr>
                        <a:t>Data Input</a:t>
                      </a:r>
                    </a:p>
                  </a:txBody>
                  <a:tcPr marL="55197" marR="55197" marT="55197" marB="551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panose="020B0604020202020204" pitchFamily="34" charset="0"/>
                        </a:rPr>
                        <a:t>Structured, rule driven, and static</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495" lvl="1" indent="0" algn="ctr"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a:rPr>
                        <a:t>Structured data with</a:t>
                      </a:r>
                      <a:br>
                        <a:rPr lang="en-US" sz="1200" kern="1200" normalizeH="0" baseline="0">
                          <a:solidFill>
                            <a:schemeClr val="tx1">
                              <a:lumMod val="50000"/>
                            </a:schemeClr>
                          </a:solidFill>
                          <a:latin typeface="+mj-lt"/>
                          <a:ea typeface="+mn-ea"/>
                          <a:cs typeface="Arial"/>
                        </a:rPr>
                      </a:br>
                      <a:r>
                        <a:rPr lang="en-US" sz="1200" kern="1200" normalizeH="0" baseline="0">
                          <a:solidFill>
                            <a:schemeClr val="tx1">
                              <a:lumMod val="50000"/>
                            </a:schemeClr>
                          </a:solidFill>
                          <a:latin typeface="+mj-lt"/>
                          <a:ea typeface="+mn-ea"/>
                          <a:cs typeface="Arial"/>
                        </a:rPr>
                        <a:t>cognitive computing</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495" lvl="1" indent="0" algn="ctr"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a:rPr>
                        <a:t>Largely structured data with hidden patterns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3495" lvl="1" indent="0" algn="ctr"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a:solidFill>
                            <a:schemeClr val="tx1">
                              <a:lumMod val="50000"/>
                            </a:schemeClr>
                          </a:solidFill>
                          <a:latin typeface="+mj-lt"/>
                          <a:ea typeface="+mn-ea"/>
                          <a:cs typeface="Arial"/>
                        </a:rPr>
                        <a:t>Unstructured/structured data, driven by prompts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3306553879"/>
                  </a:ext>
                </a:extLst>
              </a:tr>
              <a:tr h="1322024">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algn="ctr" defTabSz="509412" rtl="0" eaLnBrk="1" fontAlgn="ctr" latinLnBrk="0" hangingPunct="1">
                        <a:spcBef>
                          <a:spcPts val="0"/>
                        </a:spcBef>
                        <a:spcAft>
                          <a:spcPts val="300"/>
                        </a:spcAft>
                        <a:buClr>
                          <a:srgbClr val="26BCD7"/>
                        </a:buClr>
                      </a:pPr>
                      <a:r>
                        <a:rPr lang="en-US" sz="1300" b="1" u="none" strike="noStrike" kern="1200">
                          <a:solidFill>
                            <a:schemeClr val="tx1">
                              <a:lumMod val="50000"/>
                            </a:schemeClr>
                          </a:solidFill>
                          <a:effectLst/>
                          <a:latin typeface="+mj-lt"/>
                          <a:ea typeface="+mn-ea"/>
                          <a:cs typeface="Arial" panose="020B0604020202020204" pitchFamily="34" charset="0"/>
                        </a:rPr>
                        <a:t>Nature of Ideal</a:t>
                      </a:r>
                      <a:br>
                        <a:rPr lang="en-US" sz="1300" b="1" u="none" strike="noStrike" kern="1200">
                          <a:solidFill>
                            <a:schemeClr val="tx1">
                              <a:lumMod val="50000"/>
                            </a:schemeClr>
                          </a:solidFill>
                          <a:effectLst/>
                          <a:latin typeface="+mj-lt"/>
                          <a:ea typeface="+mn-ea"/>
                          <a:cs typeface="Arial" panose="020B0604020202020204" pitchFamily="34" charset="0"/>
                        </a:rPr>
                      </a:br>
                      <a:r>
                        <a:rPr lang="en-US" sz="1300" b="1" u="none" strike="noStrike" kern="1200">
                          <a:solidFill>
                            <a:schemeClr val="tx1">
                              <a:lumMod val="50000"/>
                            </a:schemeClr>
                          </a:solidFill>
                          <a:effectLst/>
                          <a:latin typeface="+mj-lt"/>
                          <a:ea typeface="+mn-ea"/>
                          <a:cs typeface="Arial" panose="020B0604020202020204" pitchFamily="34" charset="0"/>
                        </a:rPr>
                        <a:t>Process Fit</a:t>
                      </a:r>
                    </a:p>
                  </a:txBody>
                  <a:tcPr marL="55197" marR="55197" marT="55197" marB="551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Digital repetitive steps</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Rule-based/logic driven</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Time consuming</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Documented</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Static rules</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Customer-interfacing</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Requires access to solve</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Multiple languages required</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Multiple time zones required</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Requires research</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Non-routine inquiries</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Formula-driven</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Requires pattern and</a:t>
                      </a:r>
                      <a:br>
                        <a:rPr lang="en-US" sz="1200" kern="1200" normalizeH="0" baseline="0">
                          <a:solidFill>
                            <a:schemeClr val="tx1">
                              <a:lumMod val="50000"/>
                            </a:schemeClr>
                          </a:solidFill>
                          <a:latin typeface="+mj-lt"/>
                          <a:ea typeface="+mn-ea"/>
                          <a:cs typeface="Arial" panose="020B0604020202020204" pitchFamily="34" charset="0"/>
                        </a:rPr>
                      </a:br>
                      <a:r>
                        <a:rPr lang="en-US" sz="1200" kern="1200" normalizeH="0" baseline="0">
                          <a:solidFill>
                            <a:schemeClr val="tx1">
                              <a:lumMod val="50000"/>
                            </a:schemeClr>
                          </a:solidFill>
                          <a:latin typeface="+mj-lt"/>
                          <a:ea typeface="+mn-ea"/>
                          <a:cs typeface="Arial" panose="020B0604020202020204" pitchFamily="34" charset="0"/>
                        </a:rPr>
                        <a:t>detailed analysis</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Generates content with open data searches</a:t>
                      </a:r>
                    </a:p>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Can point to inhouse data</a:t>
                      </a:r>
                    </a:p>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Language processing</a:t>
                      </a:r>
                    </a:p>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Complex Q&amp;A</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3188112157"/>
                  </a:ext>
                </a:extLst>
              </a:tr>
              <a:tr h="1081576">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algn="ctr" defTabSz="509412" rtl="0" eaLnBrk="1" fontAlgn="ctr" latinLnBrk="0" hangingPunct="1">
                        <a:spcBef>
                          <a:spcPts val="0"/>
                        </a:spcBef>
                        <a:spcAft>
                          <a:spcPts val="300"/>
                        </a:spcAft>
                        <a:buClr>
                          <a:srgbClr val="26BCD7"/>
                        </a:buClr>
                      </a:pPr>
                      <a:r>
                        <a:rPr lang="en-US" sz="1300" b="1" u="none" strike="noStrike" kern="1200">
                          <a:solidFill>
                            <a:schemeClr val="tx1">
                              <a:lumMod val="50000"/>
                            </a:schemeClr>
                          </a:solidFill>
                          <a:effectLst/>
                          <a:latin typeface="+mj-lt"/>
                          <a:ea typeface="+mn-ea"/>
                          <a:cs typeface="Arial" panose="020B0604020202020204" pitchFamily="34" charset="0"/>
                        </a:rPr>
                        <a:t>Process Candidate Examples</a:t>
                      </a:r>
                    </a:p>
                  </a:txBody>
                  <a:tcPr marL="55197" marR="55197" marT="55197" marB="5519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AP/AR management</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Billing and invoices</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Data entry/management</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Customer service </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Vendor inquiries</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Delivery/scheduling</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Document research (contracts)</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Forecasting (turnover)</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panose="020B0604020202020204" pitchFamily="34" charset="0"/>
                        </a:rPr>
                        <a:t>Problem solving patterns</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Research</a:t>
                      </a:r>
                    </a:p>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Forecast</a:t>
                      </a:r>
                    </a:p>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Customer service</a:t>
                      </a:r>
                    </a:p>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a:solidFill>
                            <a:schemeClr val="tx1">
                              <a:lumMod val="50000"/>
                            </a:schemeClr>
                          </a:solidFill>
                          <a:latin typeface="+mj-lt"/>
                          <a:ea typeface="+mn-ea"/>
                          <a:cs typeface="Arial"/>
                        </a:rPr>
                        <a:t>Optimization</a:t>
                      </a:r>
                    </a:p>
                  </a:txBody>
                  <a:tcPr marL="55197" marR="55197" marT="55197" marB="551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936961612"/>
                  </a:ext>
                </a:extLst>
              </a:tr>
            </a:tbl>
          </a:graphicData>
        </a:graphic>
      </p:graphicFrame>
      <p:sp>
        <p:nvSpPr>
          <p:cNvPr id="3" name="Slide Number Placeholder 3">
            <a:extLst>
              <a:ext uri="{FF2B5EF4-FFF2-40B4-BE49-F238E27FC236}">
                <a16:creationId xmlns:a16="http://schemas.microsoft.com/office/drawing/2014/main" id="{1F7533FB-C44C-0C37-20B3-AE03C916BD3D}"/>
              </a:ext>
            </a:extLst>
          </p:cNvPr>
          <p:cNvSpPr>
            <a:spLocks noGrp="1"/>
          </p:cNvSpPr>
          <p:nvPr>
            <p:ph type="sldNum" sz="quarter" idx="4"/>
          </p:nvPr>
        </p:nvSpPr>
        <p:spPr/>
        <p:txBody>
          <a:bodyPr/>
          <a:lstStyle/>
          <a:p>
            <a:fld id="{8C4919C0-ACED-B549-A0FE-3B80E1489620}" type="slidenum">
              <a:rPr lang="en-US" smtClean="0"/>
              <a:pPr/>
              <a:t>45</a:t>
            </a:fld>
            <a:endParaRPr lang="en-US"/>
          </a:p>
        </p:txBody>
      </p:sp>
      <p:sp>
        <p:nvSpPr>
          <p:cNvPr id="8" name="Title 1">
            <a:extLst>
              <a:ext uri="{FF2B5EF4-FFF2-40B4-BE49-F238E27FC236}">
                <a16:creationId xmlns:a16="http://schemas.microsoft.com/office/drawing/2014/main" id="{D4291D9C-EA5A-490E-9C2F-D9DDE0E5D8D0}"/>
              </a:ext>
            </a:extLst>
          </p:cNvPr>
          <p:cNvSpPr>
            <a:spLocks noGrp="1"/>
          </p:cNvSpPr>
          <p:nvPr>
            <p:ph type="title"/>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2600" b="1" i="0" u="none" strike="noStrike" kern="1200" cap="none" spc="0" normalizeH="0" baseline="0" noProof="0">
                <a:ln>
                  <a:noFill/>
                </a:ln>
                <a:solidFill>
                  <a:srgbClr val="26BCD7"/>
                </a:solidFill>
                <a:effectLst/>
                <a:uLnTx/>
                <a:uFillTx/>
                <a:latin typeface="Arial" panose="020B0604020202020204" pitchFamily="34" charset="0"/>
                <a:ea typeface="+mj-ea"/>
                <a:cs typeface="Arial" panose="020B0604020202020204" pitchFamily="34" charset="0"/>
              </a:rPr>
              <a:t>What’s Really Out There... And Being Used</a:t>
            </a:r>
            <a:endParaRPr lang="en-US" sz="2600">
              <a:solidFill>
                <a:srgbClr val="26BCD7"/>
              </a:solidFill>
            </a:endParaRPr>
          </a:p>
        </p:txBody>
      </p:sp>
      <p:sp>
        <p:nvSpPr>
          <p:cNvPr id="2" name="Text Placeholder 1">
            <a:extLst>
              <a:ext uri="{FF2B5EF4-FFF2-40B4-BE49-F238E27FC236}">
                <a16:creationId xmlns:a16="http://schemas.microsoft.com/office/drawing/2014/main" id="{E4F0F2E5-6058-9B23-B07C-A23E76B6343C}"/>
              </a:ext>
            </a:extLst>
          </p:cNvPr>
          <p:cNvSpPr>
            <a:spLocks noGrp="1"/>
          </p:cNvSpPr>
          <p:nvPr>
            <p:ph type="body" sz="quarter" idx="10"/>
          </p:nvPr>
        </p:nvSpPr>
        <p:spPr/>
        <p:txBody>
          <a:bodyPr/>
          <a:lstStyle/>
          <a:p>
            <a:r>
              <a:rPr lang="en-US"/>
              <a:t>Fundamentals for Implementing Shared Services</a:t>
            </a:r>
          </a:p>
        </p:txBody>
      </p:sp>
      <p:pic>
        <p:nvPicPr>
          <p:cNvPr id="9" name="Graphic 8">
            <a:extLst>
              <a:ext uri="{FF2B5EF4-FFF2-40B4-BE49-F238E27FC236}">
                <a16:creationId xmlns:a16="http://schemas.microsoft.com/office/drawing/2014/main" id="{34BAD6D0-1B58-2243-A386-9968326F2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01955" y="1305155"/>
            <a:ext cx="685800" cy="685800"/>
          </a:xfrm>
          <a:prstGeom prst="rect">
            <a:avLst/>
          </a:prstGeom>
        </p:spPr>
      </p:pic>
      <p:pic>
        <p:nvPicPr>
          <p:cNvPr id="4" name="Graphic 3">
            <a:extLst>
              <a:ext uri="{FF2B5EF4-FFF2-40B4-BE49-F238E27FC236}">
                <a16:creationId xmlns:a16="http://schemas.microsoft.com/office/drawing/2014/main" id="{EA278162-5AFA-6849-AB3C-4B95C8D83C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02795" y="1317663"/>
            <a:ext cx="670933" cy="670933"/>
          </a:xfrm>
          <a:prstGeom prst="rect">
            <a:avLst/>
          </a:prstGeom>
        </p:spPr>
      </p:pic>
      <p:grpSp>
        <p:nvGrpSpPr>
          <p:cNvPr id="28" name="Graphic 737">
            <a:extLst>
              <a:ext uri="{FF2B5EF4-FFF2-40B4-BE49-F238E27FC236}">
                <a16:creationId xmlns:a16="http://schemas.microsoft.com/office/drawing/2014/main" id="{E92A382B-3A2A-8EBA-72E6-1795A16A4693}"/>
              </a:ext>
            </a:extLst>
          </p:cNvPr>
          <p:cNvGrpSpPr>
            <a:grpSpLocks noChangeAspect="1"/>
          </p:cNvGrpSpPr>
          <p:nvPr/>
        </p:nvGrpSpPr>
        <p:grpSpPr>
          <a:xfrm>
            <a:off x="9543963" y="1305011"/>
            <a:ext cx="685556" cy="676229"/>
            <a:chOff x="5905500" y="3238500"/>
            <a:chExt cx="381000" cy="381000"/>
          </a:xfrm>
          <a:solidFill>
            <a:schemeClr val="bg1"/>
          </a:solidFill>
        </p:grpSpPr>
        <p:sp>
          <p:nvSpPr>
            <p:cNvPr id="29" name="Freeform 739">
              <a:extLst>
                <a:ext uri="{FF2B5EF4-FFF2-40B4-BE49-F238E27FC236}">
                  <a16:creationId xmlns:a16="http://schemas.microsoft.com/office/drawing/2014/main" id="{31CAAA26-1AFB-A9A9-BA7A-4E5F5F5889B2}"/>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6644 w 371707"/>
                <a:gd name="connsiteY124" fmla="*/ 288141 h 371707"/>
                <a:gd name="connsiteX125" fmla="*/ 93670 w 371707"/>
                <a:gd name="connsiteY125" fmla="*/ 287583 h 371707"/>
                <a:gd name="connsiteX126" fmla="*/ 92225 w 371707"/>
                <a:gd name="connsiteY126" fmla="*/ 282803 h 371707"/>
                <a:gd name="connsiteX127" fmla="*/ 93113 w 371707"/>
                <a:gd name="connsiteY127" fmla="*/ 281729 h 371707"/>
                <a:gd name="connsiteX128" fmla="*/ 93113 w 371707"/>
                <a:gd name="connsiteY128" fmla="*/ 276989 h 371707"/>
                <a:gd name="connsiteX129" fmla="*/ 65885 w 371707"/>
                <a:gd name="connsiteY129" fmla="*/ 264909 h 371707"/>
                <a:gd name="connsiteX130" fmla="*/ 161786 w 371707"/>
                <a:gd name="connsiteY130" fmla="*/ 299942 h 371707"/>
                <a:gd name="connsiteX131" fmla="*/ 124801 w 371707"/>
                <a:gd name="connsiteY131" fmla="*/ 334604 h 371707"/>
                <a:gd name="connsiteX132" fmla="*/ 155374 w 371707"/>
                <a:gd name="connsiteY132" fmla="*/ 355141 h 371707"/>
                <a:gd name="connsiteX133" fmla="*/ 160579 w 371707"/>
                <a:gd name="connsiteY133" fmla="*/ 358215 h 371707"/>
                <a:gd name="connsiteX134" fmla="*/ 160670 w 371707"/>
                <a:gd name="connsiteY134" fmla="*/ 358672 h 371707"/>
                <a:gd name="connsiteX135" fmla="*/ 157220 w 371707"/>
                <a:gd name="connsiteY135" fmla="*/ 363953 h 371707"/>
                <a:gd name="connsiteX136" fmla="*/ 157139 w 371707"/>
                <a:gd name="connsiteY136" fmla="*/ 363969 h 371707"/>
                <a:gd name="connsiteX137" fmla="*/ 115415 w 371707"/>
                <a:gd name="connsiteY137" fmla="*/ 337485 h 371707"/>
                <a:gd name="connsiteX138" fmla="*/ 72948 w 371707"/>
                <a:gd name="connsiteY138" fmla="*/ 324010 h 371707"/>
                <a:gd name="connsiteX139" fmla="*/ 72046 w 371707"/>
                <a:gd name="connsiteY139" fmla="*/ 318965 h 371707"/>
                <a:gd name="connsiteX140" fmla="*/ 72948 w 371707"/>
                <a:gd name="connsiteY140" fmla="*/ 318063 h 371707"/>
                <a:gd name="connsiteX141" fmla="*/ 79452 w 371707"/>
                <a:gd name="connsiteY141" fmla="*/ 318063 h 371707"/>
                <a:gd name="connsiteX142" fmla="*/ 136602 w 371707"/>
                <a:gd name="connsiteY142" fmla="*/ 319271 h 371707"/>
                <a:gd name="connsiteX143" fmla="*/ 153050 w 371707"/>
                <a:gd name="connsiteY143" fmla="*/ 297433 h 371707"/>
                <a:gd name="connsiteX144" fmla="*/ 159555 w 371707"/>
                <a:gd name="connsiteY144" fmla="*/ 295668 h 371707"/>
                <a:gd name="connsiteX145" fmla="*/ 161321 w 371707"/>
                <a:gd name="connsiteY145" fmla="*/ 300221 h 371707"/>
                <a:gd name="connsiteX146" fmla="*/ 206483 w 371707"/>
                <a:gd name="connsiteY146" fmla="*/ 280521 h 371707"/>
                <a:gd name="connsiteX147" fmla="*/ 201932 w 371707"/>
                <a:gd name="connsiteY147" fmla="*/ 285260 h 371707"/>
                <a:gd name="connsiteX148" fmla="*/ 201744 w 371707"/>
                <a:gd name="connsiteY148" fmla="*/ 285260 h 371707"/>
                <a:gd name="connsiteX149" fmla="*/ 197091 w 371707"/>
                <a:gd name="connsiteY149" fmla="*/ 281198 h 371707"/>
                <a:gd name="connsiteX150" fmla="*/ 197098 w 371707"/>
                <a:gd name="connsiteY150" fmla="*/ 280521 h 371707"/>
                <a:gd name="connsiteX151" fmla="*/ 197098 w 371707"/>
                <a:gd name="connsiteY151" fmla="*/ 256360 h 371707"/>
                <a:gd name="connsiteX152" fmla="*/ 180743 w 371707"/>
                <a:gd name="connsiteY152" fmla="*/ 256360 h 371707"/>
                <a:gd name="connsiteX153" fmla="*/ 180743 w 371707"/>
                <a:gd name="connsiteY153" fmla="*/ 280521 h 371707"/>
                <a:gd name="connsiteX154" fmla="*/ 176191 w 371707"/>
                <a:gd name="connsiteY154" fmla="*/ 285260 h 371707"/>
                <a:gd name="connsiteX155" fmla="*/ 176003 w 371707"/>
                <a:gd name="connsiteY155" fmla="*/ 285260 h 371707"/>
                <a:gd name="connsiteX156" fmla="*/ 171264 w 371707"/>
                <a:gd name="connsiteY156" fmla="*/ 281299 h 371707"/>
                <a:gd name="connsiteX157" fmla="*/ 171264 w 371707"/>
                <a:gd name="connsiteY157" fmla="*/ 280521 h 371707"/>
                <a:gd name="connsiteX158" fmla="*/ 171264 w 371707"/>
                <a:gd name="connsiteY158" fmla="*/ 256360 h 371707"/>
                <a:gd name="connsiteX159" fmla="*/ 155374 w 371707"/>
                <a:gd name="connsiteY159" fmla="*/ 256360 h 371707"/>
                <a:gd name="connsiteX160" fmla="*/ 155374 w 371707"/>
                <a:gd name="connsiteY160" fmla="*/ 280521 h 371707"/>
                <a:gd name="connsiteX161" fmla="*/ 150821 w 371707"/>
                <a:gd name="connsiteY161" fmla="*/ 285259 h 371707"/>
                <a:gd name="connsiteX162" fmla="*/ 150727 w 371707"/>
                <a:gd name="connsiteY162" fmla="*/ 285260 h 371707"/>
                <a:gd name="connsiteX163" fmla="*/ 145988 w 371707"/>
                <a:gd name="connsiteY163" fmla="*/ 281299 h 371707"/>
                <a:gd name="connsiteX164" fmla="*/ 145988 w 371707"/>
                <a:gd name="connsiteY164" fmla="*/ 280521 h 371707"/>
                <a:gd name="connsiteX165" fmla="*/ 145988 w 371707"/>
                <a:gd name="connsiteY165" fmla="*/ 256360 h 371707"/>
                <a:gd name="connsiteX166" fmla="*/ 136695 w 371707"/>
                <a:gd name="connsiteY166" fmla="*/ 256360 h 371707"/>
                <a:gd name="connsiteX167" fmla="*/ 130841 w 371707"/>
                <a:gd name="connsiteY167" fmla="*/ 251276 h 371707"/>
                <a:gd name="connsiteX168" fmla="*/ 130841 w 371707"/>
                <a:gd name="connsiteY168" fmla="*/ 250505 h 371707"/>
                <a:gd name="connsiteX169" fmla="*/ 130841 w 371707"/>
                <a:gd name="connsiteY169" fmla="*/ 241677 h 371707"/>
                <a:gd name="connsiteX170" fmla="*/ 106680 w 371707"/>
                <a:gd name="connsiteY170" fmla="*/ 241677 h 371707"/>
                <a:gd name="connsiteX171" fmla="*/ 101941 w 371707"/>
                <a:gd name="connsiteY171" fmla="*/ 237126 h 371707"/>
                <a:gd name="connsiteX172" fmla="*/ 101941 w 371707"/>
                <a:gd name="connsiteY172" fmla="*/ 236938 h 371707"/>
                <a:gd name="connsiteX173" fmla="*/ 106003 w 371707"/>
                <a:gd name="connsiteY173" fmla="*/ 232285 h 371707"/>
                <a:gd name="connsiteX174" fmla="*/ 106680 w 371707"/>
                <a:gd name="connsiteY174" fmla="*/ 232291 h 371707"/>
                <a:gd name="connsiteX175" fmla="*/ 130841 w 371707"/>
                <a:gd name="connsiteY175" fmla="*/ 232291 h 371707"/>
                <a:gd name="connsiteX176" fmla="*/ 130841 w 371707"/>
                <a:gd name="connsiteY176" fmla="*/ 216680 h 371707"/>
                <a:gd name="connsiteX177" fmla="*/ 106680 w 371707"/>
                <a:gd name="connsiteY177" fmla="*/ 216680 h 371707"/>
                <a:gd name="connsiteX178" fmla="*/ 102220 w 371707"/>
                <a:gd name="connsiteY178" fmla="*/ 211940 h 371707"/>
                <a:gd name="connsiteX179" fmla="*/ 106181 w 371707"/>
                <a:gd name="connsiteY179" fmla="*/ 207201 h 371707"/>
                <a:gd name="connsiteX180" fmla="*/ 106959 w 371707"/>
                <a:gd name="connsiteY180" fmla="*/ 207201 h 371707"/>
                <a:gd name="connsiteX181" fmla="*/ 131120 w 371707"/>
                <a:gd name="connsiteY181" fmla="*/ 207201 h 371707"/>
                <a:gd name="connsiteX182" fmla="*/ 131120 w 371707"/>
                <a:gd name="connsiteY182" fmla="*/ 191311 h 371707"/>
                <a:gd name="connsiteX183" fmla="*/ 106959 w 371707"/>
                <a:gd name="connsiteY183" fmla="*/ 191311 h 371707"/>
                <a:gd name="connsiteX184" fmla="*/ 102220 w 371707"/>
                <a:gd name="connsiteY184" fmla="*/ 186758 h 371707"/>
                <a:gd name="connsiteX185" fmla="*/ 102220 w 371707"/>
                <a:gd name="connsiteY185" fmla="*/ 186664 h 371707"/>
                <a:gd name="connsiteX186" fmla="*/ 106181 w 371707"/>
                <a:gd name="connsiteY186" fmla="*/ 181925 h 371707"/>
                <a:gd name="connsiteX187" fmla="*/ 106959 w 371707"/>
                <a:gd name="connsiteY187" fmla="*/ 181925 h 371707"/>
                <a:gd name="connsiteX188" fmla="*/ 131120 w 371707"/>
                <a:gd name="connsiteY188" fmla="*/ 181925 h 371707"/>
                <a:gd name="connsiteX189" fmla="*/ 131120 w 371707"/>
                <a:gd name="connsiteY189" fmla="*/ 166035 h 371707"/>
                <a:gd name="connsiteX190" fmla="*/ 106959 w 371707"/>
                <a:gd name="connsiteY190" fmla="*/ 166035 h 371707"/>
                <a:gd name="connsiteX191" fmla="*/ 102220 w 371707"/>
                <a:gd name="connsiteY191" fmla="*/ 161483 h 371707"/>
                <a:gd name="connsiteX192" fmla="*/ 102220 w 371707"/>
                <a:gd name="connsiteY192" fmla="*/ 161295 h 371707"/>
                <a:gd name="connsiteX193" fmla="*/ 106181 w 371707"/>
                <a:gd name="connsiteY193" fmla="*/ 156556 h 371707"/>
                <a:gd name="connsiteX194" fmla="*/ 106959 w 371707"/>
                <a:gd name="connsiteY194" fmla="*/ 156556 h 371707"/>
                <a:gd name="connsiteX195" fmla="*/ 131120 w 371707"/>
                <a:gd name="connsiteY195" fmla="*/ 156556 h 371707"/>
                <a:gd name="connsiteX196" fmla="*/ 131120 w 371707"/>
                <a:gd name="connsiteY196" fmla="*/ 147728 h 371707"/>
                <a:gd name="connsiteX197" fmla="*/ 136204 w 371707"/>
                <a:gd name="connsiteY197" fmla="*/ 141874 h 371707"/>
                <a:gd name="connsiteX198" fmla="*/ 136974 w 371707"/>
                <a:gd name="connsiteY198" fmla="*/ 141874 h 371707"/>
                <a:gd name="connsiteX199" fmla="*/ 146267 w 371707"/>
                <a:gd name="connsiteY199" fmla="*/ 141874 h 371707"/>
                <a:gd name="connsiteX200" fmla="*/ 146267 w 371707"/>
                <a:gd name="connsiteY200" fmla="*/ 117713 h 371707"/>
                <a:gd name="connsiteX201" fmla="*/ 150912 w 371707"/>
                <a:gd name="connsiteY201" fmla="*/ 113065 h 371707"/>
                <a:gd name="connsiteX202" fmla="*/ 151006 w 371707"/>
                <a:gd name="connsiteY202" fmla="*/ 113066 h 371707"/>
                <a:gd name="connsiteX203" fmla="*/ 155652 w 371707"/>
                <a:gd name="connsiteY203" fmla="*/ 116934 h 371707"/>
                <a:gd name="connsiteX204" fmla="*/ 155652 w 371707"/>
                <a:gd name="connsiteY204" fmla="*/ 117713 h 371707"/>
                <a:gd name="connsiteX205" fmla="*/ 155652 w 371707"/>
                <a:gd name="connsiteY205" fmla="*/ 141874 h 371707"/>
                <a:gd name="connsiteX206" fmla="*/ 171543 w 371707"/>
                <a:gd name="connsiteY206" fmla="*/ 141874 h 371707"/>
                <a:gd name="connsiteX207" fmla="*/ 171543 w 371707"/>
                <a:gd name="connsiteY207" fmla="*/ 117713 h 371707"/>
                <a:gd name="connsiteX208" fmla="*/ 176188 w 371707"/>
                <a:gd name="connsiteY208" fmla="*/ 113065 h 371707"/>
                <a:gd name="connsiteX209" fmla="*/ 176282 w 371707"/>
                <a:gd name="connsiteY209" fmla="*/ 113066 h 371707"/>
                <a:gd name="connsiteX210" fmla="*/ 181015 w 371707"/>
                <a:gd name="connsiteY210" fmla="*/ 117035 h 371707"/>
                <a:gd name="connsiteX211" fmla="*/ 181021 w 371707"/>
                <a:gd name="connsiteY211" fmla="*/ 117713 h 371707"/>
                <a:gd name="connsiteX212" fmla="*/ 181021 w 371707"/>
                <a:gd name="connsiteY212" fmla="*/ 141874 h 371707"/>
                <a:gd name="connsiteX213" fmla="*/ 196912 w 371707"/>
                <a:gd name="connsiteY213" fmla="*/ 141874 h 371707"/>
                <a:gd name="connsiteX214" fmla="*/ 196912 w 371707"/>
                <a:gd name="connsiteY214" fmla="*/ 117713 h 371707"/>
                <a:gd name="connsiteX215" fmla="*/ 201371 w 371707"/>
                <a:gd name="connsiteY215" fmla="*/ 113066 h 371707"/>
                <a:gd name="connsiteX216" fmla="*/ 201558 w 371707"/>
                <a:gd name="connsiteY216" fmla="*/ 113066 h 371707"/>
                <a:gd name="connsiteX217" fmla="*/ 206291 w 371707"/>
                <a:gd name="connsiteY217" fmla="*/ 117035 h 371707"/>
                <a:gd name="connsiteX218" fmla="*/ 206298 w 371707"/>
                <a:gd name="connsiteY218" fmla="*/ 117713 h 371707"/>
                <a:gd name="connsiteX219" fmla="*/ 206298 w 371707"/>
                <a:gd name="connsiteY219" fmla="*/ 141874 h 371707"/>
                <a:gd name="connsiteX220" fmla="*/ 222188 w 371707"/>
                <a:gd name="connsiteY220" fmla="*/ 141874 h 371707"/>
                <a:gd name="connsiteX221" fmla="*/ 222188 w 371707"/>
                <a:gd name="connsiteY221" fmla="*/ 117713 h 371707"/>
                <a:gd name="connsiteX222" fmla="*/ 226833 w 371707"/>
                <a:gd name="connsiteY222" fmla="*/ 113065 h 371707"/>
                <a:gd name="connsiteX223" fmla="*/ 226927 w 371707"/>
                <a:gd name="connsiteY223" fmla="*/ 113066 h 371707"/>
                <a:gd name="connsiteX224" fmla="*/ 231660 w 371707"/>
                <a:gd name="connsiteY224" fmla="*/ 117035 h 371707"/>
                <a:gd name="connsiteX225" fmla="*/ 231667 w 371707"/>
                <a:gd name="connsiteY225" fmla="*/ 117713 h 371707"/>
                <a:gd name="connsiteX226" fmla="*/ 231667 w 371707"/>
                <a:gd name="connsiteY226" fmla="*/ 141874 h 371707"/>
                <a:gd name="connsiteX227" fmla="*/ 240959 w 371707"/>
                <a:gd name="connsiteY227" fmla="*/ 141874 h 371707"/>
                <a:gd name="connsiteX228" fmla="*/ 246814 w 371707"/>
                <a:gd name="connsiteY228" fmla="*/ 146958 h 371707"/>
                <a:gd name="connsiteX229" fmla="*/ 246814 w 371707"/>
                <a:gd name="connsiteY229" fmla="*/ 147728 h 371707"/>
                <a:gd name="connsiteX230" fmla="*/ 246814 w 371707"/>
                <a:gd name="connsiteY230" fmla="*/ 156556 h 371707"/>
                <a:gd name="connsiteX231" fmla="*/ 270975 w 371707"/>
                <a:gd name="connsiteY231" fmla="*/ 156556 h 371707"/>
                <a:gd name="connsiteX232" fmla="*/ 275622 w 371707"/>
                <a:gd name="connsiteY232" fmla="*/ 161202 h 371707"/>
                <a:gd name="connsiteX233" fmla="*/ 275621 w 371707"/>
                <a:gd name="connsiteY233" fmla="*/ 161295 h 371707"/>
                <a:gd name="connsiteX234" fmla="*/ 271652 w 371707"/>
                <a:gd name="connsiteY234" fmla="*/ 166028 h 371707"/>
                <a:gd name="connsiteX235" fmla="*/ 270975 w 371707"/>
                <a:gd name="connsiteY235" fmla="*/ 166035 h 371707"/>
                <a:gd name="connsiteX236" fmla="*/ 246814 w 371707"/>
                <a:gd name="connsiteY236" fmla="*/ 166035 h 371707"/>
                <a:gd name="connsiteX237" fmla="*/ 246814 w 371707"/>
                <a:gd name="connsiteY237" fmla="*/ 181925 h 371707"/>
                <a:gd name="connsiteX238" fmla="*/ 270975 w 371707"/>
                <a:gd name="connsiteY238" fmla="*/ 181925 h 371707"/>
                <a:gd name="connsiteX239" fmla="*/ 275622 w 371707"/>
                <a:gd name="connsiteY239" fmla="*/ 186571 h 371707"/>
                <a:gd name="connsiteX240" fmla="*/ 275621 w 371707"/>
                <a:gd name="connsiteY240" fmla="*/ 186664 h 371707"/>
                <a:gd name="connsiteX241" fmla="*/ 271754 w 371707"/>
                <a:gd name="connsiteY241" fmla="*/ 191311 h 371707"/>
                <a:gd name="connsiteX242" fmla="*/ 270975 w 371707"/>
                <a:gd name="connsiteY242" fmla="*/ 191311 h 371707"/>
                <a:gd name="connsiteX243" fmla="*/ 246814 w 371707"/>
                <a:gd name="connsiteY243" fmla="*/ 191311 h 371707"/>
                <a:gd name="connsiteX244" fmla="*/ 246814 w 371707"/>
                <a:gd name="connsiteY244" fmla="*/ 207201 h 371707"/>
                <a:gd name="connsiteX245" fmla="*/ 270975 w 371707"/>
                <a:gd name="connsiteY245" fmla="*/ 207201 h 371707"/>
                <a:gd name="connsiteX246" fmla="*/ 275622 w 371707"/>
                <a:gd name="connsiteY246" fmla="*/ 211847 h 371707"/>
                <a:gd name="connsiteX247" fmla="*/ 275621 w 371707"/>
                <a:gd name="connsiteY247" fmla="*/ 211941 h 371707"/>
                <a:gd name="connsiteX248" fmla="*/ 271652 w 371707"/>
                <a:gd name="connsiteY248" fmla="*/ 216673 h 371707"/>
                <a:gd name="connsiteX249" fmla="*/ 270975 w 371707"/>
                <a:gd name="connsiteY249" fmla="*/ 216680 h 371707"/>
                <a:gd name="connsiteX250" fmla="*/ 246814 w 371707"/>
                <a:gd name="connsiteY250" fmla="*/ 216680 h 371707"/>
                <a:gd name="connsiteX251" fmla="*/ 246814 w 371707"/>
                <a:gd name="connsiteY251" fmla="*/ 232384 h 371707"/>
                <a:gd name="connsiteX252" fmla="*/ 270975 w 371707"/>
                <a:gd name="connsiteY252" fmla="*/ 232384 h 371707"/>
                <a:gd name="connsiteX253" fmla="*/ 275621 w 371707"/>
                <a:gd name="connsiteY253" fmla="*/ 236843 h 371707"/>
                <a:gd name="connsiteX254" fmla="*/ 275621 w 371707"/>
                <a:gd name="connsiteY254" fmla="*/ 237031 h 371707"/>
                <a:gd name="connsiteX255" fmla="*/ 271652 w 371707"/>
                <a:gd name="connsiteY255" fmla="*/ 241763 h 371707"/>
                <a:gd name="connsiteX256" fmla="*/ 270975 w 371707"/>
                <a:gd name="connsiteY256" fmla="*/ 241770 h 371707"/>
                <a:gd name="connsiteX257" fmla="*/ 246814 w 371707"/>
                <a:gd name="connsiteY257" fmla="*/ 241770 h 371707"/>
                <a:gd name="connsiteX258" fmla="*/ 246814 w 371707"/>
                <a:gd name="connsiteY258" fmla="*/ 250970 h 371707"/>
                <a:gd name="connsiteX259" fmla="*/ 241730 w 371707"/>
                <a:gd name="connsiteY259" fmla="*/ 256824 h 371707"/>
                <a:gd name="connsiteX260" fmla="*/ 240959 w 371707"/>
                <a:gd name="connsiteY260" fmla="*/ 256824 h 371707"/>
                <a:gd name="connsiteX261" fmla="*/ 231667 w 371707"/>
                <a:gd name="connsiteY261" fmla="*/ 256824 h 371707"/>
                <a:gd name="connsiteX262" fmla="*/ 231667 w 371707"/>
                <a:gd name="connsiteY262" fmla="*/ 280985 h 371707"/>
                <a:gd name="connsiteX263" fmla="*/ 227115 w 371707"/>
                <a:gd name="connsiteY263" fmla="*/ 285724 h 371707"/>
                <a:gd name="connsiteX264" fmla="*/ 226927 w 371707"/>
                <a:gd name="connsiteY264" fmla="*/ 285724 h 371707"/>
                <a:gd name="connsiteX265" fmla="*/ 222188 w 371707"/>
                <a:gd name="connsiteY265" fmla="*/ 281763 h 371707"/>
                <a:gd name="connsiteX266" fmla="*/ 222188 w 371707"/>
                <a:gd name="connsiteY266" fmla="*/ 280985 h 371707"/>
                <a:gd name="connsiteX267" fmla="*/ 222188 w 371707"/>
                <a:gd name="connsiteY267" fmla="*/ 256824 h 371707"/>
                <a:gd name="connsiteX268" fmla="*/ 206019 w 371707"/>
                <a:gd name="connsiteY268" fmla="*/ 256824 h 371707"/>
                <a:gd name="connsiteX269" fmla="*/ 298946 w 371707"/>
                <a:gd name="connsiteY269" fmla="*/ 316390 h 371707"/>
                <a:gd name="connsiteX270" fmla="*/ 305358 w 371707"/>
                <a:gd name="connsiteY270" fmla="*/ 316390 h 371707"/>
                <a:gd name="connsiteX271" fmla="*/ 305662 w 371707"/>
                <a:gd name="connsiteY271" fmla="*/ 322033 h 371707"/>
                <a:gd name="connsiteX272" fmla="*/ 305358 w 371707"/>
                <a:gd name="connsiteY272" fmla="*/ 322338 h 371707"/>
                <a:gd name="connsiteX273" fmla="*/ 262983 w 371707"/>
                <a:gd name="connsiteY273" fmla="*/ 335905 h 371707"/>
                <a:gd name="connsiteX274" fmla="*/ 221166 w 371707"/>
                <a:gd name="connsiteY274" fmla="*/ 362389 h 371707"/>
                <a:gd name="connsiteX275" fmla="*/ 217635 w 371707"/>
                <a:gd name="connsiteY275" fmla="*/ 357092 h 371707"/>
                <a:gd name="connsiteX276" fmla="*/ 222931 w 371707"/>
                <a:gd name="connsiteY276" fmla="*/ 353561 h 371707"/>
                <a:gd name="connsiteX277" fmla="*/ 253597 w 371707"/>
                <a:gd name="connsiteY277" fmla="*/ 332931 h 371707"/>
                <a:gd name="connsiteX278" fmla="*/ 217077 w 371707"/>
                <a:gd name="connsiteY278" fmla="*/ 298734 h 371707"/>
                <a:gd name="connsiteX279" fmla="*/ 219064 w 371707"/>
                <a:gd name="connsiteY279" fmla="*/ 293025 h 371707"/>
                <a:gd name="connsiteX280" fmla="*/ 219400 w 371707"/>
                <a:gd name="connsiteY280" fmla="*/ 292880 h 371707"/>
                <a:gd name="connsiteX281" fmla="*/ 225905 w 371707"/>
                <a:gd name="connsiteY281" fmla="*/ 294645 h 371707"/>
                <a:gd name="connsiteX282" fmla="*/ 261868 w 371707"/>
                <a:gd name="connsiteY282" fmla="*/ 325869 h 371707"/>
                <a:gd name="connsiteX283" fmla="*/ 262425 w 371707"/>
                <a:gd name="connsiteY283" fmla="*/ 325869 h 371707"/>
                <a:gd name="connsiteX284" fmla="*/ 298481 w 371707"/>
                <a:gd name="connsiteY284" fmla="*/ 316669 h 371707"/>
                <a:gd name="connsiteX285" fmla="*/ 312420 w 371707"/>
                <a:gd name="connsiteY285" fmla="*/ 264630 h 371707"/>
                <a:gd name="connsiteX286" fmla="*/ 285378 w 371707"/>
                <a:gd name="connsiteY286" fmla="*/ 276432 h 371707"/>
                <a:gd name="connsiteX287" fmla="*/ 285378 w 371707"/>
                <a:gd name="connsiteY287" fmla="*/ 281078 h 371707"/>
                <a:gd name="connsiteX288" fmla="*/ 285182 w 371707"/>
                <a:gd name="connsiteY288" fmla="*/ 286726 h 371707"/>
                <a:gd name="connsiteX289" fmla="*/ 284821 w 371707"/>
                <a:gd name="connsiteY289" fmla="*/ 287025 h 371707"/>
                <a:gd name="connsiteX290" fmla="*/ 278316 w 371707"/>
                <a:gd name="connsiteY290" fmla="*/ 286375 h 371707"/>
                <a:gd name="connsiteX291" fmla="*/ 277758 w 371707"/>
                <a:gd name="connsiteY291" fmla="*/ 271692 h 371707"/>
                <a:gd name="connsiteX292" fmla="*/ 305636 w 371707"/>
                <a:gd name="connsiteY292" fmla="*/ 258125 h 371707"/>
                <a:gd name="connsiteX293" fmla="*/ 306659 w 371707"/>
                <a:gd name="connsiteY293" fmla="*/ 247810 h 371707"/>
                <a:gd name="connsiteX294" fmla="*/ 306757 w 371707"/>
                <a:gd name="connsiteY294" fmla="*/ 242686 h 371707"/>
                <a:gd name="connsiteX295" fmla="*/ 307867 w 371707"/>
                <a:gd name="connsiteY295" fmla="*/ 241956 h 371707"/>
                <a:gd name="connsiteX296" fmla="*/ 314228 w 371707"/>
                <a:gd name="connsiteY296" fmla="*/ 242955 h 371707"/>
                <a:gd name="connsiteX297" fmla="*/ 314371 w 371707"/>
                <a:gd name="connsiteY297" fmla="*/ 243164 h 371707"/>
                <a:gd name="connsiteX298" fmla="*/ 311955 w 371707"/>
                <a:gd name="connsiteY298" fmla="*/ 264909 h 371707"/>
                <a:gd name="connsiteX299" fmla="*/ 341878 w 371707"/>
                <a:gd name="connsiteY299" fmla="*/ 271135 h 371707"/>
                <a:gd name="connsiteX300" fmla="*/ 335461 w 371707"/>
                <a:gd name="connsiteY300" fmla="*/ 270592 h 371707"/>
                <a:gd name="connsiteX301" fmla="*/ 335373 w 371707"/>
                <a:gd name="connsiteY301" fmla="*/ 270484 h 371707"/>
                <a:gd name="connsiteX302" fmla="*/ 335599 w 371707"/>
                <a:gd name="connsiteY302" fmla="*/ 264969 h 371707"/>
                <a:gd name="connsiteX303" fmla="*/ 336023 w 371707"/>
                <a:gd name="connsiteY303" fmla="*/ 264630 h 371707"/>
                <a:gd name="connsiteX304" fmla="*/ 340112 w 371707"/>
                <a:gd name="connsiteY304" fmla="*/ 220490 h 371707"/>
                <a:gd name="connsiteX305" fmla="*/ 321527 w 371707"/>
                <a:gd name="connsiteY305" fmla="*/ 227552 h 371707"/>
                <a:gd name="connsiteX306" fmla="*/ 319668 w 371707"/>
                <a:gd name="connsiteY306" fmla="*/ 227552 h 371707"/>
                <a:gd name="connsiteX307" fmla="*/ 314929 w 371707"/>
                <a:gd name="connsiteY307" fmla="*/ 224021 h 371707"/>
                <a:gd name="connsiteX308" fmla="*/ 318460 w 371707"/>
                <a:gd name="connsiteY308" fmla="*/ 218724 h 371707"/>
                <a:gd name="connsiteX309" fmla="*/ 346338 w 371707"/>
                <a:gd name="connsiteY309" fmla="*/ 201626 h 371707"/>
                <a:gd name="connsiteX310" fmla="*/ 350241 w 371707"/>
                <a:gd name="connsiteY310" fmla="*/ 167336 h 371707"/>
                <a:gd name="connsiteX311" fmla="*/ 353202 w 371707"/>
                <a:gd name="connsiteY311" fmla="*/ 162065 h 371707"/>
                <a:gd name="connsiteX312" fmla="*/ 353772 w 371707"/>
                <a:gd name="connsiteY312" fmla="*/ 161946 h 371707"/>
                <a:gd name="connsiteX313" fmla="*/ 359627 w 371707"/>
                <a:gd name="connsiteY313" fmla="*/ 164920 h 371707"/>
                <a:gd name="connsiteX314" fmla="*/ 347268 w 371707"/>
                <a:gd name="connsiteY314" fmla="*/ 215007 h 371707"/>
                <a:gd name="connsiteX315" fmla="*/ 341413 w 371707"/>
                <a:gd name="connsiteY315"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9296" y="287430"/>
                    <a:pt x="98016" y="288070"/>
                    <a:pt x="96644" y="288141"/>
                  </a:cubicBezTo>
                  <a:cubicBezTo>
                    <a:pt x="95620" y="288227"/>
                    <a:pt x="94593" y="288035"/>
                    <a:pt x="93670" y="287583"/>
                  </a:cubicBezTo>
                  <a:cubicBezTo>
                    <a:pt x="91951" y="286662"/>
                    <a:pt x="91304" y="284522"/>
                    <a:pt x="92225" y="282803"/>
                  </a:cubicBezTo>
                  <a:cubicBezTo>
                    <a:pt x="92447" y="282389"/>
                    <a:pt x="92749" y="282024"/>
                    <a:pt x="93113" y="281729"/>
                  </a:cubicBezTo>
                  <a:cubicBezTo>
                    <a:pt x="94330" y="280383"/>
                    <a:pt x="94330" y="278334"/>
                    <a:pt x="93113" y="276989"/>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lnTo>
                    <a:pt x="319668" y="227552"/>
                  </a:lnTo>
                  <a:cubicBezTo>
                    <a:pt x="317424" y="227741"/>
                    <a:pt x="315390" y="226226"/>
                    <a:pt x="314929" y="224021"/>
                  </a:cubicBezTo>
                  <a:cubicBezTo>
                    <a:pt x="314522" y="221600"/>
                    <a:pt x="316069" y="219279"/>
                    <a:pt x="318460" y="218724"/>
                  </a:cubicBezTo>
                  <a:cubicBezTo>
                    <a:pt x="329648" y="216936"/>
                    <a:pt x="339672" y="210788"/>
                    <a:pt x="346338" y="201626"/>
                  </a:cubicBezTo>
                  <a:cubicBezTo>
                    <a:pt x="351993" y="191121"/>
                    <a:pt x="353391" y="178843"/>
                    <a:pt x="350241" y="167336"/>
                  </a:cubicBezTo>
                  <a:cubicBezTo>
                    <a:pt x="349603" y="165063"/>
                    <a:pt x="350929" y="162703"/>
                    <a:pt x="353202" y="162065"/>
                  </a:cubicBezTo>
                  <a:cubicBezTo>
                    <a:pt x="353389" y="162012"/>
                    <a:pt x="353580" y="161972"/>
                    <a:pt x="353772" y="161946"/>
                  </a:cubicBezTo>
                  <a:cubicBezTo>
                    <a:pt x="356196" y="161302"/>
                    <a:pt x="358717" y="162582"/>
                    <a:pt x="359627" y="164920"/>
                  </a:cubicBezTo>
                  <a:cubicBezTo>
                    <a:pt x="365653" y="182596"/>
                    <a:pt x="360825" y="202163"/>
                    <a:pt x="347268" y="215007"/>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a:p>
          </p:txBody>
        </p:sp>
        <p:sp>
          <p:nvSpPr>
            <p:cNvPr id="30" name="Freeform 740">
              <a:extLst>
                <a:ext uri="{FF2B5EF4-FFF2-40B4-BE49-F238E27FC236}">
                  <a16:creationId xmlns:a16="http://schemas.microsoft.com/office/drawing/2014/main" id="{C53727C4-9D6D-9A56-DAE1-B5F7314DF86C}"/>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a:p>
          </p:txBody>
        </p:sp>
        <p:sp>
          <p:nvSpPr>
            <p:cNvPr id="31" name="Freeform 741">
              <a:extLst>
                <a:ext uri="{FF2B5EF4-FFF2-40B4-BE49-F238E27FC236}">
                  <a16:creationId xmlns:a16="http://schemas.microsoft.com/office/drawing/2014/main" id="{F10AAEFA-43D1-DA8E-0344-2ADCEC5A67ED}"/>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3670 w 371707"/>
                <a:gd name="connsiteY124" fmla="*/ 287025 h 371707"/>
                <a:gd name="connsiteX125" fmla="*/ 92270 w 371707"/>
                <a:gd name="connsiteY125" fmla="*/ 282095 h 371707"/>
                <a:gd name="connsiteX126" fmla="*/ 93113 w 371707"/>
                <a:gd name="connsiteY126" fmla="*/ 281078 h 371707"/>
                <a:gd name="connsiteX127" fmla="*/ 93113 w 371707"/>
                <a:gd name="connsiteY127" fmla="*/ 276432 h 371707"/>
                <a:gd name="connsiteX128" fmla="*/ 65885 w 371707"/>
                <a:gd name="connsiteY128" fmla="*/ 264909 h 371707"/>
                <a:gd name="connsiteX129" fmla="*/ 161786 w 371707"/>
                <a:gd name="connsiteY129" fmla="*/ 299942 h 371707"/>
                <a:gd name="connsiteX130" fmla="*/ 124801 w 371707"/>
                <a:gd name="connsiteY130" fmla="*/ 334604 h 371707"/>
                <a:gd name="connsiteX131" fmla="*/ 155374 w 371707"/>
                <a:gd name="connsiteY131" fmla="*/ 355141 h 371707"/>
                <a:gd name="connsiteX132" fmla="*/ 160579 w 371707"/>
                <a:gd name="connsiteY132" fmla="*/ 358215 h 371707"/>
                <a:gd name="connsiteX133" fmla="*/ 160670 w 371707"/>
                <a:gd name="connsiteY133" fmla="*/ 358672 h 371707"/>
                <a:gd name="connsiteX134" fmla="*/ 157220 w 371707"/>
                <a:gd name="connsiteY134" fmla="*/ 363953 h 371707"/>
                <a:gd name="connsiteX135" fmla="*/ 157139 w 371707"/>
                <a:gd name="connsiteY135" fmla="*/ 363969 h 371707"/>
                <a:gd name="connsiteX136" fmla="*/ 115415 w 371707"/>
                <a:gd name="connsiteY136" fmla="*/ 337485 h 371707"/>
                <a:gd name="connsiteX137" fmla="*/ 72948 w 371707"/>
                <a:gd name="connsiteY137" fmla="*/ 324010 h 371707"/>
                <a:gd name="connsiteX138" fmla="*/ 72046 w 371707"/>
                <a:gd name="connsiteY138" fmla="*/ 318965 h 371707"/>
                <a:gd name="connsiteX139" fmla="*/ 72948 w 371707"/>
                <a:gd name="connsiteY139" fmla="*/ 318063 h 371707"/>
                <a:gd name="connsiteX140" fmla="*/ 79452 w 371707"/>
                <a:gd name="connsiteY140" fmla="*/ 318063 h 371707"/>
                <a:gd name="connsiteX141" fmla="*/ 136602 w 371707"/>
                <a:gd name="connsiteY141" fmla="*/ 319271 h 371707"/>
                <a:gd name="connsiteX142" fmla="*/ 153050 w 371707"/>
                <a:gd name="connsiteY142" fmla="*/ 297433 h 371707"/>
                <a:gd name="connsiteX143" fmla="*/ 159555 w 371707"/>
                <a:gd name="connsiteY143" fmla="*/ 295668 h 371707"/>
                <a:gd name="connsiteX144" fmla="*/ 161321 w 371707"/>
                <a:gd name="connsiteY144" fmla="*/ 300221 h 371707"/>
                <a:gd name="connsiteX145" fmla="*/ 206483 w 371707"/>
                <a:gd name="connsiteY145" fmla="*/ 280521 h 371707"/>
                <a:gd name="connsiteX146" fmla="*/ 201932 w 371707"/>
                <a:gd name="connsiteY146" fmla="*/ 285260 h 371707"/>
                <a:gd name="connsiteX147" fmla="*/ 201744 w 371707"/>
                <a:gd name="connsiteY147" fmla="*/ 285260 h 371707"/>
                <a:gd name="connsiteX148" fmla="*/ 197091 w 371707"/>
                <a:gd name="connsiteY148" fmla="*/ 281198 h 371707"/>
                <a:gd name="connsiteX149" fmla="*/ 197098 w 371707"/>
                <a:gd name="connsiteY149" fmla="*/ 280521 h 371707"/>
                <a:gd name="connsiteX150" fmla="*/ 197098 w 371707"/>
                <a:gd name="connsiteY150" fmla="*/ 256360 h 371707"/>
                <a:gd name="connsiteX151" fmla="*/ 180743 w 371707"/>
                <a:gd name="connsiteY151" fmla="*/ 256360 h 371707"/>
                <a:gd name="connsiteX152" fmla="*/ 180743 w 371707"/>
                <a:gd name="connsiteY152" fmla="*/ 280521 h 371707"/>
                <a:gd name="connsiteX153" fmla="*/ 176191 w 371707"/>
                <a:gd name="connsiteY153" fmla="*/ 285260 h 371707"/>
                <a:gd name="connsiteX154" fmla="*/ 176003 w 371707"/>
                <a:gd name="connsiteY154" fmla="*/ 285260 h 371707"/>
                <a:gd name="connsiteX155" fmla="*/ 171264 w 371707"/>
                <a:gd name="connsiteY155" fmla="*/ 281299 h 371707"/>
                <a:gd name="connsiteX156" fmla="*/ 171264 w 371707"/>
                <a:gd name="connsiteY156" fmla="*/ 280521 h 371707"/>
                <a:gd name="connsiteX157" fmla="*/ 171264 w 371707"/>
                <a:gd name="connsiteY157" fmla="*/ 256360 h 371707"/>
                <a:gd name="connsiteX158" fmla="*/ 155374 w 371707"/>
                <a:gd name="connsiteY158" fmla="*/ 256360 h 371707"/>
                <a:gd name="connsiteX159" fmla="*/ 155374 w 371707"/>
                <a:gd name="connsiteY159" fmla="*/ 280521 h 371707"/>
                <a:gd name="connsiteX160" fmla="*/ 150821 w 371707"/>
                <a:gd name="connsiteY160" fmla="*/ 285259 h 371707"/>
                <a:gd name="connsiteX161" fmla="*/ 150727 w 371707"/>
                <a:gd name="connsiteY161" fmla="*/ 285260 h 371707"/>
                <a:gd name="connsiteX162" fmla="*/ 145988 w 371707"/>
                <a:gd name="connsiteY162" fmla="*/ 281299 h 371707"/>
                <a:gd name="connsiteX163" fmla="*/ 145988 w 371707"/>
                <a:gd name="connsiteY163" fmla="*/ 280521 h 371707"/>
                <a:gd name="connsiteX164" fmla="*/ 145988 w 371707"/>
                <a:gd name="connsiteY164" fmla="*/ 256360 h 371707"/>
                <a:gd name="connsiteX165" fmla="*/ 136695 w 371707"/>
                <a:gd name="connsiteY165" fmla="*/ 256360 h 371707"/>
                <a:gd name="connsiteX166" fmla="*/ 130841 w 371707"/>
                <a:gd name="connsiteY166" fmla="*/ 251276 h 371707"/>
                <a:gd name="connsiteX167" fmla="*/ 130841 w 371707"/>
                <a:gd name="connsiteY167" fmla="*/ 250505 h 371707"/>
                <a:gd name="connsiteX168" fmla="*/ 130841 w 371707"/>
                <a:gd name="connsiteY168" fmla="*/ 241677 h 371707"/>
                <a:gd name="connsiteX169" fmla="*/ 106680 w 371707"/>
                <a:gd name="connsiteY169" fmla="*/ 241677 h 371707"/>
                <a:gd name="connsiteX170" fmla="*/ 101941 w 371707"/>
                <a:gd name="connsiteY170" fmla="*/ 237126 h 371707"/>
                <a:gd name="connsiteX171" fmla="*/ 101941 w 371707"/>
                <a:gd name="connsiteY171" fmla="*/ 236938 h 371707"/>
                <a:gd name="connsiteX172" fmla="*/ 106003 w 371707"/>
                <a:gd name="connsiteY172" fmla="*/ 232285 h 371707"/>
                <a:gd name="connsiteX173" fmla="*/ 106680 w 371707"/>
                <a:gd name="connsiteY173" fmla="*/ 232291 h 371707"/>
                <a:gd name="connsiteX174" fmla="*/ 130841 w 371707"/>
                <a:gd name="connsiteY174" fmla="*/ 232291 h 371707"/>
                <a:gd name="connsiteX175" fmla="*/ 130841 w 371707"/>
                <a:gd name="connsiteY175" fmla="*/ 216680 h 371707"/>
                <a:gd name="connsiteX176" fmla="*/ 106680 w 371707"/>
                <a:gd name="connsiteY176" fmla="*/ 216680 h 371707"/>
                <a:gd name="connsiteX177" fmla="*/ 102220 w 371707"/>
                <a:gd name="connsiteY177" fmla="*/ 211940 h 371707"/>
                <a:gd name="connsiteX178" fmla="*/ 106181 w 371707"/>
                <a:gd name="connsiteY178" fmla="*/ 207201 h 371707"/>
                <a:gd name="connsiteX179" fmla="*/ 106959 w 371707"/>
                <a:gd name="connsiteY179" fmla="*/ 207201 h 371707"/>
                <a:gd name="connsiteX180" fmla="*/ 131120 w 371707"/>
                <a:gd name="connsiteY180" fmla="*/ 207201 h 371707"/>
                <a:gd name="connsiteX181" fmla="*/ 131120 w 371707"/>
                <a:gd name="connsiteY181" fmla="*/ 191311 h 371707"/>
                <a:gd name="connsiteX182" fmla="*/ 106959 w 371707"/>
                <a:gd name="connsiteY182" fmla="*/ 191311 h 371707"/>
                <a:gd name="connsiteX183" fmla="*/ 102220 w 371707"/>
                <a:gd name="connsiteY183" fmla="*/ 186758 h 371707"/>
                <a:gd name="connsiteX184" fmla="*/ 102220 w 371707"/>
                <a:gd name="connsiteY184" fmla="*/ 186664 h 371707"/>
                <a:gd name="connsiteX185" fmla="*/ 106181 w 371707"/>
                <a:gd name="connsiteY185" fmla="*/ 181925 h 371707"/>
                <a:gd name="connsiteX186" fmla="*/ 106959 w 371707"/>
                <a:gd name="connsiteY186" fmla="*/ 181925 h 371707"/>
                <a:gd name="connsiteX187" fmla="*/ 131120 w 371707"/>
                <a:gd name="connsiteY187" fmla="*/ 181925 h 371707"/>
                <a:gd name="connsiteX188" fmla="*/ 131120 w 371707"/>
                <a:gd name="connsiteY188" fmla="*/ 166035 h 371707"/>
                <a:gd name="connsiteX189" fmla="*/ 106959 w 371707"/>
                <a:gd name="connsiteY189" fmla="*/ 166035 h 371707"/>
                <a:gd name="connsiteX190" fmla="*/ 102220 w 371707"/>
                <a:gd name="connsiteY190" fmla="*/ 161483 h 371707"/>
                <a:gd name="connsiteX191" fmla="*/ 102220 w 371707"/>
                <a:gd name="connsiteY191" fmla="*/ 161295 h 371707"/>
                <a:gd name="connsiteX192" fmla="*/ 106181 w 371707"/>
                <a:gd name="connsiteY192" fmla="*/ 156556 h 371707"/>
                <a:gd name="connsiteX193" fmla="*/ 106959 w 371707"/>
                <a:gd name="connsiteY193" fmla="*/ 156556 h 371707"/>
                <a:gd name="connsiteX194" fmla="*/ 131120 w 371707"/>
                <a:gd name="connsiteY194" fmla="*/ 156556 h 371707"/>
                <a:gd name="connsiteX195" fmla="*/ 131120 w 371707"/>
                <a:gd name="connsiteY195" fmla="*/ 147728 h 371707"/>
                <a:gd name="connsiteX196" fmla="*/ 136204 w 371707"/>
                <a:gd name="connsiteY196" fmla="*/ 141874 h 371707"/>
                <a:gd name="connsiteX197" fmla="*/ 136974 w 371707"/>
                <a:gd name="connsiteY197" fmla="*/ 141874 h 371707"/>
                <a:gd name="connsiteX198" fmla="*/ 146267 w 371707"/>
                <a:gd name="connsiteY198" fmla="*/ 141874 h 371707"/>
                <a:gd name="connsiteX199" fmla="*/ 146267 w 371707"/>
                <a:gd name="connsiteY199" fmla="*/ 117713 h 371707"/>
                <a:gd name="connsiteX200" fmla="*/ 150912 w 371707"/>
                <a:gd name="connsiteY200" fmla="*/ 113065 h 371707"/>
                <a:gd name="connsiteX201" fmla="*/ 151006 w 371707"/>
                <a:gd name="connsiteY201" fmla="*/ 113066 h 371707"/>
                <a:gd name="connsiteX202" fmla="*/ 155652 w 371707"/>
                <a:gd name="connsiteY202" fmla="*/ 116934 h 371707"/>
                <a:gd name="connsiteX203" fmla="*/ 155652 w 371707"/>
                <a:gd name="connsiteY203" fmla="*/ 117713 h 371707"/>
                <a:gd name="connsiteX204" fmla="*/ 155652 w 371707"/>
                <a:gd name="connsiteY204" fmla="*/ 141874 h 371707"/>
                <a:gd name="connsiteX205" fmla="*/ 171543 w 371707"/>
                <a:gd name="connsiteY205" fmla="*/ 141874 h 371707"/>
                <a:gd name="connsiteX206" fmla="*/ 171543 w 371707"/>
                <a:gd name="connsiteY206" fmla="*/ 117713 h 371707"/>
                <a:gd name="connsiteX207" fmla="*/ 176188 w 371707"/>
                <a:gd name="connsiteY207" fmla="*/ 113065 h 371707"/>
                <a:gd name="connsiteX208" fmla="*/ 176282 w 371707"/>
                <a:gd name="connsiteY208" fmla="*/ 113066 h 371707"/>
                <a:gd name="connsiteX209" fmla="*/ 181015 w 371707"/>
                <a:gd name="connsiteY209" fmla="*/ 117035 h 371707"/>
                <a:gd name="connsiteX210" fmla="*/ 181021 w 371707"/>
                <a:gd name="connsiteY210" fmla="*/ 117713 h 371707"/>
                <a:gd name="connsiteX211" fmla="*/ 181021 w 371707"/>
                <a:gd name="connsiteY211" fmla="*/ 141874 h 371707"/>
                <a:gd name="connsiteX212" fmla="*/ 196912 w 371707"/>
                <a:gd name="connsiteY212" fmla="*/ 141874 h 371707"/>
                <a:gd name="connsiteX213" fmla="*/ 196912 w 371707"/>
                <a:gd name="connsiteY213" fmla="*/ 117713 h 371707"/>
                <a:gd name="connsiteX214" fmla="*/ 201371 w 371707"/>
                <a:gd name="connsiteY214" fmla="*/ 113066 h 371707"/>
                <a:gd name="connsiteX215" fmla="*/ 201558 w 371707"/>
                <a:gd name="connsiteY215" fmla="*/ 113066 h 371707"/>
                <a:gd name="connsiteX216" fmla="*/ 206291 w 371707"/>
                <a:gd name="connsiteY216" fmla="*/ 117035 h 371707"/>
                <a:gd name="connsiteX217" fmla="*/ 206298 w 371707"/>
                <a:gd name="connsiteY217" fmla="*/ 117713 h 371707"/>
                <a:gd name="connsiteX218" fmla="*/ 206298 w 371707"/>
                <a:gd name="connsiteY218" fmla="*/ 141874 h 371707"/>
                <a:gd name="connsiteX219" fmla="*/ 222188 w 371707"/>
                <a:gd name="connsiteY219" fmla="*/ 141874 h 371707"/>
                <a:gd name="connsiteX220" fmla="*/ 222188 w 371707"/>
                <a:gd name="connsiteY220" fmla="*/ 117713 h 371707"/>
                <a:gd name="connsiteX221" fmla="*/ 226833 w 371707"/>
                <a:gd name="connsiteY221" fmla="*/ 113065 h 371707"/>
                <a:gd name="connsiteX222" fmla="*/ 226927 w 371707"/>
                <a:gd name="connsiteY222" fmla="*/ 113066 h 371707"/>
                <a:gd name="connsiteX223" fmla="*/ 231660 w 371707"/>
                <a:gd name="connsiteY223" fmla="*/ 117035 h 371707"/>
                <a:gd name="connsiteX224" fmla="*/ 231667 w 371707"/>
                <a:gd name="connsiteY224" fmla="*/ 117713 h 371707"/>
                <a:gd name="connsiteX225" fmla="*/ 231667 w 371707"/>
                <a:gd name="connsiteY225" fmla="*/ 141874 h 371707"/>
                <a:gd name="connsiteX226" fmla="*/ 240959 w 371707"/>
                <a:gd name="connsiteY226" fmla="*/ 141874 h 371707"/>
                <a:gd name="connsiteX227" fmla="*/ 246814 w 371707"/>
                <a:gd name="connsiteY227" fmla="*/ 146958 h 371707"/>
                <a:gd name="connsiteX228" fmla="*/ 246814 w 371707"/>
                <a:gd name="connsiteY228" fmla="*/ 147728 h 371707"/>
                <a:gd name="connsiteX229" fmla="*/ 246814 w 371707"/>
                <a:gd name="connsiteY229" fmla="*/ 156556 h 371707"/>
                <a:gd name="connsiteX230" fmla="*/ 270975 w 371707"/>
                <a:gd name="connsiteY230" fmla="*/ 156556 h 371707"/>
                <a:gd name="connsiteX231" fmla="*/ 275622 w 371707"/>
                <a:gd name="connsiteY231" fmla="*/ 161202 h 371707"/>
                <a:gd name="connsiteX232" fmla="*/ 275621 w 371707"/>
                <a:gd name="connsiteY232" fmla="*/ 161295 h 371707"/>
                <a:gd name="connsiteX233" fmla="*/ 271652 w 371707"/>
                <a:gd name="connsiteY233" fmla="*/ 166028 h 371707"/>
                <a:gd name="connsiteX234" fmla="*/ 270975 w 371707"/>
                <a:gd name="connsiteY234" fmla="*/ 166035 h 371707"/>
                <a:gd name="connsiteX235" fmla="*/ 246814 w 371707"/>
                <a:gd name="connsiteY235" fmla="*/ 166035 h 371707"/>
                <a:gd name="connsiteX236" fmla="*/ 246814 w 371707"/>
                <a:gd name="connsiteY236" fmla="*/ 181925 h 371707"/>
                <a:gd name="connsiteX237" fmla="*/ 270975 w 371707"/>
                <a:gd name="connsiteY237" fmla="*/ 181925 h 371707"/>
                <a:gd name="connsiteX238" fmla="*/ 275622 w 371707"/>
                <a:gd name="connsiteY238" fmla="*/ 186571 h 371707"/>
                <a:gd name="connsiteX239" fmla="*/ 275621 w 371707"/>
                <a:gd name="connsiteY239" fmla="*/ 186664 h 371707"/>
                <a:gd name="connsiteX240" fmla="*/ 271754 w 371707"/>
                <a:gd name="connsiteY240" fmla="*/ 191311 h 371707"/>
                <a:gd name="connsiteX241" fmla="*/ 270975 w 371707"/>
                <a:gd name="connsiteY241" fmla="*/ 191311 h 371707"/>
                <a:gd name="connsiteX242" fmla="*/ 246814 w 371707"/>
                <a:gd name="connsiteY242" fmla="*/ 191311 h 371707"/>
                <a:gd name="connsiteX243" fmla="*/ 246814 w 371707"/>
                <a:gd name="connsiteY243" fmla="*/ 207201 h 371707"/>
                <a:gd name="connsiteX244" fmla="*/ 270975 w 371707"/>
                <a:gd name="connsiteY244" fmla="*/ 207201 h 371707"/>
                <a:gd name="connsiteX245" fmla="*/ 275622 w 371707"/>
                <a:gd name="connsiteY245" fmla="*/ 211847 h 371707"/>
                <a:gd name="connsiteX246" fmla="*/ 275621 w 371707"/>
                <a:gd name="connsiteY246" fmla="*/ 211941 h 371707"/>
                <a:gd name="connsiteX247" fmla="*/ 271652 w 371707"/>
                <a:gd name="connsiteY247" fmla="*/ 216673 h 371707"/>
                <a:gd name="connsiteX248" fmla="*/ 270975 w 371707"/>
                <a:gd name="connsiteY248" fmla="*/ 216680 h 371707"/>
                <a:gd name="connsiteX249" fmla="*/ 246814 w 371707"/>
                <a:gd name="connsiteY249" fmla="*/ 216680 h 371707"/>
                <a:gd name="connsiteX250" fmla="*/ 246814 w 371707"/>
                <a:gd name="connsiteY250" fmla="*/ 232384 h 371707"/>
                <a:gd name="connsiteX251" fmla="*/ 270975 w 371707"/>
                <a:gd name="connsiteY251" fmla="*/ 232384 h 371707"/>
                <a:gd name="connsiteX252" fmla="*/ 275621 w 371707"/>
                <a:gd name="connsiteY252" fmla="*/ 236843 h 371707"/>
                <a:gd name="connsiteX253" fmla="*/ 275621 w 371707"/>
                <a:gd name="connsiteY253" fmla="*/ 237031 h 371707"/>
                <a:gd name="connsiteX254" fmla="*/ 271652 w 371707"/>
                <a:gd name="connsiteY254" fmla="*/ 241763 h 371707"/>
                <a:gd name="connsiteX255" fmla="*/ 270975 w 371707"/>
                <a:gd name="connsiteY255" fmla="*/ 241770 h 371707"/>
                <a:gd name="connsiteX256" fmla="*/ 246814 w 371707"/>
                <a:gd name="connsiteY256" fmla="*/ 241770 h 371707"/>
                <a:gd name="connsiteX257" fmla="*/ 246814 w 371707"/>
                <a:gd name="connsiteY257" fmla="*/ 250970 h 371707"/>
                <a:gd name="connsiteX258" fmla="*/ 241730 w 371707"/>
                <a:gd name="connsiteY258" fmla="*/ 256824 h 371707"/>
                <a:gd name="connsiteX259" fmla="*/ 240959 w 371707"/>
                <a:gd name="connsiteY259" fmla="*/ 256824 h 371707"/>
                <a:gd name="connsiteX260" fmla="*/ 231667 w 371707"/>
                <a:gd name="connsiteY260" fmla="*/ 256824 h 371707"/>
                <a:gd name="connsiteX261" fmla="*/ 231667 w 371707"/>
                <a:gd name="connsiteY261" fmla="*/ 280985 h 371707"/>
                <a:gd name="connsiteX262" fmla="*/ 227115 w 371707"/>
                <a:gd name="connsiteY262" fmla="*/ 285724 h 371707"/>
                <a:gd name="connsiteX263" fmla="*/ 226927 w 371707"/>
                <a:gd name="connsiteY263" fmla="*/ 285724 h 371707"/>
                <a:gd name="connsiteX264" fmla="*/ 222188 w 371707"/>
                <a:gd name="connsiteY264" fmla="*/ 281763 h 371707"/>
                <a:gd name="connsiteX265" fmla="*/ 222188 w 371707"/>
                <a:gd name="connsiteY265" fmla="*/ 280985 h 371707"/>
                <a:gd name="connsiteX266" fmla="*/ 222188 w 371707"/>
                <a:gd name="connsiteY266" fmla="*/ 256824 h 371707"/>
                <a:gd name="connsiteX267" fmla="*/ 206019 w 371707"/>
                <a:gd name="connsiteY267" fmla="*/ 256824 h 371707"/>
                <a:gd name="connsiteX268" fmla="*/ 298946 w 371707"/>
                <a:gd name="connsiteY268" fmla="*/ 316390 h 371707"/>
                <a:gd name="connsiteX269" fmla="*/ 305358 w 371707"/>
                <a:gd name="connsiteY269" fmla="*/ 316390 h 371707"/>
                <a:gd name="connsiteX270" fmla="*/ 305662 w 371707"/>
                <a:gd name="connsiteY270" fmla="*/ 322033 h 371707"/>
                <a:gd name="connsiteX271" fmla="*/ 305358 w 371707"/>
                <a:gd name="connsiteY271" fmla="*/ 322338 h 371707"/>
                <a:gd name="connsiteX272" fmla="*/ 262983 w 371707"/>
                <a:gd name="connsiteY272" fmla="*/ 335905 h 371707"/>
                <a:gd name="connsiteX273" fmla="*/ 221166 w 371707"/>
                <a:gd name="connsiteY273" fmla="*/ 362389 h 371707"/>
                <a:gd name="connsiteX274" fmla="*/ 217635 w 371707"/>
                <a:gd name="connsiteY274" fmla="*/ 357092 h 371707"/>
                <a:gd name="connsiteX275" fmla="*/ 222931 w 371707"/>
                <a:gd name="connsiteY275" fmla="*/ 353561 h 371707"/>
                <a:gd name="connsiteX276" fmla="*/ 253597 w 371707"/>
                <a:gd name="connsiteY276" fmla="*/ 332931 h 371707"/>
                <a:gd name="connsiteX277" fmla="*/ 217077 w 371707"/>
                <a:gd name="connsiteY277" fmla="*/ 298734 h 371707"/>
                <a:gd name="connsiteX278" fmla="*/ 219064 w 371707"/>
                <a:gd name="connsiteY278" fmla="*/ 293025 h 371707"/>
                <a:gd name="connsiteX279" fmla="*/ 219400 w 371707"/>
                <a:gd name="connsiteY279" fmla="*/ 292880 h 371707"/>
                <a:gd name="connsiteX280" fmla="*/ 225905 w 371707"/>
                <a:gd name="connsiteY280" fmla="*/ 294645 h 371707"/>
                <a:gd name="connsiteX281" fmla="*/ 261868 w 371707"/>
                <a:gd name="connsiteY281" fmla="*/ 325869 h 371707"/>
                <a:gd name="connsiteX282" fmla="*/ 262425 w 371707"/>
                <a:gd name="connsiteY282" fmla="*/ 325869 h 371707"/>
                <a:gd name="connsiteX283" fmla="*/ 298481 w 371707"/>
                <a:gd name="connsiteY283" fmla="*/ 316669 h 371707"/>
                <a:gd name="connsiteX284" fmla="*/ 312420 w 371707"/>
                <a:gd name="connsiteY284" fmla="*/ 264630 h 371707"/>
                <a:gd name="connsiteX285" fmla="*/ 285378 w 371707"/>
                <a:gd name="connsiteY285" fmla="*/ 276432 h 371707"/>
                <a:gd name="connsiteX286" fmla="*/ 285378 w 371707"/>
                <a:gd name="connsiteY286" fmla="*/ 281078 h 371707"/>
                <a:gd name="connsiteX287" fmla="*/ 285182 w 371707"/>
                <a:gd name="connsiteY287" fmla="*/ 286726 h 371707"/>
                <a:gd name="connsiteX288" fmla="*/ 284821 w 371707"/>
                <a:gd name="connsiteY288" fmla="*/ 287025 h 371707"/>
                <a:gd name="connsiteX289" fmla="*/ 278316 w 371707"/>
                <a:gd name="connsiteY289" fmla="*/ 286375 h 371707"/>
                <a:gd name="connsiteX290" fmla="*/ 277758 w 371707"/>
                <a:gd name="connsiteY290" fmla="*/ 271692 h 371707"/>
                <a:gd name="connsiteX291" fmla="*/ 305636 w 371707"/>
                <a:gd name="connsiteY291" fmla="*/ 258125 h 371707"/>
                <a:gd name="connsiteX292" fmla="*/ 306659 w 371707"/>
                <a:gd name="connsiteY292" fmla="*/ 247810 h 371707"/>
                <a:gd name="connsiteX293" fmla="*/ 306757 w 371707"/>
                <a:gd name="connsiteY293" fmla="*/ 242686 h 371707"/>
                <a:gd name="connsiteX294" fmla="*/ 307867 w 371707"/>
                <a:gd name="connsiteY294" fmla="*/ 241956 h 371707"/>
                <a:gd name="connsiteX295" fmla="*/ 314228 w 371707"/>
                <a:gd name="connsiteY295" fmla="*/ 242955 h 371707"/>
                <a:gd name="connsiteX296" fmla="*/ 314371 w 371707"/>
                <a:gd name="connsiteY296" fmla="*/ 243164 h 371707"/>
                <a:gd name="connsiteX297" fmla="*/ 311955 w 371707"/>
                <a:gd name="connsiteY297" fmla="*/ 264909 h 371707"/>
                <a:gd name="connsiteX298" fmla="*/ 341878 w 371707"/>
                <a:gd name="connsiteY298" fmla="*/ 271135 h 371707"/>
                <a:gd name="connsiteX299" fmla="*/ 335461 w 371707"/>
                <a:gd name="connsiteY299" fmla="*/ 270592 h 371707"/>
                <a:gd name="connsiteX300" fmla="*/ 335373 w 371707"/>
                <a:gd name="connsiteY300" fmla="*/ 270484 h 371707"/>
                <a:gd name="connsiteX301" fmla="*/ 335599 w 371707"/>
                <a:gd name="connsiteY301" fmla="*/ 264969 h 371707"/>
                <a:gd name="connsiteX302" fmla="*/ 336023 w 371707"/>
                <a:gd name="connsiteY302" fmla="*/ 264630 h 371707"/>
                <a:gd name="connsiteX303" fmla="*/ 340112 w 371707"/>
                <a:gd name="connsiteY303" fmla="*/ 220490 h 371707"/>
                <a:gd name="connsiteX304" fmla="*/ 321527 w 371707"/>
                <a:gd name="connsiteY304" fmla="*/ 227552 h 371707"/>
                <a:gd name="connsiteX305" fmla="*/ 315672 w 371707"/>
                <a:gd name="connsiteY305" fmla="*/ 224579 h 371707"/>
                <a:gd name="connsiteX306" fmla="*/ 319204 w 371707"/>
                <a:gd name="connsiteY306" fmla="*/ 219282 h 371707"/>
                <a:gd name="connsiteX307" fmla="*/ 347082 w 371707"/>
                <a:gd name="connsiteY307" fmla="*/ 202276 h 371707"/>
                <a:gd name="connsiteX308" fmla="*/ 351170 w 371707"/>
                <a:gd name="connsiteY308" fmla="*/ 167521 h 371707"/>
                <a:gd name="connsiteX309" fmla="*/ 354049 w 371707"/>
                <a:gd name="connsiteY309" fmla="*/ 162355 h 371707"/>
                <a:gd name="connsiteX310" fmla="*/ 354702 w 371707"/>
                <a:gd name="connsiteY310" fmla="*/ 162225 h 371707"/>
                <a:gd name="connsiteX311" fmla="*/ 360556 w 371707"/>
                <a:gd name="connsiteY311" fmla="*/ 165105 h 371707"/>
                <a:gd name="connsiteX312" fmla="*/ 348197 w 371707"/>
                <a:gd name="connsiteY312" fmla="*/ 215193 h 371707"/>
                <a:gd name="connsiteX313" fmla="*/ 341413 w 371707"/>
                <a:gd name="connsiteY313"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8527" y="288292"/>
                    <a:pt x="95665" y="288578"/>
                    <a:pt x="93670" y="287025"/>
                  </a:cubicBezTo>
                  <a:cubicBezTo>
                    <a:pt x="91922" y="286051"/>
                    <a:pt x="91295" y="283843"/>
                    <a:pt x="92270" y="282095"/>
                  </a:cubicBezTo>
                  <a:cubicBezTo>
                    <a:pt x="92486" y="281707"/>
                    <a:pt x="92772" y="281363"/>
                    <a:pt x="93113" y="281078"/>
                  </a:cubicBezTo>
                  <a:cubicBezTo>
                    <a:pt x="94317" y="279764"/>
                    <a:pt x="94317" y="277746"/>
                    <a:pt x="93113" y="276432"/>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cubicBezTo>
                    <a:pt x="319113" y="228111"/>
                    <a:pt x="316645" y="226858"/>
                    <a:pt x="315672" y="224579"/>
                  </a:cubicBezTo>
                  <a:cubicBezTo>
                    <a:pt x="315265" y="222157"/>
                    <a:pt x="316812" y="219837"/>
                    <a:pt x="319204" y="219282"/>
                  </a:cubicBezTo>
                  <a:cubicBezTo>
                    <a:pt x="330381" y="217526"/>
                    <a:pt x="340406" y="211411"/>
                    <a:pt x="347082" y="202276"/>
                  </a:cubicBezTo>
                  <a:cubicBezTo>
                    <a:pt x="352922" y="191667"/>
                    <a:pt x="354389" y="179197"/>
                    <a:pt x="351170" y="167521"/>
                  </a:cubicBezTo>
                  <a:cubicBezTo>
                    <a:pt x="350539" y="165300"/>
                    <a:pt x="351827" y="162987"/>
                    <a:pt x="354049" y="162355"/>
                  </a:cubicBezTo>
                  <a:cubicBezTo>
                    <a:pt x="354262" y="162294"/>
                    <a:pt x="354481" y="162251"/>
                    <a:pt x="354702" y="162225"/>
                  </a:cubicBezTo>
                  <a:cubicBezTo>
                    <a:pt x="357109" y="161475"/>
                    <a:pt x="359681" y="162741"/>
                    <a:pt x="360556" y="165105"/>
                  </a:cubicBezTo>
                  <a:cubicBezTo>
                    <a:pt x="366607" y="182781"/>
                    <a:pt x="361775" y="202361"/>
                    <a:pt x="348197" y="215193"/>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a:p>
          </p:txBody>
        </p:sp>
        <p:sp>
          <p:nvSpPr>
            <p:cNvPr id="32" name="Freeform 742">
              <a:extLst>
                <a:ext uri="{FF2B5EF4-FFF2-40B4-BE49-F238E27FC236}">
                  <a16:creationId xmlns:a16="http://schemas.microsoft.com/office/drawing/2014/main" id="{6C383934-D5D3-CCA7-D125-230255E578FE}"/>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a:p>
          </p:txBody>
        </p:sp>
      </p:grpSp>
      <p:sp>
        <p:nvSpPr>
          <p:cNvPr id="7" name="Rectangle 6">
            <a:extLst>
              <a:ext uri="{FF2B5EF4-FFF2-40B4-BE49-F238E27FC236}">
                <a16:creationId xmlns:a16="http://schemas.microsoft.com/office/drawing/2014/main" id="{323EE123-7053-C5F3-465F-A5D37F9F8BCB}"/>
              </a:ext>
            </a:extLst>
          </p:cNvPr>
          <p:cNvSpPr/>
          <p:nvPr/>
        </p:nvSpPr>
        <p:spPr>
          <a:xfrm>
            <a:off x="2152227" y="5595043"/>
            <a:ext cx="9622088" cy="389197"/>
          </a:xfrm>
          <a:prstGeom prst="rect">
            <a:avLst/>
          </a:prstGeom>
          <a:solidFill>
            <a:schemeClr val="tx1"/>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400" b="1">
                <a:solidFill>
                  <a:schemeClr val="bg1"/>
                </a:solidFill>
              </a:rPr>
              <a:t>Data structure and integrity is essential across all IA.</a:t>
            </a:r>
          </a:p>
        </p:txBody>
      </p:sp>
      <p:grpSp>
        <p:nvGrpSpPr>
          <p:cNvPr id="5" name="Graphic 4">
            <a:extLst>
              <a:ext uri="{FF2B5EF4-FFF2-40B4-BE49-F238E27FC236}">
                <a16:creationId xmlns:a16="http://schemas.microsoft.com/office/drawing/2014/main" id="{CA5673CE-6B61-9660-AA46-B278C921F0B0}"/>
              </a:ext>
            </a:extLst>
          </p:cNvPr>
          <p:cNvGrpSpPr>
            <a:grpSpLocks noChangeAspect="1"/>
          </p:cNvGrpSpPr>
          <p:nvPr/>
        </p:nvGrpSpPr>
        <p:grpSpPr>
          <a:xfrm>
            <a:off x="7217673" y="1307458"/>
            <a:ext cx="573637" cy="667508"/>
            <a:chOff x="528977" y="3736474"/>
            <a:chExt cx="243602" cy="283464"/>
          </a:xfrm>
          <a:solidFill>
            <a:schemeClr val="bg1"/>
          </a:solidFill>
        </p:grpSpPr>
        <p:sp>
          <p:nvSpPr>
            <p:cNvPr id="11" name="Freeform 10">
              <a:extLst>
                <a:ext uri="{FF2B5EF4-FFF2-40B4-BE49-F238E27FC236}">
                  <a16:creationId xmlns:a16="http://schemas.microsoft.com/office/drawing/2014/main" id="{0EDFA487-8018-B1B0-7C33-14F8FFC5D2B5}"/>
                </a:ext>
              </a:extLst>
            </p:cNvPr>
            <p:cNvSpPr/>
            <p:nvPr/>
          </p:nvSpPr>
          <p:spPr>
            <a:xfrm>
              <a:off x="603530" y="3937913"/>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D6FF7BA-40BA-8653-A5BD-78620365F545}"/>
                </a:ext>
              </a:extLst>
            </p:cNvPr>
            <p:cNvSpPr/>
            <p:nvPr/>
          </p:nvSpPr>
          <p:spPr>
            <a:xfrm>
              <a:off x="661552" y="3860404"/>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E94BF3E8-095C-BE5D-D06D-6BBD5C010C7D}"/>
                </a:ext>
              </a:extLst>
            </p:cNvPr>
            <p:cNvSpPr/>
            <p:nvPr/>
          </p:nvSpPr>
          <p:spPr>
            <a:xfrm>
              <a:off x="688570" y="3891850"/>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0FBC928E-2B78-C4A1-B155-97AE694F3817}"/>
                </a:ext>
              </a:extLst>
            </p:cNvPr>
            <p:cNvSpPr/>
            <p:nvPr/>
          </p:nvSpPr>
          <p:spPr>
            <a:xfrm>
              <a:off x="528977" y="3736474"/>
              <a:ext cx="243602" cy="283464"/>
            </a:xfrm>
            <a:custGeom>
              <a:avLst/>
              <a:gdLst>
                <a:gd name="connsiteX0" fmla="*/ 231787 w 243601"/>
                <a:gd name="connsiteY0" fmla="*/ 170436 h 283464"/>
                <a:gd name="connsiteX1" fmla="*/ 214514 w 243601"/>
                <a:gd name="connsiteY1" fmla="*/ 33133 h 283464"/>
                <a:gd name="connsiteX2" fmla="*/ 196354 w 243601"/>
                <a:gd name="connsiteY2" fmla="*/ 54393 h 283464"/>
                <a:gd name="connsiteX3" fmla="*/ 192811 w 243601"/>
                <a:gd name="connsiteY3" fmla="*/ 56164 h 283464"/>
                <a:gd name="connsiteX4" fmla="*/ 171994 w 243601"/>
                <a:gd name="connsiteY4" fmla="*/ 56164 h 283464"/>
                <a:gd name="connsiteX5" fmla="*/ 154569 w 243601"/>
                <a:gd name="connsiteY5" fmla="*/ 64732 h 283464"/>
                <a:gd name="connsiteX6" fmla="*/ 146001 w 243601"/>
                <a:gd name="connsiteY6" fmla="*/ 47306 h 283464"/>
                <a:gd name="connsiteX7" fmla="*/ 163427 w 243601"/>
                <a:gd name="connsiteY7" fmla="*/ 38739 h 283464"/>
                <a:gd name="connsiteX8" fmla="*/ 171994 w 243601"/>
                <a:gd name="connsiteY8" fmla="*/ 47306 h 283464"/>
                <a:gd name="connsiteX9" fmla="*/ 190419 w 243601"/>
                <a:gd name="connsiteY9" fmla="*/ 47306 h 283464"/>
                <a:gd name="connsiteX10" fmla="*/ 207250 w 243601"/>
                <a:gd name="connsiteY10" fmla="*/ 27375 h 283464"/>
                <a:gd name="connsiteX11" fmla="*/ 114238 w 243601"/>
                <a:gd name="connsiteY11" fmla="*/ 1686 h 283464"/>
                <a:gd name="connsiteX12" fmla="*/ 41601 w 243601"/>
                <a:gd name="connsiteY12" fmla="*/ 48192 h 283464"/>
                <a:gd name="connsiteX13" fmla="*/ 73933 w 243601"/>
                <a:gd name="connsiteY13" fmla="*/ 48192 h 283464"/>
                <a:gd name="connsiteX14" fmla="*/ 76148 w 243601"/>
                <a:gd name="connsiteY14" fmla="*/ 49078 h 283464"/>
                <a:gd name="connsiteX15" fmla="*/ 120882 w 243601"/>
                <a:gd name="connsiteY15" fmla="*/ 77424 h 283464"/>
                <a:gd name="connsiteX16" fmla="*/ 129740 w 243601"/>
                <a:gd name="connsiteY16" fmla="*/ 73881 h 283464"/>
                <a:gd name="connsiteX17" fmla="*/ 143470 w 243601"/>
                <a:gd name="connsiteY17" fmla="*/ 87611 h 283464"/>
                <a:gd name="connsiteX18" fmla="*/ 129740 w 243601"/>
                <a:gd name="connsiteY18" fmla="*/ 101341 h 283464"/>
                <a:gd name="connsiteX19" fmla="*/ 116010 w 243601"/>
                <a:gd name="connsiteY19" fmla="*/ 87611 h 283464"/>
                <a:gd name="connsiteX20" fmla="*/ 116453 w 243601"/>
                <a:gd name="connsiteY20" fmla="*/ 85397 h 283464"/>
                <a:gd name="connsiteX21" fmla="*/ 72782 w 243601"/>
                <a:gd name="connsiteY21" fmla="*/ 57626 h 283464"/>
                <a:gd name="connsiteX22" fmla="*/ 36020 w 243601"/>
                <a:gd name="connsiteY22" fmla="*/ 57626 h 283464"/>
                <a:gd name="connsiteX23" fmla="*/ 25833 w 243601"/>
                <a:gd name="connsiteY23" fmla="*/ 80657 h 283464"/>
                <a:gd name="connsiteX24" fmla="*/ 67024 w 243601"/>
                <a:gd name="connsiteY24" fmla="*/ 80657 h 283464"/>
                <a:gd name="connsiteX25" fmla="*/ 71010 w 243601"/>
                <a:gd name="connsiteY25" fmla="*/ 82872 h 283464"/>
                <a:gd name="connsiteX26" fmla="*/ 87841 w 243601"/>
                <a:gd name="connsiteY26" fmla="*/ 113433 h 283464"/>
                <a:gd name="connsiteX27" fmla="*/ 90055 w 243601"/>
                <a:gd name="connsiteY27" fmla="*/ 112990 h 283464"/>
                <a:gd name="connsiteX28" fmla="*/ 103785 w 243601"/>
                <a:gd name="connsiteY28" fmla="*/ 126720 h 283464"/>
                <a:gd name="connsiteX29" fmla="*/ 90055 w 243601"/>
                <a:gd name="connsiteY29" fmla="*/ 140451 h 283464"/>
                <a:gd name="connsiteX30" fmla="*/ 76325 w 243601"/>
                <a:gd name="connsiteY30" fmla="*/ 126720 h 283464"/>
                <a:gd name="connsiteX31" fmla="*/ 79868 w 243601"/>
                <a:gd name="connsiteY31" fmla="*/ 117862 h 283464"/>
                <a:gd name="connsiteX32" fmla="*/ 64366 w 243601"/>
                <a:gd name="connsiteY32" fmla="*/ 89516 h 283464"/>
                <a:gd name="connsiteX33" fmla="*/ 23618 w 243601"/>
                <a:gd name="connsiteY33" fmla="*/ 89516 h 283464"/>
                <a:gd name="connsiteX34" fmla="*/ 22732 w 243601"/>
                <a:gd name="connsiteY34" fmla="*/ 133364 h 283464"/>
                <a:gd name="connsiteX35" fmla="*/ 587 w 243601"/>
                <a:gd name="connsiteY35" fmla="*/ 174112 h 283464"/>
                <a:gd name="connsiteX36" fmla="*/ 144 w 243601"/>
                <a:gd name="connsiteY36" fmla="*/ 177655 h 283464"/>
                <a:gd name="connsiteX37" fmla="*/ 2801 w 243601"/>
                <a:gd name="connsiteY37" fmla="*/ 180313 h 283464"/>
                <a:gd name="connsiteX38" fmla="*/ 32034 w 243601"/>
                <a:gd name="connsiteY38" fmla="*/ 191829 h 283464"/>
                <a:gd name="connsiteX39" fmla="*/ 32034 w 243601"/>
                <a:gd name="connsiteY39" fmla="*/ 202458 h 283464"/>
                <a:gd name="connsiteX40" fmla="*/ 66404 w 243601"/>
                <a:gd name="connsiteY40" fmla="*/ 202458 h 283464"/>
                <a:gd name="connsiteX41" fmla="*/ 79248 w 243601"/>
                <a:gd name="connsiteY41" fmla="*/ 193157 h 283464"/>
                <a:gd name="connsiteX42" fmla="*/ 93129 w 243601"/>
                <a:gd name="connsiteY42" fmla="*/ 206735 h 283464"/>
                <a:gd name="connsiteX43" fmla="*/ 79551 w 243601"/>
                <a:gd name="connsiteY43" fmla="*/ 220616 h 283464"/>
                <a:gd name="connsiteX44" fmla="*/ 66404 w 243601"/>
                <a:gd name="connsiteY44" fmla="*/ 211317 h 283464"/>
                <a:gd name="connsiteX45" fmla="*/ 32919 w 243601"/>
                <a:gd name="connsiteY45" fmla="*/ 211317 h 283464"/>
                <a:gd name="connsiteX46" fmla="*/ 32919 w 243601"/>
                <a:gd name="connsiteY46" fmla="*/ 224604 h 283464"/>
                <a:gd name="connsiteX47" fmla="*/ 55065 w 243601"/>
                <a:gd name="connsiteY47" fmla="*/ 246750 h 283464"/>
                <a:gd name="connsiteX48" fmla="*/ 79691 w 243601"/>
                <a:gd name="connsiteY48" fmla="*/ 246750 h 283464"/>
                <a:gd name="connsiteX49" fmla="*/ 79691 w 243601"/>
                <a:gd name="connsiteY49" fmla="*/ 279082 h 283464"/>
                <a:gd name="connsiteX50" fmla="*/ 84120 w 243601"/>
                <a:gd name="connsiteY50" fmla="*/ 283511 h 283464"/>
                <a:gd name="connsiteX51" fmla="*/ 105823 w 243601"/>
                <a:gd name="connsiteY51" fmla="*/ 283511 h 283464"/>
                <a:gd name="connsiteX52" fmla="*/ 105823 w 243601"/>
                <a:gd name="connsiteY52" fmla="*/ 205426 h 283464"/>
                <a:gd name="connsiteX53" fmla="*/ 106709 w 243601"/>
                <a:gd name="connsiteY53" fmla="*/ 202768 h 283464"/>
                <a:gd name="connsiteX54" fmla="*/ 132841 w 243601"/>
                <a:gd name="connsiteY54" fmla="*/ 167778 h 283464"/>
                <a:gd name="connsiteX55" fmla="*/ 132841 w 243601"/>
                <a:gd name="connsiteY55" fmla="*/ 141204 h 283464"/>
                <a:gd name="connsiteX56" fmla="*/ 124273 w 243601"/>
                <a:gd name="connsiteY56" fmla="*/ 123778 h 283464"/>
                <a:gd name="connsiteX57" fmla="*/ 141699 w 243601"/>
                <a:gd name="connsiteY57" fmla="*/ 115211 h 283464"/>
                <a:gd name="connsiteX58" fmla="*/ 150266 w 243601"/>
                <a:gd name="connsiteY58" fmla="*/ 132636 h 283464"/>
                <a:gd name="connsiteX59" fmla="*/ 141699 w 243601"/>
                <a:gd name="connsiteY59" fmla="*/ 141204 h 283464"/>
                <a:gd name="connsiteX60" fmla="*/ 141699 w 243601"/>
                <a:gd name="connsiteY60" fmla="*/ 169107 h 283464"/>
                <a:gd name="connsiteX61" fmla="*/ 140813 w 243601"/>
                <a:gd name="connsiteY61" fmla="*/ 171765 h 283464"/>
                <a:gd name="connsiteX62" fmla="*/ 114681 w 243601"/>
                <a:gd name="connsiteY62" fmla="*/ 206755 h 283464"/>
                <a:gd name="connsiteX63" fmla="*/ 114681 w 243601"/>
                <a:gd name="connsiteY63" fmla="*/ 283511 h 283464"/>
                <a:gd name="connsiteX64" fmla="*/ 140813 w 243601"/>
                <a:gd name="connsiteY64" fmla="*/ 283511 h 283464"/>
                <a:gd name="connsiteX65" fmla="*/ 140813 w 243601"/>
                <a:gd name="connsiteY65" fmla="*/ 228900 h 283464"/>
                <a:gd name="connsiteX66" fmla="*/ 142142 w 243601"/>
                <a:gd name="connsiteY66" fmla="*/ 225800 h 283464"/>
                <a:gd name="connsiteX67" fmla="*/ 159858 w 243601"/>
                <a:gd name="connsiteY67" fmla="*/ 208526 h 283464"/>
                <a:gd name="connsiteX68" fmla="*/ 159858 w 243601"/>
                <a:gd name="connsiteY68" fmla="*/ 173536 h 283464"/>
                <a:gd name="connsiteX69" fmla="*/ 151291 w 243601"/>
                <a:gd name="connsiteY69" fmla="*/ 156111 h 283464"/>
                <a:gd name="connsiteX70" fmla="*/ 168716 w 243601"/>
                <a:gd name="connsiteY70" fmla="*/ 147544 h 283464"/>
                <a:gd name="connsiteX71" fmla="*/ 177284 w 243601"/>
                <a:gd name="connsiteY71" fmla="*/ 164969 h 283464"/>
                <a:gd name="connsiteX72" fmla="*/ 168716 w 243601"/>
                <a:gd name="connsiteY72" fmla="*/ 173536 h 283464"/>
                <a:gd name="connsiteX73" fmla="*/ 168716 w 243601"/>
                <a:gd name="connsiteY73" fmla="*/ 210298 h 283464"/>
                <a:gd name="connsiteX74" fmla="*/ 167388 w 243601"/>
                <a:gd name="connsiteY74" fmla="*/ 213398 h 283464"/>
                <a:gd name="connsiteX75" fmla="*/ 149671 w 243601"/>
                <a:gd name="connsiteY75" fmla="*/ 230672 h 283464"/>
                <a:gd name="connsiteX76" fmla="*/ 149671 w 243601"/>
                <a:gd name="connsiteY76" fmla="*/ 283511 h 283464"/>
                <a:gd name="connsiteX77" fmla="*/ 188648 w 243601"/>
                <a:gd name="connsiteY77" fmla="*/ 283511 h 283464"/>
                <a:gd name="connsiteX78" fmla="*/ 193077 w 243601"/>
                <a:gd name="connsiteY78" fmla="*/ 279082 h 283464"/>
                <a:gd name="connsiteX79" fmla="*/ 193077 w 243601"/>
                <a:gd name="connsiteY79" fmla="*/ 208969 h 283464"/>
                <a:gd name="connsiteX80" fmla="*/ 226295 w 243601"/>
                <a:gd name="connsiteY80" fmla="*/ 177522 h 283464"/>
                <a:gd name="connsiteX81" fmla="*/ 182004 w 243601"/>
                <a:gd name="connsiteY81" fmla="*/ 141204 h 283464"/>
                <a:gd name="connsiteX82" fmla="*/ 180232 w 243601"/>
                <a:gd name="connsiteY82" fmla="*/ 137660 h 283464"/>
                <a:gd name="connsiteX83" fmla="*/ 180232 w 243601"/>
                <a:gd name="connsiteY83" fmla="*/ 93059 h 283464"/>
                <a:gd name="connsiteX84" fmla="*/ 171665 w 243601"/>
                <a:gd name="connsiteY84" fmla="*/ 75634 h 283464"/>
                <a:gd name="connsiteX85" fmla="*/ 189090 w 243601"/>
                <a:gd name="connsiteY85" fmla="*/ 67066 h 283464"/>
                <a:gd name="connsiteX86" fmla="*/ 197658 w 243601"/>
                <a:gd name="connsiteY86" fmla="*/ 84492 h 283464"/>
                <a:gd name="connsiteX87" fmla="*/ 189090 w 243601"/>
                <a:gd name="connsiteY87" fmla="*/ 93059 h 283464"/>
                <a:gd name="connsiteX88" fmla="*/ 189090 w 243601"/>
                <a:gd name="connsiteY88" fmla="*/ 135579 h 283464"/>
                <a:gd name="connsiteX89" fmla="*/ 200606 w 243601"/>
                <a:gd name="connsiteY89" fmla="*/ 144880 h 283464"/>
                <a:gd name="connsiteX90" fmla="*/ 213894 w 243601"/>
                <a:gd name="connsiteY90" fmla="*/ 135136 h 283464"/>
                <a:gd name="connsiteX91" fmla="*/ 213894 w 243601"/>
                <a:gd name="connsiteY91" fmla="*/ 117419 h 283464"/>
                <a:gd name="connsiteX92" fmla="*/ 205326 w 243601"/>
                <a:gd name="connsiteY92" fmla="*/ 99994 h 283464"/>
                <a:gd name="connsiteX93" fmla="*/ 222752 w 243601"/>
                <a:gd name="connsiteY93" fmla="*/ 91427 h 283464"/>
                <a:gd name="connsiteX94" fmla="*/ 231319 w 243601"/>
                <a:gd name="connsiteY94" fmla="*/ 108852 h 283464"/>
                <a:gd name="connsiteX95" fmla="*/ 222752 w 243601"/>
                <a:gd name="connsiteY95" fmla="*/ 117419 h 283464"/>
                <a:gd name="connsiteX96" fmla="*/ 222752 w 243601"/>
                <a:gd name="connsiteY96" fmla="*/ 137350 h 283464"/>
                <a:gd name="connsiteX97" fmla="*/ 220980 w 243601"/>
                <a:gd name="connsiteY97" fmla="*/ 140894 h 283464"/>
                <a:gd name="connsiteX98" fmla="*/ 207693 w 243601"/>
                <a:gd name="connsiteY98" fmla="*/ 150638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43601" h="283464">
                  <a:moveTo>
                    <a:pt x="231787" y="170436"/>
                  </a:moveTo>
                  <a:cubicBezTo>
                    <a:pt x="258420" y="126169"/>
                    <a:pt x="251281" y="69423"/>
                    <a:pt x="214514" y="33133"/>
                  </a:cubicBezTo>
                  <a:lnTo>
                    <a:pt x="196354" y="54393"/>
                  </a:lnTo>
                  <a:cubicBezTo>
                    <a:pt x="195437" y="55407"/>
                    <a:pt x="194172" y="56039"/>
                    <a:pt x="192811" y="56164"/>
                  </a:cubicBezTo>
                  <a:lnTo>
                    <a:pt x="171994" y="56164"/>
                  </a:lnTo>
                  <a:cubicBezTo>
                    <a:pt x="169548" y="63342"/>
                    <a:pt x="161746" y="67178"/>
                    <a:pt x="154569" y="64732"/>
                  </a:cubicBezTo>
                  <a:cubicBezTo>
                    <a:pt x="147391" y="62285"/>
                    <a:pt x="143555" y="54484"/>
                    <a:pt x="146001" y="47306"/>
                  </a:cubicBezTo>
                  <a:cubicBezTo>
                    <a:pt x="148448" y="40128"/>
                    <a:pt x="156249" y="36293"/>
                    <a:pt x="163427" y="38739"/>
                  </a:cubicBezTo>
                  <a:cubicBezTo>
                    <a:pt x="167456" y="40112"/>
                    <a:pt x="170621" y="43277"/>
                    <a:pt x="171994" y="47306"/>
                  </a:cubicBezTo>
                  <a:lnTo>
                    <a:pt x="190419" y="47306"/>
                  </a:lnTo>
                  <a:lnTo>
                    <a:pt x="207250" y="27375"/>
                  </a:lnTo>
                  <a:cubicBezTo>
                    <a:pt x="181670" y="5293"/>
                    <a:pt x="147526" y="-4138"/>
                    <a:pt x="114238" y="1686"/>
                  </a:cubicBezTo>
                  <a:cubicBezTo>
                    <a:pt x="84889" y="7127"/>
                    <a:pt x="58825" y="23814"/>
                    <a:pt x="41601" y="48192"/>
                  </a:cubicBezTo>
                  <a:lnTo>
                    <a:pt x="73933" y="48192"/>
                  </a:lnTo>
                  <a:cubicBezTo>
                    <a:pt x="74755" y="48207"/>
                    <a:pt x="75542" y="48522"/>
                    <a:pt x="76148" y="49078"/>
                  </a:cubicBezTo>
                  <a:lnTo>
                    <a:pt x="120882" y="77424"/>
                  </a:lnTo>
                  <a:cubicBezTo>
                    <a:pt x="123294" y="75187"/>
                    <a:pt x="126451" y="73925"/>
                    <a:pt x="129740" y="73881"/>
                  </a:cubicBezTo>
                  <a:cubicBezTo>
                    <a:pt x="137323" y="73881"/>
                    <a:pt x="143470" y="80028"/>
                    <a:pt x="143470" y="87611"/>
                  </a:cubicBezTo>
                  <a:cubicBezTo>
                    <a:pt x="143470" y="95194"/>
                    <a:pt x="137323" y="101341"/>
                    <a:pt x="129740" y="101341"/>
                  </a:cubicBezTo>
                  <a:cubicBezTo>
                    <a:pt x="122157" y="101341"/>
                    <a:pt x="116010" y="95194"/>
                    <a:pt x="116010" y="87611"/>
                  </a:cubicBezTo>
                  <a:cubicBezTo>
                    <a:pt x="115894" y="86844"/>
                    <a:pt x="116051" y="86060"/>
                    <a:pt x="116453" y="85397"/>
                  </a:cubicBezTo>
                  <a:lnTo>
                    <a:pt x="72782" y="57626"/>
                  </a:lnTo>
                  <a:lnTo>
                    <a:pt x="36020" y="57626"/>
                  </a:lnTo>
                  <a:cubicBezTo>
                    <a:pt x="31811" y="64917"/>
                    <a:pt x="28396" y="72638"/>
                    <a:pt x="25833" y="80657"/>
                  </a:cubicBezTo>
                  <a:lnTo>
                    <a:pt x="67024" y="80657"/>
                  </a:lnTo>
                  <a:cubicBezTo>
                    <a:pt x="68648" y="80649"/>
                    <a:pt x="70159" y="81488"/>
                    <a:pt x="71010" y="82872"/>
                  </a:cubicBezTo>
                  <a:lnTo>
                    <a:pt x="87841" y="113433"/>
                  </a:lnTo>
                  <a:cubicBezTo>
                    <a:pt x="88587" y="113329"/>
                    <a:pt x="89326" y="113181"/>
                    <a:pt x="90055" y="112990"/>
                  </a:cubicBezTo>
                  <a:cubicBezTo>
                    <a:pt x="97638" y="112990"/>
                    <a:pt x="103785" y="119137"/>
                    <a:pt x="103785" y="126720"/>
                  </a:cubicBezTo>
                  <a:cubicBezTo>
                    <a:pt x="103785" y="134303"/>
                    <a:pt x="97638" y="140451"/>
                    <a:pt x="90055" y="140451"/>
                  </a:cubicBezTo>
                  <a:cubicBezTo>
                    <a:pt x="82472" y="140451"/>
                    <a:pt x="76325" y="134303"/>
                    <a:pt x="76325" y="126720"/>
                  </a:cubicBezTo>
                  <a:cubicBezTo>
                    <a:pt x="76273" y="123412"/>
                    <a:pt x="77549" y="120221"/>
                    <a:pt x="79868" y="117862"/>
                  </a:cubicBezTo>
                  <a:lnTo>
                    <a:pt x="64366" y="89516"/>
                  </a:lnTo>
                  <a:lnTo>
                    <a:pt x="23618" y="89516"/>
                  </a:lnTo>
                  <a:cubicBezTo>
                    <a:pt x="20444" y="103931"/>
                    <a:pt x="20143" y="118832"/>
                    <a:pt x="22732" y="133364"/>
                  </a:cubicBezTo>
                  <a:lnTo>
                    <a:pt x="587" y="174112"/>
                  </a:lnTo>
                  <a:cubicBezTo>
                    <a:pt x="9" y="175198"/>
                    <a:pt x="-149" y="176460"/>
                    <a:pt x="144" y="177655"/>
                  </a:cubicBezTo>
                  <a:cubicBezTo>
                    <a:pt x="530" y="178929"/>
                    <a:pt x="1527" y="179926"/>
                    <a:pt x="2801" y="180313"/>
                  </a:cubicBezTo>
                  <a:lnTo>
                    <a:pt x="32034" y="191829"/>
                  </a:lnTo>
                  <a:lnTo>
                    <a:pt x="32034" y="202458"/>
                  </a:lnTo>
                  <a:lnTo>
                    <a:pt x="66404" y="202458"/>
                  </a:lnTo>
                  <a:cubicBezTo>
                    <a:pt x="68163" y="196863"/>
                    <a:pt x="73383" y="193083"/>
                    <a:pt x="79248" y="193157"/>
                  </a:cubicBezTo>
                  <a:cubicBezTo>
                    <a:pt x="86831" y="193074"/>
                    <a:pt x="93045" y="199153"/>
                    <a:pt x="93129" y="206735"/>
                  </a:cubicBezTo>
                  <a:cubicBezTo>
                    <a:pt x="93213" y="214318"/>
                    <a:pt x="87134" y="220532"/>
                    <a:pt x="79551" y="220616"/>
                  </a:cubicBezTo>
                  <a:cubicBezTo>
                    <a:pt x="73620" y="220682"/>
                    <a:pt x="68317" y="216931"/>
                    <a:pt x="66404" y="211317"/>
                  </a:cubicBezTo>
                  <a:lnTo>
                    <a:pt x="32919" y="211317"/>
                  </a:lnTo>
                  <a:lnTo>
                    <a:pt x="32919" y="224604"/>
                  </a:lnTo>
                  <a:cubicBezTo>
                    <a:pt x="32919" y="236835"/>
                    <a:pt x="42834" y="246750"/>
                    <a:pt x="55065" y="246750"/>
                  </a:cubicBezTo>
                  <a:lnTo>
                    <a:pt x="79691" y="246750"/>
                  </a:lnTo>
                  <a:lnTo>
                    <a:pt x="79691" y="279082"/>
                  </a:lnTo>
                  <a:cubicBezTo>
                    <a:pt x="79691" y="281528"/>
                    <a:pt x="81674" y="283511"/>
                    <a:pt x="84120" y="283511"/>
                  </a:cubicBezTo>
                  <a:lnTo>
                    <a:pt x="105823" y="283511"/>
                  </a:lnTo>
                  <a:lnTo>
                    <a:pt x="105823" y="205426"/>
                  </a:lnTo>
                  <a:cubicBezTo>
                    <a:pt x="105915" y="204485"/>
                    <a:pt x="106217" y="203576"/>
                    <a:pt x="106709" y="202768"/>
                  </a:cubicBezTo>
                  <a:lnTo>
                    <a:pt x="132841" y="167778"/>
                  </a:lnTo>
                  <a:lnTo>
                    <a:pt x="132841" y="141204"/>
                  </a:lnTo>
                  <a:cubicBezTo>
                    <a:pt x="125663" y="138757"/>
                    <a:pt x="121827" y="130956"/>
                    <a:pt x="124273" y="123778"/>
                  </a:cubicBezTo>
                  <a:cubicBezTo>
                    <a:pt x="126720" y="116601"/>
                    <a:pt x="134521" y="112765"/>
                    <a:pt x="141699" y="115211"/>
                  </a:cubicBezTo>
                  <a:cubicBezTo>
                    <a:pt x="148876" y="117657"/>
                    <a:pt x="152712" y="125459"/>
                    <a:pt x="150266" y="132636"/>
                  </a:cubicBezTo>
                  <a:cubicBezTo>
                    <a:pt x="148893" y="136666"/>
                    <a:pt x="145728" y="139830"/>
                    <a:pt x="141699" y="141204"/>
                  </a:cubicBezTo>
                  <a:lnTo>
                    <a:pt x="141699" y="169107"/>
                  </a:lnTo>
                  <a:cubicBezTo>
                    <a:pt x="141607" y="170048"/>
                    <a:pt x="141304" y="170957"/>
                    <a:pt x="140813" y="171765"/>
                  </a:cubicBezTo>
                  <a:lnTo>
                    <a:pt x="114681" y="206755"/>
                  </a:lnTo>
                  <a:lnTo>
                    <a:pt x="114681" y="283511"/>
                  </a:lnTo>
                  <a:lnTo>
                    <a:pt x="140813" y="283511"/>
                  </a:lnTo>
                  <a:lnTo>
                    <a:pt x="140813" y="228900"/>
                  </a:lnTo>
                  <a:cubicBezTo>
                    <a:pt x="140781" y="227722"/>
                    <a:pt x="141267" y="226589"/>
                    <a:pt x="142142" y="225800"/>
                  </a:cubicBezTo>
                  <a:lnTo>
                    <a:pt x="159858" y="208526"/>
                  </a:lnTo>
                  <a:lnTo>
                    <a:pt x="159858" y="173536"/>
                  </a:lnTo>
                  <a:cubicBezTo>
                    <a:pt x="152681" y="171090"/>
                    <a:pt x="148845" y="163288"/>
                    <a:pt x="151291" y="156111"/>
                  </a:cubicBezTo>
                  <a:cubicBezTo>
                    <a:pt x="153737" y="148933"/>
                    <a:pt x="161539" y="145097"/>
                    <a:pt x="168716" y="147544"/>
                  </a:cubicBezTo>
                  <a:cubicBezTo>
                    <a:pt x="175894" y="149990"/>
                    <a:pt x="179730" y="157791"/>
                    <a:pt x="177284" y="164969"/>
                  </a:cubicBezTo>
                  <a:cubicBezTo>
                    <a:pt x="175910" y="168998"/>
                    <a:pt x="172746" y="172163"/>
                    <a:pt x="168716" y="173536"/>
                  </a:cubicBezTo>
                  <a:lnTo>
                    <a:pt x="168716" y="210298"/>
                  </a:lnTo>
                  <a:cubicBezTo>
                    <a:pt x="168748" y="211476"/>
                    <a:pt x="168263" y="212609"/>
                    <a:pt x="167388" y="213398"/>
                  </a:cubicBezTo>
                  <a:lnTo>
                    <a:pt x="149671" y="230672"/>
                  </a:lnTo>
                  <a:lnTo>
                    <a:pt x="149671" y="283511"/>
                  </a:lnTo>
                  <a:lnTo>
                    <a:pt x="188648" y="283511"/>
                  </a:lnTo>
                  <a:cubicBezTo>
                    <a:pt x="191020" y="283341"/>
                    <a:pt x="192907" y="281454"/>
                    <a:pt x="193077" y="279082"/>
                  </a:cubicBezTo>
                  <a:lnTo>
                    <a:pt x="193077" y="208969"/>
                  </a:lnTo>
                  <a:cubicBezTo>
                    <a:pt x="206164" y="200844"/>
                    <a:pt x="217465" y="190145"/>
                    <a:pt x="226295" y="177522"/>
                  </a:cubicBezTo>
                  <a:lnTo>
                    <a:pt x="182004" y="141204"/>
                  </a:lnTo>
                  <a:cubicBezTo>
                    <a:pt x="180990" y="140287"/>
                    <a:pt x="180357" y="139022"/>
                    <a:pt x="180232" y="137660"/>
                  </a:cubicBezTo>
                  <a:lnTo>
                    <a:pt x="180232" y="93059"/>
                  </a:lnTo>
                  <a:cubicBezTo>
                    <a:pt x="173055" y="90613"/>
                    <a:pt x="169219" y="82811"/>
                    <a:pt x="171665" y="75634"/>
                  </a:cubicBezTo>
                  <a:cubicBezTo>
                    <a:pt x="174111" y="68456"/>
                    <a:pt x="181913" y="64620"/>
                    <a:pt x="189090" y="67066"/>
                  </a:cubicBezTo>
                  <a:cubicBezTo>
                    <a:pt x="196268" y="69513"/>
                    <a:pt x="200104" y="77314"/>
                    <a:pt x="197658" y="84492"/>
                  </a:cubicBezTo>
                  <a:cubicBezTo>
                    <a:pt x="196284" y="88521"/>
                    <a:pt x="193120" y="91686"/>
                    <a:pt x="189090" y="93059"/>
                  </a:cubicBezTo>
                  <a:lnTo>
                    <a:pt x="189090" y="135579"/>
                  </a:lnTo>
                  <a:lnTo>
                    <a:pt x="200606" y="144880"/>
                  </a:lnTo>
                  <a:lnTo>
                    <a:pt x="213894" y="135136"/>
                  </a:lnTo>
                  <a:lnTo>
                    <a:pt x="213894" y="117419"/>
                  </a:lnTo>
                  <a:cubicBezTo>
                    <a:pt x="206716" y="114973"/>
                    <a:pt x="202880" y="107171"/>
                    <a:pt x="205326" y="99994"/>
                  </a:cubicBezTo>
                  <a:cubicBezTo>
                    <a:pt x="207772" y="92816"/>
                    <a:pt x="215574" y="88980"/>
                    <a:pt x="222752" y="91427"/>
                  </a:cubicBezTo>
                  <a:cubicBezTo>
                    <a:pt x="229929" y="93873"/>
                    <a:pt x="233765" y="101674"/>
                    <a:pt x="231319" y="108852"/>
                  </a:cubicBezTo>
                  <a:cubicBezTo>
                    <a:pt x="229946" y="112881"/>
                    <a:pt x="226781" y="116046"/>
                    <a:pt x="222752" y="117419"/>
                  </a:cubicBezTo>
                  <a:lnTo>
                    <a:pt x="222752" y="137350"/>
                  </a:lnTo>
                  <a:cubicBezTo>
                    <a:pt x="222627" y="138712"/>
                    <a:pt x="221994" y="139977"/>
                    <a:pt x="220980" y="140894"/>
                  </a:cubicBezTo>
                  <a:lnTo>
                    <a:pt x="207693" y="150638"/>
                  </a:lnTo>
                  <a:close/>
                </a:path>
              </a:pathLst>
            </a:custGeom>
            <a:grpFill/>
            <a:ln w="4422"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3D6F901A-954A-551A-09A3-7AEB00424DC1}"/>
                </a:ext>
              </a:extLst>
            </p:cNvPr>
            <p:cNvSpPr/>
            <p:nvPr/>
          </p:nvSpPr>
          <p:spPr>
            <a:xfrm>
              <a:off x="614603" y="3857730"/>
              <a:ext cx="8858" cy="8858"/>
            </a:xfrm>
            <a:custGeom>
              <a:avLst/>
              <a:gdLst>
                <a:gd name="connsiteX0" fmla="*/ 9744 w 8858"/>
                <a:gd name="connsiteY0" fmla="*/ 4888 h 8858"/>
                <a:gd name="connsiteX1" fmla="*/ 4872 w 8858"/>
                <a:gd name="connsiteY1" fmla="*/ 16 h 8858"/>
                <a:gd name="connsiteX2" fmla="*/ 2658 w 8858"/>
                <a:gd name="connsiteY2" fmla="*/ 459 h 8858"/>
                <a:gd name="connsiteX3" fmla="*/ 2215 w 8858"/>
                <a:gd name="connsiteY3" fmla="*/ 459 h 8858"/>
                <a:gd name="connsiteX4" fmla="*/ 0 w 8858"/>
                <a:gd name="connsiteY4" fmla="*/ 4445 h 8858"/>
                <a:gd name="connsiteX5" fmla="*/ 4872 w 8858"/>
                <a:gd name="connsiteY5" fmla="*/ 9317 h 8858"/>
                <a:gd name="connsiteX6" fmla="*/ 9722 w 8858"/>
                <a:gd name="connsiteY6" fmla="*/ 5353 h 8858"/>
                <a:gd name="connsiteX7" fmla="*/ 9744 w 8858"/>
                <a:gd name="connsiteY7" fmla="*/ 4888 h 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58" h="8858">
                  <a:moveTo>
                    <a:pt x="9744" y="4888"/>
                  </a:moveTo>
                  <a:cubicBezTo>
                    <a:pt x="9720" y="2207"/>
                    <a:pt x="7553" y="40"/>
                    <a:pt x="4872" y="16"/>
                  </a:cubicBezTo>
                  <a:cubicBezTo>
                    <a:pt x="4107" y="-53"/>
                    <a:pt x="3338" y="101"/>
                    <a:pt x="2658" y="459"/>
                  </a:cubicBezTo>
                  <a:lnTo>
                    <a:pt x="2215" y="459"/>
                  </a:lnTo>
                  <a:cubicBezTo>
                    <a:pt x="831" y="1310"/>
                    <a:pt x="-9" y="2821"/>
                    <a:pt x="0" y="4445"/>
                  </a:cubicBezTo>
                  <a:cubicBezTo>
                    <a:pt x="24" y="7126"/>
                    <a:pt x="2191" y="9293"/>
                    <a:pt x="4872" y="9317"/>
                  </a:cubicBezTo>
                  <a:cubicBezTo>
                    <a:pt x="7306" y="9562"/>
                    <a:pt x="9477" y="7787"/>
                    <a:pt x="9722" y="5353"/>
                  </a:cubicBezTo>
                  <a:cubicBezTo>
                    <a:pt x="9738" y="5199"/>
                    <a:pt x="9745" y="5043"/>
                    <a:pt x="9744" y="4888"/>
                  </a:cubicBezTo>
                  <a:close/>
                </a:path>
              </a:pathLst>
            </a:custGeom>
            <a:grpFill/>
            <a:ln w="4422"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9E7F44DB-89C8-03C6-103D-29035CC47ABB}"/>
                </a:ext>
              </a:extLst>
            </p:cNvPr>
            <p:cNvSpPr/>
            <p:nvPr/>
          </p:nvSpPr>
          <p:spPr>
            <a:xfrm>
              <a:off x="709387" y="3811683"/>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18FCA5FC-885A-DB9F-B020-0757905C7096}"/>
                </a:ext>
              </a:extLst>
            </p:cNvPr>
            <p:cNvSpPr/>
            <p:nvPr/>
          </p:nvSpPr>
          <p:spPr>
            <a:xfrm>
              <a:off x="742605" y="3836486"/>
              <a:ext cx="8858" cy="8858"/>
            </a:xfrm>
            <a:custGeom>
              <a:avLst/>
              <a:gdLst>
                <a:gd name="connsiteX0" fmla="*/ 4872 w 8858"/>
                <a:gd name="connsiteY0" fmla="*/ 9744 h 8858"/>
                <a:gd name="connsiteX1" fmla="*/ 9744 w 8858"/>
                <a:gd name="connsiteY1" fmla="*/ 4872 h 8858"/>
                <a:gd name="connsiteX2" fmla="*/ 4872 w 8858"/>
                <a:gd name="connsiteY2" fmla="*/ 0 h 8858"/>
                <a:gd name="connsiteX3" fmla="*/ 0 w 8858"/>
                <a:gd name="connsiteY3" fmla="*/ 4872 h 8858"/>
                <a:gd name="connsiteX4" fmla="*/ 4872 w 8858"/>
                <a:gd name="connsiteY4" fmla="*/ 9744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4872" y="9744"/>
                  </a:moveTo>
                  <a:cubicBezTo>
                    <a:pt x="7563" y="9744"/>
                    <a:pt x="9744" y="7563"/>
                    <a:pt x="9744" y="4872"/>
                  </a:cubicBezTo>
                  <a:cubicBezTo>
                    <a:pt x="9744" y="2181"/>
                    <a:pt x="7563" y="0"/>
                    <a:pt x="4872" y="0"/>
                  </a:cubicBezTo>
                  <a:cubicBezTo>
                    <a:pt x="2181" y="0"/>
                    <a:pt x="0" y="2181"/>
                    <a:pt x="0" y="4872"/>
                  </a:cubicBezTo>
                  <a:cubicBezTo>
                    <a:pt x="24" y="7553"/>
                    <a:pt x="2191" y="9720"/>
                    <a:pt x="4872" y="9744"/>
                  </a:cubicBezTo>
                  <a:close/>
                </a:path>
              </a:pathLst>
            </a:custGeom>
            <a:grpFill/>
            <a:ln w="4422"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01550496-21F7-0002-58D7-1A2DE227FF20}"/>
                </a:ext>
              </a:extLst>
            </p:cNvPr>
            <p:cNvSpPr/>
            <p:nvPr/>
          </p:nvSpPr>
          <p:spPr>
            <a:xfrm>
              <a:off x="683255" y="3783337"/>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1B4DE26F-EDA9-DC87-2F0C-B3E2844FE13F}"/>
                </a:ext>
              </a:extLst>
            </p:cNvPr>
            <p:cNvSpPr/>
            <p:nvPr/>
          </p:nvSpPr>
          <p:spPr>
            <a:xfrm>
              <a:off x="654908" y="3818770"/>
              <a:ext cx="8858" cy="8858"/>
            </a:xfrm>
            <a:custGeom>
              <a:avLst/>
              <a:gdLst>
                <a:gd name="connsiteX0" fmla="*/ 9744 w 8858"/>
                <a:gd name="connsiteY0" fmla="*/ 4872 h 8858"/>
                <a:gd name="connsiteX1" fmla="*/ 4872 w 8858"/>
                <a:gd name="connsiteY1" fmla="*/ 0 h 8858"/>
                <a:gd name="connsiteX2" fmla="*/ 0 w 8858"/>
                <a:gd name="connsiteY2" fmla="*/ 4872 h 8858"/>
                <a:gd name="connsiteX3" fmla="*/ 4872 w 8858"/>
                <a:gd name="connsiteY3" fmla="*/ 9744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2181"/>
                    <a:pt x="7563" y="0"/>
                    <a:pt x="4872" y="0"/>
                  </a:cubicBezTo>
                  <a:cubicBezTo>
                    <a:pt x="2181" y="0"/>
                    <a:pt x="0" y="2181"/>
                    <a:pt x="0" y="4872"/>
                  </a:cubicBezTo>
                  <a:cubicBezTo>
                    <a:pt x="0" y="7563"/>
                    <a:pt x="2181" y="9744"/>
                    <a:pt x="4872" y="9744"/>
                  </a:cubicBezTo>
                  <a:cubicBezTo>
                    <a:pt x="7553" y="9720"/>
                    <a:pt x="9720" y="7553"/>
                    <a:pt x="9744" y="4872"/>
                  </a:cubicBezTo>
                  <a:close/>
                </a:path>
              </a:pathLst>
            </a:custGeom>
            <a:grpFill/>
            <a:ln w="4422" cap="flat">
              <a:noFill/>
              <a:prstDash val="solid"/>
              <a:miter/>
            </a:ln>
          </p:spPr>
          <p:txBody>
            <a:bodyPr rtlCol="0" anchor="ctr"/>
            <a:lstStyle/>
            <a:p>
              <a:endParaRPr lang="en-US"/>
            </a:p>
          </p:txBody>
        </p:sp>
      </p:grpSp>
      <p:sp>
        <p:nvSpPr>
          <p:cNvPr id="22" name="TextBox 21">
            <a:extLst>
              <a:ext uri="{FF2B5EF4-FFF2-40B4-BE49-F238E27FC236}">
                <a16:creationId xmlns:a16="http://schemas.microsoft.com/office/drawing/2014/main" id="{83304C3F-1450-B5A3-0502-C1E5B355A5EF}"/>
              </a:ext>
            </a:extLst>
          </p:cNvPr>
          <p:cNvSpPr txBox="1"/>
          <p:nvPr/>
        </p:nvSpPr>
        <p:spPr>
          <a:xfrm>
            <a:off x="6332078" y="6478890"/>
            <a:ext cx="4984152" cy="200055"/>
          </a:xfrm>
          <a:prstGeom prst="rect">
            <a:avLst/>
          </a:prstGeom>
          <a:noFill/>
        </p:spPr>
        <p:txBody>
          <a:bodyPr wrap="square" rtlCol="0">
            <a:spAutoFit/>
          </a:bodyPr>
          <a:lstStyle/>
          <a:p>
            <a:pPr algn="r"/>
            <a:r>
              <a:rPr lang="en-US" sz="700"/>
              <a:t>Source: </a:t>
            </a:r>
            <a:r>
              <a:rPr lang="en-US" sz="700" err="1"/>
              <a:t>HfS</a:t>
            </a:r>
            <a:r>
              <a:rPr lang="en-US" sz="700"/>
              <a:t> research</a:t>
            </a:r>
          </a:p>
        </p:txBody>
      </p:sp>
    </p:spTree>
    <p:extLst>
      <p:ext uri="{BB962C8B-B14F-4D97-AF65-F5344CB8AC3E}">
        <p14:creationId xmlns:p14="http://schemas.microsoft.com/office/powerpoint/2010/main" val="2470915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BDD6000-57B8-A1FE-09C1-3FDE16A31175}"/>
              </a:ext>
            </a:extLst>
          </p:cNvPr>
          <p:cNvSpPr/>
          <p:nvPr/>
        </p:nvSpPr>
        <p:spPr>
          <a:xfrm>
            <a:off x="0" y="1361662"/>
            <a:ext cx="12192000" cy="25344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F2DB3628-A79D-2192-B482-A7942A95421E}"/>
              </a:ext>
            </a:extLst>
          </p:cNvPr>
          <p:cNvSpPr>
            <a:spLocks noGrp="1"/>
          </p:cNvSpPr>
          <p:nvPr>
            <p:ph type="sldNum" sz="quarter" idx="4"/>
          </p:nvPr>
        </p:nvSpPr>
        <p:spPr/>
        <p:txBody>
          <a:bodyPr/>
          <a:lstStyle/>
          <a:p>
            <a:fld id="{9AA6D16A-0A68-8445-85DB-A0BE8CCB51C7}" type="slidenum">
              <a:rPr lang="en-US" smtClean="0"/>
              <a:pPr/>
              <a:t>46</a:t>
            </a:fld>
            <a:endParaRPr lang="en-US"/>
          </a:p>
        </p:txBody>
      </p:sp>
      <p:sp>
        <p:nvSpPr>
          <p:cNvPr id="3" name="Title 2">
            <a:extLst>
              <a:ext uri="{FF2B5EF4-FFF2-40B4-BE49-F238E27FC236}">
                <a16:creationId xmlns:a16="http://schemas.microsoft.com/office/drawing/2014/main" id="{BAB8117F-71BE-2A36-3573-621AAA6710E2}"/>
              </a:ext>
            </a:extLst>
          </p:cNvPr>
          <p:cNvSpPr>
            <a:spLocks noGrp="1"/>
          </p:cNvSpPr>
          <p:nvPr>
            <p:ph type="title"/>
          </p:nvPr>
        </p:nvSpPr>
        <p:spPr/>
        <p:txBody>
          <a:bodyPr>
            <a:normAutofit/>
          </a:bodyPr>
          <a:lstStyle/>
          <a:p>
            <a:r>
              <a:rPr lang="en-US"/>
              <a:t>Facility Design and Hybrid Work Models </a:t>
            </a:r>
          </a:p>
        </p:txBody>
      </p:sp>
      <p:sp>
        <p:nvSpPr>
          <p:cNvPr id="4" name="Text Placeholder 3">
            <a:extLst>
              <a:ext uri="{FF2B5EF4-FFF2-40B4-BE49-F238E27FC236}">
                <a16:creationId xmlns:a16="http://schemas.microsoft.com/office/drawing/2014/main" id="{4FD96A07-8FF6-79A8-0988-2364363F507D}"/>
              </a:ext>
            </a:extLst>
          </p:cNvPr>
          <p:cNvSpPr>
            <a:spLocks noGrp="1"/>
          </p:cNvSpPr>
          <p:nvPr>
            <p:ph type="body" sz="quarter" idx="10"/>
          </p:nvPr>
        </p:nvSpPr>
        <p:spPr/>
        <p:txBody>
          <a:bodyPr/>
          <a:lstStyle/>
          <a:p>
            <a:r>
              <a:rPr lang="en-US"/>
              <a:t>Fundamentals for Implementing Shared Services</a:t>
            </a:r>
          </a:p>
        </p:txBody>
      </p:sp>
      <p:sp>
        <p:nvSpPr>
          <p:cNvPr id="5" name="Content Placeholder 2">
            <a:extLst>
              <a:ext uri="{FF2B5EF4-FFF2-40B4-BE49-F238E27FC236}">
                <a16:creationId xmlns:a16="http://schemas.microsoft.com/office/drawing/2014/main" id="{9C340A8E-089F-5D4E-ED88-4E5AD5C25BE9}"/>
              </a:ext>
            </a:extLst>
          </p:cNvPr>
          <p:cNvSpPr txBox="1">
            <a:spLocks/>
          </p:cNvSpPr>
          <p:nvPr/>
        </p:nvSpPr>
        <p:spPr>
          <a:xfrm>
            <a:off x="415185" y="1080863"/>
            <a:ext cx="11312525" cy="102571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en-US" sz="1800"/>
          </a:p>
        </p:txBody>
      </p:sp>
      <p:sp>
        <p:nvSpPr>
          <p:cNvPr id="9" name="TextBox 8">
            <a:extLst>
              <a:ext uri="{FF2B5EF4-FFF2-40B4-BE49-F238E27FC236}">
                <a16:creationId xmlns:a16="http://schemas.microsoft.com/office/drawing/2014/main" id="{58C0D7D9-3D88-5ECB-BCDE-729A47F6DEF7}"/>
              </a:ext>
            </a:extLst>
          </p:cNvPr>
          <p:cNvSpPr txBox="1"/>
          <p:nvPr/>
        </p:nvSpPr>
        <p:spPr>
          <a:xfrm>
            <a:off x="7693398" y="1415599"/>
            <a:ext cx="2786440" cy="707886"/>
          </a:xfrm>
          <a:prstGeom prst="rect">
            <a:avLst/>
          </a:prstGeom>
          <a:noFill/>
          <a:ln>
            <a:noFill/>
          </a:ln>
        </p:spPr>
        <p:txBody>
          <a:bodyPr wrap="square">
            <a:spAutoFit/>
          </a:bodyPr>
          <a:lstStyle/>
          <a:p>
            <a:pPr marR="0" lvl="0" indent="0" algn="ctr" fontAlgn="auto">
              <a:lnSpc>
                <a:spcPct val="100000"/>
              </a:lnSpc>
              <a:spcBef>
                <a:spcPts val="0"/>
              </a:spcBef>
              <a:spcAft>
                <a:spcPts val="600"/>
              </a:spcAft>
              <a:buClrTx/>
              <a:buSzTx/>
              <a:buFontTx/>
              <a:buNone/>
              <a:tabLst/>
              <a:defRPr/>
            </a:pPr>
            <a:r>
              <a:rPr lang="en-US" sz="2000" b="1">
                <a:solidFill>
                  <a:schemeClr val="bg1"/>
                </a:solidFill>
                <a:latin typeface="+mj-lt"/>
              </a:rPr>
              <a:t>Hybrid Work Models Pros and Cons</a:t>
            </a:r>
          </a:p>
        </p:txBody>
      </p:sp>
      <p:grpSp>
        <p:nvGrpSpPr>
          <p:cNvPr id="27" name="Group 26">
            <a:extLst>
              <a:ext uri="{FF2B5EF4-FFF2-40B4-BE49-F238E27FC236}">
                <a16:creationId xmlns:a16="http://schemas.microsoft.com/office/drawing/2014/main" id="{FDEBC517-8C0A-7E29-B4EA-C4130E6E71AA}"/>
              </a:ext>
            </a:extLst>
          </p:cNvPr>
          <p:cNvGrpSpPr/>
          <p:nvPr/>
        </p:nvGrpSpPr>
        <p:grpSpPr>
          <a:xfrm>
            <a:off x="2439749" y="2280307"/>
            <a:ext cx="1216875" cy="1229644"/>
            <a:chOff x="2888166" y="2189356"/>
            <a:chExt cx="1008745" cy="1280160"/>
          </a:xfrm>
          <a:gradFill>
            <a:gsLst>
              <a:gs pos="0">
                <a:schemeClr val="accent2"/>
              </a:gs>
              <a:gs pos="86000">
                <a:srgbClr val="A05EB5"/>
              </a:gs>
            </a:gsLst>
            <a:lin ang="5400000" scaled="0"/>
          </a:gradFill>
        </p:grpSpPr>
        <p:sp>
          <p:nvSpPr>
            <p:cNvPr id="28" name="Rounded Rectangle 203">
              <a:extLst>
                <a:ext uri="{FF2B5EF4-FFF2-40B4-BE49-F238E27FC236}">
                  <a16:creationId xmlns:a16="http://schemas.microsoft.com/office/drawing/2014/main" id="{4ACF3860-5CB7-9524-F38E-12EC5EDC992D}"/>
                </a:ext>
              </a:extLst>
            </p:cNvPr>
            <p:cNvSpPr>
              <a:spLocks/>
            </p:cNvSpPr>
            <p:nvPr/>
          </p:nvSpPr>
          <p:spPr>
            <a:xfrm>
              <a:off x="2888166" y="2189356"/>
              <a:ext cx="1008745" cy="1280160"/>
            </a:xfrm>
            <a:prstGeom prst="roundRect">
              <a:avLst/>
            </a:prstGeom>
            <a:grpFill/>
            <a:ln>
              <a:noFill/>
            </a:ln>
            <a:effectLst>
              <a:outerShdw blurRad="50800" dist="50800" dir="2700000" algn="tl" rotWithShape="0">
                <a:schemeClr val="tx1">
                  <a:lumMod val="75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9" name="Group 28">
              <a:extLst>
                <a:ext uri="{FF2B5EF4-FFF2-40B4-BE49-F238E27FC236}">
                  <a16:creationId xmlns:a16="http://schemas.microsoft.com/office/drawing/2014/main" id="{1EB1F6EF-79BF-E2D7-E2A1-97830B962885}"/>
                </a:ext>
              </a:extLst>
            </p:cNvPr>
            <p:cNvGrpSpPr>
              <a:grpSpLocks noChangeAspect="1"/>
            </p:cNvGrpSpPr>
            <p:nvPr/>
          </p:nvGrpSpPr>
          <p:grpSpPr>
            <a:xfrm>
              <a:off x="3083215" y="2326509"/>
              <a:ext cx="618647" cy="1005837"/>
              <a:chOff x="3093906" y="2399485"/>
              <a:chExt cx="594360" cy="966353"/>
            </a:xfrm>
            <a:grpFill/>
          </p:grpSpPr>
          <p:sp>
            <p:nvSpPr>
              <p:cNvPr id="30" name="Oval 29">
                <a:extLst>
                  <a:ext uri="{FF2B5EF4-FFF2-40B4-BE49-F238E27FC236}">
                    <a16:creationId xmlns:a16="http://schemas.microsoft.com/office/drawing/2014/main" id="{E85BD431-3224-E36C-EFC6-D14CE2CEA52E}"/>
                  </a:ext>
                </a:extLst>
              </p:cNvPr>
              <p:cNvSpPr/>
              <p:nvPr/>
            </p:nvSpPr>
            <p:spPr>
              <a:xfrm>
                <a:off x="3093906" y="3262310"/>
                <a:ext cx="594360" cy="1035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1" name="Picture 30" descr="A blue building with white squares&#10;&#10;Description automatically generated">
                <a:extLst>
                  <a:ext uri="{FF2B5EF4-FFF2-40B4-BE49-F238E27FC236}">
                    <a16:creationId xmlns:a16="http://schemas.microsoft.com/office/drawing/2014/main" id="{DCAA5246-B96B-8EAE-EB89-FC4A0B026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5802" y="2399485"/>
                <a:ext cx="470569" cy="914400"/>
              </a:xfrm>
              <a:prstGeom prst="rect">
                <a:avLst/>
              </a:prstGeom>
              <a:grpFill/>
            </p:spPr>
          </p:pic>
        </p:grpSp>
      </p:grpSp>
      <p:sp>
        <p:nvSpPr>
          <p:cNvPr id="32" name="TextBox 31">
            <a:extLst>
              <a:ext uri="{FF2B5EF4-FFF2-40B4-BE49-F238E27FC236}">
                <a16:creationId xmlns:a16="http://schemas.microsoft.com/office/drawing/2014/main" id="{826113FC-06E6-1AC9-C777-6F4464BB28B3}"/>
              </a:ext>
            </a:extLst>
          </p:cNvPr>
          <p:cNvSpPr txBox="1"/>
          <p:nvPr/>
        </p:nvSpPr>
        <p:spPr>
          <a:xfrm>
            <a:off x="1590257" y="1435477"/>
            <a:ext cx="2917437" cy="707886"/>
          </a:xfrm>
          <a:prstGeom prst="rect">
            <a:avLst/>
          </a:prstGeom>
          <a:noFill/>
          <a:ln>
            <a:noFill/>
          </a:ln>
        </p:spPr>
        <p:txBody>
          <a:bodyPr wrap="square">
            <a:spAutoFit/>
          </a:bodyPr>
          <a:lstStyle/>
          <a:p>
            <a:pPr marR="0" lvl="0" indent="0" algn="ctr" fontAlgn="auto">
              <a:lnSpc>
                <a:spcPct val="100000"/>
              </a:lnSpc>
              <a:spcBef>
                <a:spcPts val="0"/>
              </a:spcBef>
              <a:spcAft>
                <a:spcPts val="600"/>
              </a:spcAft>
              <a:buClrTx/>
              <a:buSzTx/>
              <a:buFontTx/>
              <a:buNone/>
              <a:tabLst/>
              <a:defRPr/>
            </a:pPr>
            <a:r>
              <a:rPr lang="en-US" sz="2000" b="1">
                <a:solidFill>
                  <a:schemeClr val="bg1"/>
                </a:solidFill>
                <a:latin typeface="+mj-lt"/>
              </a:rPr>
              <a:t>Trends in Facilities Design</a:t>
            </a:r>
          </a:p>
        </p:txBody>
      </p:sp>
      <p:sp>
        <p:nvSpPr>
          <p:cNvPr id="36" name="TextBox 35">
            <a:extLst>
              <a:ext uri="{FF2B5EF4-FFF2-40B4-BE49-F238E27FC236}">
                <a16:creationId xmlns:a16="http://schemas.microsoft.com/office/drawing/2014/main" id="{F2AD3855-5EBE-DF88-9343-3CDCB6AD9A5C}"/>
              </a:ext>
            </a:extLst>
          </p:cNvPr>
          <p:cNvSpPr txBox="1"/>
          <p:nvPr/>
        </p:nvSpPr>
        <p:spPr>
          <a:xfrm>
            <a:off x="337896" y="4020325"/>
            <a:ext cx="5758104" cy="2123658"/>
          </a:xfrm>
          <a:prstGeom prst="rect">
            <a:avLst/>
          </a:prstGeom>
          <a:noFill/>
          <a:ln>
            <a:noFill/>
          </a:ln>
        </p:spPr>
        <p:txBody>
          <a:bodyPr wrap="square">
            <a:spAutoFit/>
          </a:bodyPr>
          <a:lstStyle/>
          <a:p>
            <a:pPr marL="171450" lvl="1" indent="-171450">
              <a:spcBef>
                <a:spcPts val="600"/>
              </a:spcBef>
              <a:spcAft>
                <a:spcPts val="600"/>
              </a:spcAft>
              <a:buClr>
                <a:schemeClr val="accent2"/>
              </a:buClr>
              <a:buSzPct val="100000"/>
              <a:buFont typeface="Wingdings" panose="05000000000000000000" pitchFamily="2" charset="2"/>
              <a:buChar char="§"/>
            </a:pPr>
            <a:r>
              <a:rPr lang="en-US" sz="1600" b="1">
                <a:solidFill>
                  <a:schemeClr val="dk1"/>
                </a:solidFill>
                <a:latin typeface="+mj-lt"/>
              </a:rPr>
              <a:t>Work “neighborhoods” </a:t>
            </a:r>
            <a:r>
              <a:rPr lang="en-US" sz="1600">
                <a:solidFill>
                  <a:schemeClr val="dk1"/>
                </a:solidFill>
                <a:latin typeface="+mj-lt"/>
              </a:rPr>
              <a:t>to facilitate different types of work, including quiet spaces, collaboration areas, and touchdown spots for remote workers</a:t>
            </a:r>
          </a:p>
          <a:p>
            <a:pPr marL="171450" lvl="1" indent="-171450">
              <a:spcBef>
                <a:spcPts val="600"/>
              </a:spcBef>
              <a:spcAft>
                <a:spcPts val="600"/>
              </a:spcAft>
              <a:buClr>
                <a:schemeClr val="accent2"/>
              </a:buClr>
              <a:buSzPct val="100000"/>
              <a:buFont typeface="Wingdings" panose="05000000000000000000" pitchFamily="2" charset="2"/>
              <a:buChar char="§"/>
            </a:pPr>
            <a:r>
              <a:rPr lang="en-US" sz="1600" b="1">
                <a:solidFill>
                  <a:schemeClr val="dk1"/>
                </a:solidFill>
                <a:latin typeface="+mj-lt"/>
              </a:rPr>
              <a:t>“Social hubs” </a:t>
            </a:r>
            <a:r>
              <a:rPr lang="en-US" sz="1600">
                <a:solidFill>
                  <a:schemeClr val="dk1"/>
                </a:solidFill>
                <a:latin typeface="+mj-lt"/>
              </a:rPr>
              <a:t>to encourage cross-pollination of ideas and foster trusting relationships</a:t>
            </a:r>
          </a:p>
          <a:p>
            <a:pPr marL="171450" lvl="1" indent="-171450">
              <a:spcBef>
                <a:spcPts val="600"/>
              </a:spcBef>
              <a:spcAft>
                <a:spcPts val="600"/>
              </a:spcAft>
              <a:buClr>
                <a:schemeClr val="accent2"/>
              </a:buClr>
              <a:buSzPct val="100000"/>
              <a:buFont typeface="Wingdings" panose="05000000000000000000" pitchFamily="2" charset="2"/>
              <a:buChar char="§"/>
            </a:pPr>
            <a:r>
              <a:rPr lang="en-US" sz="1600" b="1">
                <a:solidFill>
                  <a:schemeClr val="dk1"/>
                </a:solidFill>
                <a:latin typeface="+mj-lt"/>
              </a:rPr>
              <a:t>Enhanced technologies </a:t>
            </a:r>
            <a:r>
              <a:rPr lang="en-US" sz="1600">
                <a:solidFill>
                  <a:schemeClr val="dk1"/>
                </a:solidFill>
                <a:latin typeface="+mj-lt"/>
              </a:rPr>
              <a:t>to facilitate collaboration and efficiency (e.g., video conference rooms and smart boards)</a:t>
            </a:r>
          </a:p>
        </p:txBody>
      </p:sp>
      <p:sp>
        <p:nvSpPr>
          <p:cNvPr id="44" name="Striped Right Arrow 276">
            <a:extLst>
              <a:ext uri="{FF2B5EF4-FFF2-40B4-BE49-F238E27FC236}">
                <a16:creationId xmlns:a16="http://schemas.microsoft.com/office/drawing/2014/main" id="{1013F386-3BF4-4C3A-C734-5EEABCDB6503}"/>
              </a:ext>
            </a:extLst>
          </p:cNvPr>
          <p:cNvSpPr>
            <a:spLocks noChangeAspect="1"/>
          </p:cNvSpPr>
          <p:nvPr/>
        </p:nvSpPr>
        <p:spPr>
          <a:xfrm rot="10800000">
            <a:off x="5261030" y="2055286"/>
            <a:ext cx="1546900" cy="607192"/>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Striped Right Arrow 277">
            <a:extLst>
              <a:ext uri="{FF2B5EF4-FFF2-40B4-BE49-F238E27FC236}">
                <a16:creationId xmlns:a16="http://schemas.microsoft.com/office/drawing/2014/main" id="{0124A5DB-9FFD-F4C9-8EBD-B0382A676963}"/>
              </a:ext>
            </a:extLst>
          </p:cNvPr>
          <p:cNvSpPr>
            <a:spLocks noChangeAspect="1"/>
          </p:cNvSpPr>
          <p:nvPr/>
        </p:nvSpPr>
        <p:spPr>
          <a:xfrm>
            <a:off x="5469951" y="2676945"/>
            <a:ext cx="1546900" cy="607192"/>
          </a:xfrm>
          <a:prstGeom prst="stripedRightArrow">
            <a:avLst>
              <a:gd name="adj1" fmla="val 38252"/>
              <a:gd name="adj2" fmla="val 663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059C8C71-FB85-4B55-159B-E55197AD5965}"/>
              </a:ext>
            </a:extLst>
          </p:cNvPr>
          <p:cNvSpPr txBox="1"/>
          <p:nvPr/>
        </p:nvSpPr>
        <p:spPr>
          <a:xfrm>
            <a:off x="6148806" y="4033460"/>
            <a:ext cx="5758104" cy="2154436"/>
          </a:xfrm>
          <a:prstGeom prst="rect">
            <a:avLst/>
          </a:prstGeom>
          <a:noFill/>
          <a:ln>
            <a:noFill/>
          </a:ln>
        </p:spPr>
        <p:txBody>
          <a:bodyPr wrap="square">
            <a:spAutoFit/>
          </a:bodyPr>
          <a:lstStyle/>
          <a:p>
            <a:pPr marL="171450" lvl="1" indent="-171450">
              <a:spcBef>
                <a:spcPts val="600"/>
              </a:spcBef>
              <a:spcAft>
                <a:spcPts val="600"/>
              </a:spcAft>
              <a:buClr>
                <a:schemeClr val="accent2"/>
              </a:buClr>
              <a:buSzPct val="100000"/>
              <a:buFont typeface="Wingdings" panose="05000000000000000000" pitchFamily="2" charset="2"/>
              <a:buChar char="§"/>
            </a:pPr>
            <a:r>
              <a:rPr lang="en-US" sz="1600" b="1">
                <a:solidFill>
                  <a:schemeClr val="dk1"/>
                </a:solidFill>
                <a:latin typeface="+mj-lt"/>
              </a:rPr>
              <a:t>Pros: </a:t>
            </a:r>
            <a:r>
              <a:rPr lang="en-US" sz="1600">
                <a:solidFill>
                  <a:schemeClr val="dk1"/>
                </a:solidFill>
                <a:latin typeface="+mj-lt"/>
              </a:rPr>
              <a:t>Reduced facilities costs, increased productivity, hiring without geographic borders, recruiting with remote work as an option (not an obligation), happier employees, fewer negative impacts of commuting (e.g., stress)</a:t>
            </a:r>
            <a:r>
              <a:rPr lang="en-US" sz="1800"/>
              <a:t> </a:t>
            </a:r>
          </a:p>
          <a:p>
            <a:pPr marL="171450" lvl="1" indent="-171450">
              <a:spcBef>
                <a:spcPts val="600"/>
              </a:spcBef>
              <a:spcAft>
                <a:spcPts val="600"/>
              </a:spcAft>
              <a:buClr>
                <a:schemeClr val="accent2"/>
              </a:buClr>
              <a:buSzPct val="100000"/>
              <a:buFont typeface="Wingdings" panose="05000000000000000000" pitchFamily="2" charset="2"/>
              <a:buChar char="§"/>
            </a:pPr>
            <a:r>
              <a:rPr lang="en-US" sz="1600" b="1">
                <a:solidFill>
                  <a:schemeClr val="dk1"/>
                </a:solidFill>
                <a:latin typeface="+mj-lt"/>
              </a:rPr>
              <a:t>Cons: </a:t>
            </a:r>
            <a:r>
              <a:rPr lang="en-US" sz="1600">
                <a:solidFill>
                  <a:schemeClr val="dk1"/>
                </a:solidFill>
                <a:latin typeface="+mj-lt"/>
              </a:rPr>
              <a:t>Communication can get messy, data security, working conditions vary outside of the office, isolation</a:t>
            </a:r>
          </a:p>
          <a:p>
            <a:pPr marL="0" lvl="1">
              <a:spcBef>
                <a:spcPts val="600"/>
              </a:spcBef>
              <a:spcAft>
                <a:spcPts val="600"/>
              </a:spcAft>
              <a:buClr>
                <a:schemeClr val="accent2"/>
              </a:buClr>
              <a:buSzPct val="100000"/>
            </a:pPr>
            <a:endParaRPr lang="en-US" sz="1600" b="1">
              <a:solidFill>
                <a:schemeClr val="dk1"/>
              </a:solidFill>
              <a:latin typeface="+mj-lt"/>
            </a:endParaRPr>
          </a:p>
        </p:txBody>
      </p:sp>
      <p:grpSp>
        <p:nvGrpSpPr>
          <p:cNvPr id="7" name="Group 6">
            <a:extLst>
              <a:ext uri="{FF2B5EF4-FFF2-40B4-BE49-F238E27FC236}">
                <a16:creationId xmlns:a16="http://schemas.microsoft.com/office/drawing/2014/main" id="{6CECCBFC-2427-6FF0-4113-75DF6146BDAA}"/>
              </a:ext>
            </a:extLst>
          </p:cNvPr>
          <p:cNvGrpSpPr/>
          <p:nvPr/>
        </p:nvGrpSpPr>
        <p:grpSpPr>
          <a:xfrm>
            <a:off x="8407040" y="2286000"/>
            <a:ext cx="1234440" cy="1234440"/>
            <a:chOff x="5311493" y="1658834"/>
            <a:chExt cx="1005840" cy="1005840"/>
          </a:xfrm>
        </p:grpSpPr>
        <p:sp>
          <p:nvSpPr>
            <p:cNvPr id="33" name="Rounded Rectangle 74">
              <a:extLst>
                <a:ext uri="{FF2B5EF4-FFF2-40B4-BE49-F238E27FC236}">
                  <a16:creationId xmlns:a16="http://schemas.microsoft.com/office/drawing/2014/main" id="{9ACDEB05-1553-BD7E-F935-245D9EF0F0BF}"/>
                </a:ext>
              </a:extLst>
            </p:cNvPr>
            <p:cNvSpPr>
              <a:spLocks noChangeAspect="1"/>
            </p:cNvSpPr>
            <p:nvPr/>
          </p:nvSpPr>
          <p:spPr>
            <a:xfrm>
              <a:off x="5311493" y="1658834"/>
              <a:ext cx="1005840" cy="1005840"/>
            </a:xfrm>
            <a:prstGeom prst="roundRect">
              <a:avLst/>
            </a:prstGeom>
            <a:gradFill>
              <a:gsLst>
                <a:gs pos="0">
                  <a:schemeClr val="accent2"/>
                </a:gs>
                <a:gs pos="86000">
                  <a:srgbClr val="A05EB5"/>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4" name="Graphic 33">
              <a:extLst>
                <a:ext uri="{FF2B5EF4-FFF2-40B4-BE49-F238E27FC236}">
                  <a16:creationId xmlns:a16="http://schemas.microsoft.com/office/drawing/2014/main" id="{8B24AD29-6EB9-C2DD-FBE2-15CC293EEDC6}"/>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5457640" y="1793724"/>
              <a:ext cx="694905" cy="715963"/>
            </a:xfrm>
            <a:prstGeom prst="rect">
              <a:avLst/>
            </a:prstGeom>
          </p:spPr>
        </p:pic>
      </p:grpSp>
    </p:spTree>
    <p:extLst>
      <p:ext uri="{BB962C8B-B14F-4D97-AF65-F5344CB8AC3E}">
        <p14:creationId xmlns:p14="http://schemas.microsoft.com/office/powerpoint/2010/main" val="201468665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139F-1F2E-634F-BF3C-896B57D75F3F}"/>
            </a:ext>
          </a:extLst>
        </p:cNvPr>
        <p:cNvGrpSpPr/>
        <p:nvPr/>
      </p:nvGrpSpPr>
      <p:grpSpPr>
        <a:xfrm>
          <a:off x="0" y="0"/>
          <a:ext cx="0" cy="0"/>
          <a:chOff x="0" y="0"/>
          <a:chExt cx="0" cy="0"/>
        </a:xfrm>
      </p:grpSpPr>
      <p:sp>
        <p:nvSpPr>
          <p:cNvPr id="65" name="Rectangle 64">
            <a:extLst>
              <a:ext uri="{FF2B5EF4-FFF2-40B4-BE49-F238E27FC236}">
                <a16:creationId xmlns:a16="http://schemas.microsoft.com/office/drawing/2014/main" id="{9829F6E5-357F-36ED-30B2-F1F0A7346E2D}"/>
              </a:ext>
            </a:extLst>
          </p:cNvPr>
          <p:cNvSpPr/>
          <p:nvPr/>
        </p:nvSpPr>
        <p:spPr>
          <a:xfrm>
            <a:off x="438910" y="2931926"/>
            <a:ext cx="5010914" cy="1140611"/>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F3D14E35-95DD-3BD2-4D3C-3DF4BE118267}"/>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B58C3E3C-5B08-945C-E8D4-9DB5E5F2FB17}"/>
              </a:ext>
            </a:extLst>
          </p:cNvPr>
          <p:cNvSpPr>
            <a:spLocks noGrp="1"/>
          </p:cNvSpPr>
          <p:nvPr>
            <p:ph type="title"/>
          </p:nvPr>
        </p:nvSpPr>
        <p:spPr/>
        <p:txBody>
          <a:bodyPr/>
          <a:lstStyle/>
          <a:p>
            <a:r>
              <a:rPr lang="en-US"/>
              <a:t>Change Management Framework</a:t>
            </a:r>
          </a:p>
        </p:txBody>
      </p:sp>
      <p:sp>
        <p:nvSpPr>
          <p:cNvPr id="6" name="Text Placeholder 5">
            <a:extLst>
              <a:ext uri="{FF2B5EF4-FFF2-40B4-BE49-F238E27FC236}">
                <a16:creationId xmlns:a16="http://schemas.microsoft.com/office/drawing/2014/main" id="{9D218581-4A36-B293-1B75-B9CF892AB686}"/>
              </a:ext>
            </a:extLst>
          </p:cNvPr>
          <p:cNvSpPr>
            <a:spLocks noGrp="1"/>
          </p:cNvSpPr>
          <p:nvPr>
            <p:ph type="body" sz="quarter" idx="10"/>
          </p:nvPr>
        </p:nvSpPr>
        <p:spPr/>
        <p:txBody>
          <a:bodyPr/>
          <a:lstStyle/>
          <a:p>
            <a:r>
              <a:rPr lang="en-US"/>
              <a:t>Fundamentals for Implementing Shared Services</a:t>
            </a:r>
          </a:p>
        </p:txBody>
      </p:sp>
      <p:sp>
        <p:nvSpPr>
          <p:cNvPr id="67" name="Content Placeholder 4">
            <a:extLst>
              <a:ext uri="{FF2B5EF4-FFF2-40B4-BE49-F238E27FC236}">
                <a16:creationId xmlns:a16="http://schemas.microsoft.com/office/drawing/2014/main" id="{E05B40C6-14A9-6EEC-6297-9DF41BFAABC3}"/>
              </a:ext>
            </a:extLst>
          </p:cNvPr>
          <p:cNvSpPr txBox="1">
            <a:spLocks/>
          </p:cNvSpPr>
          <p:nvPr/>
        </p:nvSpPr>
        <p:spPr>
          <a:xfrm>
            <a:off x="438912" y="1207008"/>
            <a:ext cx="5266946" cy="1024128"/>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kumimoji="0" lang="en-US" sz="18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Successful change adoption</a:t>
            </a:r>
            <a:r>
              <a:rPr kumimoji="0" lang="en-US" sz="1800" b="1"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is enabled through leaders’ ongoing commitment </a:t>
            </a:r>
            <a:r>
              <a:rPr kumimoji="0" lang="en-US" sz="1400" b="1" i="1"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to </a:t>
            </a:r>
            <a:r>
              <a:rPr kumimoji="0" lang="en-US" sz="14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“why” the change is happening and their continuous engagement </a:t>
            </a:r>
            <a:r>
              <a:rPr kumimoji="0" lang="en-US" sz="1400" b="1" i="1"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with</a:t>
            </a:r>
            <a:r>
              <a:rPr kumimoji="0" lang="en-US" sz="14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the people who are experiencing the change.</a:t>
            </a:r>
          </a:p>
        </p:txBody>
      </p:sp>
      <p:sp>
        <p:nvSpPr>
          <p:cNvPr id="70" name="Text Placeholder 3">
            <a:extLst>
              <a:ext uri="{FF2B5EF4-FFF2-40B4-BE49-F238E27FC236}">
                <a16:creationId xmlns:a16="http://schemas.microsoft.com/office/drawing/2014/main" id="{D1A672FA-AFDB-A33D-B75C-705ABE51B833}"/>
              </a:ext>
            </a:extLst>
          </p:cNvPr>
          <p:cNvSpPr txBox="1">
            <a:spLocks/>
          </p:cNvSpPr>
          <p:nvPr/>
        </p:nvSpPr>
        <p:spPr>
          <a:xfrm>
            <a:off x="438912" y="155448"/>
            <a:ext cx="11311128" cy="338328"/>
          </a:xfrm>
          <a:prstGeom prst="rect">
            <a:avLst/>
          </a:prstGeom>
        </p:spPr>
        <p:txBody>
          <a:bodyPr vert="horz" lIns="0" tIns="45720" rIns="0" bIns="4572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lang="en-US" sz="1600" b="0" kern="1200" baseline="0">
                <a:solidFill>
                  <a:schemeClr val="tx1"/>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096AE9EB-6BDC-322C-0A94-6ED1456C6C5D}"/>
              </a:ext>
            </a:extLst>
          </p:cNvPr>
          <p:cNvSpPr txBox="1">
            <a:spLocks/>
          </p:cNvSpPr>
          <p:nvPr/>
        </p:nvSpPr>
        <p:spPr>
          <a:xfrm>
            <a:off x="6255024" y="1207008"/>
            <a:ext cx="5266946" cy="1024128"/>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a:pPr>
            <a:r>
              <a:rPr kumimoji="0" lang="en-US" sz="18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Successful change leaders</a:t>
            </a:r>
            <a:r>
              <a:rPr kumimoji="0" lang="en-US" sz="1800" b="1"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are enabled through thoughtful, well-planned, and highly integrated initiatives and actions that make up the change management plan</a:t>
            </a: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37160" marR="0" lvl="1" indent="0" algn="l" defTabSz="914400" rtl="0" eaLnBrk="1" fontAlgn="auto" latinLnBrk="0" hangingPunct="1">
              <a:lnSpc>
                <a:spcPct val="100000"/>
              </a:lnSpc>
              <a:spcBef>
                <a:spcPts val="300"/>
              </a:spcBef>
              <a:spcAft>
                <a:spcPts val="300"/>
              </a:spcAft>
              <a:buClr>
                <a:srgbClr val="26BCD7"/>
              </a:buClr>
              <a:buSzPct val="100000"/>
              <a:buFont typeface="Wingdings" panose="05000000000000000000" pitchFamily="2" charset="2"/>
              <a:buChar char="n"/>
              <a:tabLst/>
              <a:defRPr/>
            </a:pPr>
            <a:endParaRPr kumimoji="0" lang="en-US" sz="14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endParaRPr>
          </a:p>
        </p:txBody>
      </p:sp>
      <p:sp>
        <p:nvSpPr>
          <p:cNvPr id="9" name="Content Placeholder 4">
            <a:extLst>
              <a:ext uri="{FF2B5EF4-FFF2-40B4-BE49-F238E27FC236}">
                <a16:creationId xmlns:a16="http://schemas.microsoft.com/office/drawing/2014/main" id="{697C8849-3A7F-0C28-DF78-00213C228695}"/>
              </a:ext>
            </a:extLst>
          </p:cNvPr>
          <p:cNvSpPr txBox="1">
            <a:spLocks/>
          </p:cNvSpPr>
          <p:nvPr/>
        </p:nvSpPr>
        <p:spPr>
          <a:xfrm>
            <a:off x="6255024" y="4229466"/>
            <a:ext cx="5266946" cy="2249424"/>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Assess</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impact of overall change on stakeholder groups</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Design</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 change management plan that emphasizes transparency and ongoing communication</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Prepare</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messaging and leader support for key milestones and impacts</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Create</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and launch marketing campaign</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Conduct</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ongoing training and education </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Measure</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effectiveness and success of implementation activities and overall adoption</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Establish</a:t>
            </a:r>
            <a:r>
              <a:rPr kumimoji="0" lang="en-US" sz="12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 long-term approach for maintaining monitoring activities, feedback gathering, and continuing education initiatives </a:t>
            </a:r>
          </a:p>
          <a:p>
            <a:pPr marL="137160" marR="0" lvl="1" indent="0" algn="l" defTabSz="914400" rtl="0" eaLnBrk="1" fontAlgn="auto" latinLnBrk="0" hangingPunct="1">
              <a:lnSpc>
                <a:spcPct val="100000"/>
              </a:lnSpc>
              <a:spcBef>
                <a:spcPts val="300"/>
              </a:spcBef>
              <a:spcAft>
                <a:spcPts val="300"/>
              </a:spcAft>
              <a:buClr>
                <a:srgbClr val="26BCD7"/>
              </a:buClr>
              <a:buSzPct val="100000"/>
              <a:buFont typeface="Wingdings" panose="05000000000000000000" pitchFamily="2" charset="2"/>
              <a:buChar char="n"/>
              <a:tabLst/>
              <a:defRPr/>
            </a:pPr>
            <a:endParaRPr kumimoji="0" lang="en-US" sz="1400" b="0" i="0" u="none" strike="noStrike" kern="1200" cap="none" spc="0" normalizeH="0" baseline="0" noProof="0">
              <a:ln>
                <a:noFill/>
              </a:ln>
              <a:solidFill>
                <a:srgbClr val="7F7F7F"/>
              </a:solidFill>
              <a:effectLst/>
              <a:uLnTx/>
              <a:uFillTx/>
              <a:latin typeface="Arial" panose="020B0604020202020204" pitchFamily="34" charset="0"/>
              <a:ea typeface="+mn-ea"/>
              <a:cs typeface="Arial" panose="020B0604020202020204" pitchFamily="34" charset="0"/>
            </a:endParaRPr>
          </a:p>
        </p:txBody>
      </p:sp>
      <p:sp>
        <p:nvSpPr>
          <p:cNvPr id="10" name="Content Placeholder 4">
            <a:extLst>
              <a:ext uri="{FF2B5EF4-FFF2-40B4-BE49-F238E27FC236}">
                <a16:creationId xmlns:a16="http://schemas.microsoft.com/office/drawing/2014/main" id="{5F8240D4-B817-3606-7265-49F4F9B952E1}"/>
              </a:ext>
            </a:extLst>
          </p:cNvPr>
          <p:cNvSpPr txBox="1">
            <a:spLocks/>
          </p:cNvSpPr>
          <p:nvPr/>
        </p:nvSpPr>
        <p:spPr>
          <a:xfrm>
            <a:off x="438910" y="4229466"/>
            <a:ext cx="5266946" cy="2249424"/>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Seek to understand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the current workplace climate and employee experience through engagement surveys and existing data and interviews with leaders and key stakeholders</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Establish and commit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to recurring connection points with key stakeholder groups to continually share information and gather feedback</a:t>
            </a:r>
          </a:p>
          <a:p>
            <a:pPr marL="182880" marR="0" lvl="1" indent="-182880" algn="l" defTabSz="914400" rtl="0" eaLnBrk="1" fontAlgn="auto" latinLnBrk="0" hangingPunct="1">
              <a:lnSpc>
                <a:spcPct val="100000"/>
              </a:lnSpc>
              <a:spcBef>
                <a:spcPts val="300"/>
              </a:spcBef>
              <a:spcAft>
                <a:spcPts val="0"/>
              </a:spcAft>
              <a:buClr>
                <a:srgbClr val="26BCD7"/>
              </a:buClr>
              <a:buSzPct val="100000"/>
              <a:buFont typeface="Wingdings" panose="05000000000000000000" pitchFamily="2" charset="2"/>
              <a:buChar char="n"/>
              <a:tabLst/>
              <a:defRPr/>
            </a:pPr>
            <a:r>
              <a:rPr kumimoji="0" lang="en-US" sz="1200" b="1" i="0" u="none" strike="noStrike" kern="1200" cap="none" spc="0" normalizeH="0" baseline="0" noProof="0">
                <a:ln>
                  <a:noFill/>
                </a:ln>
                <a:solidFill>
                  <a:srgbClr val="25BCD6"/>
                </a:solidFill>
                <a:effectLst/>
                <a:uLnTx/>
                <a:uFillTx/>
                <a:latin typeface="Arial" panose="020B0604020202020204" pitchFamily="34" charset="0"/>
                <a:ea typeface="+mn-ea"/>
                <a:cs typeface="Arial" panose="020B0604020202020204" pitchFamily="34" charset="0"/>
              </a:rPr>
              <a:t>Facilitate and nurture </a:t>
            </a:r>
            <a:r>
              <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change agent networks to drive ongoing education, awareness, and feedback gathering while enhancing the effectiveness of communications activities and materials </a:t>
            </a:r>
          </a:p>
        </p:txBody>
      </p:sp>
      <p:sp>
        <p:nvSpPr>
          <p:cNvPr id="27" name="Content Placeholder 19">
            <a:extLst>
              <a:ext uri="{FF2B5EF4-FFF2-40B4-BE49-F238E27FC236}">
                <a16:creationId xmlns:a16="http://schemas.microsoft.com/office/drawing/2014/main" id="{4A7E5846-018A-EF2A-1C40-DE9A4105150B}"/>
              </a:ext>
            </a:extLst>
          </p:cNvPr>
          <p:cNvSpPr>
            <a:spLocks/>
          </p:cNvSpPr>
          <p:nvPr/>
        </p:nvSpPr>
        <p:spPr bwMode="auto">
          <a:xfrm>
            <a:off x="6255024" y="2235867"/>
            <a:ext cx="5266946" cy="642469"/>
          </a:xfrm>
          <a:prstGeom prst="downArrowCallout">
            <a:avLst/>
          </a:prstGeom>
          <a:solidFill>
            <a:schemeClr val="accent1"/>
          </a:solidFill>
          <a:ln w="9525">
            <a:noFill/>
            <a:round/>
            <a:headEnd/>
            <a:tailEnd/>
          </a:ln>
        </p:spPr>
        <p:txBody>
          <a:bodyPr lIns="94755" tIns="47377" rIns="94755" bIns="47377" anchor="ctr"/>
          <a:lstStyle/>
          <a:p>
            <a:pPr marL="0" marR="0" lvl="0" indent="0" algn="ctr" defTabSz="946107" rtl="0" eaLnBrk="1" fontAlgn="auto" latinLnBrk="0" hangingPunct="1">
              <a:lnSpc>
                <a:spcPct val="100000"/>
              </a:lnSpc>
              <a:spcBef>
                <a:spcPts val="0"/>
              </a:spcBef>
              <a:spcAft>
                <a:spcPts val="571"/>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Black" charset="0"/>
                <a:ea typeface="+mn-ea"/>
                <a:cs typeface="Arial" charset="0"/>
              </a:rPr>
              <a:t>CHANGE MANAGEMENT PLAN</a:t>
            </a:r>
          </a:p>
        </p:txBody>
      </p:sp>
      <p:sp>
        <p:nvSpPr>
          <p:cNvPr id="29" name="Rounded Rectangle 38">
            <a:extLst>
              <a:ext uri="{FF2B5EF4-FFF2-40B4-BE49-F238E27FC236}">
                <a16:creationId xmlns:a16="http://schemas.microsoft.com/office/drawing/2014/main" id="{23B70708-CDE0-DE47-1CA8-3CD8880105B6}"/>
              </a:ext>
            </a:extLst>
          </p:cNvPr>
          <p:cNvSpPr/>
          <p:nvPr/>
        </p:nvSpPr>
        <p:spPr bwMode="auto">
          <a:xfrm>
            <a:off x="6255024" y="3066697"/>
            <a:ext cx="1645920" cy="1005840"/>
          </a:xfrm>
          <a:prstGeom prst="roundRect">
            <a:avLst/>
          </a:prstGeom>
          <a:gradFill>
            <a:gsLst>
              <a:gs pos="0">
                <a:schemeClr val="accent2"/>
              </a:gs>
              <a:gs pos="86000">
                <a:schemeClr val="accent2">
                  <a:lumMod val="75000"/>
                </a:schemeClr>
              </a:gs>
            </a:gsLst>
            <a:lin ang="5400000" scaled="0"/>
          </a:gradFill>
          <a:ln w="9525" cap="flat" cmpd="sng" algn="ctr">
            <a:noFill/>
            <a:prstDash val="solid"/>
            <a:round/>
            <a:headEnd type="none" w="med" len="med"/>
            <a:tailEnd type="none" w="med" len="med"/>
          </a:ln>
          <a:effectLst/>
        </p:spPr>
        <p:txBody>
          <a:bodyPr lIns="64008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262"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sp>
        <p:nvSpPr>
          <p:cNvPr id="30" name="Shape 695">
            <a:extLst>
              <a:ext uri="{FF2B5EF4-FFF2-40B4-BE49-F238E27FC236}">
                <a16:creationId xmlns:a16="http://schemas.microsoft.com/office/drawing/2014/main" id="{363F324E-B74A-FD41-5CE3-BB942DE6759D}"/>
              </a:ext>
            </a:extLst>
          </p:cNvPr>
          <p:cNvSpPr>
            <a:spLocks noChangeAspect="1"/>
          </p:cNvSpPr>
          <p:nvPr/>
        </p:nvSpPr>
        <p:spPr>
          <a:xfrm>
            <a:off x="6854166" y="3128353"/>
            <a:ext cx="447637" cy="477013"/>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Arial" panose="020B0604020202020204"/>
              <a:ea typeface="+mn-ea"/>
              <a:cs typeface="+mn-cs"/>
              <a:sym typeface="Helvetica Light"/>
            </a:endParaRPr>
          </a:p>
        </p:txBody>
      </p:sp>
      <p:sp>
        <p:nvSpPr>
          <p:cNvPr id="35" name="Rectangle 34">
            <a:extLst>
              <a:ext uri="{FF2B5EF4-FFF2-40B4-BE49-F238E27FC236}">
                <a16:creationId xmlns:a16="http://schemas.microsoft.com/office/drawing/2014/main" id="{7655CCD6-8795-9A01-5A67-E13EADDA3B23}"/>
              </a:ext>
            </a:extLst>
          </p:cNvPr>
          <p:cNvSpPr/>
          <p:nvPr/>
        </p:nvSpPr>
        <p:spPr>
          <a:xfrm>
            <a:off x="6255024" y="3533165"/>
            <a:ext cx="1645920"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Communications</a:t>
            </a:r>
          </a:p>
        </p:txBody>
      </p:sp>
      <p:sp>
        <p:nvSpPr>
          <p:cNvPr id="37" name="Rounded Rectangle 39">
            <a:extLst>
              <a:ext uri="{FF2B5EF4-FFF2-40B4-BE49-F238E27FC236}">
                <a16:creationId xmlns:a16="http://schemas.microsoft.com/office/drawing/2014/main" id="{9547EB8D-258D-EA53-5F73-994E7687795C}"/>
              </a:ext>
            </a:extLst>
          </p:cNvPr>
          <p:cNvSpPr/>
          <p:nvPr/>
        </p:nvSpPr>
        <p:spPr bwMode="auto">
          <a:xfrm>
            <a:off x="8065537" y="3066697"/>
            <a:ext cx="1645920" cy="1005840"/>
          </a:xfrm>
          <a:prstGeom prst="roundRect">
            <a:avLst/>
          </a:prstGeom>
          <a:gradFill>
            <a:gsLst>
              <a:gs pos="0">
                <a:schemeClr val="accent4">
                  <a:lumMod val="75000"/>
                </a:schemeClr>
              </a:gs>
              <a:gs pos="86000">
                <a:schemeClr val="accent4"/>
              </a:gs>
            </a:gsLst>
            <a:lin ang="5400000" scaled="0"/>
          </a:gradFill>
          <a:ln w="9525" cap="flat" cmpd="sng" algn="ctr">
            <a:noFill/>
            <a:prstDash val="solid"/>
            <a:round/>
            <a:headEnd type="none" w="med" len="med"/>
            <a:tailEnd type="none" w="med" len="med"/>
          </a:ln>
          <a:effectLst/>
        </p:spPr>
        <p:txBody>
          <a:bodyPr lIns="86868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262"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38" name="Graphic 37">
            <a:extLst>
              <a:ext uri="{FF2B5EF4-FFF2-40B4-BE49-F238E27FC236}">
                <a16:creationId xmlns:a16="http://schemas.microsoft.com/office/drawing/2014/main" id="{36E76961-C2EC-F298-40CB-A36C10128B3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560473" y="3158432"/>
            <a:ext cx="622595" cy="416855"/>
          </a:xfrm>
          <a:prstGeom prst="rect">
            <a:avLst/>
          </a:prstGeom>
        </p:spPr>
      </p:pic>
      <p:sp>
        <p:nvSpPr>
          <p:cNvPr id="45" name="Rectangle 44">
            <a:extLst>
              <a:ext uri="{FF2B5EF4-FFF2-40B4-BE49-F238E27FC236}">
                <a16:creationId xmlns:a16="http://schemas.microsoft.com/office/drawing/2014/main" id="{69DA9A58-71F1-FC99-6416-950DEAC1D4B2}"/>
              </a:ext>
            </a:extLst>
          </p:cNvPr>
          <p:cNvSpPr/>
          <p:nvPr/>
        </p:nvSpPr>
        <p:spPr>
          <a:xfrm>
            <a:off x="8065537" y="3533165"/>
            <a:ext cx="1645920"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and Training</a:t>
            </a:r>
          </a:p>
        </p:txBody>
      </p:sp>
      <p:sp>
        <p:nvSpPr>
          <p:cNvPr id="47" name="Rounded Rectangle 40">
            <a:extLst>
              <a:ext uri="{FF2B5EF4-FFF2-40B4-BE49-F238E27FC236}">
                <a16:creationId xmlns:a16="http://schemas.microsoft.com/office/drawing/2014/main" id="{DAE8E730-7C35-D580-87B7-9CE639475262}"/>
              </a:ext>
            </a:extLst>
          </p:cNvPr>
          <p:cNvSpPr/>
          <p:nvPr/>
        </p:nvSpPr>
        <p:spPr bwMode="auto">
          <a:xfrm>
            <a:off x="9876050" y="3066697"/>
            <a:ext cx="1645920" cy="1005840"/>
          </a:xfrm>
          <a:prstGeom prst="roundRect">
            <a:avLst/>
          </a:prstGeom>
          <a:gradFill>
            <a:gsLst>
              <a:gs pos="0">
                <a:srgbClr val="A05EB5"/>
              </a:gs>
              <a:gs pos="86000">
                <a:srgbClr val="C7A1D3"/>
              </a:gs>
            </a:gsLst>
            <a:lin ang="5400000" scaled="0"/>
          </a:gradFill>
          <a:ln w="9525" cap="flat" cmpd="sng" algn="ctr">
            <a:noFill/>
            <a:prstDash val="solid"/>
            <a:round/>
            <a:headEnd type="none" w="med" len="med"/>
            <a:tailEnd type="none" w="med" len="med"/>
          </a:ln>
          <a:effectLst/>
        </p:spPr>
        <p:txBody>
          <a:bodyPr lIns="82296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262"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48" name="Graphic 47">
            <a:extLst>
              <a:ext uri="{FF2B5EF4-FFF2-40B4-BE49-F238E27FC236}">
                <a16:creationId xmlns:a16="http://schemas.microsoft.com/office/drawing/2014/main" id="{72976EAD-E07B-EAE6-C2BD-32DA24AB59C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1739" y="3129259"/>
            <a:ext cx="514542" cy="475201"/>
          </a:xfrm>
          <a:prstGeom prst="rect">
            <a:avLst/>
          </a:prstGeom>
        </p:spPr>
      </p:pic>
      <p:sp>
        <p:nvSpPr>
          <p:cNvPr id="49" name="Rectangle 48">
            <a:extLst>
              <a:ext uri="{FF2B5EF4-FFF2-40B4-BE49-F238E27FC236}">
                <a16:creationId xmlns:a16="http://schemas.microsoft.com/office/drawing/2014/main" id="{9B8289BC-EDBB-1981-8450-BA4B859B7023}"/>
              </a:ext>
            </a:extLst>
          </p:cNvPr>
          <p:cNvSpPr/>
          <p:nvPr/>
        </p:nvSpPr>
        <p:spPr>
          <a:xfrm>
            <a:off x="9876050" y="3533165"/>
            <a:ext cx="1645920"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Marketing</a:t>
            </a:r>
          </a:p>
        </p:txBody>
      </p:sp>
      <p:sp>
        <p:nvSpPr>
          <p:cNvPr id="64" name="Content Placeholder 19">
            <a:extLst>
              <a:ext uri="{FF2B5EF4-FFF2-40B4-BE49-F238E27FC236}">
                <a16:creationId xmlns:a16="http://schemas.microsoft.com/office/drawing/2014/main" id="{2521EF25-2B92-51FD-80F7-E256FD22539F}"/>
              </a:ext>
            </a:extLst>
          </p:cNvPr>
          <p:cNvSpPr>
            <a:spLocks/>
          </p:cNvSpPr>
          <p:nvPr/>
        </p:nvSpPr>
        <p:spPr bwMode="auto">
          <a:xfrm>
            <a:off x="438910" y="2289457"/>
            <a:ext cx="5266946" cy="642469"/>
          </a:xfrm>
          <a:prstGeom prst="rightArrowCallout">
            <a:avLst>
              <a:gd name="adj1" fmla="val 25000"/>
              <a:gd name="adj2" fmla="val 25000"/>
              <a:gd name="adj3" fmla="val 25000"/>
              <a:gd name="adj4" fmla="val 95185"/>
            </a:avLst>
          </a:prstGeom>
          <a:solidFill>
            <a:schemeClr val="bg2">
              <a:lumMod val="60000"/>
              <a:lumOff val="40000"/>
            </a:schemeClr>
          </a:solidFill>
          <a:ln w="9525">
            <a:noFill/>
            <a:round/>
            <a:headEnd/>
            <a:tailEnd/>
          </a:ln>
        </p:spPr>
        <p:txBody>
          <a:bodyPr lIns="94755" tIns="47377" rIns="94755" bIns="47377" anchor="t"/>
          <a:lstStyle/>
          <a:p>
            <a:pPr marL="0" marR="0" lvl="0" indent="0" algn="ctr" defTabSz="946107" rtl="0" eaLnBrk="1" fontAlgn="auto" latinLnBrk="0" hangingPunct="1">
              <a:lnSpc>
                <a:spcPct val="100000"/>
              </a:lnSpc>
              <a:spcBef>
                <a:spcPts val="0"/>
              </a:spcBef>
              <a:spcAft>
                <a:spcPts val="571"/>
              </a:spcAft>
              <a:buClrTx/>
              <a:buSzTx/>
              <a:buFontTx/>
              <a:buNone/>
              <a:tabLst/>
              <a:defRPr/>
            </a:pPr>
            <a:endParaRPr kumimoji="0" lang="en-US" sz="100" b="1" i="0" u="none" strike="noStrike" kern="1200" cap="none" spc="0" normalizeH="0" baseline="0" noProof="0">
              <a:ln>
                <a:noFill/>
              </a:ln>
              <a:solidFill>
                <a:srgbClr val="FFFFFF"/>
              </a:solidFill>
              <a:effectLst/>
              <a:uLnTx/>
              <a:uFillTx/>
              <a:latin typeface="Arial Black" charset="0"/>
              <a:ea typeface="+mn-ea"/>
              <a:cs typeface="Arial" charset="0"/>
            </a:endParaRPr>
          </a:p>
          <a:p>
            <a:pPr marL="0" marR="0" lvl="0" indent="0" algn="ctr" defTabSz="946107" rtl="0" eaLnBrk="1" fontAlgn="auto" latinLnBrk="0" hangingPunct="1">
              <a:lnSpc>
                <a:spcPct val="100000"/>
              </a:lnSpc>
              <a:spcBef>
                <a:spcPts val="0"/>
              </a:spcBef>
              <a:spcAft>
                <a:spcPts val="571"/>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Black" charset="0"/>
                <a:ea typeface="+mn-ea"/>
                <a:cs typeface="Arial" charset="0"/>
              </a:rPr>
              <a:t>ENABLERS</a:t>
            </a:r>
          </a:p>
        </p:txBody>
      </p:sp>
      <p:grpSp>
        <p:nvGrpSpPr>
          <p:cNvPr id="85" name="Group 84">
            <a:extLst>
              <a:ext uri="{FF2B5EF4-FFF2-40B4-BE49-F238E27FC236}">
                <a16:creationId xmlns:a16="http://schemas.microsoft.com/office/drawing/2014/main" id="{3DA339E0-C09F-788E-7FA7-34B98B212147}"/>
              </a:ext>
            </a:extLst>
          </p:cNvPr>
          <p:cNvGrpSpPr/>
          <p:nvPr/>
        </p:nvGrpSpPr>
        <p:grpSpPr>
          <a:xfrm>
            <a:off x="596191" y="2777885"/>
            <a:ext cx="770632" cy="734746"/>
            <a:chOff x="587637" y="2931926"/>
            <a:chExt cx="770632" cy="734746"/>
          </a:xfrm>
        </p:grpSpPr>
        <p:sp>
          <p:nvSpPr>
            <p:cNvPr id="66" name="Rounded Rectangle 34">
              <a:extLst>
                <a:ext uri="{FF2B5EF4-FFF2-40B4-BE49-F238E27FC236}">
                  <a16:creationId xmlns:a16="http://schemas.microsoft.com/office/drawing/2014/main" id="{0EAB5D17-A74F-7523-6341-4C2426C0C60A}"/>
                </a:ext>
              </a:extLst>
            </p:cNvPr>
            <p:cNvSpPr/>
            <p:nvPr/>
          </p:nvSpPr>
          <p:spPr bwMode="auto">
            <a:xfrm>
              <a:off x="587637" y="2931926"/>
              <a:ext cx="770632" cy="734746"/>
            </a:xfrm>
            <a:prstGeom prst="roundRect">
              <a:avLst/>
            </a:prstGeom>
            <a:solidFill>
              <a:schemeClr val="accent1">
                <a:lumMod val="50000"/>
              </a:schemeClr>
            </a:solidFill>
            <a:ln w="9525" cap="flat" cmpd="sng" algn="ctr">
              <a:noFill/>
              <a:prstDash val="solid"/>
              <a:round/>
              <a:headEnd type="none" w="med" len="med"/>
              <a:tailEnd type="none" w="med" len="med"/>
            </a:ln>
            <a:effectLst/>
          </p:spPr>
          <p:txBody>
            <a:bodyPr lIns="73152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72" name="Graphic 71">
              <a:extLst>
                <a:ext uri="{FF2B5EF4-FFF2-40B4-BE49-F238E27FC236}">
                  <a16:creationId xmlns:a16="http://schemas.microsoft.com/office/drawing/2014/main" id="{073F1257-E8CF-B6C8-D080-396FE594DFE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7862" y="3106778"/>
              <a:ext cx="610182" cy="385043"/>
            </a:xfrm>
            <a:prstGeom prst="rect">
              <a:avLst/>
            </a:prstGeom>
          </p:spPr>
        </p:pic>
      </p:grpSp>
      <p:grpSp>
        <p:nvGrpSpPr>
          <p:cNvPr id="79" name="Group 78">
            <a:extLst>
              <a:ext uri="{FF2B5EF4-FFF2-40B4-BE49-F238E27FC236}">
                <a16:creationId xmlns:a16="http://schemas.microsoft.com/office/drawing/2014/main" id="{44E2289C-6D1F-0CCF-EC6B-421C86E58D0D}"/>
              </a:ext>
            </a:extLst>
          </p:cNvPr>
          <p:cNvGrpSpPr/>
          <p:nvPr/>
        </p:nvGrpSpPr>
        <p:grpSpPr>
          <a:xfrm>
            <a:off x="3553885" y="2777885"/>
            <a:ext cx="770632" cy="734746"/>
            <a:chOff x="3686934" y="3134858"/>
            <a:chExt cx="770632" cy="734746"/>
          </a:xfrm>
        </p:grpSpPr>
        <p:sp>
          <p:nvSpPr>
            <p:cNvPr id="71" name="Rounded Rectangle 34">
              <a:extLst>
                <a:ext uri="{FF2B5EF4-FFF2-40B4-BE49-F238E27FC236}">
                  <a16:creationId xmlns:a16="http://schemas.microsoft.com/office/drawing/2014/main" id="{1A964A30-1A0D-F18E-E604-C232DAD08C49}"/>
                </a:ext>
              </a:extLst>
            </p:cNvPr>
            <p:cNvSpPr/>
            <p:nvPr/>
          </p:nvSpPr>
          <p:spPr bwMode="auto">
            <a:xfrm>
              <a:off x="3686934" y="3134858"/>
              <a:ext cx="770632" cy="734746"/>
            </a:xfrm>
            <a:prstGeom prst="roundRect">
              <a:avLst/>
            </a:prstGeom>
            <a:solidFill>
              <a:schemeClr val="accent1">
                <a:lumMod val="75000"/>
              </a:schemeClr>
            </a:solidFill>
            <a:ln w="9525" cap="flat" cmpd="sng" algn="ctr">
              <a:noFill/>
              <a:prstDash val="solid"/>
              <a:round/>
              <a:headEnd type="none" w="med" len="med"/>
              <a:tailEnd type="none" w="med" len="med"/>
            </a:ln>
            <a:effectLst/>
          </p:spPr>
          <p:txBody>
            <a:bodyPr lIns="73152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73" name="Graphic 72">
              <a:extLst>
                <a:ext uri="{FF2B5EF4-FFF2-40B4-BE49-F238E27FC236}">
                  <a16:creationId xmlns:a16="http://schemas.microsoft.com/office/drawing/2014/main" id="{5CCDEF01-9786-F7A6-ABEA-0AED86CAC68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97638" y="3273631"/>
              <a:ext cx="349224" cy="457200"/>
            </a:xfrm>
            <a:prstGeom prst="rect">
              <a:avLst/>
            </a:prstGeom>
          </p:spPr>
        </p:pic>
      </p:grpSp>
      <p:grpSp>
        <p:nvGrpSpPr>
          <p:cNvPr id="80" name="Group 79">
            <a:extLst>
              <a:ext uri="{FF2B5EF4-FFF2-40B4-BE49-F238E27FC236}">
                <a16:creationId xmlns:a16="http://schemas.microsoft.com/office/drawing/2014/main" id="{86AE49A3-9C84-E08D-5B11-41A1F3FBF8F5}"/>
              </a:ext>
            </a:extLst>
          </p:cNvPr>
          <p:cNvGrpSpPr/>
          <p:nvPr/>
        </p:nvGrpSpPr>
        <p:grpSpPr>
          <a:xfrm>
            <a:off x="4539783" y="2777885"/>
            <a:ext cx="770632" cy="734746"/>
            <a:chOff x="4579019" y="2774997"/>
            <a:chExt cx="770632" cy="734746"/>
          </a:xfrm>
        </p:grpSpPr>
        <p:sp>
          <p:nvSpPr>
            <p:cNvPr id="69" name="Rounded Rectangle 34">
              <a:extLst>
                <a:ext uri="{FF2B5EF4-FFF2-40B4-BE49-F238E27FC236}">
                  <a16:creationId xmlns:a16="http://schemas.microsoft.com/office/drawing/2014/main" id="{242E4F66-5C38-7B6D-6FD6-640D2E0342C2}"/>
                </a:ext>
              </a:extLst>
            </p:cNvPr>
            <p:cNvSpPr/>
            <p:nvPr/>
          </p:nvSpPr>
          <p:spPr bwMode="auto">
            <a:xfrm>
              <a:off x="4579019" y="2774997"/>
              <a:ext cx="770632" cy="734746"/>
            </a:xfrm>
            <a:prstGeom prst="roundRect">
              <a:avLst/>
            </a:prstGeom>
            <a:solidFill>
              <a:schemeClr val="accent1">
                <a:lumMod val="50000"/>
              </a:schemeClr>
            </a:solidFill>
            <a:ln w="9525" cap="flat" cmpd="sng" algn="ctr">
              <a:noFill/>
              <a:prstDash val="solid"/>
              <a:round/>
              <a:headEnd type="none" w="med" len="med"/>
              <a:tailEnd type="none" w="med" len="med"/>
            </a:ln>
            <a:effectLst/>
          </p:spPr>
          <p:txBody>
            <a:bodyPr lIns="73152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74" name="Graphic 73">
              <a:extLst>
                <a:ext uri="{FF2B5EF4-FFF2-40B4-BE49-F238E27FC236}">
                  <a16:creationId xmlns:a16="http://schemas.microsoft.com/office/drawing/2014/main" id="{2221FA01-106B-CB82-104A-6A8E62C097E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17263" y="2917986"/>
              <a:ext cx="494144" cy="448769"/>
            </a:xfrm>
            <a:prstGeom prst="rect">
              <a:avLst/>
            </a:prstGeom>
          </p:spPr>
        </p:pic>
      </p:grpSp>
      <p:grpSp>
        <p:nvGrpSpPr>
          <p:cNvPr id="84" name="Group 83">
            <a:extLst>
              <a:ext uri="{FF2B5EF4-FFF2-40B4-BE49-F238E27FC236}">
                <a16:creationId xmlns:a16="http://schemas.microsoft.com/office/drawing/2014/main" id="{CB75B44F-B0DA-D63F-CCAD-B024AEF66C79}"/>
              </a:ext>
            </a:extLst>
          </p:cNvPr>
          <p:cNvGrpSpPr/>
          <p:nvPr/>
        </p:nvGrpSpPr>
        <p:grpSpPr>
          <a:xfrm>
            <a:off x="1582089" y="2777885"/>
            <a:ext cx="770632" cy="734746"/>
            <a:chOff x="1520726" y="2971043"/>
            <a:chExt cx="770632" cy="734746"/>
          </a:xfrm>
        </p:grpSpPr>
        <p:sp>
          <p:nvSpPr>
            <p:cNvPr id="68" name="Rounded Rectangle 34">
              <a:extLst>
                <a:ext uri="{FF2B5EF4-FFF2-40B4-BE49-F238E27FC236}">
                  <a16:creationId xmlns:a16="http://schemas.microsoft.com/office/drawing/2014/main" id="{D31887BA-F3C0-FDC0-FEB5-EA8B9B9F737B}"/>
                </a:ext>
              </a:extLst>
            </p:cNvPr>
            <p:cNvSpPr/>
            <p:nvPr/>
          </p:nvSpPr>
          <p:spPr bwMode="auto">
            <a:xfrm>
              <a:off x="1520726" y="2971043"/>
              <a:ext cx="770632" cy="734746"/>
            </a:xfrm>
            <a:prstGeom prst="roundRect">
              <a:avLst/>
            </a:prstGeom>
            <a:solidFill>
              <a:schemeClr val="accent1">
                <a:lumMod val="75000"/>
              </a:schemeClr>
            </a:solidFill>
            <a:ln w="9525" cap="flat" cmpd="sng" algn="ctr">
              <a:noFill/>
              <a:prstDash val="solid"/>
              <a:round/>
              <a:headEnd type="none" w="med" len="med"/>
              <a:tailEnd type="none" w="med" len="med"/>
            </a:ln>
            <a:effectLst/>
          </p:spPr>
          <p:txBody>
            <a:bodyPr lIns="73152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75" name="Graphic 74">
              <a:extLst>
                <a:ext uri="{FF2B5EF4-FFF2-40B4-BE49-F238E27FC236}">
                  <a16:creationId xmlns:a16="http://schemas.microsoft.com/office/drawing/2014/main" id="{CF68ABAE-31CC-A439-9456-2EC92094FF5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86218" y="3109816"/>
              <a:ext cx="439648" cy="457200"/>
            </a:xfrm>
            <a:prstGeom prst="rect">
              <a:avLst/>
            </a:prstGeom>
          </p:spPr>
        </p:pic>
      </p:grpSp>
      <p:grpSp>
        <p:nvGrpSpPr>
          <p:cNvPr id="83" name="Group 82">
            <a:extLst>
              <a:ext uri="{FF2B5EF4-FFF2-40B4-BE49-F238E27FC236}">
                <a16:creationId xmlns:a16="http://schemas.microsoft.com/office/drawing/2014/main" id="{3F9F4AC2-C3F8-0658-DE3A-0B1584454350}"/>
              </a:ext>
            </a:extLst>
          </p:cNvPr>
          <p:cNvGrpSpPr/>
          <p:nvPr/>
        </p:nvGrpSpPr>
        <p:grpSpPr>
          <a:xfrm>
            <a:off x="2567987" y="2777885"/>
            <a:ext cx="770632" cy="734746"/>
            <a:chOff x="2545750" y="2955515"/>
            <a:chExt cx="770632" cy="734746"/>
          </a:xfrm>
        </p:grpSpPr>
        <p:sp>
          <p:nvSpPr>
            <p:cNvPr id="81" name="Rounded Rectangle 34">
              <a:extLst>
                <a:ext uri="{FF2B5EF4-FFF2-40B4-BE49-F238E27FC236}">
                  <a16:creationId xmlns:a16="http://schemas.microsoft.com/office/drawing/2014/main" id="{79DA56A5-21C1-E826-6A68-E3B99FA1C01E}"/>
                </a:ext>
              </a:extLst>
            </p:cNvPr>
            <p:cNvSpPr/>
            <p:nvPr/>
          </p:nvSpPr>
          <p:spPr bwMode="auto">
            <a:xfrm>
              <a:off x="2545750" y="2955515"/>
              <a:ext cx="770632" cy="734746"/>
            </a:xfrm>
            <a:prstGeom prst="roundRect">
              <a:avLst/>
            </a:prstGeom>
            <a:solidFill>
              <a:schemeClr val="accent1"/>
            </a:solidFill>
            <a:ln w="9525" cap="flat" cmpd="sng" algn="ctr">
              <a:noFill/>
              <a:prstDash val="solid"/>
              <a:round/>
              <a:headEnd type="none" w="med" len="med"/>
              <a:tailEnd type="none" w="med" len="med"/>
            </a:ln>
            <a:effectLst/>
          </p:spPr>
          <p:txBody>
            <a:bodyPr lIns="731520" tIns="47377" rIns="94755" bIns="47377" anchor="ctr"/>
            <a:lstStyle/>
            <a:p>
              <a:pPr marL="0" marR="0" lvl="0" indent="0" algn="l" defTabSz="94610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panose="020B0604020202020204"/>
                <a:ea typeface="+mn-ea"/>
                <a:cs typeface="Arial" charset="0"/>
              </a:endParaRPr>
            </a:p>
          </p:txBody>
        </p:sp>
        <p:pic>
          <p:nvPicPr>
            <p:cNvPr id="82" name="Graphic 81" descr="Steering Wheel with solid fill">
              <a:extLst>
                <a:ext uri="{FF2B5EF4-FFF2-40B4-BE49-F238E27FC236}">
                  <a16:creationId xmlns:a16="http://schemas.microsoft.com/office/drawing/2014/main" id="{12A92ACF-F113-4BE3-21CF-80BFFD83BD6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656746" y="3048568"/>
              <a:ext cx="548640" cy="548640"/>
            </a:xfrm>
            <a:prstGeom prst="rect">
              <a:avLst/>
            </a:prstGeom>
          </p:spPr>
        </p:pic>
      </p:grpSp>
      <p:sp>
        <p:nvSpPr>
          <p:cNvPr id="86" name="Rectangle 85">
            <a:extLst>
              <a:ext uri="{FF2B5EF4-FFF2-40B4-BE49-F238E27FC236}">
                <a16:creationId xmlns:a16="http://schemas.microsoft.com/office/drawing/2014/main" id="{137FB027-8FAE-5096-AC4B-D6110443ACD8}"/>
              </a:ext>
            </a:extLst>
          </p:cNvPr>
          <p:cNvSpPr/>
          <p:nvPr/>
        </p:nvSpPr>
        <p:spPr>
          <a:xfrm>
            <a:off x="493250" y="3517963"/>
            <a:ext cx="976514"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a:ea typeface="+mn-ea"/>
                <a:cs typeface="+mn-cs"/>
              </a:rPr>
              <a:t>Oversight, Organization, &amp; Controls</a:t>
            </a:r>
          </a:p>
        </p:txBody>
      </p:sp>
      <p:sp>
        <p:nvSpPr>
          <p:cNvPr id="87" name="Rectangle 86">
            <a:extLst>
              <a:ext uri="{FF2B5EF4-FFF2-40B4-BE49-F238E27FC236}">
                <a16:creationId xmlns:a16="http://schemas.microsoft.com/office/drawing/2014/main" id="{CB74F7CA-1247-47E3-EBC1-57B50FF9C740}"/>
              </a:ext>
            </a:extLst>
          </p:cNvPr>
          <p:cNvSpPr/>
          <p:nvPr/>
        </p:nvSpPr>
        <p:spPr>
          <a:xfrm>
            <a:off x="1479148" y="3517963"/>
            <a:ext cx="976514"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a:ea typeface="+mn-ea"/>
                <a:cs typeface="+mn-cs"/>
              </a:rPr>
              <a:t>Sponsors &amp; Stakeholders</a:t>
            </a:r>
          </a:p>
        </p:txBody>
      </p:sp>
      <p:sp>
        <p:nvSpPr>
          <p:cNvPr id="88" name="Rectangle 87">
            <a:extLst>
              <a:ext uri="{FF2B5EF4-FFF2-40B4-BE49-F238E27FC236}">
                <a16:creationId xmlns:a16="http://schemas.microsoft.com/office/drawing/2014/main" id="{2F9A61BD-19D9-B669-8F74-3734487AB387}"/>
              </a:ext>
            </a:extLst>
          </p:cNvPr>
          <p:cNvSpPr/>
          <p:nvPr/>
        </p:nvSpPr>
        <p:spPr>
          <a:xfrm>
            <a:off x="2465046" y="3517963"/>
            <a:ext cx="976514"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a:ea typeface="+mn-ea"/>
                <a:cs typeface="+mn-cs"/>
              </a:rPr>
              <a:t>Leader Engagement</a:t>
            </a:r>
          </a:p>
        </p:txBody>
      </p:sp>
      <p:sp>
        <p:nvSpPr>
          <p:cNvPr id="89" name="Rectangle 88">
            <a:extLst>
              <a:ext uri="{FF2B5EF4-FFF2-40B4-BE49-F238E27FC236}">
                <a16:creationId xmlns:a16="http://schemas.microsoft.com/office/drawing/2014/main" id="{4FE9DA2C-874E-9C5A-999A-F5DED109F49B}"/>
              </a:ext>
            </a:extLst>
          </p:cNvPr>
          <p:cNvSpPr/>
          <p:nvPr/>
        </p:nvSpPr>
        <p:spPr>
          <a:xfrm>
            <a:off x="3450944" y="3517963"/>
            <a:ext cx="976514"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a:ea typeface="+mn-ea"/>
                <a:cs typeface="+mn-cs"/>
              </a:rPr>
              <a:t>Risk Management</a:t>
            </a:r>
          </a:p>
        </p:txBody>
      </p:sp>
      <p:sp>
        <p:nvSpPr>
          <p:cNvPr id="90" name="Rectangle 89">
            <a:extLst>
              <a:ext uri="{FF2B5EF4-FFF2-40B4-BE49-F238E27FC236}">
                <a16:creationId xmlns:a16="http://schemas.microsoft.com/office/drawing/2014/main" id="{D0CF4435-E41B-1B78-AA8A-0281CCAB5882}"/>
              </a:ext>
            </a:extLst>
          </p:cNvPr>
          <p:cNvSpPr/>
          <p:nvPr/>
        </p:nvSpPr>
        <p:spPr>
          <a:xfrm>
            <a:off x="4436842" y="3517963"/>
            <a:ext cx="976514" cy="524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panose="020B0604020202020204"/>
                <a:ea typeface="+mn-ea"/>
                <a:cs typeface="+mn-cs"/>
              </a:rPr>
              <a:t>Feedback &amp; Pulsing</a:t>
            </a:r>
          </a:p>
        </p:txBody>
      </p:sp>
    </p:spTree>
    <p:extLst>
      <p:ext uri="{BB962C8B-B14F-4D97-AF65-F5344CB8AC3E}">
        <p14:creationId xmlns:p14="http://schemas.microsoft.com/office/powerpoint/2010/main" val="13690126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77E658-6D17-C964-7476-17172C8F8660}"/>
              </a:ext>
            </a:extLst>
          </p:cNvPr>
          <p:cNvSpPr>
            <a:spLocks noGrp="1"/>
          </p:cNvSpPr>
          <p:nvPr>
            <p:ph type="sldNum" sz="quarter" idx="4"/>
          </p:nvPr>
        </p:nvSpPr>
        <p:spPr/>
        <p:txBody>
          <a:bodyPr/>
          <a:lstStyle/>
          <a:p>
            <a:fld id="{9AA6D16A-0A68-8445-85DB-A0BE8CCB51C7}" type="slidenum">
              <a:rPr lang="en-US" smtClean="0"/>
              <a:pPr/>
              <a:t>48</a:t>
            </a:fld>
            <a:endParaRPr lang="en-US"/>
          </a:p>
        </p:txBody>
      </p:sp>
      <p:sp>
        <p:nvSpPr>
          <p:cNvPr id="3" name="Title 2">
            <a:extLst>
              <a:ext uri="{FF2B5EF4-FFF2-40B4-BE49-F238E27FC236}">
                <a16:creationId xmlns:a16="http://schemas.microsoft.com/office/drawing/2014/main" id="{DCFEF79D-3C2C-AED7-88B3-B073C8983DFB}"/>
              </a:ext>
            </a:extLst>
          </p:cNvPr>
          <p:cNvSpPr>
            <a:spLocks noGrp="1"/>
          </p:cNvSpPr>
          <p:nvPr>
            <p:ph type="title"/>
          </p:nvPr>
        </p:nvSpPr>
        <p:spPr/>
        <p:txBody>
          <a:bodyPr/>
          <a:lstStyle/>
          <a:p>
            <a:r>
              <a:rPr lang="en-US"/>
              <a:t>Change Management Planning and Execution</a:t>
            </a:r>
          </a:p>
        </p:txBody>
      </p:sp>
      <p:sp>
        <p:nvSpPr>
          <p:cNvPr id="4" name="Text Placeholder 3">
            <a:extLst>
              <a:ext uri="{FF2B5EF4-FFF2-40B4-BE49-F238E27FC236}">
                <a16:creationId xmlns:a16="http://schemas.microsoft.com/office/drawing/2014/main" id="{763D23B9-CE4B-F3B2-BEFA-908A6C2F5872}"/>
              </a:ext>
            </a:extLst>
          </p:cNvPr>
          <p:cNvSpPr>
            <a:spLocks noGrp="1"/>
          </p:cNvSpPr>
          <p:nvPr>
            <p:ph type="body" sz="quarter" idx="10"/>
          </p:nvPr>
        </p:nvSpPr>
        <p:spPr/>
        <p:txBody>
          <a:bodyPr/>
          <a:lstStyle/>
          <a:p>
            <a:r>
              <a:rPr lang="en-US"/>
              <a:t>Fundamentals for Implementing Shared Services</a:t>
            </a:r>
          </a:p>
        </p:txBody>
      </p:sp>
      <p:pic>
        <p:nvPicPr>
          <p:cNvPr id="6" name="Picture 5">
            <a:extLst>
              <a:ext uri="{FF2B5EF4-FFF2-40B4-BE49-F238E27FC236}">
                <a16:creationId xmlns:a16="http://schemas.microsoft.com/office/drawing/2014/main" id="{E445AE1B-3D1F-E3DC-AB27-BBBF2CFE9AB0}"/>
              </a:ext>
            </a:extLst>
          </p:cNvPr>
          <p:cNvPicPr>
            <a:picLocks noChangeAspect="1"/>
          </p:cNvPicPr>
          <p:nvPr/>
        </p:nvPicPr>
        <p:blipFill>
          <a:blip r:embed="rId2"/>
          <a:stretch>
            <a:fillRect/>
          </a:stretch>
        </p:blipFill>
        <p:spPr>
          <a:xfrm>
            <a:off x="489313" y="1187540"/>
            <a:ext cx="3738880" cy="2103120"/>
          </a:xfrm>
          <a:prstGeom prst="rect">
            <a:avLst/>
          </a:prstGeom>
          <a:ln>
            <a:solidFill>
              <a:schemeClr val="bg2"/>
            </a:solidFill>
          </a:ln>
        </p:spPr>
      </p:pic>
      <p:pic>
        <p:nvPicPr>
          <p:cNvPr id="8" name="Picture 7">
            <a:extLst>
              <a:ext uri="{FF2B5EF4-FFF2-40B4-BE49-F238E27FC236}">
                <a16:creationId xmlns:a16="http://schemas.microsoft.com/office/drawing/2014/main" id="{0BA9888C-9F03-866B-ABB6-1B9C31795CC1}"/>
              </a:ext>
            </a:extLst>
          </p:cNvPr>
          <p:cNvPicPr>
            <a:picLocks noChangeAspect="1"/>
          </p:cNvPicPr>
          <p:nvPr/>
        </p:nvPicPr>
        <p:blipFill>
          <a:blip r:embed="rId3"/>
          <a:stretch>
            <a:fillRect/>
          </a:stretch>
        </p:blipFill>
        <p:spPr>
          <a:xfrm>
            <a:off x="1738919" y="1697292"/>
            <a:ext cx="3738880" cy="2103120"/>
          </a:xfrm>
          <a:prstGeom prst="rect">
            <a:avLst/>
          </a:prstGeom>
          <a:ln>
            <a:solidFill>
              <a:schemeClr val="bg2"/>
            </a:solidFill>
          </a:ln>
        </p:spPr>
      </p:pic>
      <p:pic>
        <p:nvPicPr>
          <p:cNvPr id="9" name="Picture 8">
            <a:extLst>
              <a:ext uri="{FF2B5EF4-FFF2-40B4-BE49-F238E27FC236}">
                <a16:creationId xmlns:a16="http://schemas.microsoft.com/office/drawing/2014/main" id="{4E67A127-096F-2678-FC1A-85481BA32FE6}"/>
              </a:ext>
            </a:extLst>
          </p:cNvPr>
          <p:cNvPicPr>
            <a:picLocks noChangeAspect="1"/>
          </p:cNvPicPr>
          <p:nvPr/>
        </p:nvPicPr>
        <p:blipFill>
          <a:blip r:embed="rId4"/>
          <a:stretch>
            <a:fillRect/>
          </a:stretch>
        </p:blipFill>
        <p:spPr>
          <a:xfrm>
            <a:off x="2988525" y="2207044"/>
            <a:ext cx="3738880" cy="2103120"/>
          </a:xfrm>
          <a:prstGeom prst="rect">
            <a:avLst/>
          </a:prstGeom>
          <a:ln>
            <a:solidFill>
              <a:schemeClr val="bg2"/>
            </a:solidFill>
          </a:ln>
        </p:spPr>
      </p:pic>
      <p:pic>
        <p:nvPicPr>
          <p:cNvPr id="7" name="Picture 6">
            <a:extLst>
              <a:ext uri="{FF2B5EF4-FFF2-40B4-BE49-F238E27FC236}">
                <a16:creationId xmlns:a16="http://schemas.microsoft.com/office/drawing/2014/main" id="{CA7B2513-95F4-A8A6-8949-5BF5EDB78CA7}"/>
              </a:ext>
            </a:extLst>
          </p:cNvPr>
          <p:cNvPicPr>
            <a:picLocks noChangeAspect="1"/>
          </p:cNvPicPr>
          <p:nvPr/>
        </p:nvPicPr>
        <p:blipFill>
          <a:blip r:embed="rId5"/>
          <a:stretch>
            <a:fillRect/>
          </a:stretch>
        </p:blipFill>
        <p:spPr>
          <a:xfrm>
            <a:off x="4238131" y="2716796"/>
            <a:ext cx="3738880" cy="2103120"/>
          </a:xfrm>
          <a:prstGeom prst="rect">
            <a:avLst/>
          </a:prstGeom>
          <a:ln>
            <a:solidFill>
              <a:schemeClr val="bg2"/>
            </a:solidFill>
          </a:ln>
        </p:spPr>
      </p:pic>
      <p:sp>
        <p:nvSpPr>
          <p:cNvPr id="11" name="Text Placeholder 8">
            <a:extLst>
              <a:ext uri="{FF2B5EF4-FFF2-40B4-BE49-F238E27FC236}">
                <a16:creationId xmlns:a16="http://schemas.microsoft.com/office/drawing/2014/main" id="{1857F0C1-BE6C-ECC4-DA58-E00622FD3FE5}"/>
              </a:ext>
            </a:extLst>
          </p:cNvPr>
          <p:cNvSpPr txBox="1">
            <a:spLocks/>
          </p:cNvSpPr>
          <p:nvPr/>
        </p:nvSpPr>
        <p:spPr>
          <a:xfrm>
            <a:off x="7205472" y="1356208"/>
            <a:ext cx="4544568" cy="88289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Keep the list of change activities aligned and on track through a consolidated list of actionable items, organizing activities by the project milestone they support. </a:t>
            </a:r>
          </a:p>
        </p:txBody>
      </p:sp>
      <p:sp>
        <p:nvSpPr>
          <p:cNvPr id="12" name="Text Placeholder 9">
            <a:extLst>
              <a:ext uri="{FF2B5EF4-FFF2-40B4-BE49-F238E27FC236}">
                <a16:creationId xmlns:a16="http://schemas.microsoft.com/office/drawing/2014/main" id="{5CDE7474-8855-AE54-E20A-0831AD0E8DEE}"/>
              </a:ext>
            </a:extLst>
          </p:cNvPr>
          <p:cNvSpPr txBox="1">
            <a:spLocks/>
          </p:cNvSpPr>
          <p:nvPr/>
        </p:nvSpPr>
        <p:spPr>
          <a:xfrm>
            <a:off x="438912" y="5066652"/>
            <a:ext cx="5170180" cy="88289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Provide clarity on changing roles and responsibilities to customers and stakeholders using a variety of tools to assist in acceptance and adherence to the new delivery model. </a:t>
            </a:r>
          </a:p>
        </p:txBody>
      </p:sp>
      <p:pic>
        <p:nvPicPr>
          <p:cNvPr id="13" name="Picture 12">
            <a:extLst>
              <a:ext uri="{FF2B5EF4-FFF2-40B4-BE49-F238E27FC236}">
                <a16:creationId xmlns:a16="http://schemas.microsoft.com/office/drawing/2014/main" id="{F6AD6E1D-E5B0-5639-89A0-3629EA39F0A2}"/>
              </a:ext>
            </a:extLst>
          </p:cNvPr>
          <p:cNvPicPr>
            <a:picLocks noChangeAspect="1"/>
          </p:cNvPicPr>
          <p:nvPr/>
        </p:nvPicPr>
        <p:blipFill>
          <a:blip r:embed="rId6"/>
          <a:stretch>
            <a:fillRect/>
          </a:stretch>
        </p:blipFill>
        <p:spPr>
          <a:xfrm>
            <a:off x="5487737" y="3226548"/>
            <a:ext cx="3738880" cy="2103120"/>
          </a:xfrm>
          <a:prstGeom prst="rect">
            <a:avLst/>
          </a:prstGeom>
          <a:ln>
            <a:solidFill>
              <a:schemeClr val="bg2"/>
            </a:solidFill>
          </a:ln>
        </p:spPr>
      </p:pic>
      <p:pic>
        <p:nvPicPr>
          <p:cNvPr id="14" name="Picture 13">
            <a:extLst>
              <a:ext uri="{FF2B5EF4-FFF2-40B4-BE49-F238E27FC236}">
                <a16:creationId xmlns:a16="http://schemas.microsoft.com/office/drawing/2014/main" id="{F6F9C6FE-B4B1-9FB7-2A38-3EF918E3B5EF}"/>
              </a:ext>
            </a:extLst>
          </p:cNvPr>
          <p:cNvPicPr>
            <a:picLocks noChangeAspect="1"/>
          </p:cNvPicPr>
          <p:nvPr/>
        </p:nvPicPr>
        <p:blipFill>
          <a:blip r:embed="rId7"/>
          <a:stretch>
            <a:fillRect/>
          </a:stretch>
        </p:blipFill>
        <p:spPr>
          <a:xfrm>
            <a:off x="6737343" y="3736300"/>
            <a:ext cx="3738880" cy="2103120"/>
          </a:xfrm>
          <a:prstGeom prst="rect">
            <a:avLst/>
          </a:prstGeom>
          <a:ln>
            <a:solidFill>
              <a:schemeClr val="bg2"/>
            </a:solidFill>
          </a:ln>
        </p:spPr>
      </p:pic>
      <p:pic>
        <p:nvPicPr>
          <p:cNvPr id="15" name="Picture 14">
            <a:extLst>
              <a:ext uri="{FF2B5EF4-FFF2-40B4-BE49-F238E27FC236}">
                <a16:creationId xmlns:a16="http://schemas.microsoft.com/office/drawing/2014/main" id="{FD02E3A8-6F1B-D98F-35CF-37FE17033B16}"/>
              </a:ext>
            </a:extLst>
          </p:cNvPr>
          <p:cNvPicPr>
            <a:picLocks noChangeAspect="1"/>
          </p:cNvPicPr>
          <p:nvPr/>
        </p:nvPicPr>
        <p:blipFill>
          <a:blip r:embed="rId8"/>
          <a:stretch>
            <a:fillRect/>
          </a:stretch>
        </p:blipFill>
        <p:spPr>
          <a:xfrm>
            <a:off x="7986950" y="4246050"/>
            <a:ext cx="3738880" cy="2103120"/>
          </a:xfrm>
          <a:prstGeom prst="rect">
            <a:avLst/>
          </a:prstGeom>
          <a:ln>
            <a:solidFill>
              <a:schemeClr val="bg2"/>
            </a:solidFill>
          </a:ln>
        </p:spPr>
      </p:pic>
    </p:spTree>
    <p:extLst>
      <p:ext uri="{BB962C8B-B14F-4D97-AF65-F5344CB8AC3E}">
        <p14:creationId xmlns:p14="http://schemas.microsoft.com/office/powerpoint/2010/main" val="2273271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49</a:t>
            </a:fld>
            <a:endParaRPr lang="en-US"/>
          </a:p>
        </p:txBody>
      </p:sp>
      <p:sp>
        <p:nvSpPr>
          <p:cNvPr id="3" name="Title 2"/>
          <p:cNvSpPr>
            <a:spLocks noGrp="1"/>
          </p:cNvSpPr>
          <p:nvPr>
            <p:ph type="title"/>
          </p:nvPr>
        </p:nvSpPr>
        <p:spPr/>
        <p:txBody>
          <a:bodyPr/>
          <a:lstStyle/>
          <a:p>
            <a:r>
              <a:rPr lang="en-US"/>
              <a:t>Training and Development</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5" name="Content Placeholder 4"/>
          <p:cNvSpPr>
            <a:spLocks noGrp="1"/>
          </p:cNvSpPr>
          <p:nvPr>
            <p:ph sz="quarter" idx="11"/>
          </p:nvPr>
        </p:nvSpPr>
        <p:spPr/>
        <p:txBody>
          <a:bodyPr>
            <a:normAutofit/>
          </a:bodyPr>
          <a:lstStyle/>
          <a:p>
            <a:r>
              <a:rPr lang="en-US" sz="1800"/>
              <a:t>Training, while critical, is often compromised to allow more time and/or resources for other tasks. Training is a key success factor and should never be underestimated or sacrificed.</a:t>
            </a:r>
          </a:p>
          <a:p>
            <a:r>
              <a:rPr lang="en-US" sz="1800"/>
              <a:t>Example Training and Development Approach</a:t>
            </a:r>
          </a:p>
          <a:p>
            <a:pPr marL="227013" lvl="1" indent="-227013">
              <a:spcAft>
                <a:spcPts val="0"/>
              </a:spcAft>
            </a:pPr>
            <a:r>
              <a:rPr lang="en-US" sz="1600"/>
              <a:t>Design training content for each topic/module</a:t>
            </a:r>
          </a:p>
          <a:p>
            <a:pPr marL="227013" lvl="1" indent="-227013">
              <a:spcAft>
                <a:spcPts val="0"/>
              </a:spcAft>
            </a:pPr>
            <a:r>
              <a:rPr lang="en-US" sz="1600"/>
              <a:t>Develop training materials </a:t>
            </a:r>
          </a:p>
          <a:p>
            <a:pPr marL="227013" lvl="1" indent="-227013">
              <a:spcAft>
                <a:spcPts val="0"/>
              </a:spcAft>
            </a:pPr>
            <a:r>
              <a:rPr lang="en-US" sz="1600"/>
              <a:t>Produce supporting documentation</a:t>
            </a:r>
            <a:br>
              <a:rPr lang="en-US" sz="1600"/>
            </a:br>
            <a:endParaRPr lang="en-US" sz="1600"/>
          </a:p>
          <a:p>
            <a:pPr>
              <a:spcBef>
                <a:spcPts val="0"/>
              </a:spcBef>
              <a:spcAft>
                <a:spcPts val="0"/>
              </a:spcAft>
            </a:pPr>
            <a:r>
              <a:rPr lang="en-US" sz="1800"/>
              <a:t>Assess individual training needs by curriculum. Develop a detailed training plan and schedule by module.</a:t>
            </a:r>
            <a:endParaRPr lang="en-US" sz="1200"/>
          </a:p>
        </p:txBody>
      </p:sp>
      <p:sp>
        <p:nvSpPr>
          <p:cNvPr id="13" name="Content Placeholder 4"/>
          <p:cNvSpPr txBox="1">
            <a:spLocks/>
          </p:cNvSpPr>
          <p:nvPr/>
        </p:nvSpPr>
        <p:spPr>
          <a:xfrm>
            <a:off x="5244569" y="2386754"/>
            <a:ext cx="6191076" cy="911455"/>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lang="en-US" sz="1200" kern="1200">
                <a:solidFill>
                  <a:schemeClr val="tx1"/>
                </a:solidFill>
                <a:latin typeface="Arial" panose="020B0604020202020204" pitchFamily="34" charset="0"/>
                <a:ea typeface="+mn-ea"/>
                <a:cs typeface="Arial" panose="020B0604020202020204" pitchFamily="34" charset="0"/>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lvl="1" indent="-227013">
              <a:spcAft>
                <a:spcPts val="0"/>
              </a:spcAft>
              <a:buSzPct val="100000"/>
              <a:buFont typeface="Wingdings" panose="05000000000000000000" pitchFamily="2" charset="2"/>
              <a:buChar char="n"/>
            </a:pPr>
            <a:r>
              <a:rPr lang="en-US" sz="1600"/>
              <a:t>Compile material and finalize testing plan</a:t>
            </a:r>
          </a:p>
          <a:p>
            <a:pPr marL="227013" lvl="1" indent="-227013">
              <a:spcAft>
                <a:spcPts val="0"/>
              </a:spcAft>
              <a:buSzPct val="100000"/>
              <a:buFont typeface="Wingdings" panose="05000000000000000000" pitchFamily="2" charset="2"/>
              <a:buChar char="n"/>
            </a:pPr>
            <a:r>
              <a:rPr lang="en-US" sz="1600"/>
              <a:t>Train instructors and conduct training</a:t>
            </a:r>
          </a:p>
          <a:p>
            <a:pPr marL="227013" lvl="1" indent="-227013">
              <a:spcAft>
                <a:spcPts val="0"/>
              </a:spcAft>
              <a:buSzPct val="100000"/>
              <a:buFont typeface="Wingdings" panose="05000000000000000000" pitchFamily="2" charset="2"/>
              <a:buChar char="n"/>
            </a:pPr>
            <a:r>
              <a:rPr lang="en-US" sz="1600"/>
              <a:t>Create and compile course evaluations</a:t>
            </a:r>
          </a:p>
        </p:txBody>
      </p:sp>
      <p:graphicFrame>
        <p:nvGraphicFramePr>
          <p:cNvPr id="9" name="Content Placeholder 5">
            <a:extLst>
              <a:ext uri="{FF2B5EF4-FFF2-40B4-BE49-F238E27FC236}">
                <a16:creationId xmlns:a16="http://schemas.microsoft.com/office/drawing/2014/main" id="{798B6220-1EE8-41AC-93E5-8E242331BCE3}"/>
              </a:ext>
            </a:extLst>
          </p:cNvPr>
          <p:cNvGraphicFramePr>
            <a:graphicFrameLocks/>
          </p:cNvGraphicFramePr>
          <p:nvPr>
            <p:extLst>
              <p:ext uri="{D42A27DB-BD31-4B8C-83A1-F6EECF244321}">
                <p14:modId xmlns:p14="http://schemas.microsoft.com/office/powerpoint/2010/main" val="3236741407"/>
              </p:ext>
            </p:extLst>
          </p:nvPr>
        </p:nvGraphicFramePr>
        <p:xfrm>
          <a:off x="415192" y="4420149"/>
          <a:ext cx="11312518" cy="1753338"/>
        </p:xfrm>
        <a:graphic>
          <a:graphicData uri="http://schemas.openxmlformats.org/drawingml/2006/table">
            <a:tbl>
              <a:tblPr firstRow="1" bandRow="1">
                <a:tableStyleId>{5C22544A-7EE6-4342-B048-85BDC9FD1C3A}</a:tableStyleId>
              </a:tblPr>
              <a:tblGrid>
                <a:gridCol w="981217">
                  <a:extLst>
                    <a:ext uri="{9D8B030D-6E8A-4147-A177-3AD203B41FA5}">
                      <a16:colId xmlns:a16="http://schemas.microsoft.com/office/drawing/2014/main" val="2278323374"/>
                    </a:ext>
                  </a:extLst>
                </a:gridCol>
                <a:gridCol w="449187">
                  <a:extLst>
                    <a:ext uri="{9D8B030D-6E8A-4147-A177-3AD203B41FA5}">
                      <a16:colId xmlns:a16="http://schemas.microsoft.com/office/drawing/2014/main" val="4261228829"/>
                    </a:ext>
                  </a:extLst>
                </a:gridCol>
                <a:gridCol w="449187">
                  <a:extLst>
                    <a:ext uri="{9D8B030D-6E8A-4147-A177-3AD203B41FA5}">
                      <a16:colId xmlns:a16="http://schemas.microsoft.com/office/drawing/2014/main" val="645673774"/>
                    </a:ext>
                  </a:extLst>
                </a:gridCol>
                <a:gridCol w="449187">
                  <a:extLst>
                    <a:ext uri="{9D8B030D-6E8A-4147-A177-3AD203B41FA5}">
                      <a16:colId xmlns:a16="http://schemas.microsoft.com/office/drawing/2014/main" val="1354287578"/>
                    </a:ext>
                  </a:extLst>
                </a:gridCol>
                <a:gridCol w="449187">
                  <a:extLst>
                    <a:ext uri="{9D8B030D-6E8A-4147-A177-3AD203B41FA5}">
                      <a16:colId xmlns:a16="http://schemas.microsoft.com/office/drawing/2014/main" val="3771862145"/>
                    </a:ext>
                  </a:extLst>
                </a:gridCol>
                <a:gridCol w="449187">
                  <a:extLst>
                    <a:ext uri="{9D8B030D-6E8A-4147-A177-3AD203B41FA5}">
                      <a16:colId xmlns:a16="http://schemas.microsoft.com/office/drawing/2014/main" val="1594563672"/>
                    </a:ext>
                  </a:extLst>
                </a:gridCol>
                <a:gridCol w="449187">
                  <a:extLst>
                    <a:ext uri="{9D8B030D-6E8A-4147-A177-3AD203B41FA5}">
                      <a16:colId xmlns:a16="http://schemas.microsoft.com/office/drawing/2014/main" val="4049551551"/>
                    </a:ext>
                  </a:extLst>
                </a:gridCol>
                <a:gridCol w="449187">
                  <a:extLst>
                    <a:ext uri="{9D8B030D-6E8A-4147-A177-3AD203B41FA5}">
                      <a16:colId xmlns:a16="http://schemas.microsoft.com/office/drawing/2014/main" val="1809412666"/>
                    </a:ext>
                  </a:extLst>
                </a:gridCol>
                <a:gridCol w="449187">
                  <a:extLst>
                    <a:ext uri="{9D8B030D-6E8A-4147-A177-3AD203B41FA5}">
                      <a16:colId xmlns:a16="http://schemas.microsoft.com/office/drawing/2014/main" val="2798995432"/>
                    </a:ext>
                  </a:extLst>
                </a:gridCol>
                <a:gridCol w="449187">
                  <a:extLst>
                    <a:ext uri="{9D8B030D-6E8A-4147-A177-3AD203B41FA5}">
                      <a16:colId xmlns:a16="http://schemas.microsoft.com/office/drawing/2014/main" val="1716957729"/>
                    </a:ext>
                  </a:extLst>
                </a:gridCol>
                <a:gridCol w="449187">
                  <a:extLst>
                    <a:ext uri="{9D8B030D-6E8A-4147-A177-3AD203B41FA5}">
                      <a16:colId xmlns:a16="http://schemas.microsoft.com/office/drawing/2014/main" val="786936687"/>
                    </a:ext>
                  </a:extLst>
                </a:gridCol>
                <a:gridCol w="449187">
                  <a:extLst>
                    <a:ext uri="{9D8B030D-6E8A-4147-A177-3AD203B41FA5}">
                      <a16:colId xmlns:a16="http://schemas.microsoft.com/office/drawing/2014/main" val="3818263742"/>
                    </a:ext>
                  </a:extLst>
                </a:gridCol>
                <a:gridCol w="449187">
                  <a:extLst>
                    <a:ext uri="{9D8B030D-6E8A-4147-A177-3AD203B41FA5}">
                      <a16:colId xmlns:a16="http://schemas.microsoft.com/office/drawing/2014/main" val="4134760042"/>
                    </a:ext>
                  </a:extLst>
                </a:gridCol>
                <a:gridCol w="449187">
                  <a:extLst>
                    <a:ext uri="{9D8B030D-6E8A-4147-A177-3AD203B41FA5}">
                      <a16:colId xmlns:a16="http://schemas.microsoft.com/office/drawing/2014/main" val="3134666639"/>
                    </a:ext>
                  </a:extLst>
                </a:gridCol>
                <a:gridCol w="449187">
                  <a:extLst>
                    <a:ext uri="{9D8B030D-6E8A-4147-A177-3AD203B41FA5}">
                      <a16:colId xmlns:a16="http://schemas.microsoft.com/office/drawing/2014/main" val="2527024881"/>
                    </a:ext>
                  </a:extLst>
                </a:gridCol>
                <a:gridCol w="449187">
                  <a:extLst>
                    <a:ext uri="{9D8B030D-6E8A-4147-A177-3AD203B41FA5}">
                      <a16:colId xmlns:a16="http://schemas.microsoft.com/office/drawing/2014/main" val="3601767857"/>
                    </a:ext>
                  </a:extLst>
                </a:gridCol>
                <a:gridCol w="449187">
                  <a:extLst>
                    <a:ext uri="{9D8B030D-6E8A-4147-A177-3AD203B41FA5}">
                      <a16:colId xmlns:a16="http://schemas.microsoft.com/office/drawing/2014/main" val="751332182"/>
                    </a:ext>
                  </a:extLst>
                </a:gridCol>
                <a:gridCol w="449187">
                  <a:extLst>
                    <a:ext uri="{9D8B030D-6E8A-4147-A177-3AD203B41FA5}">
                      <a16:colId xmlns:a16="http://schemas.microsoft.com/office/drawing/2014/main" val="784059186"/>
                    </a:ext>
                  </a:extLst>
                </a:gridCol>
                <a:gridCol w="449187">
                  <a:extLst>
                    <a:ext uri="{9D8B030D-6E8A-4147-A177-3AD203B41FA5}">
                      <a16:colId xmlns:a16="http://schemas.microsoft.com/office/drawing/2014/main" val="2258214709"/>
                    </a:ext>
                  </a:extLst>
                </a:gridCol>
                <a:gridCol w="449187">
                  <a:extLst>
                    <a:ext uri="{9D8B030D-6E8A-4147-A177-3AD203B41FA5}">
                      <a16:colId xmlns:a16="http://schemas.microsoft.com/office/drawing/2014/main" val="3970205196"/>
                    </a:ext>
                  </a:extLst>
                </a:gridCol>
                <a:gridCol w="449187">
                  <a:extLst>
                    <a:ext uri="{9D8B030D-6E8A-4147-A177-3AD203B41FA5}">
                      <a16:colId xmlns:a16="http://schemas.microsoft.com/office/drawing/2014/main" val="523072884"/>
                    </a:ext>
                  </a:extLst>
                </a:gridCol>
                <a:gridCol w="449187">
                  <a:extLst>
                    <a:ext uri="{9D8B030D-6E8A-4147-A177-3AD203B41FA5}">
                      <a16:colId xmlns:a16="http://schemas.microsoft.com/office/drawing/2014/main" val="2881364922"/>
                    </a:ext>
                  </a:extLst>
                </a:gridCol>
                <a:gridCol w="449187">
                  <a:extLst>
                    <a:ext uri="{9D8B030D-6E8A-4147-A177-3AD203B41FA5}">
                      <a16:colId xmlns:a16="http://schemas.microsoft.com/office/drawing/2014/main" val="719117312"/>
                    </a:ext>
                  </a:extLst>
                </a:gridCol>
                <a:gridCol w="449187">
                  <a:extLst>
                    <a:ext uri="{9D8B030D-6E8A-4147-A177-3AD203B41FA5}">
                      <a16:colId xmlns:a16="http://schemas.microsoft.com/office/drawing/2014/main" val="1207075897"/>
                    </a:ext>
                  </a:extLst>
                </a:gridCol>
              </a:tblGrid>
              <a:tr h="250334">
                <a:tc rowSpan="2">
                  <a:txBody>
                    <a:bodyPr/>
                    <a:lstStyle/>
                    <a:p>
                      <a:r>
                        <a:rPr lang="en-US" sz="1400"/>
                        <a:t>STAFF</a:t>
                      </a:r>
                    </a:p>
                  </a:txBody>
                  <a:tcPr anchor="ctr"/>
                </a:tc>
                <a:tc gridSpan="4">
                  <a:txBody>
                    <a:bodyPr/>
                    <a:lstStyle/>
                    <a:p>
                      <a:pPr algn="ctr"/>
                      <a:r>
                        <a:rPr lang="en-US" sz="1600"/>
                        <a:t>General</a:t>
                      </a:r>
                    </a:p>
                  </a:txBody>
                  <a:tcPr>
                    <a:solidFill>
                      <a:schemeClr val="accent2"/>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algn="ctr"/>
                      <a:r>
                        <a:rPr lang="en-US" sz="1600"/>
                        <a:t>Operations</a:t>
                      </a:r>
                    </a:p>
                  </a:txBody>
                  <a:tcPr>
                    <a:solidFill>
                      <a:schemeClr val="accent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a:r>
                        <a:rPr lang="en-US" sz="1600"/>
                        <a:t>Content</a:t>
                      </a:r>
                    </a:p>
                  </a:txBody>
                  <a:tcPr>
                    <a:solidFill>
                      <a:schemeClr val="accent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algn="ctr"/>
                      <a:r>
                        <a:rPr lang="en-US" sz="1600"/>
                        <a:t>Technology</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5901056"/>
                  </a:ext>
                </a:extLst>
              </a:tr>
              <a:tr h="1418058">
                <a:tc vMerge="1">
                  <a:txBody>
                    <a:bodyPr/>
                    <a:lstStyle/>
                    <a:p>
                      <a:endParaRPr lang="en-US"/>
                    </a:p>
                  </a:txBody>
                  <a:tcPr/>
                </a:tc>
                <a:tc>
                  <a:txBody>
                    <a:bodyPr/>
                    <a:lstStyle/>
                    <a:p>
                      <a:r>
                        <a:rPr lang="en-US" sz="1200" b="1"/>
                        <a:t>Company</a:t>
                      </a:r>
                    </a:p>
                  </a:txBody>
                  <a:tcPr vert="vert270" anchor="ctr">
                    <a:solidFill>
                      <a:srgbClr val="F1FBFD"/>
                    </a:solidFill>
                  </a:tcPr>
                </a:tc>
                <a:tc>
                  <a:txBody>
                    <a:bodyPr/>
                    <a:lstStyle/>
                    <a:p>
                      <a:r>
                        <a:rPr lang="en-US" sz="1200" b="1"/>
                        <a:t>Values and Culture</a:t>
                      </a:r>
                    </a:p>
                  </a:txBody>
                  <a:tcPr vert="vert270" anchor="ctr">
                    <a:solidFill>
                      <a:srgbClr val="F1FBFD"/>
                    </a:solidFill>
                  </a:tcPr>
                </a:tc>
                <a:tc>
                  <a:txBody>
                    <a:bodyPr/>
                    <a:lstStyle/>
                    <a:p>
                      <a:r>
                        <a:rPr lang="en-US" sz="1200" b="1"/>
                        <a:t>Service Delivery Model</a:t>
                      </a:r>
                    </a:p>
                  </a:txBody>
                  <a:tcPr vert="vert270" anchor="ctr">
                    <a:solidFill>
                      <a:srgbClr val="F1FBFD"/>
                    </a:solidFill>
                  </a:tcPr>
                </a:tc>
                <a:tc>
                  <a:txBody>
                    <a:bodyPr/>
                    <a:lstStyle/>
                    <a:p>
                      <a:r>
                        <a:rPr lang="en-US" sz="1200" b="1"/>
                        <a:t>Customer Service</a:t>
                      </a:r>
                    </a:p>
                  </a:txBody>
                  <a:tcPr vert="vert270" anchor="ctr">
                    <a:solidFill>
                      <a:srgbClr val="F1FBFD"/>
                    </a:solidFill>
                  </a:tcPr>
                </a:tc>
                <a:tc>
                  <a:txBody>
                    <a:bodyPr/>
                    <a:lstStyle/>
                    <a:p>
                      <a:r>
                        <a:rPr lang="en-US" sz="1200" b="1">
                          <a:solidFill>
                            <a:schemeClr val="tx1"/>
                          </a:solidFill>
                        </a:rPr>
                        <a:t>Answering Calls</a:t>
                      </a:r>
                    </a:p>
                  </a:txBody>
                  <a:tcPr vert="vert270" anchor="ctr">
                    <a:solidFill>
                      <a:schemeClr val="accent2">
                        <a:lumMod val="20000"/>
                        <a:lumOff val="80000"/>
                      </a:schemeClr>
                    </a:solidFill>
                  </a:tcPr>
                </a:tc>
                <a:tc>
                  <a:txBody>
                    <a:bodyPr/>
                    <a:lstStyle/>
                    <a:p>
                      <a:r>
                        <a:rPr lang="en-US" sz="1200" b="1">
                          <a:solidFill>
                            <a:schemeClr val="tx1"/>
                          </a:solidFill>
                        </a:rPr>
                        <a:t>Retrieving Data</a:t>
                      </a:r>
                    </a:p>
                  </a:txBody>
                  <a:tcPr vert="vert270" anchor="ctr">
                    <a:solidFill>
                      <a:schemeClr val="accent2">
                        <a:lumMod val="20000"/>
                        <a:lumOff val="80000"/>
                      </a:schemeClr>
                    </a:solidFill>
                  </a:tcPr>
                </a:tc>
                <a:tc>
                  <a:txBody>
                    <a:bodyPr/>
                    <a:lstStyle/>
                    <a:p>
                      <a:r>
                        <a:rPr lang="en-US" sz="1200" b="1">
                          <a:solidFill>
                            <a:schemeClr val="tx1"/>
                          </a:solidFill>
                        </a:rPr>
                        <a:t>Entering a Case</a:t>
                      </a:r>
                    </a:p>
                  </a:txBody>
                  <a:tcPr vert="vert270" anchor="ctr">
                    <a:solidFill>
                      <a:schemeClr val="accent2">
                        <a:lumMod val="20000"/>
                        <a:lumOff val="80000"/>
                      </a:schemeClr>
                    </a:solidFill>
                  </a:tcPr>
                </a:tc>
                <a:tc>
                  <a:txBody>
                    <a:bodyPr/>
                    <a:lstStyle/>
                    <a:p>
                      <a:r>
                        <a:rPr lang="en-US" sz="1200" b="1">
                          <a:solidFill>
                            <a:schemeClr val="tx1"/>
                          </a:solidFill>
                        </a:rPr>
                        <a:t>Escalating an Issue</a:t>
                      </a:r>
                    </a:p>
                  </a:txBody>
                  <a:tcPr vert="vert270" anchor="ctr">
                    <a:solidFill>
                      <a:schemeClr val="accent2">
                        <a:lumMod val="20000"/>
                        <a:lumOff val="80000"/>
                      </a:schemeClr>
                    </a:solidFill>
                  </a:tcPr>
                </a:tc>
                <a:tc>
                  <a:txBody>
                    <a:bodyPr/>
                    <a:lstStyle/>
                    <a:p>
                      <a:r>
                        <a:rPr lang="en-US" sz="1200" b="1">
                          <a:solidFill>
                            <a:schemeClr val="tx1"/>
                          </a:solidFill>
                        </a:rPr>
                        <a:t>Transferring a Call</a:t>
                      </a:r>
                    </a:p>
                  </a:txBody>
                  <a:tcPr vert="vert270" anchor="ctr">
                    <a:solidFill>
                      <a:schemeClr val="accent2">
                        <a:lumMod val="20000"/>
                        <a:lumOff val="80000"/>
                      </a:schemeClr>
                    </a:solidFill>
                  </a:tcPr>
                </a:tc>
                <a:tc>
                  <a:txBody>
                    <a:bodyPr/>
                    <a:lstStyle/>
                    <a:p>
                      <a:r>
                        <a:rPr lang="en-US" sz="1200" b="1">
                          <a:solidFill>
                            <a:schemeClr val="tx1"/>
                          </a:solidFill>
                        </a:rPr>
                        <a:t>Closing a Case</a:t>
                      </a:r>
                    </a:p>
                  </a:txBody>
                  <a:tcPr vert="vert270" anchor="ctr">
                    <a:solidFill>
                      <a:schemeClr val="accent2">
                        <a:lumMod val="20000"/>
                        <a:lumOff val="80000"/>
                      </a:schemeClr>
                    </a:solidFill>
                  </a:tcPr>
                </a:tc>
                <a:tc>
                  <a:txBody>
                    <a:bodyPr/>
                    <a:lstStyle/>
                    <a:p>
                      <a:r>
                        <a:rPr lang="en-US" sz="1200" b="1">
                          <a:solidFill>
                            <a:schemeClr val="tx1"/>
                          </a:solidFill>
                        </a:rPr>
                        <a:t>Scheduling</a:t>
                      </a:r>
                    </a:p>
                  </a:txBody>
                  <a:tcPr vert="vert270" anchor="ctr">
                    <a:solidFill>
                      <a:schemeClr val="accent2">
                        <a:lumMod val="20000"/>
                        <a:lumOff val="80000"/>
                      </a:schemeClr>
                    </a:solidFill>
                  </a:tcPr>
                </a:tc>
                <a:tc>
                  <a:txBody>
                    <a:bodyPr/>
                    <a:lstStyle/>
                    <a:p>
                      <a:r>
                        <a:rPr lang="en-US" sz="1200" b="1"/>
                        <a:t>Functions</a:t>
                      </a:r>
                    </a:p>
                  </a:txBody>
                  <a:tcPr vert="vert270" anchor="ctr">
                    <a:solidFill>
                      <a:schemeClr val="accent3">
                        <a:lumMod val="20000"/>
                        <a:lumOff val="80000"/>
                      </a:schemeClr>
                    </a:solidFill>
                  </a:tcPr>
                </a:tc>
                <a:tc>
                  <a:txBody>
                    <a:bodyPr/>
                    <a:lstStyle/>
                    <a:p>
                      <a:r>
                        <a:rPr lang="en-US" sz="1200" b="1"/>
                        <a:t>Programs</a:t>
                      </a:r>
                    </a:p>
                  </a:txBody>
                  <a:tcPr vert="vert270" anchor="ctr">
                    <a:solidFill>
                      <a:schemeClr val="accent3">
                        <a:lumMod val="20000"/>
                        <a:lumOff val="80000"/>
                      </a:schemeClr>
                    </a:solidFill>
                  </a:tcPr>
                </a:tc>
                <a:tc>
                  <a:txBody>
                    <a:bodyPr/>
                    <a:lstStyle/>
                    <a:p>
                      <a:r>
                        <a:rPr lang="en-US" sz="1200" b="1"/>
                        <a:t>Policies</a:t>
                      </a:r>
                    </a:p>
                  </a:txBody>
                  <a:tcPr vert="vert270" anchor="ctr">
                    <a:solidFill>
                      <a:schemeClr val="accent3">
                        <a:lumMod val="20000"/>
                        <a:lumOff val="80000"/>
                      </a:schemeClr>
                    </a:solidFill>
                  </a:tcPr>
                </a:tc>
                <a:tc>
                  <a:txBody>
                    <a:bodyPr/>
                    <a:lstStyle/>
                    <a:p>
                      <a:r>
                        <a:rPr lang="en-US" sz="1200" b="1"/>
                        <a:t>Processes</a:t>
                      </a:r>
                    </a:p>
                  </a:txBody>
                  <a:tcPr vert="vert270" anchor="ctr">
                    <a:solidFill>
                      <a:schemeClr val="accent3">
                        <a:lumMod val="20000"/>
                        <a:lumOff val="80000"/>
                      </a:schemeClr>
                    </a:solidFill>
                  </a:tcPr>
                </a:tc>
                <a:tc>
                  <a:txBody>
                    <a:bodyPr/>
                    <a:lstStyle/>
                    <a:p>
                      <a:r>
                        <a:rPr lang="en-US" sz="1200" b="1"/>
                        <a:t>KB Content</a:t>
                      </a:r>
                    </a:p>
                  </a:txBody>
                  <a:tcPr vert="vert270" anchor="ctr">
                    <a:solidFill>
                      <a:schemeClr val="accent3">
                        <a:lumMod val="20000"/>
                        <a:lumOff val="80000"/>
                      </a:schemeClr>
                    </a:solidFill>
                  </a:tcPr>
                </a:tc>
                <a:tc>
                  <a:txBody>
                    <a:bodyPr/>
                    <a:lstStyle/>
                    <a:p>
                      <a:r>
                        <a:rPr lang="en-US" sz="1200" b="1"/>
                        <a:t>Telephony</a:t>
                      </a:r>
                    </a:p>
                  </a:txBody>
                  <a:tcPr vert="vert270" anchor="ctr"/>
                </a:tc>
                <a:tc>
                  <a:txBody>
                    <a:bodyPr/>
                    <a:lstStyle/>
                    <a:p>
                      <a:r>
                        <a:rPr lang="en-US" sz="1200" b="1"/>
                        <a:t>CMS</a:t>
                      </a:r>
                    </a:p>
                  </a:txBody>
                  <a:tcPr vert="vert270" anchor="ctr"/>
                </a:tc>
                <a:tc>
                  <a:txBody>
                    <a:bodyPr/>
                    <a:lstStyle/>
                    <a:p>
                      <a:r>
                        <a:rPr lang="en-US" sz="1200" b="1"/>
                        <a:t>KB</a:t>
                      </a:r>
                    </a:p>
                  </a:txBody>
                  <a:tcPr vert="vert270" anchor="ctr"/>
                </a:tc>
                <a:tc>
                  <a:txBody>
                    <a:bodyPr/>
                    <a:lstStyle/>
                    <a:p>
                      <a:r>
                        <a:rPr lang="en-US" sz="1200" b="1"/>
                        <a:t>HRIS/Financial System</a:t>
                      </a:r>
                    </a:p>
                  </a:txBody>
                  <a:tcPr vert="vert270" anchor="ctr"/>
                </a:tc>
                <a:tc>
                  <a:txBody>
                    <a:bodyPr/>
                    <a:lstStyle/>
                    <a:p>
                      <a:r>
                        <a:rPr lang="en-US" sz="1200" b="1"/>
                        <a:t>Document Management</a:t>
                      </a:r>
                    </a:p>
                  </a:txBody>
                  <a:tcPr vert="vert270" anchor="ctr"/>
                </a:tc>
                <a:tc>
                  <a:txBody>
                    <a:bodyPr/>
                    <a:lstStyle/>
                    <a:p>
                      <a:r>
                        <a:rPr lang="en-US" sz="1200" b="1"/>
                        <a:t>Equipment</a:t>
                      </a:r>
                    </a:p>
                  </a:txBody>
                  <a:tcPr vert="vert270" anchor="ctr"/>
                </a:tc>
                <a:tc>
                  <a:txBody>
                    <a:bodyPr/>
                    <a:lstStyle/>
                    <a:p>
                      <a:r>
                        <a:rPr lang="en-US" sz="1200" b="1"/>
                        <a:t>Desktop &amp; Applications</a:t>
                      </a:r>
                    </a:p>
                  </a:txBody>
                  <a:tcPr vert="vert270" anchor="ctr"/>
                </a:tc>
                <a:extLst>
                  <a:ext uri="{0D108BD9-81ED-4DB2-BD59-A6C34878D82A}">
                    <a16:rowId xmlns:a16="http://schemas.microsoft.com/office/drawing/2014/main" val="3469332153"/>
                  </a:ext>
                </a:extLst>
              </a:tr>
            </a:tbl>
          </a:graphicData>
        </a:graphic>
      </p:graphicFrame>
      <p:sp>
        <p:nvSpPr>
          <p:cNvPr id="10" name="TextBox 9">
            <a:extLst>
              <a:ext uri="{FF2B5EF4-FFF2-40B4-BE49-F238E27FC236}">
                <a16:creationId xmlns:a16="http://schemas.microsoft.com/office/drawing/2014/main" id="{BD85E53E-095D-03FD-A712-44085E746D23}"/>
              </a:ext>
            </a:extLst>
          </p:cNvPr>
          <p:cNvSpPr txBox="1"/>
          <p:nvPr/>
        </p:nvSpPr>
        <p:spPr>
          <a:xfrm>
            <a:off x="415191" y="4058333"/>
            <a:ext cx="11311127" cy="369332"/>
          </a:xfrm>
          <a:prstGeom prst="rect">
            <a:avLst/>
          </a:prstGeom>
          <a:noFill/>
          <a:ln>
            <a:noFill/>
          </a:ln>
        </p:spPr>
        <p:txBody>
          <a:bodyPr wrap="square" rtlCol="0">
            <a:spAutoFit/>
          </a:bodyPr>
          <a:lstStyle/>
          <a:p>
            <a:pPr algn="ctr"/>
            <a:r>
              <a:rPr lang="en-US" b="1">
                <a:solidFill>
                  <a:schemeClr val="accent2"/>
                </a:solidFill>
              </a:rPr>
              <a:t>Example Training Assessment</a:t>
            </a:r>
          </a:p>
        </p:txBody>
      </p:sp>
    </p:spTree>
    <p:extLst>
      <p:ext uri="{BB962C8B-B14F-4D97-AF65-F5344CB8AC3E}">
        <p14:creationId xmlns:p14="http://schemas.microsoft.com/office/powerpoint/2010/main" val="657174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dirty="0" smtClean="0"/>
              <a:pPr/>
              <a:t>50</a:t>
            </a:fld>
            <a:endParaRPr lang="en-US"/>
          </a:p>
        </p:txBody>
      </p:sp>
      <p:sp>
        <p:nvSpPr>
          <p:cNvPr id="3" name="Title 2"/>
          <p:cNvSpPr>
            <a:spLocks noGrp="1"/>
          </p:cNvSpPr>
          <p:nvPr>
            <p:ph type="title"/>
          </p:nvPr>
        </p:nvSpPr>
        <p:spPr/>
        <p:txBody>
          <a:bodyPr/>
          <a:lstStyle/>
          <a:p>
            <a:r>
              <a:rPr lang="en-US"/>
              <a:t>Conduct a Service Delivery Simulation</a:t>
            </a:r>
          </a:p>
        </p:txBody>
      </p:sp>
      <p:sp>
        <p:nvSpPr>
          <p:cNvPr id="4" name="Text Placeholder 3"/>
          <p:cNvSpPr>
            <a:spLocks noGrp="1"/>
          </p:cNvSpPr>
          <p:nvPr>
            <p:ph type="body" sz="quarter" idx="10"/>
          </p:nvPr>
        </p:nvSpPr>
        <p:spPr/>
        <p:txBody>
          <a:bodyPr/>
          <a:lstStyle/>
          <a:p>
            <a:r>
              <a:rPr lang="en-US"/>
              <a:t>Fundamentals for Implementing Shared Services</a:t>
            </a:r>
          </a:p>
        </p:txBody>
      </p:sp>
      <p:sp>
        <p:nvSpPr>
          <p:cNvPr id="5" name="Content Placeholder 4"/>
          <p:cNvSpPr>
            <a:spLocks noGrp="1"/>
          </p:cNvSpPr>
          <p:nvPr>
            <p:ph sz="quarter" idx="11"/>
          </p:nvPr>
        </p:nvSpPr>
        <p:spPr/>
        <p:txBody>
          <a:bodyPr>
            <a:normAutofit/>
          </a:bodyPr>
          <a:lstStyle/>
          <a:p>
            <a:r>
              <a:rPr lang="en-US" sz="1800"/>
              <a:t>Issues will inevitably materialize despite vigilant planning and execution. To mitigate this impact, ScottMadden offers a Service Delivery Simulation, or “dress rehearsal,” that evaluates people, processes, and technologies in a realistic operational environment.</a:t>
            </a:r>
          </a:p>
        </p:txBody>
      </p:sp>
      <p:pic>
        <p:nvPicPr>
          <p:cNvPr id="8" name="Graphic 7">
            <a:extLst>
              <a:ext uri="{FF2B5EF4-FFF2-40B4-BE49-F238E27FC236}">
                <a16:creationId xmlns:a16="http://schemas.microsoft.com/office/drawing/2014/main" id="{CC98B62C-5519-9F35-2C5C-3B64D68646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1571" y="2449590"/>
            <a:ext cx="9271322" cy="3800324"/>
          </a:xfrm>
          <a:prstGeom prst="rect">
            <a:avLst/>
          </a:prstGeom>
        </p:spPr>
      </p:pic>
      <p:sp>
        <p:nvSpPr>
          <p:cNvPr id="17" name="TextBox 16">
            <a:extLst>
              <a:ext uri="{FF2B5EF4-FFF2-40B4-BE49-F238E27FC236}">
                <a16:creationId xmlns:a16="http://schemas.microsoft.com/office/drawing/2014/main" id="{E813C05A-8949-6FD9-E44C-D2E098AE29F2}"/>
              </a:ext>
            </a:extLst>
          </p:cNvPr>
          <p:cNvSpPr txBox="1"/>
          <p:nvPr/>
        </p:nvSpPr>
        <p:spPr>
          <a:xfrm>
            <a:off x="1191021" y="5448260"/>
            <a:ext cx="2141316" cy="523220"/>
          </a:xfrm>
          <a:prstGeom prst="rect">
            <a:avLst/>
          </a:prstGeom>
          <a:noFill/>
          <a:ln>
            <a:noFill/>
          </a:ln>
        </p:spPr>
        <p:txBody>
          <a:bodyPr wrap="square" rtlCol="0">
            <a:spAutoFit/>
          </a:bodyPr>
          <a:lstStyle/>
          <a:p>
            <a:r>
              <a:rPr lang="en-US" sz="1400" b="1">
                <a:latin typeface="Arial Black" panose="020B0604020202020204" pitchFamily="34" charset="0"/>
                <a:cs typeface="Arial Black" panose="020B0604020202020204" pitchFamily="34" charset="0"/>
              </a:rPr>
              <a:t>Educates role players on change</a:t>
            </a:r>
          </a:p>
        </p:txBody>
      </p:sp>
      <p:sp>
        <p:nvSpPr>
          <p:cNvPr id="18" name="TextBox 17">
            <a:extLst>
              <a:ext uri="{FF2B5EF4-FFF2-40B4-BE49-F238E27FC236}">
                <a16:creationId xmlns:a16="http://schemas.microsoft.com/office/drawing/2014/main" id="{3EA9BDCC-0BD2-6863-D872-85930BC5177A}"/>
              </a:ext>
            </a:extLst>
          </p:cNvPr>
          <p:cNvSpPr txBox="1"/>
          <p:nvPr/>
        </p:nvSpPr>
        <p:spPr>
          <a:xfrm>
            <a:off x="1191020" y="4796220"/>
            <a:ext cx="2511705" cy="523220"/>
          </a:xfrm>
          <a:prstGeom prst="rect">
            <a:avLst/>
          </a:prstGeom>
          <a:noFill/>
          <a:ln>
            <a:noFill/>
          </a:ln>
        </p:spPr>
        <p:txBody>
          <a:bodyPr wrap="square" rtlCol="0">
            <a:spAutoFit/>
          </a:bodyPr>
          <a:lstStyle/>
          <a:p>
            <a:r>
              <a:rPr lang="en-US" sz="1400" b="1">
                <a:latin typeface="Arial Black" panose="020B0604020202020204" pitchFamily="34" charset="0"/>
                <a:cs typeface="Arial Black" panose="020B0604020202020204" pitchFamily="34" charset="0"/>
              </a:rPr>
              <a:t>Discovers customer service risks</a:t>
            </a:r>
          </a:p>
        </p:txBody>
      </p:sp>
      <p:sp>
        <p:nvSpPr>
          <p:cNvPr id="19" name="TextBox 18">
            <a:extLst>
              <a:ext uri="{FF2B5EF4-FFF2-40B4-BE49-F238E27FC236}">
                <a16:creationId xmlns:a16="http://schemas.microsoft.com/office/drawing/2014/main" id="{C336EE60-7C60-FA01-4844-6C1439D06C92}"/>
              </a:ext>
            </a:extLst>
          </p:cNvPr>
          <p:cNvSpPr txBox="1"/>
          <p:nvPr/>
        </p:nvSpPr>
        <p:spPr>
          <a:xfrm>
            <a:off x="1191020" y="4109432"/>
            <a:ext cx="2569579" cy="523220"/>
          </a:xfrm>
          <a:prstGeom prst="rect">
            <a:avLst/>
          </a:prstGeom>
          <a:noFill/>
          <a:ln>
            <a:noFill/>
          </a:ln>
        </p:spPr>
        <p:txBody>
          <a:bodyPr wrap="square" rtlCol="0">
            <a:spAutoFit/>
          </a:bodyPr>
          <a:lstStyle/>
          <a:p>
            <a:r>
              <a:rPr lang="en-US" sz="1400" b="1">
                <a:latin typeface="Arial Black" panose="020B0604020202020204" pitchFamily="34" charset="0"/>
                <a:cs typeface="Arial Black" panose="020B0604020202020204" pitchFamily="34" charset="0"/>
              </a:rPr>
              <a:t>Prepares employees </a:t>
            </a:r>
            <a:br>
              <a:rPr lang="en-US" sz="1400" b="1">
                <a:latin typeface="Arial Black" panose="020B0604020202020204" pitchFamily="34" charset="0"/>
                <a:cs typeface="Arial Black" panose="020B0604020202020204" pitchFamily="34" charset="0"/>
              </a:rPr>
            </a:br>
            <a:r>
              <a:rPr lang="en-US" sz="1400" b="1">
                <a:latin typeface="Arial Black" panose="020B0604020202020204" pitchFamily="34" charset="0"/>
                <a:cs typeface="Arial Black" panose="020B0604020202020204" pitchFamily="34" charset="0"/>
              </a:rPr>
              <a:t>for new roles</a:t>
            </a:r>
          </a:p>
        </p:txBody>
      </p:sp>
      <p:sp>
        <p:nvSpPr>
          <p:cNvPr id="20" name="TextBox 19">
            <a:extLst>
              <a:ext uri="{FF2B5EF4-FFF2-40B4-BE49-F238E27FC236}">
                <a16:creationId xmlns:a16="http://schemas.microsoft.com/office/drawing/2014/main" id="{6BF5240D-9786-E43A-ABED-25D136D33729}"/>
              </a:ext>
            </a:extLst>
          </p:cNvPr>
          <p:cNvSpPr txBox="1"/>
          <p:nvPr/>
        </p:nvSpPr>
        <p:spPr>
          <a:xfrm>
            <a:off x="1191020" y="3547797"/>
            <a:ext cx="2777923" cy="307777"/>
          </a:xfrm>
          <a:prstGeom prst="rect">
            <a:avLst/>
          </a:prstGeom>
          <a:noFill/>
          <a:ln>
            <a:noFill/>
          </a:ln>
        </p:spPr>
        <p:txBody>
          <a:bodyPr wrap="square" rtlCol="0">
            <a:spAutoFit/>
          </a:bodyPr>
          <a:lstStyle/>
          <a:p>
            <a:r>
              <a:rPr lang="en-US" sz="1400" b="1">
                <a:latin typeface="Arial Black" panose="020B0604020202020204" pitchFamily="34" charset="0"/>
                <a:cs typeface="Arial Black" panose="020B0604020202020204" pitchFamily="34" charset="0"/>
              </a:rPr>
              <a:t>Identifies process gaps</a:t>
            </a:r>
          </a:p>
        </p:txBody>
      </p:sp>
      <p:sp>
        <p:nvSpPr>
          <p:cNvPr id="21" name="TextBox 20">
            <a:extLst>
              <a:ext uri="{FF2B5EF4-FFF2-40B4-BE49-F238E27FC236}">
                <a16:creationId xmlns:a16="http://schemas.microsoft.com/office/drawing/2014/main" id="{EC904130-263D-8D2A-EF90-A7038541B443}"/>
              </a:ext>
            </a:extLst>
          </p:cNvPr>
          <p:cNvSpPr txBox="1"/>
          <p:nvPr/>
        </p:nvSpPr>
        <p:spPr>
          <a:xfrm>
            <a:off x="1191021" y="2866402"/>
            <a:ext cx="3241848" cy="307777"/>
          </a:xfrm>
          <a:prstGeom prst="rect">
            <a:avLst/>
          </a:prstGeom>
          <a:noFill/>
          <a:ln>
            <a:noFill/>
          </a:ln>
        </p:spPr>
        <p:txBody>
          <a:bodyPr wrap="square" rtlCol="0">
            <a:spAutoFit/>
          </a:bodyPr>
          <a:lstStyle/>
          <a:p>
            <a:r>
              <a:rPr lang="en-US" sz="1400" b="1">
                <a:latin typeface="Arial Black" panose="020B0604020202020204" pitchFamily="34" charset="0"/>
                <a:cs typeface="Arial Black" panose="020B0604020202020204" pitchFamily="34" charset="0"/>
              </a:rPr>
              <a:t>Identifies technology gaps </a:t>
            </a:r>
          </a:p>
        </p:txBody>
      </p:sp>
      <p:grpSp>
        <p:nvGrpSpPr>
          <p:cNvPr id="6" name="Group 5">
            <a:extLst>
              <a:ext uri="{FF2B5EF4-FFF2-40B4-BE49-F238E27FC236}">
                <a16:creationId xmlns:a16="http://schemas.microsoft.com/office/drawing/2014/main" id="{089647D0-C76C-DF21-E818-9A2347F7D1F4}"/>
              </a:ext>
            </a:extLst>
          </p:cNvPr>
          <p:cNvGrpSpPr/>
          <p:nvPr/>
        </p:nvGrpSpPr>
        <p:grpSpPr>
          <a:xfrm>
            <a:off x="10546703" y="3261154"/>
            <a:ext cx="1592353" cy="1394676"/>
            <a:chOff x="10313043" y="3074880"/>
            <a:chExt cx="1592353" cy="1394676"/>
          </a:xfrm>
        </p:grpSpPr>
        <p:sp>
          <p:nvSpPr>
            <p:cNvPr id="27" name="Oval 26">
              <a:extLst>
                <a:ext uri="{FF2B5EF4-FFF2-40B4-BE49-F238E27FC236}">
                  <a16:creationId xmlns:a16="http://schemas.microsoft.com/office/drawing/2014/main" id="{5A5461AD-C4A4-7472-5582-EADED3A9EC9D}"/>
                </a:ext>
              </a:extLst>
            </p:cNvPr>
            <p:cNvSpPr/>
            <p:nvPr/>
          </p:nvSpPr>
          <p:spPr>
            <a:xfrm>
              <a:off x="10313043" y="3209123"/>
              <a:ext cx="196769" cy="196769"/>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8" name="Oval 27">
              <a:extLst>
                <a:ext uri="{FF2B5EF4-FFF2-40B4-BE49-F238E27FC236}">
                  <a16:creationId xmlns:a16="http://schemas.microsoft.com/office/drawing/2014/main" id="{3C211687-51DB-A0CC-7846-719C44CC3DEC}"/>
                </a:ext>
              </a:extLst>
            </p:cNvPr>
            <p:cNvSpPr/>
            <p:nvPr/>
          </p:nvSpPr>
          <p:spPr>
            <a:xfrm>
              <a:off x="10313043" y="3676933"/>
              <a:ext cx="196769" cy="1967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Oval 28">
              <a:extLst>
                <a:ext uri="{FF2B5EF4-FFF2-40B4-BE49-F238E27FC236}">
                  <a16:creationId xmlns:a16="http://schemas.microsoft.com/office/drawing/2014/main" id="{67FAFF20-BA41-AB27-044C-F0DB6CD203A7}"/>
                </a:ext>
              </a:extLst>
            </p:cNvPr>
            <p:cNvSpPr/>
            <p:nvPr/>
          </p:nvSpPr>
          <p:spPr>
            <a:xfrm>
              <a:off x="10313043" y="4134133"/>
              <a:ext cx="196769" cy="1967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3" name="TextBox 32">
              <a:extLst>
                <a:ext uri="{FF2B5EF4-FFF2-40B4-BE49-F238E27FC236}">
                  <a16:creationId xmlns:a16="http://schemas.microsoft.com/office/drawing/2014/main" id="{41A42A66-780D-1152-8D27-83680A820D09}"/>
                </a:ext>
              </a:extLst>
            </p:cNvPr>
            <p:cNvSpPr txBox="1"/>
            <p:nvPr/>
          </p:nvSpPr>
          <p:spPr>
            <a:xfrm>
              <a:off x="10589272" y="3074880"/>
              <a:ext cx="1316124" cy="461665"/>
            </a:xfrm>
            <a:prstGeom prst="rect">
              <a:avLst/>
            </a:prstGeom>
            <a:noFill/>
            <a:ln>
              <a:noFill/>
            </a:ln>
          </p:spPr>
          <p:txBody>
            <a:bodyPr wrap="square" rtlCol="0">
              <a:spAutoFit/>
            </a:bodyPr>
            <a:lstStyle/>
            <a:p>
              <a:r>
                <a:rPr lang="en-US" sz="1200" b="1">
                  <a:latin typeface="Arial" panose="020B0604020202020204" pitchFamily="34" charset="0"/>
                  <a:cs typeface="Arial" panose="020B0604020202020204" pitchFamily="34" charset="0"/>
                </a:rPr>
                <a:t>Simulation Stress Test</a:t>
              </a:r>
            </a:p>
          </p:txBody>
        </p:sp>
        <p:sp>
          <p:nvSpPr>
            <p:cNvPr id="38" name="TextBox 37">
              <a:extLst>
                <a:ext uri="{FF2B5EF4-FFF2-40B4-BE49-F238E27FC236}">
                  <a16:creationId xmlns:a16="http://schemas.microsoft.com/office/drawing/2014/main" id="{F29C7813-6683-E783-9BE6-F1E5EC7E4FEF}"/>
                </a:ext>
              </a:extLst>
            </p:cNvPr>
            <p:cNvSpPr txBox="1"/>
            <p:nvPr/>
          </p:nvSpPr>
          <p:spPr>
            <a:xfrm>
              <a:off x="10588752" y="3546142"/>
              <a:ext cx="1316124" cy="461665"/>
            </a:xfrm>
            <a:prstGeom prst="rect">
              <a:avLst/>
            </a:prstGeom>
            <a:noFill/>
            <a:ln>
              <a:noFill/>
            </a:ln>
          </p:spPr>
          <p:txBody>
            <a:bodyPr wrap="square" rtlCol="0">
              <a:spAutoFit/>
            </a:bodyPr>
            <a:lstStyle/>
            <a:p>
              <a:r>
                <a:rPr lang="en-US" sz="1200" b="1">
                  <a:latin typeface="Arial" panose="020B0604020202020204" pitchFamily="34" charset="0"/>
                  <a:cs typeface="Arial" panose="020B0604020202020204" pitchFamily="34" charset="0"/>
                </a:rPr>
                <a:t>General Simulation Test</a:t>
              </a:r>
            </a:p>
          </p:txBody>
        </p:sp>
        <p:sp>
          <p:nvSpPr>
            <p:cNvPr id="39" name="TextBox 38">
              <a:extLst>
                <a:ext uri="{FF2B5EF4-FFF2-40B4-BE49-F238E27FC236}">
                  <a16:creationId xmlns:a16="http://schemas.microsoft.com/office/drawing/2014/main" id="{69989B03-25F4-0807-BA65-B64217FBAB89}"/>
                </a:ext>
              </a:extLst>
            </p:cNvPr>
            <p:cNvSpPr txBox="1"/>
            <p:nvPr/>
          </p:nvSpPr>
          <p:spPr>
            <a:xfrm>
              <a:off x="10584723" y="4007891"/>
              <a:ext cx="1316124" cy="461665"/>
            </a:xfrm>
            <a:prstGeom prst="rect">
              <a:avLst/>
            </a:prstGeom>
            <a:noFill/>
            <a:ln>
              <a:noFill/>
            </a:ln>
          </p:spPr>
          <p:txBody>
            <a:bodyPr wrap="square" rtlCol="0">
              <a:spAutoFit/>
            </a:bodyPr>
            <a:lstStyle/>
            <a:p>
              <a:r>
                <a:rPr lang="en-US" sz="1200" b="1">
                  <a:latin typeface="Arial" panose="020B0604020202020204" pitchFamily="34" charset="0"/>
                  <a:cs typeface="Arial" panose="020B0604020202020204" pitchFamily="34" charset="0"/>
                </a:rPr>
                <a:t>Academic Training</a:t>
              </a:r>
            </a:p>
          </p:txBody>
        </p:sp>
      </p:grpSp>
      <p:grpSp>
        <p:nvGrpSpPr>
          <p:cNvPr id="54" name="Group 53">
            <a:extLst>
              <a:ext uri="{FF2B5EF4-FFF2-40B4-BE49-F238E27FC236}">
                <a16:creationId xmlns:a16="http://schemas.microsoft.com/office/drawing/2014/main" id="{43F19A03-B9CB-98DD-383E-E70FDEA79BD7}"/>
              </a:ext>
            </a:extLst>
          </p:cNvPr>
          <p:cNvGrpSpPr/>
          <p:nvPr/>
        </p:nvGrpSpPr>
        <p:grpSpPr>
          <a:xfrm>
            <a:off x="635437" y="2789655"/>
            <a:ext cx="451413" cy="451413"/>
            <a:chOff x="474564" y="2438400"/>
            <a:chExt cx="451413" cy="451413"/>
          </a:xfrm>
        </p:grpSpPr>
        <p:sp>
          <p:nvSpPr>
            <p:cNvPr id="44" name="Oval 43">
              <a:extLst>
                <a:ext uri="{FF2B5EF4-FFF2-40B4-BE49-F238E27FC236}">
                  <a16:creationId xmlns:a16="http://schemas.microsoft.com/office/drawing/2014/main" id="{0357DBD7-0B91-B123-D8DA-EDB8B00FE92D}"/>
                </a:ext>
              </a:extLst>
            </p:cNvPr>
            <p:cNvSpPr/>
            <p:nvPr/>
          </p:nvSpPr>
          <p:spPr>
            <a:xfrm>
              <a:off x="474564" y="2438400"/>
              <a:ext cx="451413" cy="451413"/>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46" name="Graphic 45">
              <a:extLst>
                <a:ext uri="{FF2B5EF4-FFF2-40B4-BE49-F238E27FC236}">
                  <a16:creationId xmlns:a16="http://schemas.microsoft.com/office/drawing/2014/main" id="{836FF50E-F198-B979-6638-77469FE7F5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010" y="2517494"/>
              <a:ext cx="277792" cy="277792"/>
            </a:xfrm>
            <a:prstGeom prst="rect">
              <a:avLst/>
            </a:prstGeom>
          </p:spPr>
        </p:pic>
      </p:grpSp>
      <p:grpSp>
        <p:nvGrpSpPr>
          <p:cNvPr id="53" name="Group 52">
            <a:extLst>
              <a:ext uri="{FF2B5EF4-FFF2-40B4-BE49-F238E27FC236}">
                <a16:creationId xmlns:a16="http://schemas.microsoft.com/office/drawing/2014/main" id="{E38AD1F1-5F2E-77D6-95BE-44D74D250352}"/>
              </a:ext>
            </a:extLst>
          </p:cNvPr>
          <p:cNvGrpSpPr/>
          <p:nvPr/>
        </p:nvGrpSpPr>
        <p:grpSpPr>
          <a:xfrm>
            <a:off x="635437" y="3468703"/>
            <a:ext cx="451413" cy="451413"/>
            <a:chOff x="474564" y="3048000"/>
            <a:chExt cx="451413" cy="451413"/>
          </a:xfrm>
        </p:grpSpPr>
        <p:sp>
          <p:nvSpPr>
            <p:cNvPr id="43" name="Oval 42">
              <a:extLst>
                <a:ext uri="{FF2B5EF4-FFF2-40B4-BE49-F238E27FC236}">
                  <a16:creationId xmlns:a16="http://schemas.microsoft.com/office/drawing/2014/main" id="{07A492B5-1A5E-D5E9-1270-1946658CBB01}"/>
                </a:ext>
              </a:extLst>
            </p:cNvPr>
            <p:cNvSpPr/>
            <p:nvPr/>
          </p:nvSpPr>
          <p:spPr>
            <a:xfrm>
              <a:off x="474564" y="3048000"/>
              <a:ext cx="451413" cy="4514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47" name="Graphic 46">
              <a:extLst>
                <a:ext uri="{FF2B5EF4-FFF2-40B4-BE49-F238E27FC236}">
                  <a16:creationId xmlns:a16="http://schemas.microsoft.com/office/drawing/2014/main" id="{320D2B34-362C-0C24-BA24-9C2A665A47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010" y="3142525"/>
              <a:ext cx="277792" cy="277792"/>
            </a:xfrm>
            <a:prstGeom prst="rect">
              <a:avLst/>
            </a:prstGeom>
          </p:spPr>
        </p:pic>
      </p:grpSp>
      <p:grpSp>
        <p:nvGrpSpPr>
          <p:cNvPr id="55" name="Group 54">
            <a:extLst>
              <a:ext uri="{FF2B5EF4-FFF2-40B4-BE49-F238E27FC236}">
                <a16:creationId xmlns:a16="http://schemas.microsoft.com/office/drawing/2014/main" id="{DA529E9F-3957-88A5-E921-1025A3300276}"/>
              </a:ext>
            </a:extLst>
          </p:cNvPr>
          <p:cNvGrpSpPr/>
          <p:nvPr/>
        </p:nvGrpSpPr>
        <p:grpSpPr>
          <a:xfrm>
            <a:off x="635437" y="4136842"/>
            <a:ext cx="451413" cy="451413"/>
            <a:chOff x="474564" y="3810000"/>
            <a:chExt cx="451413" cy="451413"/>
          </a:xfrm>
        </p:grpSpPr>
        <p:sp>
          <p:nvSpPr>
            <p:cNvPr id="42" name="Oval 41">
              <a:extLst>
                <a:ext uri="{FF2B5EF4-FFF2-40B4-BE49-F238E27FC236}">
                  <a16:creationId xmlns:a16="http://schemas.microsoft.com/office/drawing/2014/main" id="{6A1267EF-99B8-6F8B-BF23-B60F7132AEDA}"/>
                </a:ext>
              </a:extLst>
            </p:cNvPr>
            <p:cNvSpPr/>
            <p:nvPr/>
          </p:nvSpPr>
          <p:spPr>
            <a:xfrm>
              <a:off x="474564" y="3810000"/>
              <a:ext cx="451413" cy="4514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48" name="Graphic 47">
              <a:extLst>
                <a:ext uri="{FF2B5EF4-FFF2-40B4-BE49-F238E27FC236}">
                  <a16:creationId xmlns:a16="http://schemas.microsoft.com/office/drawing/2014/main" id="{4C990536-CC96-9C65-84B7-5AE56B6FD2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010" y="3897775"/>
              <a:ext cx="277792" cy="277792"/>
            </a:xfrm>
            <a:prstGeom prst="rect">
              <a:avLst/>
            </a:prstGeom>
          </p:spPr>
        </p:pic>
      </p:grpSp>
      <p:grpSp>
        <p:nvGrpSpPr>
          <p:cNvPr id="56" name="Group 55">
            <a:extLst>
              <a:ext uri="{FF2B5EF4-FFF2-40B4-BE49-F238E27FC236}">
                <a16:creationId xmlns:a16="http://schemas.microsoft.com/office/drawing/2014/main" id="{BD6E352F-C277-F3F0-4219-102B82A1D66C}"/>
              </a:ext>
            </a:extLst>
          </p:cNvPr>
          <p:cNvGrpSpPr/>
          <p:nvPr/>
        </p:nvGrpSpPr>
        <p:grpSpPr>
          <a:xfrm>
            <a:off x="635437" y="4822537"/>
            <a:ext cx="451413" cy="451413"/>
            <a:chOff x="474564" y="4572000"/>
            <a:chExt cx="451413" cy="451413"/>
          </a:xfrm>
        </p:grpSpPr>
        <p:sp>
          <p:nvSpPr>
            <p:cNvPr id="41" name="Oval 40">
              <a:extLst>
                <a:ext uri="{FF2B5EF4-FFF2-40B4-BE49-F238E27FC236}">
                  <a16:creationId xmlns:a16="http://schemas.microsoft.com/office/drawing/2014/main" id="{C8917BF3-B9C5-A2E6-1286-810351122C92}"/>
                </a:ext>
              </a:extLst>
            </p:cNvPr>
            <p:cNvSpPr/>
            <p:nvPr/>
          </p:nvSpPr>
          <p:spPr>
            <a:xfrm>
              <a:off x="474564" y="4572000"/>
              <a:ext cx="451413" cy="4514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49" name="Graphic 48">
              <a:extLst>
                <a:ext uri="{FF2B5EF4-FFF2-40B4-BE49-F238E27FC236}">
                  <a16:creationId xmlns:a16="http://schemas.microsoft.com/office/drawing/2014/main" id="{FCD29318-3BB0-D443-AB45-0D8A9FC1E3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010" y="4671350"/>
              <a:ext cx="277792" cy="277792"/>
            </a:xfrm>
            <a:prstGeom prst="rect">
              <a:avLst/>
            </a:prstGeom>
          </p:spPr>
        </p:pic>
      </p:grpSp>
      <p:grpSp>
        <p:nvGrpSpPr>
          <p:cNvPr id="57" name="Group 56">
            <a:extLst>
              <a:ext uri="{FF2B5EF4-FFF2-40B4-BE49-F238E27FC236}">
                <a16:creationId xmlns:a16="http://schemas.microsoft.com/office/drawing/2014/main" id="{B5036927-1AE4-85EE-8E06-529F4317E16B}"/>
              </a:ext>
            </a:extLst>
          </p:cNvPr>
          <p:cNvGrpSpPr/>
          <p:nvPr/>
        </p:nvGrpSpPr>
        <p:grpSpPr>
          <a:xfrm>
            <a:off x="635437" y="5490415"/>
            <a:ext cx="451413" cy="451413"/>
            <a:chOff x="474564" y="5208608"/>
            <a:chExt cx="451413" cy="451413"/>
          </a:xfrm>
        </p:grpSpPr>
        <p:sp>
          <p:nvSpPr>
            <p:cNvPr id="40" name="Oval 39">
              <a:extLst>
                <a:ext uri="{FF2B5EF4-FFF2-40B4-BE49-F238E27FC236}">
                  <a16:creationId xmlns:a16="http://schemas.microsoft.com/office/drawing/2014/main" id="{ACF5ADA3-B502-3760-FEF2-279BE7880BB4}"/>
                </a:ext>
              </a:extLst>
            </p:cNvPr>
            <p:cNvSpPr/>
            <p:nvPr/>
          </p:nvSpPr>
          <p:spPr>
            <a:xfrm>
              <a:off x="474564" y="5208608"/>
              <a:ext cx="451413" cy="4514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50" name="Graphic 49">
              <a:extLst>
                <a:ext uri="{FF2B5EF4-FFF2-40B4-BE49-F238E27FC236}">
                  <a16:creationId xmlns:a16="http://schemas.microsoft.com/office/drawing/2014/main" id="{7B1E8588-EE13-6C2D-0DC9-BBC272BA6B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010" y="5292525"/>
              <a:ext cx="277792" cy="277792"/>
            </a:xfrm>
            <a:prstGeom prst="rect">
              <a:avLst/>
            </a:prstGeom>
          </p:spPr>
        </p:pic>
      </p:grpSp>
      <p:sp>
        <p:nvSpPr>
          <p:cNvPr id="52" name="Freeform 51">
            <a:extLst>
              <a:ext uri="{FF2B5EF4-FFF2-40B4-BE49-F238E27FC236}">
                <a16:creationId xmlns:a16="http://schemas.microsoft.com/office/drawing/2014/main" id="{E243FA88-290E-B630-6D53-AA6E9A34308D}"/>
              </a:ext>
            </a:extLst>
          </p:cNvPr>
          <p:cNvSpPr/>
          <p:nvPr/>
        </p:nvSpPr>
        <p:spPr>
          <a:xfrm>
            <a:off x="693308" y="3349098"/>
            <a:ext cx="9201874" cy="69448"/>
          </a:xfrm>
          <a:custGeom>
            <a:avLst/>
            <a:gdLst>
              <a:gd name="connsiteX0" fmla="*/ 7928658 w 7928658"/>
              <a:gd name="connsiteY0" fmla="*/ 0 h 0"/>
              <a:gd name="connsiteX1" fmla="*/ 0 w 7928658"/>
              <a:gd name="connsiteY1" fmla="*/ 0 h 0"/>
            </a:gdLst>
            <a:ahLst/>
            <a:cxnLst>
              <a:cxn ang="0">
                <a:pos x="connsiteX0" y="connsiteY0"/>
              </a:cxn>
              <a:cxn ang="0">
                <a:pos x="connsiteX1" y="connsiteY1"/>
              </a:cxn>
            </a:cxnLst>
            <a:rect l="l" t="t" r="r" b="b"/>
            <a:pathLst>
              <a:path w="7928658">
                <a:moveTo>
                  <a:pt x="7928658" y="0"/>
                </a:moveTo>
                <a:lnTo>
                  <a:pt x="0" y="0"/>
                </a:lnTo>
              </a:path>
            </a:pathLst>
          </a:custGeom>
          <a:no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a:extLst>
              <a:ext uri="{FF2B5EF4-FFF2-40B4-BE49-F238E27FC236}">
                <a16:creationId xmlns:a16="http://schemas.microsoft.com/office/drawing/2014/main" id="{EFCB77F5-E1BE-E0DF-7BA6-41CA843DAAEB}"/>
              </a:ext>
            </a:extLst>
          </p:cNvPr>
          <p:cNvSpPr/>
          <p:nvPr/>
        </p:nvSpPr>
        <p:spPr>
          <a:xfrm>
            <a:off x="693308" y="4015607"/>
            <a:ext cx="7928658" cy="0"/>
          </a:xfrm>
          <a:custGeom>
            <a:avLst/>
            <a:gdLst>
              <a:gd name="connsiteX0" fmla="*/ 7928658 w 7928658"/>
              <a:gd name="connsiteY0" fmla="*/ 0 h 0"/>
              <a:gd name="connsiteX1" fmla="*/ 0 w 7928658"/>
              <a:gd name="connsiteY1" fmla="*/ 0 h 0"/>
            </a:gdLst>
            <a:ahLst/>
            <a:cxnLst>
              <a:cxn ang="0">
                <a:pos x="connsiteX0" y="connsiteY0"/>
              </a:cxn>
              <a:cxn ang="0">
                <a:pos x="connsiteX1" y="connsiteY1"/>
              </a:cxn>
            </a:cxnLst>
            <a:rect l="l" t="t" r="r" b="b"/>
            <a:pathLst>
              <a:path w="7928658">
                <a:moveTo>
                  <a:pt x="7928658" y="0"/>
                </a:moveTo>
                <a:lnTo>
                  <a:pt x="0" y="0"/>
                </a:lnTo>
              </a:path>
            </a:pathLst>
          </a:custGeom>
          <a:no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a:extLst>
              <a:ext uri="{FF2B5EF4-FFF2-40B4-BE49-F238E27FC236}">
                <a16:creationId xmlns:a16="http://schemas.microsoft.com/office/drawing/2014/main" id="{E9F4FEE7-CCB6-8388-627C-277767608FF4}"/>
              </a:ext>
            </a:extLst>
          </p:cNvPr>
          <p:cNvSpPr/>
          <p:nvPr/>
        </p:nvSpPr>
        <p:spPr>
          <a:xfrm>
            <a:off x="693308" y="4701406"/>
            <a:ext cx="6597570" cy="45719"/>
          </a:xfrm>
          <a:custGeom>
            <a:avLst/>
            <a:gdLst>
              <a:gd name="connsiteX0" fmla="*/ 7928658 w 7928658"/>
              <a:gd name="connsiteY0" fmla="*/ 0 h 0"/>
              <a:gd name="connsiteX1" fmla="*/ 0 w 7928658"/>
              <a:gd name="connsiteY1" fmla="*/ 0 h 0"/>
            </a:gdLst>
            <a:ahLst/>
            <a:cxnLst>
              <a:cxn ang="0">
                <a:pos x="connsiteX0" y="connsiteY0"/>
              </a:cxn>
              <a:cxn ang="0">
                <a:pos x="connsiteX1" y="connsiteY1"/>
              </a:cxn>
            </a:cxnLst>
            <a:rect l="l" t="t" r="r" b="b"/>
            <a:pathLst>
              <a:path w="7928658">
                <a:moveTo>
                  <a:pt x="7928658" y="0"/>
                </a:moveTo>
                <a:lnTo>
                  <a:pt x="0" y="0"/>
                </a:lnTo>
              </a:path>
            </a:pathLst>
          </a:custGeom>
          <a:no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a:extLst>
              <a:ext uri="{FF2B5EF4-FFF2-40B4-BE49-F238E27FC236}">
                <a16:creationId xmlns:a16="http://schemas.microsoft.com/office/drawing/2014/main" id="{0D9BC00B-B8CF-8F4F-722D-7E326EE34342}"/>
              </a:ext>
            </a:extLst>
          </p:cNvPr>
          <p:cNvSpPr/>
          <p:nvPr/>
        </p:nvSpPr>
        <p:spPr>
          <a:xfrm>
            <a:off x="693308" y="5387206"/>
            <a:ext cx="5116011" cy="45719"/>
          </a:xfrm>
          <a:custGeom>
            <a:avLst/>
            <a:gdLst>
              <a:gd name="connsiteX0" fmla="*/ 7928658 w 7928658"/>
              <a:gd name="connsiteY0" fmla="*/ 0 h 0"/>
              <a:gd name="connsiteX1" fmla="*/ 0 w 7928658"/>
              <a:gd name="connsiteY1" fmla="*/ 0 h 0"/>
            </a:gdLst>
            <a:ahLst/>
            <a:cxnLst>
              <a:cxn ang="0">
                <a:pos x="connsiteX0" y="connsiteY0"/>
              </a:cxn>
              <a:cxn ang="0">
                <a:pos x="connsiteX1" y="connsiteY1"/>
              </a:cxn>
            </a:cxnLst>
            <a:rect l="l" t="t" r="r" b="b"/>
            <a:pathLst>
              <a:path w="7928658">
                <a:moveTo>
                  <a:pt x="7928658" y="0"/>
                </a:moveTo>
                <a:lnTo>
                  <a:pt x="0" y="0"/>
                </a:lnTo>
              </a:path>
            </a:pathLst>
          </a:custGeom>
          <a:no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60">
            <a:extLst>
              <a:ext uri="{FF2B5EF4-FFF2-40B4-BE49-F238E27FC236}">
                <a16:creationId xmlns:a16="http://schemas.microsoft.com/office/drawing/2014/main" id="{D138D20F-E791-BC84-A308-E7D85D72C205}"/>
              </a:ext>
            </a:extLst>
          </p:cNvPr>
          <p:cNvSpPr/>
          <p:nvPr/>
        </p:nvSpPr>
        <p:spPr>
          <a:xfrm flipV="1">
            <a:off x="693308" y="5997388"/>
            <a:ext cx="2511707" cy="45719"/>
          </a:xfrm>
          <a:custGeom>
            <a:avLst/>
            <a:gdLst>
              <a:gd name="connsiteX0" fmla="*/ 7928658 w 7928658"/>
              <a:gd name="connsiteY0" fmla="*/ 0 h 0"/>
              <a:gd name="connsiteX1" fmla="*/ 0 w 7928658"/>
              <a:gd name="connsiteY1" fmla="*/ 0 h 0"/>
            </a:gdLst>
            <a:ahLst/>
            <a:cxnLst>
              <a:cxn ang="0">
                <a:pos x="connsiteX0" y="connsiteY0"/>
              </a:cxn>
              <a:cxn ang="0">
                <a:pos x="connsiteX1" y="connsiteY1"/>
              </a:cxn>
            </a:cxnLst>
            <a:rect l="l" t="t" r="r" b="b"/>
            <a:pathLst>
              <a:path w="7928658">
                <a:moveTo>
                  <a:pt x="7928658" y="0"/>
                </a:moveTo>
                <a:lnTo>
                  <a:pt x="0" y="0"/>
                </a:lnTo>
              </a:path>
            </a:pathLst>
          </a:custGeom>
          <a:no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233588ED-8A41-C2FF-2792-C11762A8240B}"/>
              </a:ext>
            </a:extLst>
          </p:cNvPr>
          <p:cNvSpPr txBox="1"/>
          <p:nvPr/>
        </p:nvSpPr>
        <p:spPr>
          <a:xfrm>
            <a:off x="958561" y="2420229"/>
            <a:ext cx="7802301" cy="307777"/>
          </a:xfrm>
          <a:prstGeom prst="rect">
            <a:avLst/>
          </a:prstGeom>
          <a:noFill/>
          <a:ln>
            <a:noFill/>
          </a:ln>
        </p:spPr>
        <p:txBody>
          <a:bodyPr wrap="square" rtlCol="0">
            <a:spAutoFit/>
          </a:bodyPr>
          <a:lstStyle/>
          <a:p>
            <a:pPr marL="0" marR="0" lvl="0" indent="0" algn="l" defTabSz="509412" rtl="0" eaLnBrk="1" fontAlgn="auto" latinLnBrk="0" hangingPunct="1">
              <a:lnSpc>
                <a:spcPct val="100000"/>
              </a:lnSpc>
              <a:spcBef>
                <a:spcPts val="0"/>
              </a:spcBef>
              <a:spcAft>
                <a:spcPts val="0"/>
              </a:spcAft>
              <a:buClrTx/>
              <a:buSzTx/>
              <a:buFontTx/>
              <a:buNone/>
              <a:tabLst/>
              <a:defRPr/>
            </a:pPr>
            <a:r>
              <a:rPr lang="en-US" sz="1400" b="1">
                <a:solidFill>
                  <a:schemeClr val="tx1"/>
                </a:solidFill>
                <a:latin typeface="Arial" panose="020B0604020202020204" pitchFamily="34" charset="0"/>
                <a:cs typeface="Arial" panose="020B0604020202020204" pitchFamily="34" charset="0"/>
              </a:rPr>
              <a:t>LEVERAGE A BUILDING BLOCK APPROACH FOR LIVE SCENARIO WALKTHROUGHS</a:t>
            </a:r>
          </a:p>
        </p:txBody>
      </p:sp>
    </p:spTree>
    <p:extLst>
      <p:ext uri="{BB962C8B-B14F-4D97-AF65-F5344CB8AC3E}">
        <p14:creationId xmlns:p14="http://schemas.microsoft.com/office/powerpoint/2010/main" val="1463525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lnSpcReduction="10000"/>
          </a:bodyPr>
          <a:lstStyle/>
          <a:p>
            <a:r>
              <a:rPr lang="en-US"/>
              <a:t>Stabilization Success Factors</a:t>
            </a:r>
          </a:p>
        </p:txBody>
      </p:sp>
      <p:sp>
        <p:nvSpPr>
          <p:cNvPr id="5" name="Shape 1028">
            <a:extLst>
              <a:ext uri="{FF2B5EF4-FFF2-40B4-BE49-F238E27FC236}">
                <a16:creationId xmlns:a16="http://schemas.microsoft.com/office/drawing/2014/main" id="{855AF4A3-1DD6-9149-A03F-BE53A5B5AC44}"/>
              </a:ext>
            </a:extLst>
          </p:cNvPr>
          <p:cNvSpPr>
            <a:spLocks noChangeAspect="1"/>
          </p:cNvSpPr>
          <p:nvPr/>
        </p:nvSpPr>
        <p:spPr>
          <a:xfrm>
            <a:off x="5720102" y="2119534"/>
            <a:ext cx="751796" cy="75540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cap="flat">
            <a:noFill/>
            <a:miter lim="400000"/>
          </a:ln>
          <a:effectLst/>
        </p:spPr>
        <p:txBody>
          <a:bodyPr wrap="square" lIns="38100" tIns="38100" rIns="38100" bIns="38100" numCol="1" anchor="ctr">
            <a:noAutofit/>
          </a:bodyPr>
          <a:lstStyle/>
          <a:p>
            <a:pPr algn="l">
              <a:defRPr sz="3100" b="1"/>
            </a:pPr>
            <a:endParaRPr/>
          </a:p>
        </p:txBody>
      </p:sp>
    </p:spTree>
    <p:extLst>
      <p:ext uri="{BB962C8B-B14F-4D97-AF65-F5344CB8AC3E}">
        <p14:creationId xmlns:p14="http://schemas.microsoft.com/office/powerpoint/2010/main" val="11294046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8C4919C0-ACED-B549-A0FE-3B80E1489620}" type="slidenum">
              <a:rPr lang="en-US" dirty="0" smtClean="0"/>
              <a:pPr/>
              <a:t>52</a:t>
            </a:fld>
            <a:endParaRPr lang="en-US"/>
          </a:p>
        </p:txBody>
      </p:sp>
      <p:sp>
        <p:nvSpPr>
          <p:cNvPr id="2" name="Title 1"/>
          <p:cNvSpPr>
            <a:spLocks noGrp="1"/>
          </p:cNvSpPr>
          <p:nvPr>
            <p:ph type="title"/>
          </p:nvPr>
        </p:nvSpPr>
        <p:spPr/>
        <p:txBody>
          <a:bodyPr/>
          <a:lstStyle/>
          <a:p>
            <a:r>
              <a:rPr lang="en-US"/>
              <a:t>Establish the Stabilization Plan</a:t>
            </a:r>
          </a:p>
        </p:txBody>
      </p:sp>
      <p:sp>
        <p:nvSpPr>
          <p:cNvPr id="4" name="Text Placeholder 3"/>
          <p:cNvSpPr>
            <a:spLocks noGrp="1"/>
          </p:cNvSpPr>
          <p:nvPr>
            <p:ph type="body" sz="quarter" idx="10"/>
          </p:nvPr>
        </p:nvSpPr>
        <p:spPr/>
        <p:txBody>
          <a:bodyPr/>
          <a:lstStyle/>
          <a:p>
            <a:r>
              <a:rPr lang="en-US"/>
              <a:t>Stabilization Success Factors</a:t>
            </a:r>
          </a:p>
        </p:txBody>
      </p:sp>
      <p:sp>
        <p:nvSpPr>
          <p:cNvPr id="6" name="Rectangle 3"/>
          <p:cNvSpPr>
            <a:spLocks noGrp="1" noChangeArrowheads="1"/>
          </p:cNvSpPr>
          <p:nvPr>
            <p:ph sz="quarter" idx="11"/>
          </p:nvPr>
        </p:nvSpPr>
        <p:spPr/>
        <p:txBody>
          <a:bodyPr>
            <a:normAutofit/>
          </a:bodyPr>
          <a:lstStyle/>
          <a:p>
            <a:r>
              <a:rPr lang="en-US" sz="1800"/>
              <a:t>After launching, it often takes three to six months to stabilize day-to-day operations.</a:t>
            </a:r>
          </a:p>
          <a:p>
            <a:pPr marL="227013" lvl="1" indent="-227013">
              <a:spcBef>
                <a:spcPts val="1000"/>
              </a:spcBef>
              <a:spcAft>
                <a:spcPts val="1000"/>
              </a:spcAft>
            </a:pPr>
            <a:r>
              <a:rPr lang="en-US" sz="1800" b="1">
                <a:solidFill>
                  <a:schemeClr val="accent2"/>
                </a:solidFill>
              </a:rPr>
              <a:t>Set expectations </a:t>
            </a:r>
            <a:r>
              <a:rPr lang="en-US" sz="1800"/>
              <a:t>with internal customers</a:t>
            </a:r>
          </a:p>
          <a:p>
            <a:pPr marL="227013" lvl="1" indent="-227013">
              <a:spcBef>
                <a:spcPts val="1000"/>
              </a:spcBef>
              <a:spcAft>
                <a:spcPts val="1000"/>
              </a:spcAft>
            </a:pPr>
            <a:r>
              <a:rPr lang="en-US" sz="1800"/>
              <a:t>Establish stabilization </a:t>
            </a:r>
            <a:r>
              <a:rPr lang="en-US" sz="1800" b="1">
                <a:solidFill>
                  <a:schemeClr val="accent2"/>
                </a:solidFill>
              </a:rPr>
              <a:t>objectives and metrics</a:t>
            </a:r>
          </a:p>
          <a:p>
            <a:pPr marL="227013" lvl="1" indent="-227013">
              <a:spcBef>
                <a:spcPts val="1000"/>
              </a:spcBef>
              <a:spcAft>
                <a:spcPts val="1000"/>
              </a:spcAft>
            </a:pPr>
            <a:r>
              <a:rPr lang="en-US" sz="1800"/>
              <a:t>Schedule recurring </a:t>
            </a:r>
            <a:r>
              <a:rPr lang="en-US" sz="1800" b="1">
                <a:solidFill>
                  <a:schemeClr val="accent2"/>
                </a:solidFill>
              </a:rPr>
              <a:t>stabilization sessions</a:t>
            </a:r>
            <a:endParaRPr lang="en-US" sz="1800"/>
          </a:p>
          <a:p>
            <a:pPr marL="227013" lvl="1" indent="-227013">
              <a:spcBef>
                <a:spcPts val="1000"/>
              </a:spcBef>
              <a:spcAft>
                <a:spcPts val="1000"/>
              </a:spcAft>
            </a:pPr>
            <a:r>
              <a:rPr lang="en-US" sz="1800"/>
              <a:t>Establish a </a:t>
            </a:r>
            <a:r>
              <a:rPr lang="en-US" sz="1800" b="1">
                <a:solidFill>
                  <a:schemeClr val="accent2"/>
                </a:solidFill>
              </a:rPr>
              <a:t>“tiger” team </a:t>
            </a:r>
            <a:r>
              <a:rPr lang="en-US" sz="1800"/>
              <a:t>to address stabilization challenges </a:t>
            </a:r>
          </a:p>
          <a:p>
            <a:pPr marL="227013" lvl="1" indent="-227013">
              <a:spcBef>
                <a:spcPts val="1000"/>
              </a:spcBef>
              <a:spcAft>
                <a:spcPts val="1000"/>
              </a:spcAft>
            </a:pPr>
            <a:r>
              <a:rPr lang="en-US" sz="1800" b="1">
                <a:solidFill>
                  <a:schemeClr val="accent2"/>
                </a:solidFill>
              </a:rPr>
              <a:t>Update internal customers </a:t>
            </a:r>
            <a:r>
              <a:rPr lang="en-US" sz="1800"/>
              <a:t>on shared services performance</a:t>
            </a:r>
            <a:br>
              <a:rPr lang="en-US" sz="1800"/>
            </a:br>
            <a:r>
              <a:rPr lang="en-US" sz="1800"/>
              <a:t>and stabilization</a:t>
            </a:r>
          </a:p>
          <a:p>
            <a:pPr marL="227013" lvl="1" indent="-227013">
              <a:spcBef>
                <a:spcPts val="1000"/>
              </a:spcBef>
              <a:spcAft>
                <a:spcPts val="1000"/>
              </a:spcAft>
            </a:pPr>
            <a:r>
              <a:rPr lang="en-US" sz="1800"/>
              <a:t>Officially </a:t>
            </a:r>
            <a:r>
              <a:rPr lang="en-US" sz="1800" b="1">
                <a:solidFill>
                  <a:schemeClr val="accent2"/>
                </a:solidFill>
              </a:rPr>
              <a:t>end stabilization </a:t>
            </a:r>
            <a:r>
              <a:rPr lang="en-US" sz="1800"/>
              <a:t>activities when appropriate </a:t>
            </a:r>
            <a:br>
              <a:rPr lang="en-US" sz="1600"/>
            </a:br>
            <a:endParaRPr lang="en-US" sz="1600"/>
          </a:p>
        </p:txBody>
      </p:sp>
      <p:sp>
        <p:nvSpPr>
          <p:cNvPr id="8" name="Freeform 7"/>
          <p:cNvSpPr/>
          <p:nvPr/>
        </p:nvSpPr>
        <p:spPr>
          <a:xfrm>
            <a:off x="7431350" y="2392712"/>
            <a:ext cx="3320574" cy="3011841"/>
          </a:xfrm>
          <a:custGeom>
            <a:avLst/>
            <a:gdLst>
              <a:gd name="connsiteX0" fmla="*/ 0 w 3896139"/>
              <a:gd name="connsiteY0" fmla="*/ 1910871 h 3533894"/>
              <a:gd name="connsiteX1" fmla="*/ 188843 w 3896139"/>
              <a:gd name="connsiteY1" fmla="*/ 42315 h 3533894"/>
              <a:gd name="connsiteX2" fmla="*/ 665922 w 3896139"/>
              <a:gd name="connsiteY2" fmla="*/ 3530950 h 3533894"/>
              <a:gd name="connsiteX3" fmla="*/ 844826 w 3896139"/>
              <a:gd name="connsiteY3" fmla="*/ 678419 h 3533894"/>
              <a:gd name="connsiteX4" fmla="*/ 1311965 w 3896139"/>
              <a:gd name="connsiteY4" fmla="*/ 2527098 h 3533894"/>
              <a:gd name="connsiteX5" fmla="*/ 1480930 w 3896139"/>
              <a:gd name="connsiteY5" fmla="*/ 1215132 h 3533894"/>
              <a:gd name="connsiteX6" fmla="*/ 1739348 w 3896139"/>
              <a:gd name="connsiteY6" fmla="*/ 2368071 h 3533894"/>
              <a:gd name="connsiteX7" fmla="*/ 1888435 w 3896139"/>
              <a:gd name="connsiteY7" fmla="*/ 1483489 h 3533894"/>
              <a:gd name="connsiteX8" fmla="*/ 2007704 w 3896139"/>
              <a:gd name="connsiteY8" fmla="*/ 2457524 h 3533894"/>
              <a:gd name="connsiteX9" fmla="*/ 2196548 w 3896139"/>
              <a:gd name="connsiteY9" fmla="*/ 1483489 h 3533894"/>
              <a:gd name="connsiteX10" fmla="*/ 2375452 w 3896139"/>
              <a:gd name="connsiteY10" fmla="*/ 2457524 h 3533894"/>
              <a:gd name="connsiteX11" fmla="*/ 2504661 w 3896139"/>
              <a:gd name="connsiteY11" fmla="*/ 1483489 h 3533894"/>
              <a:gd name="connsiteX12" fmla="*/ 2663687 w 3896139"/>
              <a:gd name="connsiteY12" fmla="*/ 2427706 h 3533894"/>
              <a:gd name="connsiteX13" fmla="*/ 2802835 w 3896139"/>
              <a:gd name="connsiteY13" fmla="*/ 181463 h 3533894"/>
              <a:gd name="connsiteX14" fmla="*/ 3001617 w 3896139"/>
              <a:gd name="connsiteY14" fmla="*/ 1075984 h 3533894"/>
              <a:gd name="connsiteX15" fmla="*/ 3160643 w 3896139"/>
              <a:gd name="connsiteY15" fmla="*/ 82071 h 3533894"/>
              <a:gd name="connsiteX16" fmla="*/ 3329609 w 3896139"/>
              <a:gd name="connsiteY16" fmla="*/ 1016350 h 3533894"/>
              <a:gd name="connsiteX17" fmla="*/ 3458817 w 3896139"/>
              <a:gd name="connsiteY17" fmla="*/ 101950 h 3533894"/>
              <a:gd name="connsiteX18" fmla="*/ 3637722 w 3896139"/>
              <a:gd name="connsiteY18" fmla="*/ 1046167 h 3533894"/>
              <a:gd name="connsiteX19" fmla="*/ 3687417 w 3896139"/>
              <a:gd name="connsiteY19" fmla="*/ 92011 h 3533894"/>
              <a:gd name="connsiteX20" fmla="*/ 3896139 w 3896139"/>
              <a:gd name="connsiteY20" fmla="*/ 1115741 h 353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96139" h="3533894">
                <a:moveTo>
                  <a:pt x="0" y="1910871"/>
                </a:moveTo>
                <a:cubicBezTo>
                  <a:pt x="38928" y="841586"/>
                  <a:pt x="77856" y="-227698"/>
                  <a:pt x="188843" y="42315"/>
                </a:cubicBezTo>
                <a:cubicBezTo>
                  <a:pt x="299830" y="312328"/>
                  <a:pt x="556592" y="3424933"/>
                  <a:pt x="665922" y="3530950"/>
                </a:cubicBezTo>
                <a:cubicBezTo>
                  <a:pt x="775252" y="3636967"/>
                  <a:pt x="737152" y="845728"/>
                  <a:pt x="844826" y="678419"/>
                </a:cubicBezTo>
                <a:cubicBezTo>
                  <a:pt x="952500" y="511110"/>
                  <a:pt x="1205948" y="2437646"/>
                  <a:pt x="1311965" y="2527098"/>
                </a:cubicBezTo>
                <a:cubicBezTo>
                  <a:pt x="1417982" y="2616550"/>
                  <a:pt x="1409700" y="1241636"/>
                  <a:pt x="1480930" y="1215132"/>
                </a:cubicBezTo>
                <a:cubicBezTo>
                  <a:pt x="1552160" y="1188628"/>
                  <a:pt x="1671431" y="2323345"/>
                  <a:pt x="1739348" y="2368071"/>
                </a:cubicBezTo>
                <a:cubicBezTo>
                  <a:pt x="1807266" y="2412797"/>
                  <a:pt x="1843709" y="1468580"/>
                  <a:pt x="1888435" y="1483489"/>
                </a:cubicBezTo>
                <a:cubicBezTo>
                  <a:pt x="1933161" y="1498398"/>
                  <a:pt x="1956352" y="2457524"/>
                  <a:pt x="2007704" y="2457524"/>
                </a:cubicBezTo>
                <a:cubicBezTo>
                  <a:pt x="2059056" y="2457524"/>
                  <a:pt x="2135257" y="1483489"/>
                  <a:pt x="2196548" y="1483489"/>
                </a:cubicBezTo>
                <a:cubicBezTo>
                  <a:pt x="2257839" y="1483489"/>
                  <a:pt x="2324100" y="2457524"/>
                  <a:pt x="2375452" y="2457524"/>
                </a:cubicBezTo>
                <a:cubicBezTo>
                  <a:pt x="2426804" y="2457524"/>
                  <a:pt x="2456622" y="1488459"/>
                  <a:pt x="2504661" y="1483489"/>
                </a:cubicBezTo>
                <a:cubicBezTo>
                  <a:pt x="2552700" y="1478519"/>
                  <a:pt x="2613991" y="2644710"/>
                  <a:pt x="2663687" y="2427706"/>
                </a:cubicBezTo>
                <a:cubicBezTo>
                  <a:pt x="2713383" y="2210702"/>
                  <a:pt x="2746513" y="406750"/>
                  <a:pt x="2802835" y="181463"/>
                </a:cubicBezTo>
                <a:cubicBezTo>
                  <a:pt x="2859157" y="-43824"/>
                  <a:pt x="2941982" y="1092549"/>
                  <a:pt x="3001617" y="1075984"/>
                </a:cubicBezTo>
                <a:cubicBezTo>
                  <a:pt x="3061252" y="1059419"/>
                  <a:pt x="3105978" y="92010"/>
                  <a:pt x="3160643" y="82071"/>
                </a:cubicBezTo>
                <a:cubicBezTo>
                  <a:pt x="3215308" y="72132"/>
                  <a:pt x="3279913" y="1013037"/>
                  <a:pt x="3329609" y="1016350"/>
                </a:cubicBezTo>
                <a:cubicBezTo>
                  <a:pt x="3379305" y="1019663"/>
                  <a:pt x="3407465" y="96980"/>
                  <a:pt x="3458817" y="101950"/>
                </a:cubicBezTo>
                <a:cubicBezTo>
                  <a:pt x="3510169" y="106919"/>
                  <a:pt x="3599622" y="1047824"/>
                  <a:pt x="3637722" y="1046167"/>
                </a:cubicBezTo>
                <a:cubicBezTo>
                  <a:pt x="3675822" y="1044510"/>
                  <a:pt x="3644347" y="80415"/>
                  <a:pt x="3687417" y="92011"/>
                </a:cubicBezTo>
                <a:cubicBezTo>
                  <a:pt x="3730487" y="103607"/>
                  <a:pt x="3867978" y="955058"/>
                  <a:pt x="3896139" y="1115741"/>
                </a:cubicBezTo>
              </a:path>
            </a:pathLst>
          </a:custGeom>
          <a:ln w="19050">
            <a:solidFill>
              <a:srgbClr val="26BCD7"/>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sz="1235"/>
          </a:p>
        </p:txBody>
      </p:sp>
      <p:cxnSp>
        <p:nvCxnSpPr>
          <p:cNvPr id="12" name="Straight Connector 11"/>
          <p:cNvCxnSpPr/>
          <p:nvPr/>
        </p:nvCxnSpPr>
        <p:spPr>
          <a:xfrm>
            <a:off x="7423038" y="1988956"/>
            <a:ext cx="8471" cy="3693290"/>
          </a:xfrm>
          <a:prstGeom prst="line">
            <a:avLst/>
          </a:prstGeom>
          <a:ln w="19050">
            <a:solidFill>
              <a:srgbClr val="5F6062"/>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7024904" y="5673776"/>
            <a:ext cx="3665053" cy="0"/>
          </a:xfrm>
          <a:prstGeom prst="line">
            <a:avLst/>
          </a:prstGeom>
          <a:ln w="19050">
            <a:solidFill>
              <a:srgbClr val="5F606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462122" y="1988956"/>
            <a:ext cx="0" cy="3684821"/>
          </a:xfrm>
          <a:prstGeom prst="line">
            <a:avLst/>
          </a:prstGeom>
          <a:ln w="19050">
            <a:solidFill>
              <a:srgbClr val="5F606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9515332" y="1983310"/>
            <a:ext cx="0" cy="3684821"/>
          </a:xfrm>
          <a:prstGeom prst="line">
            <a:avLst/>
          </a:prstGeom>
          <a:ln w="19050">
            <a:solidFill>
              <a:srgbClr val="5F6062"/>
            </a:solidFill>
            <a:prstDash val="dash"/>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9738406" y="2090607"/>
            <a:ext cx="1521929" cy="1587776"/>
          </a:xfrm>
          <a:prstGeom prst="ellipse">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35" b="1">
              <a:noFill/>
            </a:endParaRPr>
          </a:p>
        </p:txBody>
      </p:sp>
      <p:cxnSp>
        <p:nvCxnSpPr>
          <p:cNvPr id="23" name="Straight Connector 22"/>
          <p:cNvCxnSpPr/>
          <p:nvPr/>
        </p:nvCxnSpPr>
        <p:spPr>
          <a:xfrm>
            <a:off x="10198649" y="3669235"/>
            <a:ext cx="135531" cy="343578"/>
          </a:xfrm>
          <a:prstGeom prst="line">
            <a:avLst/>
          </a:prstGeom>
          <a:ln w="19050">
            <a:solidFill>
              <a:srgbClr val="C00000"/>
            </a:solidFill>
          </a:ln>
          <a:effectLst/>
        </p:spPr>
        <p:style>
          <a:lnRef idx="2">
            <a:schemeClr val="accent1"/>
          </a:lnRef>
          <a:fillRef idx="0">
            <a:schemeClr val="accent1"/>
          </a:fillRef>
          <a:effectRef idx="1">
            <a:schemeClr val="accent1"/>
          </a:effectRef>
          <a:fontRef idx="minor">
            <a:schemeClr val="tx1"/>
          </a:fontRef>
        </p:style>
      </p:cxnSp>
      <p:grpSp>
        <p:nvGrpSpPr>
          <p:cNvPr id="7" name="Group 6"/>
          <p:cNvGrpSpPr/>
          <p:nvPr/>
        </p:nvGrpSpPr>
        <p:grpSpPr>
          <a:xfrm>
            <a:off x="7157484" y="2101417"/>
            <a:ext cx="4416657" cy="3965175"/>
            <a:chOff x="4568842" y="2241511"/>
            <a:chExt cx="4711105" cy="4229521"/>
          </a:xfrm>
        </p:grpSpPr>
        <p:sp>
          <p:nvSpPr>
            <p:cNvPr id="25" name="TextBox 24"/>
            <p:cNvSpPr txBox="1"/>
            <p:nvPr/>
          </p:nvSpPr>
          <p:spPr>
            <a:xfrm>
              <a:off x="5746625" y="6111891"/>
              <a:ext cx="1292086" cy="359141"/>
            </a:xfrm>
            <a:prstGeom prst="rect">
              <a:avLst/>
            </a:prstGeom>
            <a:noFill/>
          </p:spPr>
          <p:txBody>
            <a:bodyPr wrap="square" rtlCol="0">
              <a:spAutoFit/>
            </a:bodyPr>
            <a:lstStyle/>
            <a:p>
              <a:pPr algn="ctr"/>
              <a:r>
                <a:rPr lang="en-US" sz="1600" b="1">
                  <a:solidFill>
                    <a:srgbClr val="5F6062"/>
                  </a:solidFill>
                </a:rPr>
                <a:t>+3 months</a:t>
              </a:r>
            </a:p>
          </p:txBody>
        </p:sp>
        <p:sp>
          <p:nvSpPr>
            <p:cNvPr id="26" name="TextBox 25"/>
            <p:cNvSpPr txBox="1"/>
            <p:nvPr/>
          </p:nvSpPr>
          <p:spPr>
            <a:xfrm>
              <a:off x="6982631" y="6111891"/>
              <a:ext cx="1292086" cy="359141"/>
            </a:xfrm>
            <a:prstGeom prst="rect">
              <a:avLst/>
            </a:prstGeom>
            <a:noFill/>
          </p:spPr>
          <p:txBody>
            <a:bodyPr wrap="square" rtlCol="0">
              <a:spAutoFit/>
            </a:bodyPr>
            <a:lstStyle/>
            <a:p>
              <a:pPr algn="ctr"/>
              <a:r>
                <a:rPr lang="en-US" sz="1600" b="1">
                  <a:solidFill>
                    <a:srgbClr val="5F6062"/>
                  </a:solidFill>
                </a:rPr>
                <a:t>+6 months</a:t>
              </a:r>
            </a:p>
          </p:txBody>
        </p:sp>
        <p:sp>
          <p:nvSpPr>
            <p:cNvPr id="27" name="TextBox 26"/>
            <p:cNvSpPr txBox="1"/>
            <p:nvPr/>
          </p:nvSpPr>
          <p:spPr>
            <a:xfrm>
              <a:off x="4568842" y="6111891"/>
              <a:ext cx="1292086" cy="359141"/>
            </a:xfrm>
            <a:prstGeom prst="rect">
              <a:avLst/>
            </a:prstGeom>
            <a:noFill/>
          </p:spPr>
          <p:txBody>
            <a:bodyPr wrap="square" rtlCol="0">
              <a:spAutoFit/>
            </a:bodyPr>
            <a:lstStyle/>
            <a:p>
              <a:pPr algn="ctr"/>
              <a:r>
                <a:rPr lang="en-US" sz="1600" b="1">
                  <a:solidFill>
                    <a:srgbClr val="5F6062"/>
                  </a:solidFill>
                </a:rPr>
                <a:t>Launch</a:t>
              </a:r>
            </a:p>
          </p:txBody>
        </p:sp>
        <p:sp>
          <p:nvSpPr>
            <p:cNvPr id="28" name="TextBox 27"/>
            <p:cNvSpPr txBox="1"/>
            <p:nvPr/>
          </p:nvSpPr>
          <p:spPr>
            <a:xfrm>
              <a:off x="7595183" y="4272019"/>
              <a:ext cx="1684764" cy="886397"/>
            </a:xfrm>
            <a:prstGeom prst="rect">
              <a:avLst/>
            </a:prstGeom>
            <a:noFill/>
          </p:spPr>
          <p:txBody>
            <a:bodyPr wrap="square" rtlCol="0">
              <a:spAutoFit/>
            </a:bodyPr>
            <a:lstStyle/>
            <a:p>
              <a:r>
                <a:rPr lang="en-US" sz="1600" b="1">
                  <a:solidFill>
                    <a:srgbClr val="5F6062"/>
                  </a:solidFill>
                </a:rPr>
                <a:t>Post-stabilization improvement</a:t>
              </a:r>
            </a:p>
          </p:txBody>
        </p:sp>
        <p:sp>
          <p:nvSpPr>
            <p:cNvPr id="29" name="TextBox 28"/>
            <p:cNvSpPr txBox="1"/>
            <p:nvPr/>
          </p:nvSpPr>
          <p:spPr>
            <a:xfrm>
              <a:off x="6345817" y="2241511"/>
              <a:ext cx="1225104" cy="359141"/>
            </a:xfrm>
            <a:prstGeom prst="rect">
              <a:avLst/>
            </a:prstGeom>
            <a:noFill/>
          </p:spPr>
          <p:txBody>
            <a:bodyPr wrap="square" rtlCol="0">
              <a:spAutoFit/>
            </a:bodyPr>
            <a:lstStyle/>
            <a:p>
              <a:pPr algn="ctr"/>
              <a:r>
                <a:rPr lang="en-US" sz="1600" b="1">
                  <a:solidFill>
                    <a:srgbClr val="5F6062"/>
                  </a:solidFill>
                </a:rPr>
                <a:t>Stable</a:t>
              </a:r>
            </a:p>
          </p:txBody>
        </p:sp>
        <p:sp>
          <p:nvSpPr>
            <p:cNvPr id="30" name="TextBox 29"/>
            <p:cNvSpPr txBox="1"/>
            <p:nvPr/>
          </p:nvSpPr>
          <p:spPr>
            <a:xfrm>
              <a:off x="4888244" y="2241511"/>
              <a:ext cx="1390757" cy="359141"/>
            </a:xfrm>
            <a:prstGeom prst="rect">
              <a:avLst/>
            </a:prstGeom>
            <a:noFill/>
          </p:spPr>
          <p:txBody>
            <a:bodyPr wrap="square" rtlCol="0">
              <a:spAutoFit/>
            </a:bodyPr>
            <a:lstStyle/>
            <a:p>
              <a:pPr algn="ctr"/>
              <a:r>
                <a:rPr lang="en-US" sz="1600" b="1">
                  <a:solidFill>
                    <a:srgbClr val="5F6062"/>
                  </a:solidFill>
                </a:rPr>
                <a:t>Stabilizing</a:t>
              </a:r>
            </a:p>
          </p:txBody>
        </p:sp>
      </p:grpSp>
    </p:spTree>
    <p:extLst>
      <p:ext uri="{BB962C8B-B14F-4D97-AF65-F5344CB8AC3E}">
        <p14:creationId xmlns:p14="http://schemas.microsoft.com/office/powerpoint/2010/main" val="20781871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8C4919C0-ACED-B549-A0FE-3B80E1489620}" type="slidenum">
              <a:rPr lang="en-US" dirty="0" smtClean="0"/>
              <a:pPr/>
              <a:t>53</a:t>
            </a:fld>
            <a:endParaRPr lang="en-US"/>
          </a:p>
        </p:txBody>
      </p:sp>
      <p:sp>
        <p:nvSpPr>
          <p:cNvPr id="2" name="Title 1"/>
          <p:cNvSpPr>
            <a:spLocks noGrp="1"/>
          </p:cNvSpPr>
          <p:nvPr>
            <p:ph type="title"/>
          </p:nvPr>
        </p:nvSpPr>
        <p:spPr/>
        <p:txBody>
          <a:bodyPr/>
          <a:lstStyle/>
          <a:p>
            <a:r>
              <a:rPr lang="en-US"/>
              <a:t>Ensure Strong Governance Is In Place</a:t>
            </a:r>
          </a:p>
        </p:txBody>
      </p:sp>
      <p:sp>
        <p:nvSpPr>
          <p:cNvPr id="19" name="Text Placeholder 18"/>
          <p:cNvSpPr>
            <a:spLocks noGrp="1"/>
          </p:cNvSpPr>
          <p:nvPr>
            <p:ph type="body" sz="quarter" idx="10"/>
          </p:nvPr>
        </p:nvSpPr>
        <p:spPr/>
        <p:txBody>
          <a:bodyPr/>
          <a:lstStyle/>
          <a:p>
            <a:r>
              <a:rPr lang="en-US"/>
              <a:t>Stabilization Success Factors</a:t>
            </a:r>
          </a:p>
        </p:txBody>
      </p:sp>
      <p:sp>
        <p:nvSpPr>
          <p:cNvPr id="6" name="Content Placeholder 2"/>
          <p:cNvSpPr>
            <a:spLocks noGrp="1"/>
          </p:cNvSpPr>
          <p:nvPr>
            <p:ph sz="quarter" idx="11"/>
          </p:nvPr>
        </p:nvSpPr>
        <p:spPr/>
        <p:txBody>
          <a:bodyPr>
            <a:normAutofit/>
          </a:bodyPr>
          <a:lstStyle/>
          <a:p>
            <a:r>
              <a:rPr lang="en-US" sz="1800"/>
              <a:t>The formality and participating members in an oversight committee are influenced by the size of the organization, the number and complexity of services, organizational culture, and hierarchy. </a:t>
            </a:r>
          </a:p>
          <a:p>
            <a:endParaRPr lang="en-US" sz="1800"/>
          </a:p>
        </p:txBody>
      </p:sp>
      <p:graphicFrame>
        <p:nvGraphicFramePr>
          <p:cNvPr id="28" name="Table 27"/>
          <p:cNvGraphicFramePr>
            <a:graphicFrameLocks noGrp="1"/>
          </p:cNvGraphicFramePr>
          <p:nvPr>
            <p:extLst>
              <p:ext uri="{D42A27DB-BD31-4B8C-83A1-F6EECF244321}">
                <p14:modId xmlns:p14="http://schemas.microsoft.com/office/powerpoint/2010/main" val="2520221218"/>
              </p:ext>
            </p:extLst>
          </p:nvPr>
        </p:nvGraphicFramePr>
        <p:xfrm>
          <a:off x="346697" y="2029979"/>
          <a:ext cx="7243979" cy="1696122"/>
        </p:xfrm>
        <a:graphic>
          <a:graphicData uri="http://schemas.openxmlformats.org/drawingml/2006/table">
            <a:tbl>
              <a:tblPr firstRow="1" bandRow="1">
                <a:tableStyleId>{5C22544A-7EE6-4342-B048-85BDC9FD1C3A}</a:tableStyleId>
              </a:tblPr>
              <a:tblGrid>
                <a:gridCol w="7243979">
                  <a:extLst>
                    <a:ext uri="{9D8B030D-6E8A-4147-A177-3AD203B41FA5}">
                      <a16:colId xmlns:a16="http://schemas.microsoft.com/office/drawing/2014/main" val="20000"/>
                    </a:ext>
                  </a:extLst>
                </a:gridCol>
              </a:tblGrid>
              <a:tr h="295835">
                <a:tc>
                  <a:txBody>
                    <a:bodyPr/>
                    <a:lstStyle/>
                    <a:p>
                      <a:pPr algn="l">
                        <a:spcAft>
                          <a:spcPts val="0"/>
                        </a:spcAft>
                      </a:pPr>
                      <a:r>
                        <a:rPr lang="en-US" sz="1600">
                          <a:solidFill>
                            <a:schemeClr val="tx1"/>
                          </a:solidFill>
                        </a:rPr>
                        <a:t>Shared Services Governance Board Characteristics</a:t>
                      </a:r>
                    </a:p>
                  </a:txBody>
                  <a:tcPr marL="80682" marR="80682" marT="40341" marB="40341" anchor="ctr">
                    <a:noFill/>
                  </a:tcPr>
                </a:tc>
                <a:extLst>
                  <a:ext uri="{0D108BD9-81ED-4DB2-BD59-A6C34878D82A}">
                    <a16:rowId xmlns:a16="http://schemas.microsoft.com/office/drawing/2014/main" val="10000"/>
                  </a:ext>
                </a:extLst>
              </a:tr>
              <a:tr h="1371600">
                <a:tc>
                  <a:txBody>
                    <a:bodyPr/>
                    <a:lstStyle/>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Represents business units, shared services, and critical support organizations (e.g., IT, HR, etc.)</a:t>
                      </a:r>
                    </a:p>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Ensures vision and strategies are aligned </a:t>
                      </a:r>
                    </a:p>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Directs the operational team and serves as a point of escalation</a:t>
                      </a:r>
                    </a:p>
                  </a:txBody>
                  <a:tcPr marL="80682" marR="80682" marT="40341" marB="40341">
                    <a:noFill/>
                  </a:tcPr>
                </a:tc>
                <a:extLst>
                  <a:ext uri="{0D108BD9-81ED-4DB2-BD59-A6C34878D82A}">
                    <a16:rowId xmlns:a16="http://schemas.microsoft.com/office/drawing/2014/main" val="10001"/>
                  </a:ext>
                </a:extLst>
              </a:tr>
            </a:tbl>
          </a:graphicData>
        </a:graphic>
      </p:graphicFrame>
      <p:graphicFrame>
        <p:nvGraphicFramePr>
          <p:cNvPr id="29" name="Table 28"/>
          <p:cNvGraphicFramePr>
            <a:graphicFrameLocks noGrp="1"/>
          </p:cNvGraphicFramePr>
          <p:nvPr>
            <p:extLst>
              <p:ext uri="{D42A27DB-BD31-4B8C-83A1-F6EECF244321}">
                <p14:modId xmlns:p14="http://schemas.microsoft.com/office/powerpoint/2010/main" val="1423145704"/>
              </p:ext>
            </p:extLst>
          </p:nvPr>
        </p:nvGraphicFramePr>
        <p:xfrm>
          <a:off x="342443" y="3716412"/>
          <a:ext cx="7180090" cy="2126428"/>
        </p:xfrm>
        <a:graphic>
          <a:graphicData uri="http://schemas.openxmlformats.org/drawingml/2006/table">
            <a:tbl>
              <a:tblPr firstRow="1" bandRow="1">
                <a:tableStyleId>{5C22544A-7EE6-4342-B048-85BDC9FD1C3A}</a:tableStyleId>
              </a:tblPr>
              <a:tblGrid>
                <a:gridCol w="7180090">
                  <a:extLst>
                    <a:ext uri="{9D8B030D-6E8A-4147-A177-3AD203B41FA5}">
                      <a16:colId xmlns:a16="http://schemas.microsoft.com/office/drawing/2014/main" val="20000"/>
                    </a:ext>
                  </a:extLst>
                </a:gridCol>
              </a:tblGrid>
              <a:tr h="295835">
                <a:tc>
                  <a:txBody>
                    <a:bodyPr/>
                    <a:lstStyle/>
                    <a:p>
                      <a:pPr algn="l">
                        <a:spcAft>
                          <a:spcPts val="0"/>
                        </a:spcAft>
                      </a:pPr>
                      <a:r>
                        <a:rPr lang="en-US" sz="1600">
                          <a:solidFill>
                            <a:schemeClr val="tx1"/>
                          </a:solidFill>
                        </a:rPr>
                        <a:t>Key Benefits</a:t>
                      </a:r>
                    </a:p>
                  </a:txBody>
                  <a:tcPr marL="80682" marR="80682" marT="40341" marB="40341" anchor="ctr">
                    <a:noFill/>
                  </a:tcPr>
                </a:tc>
                <a:extLst>
                  <a:ext uri="{0D108BD9-81ED-4DB2-BD59-A6C34878D82A}">
                    <a16:rowId xmlns:a16="http://schemas.microsoft.com/office/drawing/2014/main" val="10000"/>
                  </a:ext>
                </a:extLst>
              </a:tr>
              <a:tr h="1801906">
                <a:tc>
                  <a:txBody>
                    <a:bodyPr/>
                    <a:lstStyle/>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Represents the shared services organization</a:t>
                      </a:r>
                    </a:p>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Allows customers to influence direction</a:t>
                      </a:r>
                    </a:p>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Controls spending and prioritizes initiatives</a:t>
                      </a:r>
                    </a:p>
                    <a:p>
                      <a:pPr marL="227013" lvl="1" indent="-227013"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tabLst/>
                      </a:pPr>
                      <a:r>
                        <a:rPr lang="en-US" sz="1600" kern="1200">
                          <a:solidFill>
                            <a:schemeClr val="tx1"/>
                          </a:solidFill>
                          <a:latin typeface="Arial" panose="020B0604020202020204" pitchFamily="34" charset="0"/>
                          <a:ea typeface="+mn-ea"/>
                          <a:cs typeface="Arial" panose="020B0604020202020204" pitchFamily="34" charset="0"/>
                        </a:rPr>
                        <a:t>Integrates with other business initiatives</a:t>
                      </a:r>
                    </a:p>
                  </a:txBody>
                  <a:tcPr marL="80682" marR="80682" marT="40341" marB="40341">
                    <a:noFill/>
                  </a:tcPr>
                </a:tc>
                <a:extLst>
                  <a:ext uri="{0D108BD9-81ED-4DB2-BD59-A6C34878D82A}">
                    <a16:rowId xmlns:a16="http://schemas.microsoft.com/office/drawing/2014/main" val="10001"/>
                  </a:ext>
                </a:extLst>
              </a:tr>
            </a:tbl>
          </a:graphicData>
        </a:graphic>
      </p:graphicFrame>
      <p:grpSp>
        <p:nvGrpSpPr>
          <p:cNvPr id="4" name="Group 3">
            <a:extLst>
              <a:ext uri="{FF2B5EF4-FFF2-40B4-BE49-F238E27FC236}">
                <a16:creationId xmlns:a16="http://schemas.microsoft.com/office/drawing/2014/main" id="{8342C319-3B68-42C8-A6E1-03F5CF24B6A0}"/>
              </a:ext>
            </a:extLst>
          </p:cNvPr>
          <p:cNvGrpSpPr/>
          <p:nvPr/>
        </p:nvGrpSpPr>
        <p:grpSpPr>
          <a:xfrm>
            <a:off x="7590677" y="2030225"/>
            <a:ext cx="4470482" cy="4181020"/>
            <a:chOff x="5356110" y="2089828"/>
            <a:chExt cx="4106433" cy="4738489"/>
          </a:xfrm>
        </p:grpSpPr>
        <p:sp>
          <p:nvSpPr>
            <p:cNvPr id="14" name="Text Box 16"/>
            <p:cNvSpPr txBox="1">
              <a:spLocks noChangeArrowheads="1"/>
            </p:cNvSpPr>
            <p:nvPr/>
          </p:nvSpPr>
          <p:spPr bwMode="auto">
            <a:xfrm>
              <a:off x="5556859" y="2089828"/>
              <a:ext cx="3558589" cy="2432607"/>
            </a:xfrm>
            <a:prstGeom prst="roundRect">
              <a:avLst/>
            </a:prstGeom>
            <a:solidFill>
              <a:schemeClr val="accent2">
                <a:lumMod val="20000"/>
                <a:lumOff val="80000"/>
              </a:schemeClr>
            </a:solidFill>
            <a:ln w="9525">
              <a:noFill/>
              <a:miter lim="800000"/>
              <a:headEnd/>
              <a:tailEnd/>
            </a:ln>
            <a:effectLst/>
          </p:spPr>
          <p:txBody>
            <a:bodyPr wrap="square" lIns="40341" tIns="38961" rIns="40341" bIns="38961">
              <a:noAutofit/>
            </a:bodyPr>
            <a:lstStyle/>
            <a:p>
              <a:pPr algn="ctr"/>
              <a:r>
                <a:rPr lang="en-US" sz="1412" b="1">
                  <a:ea typeface="Arial Narrow" charset="0"/>
                  <a:cs typeface="Arial Narrow" charset="0"/>
                </a:rPr>
                <a:t>Governance Board</a:t>
              </a:r>
            </a:p>
          </p:txBody>
        </p:sp>
        <p:sp>
          <p:nvSpPr>
            <p:cNvPr id="8" name="Rectangle 10"/>
            <p:cNvSpPr>
              <a:spLocks noChangeArrowheads="1"/>
            </p:cNvSpPr>
            <p:nvPr/>
          </p:nvSpPr>
          <p:spPr bwMode="auto">
            <a:xfrm>
              <a:off x="5709104" y="3505310"/>
              <a:ext cx="971550" cy="817100"/>
            </a:xfrm>
            <a:prstGeom prst="roundRect">
              <a:avLst/>
            </a:prstGeom>
            <a:solidFill>
              <a:srgbClr val="A05EB5"/>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Corp. HR</a:t>
              </a:r>
            </a:p>
          </p:txBody>
        </p:sp>
        <p:sp>
          <p:nvSpPr>
            <p:cNvPr id="9" name="Rectangle 11"/>
            <p:cNvSpPr>
              <a:spLocks noChangeArrowheads="1"/>
            </p:cNvSpPr>
            <p:nvPr/>
          </p:nvSpPr>
          <p:spPr bwMode="auto">
            <a:xfrm>
              <a:off x="7969082" y="3505310"/>
              <a:ext cx="971550" cy="817100"/>
            </a:xfrm>
            <a:prstGeom prst="roundRect">
              <a:avLst/>
            </a:prstGeom>
            <a:solidFill>
              <a:schemeClr val="accent4"/>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Corp. IT</a:t>
              </a:r>
            </a:p>
          </p:txBody>
        </p:sp>
        <p:sp>
          <p:nvSpPr>
            <p:cNvPr id="10" name="Rectangle 12"/>
            <p:cNvSpPr>
              <a:spLocks noChangeArrowheads="1"/>
            </p:cNvSpPr>
            <p:nvPr/>
          </p:nvSpPr>
          <p:spPr bwMode="auto">
            <a:xfrm>
              <a:off x="5709104" y="2599866"/>
              <a:ext cx="971550" cy="817100"/>
            </a:xfrm>
            <a:prstGeom prst="roundRect">
              <a:avLst/>
            </a:prstGeom>
            <a:solidFill>
              <a:srgbClr val="5F6062"/>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Business Unit A</a:t>
              </a:r>
            </a:p>
          </p:txBody>
        </p:sp>
        <p:sp>
          <p:nvSpPr>
            <p:cNvPr id="11" name="Rectangle 13"/>
            <p:cNvSpPr>
              <a:spLocks noChangeArrowheads="1"/>
            </p:cNvSpPr>
            <p:nvPr/>
          </p:nvSpPr>
          <p:spPr bwMode="auto">
            <a:xfrm>
              <a:off x="7969082" y="2599866"/>
              <a:ext cx="971550" cy="817100"/>
            </a:xfrm>
            <a:prstGeom prst="roundRect">
              <a:avLst/>
            </a:prstGeom>
            <a:solidFill>
              <a:srgbClr val="5F6062"/>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Business Unit C</a:t>
              </a:r>
            </a:p>
          </p:txBody>
        </p:sp>
        <p:sp>
          <p:nvSpPr>
            <p:cNvPr id="12" name="Rectangle 14"/>
            <p:cNvSpPr>
              <a:spLocks noChangeArrowheads="1"/>
            </p:cNvSpPr>
            <p:nvPr/>
          </p:nvSpPr>
          <p:spPr bwMode="auto">
            <a:xfrm>
              <a:off x="6822717" y="3505310"/>
              <a:ext cx="971550" cy="817100"/>
            </a:xfrm>
            <a:prstGeom prst="roundRect">
              <a:avLst/>
            </a:prstGeom>
            <a:solidFill>
              <a:schemeClr val="accent5"/>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Shared Services Lead</a:t>
              </a:r>
            </a:p>
          </p:txBody>
        </p:sp>
        <p:sp>
          <p:nvSpPr>
            <p:cNvPr id="13" name="Rectangle 15"/>
            <p:cNvSpPr>
              <a:spLocks noChangeArrowheads="1"/>
            </p:cNvSpPr>
            <p:nvPr/>
          </p:nvSpPr>
          <p:spPr bwMode="auto">
            <a:xfrm>
              <a:off x="6822717" y="2599866"/>
              <a:ext cx="971550" cy="817100"/>
            </a:xfrm>
            <a:prstGeom prst="roundRect">
              <a:avLst/>
            </a:prstGeom>
            <a:solidFill>
              <a:srgbClr val="5F6062"/>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Business Unit B</a:t>
              </a:r>
            </a:p>
          </p:txBody>
        </p:sp>
        <p:cxnSp>
          <p:nvCxnSpPr>
            <p:cNvPr id="15" name="AutoShape 20"/>
            <p:cNvCxnSpPr>
              <a:cxnSpLocks noChangeShapeType="1"/>
              <a:stCxn id="14" idx="2"/>
            </p:cNvCxnSpPr>
            <p:nvPr/>
          </p:nvCxnSpPr>
          <p:spPr bwMode="auto">
            <a:xfrm>
              <a:off x="7336154" y="4522435"/>
              <a:ext cx="0" cy="1334252"/>
            </a:xfrm>
            <a:prstGeom prst="straightConnector1">
              <a:avLst/>
            </a:prstGeom>
            <a:noFill/>
            <a:ln w="9525">
              <a:solidFill>
                <a:schemeClr val="tx1"/>
              </a:solidFill>
              <a:round/>
              <a:headEnd/>
              <a:tailEnd/>
            </a:ln>
          </p:spPr>
        </p:cxnSp>
        <p:cxnSp>
          <p:nvCxnSpPr>
            <p:cNvPr id="16" name="Straight Connector 15"/>
            <p:cNvCxnSpPr/>
            <p:nvPr/>
          </p:nvCxnSpPr>
          <p:spPr bwMode="auto">
            <a:xfrm>
              <a:off x="5356110" y="4728160"/>
              <a:ext cx="4106433" cy="1534"/>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4" name="Rectangle 10"/>
            <p:cNvSpPr>
              <a:spLocks noChangeArrowheads="1"/>
            </p:cNvSpPr>
            <p:nvPr/>
          </p:nvSpPr>
          <p:spPr bwMode="auto">
            <a:xfrm>
              <a:off x="6814454" y="4877704"/>
              <a:ext cx="1165589" cy="817100"/>
            </a:xfrm>
            <a:prstGeom prst="roundRect">
              <a:avLst/>
            </a:prstGeom>
            <a:solidFill>
              <a:schemeClr val="accent2"/>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Shared Services</a:t>
              </a:r>
            </a:p>
          </p:txBody>
        </p:sp>
        <p:cxnSp>
          <p:nvCxnSpPr>
            <p:cNvPr id="30" name="AutoShape 20"/>
            <p:cNvCxnSpPr>
              <a:cxnSpLocks noChangeShapeType="1"/>
            </p:cNvCxnSpPr>
            <p:nvPr/>
          </p:nvCxnSpPr>
          <p:spPr bwMode="auto">
            <a:xfrm flipH="1">
              <a:off x="6235375" y="5871643"/>
              <a:ext cx="2326448" cy="0"/>
            </a:xfrm>
            <a:prstGeom prst="straightConnector1">
              <a:avLst/>
            </a:prstGeom>
            <a:noFill/>
            <a:ln w="9525">
              <a:solidFill>
                <a:schemeClr val="tx1"/>
              </a:solidFill>
              <a:round/>
              <a:headEnd/>
              <a:tailEnd/>
            </a:ln>
          </p:spPr>
        </p:cxnSp>
        <p:cxnSp>
          <p:nvCxnSpPr>
            <p:cNvPr id="32" name="AutoShape 20"/>
            <p:cNvCxnSpPr>
              <a:cxnSpLocks noChangeShapeType="1"/>
            </p:cNvCxnSpPr>
            <p:nvPr/>
          </p:nvCxnSpPr>
          <p:spPr bwMode="auto">
            <a:xfrm>
              <a:off x="8555579" y="5871643"/>
              <a:ext cx="0" cy="522724"/>
            </a:xfrm>
            <a:prstGeom prst="straightConnector1">
              <a:avLst/>
            </a:prstGeom>
            <a:noFill/>
            <a:ln w="9525">
              <a:solidFill>
                <a:schemeClr val="tx1"/>
              </a:solidFill>
              <a:round/>
              <a:headEnd/>
              <a:tailEnd/>
            </a:ln>
          </p:spPr>
        </p:cxnSp>
        <p:cxnSp>
          <p:nvCxnSpPr>
            <p:cNvPr id="35" name="AutoShape 20"/>
            <p:cNvCxnSpPr>
              <a:cxnSpLocks noChangeShapeType="1"/>
            </p:cNvCxnSpPr>
            <p:nvPr/>
          </p:nvCxnSpPr>
          <p:spPr bwMode="auto">
            <a:xfrm>
              <a:off x="6235375" y="5871643"/>
              <a:ext cx="0" cy="522724"/>
            </a:xfrm>
            <a:prstGeom prst="straightConnector1">
              <a:avLst/>
            </a:prstGeom>
            <a:noFill/>
            <a:ln w="9525">
              <a:solidFill>
                <a:schemeClr val="tx1"/>
              </a:solidFill>
              <a:round/>
              <a:headEnd/>
              <a:tailEnd/>
            </a:ln>
          </p:spPr>
        </p:cxnSp>
        <p:sp>
          <p:nvSpPr>
            <p:cNvPr id="25" name="Rectangle 10"/>
            <p:cNvSpPr>
              <a:spLocks noChangeArrowheads="1"/>
            </p:cNvSpPr>
            <p:nvPr/>
          </p:nvSpPr>
          <p:spPr bwMode="auto">
            <a:xfrm>
              <a:off x="5657129" y="6011217"/>
              <a:ext cx="1165589" cy="817100"/>
            </a:xfrm>
            <a:prstGeom prst="roundRect">
              <a:avLst/>
            </a:prstGeom>
            <a:solidFill>
              <a:schemeClr val="accent2"/>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Service Center</a:t>
              </a:r>
            </a:p>
          </p:txBody>
        </p:sp>
        <p:sp>
          <p:nvSpPr>
            <p:cNvPr id="26" name="Rectangle 10"/>
            <p:cNvSpPr>
              <a:spLocks noChangeArrowheads="1"/>
            </p:cNvSpPr>
            <p:nvPr/>
          </p:nvSpPr>
          <p:spPr bwMode="auto">
            <a:xfrm>
              <a:off x="7983577" y="6011217"/>
              <a:ext cx="1165589" cy="817100"/>
            </a:xfrm>
            <a:prstGeom prst="roundRect">
              <a:avLst/>
            </a:prstGeom>
            <a:solidFill>
              <a:srgbClr val="26BCD7"/>
            </a:solidFill>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38961" tIns="38961" rIns="38961" bIns="38961" anchor="ctr"/>
            <a:lstStyle/>
            <a:p>
              <a:pPr algn="ctr">
                <a:lnSpc>
                  <a:spcPct val="90000"/>
                </a:lnSpc>
              </a:pPr>
              <a:r>
                <a:rPr lang="en-US" sz="1235" b="1">
                  <a:solidFill>
                    <a:schemeClr val="bg1"/>
                  </a:solidFill>
                  <a:ea typeface="Arial Narrow" charset="0"/>
                  <a:cs typeface="Arial Narrow" charset="0"/>
                </a:rPr>
                <a:t>Centers of Expertise</a:t>
              </a:r>
            </a:p>
          </p:txBody>
        </p:sp>
      </p:grpSp>
    </p:spTree>
    <p:extLst>
      <p:ext uri="{BB962C8B-B14F-4D97-AF65-F5344CB8AC3E}">
        <p14:creationId xmlns:p14="http://schemas.microsoft.com/office/powerpoint/2010/main" val="24167213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ounded Rectangle 57">
            <a:extLst>
              <a:ext uri="{FF2B5EF4-FFF2-40B4-BE49-F238E27FC236}">
                <a16:creationId xmlns:a16="http://schemas.microsoft.com/office/drawing/2014/main" id="{E50CD94C-72A9-BA27-A8AB-35918CB61BE2}"/>
              </a:ext>
            </a:extLst>
          </p:cNvPr>
          <p:cNvSpPr/>
          <p:nvPr/>
        </p:nvSpPr>
        <p:spPr>
          <a:xfrm>
            <a:off x="2600960" y="3688080"/>
            <a:ext cx="1981200" cy="741680"/>
          </a:xfrm>
          <a:prstGeom prst="roundRect">
            <a:avLst>
              <a:gd name="adj" fmla="val 6566"/>
            </a:avLst>
          </a:prstGeom>
          <a:gradFill>
            <a:gsLst>
              <a:gs pos="0">
                <a:schemeClr val="accent2"/>
              </a:gs>
              <a:gs pos="86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Metrics/Reporting</a:t>
            </a:r>
          </a:p>
        </p:txBody>
      </p:sp>
      <p:sp>
        <p:nvSpPr>
          <p:cNvPr id="62" name="Rounded Rectangle 61">
            <a:extLst>
              <a:ext uri="{FF2B5EF4-FFF2-40B4-BE49-F238E27FC236}">
                <a16:creationId xmlns:a16="http://schemas.microsoft.com/office/drawing/2014/main" id="{036F7FF2-CD36-BDF7-3E5A-F9C131DA591D}"/>
              </a:ext>
            </a:extLst>
          </p:cNvPr>
          <p:cNvSpPr/>
          <p:nvPr/>
        </p:nvSpPr>
        <p:spPr>
          <a:xfrm>
            <a:off x="2600960" y="4519076"/>
            <a:ext cx="1981200" cy="741680"/>
          </a:xfrm>
          <a:prstGeom prst="roundRect">
            <a:avLst>
              <a:gd name="adj" fmla="val 6566"/>
            </a:avLst>
          </a:prstGeom>
          <a:gradFill>
            <a:gsLst>
              <a:gs pos="0">
                <a:schemeClr val="accent2"/>
              </a:gs>
              <a:gs pos="76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Knowledgebase Content</a:t>
            </a:r>
          </a:p>
        </p:txBody>
      </p:sp>
      <p:sp>
        <p:nvSpPr>
          <p:cNvPr id="63" name="Rounded Rectangle 62">
            <a:extLst>
              <a:ext uri="{FF2B5EF4-FFF2-40B4-BE49-F238E27FC236}">
                <a16:creationId xmlns:a16="http://schemas.microsoft.com/office/drawing/2014/main" id="{625167C3-76C3-131E-A14A-44565A726F22}"/>
              </a:ext>
            </a:extLst>
          </p:cNvPr>
          <p:cNvSpPr/>
          <p:nvPr/>
        </p:nvSpPr>
        <p:spPr>
          <a:xfrm>
            <a:off x="2600960" y="5339080"/>
            <a:ext cx="1981200" cy="741680"/>
          </a:xfrm>
          <a:prstGeom prst="roundRect">
            <a:avLst>
              <a:gd name="adj" fmla="val 6566"/>
            </a:avLst>
          </a:prstGeom>
          <a:gradFill>
            <a:gsLst>
              <a:gs pos="0">
                <a:schemeClr val="accent2"/>
              </a:gs>
              <a:gs pos="73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System Management</a:t>
            </a:r>
          </a:p>
        </p:txBody>
      </p:sp>
      <p:sp>
        <p:nvSpPr>
          <p:cNvPr id="64" name="Rounded Rectangle 63">
            <a:extLst>
              <a:ext uri="{FF2B5EF4-FFF2-40B4-BE49-F238E27FC236}">
                <a16:creationId xmlns:a16="http://schemas.microsoft.com/office/drawing/2014/main" id="{D22D194F-7725-92AD-62C0-5FBA7FCD9AEF}"/>
              </a:ext>
            </a:extLst>
          </p:cNvPr>
          <p:cNvSpPr/>
          <p:nvPr/>
        </p:nvSpPr>
        <p:spPr>
          <a:xfrm>
            <a:off x="7664027" y="3688080"/>
            <a:ext cx="1981200" cy="741680"/>
          </a:xfrm>
          <a:prstGeom prst="roundRect">
            <a:avLst>
              <a:gd name="adj" fmla="val 6566"/>
            </a:avLst>
          </a:prstGeom>
          <a:gradFill>
            <a:gsLst>
              <a:gs pos="0">
                <a:schemeClr val="accent2"/>
              </a:gs>
              <a:gs pos="86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Training and Change Management</a:t>
            </a:r>
          </a:p>
        </p:txBody>
      </p:sp>
      <p:sp>
        <p:nvSpPr>
          <p:cNvPr id="65" name="Rounded Rectangle 64">
            <a:extLst>
              <a:ext uri="{FF2B5EF4-FFF2-40B4-BE49-F238E27FC236}">
                <a16:creationId xmlns:a16="http://schemas.microsoft.com/office/drawing/2014/main" id="{FB585F0E-42B7-266C-A514-B927A1CEC38D}"/>
              </a:ext>
            </a:extLst>
          </p:cNvPr>
          <p:cNvSpPr/>
          <p:nvPr/>
        </p:nvSpPr>
        <p:spPr>
          <a:xfrm>
            <a:off x="7664027" y="4519076"/>
            <a:ext cx="1981200" cy="741680"/>
          </a:xfrm>
          <a:prstGeom prst="roundRect">
            <a:avLst>
              <a:gd name="adj" fmla="val 6566"/>
            </a:avLst>
          </a:prstGeom>
          <a:gradFill>
            <a:gsLst>
              <a:gs pos="0">
                <a:schemeClr val="accent2"/>
              </a:gs>
              <a:gs pos="76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Quality Management</a:t>
            </a:r>
          </a:p>
        </p:txBody>
      </p:sp>
      <p:sp>
        <p:nvSpPr>
          <p:cNvPr id="66" name="Rounded Rectangle 65">
            <a:extLst>
              <a:ext uri="{FF2B5EF4-FFF2-40B4-BE49-F238E27FC236}">
                <a16:creationId xmlns:a16="http://schemas.microsoft.com/office/drawing/2014/main" id="{1951B666-6076-F3F5-496E-155EA4406013}"/>
              </a:ext>
            </a:extLst>
          </p:cNvPr>
          <p:cNvSpPr/>
          <p:nvPr/>
        </p:nvSpPr>
        <p:spPr>
          <a:xfrm>
            <a:off x="7664027" y="5339080"/>
            <a:ext cx="1981200" cy="741680"/>
          </a:xfrm>
          <a:prstGeom prst="roundRect">
            <a:avLst>
              <a:gd name="adj" fmla="val 6566"/>
            </a:avLst>
          </a:prstGeom>
          <a:gradFill>
            <a:gsLst>
              <a:gs pos="0">
                <a:schemeClr val="accent2"/>
              </a:gs>
              <a:gs pos="73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Continuous Improvement</a:t>
            </a:r>
          </a:p>
        </p:txBody>
      </p:sp>
      <p:sp>
        <p:nvSpPr>
          <p:cNvPr id="2" name="Slide Number Placeholder 1"/>
          <p:cNvSpPr>
            <a:spLocks noGrp="1"/>
          </p:cNvSpPr>
          <p:nvPr>
            <p:ph type="sldNum" sz="quarter" idx="4"/>
          </p:nvPr>
        </p:nvSpPr>
        <p:spPr>
          <a:xfrm>
            <a:off x="11316230" y="6473952"/>
            <a:ext cx="411480" cy="384048"/>
          </a:xfrm>
        </p:spPr>
        <p:txBody>
          <a:bodyPr/>
          <a:lstStyle/>
          <a:p>
            <a:fld id="{9AA6D16A-0A68-8445-85DB-A0BE8CCB51C7}" type="slidenum">
              <a:rPr lang="en-US" dirty="0" smtClean="0"/>
              <a:pPr/>
              <a:t>54</a:t>
            </a:fld>
            <a:endParaRPr lang="en-US"/>
          </a:p>
        </p:txBody>
      </p:sp>
      <p:sp>
        <p:nvSpPr>
          <p:cNvPr id="3" name="Title 2"/>
          <p:cNvSpPr>
            <a:spLocks noGrp="1"/>
          </p:cNvSpPr>
          <p:nvPr>
            <p:ph type="title"/>
          </p:nvPr>
        </p:nvSpPr>
        <p:spPr/>
        <p:txBody>
          <a:bodyPr/>
          <a:lstStyle/>
          <a:p>
            <a:r>
              <a:rPr lang="en-US"/>
              <a:t>Operational Support Team</a:t>
            </a:r>
          </a:p>
        </p:txBody>
      </p:sp>
      <p:sp>
        <p:nvSpPr>
          <p:cNvPr id="4" name="Text Placeholder 3"/>
          <p:cNvSpPr>
            <a:spLocks noGrp="1"/>
          </p:cNvSpPr>
          <p:nvPr>
            <p:ph type="body" sz="quarter" idx="10"/>
          </p:nvPr>
        </p:nvSpPr>
        <p:spPr/>
        <p:txBody>
          <a:bodyPr/>
          <a:lstStyle/>
          <a:p>
            <a:r>
              <a:rPr lang="en-US"/>
              <a:t>Stabilization Success Factors</a:t>
            </a:r>
          </a:p>
        </p:txBody>
      </p:sp>
      <p:sp>
        <p:nvSpPr>
          <p:cNvPr id="5" name="Content Placeholder 4"/>
          <p:cNvSpPr>
            <a:spLocks noGrp="1"/>
          </p:cNvSpPr>
          <p:nvPr>
            <p:ph sz="quarter" idx="11"/>
          </p:nvPr>
        </p:nvSpPr>
        <p:spPr>
          <a:xfrm>
            <a:off x="438912" y="1280160"/>
            <a:ext cx="11089059" cy="4663440"/>
          </a:xfrm>
        </p:spPr>
        <p:txBody>
          <a:bodyPr>
            <a:normAutofit/>
          </a:bodyPr>
          <a:lstStyle/>
          <a:p>
            <a:pPr marL="227013" lvl="1" indent="-227013"/>
            <a:r>
              <a:rPr lang="en-US" sz="1600"/>
              <a:t>The operational support team is as an internal resource for the continuous maintenance and improvement of the service center</a:t>
            </a:r>
          </a:p>
          <a:p>
            <a:pPr marL="227013" lvl="1" indent="-227013"/>
            <a:r>
              <a:rPr lang="en-US" sz="1600"/>
              <a:t>The operational support staff monitors service center performance, provides training to service center staff and customers, and ensures key systems and content are up to date and maintained</a:t>
            </a:r>
          </a:p>
        </p:txBody>
      </p:sp>
      <p:sp>
        <p:nvSpPr>
          <p:cNvPr id="28" name="Freeform 27">
            <a:extLst>
              <a:ext uri="{FF2B5EF4-FFF2-40B4-BE49-F238E27FC236}">
                <a16:creationId xmlns:a16="http://schemas.microsoft.com/office/drawing/2014/main" id="{72537641-E5E0-AD01-AF68-0FBAC3EC00A7}"/>
              </a:ext>
            </a:extLst>
          </p:cNvPr>
          <p:cNvSpPr/>
          <p:nvPr/>
        </p:nvSpPr>
        <p:spPr>
          <a:xfrm>
            <a:off x="5661247" y="3005025"/>
            <a:ext cx="297499" cy="1209226"/>
          </a:xfrm>
          <a:custGeom>
            <a:avLst/>
            <a:gdLst>
              <a:gd name="connsiteX0" fmla="*/ 0 w 297499"/>
              <a:gd name="connsiteY0" fmla="*/ 0 h 1209226"/>
              <a:gd name="connsiteX1" fmla="*/ 297499 w 297499"/>
              <a:gd name="connsiteY1" fmla="*/ 0 h 1209226"/>
              <a:gd name="connsiteX2" fmla="*/ 297499 w 297499"/>
              <a:gd name="connsiteY2" fmla="*/ 911770 h 1209226"/>
              <a:gd name="connsiteX3" fmla="*/ 0 w 297499"/>
              <a:gd name="connsiteY3" fmla="*/ 1209226 h 1209226"/>
              <a:gd name="connsiteX4" fmla="*/ 0 w 297499"/>
              <a:gd name="connsiteY4" fmla="*/ 1209226 h 1209226"/>
              <a:gd name="connsiteX5" fmla="*/ 0 w 297499"/>
              <a:gd name="connsiteY5" fmla="*/ 0 h 1209226"/>
              <a:gd name="connsiteX6" fmla="*/ 0 w 297499"/>
              <a:gd name="connsiteY6" fmla="*/ 0 h 1209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499" h="1209226">
                <a:moveTo>
                  <a:pt x="0" y="0"/>
                </a:moveTo>
                <a:lnTo>
                  <a:pt x="297499" y="0"/>
                </a:lnTo>
                <a:lnTo>
                  <a:pt x="297499" y="911770"/>
                </a:lnTo>
                <a:cubicBezTo>
                  <a:pt x="297499" y="1075955"/>
                  <a:pt x="164209" y="1209226"/>
                  <a:pt x="0" y="1209226"/>
                </a:cubicBezTo>
                <a:lnTo>
                  <a:pt x="0" y="1209226"/>
                </a:lnTo>
                <a:lnTo>
                  <a:pt x="0" y="0"/>
                </a:lnTo>
                <a:lnTo>
                  <a:pt x="0" y="0"/>
                </a:lnTo>
                <a:close/>
              </a:path>
            </a:pathLst>
          </a:custGeom>
          <a:solidFill>
            <a:schemeClr val="accent1">
              <a:lumMod val="75000"/>
            </a:schemeClr>
          </a:solidFill>
          <a:ln w="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9292A32D-4111-660F-F96D-9081961A23E5}"/>
              </a:ext>
            </a:extLst>
          </p:cNvPr>
          <p:cNvSpPr/>
          <p:nvPr/>
        </p:nvSpPr>
        <p:spPr>
          <a:xfrm>
            <a:off x="4707387" y="3925696"/>
            <a:ext cx="1251418" cy="288495"/>
          </a:xfrm>
          <a:custGeom>
            <a:avLst/>
            <a:gdLst>
              <a:gd name="connsiteX0" fmla="*/ 0 w 1251418"/>
              <a:gd name="connsiteY0" fmla="*/ 0 h 288495"/>
              <a:gd name="connsiteX1" fmla="*/ 1251419 w 1251418"/>
              <a:gd name="connsiteY1" fmla="*/ 0 h 288495"/>
              <a:gd name="connsiteX2" fmla="*/ 962881 w 1251418"/>
              <a:gd name="connsiteY2" fmla="*/ 288496 h 288495"/>
              <a:gd name="connsiteX3" fmla="*/ 0 w 1251418"/>
              <a:gd name="connsiteY3" fmla="*/ 288496 h 288495"/>
              <a:gd name="connsiteX4" fmla="*/ 0 w 1251418"/>
              <a:gd name="connsiteY4" fmla="*/ 0 h 288495"/>
              <a:gd name="connsiteX5" fmla="*/ 0 w 1251418"/>
              <a:gd name="connsiteY5" fmla="*/ 0 h 28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418" h="288495">
                <a:moveTo>
                  <a:pt x="0" y="0"/>
                </a:moveTo>
                <a:lnTo>
                  <a:pt x="1251419" y="0"/>
                </a:lnTo>
                <a:cubicBezTo>
                  <a:pt x="1251419" y="159201"/>
                  <a:pt x="1122164" y="288496"/>
                  <a:pt x="962881" y="288496"/>
                </a:cubicBezTo>
                <a:lnTo>
                  <a:pt x="0" y="288496"/>
                </a:lnTo>
                <a:lnTo>
                  <a:pt x="0" y="0"/>
                </a:lnTo>
                <a:lnTo>
                  <a:pt x="0" y="0"/>
                </a:lnTo>
                <a:close/>
              </a:path>
            </a:pathLst>
          </a:custGeom>
          <a:solidFill>
            <a:schemeClr val="accent1"/>
          </a:solidFill>
          <a:ln w="0"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A8B8AF35-145D-92A4-377D-6681E01A868F}"/>
              </a:ext>
            </a:extLst>
          </p:cNvPr>
          <p:cNvSpPr/>
          <p:nvPr/>
        </p:nvSpPr>
        <p:spPr>
          <a:xfrm>
            <a:off x="5661247" y="4069944"/>
            <a:ext cx="297499" cy="916932"/>
          </a:xfrm>
          <a:custGeom>
            <a:avLst/>
            <a:gdLst>
              <a:gd name="connsiteX0" fmla="*/ 0 w 297499"/>
              <a:gd name="connsiteY0" fmla="*/ 916933 h 916932"/>
              <a:gd name="connsiteX1" fmla="*/ 297499 w 297499"/>
              <a:gd name="connsiteY1" fmla="*/ 619477 h 916932"/>
              <a:gd name="connsiteX2" fmla="*/ 297499 w 297499"/>
              <a:gd name="connsiteY2" fmla="*/ 0 h 916932"/>
              <a:gd name="connsiteX3" fmla="*/ 8961 w 297499"/>
              <a:gd name="connsiteY3" fmla="*/ 220555 h 916932"/>
              <a:gd name="connsiteX4" fmla="*/ 0 w 297499"/>
              <a:gd name="connsiteY4" fmla="*/ 220555 h 916932"/>
              <a:gd name="connsiteX5" fmla="*/ 0 w 297499"/>
              <a:gd name="connsiteY5" fmla="*/ 916933 h 916932"/>
              <a:gd name="connsiteX6" fmla="*/ 0 w 297499"/>
              <a:gd name="connsiteY6" fmla="*/ 916933 h 91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499" h="916932">
                <a:moveTo>
                  <a:pt x="0" y="916933"/>
                </a:moveTo>
                <a:cubicBezTo>
                  <a:pt x="164328" y="916933"/>
                  <a:pt x="297499" y="783781"/>
                  <a:pt x="297499" y="619477"/>
                </a:cubicBezTo>
                <a:lnTo>
                  <a:pt x="297499" y="0"/>
                </a:lnTo>
                <a:cubicBezTo>
                  <a:pt x="297499" y="116241"/>
                  <a:pt x="126109" y="220555"/>
                  <a:pt x="8961" y="220555"/>
                </a:cubicBezTo>
                <a:lnTo>
                  <a:pt x="0" y="220555"/>
                </a:lnTo>
                <a:lnTo>
                  <a:pt x="0" y="916933"/>
                </a:lnTo>
                <a:lnTo>
                  <a:pt x="0" y="916933"/>
                </a:lnTo>
                <a:close/>
              </a:path>
            </a:pathLst>
          </a:custGeom>
          <a:solidFill>
            <a:schemeClr val="accent1">
              <a:lumMod val="75000"/>
            </a:schemeClr>
          </a:solidFill>
          <a:ln w="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7998C4F3-326D-F9D4-8D81-C97CEFC84303}"/>
              </a:ext>
            </a:extLst>
          </p:cNvPr>
          <p:cNvSpPr/>
          <p:nvPr/>
        </p:nvSpPr>
        <p:spPr>
          <a:xfrm>
            <a:off x="4707387" y="4698440"/>
            <a:ext cx="1251418" cy="288496"/>
          </a:xfrm>
          <a:custGeom>
            <a:avLst/>
            <a:gdLst>
              <a:gd name="connsiteX0" fmla="*/ 0 w 1251418"/>
              <a:gd name="connsiteY0" fmla="*/ 0 h 288496"/>
              <a:gd name="connsiteX1" fmla="*/ 1251419 w 1251418"/>
              <a:gd name="connsiteY1" fmla="*/ 0 h 288496"/>
              <a:gd name="connsiteX2" fmla="*/ 962881 w 1251418"/>
              <a:gd name="connsiteY2" fmla="*/ 288496 h 288496"/>
              <a:gd name="connsiteX3" fmla="*/ 0 w 1251418"/>
              <a:gd name="connsiteY3" fmla="*/ 288496 h 288496"/>
              <a:gd name="connsiteX4" fmla="*/ 0 w 1251418"/>
              <a:gd name="connsiteY4" fmla="*/ 0 h 288496"/>
              <a:gd name="connsiteX5" fmla="*/ 0 w 1251418"/>
              <a:gd name="connsiteY5" fmla="*/ 0 h 28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418" h="288496">
                <a:moveTo>
                  <a:pt x="0" y="0"/>
                </a:moveTo>
                <a:lnTo>
                  <a:pt x="1251419" y="0"/>
                </a:lnTo>
                <a:cubicBezTo>
                  <a:pt x="1251419" y="159201"/>
                  <a:pt x="1122164" y="288496"/>
                  <a:pt x="962881" y="288496"/>
                </a:cubicBezTo>
                <a:lnTo>
                  <a:pt x="0" y="288496"/>
                </a:lnTo>
                <a:lnTo>
                  <a:pt x="0" y="0"/>
                </a:lnTo>
                <a:lnTo>
                  <a:pt x="0" y="0"/>
                </a:lnTo>
                <a:close/>
              </a:path>
            </a:pathLst>
          </a:custGeom>
          <a:solidFill>
            <a:schemeClr val="accent1"/>
          </a:solidFill>
          <a:ln w="0"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8FD96A97-A7AD-EEF9-F5AD-07CB803438BD}"/>
              </a:ext>
            </a:extLst>
          </p:cNvPr>
          <p:cNvSpPr/>
          <p:nvPr/>
        </p:nvSpPr>
        <p:spPr>
          <a:xfrm>
            <a:off x="5661247" y="4842688"/>
            <a:ext cx="297499" cy="916932"/>
          </a:xfrm>
          <a:custGeom>
            <a:avLst/>
            <a:gdLst>
              <a:gd name="connsiteX0" fmla="*/ 0 w 297499"/>
              <a:gd name="connsiteY0" fmla="*/ 916933 h 916932"/>
              <a:gd name="connsiteX1" fmla="*/ 297499 w 297499"/>
              <a:gd name="connsiteY1" fmla="*/ 619477 h 916932"/>
              <a:gd name="connsiteX2" fmla="*/ 297499 w 297499"/>
              <a:gd name="connsiteY2" fmla="*/ 0 h 916932"/>
              <a:gd name="connsiteX3" fmla="*/ 8961 w 297499"/>
              <a:gd name="connsiteY3" fmla="*/ 220555 h 916932"/>
              <a:gd name="connsiteX4" fmla="*/ 0 w 297499"/>
              <a:gd name="connsiteY4" fmla="*/ 220555 h 916932"/>
              <a:gd name="connsiteX5" fmla="*/ 0 w 297499"/>
              <a:gd name="connsiteY5" fmla="*/ 916933 h 916932"/>
              <a:gd name="connsiteX6" fmla="*/ 0 w 297499"/>
              <a:gd name="connsiteY6" fmla="*/ 916933 h 91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499" h="916932">
                <a:moveTo>
                  <a:pt x="0" y="916933"/>
                </a:moveTo>
                <a:cubicBezTo>
                  <a:pt x="164328" y="916933"/>
                  <a:pt x="297499" y="783781"/>
                  <a:pt x="297499" y="619477"/>
                </a:cubicBezTo>
                <a:lnTo>
                  <a:pt x="297499" y="0"/>
                </a:lnTo>
                <a:cubicBezTo>
                  <a:pt x="297499" y="116241"/>
                  <a:pt x="126109" y="220555"/>
                  <a:pt x="8961" y="220555"/>
                </a:cubicBezTo>
                <a:lnTo>
                  <a:pt x="0" y="220555"/>
                </a:lnTo>
                <a:lnTo>
                  <a:pt x="0" y="916933"/>
                </a:lnTo>
                <a:lnTo>
                  <a:pt x="0" y="916933"/>
                </a:lnTo>
                <a:close/>
              </a:path>
            </a:pathLst>
          </a:custGeom>
          <a:solidFill>
            <a:schemeClr val="accent1">
              <a:lumMod val="75000"/>
            </a:schemeClr>
          </a:solidFill>
          <a:ln w="0"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75225D02-F390-40BF-65FA-6FF3C4E81ACB}"/>
              </a:ext>
            </a:extLst>
          </p:cNvPr>
          <p:cNvSpPr/>
          <p:nvPr/>
        </p:nvSpPr>
        <p:spPr>
          <a:xfrm>
            <a:off x="4707387" y="5471125"/>
            <a:ext cx="1251418" cy="288495"/>
          </a:xfrm>
          <a:custGeom>
            <a:avLst/>
            <a:gdLst>
              <a:gd name="connsiteX0" fmla="*/ 0 w 1251418"/>
              <a:gd name="connsiteY0" fmla="*/ 0 h 288495"/>
              <a:gd name="connsiteX1" fmla="*/ 1251419 w 1251418"/>
              <a:gd name="connsiteY1" fmla="*/ 0 h 288495"/>
              <a:gd name="connsiteX2" fmla="*/ 962881 w 1251418"/>
              <a:gd name="connsiteY2" fmla="*/ 288496 h 288495"/>
              <a:gd name="connsiteX3" fmla="*/ 0 w 1251418"/>
              <a:gd name="connsiteY3" fmla="*/ 288496 h 288495"/>
              <a:gd name="connsiteX4" fmla="*/ 0 w 1251418"/>
              <a:gd name="connsiteY4" fmla="*/ 0 h 288495"/>
              <a:gd name="connsiteX5" fmla="*/ 0 w 1251418"/>
              <a:gd name="connsiteY5" fmla="*/ 0 h 28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418" h="288495">
                <a:moveTo>
                  <a:pt x="0" y="0"/>
                </a:moveTo>
                <a:lnTo>
                  <a:pt x="1251419" y="0"/>
                </a:lnTo>
                <a:cubicBezTo>
                  <a:pt x="1251419" y="159201"/>
                  <a:pt x="1122164" y="288496"/>
                  <a:pt x="962881" y="288496"/>
                </a:cubicBezTo>
                <a:lnTo>
                  <a:pt x="0" y="288496"/>
                </a:lnTo>
                <a:lnTo>
                  <a:pt x="0" y="0"/>
                </a:lnTo>
                <a:lnTo>
                  <a:pt x="0" y="0"/>
                </a:lnTo>
                <a:close/>
              </a:path>
            </a:pathLst>
          </a:custGeom>
          <a:solidFill>
            <a:schemeClr val="accent1"/>
          </a:solidFill>
          <a:ln w="0"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E705175B-7FDB-FCFB-1722-81D088E4999E}"/>
              </a:ext>
            </a:extLst>
          </p:cNvPr>
          <p:cNvSpPr/>
          <p:nvPr/>
        </p:nvSpPr>
        <p:spPr>
          <a:xfrm rot="10800000">
            <a:off x="6267554" y="2989004"/>
            <a:ext cx="297499" cy="1209226"/>
          </a:xfrm>
          <a:custGeom>
            <a:avLst/>
            <a:gdLst>
              <a:gd name="connsiteX0" fmla="*/ 0 w 297499"/>
              <a:gd name="connsiteY0" fmla="*/ 0 h 1209226"/>
              <a:gd name="connsiteX1" fmla="*/ 0 w 297499"/>
              <a:gd name="connsiteY1" fmla="*/ 0 h 1209226"/>
              <a:gd name="connsiteX2" fmla="*/ 297499 w 297499"/>
              <a:gd name="connsiteY2" fmla="*/ 297456 h 1209226"/>
              <a:gd name="connsiteX3" fmla="*/ 297499 w 297499"/>
              <a:gd name="connsiteY3" fmla="*/ 1209226 h 1209226"/>
              <a:gd name="connsiteX4" fmla="*/ 0 w 297499"/>
              <a:gd name="connsiteY4" fmla="*/ 1209226 h 1209226"/>
              <a:gd name="connsiteX5" fmla="*/ 0 w 297499"/>
              <a:gd name="connsiteY5" fmla="*/ 0 h 1209226"/>
              <a:gd name="connsiteX6" fmla="*/ 0 w 297499"/>
              <a:gd name="connsiteY6" fmla="*/ 0 h 1209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499" h="1209226">
                <a:moveTo>
                  <a:pt x="0" y="0"/>
                </a:moveTo>
                <a:lnTo>
                  <a:pt x="0" y="0"/>
                </a:lnTo>
                <a:cubicBezTo>
                  <a:pt x="164209" y="0"/>
                  <a:pt x="297499" y="133271"/>
                  <a:pt x="297499" y="297456"/>
                </a:cubicBezTo>
                <a:lnTo>
                  <a:pt x="297499" y="1209226"/>
                </a:lnTo>
                <a:lnTo>
                  <a:pt x="0" y="1209226"/>
                </a:lnTo>
                <a:lnTo>
                  <a:pt x="0" y="0"/>
                </a:lnTo>
                <a:lnTo>
                  <a:pt x="0" y="0"/>
                </a:lnTo>
                <a:close/>
              </a:path>
            </a:pathLst>
          </a:custGeom>
          <a:solidFill>
            <a:schemeClr val="accent1">
              <a:lumMod val="75000"/>
            </a:schemeClr>
          </a:solidFill>
          <a:ln w="0"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DFE360DF-DC0F-E799-B38F-C3586F9272A3}"/>
              </a:ext>
            </a:extLst>
          </p:cNvPr>
          <p:cNvSpPr/>
          <p:nvPr/>
        </p:nvSpPr>
        <p:spPr>
          <a:xfrm rot="10800000">
            <a:off x="6267554" y="3909734"/>
            <a:ext cx="1251418" cy="288496"/>
          </a:xfrm>
          <a:custGeom>
            <a:avLst/>
            <a:gdLst>
              <a:gd name="connsiteX0" fmla="*/ 0 w 1251418"/>
              <a:gd name="connsiteY0" fmla="*/ 0 h 288496"/>
              <a:gd name="connsiteX1" fmla="*/ 962881 w 1251418"/>
              <a:gd name="connsiteY1" fmla="*/ 0 h 288496"/>
              <a:gd name="connsiteX2" fmla="*/ 1251419 w 1251418"/>
              <a:gd name="connsiteY2" fmla="*/ 288496 h 288496"/>
              <a:gd name="connsiteX3" fmla="*/ 0 w 1251418"/>
              <a:gd name="connsiteY3" fmla="*/ 288496 h 288496"/>
              <a:gd name="connsiteX4" fmla="*/ 0 w 1251418"/>
              <a:gd name="connsiteY4" fmla="*/ 0 h 288496"/>
              <a:gd name="connsiteX5" fmla="*/ 0 w 1251418"/>
              <a:gd name="connsiteY5" fmla="*/ 0 h 28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418" h="288496">
                <a:moveTo>
                  <a:pt x="0" y="0"/>
                </a:moveTo>
                <a:lnTo>
                  <a:pt x="962881" y="0"/>
                </a:lnTo>
                <a:cubicBezTo>
                  <a:pt x="1122105" y="0"/>
                  <a:pt x="1251419" y="129236"/>
                  <a:pt x="1251419" y="288496"/>
                </a:cubicBezTo>
                <a:lnTo>
                  <a:pt x="0" y="288496"/>
                </a:lnTo>
                <a:lnTo>
                  <a:pt x="0" y="0"/>
                </a:lnTo>
                <a:lnTo>
                  <a:pt x="0" y="0"/>
                </a:lnTo>
                <a:close/>
              </a:path>
            </a:pathLst>
          </a:custGeom>
          <a:solidFill>
            <a:schemeClr val="accent1"/>
          </a:solidFill>
          <a:ln w="0"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B6099399-26F5-6D44-6B82-E7B3093171FF}"/>
              </a:ext>
            </a:extLst>
          </p:cNvPr>
          <p:cNvSpPr/>
          <p:nvPr/>
        </p:nvSpPr>
        <p:spPr>
          <a:xfrm>
            <a:off x="6267494" y="4054042"/>
            <a:ext cx="297499" cy="916932"/>
          </a:xfrm>
          <a:custGeom>
            <a:avLst/>
            <a:gdLst>
              <a:gd name="connsiteX0" fmla="*/ 297499 w 297499"/>
              <a:gd name="connsiteY0" fmla="*/ 916933 h 916932"/>
              <a:gd name="connsiteX1" fmla="*/ 0 w 297499"/>
              <a:gd name="connsiteY1" fmla="*/ 619477 h 916932"/>
              <a:gd name="connsiteX2" fmla="*/ 0 w 297499"/>
              <a:gd name="connsiteY2" fmla="*/ 0 h 916932"/>
              <a:gd name="connsiteX3" fmla="*/ 288538 w 297499"/>
              <a:gd name="connsiteY3" fmla="*/ 220555 h 916932"/>
              <a:gd name="connsiteX4" fmla="*/ 297499 w 297499"/>
              <a:gd name="connsiteY4" fmla="*/ 220555 h 916932"/>
              <a:gd name="connsiteX5" fmla="*/ 297499 w 297499"/>
              <a:gd name="connsiteY5" fmla="*/ 916933 h 916932"/>
              <a:gd name="connsiteX6" fmla="*/ 297499 w 297499"/>
              <a:gd name="connsiteY6" fmla="*/ 916933 h 91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499" h="916932">
                <a:moveTo>
                  <a:pt x="297499" y="916933"/>
                </a:moveTo>
                <a:cubicBezTo>
                  <a:pt x="133171" y="916933"/>
                  <a:pt x="0" y="783781"/>
                  <a:pt x="0" y="619477"/>
                </a:cubicBezTo>
                <a:lnTo>
                  <a:pt x="0" y="0"/>
                </a:lnTo>
                <a:cubicBezTo>
                  <a:pt x="0" y="116241"/>
                  <a:pt x="171390" y="220555"/>
                  <a:pt x="288538" y="220555"/>
                </a:cubicBezTo>
                <a:lnTo>
                  <a:pt x="297499" y="220555"/>
                </a:lnTo>
                <a:lnTo>
                  <a:pt x="297499" y="916933"/>
                </a:lnTo>
                <a:lnTo>
                  <a:pt x="297499" y="916933"/>
                </a:lnTo>
                <a:close/>
              </a:path>
            </a:pathLst>
          </a:custGeom>
          <a:solidFill>
            <a:schemeClr val="accent1">
              <a:lumMod val="75000"/>
            </a:schemeClr>
          </a:solidFill>
          <a:ln w="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4DC03791-D7F9-575B-1DCF-6774E067C6D8}"/>
              </a:ext>
            </a:extLst>
          </p:cNvPr>
          <p:cNvSpPr/>
          <p:nvPr/>
        </p:nvSpPr>
        <p:spPr>
          <a:xfrm rot="10800000">
            <a:off x="6267554" y="4682478"/>
            <a:ext cx="1251418" cy="288496"/>
          </a:xfrm>
          <a:custGeom>
            <a:avLst/>
            <a:gdLst>
              <a:gd name="connsiteX0" fmla="*/ 0 w 1251418"/>
              <a:gd name="connsiteY0" fmla="*/ 0 h 288496"/>
              <a:gd name="connsiteX1" fmla="*/ 962881 w 1251418"/>
              <a:gd name="connsiteY1" fmla="*/ 0 h 288496"/>
              <a:gd name="connsiteX2" fmla="*/ 1251419 w 1251418"/>
              <a:gd name="connsiteY2" fmla="*/ 288496 h 288496"/>
              <a:gd name="connsiteX3" fmla="*/ 0 w 1251418"/>
              <a:gd name="connsiteY3" fmla="*/ 288496 h 288496"/>
              <a:gd name="connsiteX4" fmla="*/ 0 w 1251418"/>
              <a:gd name="connsiteY4" fmla="*/ 0 h 288496"/>
              <a:gd name="connsiteX5" fmla="*/ 0 w 1251418"/>
              <a:gd name="connsiteY5" fmla="*/ 0 h 28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418" h="288496">
                <a:moveTo>
                  <a:pt x="0" y="0"/>
                </a:moveTo>
                <a:lnTo>
                  <a:pt x="962881" y="0"/>
                </a:lnTo>
                <a:cubicBezTo>
                  <a:pt x="1122105" y="0"/>
                  <a:pt x="1251419" y="129236"/>
                  <a:pt x="1251419" y="288496"/>
                </a:cubicBezTo>
                <a:lnTo>
                  <a:pt x="0" y="288496"/>
                </a:lnTo>
                <a:lnTo>
                  <a:pt x="0" y="0"/>
                </a:lnTo>
                <a:lnTo>
                  <a:pt x="0" y="0"/>
                </a:lnTo>
                <a:close/>
              </a:path>
            </a:pathLst>
          </a:custGeom>
          <a:solidFill>
            <a:schemeClr val="accent1"/>
          </a:solidFill>
          <a:ln w="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137E2047-8C73-7EFF-CA78-122002033F1A}"/>
              </a:ext>
            </a:extLst>
          </p:cNvPr>
          <p:cNvSpPr/>
          <p:nvPr/>
        </p:nvSpPr>
        <p:spPr>
          <a:xfrm>
            <a:off x="6267494" y="4826726"/>
            <a:ext cx="297499" cy="916932"/>
          </a:xfrm>
          <a:custGeom>
            <a:avLst/>
            <a:gdLst>
              <a:gd name="connsiteX0" fmla="*/ 297499 w 297499"/>
              <a:gd name="connsiteY0" fmla="*/ 916932 h 916932"/>
              <a:gd name="connsiteX1" fmla="*/ 0 w 297499"/>
              <a:gd name="connsiteY1" fmla="*/ 619477 h 916932"/>
              <a:gd name="connsiteX2" fmla="*/ 0 w 297499"/>
              <a:gd name="connsiteY2" fmla="*/ 0 h 916932"/>
              <a:gd name="connsiteX3" fmla="*/ 288538 w 297499"/>
              <a:gd name="connsiteY3" fmla="*/ 220555 h 916932"/>
              <a:gd name="connsiteX4" fmla="*/ 297499 w 297499"/>
              <a:gd name="connsiteY4" fmla="*/ 220555 h 916932"/>
              <a:gd name="connsiteX5" fmla="*/ 297499 w 297499"/>
              <a:gd name="connsiteY5" fmla="*/ 916932 h 916932"/>
              <a:gd name="connsiteX6" fmla="*/ 297499 w 297499"/>
              <a:gd name="connsiteY6" fmla="*/ 916932 h 91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499" h="916932">
                <a:moveTo>
                  <a:pt x="297499" y="916932"/>
                </a:moveTo>
                <a:cubicBezTo>
                  <a:pt x="133171" y="916932"/>
                  <a:pt x="0" y="783781"/>
                  <a:pt x="0" y="619477"/>
                </a:cubicBezTo>
                <a:lnTo>
                  <a:pt x="0" y="0"/>
                </a:lnTo>
                <a:cubicBezTo>
                  <a:pt x="0" y="116241"/>
                  <a:pt x="171390" y="220555"/>
                  <a:pt x="288538" y="220555"/>
                </a:cubicBezTo>
                <a:lnTo>
                  <a:pt x="297499" y="220555"/>
                </a:lnTo>
                <a:lnTo>
                  <a:pt x="297499" y="916932"/>
                </a:lnTo>
                <a:lnTo>
                  <a:pt x="297499" y="916932"/>
                </a:lnTo>
                <a:close/>
              </a:path>
            </a:pathLst>
          </a:custGeom>
          <a:solidFill>
            <a:schemeClr val="accent1">
              <a:lumMod val="75000"/>
            </a:schemeClr>
          </a:solidFill>
          <a:ln w="0"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F536B4E5-200C-C3D3-1515-5671CA1DA96A}"/>
              </a:ext>
            </a:extLst>
          </p:cNvPr>
          <p:cNvSpPr/>
          <p:nvPr/>
        </p:nvSpPr>
        <p:spPr>
          <a:xfrm rot="10800000">
            <a:off x="6267554" y="5455163"/>
            <a:ext cx="1251418" cy="288495"/>
          </a:xfrm>
          <a:custGeom>
            <a:avLst/>
            <a:gdLst>
              <a:gd name="connsiteX0" fmla="*/ 0 w 1251418"/>
              <a:gd name="connsiteY0" fmla="*/ 0 h 288495"/>
              <a:gd name="connsiteX1" fmla="*/ 962881 w 1251418"/>
              <a:gd name="connsiteY1" fmla="*/ 0 h 288495"/>
              <a:gd name="connsiteX2" fmla="*/ 1251419 w 1251418"/>
              <a:gd name="connsiteY2" fmla="*/ 288496 h 288495"/>
              <a:gd name="connsiteX3" fmla="*/ 0 w 1251418"/>
              <a:gd name="connsiteY3" fmla="*/ 288496 h 288495"/>
              <a:gd name="connsiteX4" fmla="*/ 0 w 1251418"/>
              <a:gd name="connsiteY4" fmla="*/ 0 h 288495"/>
              <a:gd name="connsiteX5" fmla="*/ 0 w 1251418"/>
              <a:gd name="connsiteY5" fmla="*/ 0 h 28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418" h="288495">
                <a:moveTo>
                  <a:pt x="0" y="0"/>
                </a:moveTo>
                <a:lnTo>
                  <a:pt x="962881" y="0"/>
                </a:lnTo>
                <a:cubicBezTo>
                  <a:pt x="1122105" y="0"/>
                  <a:pt x="1251419" y="129236"/>
                  <a:pt x="1251419" y="288496"/>
                </a:cubicBezTo>
                <a:lnTo>
                  <a:pt x="0" y="288496"/>
                </a:lnTo>
                <a:lnTo>
                  <a:pt x="0" y="0"/>
                </a:lnTo>
                <a:lnTo>
                  <a:pt x="0" y="0"/>
                </a:lnTo>
                <a:close/>
              </a:path>
            </a:pathLst>
          </a:custGeom>
          <a:solidFill>
            <a:schemeClr val="accent1"/>
          </a:solidFill>
          <a:ln w="0"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494EF97-817F-CA9A-C8FC-F2640BC8D735}"/>
              </a:ext>
            </a:extLst>
          </p:cNvPr>
          <p:cNvSpPr/>
          <p:nvPr/>
        </p:nvSpPr>
        <p:spPr>
          <a:xfrm>
            <a:off x="5148596" y="2684784"/>
            <a:ext cx="1953120" cy="1163892"/>
          </a:xfrm>
          <a:custGeom>
            <a:avLst/>
            <a:gdLst>
              <a:gd name="connsiteX0" fmla="*/ 0 w 1953120"/>
              <a:gd name="connsiteY0" fmla="*/ 0 h 1163892"/>
              <a:gd name="connsiteX1" fmla="*/ 1953120 w 1953120"/>
              <a:gd name="connsiteY1" fmla="*/ 0 h 1163892"/>
              <a:gd name="connsiteX2" fmla="*/ 1953120 w 1953120"/>
              <a:gd name="connsiteY2" fmla="*/ 187505 h 1163892"/>
              <a:gd name="connsiteX3" fmla="*/ 976590 w 1953120"/>
              <a:gd name="connsiteY3" fmla="*/ 1163893 h 1163892"/>
              <a:gd name="connsiteX4" fmla="*/ 976590 w 1953120"/>
              <a:gd name="connsiteY4" fmla="*/ 1163893 h 1163892"/>
              <a:gd name="connsiteX5" fmla="*/ 59 w 1953120"/>
              <a:gd name="connsiteY5" fmla="*/ 187505 h 1163892"/>
              <a:gd name="connsiteX6" fmla="*/ 59 w 1953120"/>
              <a:gd name="connsiteY6" fmla="*/ 0 h 1163892"/>
              <a:gd name="connsiteX7" fmla="*/ 59 w 1953120"/>
              <a:gd name="connsiteY7" fmla="*/ 0 h 116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3120" h="1163892">
                <a:moveTo>
                  <a:pt x="0" y="0"/>
                </a:moveTo>
                <a:lnTo>
                  <a:pt x="1953120" y="0"/>
                </a:lnTo>
                <a:lnTo>
                  <a:pt x="1953120" y="187505"/>
                </a:lnTo>
                <a:cubicBezTo>
                  <a:pt x="1953120" y="726402"/>
                  <a:pt x="1515566" y="1163893"/>
                  <a:pt x="976590" y="1163893"/>
                </a:cubicBezTo>
                <a:lnTo>
                  <a:pt x="976590" y="1163893"/>
                </a:lnTo>
                <a:cubicBezTo>
                  <a:pt x="437614" y="1163893"/>
                  <a:pt x="59" y="726402"/>
                  <a:pt x="59" y="187505"/>
                </a:cubicBezTo>
                <a:lnTo>
                  <a:pt x="59" y="0"/>
                </a:lnTo>
                <a:lnTo>
                  <a:pt x="59" y="0"/>
                </a:lnTo>
                <a:close/>
              </a:path>
            </a:pathLst>
          </a:custGeom>
          <a:gradFill>
            <a:gsLst>
              <a:gs pos="0">
                <a:schemeClr val="accent2"/>
              </a:gs>
              <a:gs pos="100000">
                <a:schemeClr val="accent2">
                  <a:lumMod val="75000"/>
                </a:schemeClr>
              </a:gs>
            </a:gsLst>
            <a:lin ang="5400000" scaled="1"/>
          </a:gradFill>
          <a:ln w="0" cap="flat">
            <a:noFill/>
            <a:prstDash val="solid"/>
            <a:miter/>
          </a:ln>
          <a:effectLst>
            <a:outerShdw blurRad="50800" dist="50800" dir="5400000" algn="ctr" rotWithShape="0">
              <a:srgbClr val="000000">
                <a:alpha val="19000"/>
              </a:srgbClr>
            </a:outerShdw>
          </a:effectLst>
        </p:spPr>
        <p:txBody>
          <a:bodyPr rtlCol="0" anchor="ctr"/>
          <a:lstStyle/>
          <a:p>
            <a:endParaRPr lang="en-US"/>
          </a:p>
        </p:txBody>
      </p:sp>
      <p:sp>
        <p:nvSpPr>
          <p:cNvPr id="41" name="Freeform 40">
            <a:extLst>
              <a:ext uri="{FF2B5EF4-FFF2-40B4-BE49-F238E27FC236}">
                <a16:creationId xmlns:a16="http://schemas.microsoft.com/office/drawing/2014/main" id="{EF5074A5-FB56-C3FB-E0B9-9268866962A9}"/>
              </a:ext>
            </a:extLst>
          </p:cNvPr>
          <p:cNvSpPr/>
          <p:nvPr/>
        </p:nvSpPr>
        <p:spPr>
          <a:xfrm>
            <a:off x="4391595" y="3784166"/>
            <a:ext cx="341963" cy="539632"/>
          </a:xfrm>
          <a:custGeom>
            <a:avLst/>
            <a:gdLst>
              <a:gd name="connsiteX0" fmla="*/ 341964 w 341963"/>
              <a:gd name="connsiteY0" fmla="*/ 26357 h 539632"/>
              <a:gd name="connsiteX1" fmla="*/ 341964 w 341963"/>
              <a:gd name="connsiteY1" fmla="*/ 513275 h 539632"/>
              <a:gd name="connsiteX2" fmla="*/ 298701 w 341963"/>
              <a:gd name="connsiteY2" fmla="*/ 533391 h 539632"/>
              <a:gd name="connsiteX3" fmla="*/ 9391 w 341963"/>
              <a:gd name="connsiteY3" fmla="*/ 289991 h 539632"/>
              <a:gd name="connsiteX4" fmla="*/ 9391 w 341963"/>
              <a:gd name="connsiteY4" fmla="*/ 249701 h 539632"/>
              <a:gd name="connsiteX5" fmla="*/ 298701 w 341963"/>
              <a:gd name="connsiteY5" fmla="*/ 6242 h 539632"/>
              <a:gd name="connsiteX6" fmla="*/ 341964 w 341963"/>
              <a:gd name="connsiteY6" fmla="*/ 26357 h 539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63" h="539632">
                <a:moveTo>
                  <a:pt x="341964" y="26357"/>
                </a:moveTo>
                <a:lnTo>
                  <a:pt x="341964" y="513275"/>
                </a:lnTo>
                <a:cubicBezTo>
                  <a:pt x="341964" y="535645"/>
                  <a:pt x="315792" y="547810"/>
                  <a:pt x="298701" y="533391"/>
                </a:cubicBezTo>
                <a:lnTo>
                  <a:pt x="9391" y="289991"/>
                </a:lnTo>
                <a:cubicBezTo>
                  <a:pt x="-3130" y="279488"/>
                  <a:pt x="-3130" y="260263"/>
                  <a:pt x="9391" y="249701"/>
                </a:cubicBezTo>
                <a:lnTo>
                  <a:pt x="298701" y="6242"/>
                </a:lnTo>
                <a:cubicBezTo>
                  <a:pt x="315792" y="-8177"/>
                  <a:pt x="341964" y="3987"/>
                  <a:pt x="341964" y="26357"/>
                </a:cubicBezTo>
                <a:close/>
              </a:path>
            </a:pathLst>
          </a:custGeom>
          <a:solidFill>
            <a:schemeClr val="accent1"/>
          </a:solidFill>
          <a:ln w="0"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394A4A62-6FE4-65E6-DF39-A4F0ABC7EC90}"/>
              </a:ext>
            </a:extLst>
          </p:cNvPr>
          <p:cNvSpPr/>
          <p:nvPr/>
        </p:nvSpPr>
        <p:spPr>
          <a:xfrm>
            <a:off x="4391595" y="4572812"/>
            <a:ext cx="341963" cy="539691"/>
          </a:xfrm>
          <a:custGeom>
            <a:avLst/>
            <a:gdLst>
              <a:gd name="connsiteX0" fmla="*/ 341964 w 341963"/>
              <a:gd name="connsiteY0" fmla="*/ 26416 h 539691"/>
              <a:gd name="connsiteX1" fmla="*/ 341964 w 341963"/>
              <a:gd name="connsiteY1" fmla="*/ 513335 h 539691"/>
              <a:gd name="connsiteX2" fmla="*/ 298701 w 341963"/>
              <a:gd name="connsiteY2" fmla="*/ 533450 h 539691"/>
              <a:gd name="connsiteX3" fmla="*/ 9391 w 341963"/>
              <a:gd name="connsiteY3" fmla="*/ 289991 h 539691"/>
              <a:gd name="connsiteX4" fmla="*/ 9391 w 341963"/>
              <a:gd name="connsiteY4" fmla="*/ 249701 h 539691"/>
              <a:gd name="connsiteX5" fmla="*/ 298701 w 341963"/>
              <a:gd name="connsiteY5" fmla="*/ 6242 h 539691"/>
              <a:gd name="connsiteX6" fmla="*/ 341964 w 341963"/>
              <a:gd name="connsiteY6" fmla="*/ 26357 h 53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63" h="539691">
                <a:moveTo>
                  <a:pt x="341964" y="26416"/>
                </a:moveTo>
                <a:lnTo>
                  <a:pt x="341964" y="513335"/>
                </a:lnTo>
                <a:cubicBezTo>
                  <a:pt x="341964" y="535705"/>
                  <a:pt x="315792" y="547869"/>
                  <a:pt x="298701" y="533450"/>
                </a:cubicBezTo>
                <a:lnTo>
                  <a:pt x="9391" y="289991"/>
                </a:lnTo>
                <a:cubicBezTo>
                  <a:pt x="-3130" y="279488"/>
                  <a:pt x="-3130" y="260263"/>
                  <a:pt x="9391" y="249701"/>
                </a:cubicBezTo>
                <a:lnTo>
                  <a:pt x="298701" y="6242"/>
                </a:lnTo>
                <a:cubicBezTo>
                  <a:pt x="315792" y="-8177"/>
                  <a:pt x="341964" y="3987"/>
                  <a:pt x="341964" y="26357"/>
                </a:cubicBezTo>
                <a:close/>
              </a:path>
            </a:pathLst>
          </a:custGeom>
          <a:solidFill>
            <a:schemeClr val="accent1"/>
          </a:solidFill>
          <a:ln w="0"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4F1D40A9-3922-CAE2-AD7A-A839A5C048A2}"/>
              </a:ext>
            </a:extLst>
          </p:cNvPr>
          <p:cNvSpPr/>
          <p:nvPr/>
        </p:nvSpPr>
        <p:spPr>
          <a:xfrm>
            <a:off x="4391595" y="5329595"/>
            <a:ext cx="341963" cy="539691"/>
          </a:xfrm>
          <a:custGeom>
            <a:avLst/>
            <a:gdLst>
              <a:gd name="connsiteX0" fmla="*/ 341964 w 341963"/>
              <a:gd name="connsiteY0" fmla="*/ 26416 h 539691"/>
              <a:gd name="connsiteX1" fmla="*/ 341964 w 341963"/>
              <a:gd name="connsiteY1" fmla="*/ 513335 h 539691"/>
              <a:gd name="connsiteX2" fmla="*/ 298701 w 341963"/>
              <a:gd name="connsiteY2" fmla="*/ 533450 h 539691"/>
              <a:gd name="connsiteX3" fmla="*/ 9391 w 341963"/>
              <a:gd name="connsiteY3" fmla="*/ 289991 h 539691"/>
              <a:gd name="connsiteX4" fmla="*/ 9391 w 341963"/>
              <a:gd name="connsiteY4" fmla="*/ 249701 h 539691"/>
              <a:gd name="connsiteX5" fmla="*/ 298701 w 341963"/>
              <a:gd name="connsiteY5" fmla="*/ 6242 h 539691"/>
              <a:gd name="connsiteX6" fmla="*/ 341964 w 341963"/>
              <a:gd name="connsiteY6" fmla="*/ 26357 h 53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63" h="539691">
                <a:moveTo>
                  <a:pt x="341964" y="26416"/>
                </a:moveTo>
                <a:lnTo>
                  <a:pt x="341964" y="513335"/>
                </a:lnTo>
                <a:cubicBezTo>
                  <a:pt x="341964" y="535705"/>
                  <a:pt x="315792" y="547869"/>
                  <a:pt x="298701" y="533450"/>
                </a:cubicBezTo>
                <a:lnTo>
                  <a:pt x="9391" y="289991"/>
                </a:lnTo>
                <a:cubicBezTo>
                  <a:pt x="-3130" y="279488"/>
                  <a:pt x="-3130" y="260263"/>
                  <a:pt x="9391" y="249701"/>
                </a:cubicBezTo>
                <a:lnTo>
                  <a:pt x="298701" y="6242"/>
                </a:lnTo>
                <a:cubicBezTo>
                  <a:pt x="315792" y="-8177"/>
                  <a:pt x="341964" y="3987"/>
                  <a:pt x="341964" y="26357"/>
                </a:cubicBezTo>
                <a:close/>
              </a:path>
            </a:pathLst>
          </a:custGeom>
          <a:solidFill>
            <a:schemeClr val="accent1"/>
          </a:solidFill>
          <a:ln w="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845FEF4C-F635-A326-A2FB-CE26B952BCC7}"/>
              </a:ext>
            </a:extLst>
          </p:cNvPr>
          <p:cNvSpPr/>
          <p:nvPr/>
        </p:nvSpPr>
        <p:spPr>
          <a:xfrm>
            <a:off x="7418619" y="5329654"/>
            <a:ext cx="341963" cy="539691"/>
          </a:xfrm>
          <a:custGeom>
            <a:avLst/>
            <a:gdLst>
              <a:gd name="connsiteX0" fmla="*/ 0 w 341963"/>
              <a:gd name="connsiteY0" fmla="*/ 513276 h 539691"/>
              <a:gd name="connsiteX1" fmla="*/ 0 w 341963"/>
              <a:gd name="connsiteY1" fmla="*/ 26357 h 539691"/>
              <a:gd name="connsiteX2" fmla="*/ 43263 w 341963"/>
              <a:gd name="connsiteY2" fmla="*/ 6242 h 539691"/>
              <a:gd name="connsiteX3" fmla="*/ 332572 w 341963"/>
              <a:gd name="connsiteY3" fmla="*/ 249701 h 539691"/>
              <a:gd name="connsiteX4" fmla="*/ 332572 w 341963"/>
              <a:gd name="connsiteY4" fmla="*/ 289991 h 539691"/>
              <a:gd name="connsiteX5" fmla="*/ 43263 w 341963"/>
              <a:gd name="connsiteY5" fmla="*/ 533450 h 539691"/>
              <a:gd name="connsiteX6" fmla="*/ 0 w 341963"/>
              <a:gd name="connsiteY6" fmla="*/ 513335 h 53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63" h="539691">
                <a:moveTo>
                  <a:pt x="0" y="513276"/>
                </a:moveTo>
                <a:lnTo>
                  <a:pt x="0" y="26357"/>
                </a:lnTo>
                <a:cubicBezTo>
                  <a:pt x="0" y="3987"/>
                  <a:pt x="26171" y="-8177"/>
                  <a:pt x="43263" y="6242"/>
                </a:cubicBezTo>
                <a:lnTo>
                  <a:pt x="332572" y="249701"/>
                </a:lnTo>
                <a:cubicBezTo>
                  <a:pt x="345094" y="260204"/>
                  <a:pt x="345094" y="279429"/>
                  <a:pt x="332572" y="289991"/>
                </a:cubicBezTo>
                <a:lnTo>
                  <a:pt x="43263" y="533450"/>
                </a:lnTo>
                <a:cubicBezTo>
                  <a:pt x="26171" y="547869"/>
                  <a:pt x="0" y="535705"/>
                  <a:pt x="0" y="513335"/>
                </a:cubicBezTo>
                <a:close/>
              </a:path>
            </a:pathLst>
          </a:custGeom>
          <a:solidFill>
            <a:schemeClr val="accent1"/>
          </a:solidFill>
          <a:ln w="0"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1C55D3C6-3191-6C56-08B8-AA1BE42B350B}"/>
              </a:ext>
            </a:extLst>
          </p:cNvPr>
          <p:cNvSpPr/>
          <p:nvPr/>
        </p:nvSpPr>
        <p:spPr>
          <a:xfrm>
            <a:off x="7418619" y="4541008"/>
            <a:ext cx="341963" cy="539691"/>
          </a:xfrm>
          <a:custGeom>
            <a:avLst/>
            <a:gdLst>
              <a:gd name="connsiteX0" fmla="*/ 0 w 341963"/>
              <a:gd name="connsiteY0" fmla="*/ 513275 h 539691"/>
              <a:gd name="connsiteX1" fmla="*/ 0 w 341963"/>
              <a:gd name="connsiteY1" fmla="*/ 26357 h 539691"/>
              <a:gd name="connsiteX2" fmla="*/ 43263 w 341963"/>
              <a:gd name="connsiteY2" fmla="*/ 6242 h 539691"/>
              <a:gd name="connsiteX3" fmla="*/ 332572 w 341963"/>
              <a:gd name="connsiteY3" fmla="*/ 249701 h 539691"/>
              <a:gd name="connsiteX4" fmla="*/ 332572 w 341963"/>
              <a:gd name="connsiteY4" fmla="*/ 289991 h 539691"/>
              <a:gd name="connsiteX5" fmla="*/ 43263 w 341963"/>
              <a:gd name="connsiteY5" fmla="*/ 533450 h 539691"/>
              <a:gd name="connsiteX6" fmla="*/ 0 w 341963"/>
              <a:gd name="connsiteY6" fmla="*/ 513335 h 53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63" h="539691">
                <a:moveTo>
                  <a:pt x="0" y="513275"/>
                </a:moveTo>
                <a:lnTo>
                  <a:pt x="0" y="26357"/>
                </a:lnTo>
                <a:cubicBezTo>
                  <a:pt x="0" y="3987"/>
                  <a:pt x="26171" y="-8177"/>
                  <a:pt x="43263" y="6242"/>
                </a:cubicBezTo>
                <a:lnTo>
                  <a:pt x="332572" y="249701"/>
                </a:lnTo>
                <a:cubicBezTo>
                  <a:pt x="345094" y="260204"/>
                  <a:pt x="345094" y="279429"/>
                  <a:pt x="332572" y="289991"/>
                </a:cubicBezTo>
                <a:lnTo>
                  <a:pt x="43263" y="533450"/>
                </a:lnTo>
                <a:cubicBezTo>
                  <a:pt x="26171" y="547869"/>
                  <a:pt x="0" y="535705"/>
                  <a:pt x="0" y="513335"/>
                </a:cubicBezTo>
                <a:close/>
              </a:path>
            </a:pathLst>
          </a:custGeom>
          <a:solidFill>
            <a:schemeClr val="accent1"/>
          </a:solidFill>
          <a:ln w="0"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725F5F68-788D-5335-B865-B56E07567369}"/>
              </a:ext>
            </a:extLst>
          </p:cNvPr>
          <p:cNvSpPr/>
          <p:nvPr/>
        </p:nvSpPr>
        <p:spPr>
          <a:xfrm>
            <a:off x="7418619" y="3784225"/>
            <a:ext cx="341963" cy="539691"/>
          </a:xfrm>
          <a:custGeom>
            <a:avLst/>
            <a:gdLst>
              <a:gd name="connsiteX0" fmla="*/ 0 w 341963"/>
              <a:gd name="connsiteY0" fmla="*/ 513275 h 539691"/>
              <a:gd name="connsiteX1" fmla="*/ 0 w 341963"/>
              <a:gd name="connsiteY1" fmla="*/ 26357 h 539691"/>
              <a:gd name="connsiteX2" fmla="*/ 43263 w 341963"/>
              <a:gd name="connsiteY2" fmla="*/ 6242 h 539691"/>
              <a:gd name="connsiteX3" fmla="*/ 332572 w 341963"/>
              <a:gd name="connsiteY3" fmla="*/ 249701 h 539691"/>
              <a:gd name="connsiteX4" fmla="*/ 332572 w 341963"/>
              <a:gd name="connsiteY4" fmla="*/ 289991 h 539691"/>
              <a:gd name="connsiteX5" fmla="*/ 43263 w 341963"/>
              <a:gd name="connsiteY5" fmla="*/ 533450 h 539691"/>
              <a:gd name="connsiteX6" fmla="*/ 0 w 341963"/>
              <a:gd name="connsiteY6" fmla="*/ 513335 h 53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63" h="539691">
                <a:moveTo>
                  <a:pt x="0" y="513275"/>
                </a:moveTo>
                <a:lnTo>
                  <a:pt x="0" y="26357"/>
                </a:lnTo>
                <a:cubicBezTo>
                  <a:pt x="0" y="3987"/>
                  <a:pt x="26171" y="-8177"/>
                  <a:pt x="43263" y="6242"/>
                </a:cubicBezTo>
                <a:lnTo>
                  <a:pt x="332572" y="249701"/>
                </a:lnTo>
                <a:cubicBezTo>
                  <a:pt x="345094" y="260204"/>
                  <a:pt x="345094" y="279429"/>
                  <a:pt x="332572" y="289991"/>
                </a:cubicBezTo>
                <a:lnTo>
                  <a:pt x="43263" y="533450"/>
                </a:lnTo>
                <a:cubicBezTo>
                  <a:pt x="26171" y="547869"/>
                  <a:pt x="0" y="535705"/>
                  <a:pt x="0" y="513335"/>
                </a:cubicBezTo>
                <a:close/>
              </a:path>
            </a:pathLst>
          </a:custGeom>
          <a:solidFill>
            <a:schemeClr val="accent1"/>
          </a:solidFill>
          <a:ln w="0" cap="flat">
            <a:noFill/>
            <a:prstDash val="solid"/>
            <a:miter/>
          </a:ln>
        </p:spPr>
        <p:txBody>
          <a:bodyPr rtlCol="0" anchor="ctr"/>
          <a:lstStyle/>
          <a:p>
            <a:endParaRPr lang="en-US"/>
          </a:p>
        </p:txBody>
      </p:sp>
      <p:grpSp>
        <p:nvGrpSpPr>
          <p:cNvPr id="57" name="Group 56">
            <a:extLst>
              <a:ext uri="{FF2B5EF4-FFF2-40B4-BE49-F238E27FC236}">
                <a16:creationId xmlns:a16="http://schemas.microsoft.com/office/drawing/2014/main" id="{9A9D40D2-EC1B-BD57-D8C8-949405FDDB57}"/>
              </a:ext>
            </a:extLst>
          </p:cNvPr>
          <p:cNvGrpSpPr/>
          <p:nvPr/>
        </p:nvGrpSpPr>
        <p:grpSpPr>
          <a:xfrm>
            <a:off x="5802069" y="2423446"/>
            <a:ext cx="669852" cy="669752"/>
            <a:chOff x="5690776" y="2566168"/>
            <a:chExt cx="892437" cy="892307"/>
          </a:xfrm>
        </p:grpSpPr>
        <p:sp>
          <p:nvSpPr>
            <p:cNvPr id="47" name="Freeform 46">
              <a:extLst>
                <a:ext uri="{FF2B5EF4-FFF2-40B4-BE49-F238E27FC236}">
                  <a16:creationId xmlns:a16="http://schemas.microsoft.com/office/drawing/2014/main" id="{7A1029D6-79FB-FBBB-EC60-30E639C98DCC}"/>
                </a:ext>
              </a:extLst>
            </p:cNvPr>
            <p:cNvSpPr/>
            <p:nvPr/>
          </p:nvSpPr>
          <p:spPr>
            <a:xfrm>
              <a:off x="5690776" y="2566168"/>
              <a:ext cx="892437" cy="892307"/>
            </a:xfrm>
            <a:custGeom>
              <a:avLst/>
              <a:gdLst>
                <a:gd name="connsiteX0" fmla="*/ 892438 w 892437"/>
                <a:gd name="connsiteY0" fmla="*/ 446154 h 892307"/>
                <a:gd name="connsiteX1" fmla="*/ 446219 w 892437"/>
                <a:gd name="connsiteY1" fmla="*/ 892308 h 892307"/>
                <a:gd name="connsiteX2" fmla="*/ 0 w 892437"/>
                <a:gd name="connsiteY2" fmla="*/ 446154 h 892307"/>
                <a:gd name="connsiteX3" fmla="*/ 446219 w 892437"/>
                <a:gd name="connsiteY3" fmla="*/ 0 h 892307"/>
                <a:gd name="connsiteX4" fmla="*/ 892438 w 892437"/>
                <a:gd name="connsiteY4" fmla="*/ 446154 h 892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437" h="892307">
                  <a:moveTo>
                    <a:pt x="892438" y="446154"/>
                  </a:moveTo>
                  <a:cubicBezTo>
                    <a:pt x="892438" y="692558"/>
                    <a:pt x="692659" y="892308"/>
                    <a:pt x="446219" y="892308"/>
                  </a:cubicBezTo>
                  <a:cubicBezTo>
                    <a:pt x="199779" y="892308"/>
                    <a:pt x="0" y="692558"/>
                    <a:pt x="0" y="446154"/>
                  </a:cubicBezTo>
                  <a:cubicBezTo>
                    <a:pt x="0" y="199750"/>
                    <a:pt x="199779" y="0"/>
                    <a:pt x="446219" y="0"/>
                  </a:cubicBezTo>
                  <a:cubicBezTo>
                    <a:pt x="692659" y="0"/>
                    <a:pt x="892438" y="199750"/>
                    <a:pt x="892438" y="446154"/>
                  </a:cubicBezTo>
                  <a:close/>
                </a:path>
              </a:pathLst>
            </a:custGeom>
            <a:solidFill>
              <a:schemeClr val="accent1"/>
            </a:solidFill>
            <a:ln w="38100" cap="flat">
              <a:solidFill>
                <a:schemeClr val="bg1"/>
              </a:solid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5A94EC66-ED02-9ADB-62B0-889035E6DD43}"/>
                </a:ext>
              </a:extLst>
            </p:cNvPr>
            <p:cNvSpPr/>
            <p:nvPr/>
          </p:nvSpPr>
          <p:spPr>
            <a:xfrm>
              <a:off x="5914673" y="3128097"/>
              <a:ext cx="174780" cy="171224"/>
            </a:xfrm>
            <a:custGeom>
              <a:avLst/>
              <a:gdLst>
                <a:gd name="connsiteX0" fmla="*/ 117554 w 174780"/>
                <a:gd name="connsiteY0" fmla="*/ 171224 h 171224"/>
                <a:gd name="connsiteX1" fmla="*/ 0 w 174780"/>
                <a:gd name="connsiteY1" fmla="*/ 61133 h 171224"/>
                <a:gd name="connsiteX2" fmla="*/ 57223 w 174780"/>
                <a:gd name="connsiteY2" fmla="*/ 0 h 171224"/>
                <a:gd name="connsiteX3" fmla="*/ 69930 w 174780"/>
                <a:gd name="connsiteY3" fmla="*/ 11817 h 171224"/>
                <a:gd name="connsiteX4" fmla="*/ 160385 w 174780"/>
                <a:gd name="connsiteY4" fmla="*/ 96589 h 171224"/>
                <a:gd name="connsiteX5" fmla="*/ 174781 w 174780"/>
                <a:gd name="connsiteY5" fmla="*/ 110097 h 17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780" h="171224">
                  <a:moveTo>
                    <a:pt x="117554" y="171224"/>
                  </a:moveTo>
                  <a:lnTo>
                    <a:pt x="0" y="61133"/>
                  </a:lnTo>
                  <a:lnTo>
                    <a:pt x="57223" y="0"/>
                  </a:lnTo>
                  <a:lnTo>
                    <a:pt x="69930" y="11817"/>
                  </a:lnTo>
                  <a:lnTo>
                    <a:pt x="160385" y="96589"/>
                  </a:lnTo>
                  <a:lnTo>
                    <a:pt x="174781" y="110097"/>
                  </a:lnTo>
                  <a:close/>
                </a:path>
              </a:pathLst>
            </a:custGeom>
            <a:solidFill>
              <a:schemeClr val="bg1"/>
            </a:solidFill>
            <a:ln w="48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6EF39C1B-ADB1-E69F-FD42-BF10CE81E6C7}"/>
                </a:ext>
              </a:extLst>
            </p:cNvPr>
            <p:cNvSpPr/>
            <p:nvPr/>
          </p:nvSpPr>
          <p:spPr>
            <a:xfrm>
              <a:off x="6003820" y="2985238"/>
              <a:ext cx="389368" cy="224446"/>
            </a:xfrm>
            <a:custGeom>
              <a:avLst/>
              <a:gdLst>
                <a:gd name="connsiteX0" fmla="*/ 382434 w 389368"/>
                <a:gd name="connsiteY0" fmla="*/ 38647 h 224446"/>
                <a:gd name="connsiteX1" fmla="*/ 253238 w 389368"/>
                <a:gd name="connsiteY1" fmla="*/ 164201 h 224446"/>
                <a:gd name="connsiteX2" fmla="*/ 199925 w 389368"/>
                <a:gd name="connsiteY2" fmla="*/ 189881 h 224446"/>
                <a:gd name="connsiteX3" fmla="*/ 100228 w 389368"/>
                <a:gd name="connsiteY3" fmla="*/ 209252 h 224446"/>
                <a:gd name="connsiteX4" fmla="*/ 95963 w 389368"/>
                <a:gd name="connsiteY4" fmla="*/ 211385 h 224446"/>
                <a:gd name="connsiteX5" fmla="*/ 81302 w 389368"/>
                <a:gd name="connsiteY5" fmla="*/ 224446 h 224446"/>
                <a:gd name="connsiteX6" fmla="*/ 0 w 389368"/>
                <a:gd name="connsiteY6" fmla="*/ 148208 h 224446"/>
                <a:gd name="connsiteX7" fmla="*/ 47094 w 389368"/>
                <a:gd name="connsiteY7" fmla="*/ 102979 h 224446"/>
                <a:gd name="connsiteX8" fmla="*/ 128752 w 389368"/>
                <a:gd name="connsiteY8" fmla="*/ 69214 h 224446"/>
                <a:gd name="connsiteX9" fmla="*/ 270214 w 389368"/>
                <a:gd name="connsiteY9" fmla="*/ 69214 h 224446"/>
                <a:gd name="connsiteX10" fmla="*/ 285498 w 389368"/>
                <a:gd name="connsiteY10" fmla="*/ 84497 h 224446"/>
                <a:gd name="connsiteX11" fmla="*/ 270214 w 389368"/>
                <a:gd name="connsiteY11" fmla="*/ 99781 h 224446"/>
                <a:gd name="connsiteX12" fmla="*/ 180555 w 389368"/>
                <a:gd name="connsiteY12" fmla="*/ 99779 h 224446"/>
                <a:gd name="connsiteX13" fmla="*/ 171581 w 389368"/>
                <a:gd name="connsiteY13" fmla="*/ 108753 h 224446"/>
                <a:gd name="connsiteX14" fmla="*/ 180555 w 389368"/>
                <a:gd name="connsiteY14" fmla="*/ 117727 h 224446"/>
                <a:gd name="connsiteX15" fmla="*/ 270121 w 389368"/>
                <a:gd name="connsiteY15" fmla="*/ 117727 h 224446"/>
                <a:gd name="connsiteX16" fmla="*/ 303354 w 389368"/>
                <a:gd name="connsiteY16" fmla="*/ 84495 h 224446"/>
                <a:gd name="connsiteX17" fmla="*/ 292069 w 389368"/>
                <a:gd name="connsiteY17" fmla="*/ 59704 h 224446"/>
                <a:gd name="connsiteX18" fmla="*/ 351606 w 389368"/>
                <a:gd name="connsiteY18" fmla="*/ 5677 h 224446"/>
                <a:gd name="connsiteX19" fmla="*/ 382439 w 389368"/>
                <a:gd name="connsiteY19" fmla="*/ 6122 h 224446"/>
                <a:gd name="connsiteX20" fmla="*/ 389368 w 389368"/>
                <a:gd name="connsiteY20" fmla="*/ 22294 h 224446"/>
                <a:gd name="connsiteX21" fmla="*/ 382439 w 389368"/>
                <a:gd name="connsiteY21" fmla="*/ 38645 h 22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9368" h="224446">
                  <a:moveTo>
                    <a:pt x="382434" y="38647"/>
                  </a:moveTo>
                  <a:lnTo>
                    <a:pt x="253238" y="164201"/>
                  </a:lnTo>
                  <a:cubicBezTo>
                    <a:pt x="238932" y="178062"/>
                    <a:pt x="220183" y="187214"/>
                    <a:pt x="199925" y="189881"/>
                  </a:cubicBezTo>
                  <a:lnTo>
                    <a:pt x="100228" y="209252"/>
                  </a:lnTo>
                  <a:cubicBezTo>
                    <a:pt x="98629" y="209520"/>
                    <a:pt x="97206" y="210320"/>
                    <a:pt x="95963" y="211385"/>
                  </a:cubicBezTo>
                  <a:lnTo>
                    <a:pt x="81302" y="224446"/>
                  </a:lnTo>
                  <a:lnTo>
                    <a:pt x="0" y="148208"/>
                  </a:lnTo>
                  <a:lnTo>
                    <a:pt x="47094" y="102979"/>
                  </a:lnTo>
                  <a:cubicBezTo>
                    <a:pt x="68864" y="81208"/>
                    <a:pt x="97831" y="69214"/>
                    <a:pt x="128752" y="69214"/>
                  </a:cubicBezTo>
                  <a:lnTo>
                    <a:pt x="270214" y="69214"/>
                  </a:lnTo>
                  <a:cubicBezTo>
                    <a:pt x="278656" y="69214"/>
                    <a:pt x="285498" y="76056"/>
                    <a:pt x="285498" y="84497"/>
                  </a:cubicBezTo>
                  <a:cubicBezTo>
                    <a:pt x="285498" y="92939"/>
                    <a:pt x="278656" y="99781"/>
                    <a:pt x="270214" y="99781"/>
                  </a:cubicBezTo>
                  <a:lnTo>
                    <a:pt x="180555" y="99779"/>
                  </a:lnTo>
                  <a:cubicBezTo>
                    <a:pt x="175578" y="99779"/>
                    <a:pt x="171581" y="103778"/>
                    <a:pt x="171581" y="108753"/>
                  </a:cubicBezTo>
                  <a:cubicBezTo>
                    <a:pt x="171581" y="113730"/>
                    <a:pt x="175581" y="117727"/>
                    <a:pt x="180555" y="117727"/>
                  </a:cubicBezTo>
                  <a:lnTo>
                    <a:pt x="270121" y="117727"/>
                  </a:lnTo>
                  <a:cubicBezTo>
                    <a:pt x="288425" y="117727"/>
                    <a:pt x="303354" y="102799"/>
                    <a:pt x="303354" y="84495"/>
                  </a:cubicBezTo>
                  <a:cubicBezTo>
                    <a:pt x="303354" y="74631"/>
                    <a:pt x="298912" y="65834"/>
                    <a:pt x="292069" y="59704"/>
                  </a:cubicBezTo>
                  <a:lnTo>
                    <a:pt x="351606" y="5677"/>
                  </a:lnTo>
                  <a:cubicBezTo>
                    <a:pt x="360134" y="-2052"/>
                    <a:pt x="374174" y="-1875"/>
                    <a:pt x="382439" y="6122"/>
                  </a:cubicBezTo>
                  <a:cubicBezTo>
                    <a:pt x="386881" y="10387"/>
                    <a:pt x="389368" y="16164"/>
                    <a:pt x="389368" y="22294"/>
                  </a:cubicBezTo>
                  <a:cubicBezTo>
                    <a:pt x="389368" y="28515"/>
                    <a:pt x="386881" y="34290"/>
                    <a:pt x="382439" y="38645"/>
                  </a:cubicBezTo>
                  <a:close/>
                </a:path>
              </a:pathLst>
            </a:custGeom>
            <a:solidFill>
              <a:schemeClr val="bg1"/>
            </a:solidFill>
            <a:ln w="48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AAE9F6AA-08C0-DFD4-E1BC-10B0F0AD073E}"/>
                </a:ext>
              </a:extLst>
            </p:cNvPr>
            <p:cNvSpPr/>
            <p:nvPr/>
          </p:nvSpPr>
          <p:spPr>
            <a:xfrm>
              <a:off x="6045289" y="2748433"/>
              <a:ext cx="213522" cy="244000"/>
            </a:xfrm>
            <a:custGeom>
              <a:avLst/>
              <a:gdLst>
                <a:gd name="connsiteX0" fmla="*/ 178068 w 213522"/>
                <a:gd name="connsiteY0" fmla="*/ 173091 h 244000"/>
                <a:gd name="connsiteX1" fmla="*/ 213522 w 213522"/>
                <a:gd name="connsiteY1" fmla="*/ 208546 h 244000"/>
                <a:gd name="connsiteX2" fmla="*/ 178068 w 213522"/>
                <a:gd name="connsiteY2" fmla="*/ 244000 h 244000"/>
                <a:gd name="connsiteX3" fmla="*/ 142613 w 213522"/>
                <a:gd name="connsiteY3" fmla="*/ 208546 h 244000"/>
                <a:gd name="connsiteX4" fmla="*/ 178068 w 213522"/>
                <a:gd name="connsiteY4" fmla="*/ 173091 h 244000"/>
                <a:gd name="connsiteX5" fmla="*/ 178068 w 213522"/>
                <a:gd name="connsiteY5" fmla="*/ 0 h 244000"/>
                <a:gd name="connsiteX6" fmla="*/ 213522 w 213522"/>
                <a:gd name="connsiteY6" fmla="*/ 35454 h 244000"/>
                <a:gd name="connsiteX7" fmla="*/ 178068 w 213522"/>
                <a:gd name="connsiteY7" fmla="*/ 70909 h 244000"/>
                <a:gd name="connsiteX8" fmla="*/ 142613 w 213522"/>
                <a:gd name="connsiteY8" fmla="*/ 35454 h 244000"/>
                <a:gd name="connsiteX9" fmla="*/ 178068 w 213522"/>
                <a:gd name="connsiteY9" fmla="*/ 0 h 244000"/>
                <a:gd name="connsiteX10" fmla="*/ 35365 w 213522"/>
                <a:gd name="connsiteY10" fmla="*/ 86546 h 244000"/>
                <a:gd name="connsiteX11" fmla="*/ 65575 w 213522"/>
                <a:gd name="connsiteY11" fmla="*/ 103607 h 244000"/>
                <a:gd name="connsiteX12" fmla="*/ 70729 w 213522"/>
                <a:gd name="connsiteY12" fmla="*/ 121910 h 244000"/>
                <a:gd name="connsiteX13" fmla="*/ 65665 w 213522"/>
                <a:gd name="connsiteY13" fmla="*/ 140304 h 244000"/>
                <a:gd name="connsiteX14" fmla="*/ 35365 w 213522"/>
                <a:gd name="connsiteY14" fmla="*/ 157453 h 244000"/>
                <a:gd name="connsiteX15" fmla="*/ 0 w 213522"/>
                <a:gd name="connsiteY15" fmla="*/ 121910 h 244000"/>
                <a:gd name="connsiteX16" fmla="*/ 35365 w 213522"/>
                <a:gd name="connsiteY16" fmla="*/ 86546 h 2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522" h="244000">
                  <a:moveTo>
                    <a:pt x="178068" y="173091"/>
                  </a:moveTo>
                  <a:cubicBezTo>
                    <a:pt x="197616" y="173091"/>
                    <a:pt x="213522" y="188997"/>
                    <a:pt x="213522" y="208546"/>
                  </a:cubicBezTo>
                  <a:cubicBezTo>
                    <a:pt x="213522" y="228094"/>
                    <a:pt x="197616" y="244000"/>
                    <a:pt x="178068" y="244000"/>
                  </a:cubicBezTo>
                  <a:cubicBezTo>
                    <a:pt x="158519" y="244000"/>
                    <a:pt x="142613" y="228094"/>
                    <a:pt x="142613" y="208546"/>
                  </a:cubicBezTo>
                  <a:cubicBezTo>
                    <a:pt x="142613" y="188995"/>
                    <a:pt x="158519" y="173091"/>
                    <a:pt x="178068" y="173091"/>
                  </a:cubicBezTo>
                  <a:close/>
                  <a:moveTo>
                    <a:pt x="178068" y="0"/>
                  </a:moveTo>
                  <a:cubicBezTo>
                    <a:pt x="197616" y="0"/>
                    <a:pt x="213522" y="15906"/>
                    <a:pt x="213522" y="35454"/>
                  </a:cubicBezTo>
                  <a:cubicBezTo>
                    <a:pt x="213522" y="55003"/>
                    <a:pt x="197616" y="70909"/>
                    <a:pt x="178068" y="70909"/>
                  </a:cubicBezTo>
                  <a:cubicBezTo>
                    <a:pt x="158519" y="70909"/>
                    <a:pt x="142613" y="55003"/>
                    <a:pt x="142613" y="35454"/>
                  </a:cubicBezTo>
                  <a:cubicBezTo>
                    <a:pt x="142613" y="15906"/>
                    <a:pt x="158519" y="0"/>
                    <a:pt x="178068" y="0"/>
                  </a:cubicBezTo>
                  <a:close/>
                  <a:moveTo>
                    <a:pt x="35365" y="86546"/>
                  </a:moveTo>
                  <a:cubicBezTo>
                    <a:pt x="47804" y="86546"/>
                    <a:pt x="59090" y="92855"/>
                    <a:pt x="65575" y="103607"/>
                  </a:cubicBezTo>
                  <a:cubicBezTo>
                    <a:pt x="68952" y="109116"/>
                    <a:pt x="70729" y="115425"/>
                    <a:pt x="70729" y="121910"/>
                  </a:cubicBezTo>
                  <a:cubicBezTo>
                    <a:pt x="70729" y="128575"/>
                    <a:pt x="68952" y="134884"/>
                    <a:pt x="65665" y="140304"/>
                  </a:cubicBezTo>
                  <a:cubicBezTo>
                    <a:pt x="59178" y="151055"/>
                    <a:pt x="47804" y="157453"/>
                    <a:pt x="35365" y="157453"/>
                  </a:cubicBezTo>
                  <a:cubicBezTo>
                    <a:pt x="15816" y="157453"/>
                    <a:pt x="0" y="141547"/>
                    <a:pt x="0" y="121910"/>
                  </a:cubicBezTo>
                  <a:cubicBezTo>
                    <a:pt x="-2" y="102452"/>
                    <a:pt x="15904" y="86546"/>
                    <a:pt x="35365" y="86546"/>
                  </a:cubicBezTo>
                  <a:close/>
                </a:path>
              </a:pathLst>
            </a:custGeom>
            <a:solidFill>
              <a:schemeClr val="accent2"/>
            </a:solidFill>
            <a:ln w="48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C3B5108E-A1AD-A2A1-158C-A326E0210DD4}"/>
                </a:ext>
              </a:extLst>
            </p:cNvPr>
            <p:cNvSpPr/>
            <p:nvPr/>
          </p:nvSpPr>
          <p:spPr>
            <a:xfrm>
              <a:off x="6120821" y="2803430"/>
              <a:ext cx="62198" cy="47359"/>
            </a:xfrm>
            <a:custGeom>
              <a:avLst/>
              <a:gdLst>
                <a:gd name="connsiteX0" fmla="*/ 62198 w 62198"/>
                <a:gd name="connsiteY0" fmla="*/ 15284 h 47359"/>
                <a:gd name="connsiteX1" fmla="*/ 9242 w 62198"/>
                <a:gd name="connsiteY1" fmla="*/ 47359 h 47359"/>
                <a:gd name="connsiteX2" fmla="*/ 0 w 62198"/>
                <a:gd name="connsiteY2" fmla="*/ 32077 h 47359"/>
                <a:gd name="connsiteX3" fmla="*/ 52957 w 62198"/>
                <a:gd name="connsiteY3" fmla="*/ 0 h 47359"/>
              </a:gdLst>
              <a:ahLst/>
              <a:cxnLst>
                <a:cxn ang="0">
                  <a:pos x="connsiteX0" y="connsiteY0"/>
                </a:cxn>
                <a:cxn ang="0">
                  <a:pos x="connsiteX1" y="connsiteY1"/>
                </a:cxn>
                <a:cxn ang="0">
                  <a:pos x="connsiteX2" y="connsiteY2"/>
                </a:cxn>
                <a:cxn ang="0">
                  <a:pos x="connsiteX3" y="connsiteY3"/>
                </a:cxn>
              </a:cxnLst>
              <a:rect l="l" t="t" r="r" b="b"/>
              <a:pathLst>
                <a:path w="62198" h="47359">
                  <a:moveTo>
                    <a:pt x="62198" y="15284"/>
                  </a:moveTo>
                  <a:lnTo>
                    <a:pt x="9242" y="47359"/>
                  </a:lnTo>
                  <a:lnTo>
                    <a:pt x="0" y="32077"/>
                  </a:lnTo>
                  <a:lnTo>
                    <a:pt x="52957" y="0"/>
                  </a:lnTo>
                  <a:close/>
                </a:path>
              </a:pathLst>
            </a:custGeom>
            <a:solidFill>
              <a:schemeClr val="bg1"/>
            </a:solidFill>
            <a:ln w="48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82DC72C5-E1C9-B787-4B74-F605026AF1D4}"/>
                </a:ext>
              </a:extLst>
            </p:cNvPr>
            <p:cNvSpPr/>
            <p:nvPr/>
          </p:nvSpPr>
          <p:spPr>
            <a:xfrm>
              <a:off x="6120909" y="2889978"/>
              <a:ext cx="62196" cy="47360"/>
            </a:xfrm>
            <a:custGeom>
              <a:avLst/>
              <a:gdLst>
                <a:gd name="connsiteX0" fmla="*/ 52869 w 62196"/>
                <a:gd name="connsiteY0" fmla="*/ 47361 h 47360"/>
                <a:gd name="connsiteX1" fmla="*/ 0 w 62196"/>
                <a:gd name="connsiteY1" fmla="*/ 15283 h 47360"/>
                <a:gd name="connsiteX2" fmla="*/ 9240 w 62196"/>
                <a:gd name="connsiteY2" fmla="*/ 0 h 47360"/>
                <a:gd name="connsiteX3" fmla="*/ 62196 w 62196"/>
                <a:gd name="connsiteY3" fmla="*/ 32077 h 47360"/>
              </a:gdLst>
              <a:ahLst/>
              <a:cxnLst>
                <a:cxn ang="0">
                  <a:pos x="connsiteX0" y="connsiteY0"/>
                </a:cxn>
                <a:cxn ang="0">
                  <a:pos x="connsiteX1" y="connsiteY1"/>
                </a:cxn>
                <a:cxn ang="0">
                  <a:pos x="connsiteX2" y="connsiteY2"/>
                </a:cxn>
                <a:cxn ang="0">
                  <a:pos x="connsiteX3" y="connsiteY3"/>
                </a:cxn>
              </a:cxnLst>
              <a:rect l="l" t="t" r="r" b="b"/>
              <a:pathLst>
                <a:path w="62196" h="47360">
                  <a:moveTo>
                    <a:pt x="52869" y="47361"/>
                  </a:moveTo>
                  <a:lnTo>
                    <a:pt x="0" y="15283"/>
                  </a:lnTo>
                  <a:lnTo>
                    <a:pt x="9240" y="0"/>
                  </a:lnTo>
                  <a:lnTo>
                    <a:pt x="62196" y="32077"/>
                  </a:lnTo>
                  <a:close/>
                </a:path>
              </a:pathLst>
            </a:custGeom>
            <a:solidFill>
              <a:schemeClr val="bg1"/>
            </a:solidFill>
            <a:ln w="484" cap="flat">
              <a:noFill/>
              <a:prstDash val="solid"/>
              <a:miter/>
            </a:ln>
          </p:spPr>
          <p:txBody>
            <a:bodyPr rtlCol="0" anchor="ctr"/>
            <a:lstStyle/>
            <a:p>
              <a:endParaRPr lang="en-US"/>
            </a:p>
          </p:txBody>
        </p:sp>
      </p:grpSp>
      <p:sp>
        <p:nvSpPr>
          <p:cNvPr id="56" name="TextBox 55">
            <a:extLst>
              <a:ext uri="{FF2B5EF4-FFF2-40B4-BE49-F238E27FC236}">
                <a16:creationId xmlns:a16="http://schemas.microsoft.com/office/drawing/2014/main" id="{6EADF9E0-49A0-CFFE-9F9B-21AB417DA8B8}"/>
              </a:ext>
            </a:extLst>
          </p:cNvPr>
          <p:cNvSpPr txBox="1"/>
          <p:nvPr/>
        </p:nvSpPr>
        <p:spPr>
          <a:xfrm>
            <a:off x="5171440" y="3119120"/>
            <a:ext cx="1828800" cy="461665"/>
          </a:xfrm>
          <a:prstGeom prst="rect">
            <a:avLst/>
          </a:prstGeom>
          <a:noFill/>
          <a:ln>
            <a:noFill/>
          </a:ln>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Shared Services Operations Team</a:t>
            </a:r>
          </a:p>
        </p:txBody>
      </p:sp>
      <p:sp>
        <p:nvSpPr>
          <p:cNvPr id="73" name="TextBox 72">
            <a:extLst>
              <a:ext uri="{FF2B5EF4-FFF2-40B4-BE49-F238E27FC236}">
                <a16:creationId xmlns:a16="http://schemas.microsoft.com/office/drawing/2014/main" id="{95A5759A-9A27-539C-B41A-7C2E9DA71702}"/>
              </a:ext>
            </a:extLst>
          </p:cNvPr>
          <p:cNvSpPr txBox="1"/>
          <p:nvPr/>
        </p:nvSpPr>
        <p:spPr>
          <a:xfrm>
            <a:off x="9658401" y="3638507"/>
            <a:ext cx="2452746" cy="830997"/>
          </a:xfrm>
          <a:prstGeom prst="rect">
            <a:avLst/>
          </a:prstGeom>
          <a:noFill/>
          <a:ln>
            <a:noFill/>
          </a:ln>
        </p:spPr>
        <p:txBody>
          <a:bodyPr wrap="square" rtlCol="0">
            <a:spAutoFit/>
          </a:bodyPr>
          <a:lstStyle/>
          <a:p>
            <a:r>
              <a:rPr lang="en-US" sz="1200"/>
              <a:t>Provides necessary </a:t>
            </a:r>
            <a:r>
              <a:rPr lang="en-US" sz="1200" b="1">
                <a:solidFill>
                  <a:schemeClr val="accent2"/>
                </a:solidFill>
              </a:rPr>
              <a:t>training to new hires and existing employees </a:t>
            </a:r>
            <a:r>
              <a:rPr lang="en-US" sz="1200"/>
              <a:t>on service </a:t>
            </a:r>
            <a:br>
              <a:rPr lang="en-US" sz="1200"/>
            </a:br>
            <a:r>
              <a:rPr lang="en-US" sz="1200"/>
              <a:t>center processes.</a:t>
            </a:r>
          </a:p>
        </p:txBody>
      </p:sp>
      <p:sp>
        <p:nvSpPr>
          <p:cNvPr id="74" name="TextBox 73">
            <a:extLst>
              <a:ext uri="{FF2B5EF4-FFF2-40B4-BE49-F238E27FC236}">
                <a16:creationId xmlns:a16="http://schemas.microsoft.com/office/drawing/2014/main" id="{FE95F229-7E0E-D4AC-E9E6-E544F669BAB1}"/>
              </a:ext>
            </a:extLst>
          </p:cNvPr>
          <p:cNvSpPr txBox="1"/>
          <p:nvPr/>
        </p:nvSpPr>
        <p:spPr>
          <a:xfrm>
            <a:off x="9654918" y="4560472"/>
            <a:ext cx="2503546" cy="646331"/>
          </a:xfrm>
          <a:prstGeom prst="rect">
            <a:avLst/>
          </a:prstGeom>
          <a:noFill/>
          <a:ln>
            <a:noFill/>
          </a:ln>
        </p:spPr>
        <p:txBody>
          <a:bodyPr wrap="square" rtlCol="0">
            <a:spAutoFit/>
          </a:bodyPr>
          <a:lstStyle/>
          <a:p>
            <a:r>
              <a:rPr lang="en-US" sz="1200"/>
              <a:t>Oversees quality management</a:t>
            </a:r>
            <a:r>
              <a:rPr lang="en-US" sz="1200" baseline="0"/>
              <a:t> activities, such as </a:t>
            </a:r>
            <a:r>
              <a:rPr lang="en-US" sz="1200" b="1" baseline="0">
                <a:solidFill>
                  <a:schemeClr val="accent2"/>
                </a:solidFill>
              </a:rPr>
              <a:t>planning, assurance, and control.</a:t>
            </a:r>
            <a:endParaRPr lang="en-US" sz="1200" b="1">
              <a:solidFill>
                <a:schemeClr val="accent2"/>
              </a:solidFill>
            </a:endParaRPr>
          </a:p>
        </p:txBody>
      </p:sp>
      <p:sp>
        <p:nvSpPr>
          <p:cNvPr id="75" name="TextBox 74">
            <a:extLst>
              <a:ext uri="{FF2B5EF4-FFF2-40B4-BE49-F238E27FC236}">
                <a16:creationId xmlns:a16="http://schemas.microsoft.com/office/drawing/2014/main" id="{DBCEB073-A46F-0988-B889-59DA25B515D3}"/>
              </a:ext>
            </a:extLst>
          </p:cNvPr>
          <p:cNvSpPr txBox="1"/>
          <p:nvPr/>
        </p:nvSpPr>
        <p:spPr>
          <a:xfrm>
            <a:off x="9654917" y="5475920"/>
            <a:ext cx="2503545" cy="461665"/>
          </a:xfrm>
          <a:prstGeom prst="rect">
            <a:avLst/>
          </a:prstGeom>
          <a:noFill/>
          <a:ln>
            <a:noFill/>
          </a:ln>
        </p:spPr>
        <p:txBody>
          <a:bodyPr wrap="square" rtlCol="0">
            <a:spAutoFit/>
          </a:bodyPr>
          <a:lstStyle/>
          <a:p>
            <a:r>
              <a:rPr lang="en-US" sz="1200"/>
              <a:t>Identifies</a:t>
            </a:r>
            <a:r>
              <a:rPr lang="en-US" sz="1200" baseline="0"/>
              <a:t> opportunities for </a:t>
            </a:r>
            <a:r>
              <a:rPr lang="en-US" sz="1200" b="1" baseline="0">
                <a:solidFill>
                  <a:schemeClr val="accent2"/>
                </a:solidFill>
              </a:rPr>
              <a:t>service center improvement.</a:t>
            </a:r>
            <a:endParaRPr lang="en-US" sz="1200" b="1">
              <a:solidFill>
                <a:schemeClr val="accent2"/>
              </a:solidFill>
            </a:endParaRPr>
          </a:p>
        </p:txBody>
      </p:sp>
      <p:sp>
        <p:nvSpPr>
          <p:cNvPr id="76" name="TextBox 75">
            <a:extLst>
              <a:ext uri="{FF2B5EF4-FFF2-40B4-BE49-F238E27FC236}">
                <a16:creationId xmlns:a16="http://schemas.microsoft.com/office/drawing/2014/main" id="{8DC85C24-E14C-ADD3-1BF7-5F1EE596B729}"/>
              </a:ext>
            </a:extLst>
          </p:cNvPr>
          <p:cNvSpPr txBox="1"/>
          <p:nvPr/>
        </p:nvSpPr>
        <p:spPr>
          <a:xfrm>
            <a:off x="386687" y="3712083"/>
            <a:ext cx="2209351" cy="646331"/>
          </a:xfrm>
          <a:prstGeom prst="rect">
            <a:avLst/>
          </a:prstGeom>
          <a:noFill/>
          <a:ln>
            <a:noFill/>
          </a:ln>
        </p:spPr>
        <p:txBody>
          <a:bodyPr wrap="square" rtlCol="0">
            <a:spAutoFit/>
          </a:bodyPr>
          <a:lstStyle/>
          <a:p>
            <a:pPr algn="r"/>
            <a:r>
              <a:rPr lang="en-US" sz="1200"/>
              <a:t>Maintains service center</a:t>
            </a:r>
            <a:r>
              <a:rPr lang="en-US" sz="1200" baseline="0"/>
              <a:t> metrics and </a:t>
            </a:r>
            <a:r>
              <a:rPr lang="en-US" sz="1200" b="1">
                <a:solidFill>
                  <a:schemeClr val="accent2"/>
                </a:solidFill>
              </a:rPr>
              <a:t>reports </a:t>
            </a:r>
            <a:br>
              <a:rPr lang="en-US" sz="1200" b="1">
                <a:solidFill>
                  <a:schemeClr val="accent2"/>
                </a:solidFill>
              </a:rPr>
            </a:br>
            <a:r>
              <a:rPr lang="en-US" sz="1200" b="1">
                <a:solidFill>
                  <a:schemeClr val="accent2"/>
                </a:solidFill>
              </a:rPr>
              <a:t>performance </a:t>
            </a:r>
            <a:r>
              <a:rPr lang="en-US" sz="1200" baseline="0"/>
              <a:t>periodically.</a:t>
            </a:r>
            <a:endParaRPr lang="en-US" sz="1200"/>
          </a:p>
        </p:txBody>
      </p:sp>
      <p:sp>
        <p:nvSpPr>
          <p:cNvPr id="77" name="TextBox 76">
            <a:extLst>
              <a:ext uri="{FF2B5EF4-FFF2-40B4-BE49-F238E27FC236}">
                <a16:creationId xmlns:a16="http://schemas.microsoft.com/office/drawing/2014/main" id="{89561BC1-59C4-9413-A069-085990D045E6}"/>
              </a:ext>
            </a:extLst>
          </p:cNvPr>
          <p:cNvSpPr txBox="1"/>
          <p:nvPr/>
        </p:nvSpPr>
        <p:spPr>
          <a:xfrm>
            <a:off x="102662" y="4448103"/>
            <a:ext cx="2494438" cy="830997"/>
          </a:xfrm>
          <a:prstGeom prst="rect">
            <a:avLst/>
          </a:prstGeom>
          <a:noFill/>
          <a:ln>
            <a:noFill/>
          </a:ln>
        </p:spPr>
        <p:txBody>
          <a:bodyPr wrap="square" rtlCol="0">
            <a:spAutoFit/>
          </a:bodyPr>
          <a:lstStyle/>
          <a:p>
            <a:pPr algn="r"/>
            <a:r>
              <a:rPr lang="en-US" sz="1200"/>
              <a:t>Creates and maintains service center knowledgebase to ensure the </a:t>
            </a:r>
            <a:r>
              <a:rPr lang="en-US" sz="1200" b="1">
                <a:solidFill>
                  <a:schemeClr val="accent2"/>
                </a:solidFill>
              </a:rPr>
              <a:t>most up-to-date information </a:t>
            </a:r>
            <a:r>
              <a:rPr lang="en-US" sz="1200"/>
              <a:t>is available.</a:t>
            </a:r>
          </a:p>
        </p:txBody>
      </p:sp>
      <p:sp>
        <p:nvSpPr>
          <p:cNvPr id="78" name="TextBox 77">
            <a:extLst>
              <a:ext uri="{FF2B5EF4-FFF2-40B4-BE49-F238E27FC236}">
                <a16:creationId xmlns:a16="http://schemas.microsoft.com/office/drawing/2014/main" id="{D2AA6B7D-C764-9851-FDCB-C9EB38D86DB2}"/>
              </a:ext>
            </a:extLst>
          </p:cNvPr>
          <p:cNvSpPr txBox="1"/>
          <p:nvPr/>
        </p:nvSpPr>
        <p:spPr>
          <a:xfrm>
            <a:off x="551580" y="5388263"/>
            <a:ext cx="2037238" cy="646331"/>
          </a:xfrm>
          <a:prstGeom prst="rect">
            <a:avLst/>
          </a:prstGeom>
          <a:noFill/>
          <a:ln>
            <a:noFill/>
          </a:ln>
        </p:spPr>
        <p:txBody>
          <a:bodyPr wrap="square" rtlCol="0">
            <a:spAutoFit/>
          </a:bodyPr>
          <a:lstStyle/>
          <a:p>
            <a:pPr algn="r"/>
            <a:r>
              <a:rPr lang="en-US" sz="1200"/>
              <a:t>Ensures key </a:t>
            </a:r>
            <a:r>
              <a:rPr lang="en-US" sz="1200" b="1">
                <a:solidFill>
                  <a:schemeClr val="accent2"/>
                </a:solidFill>
              </a:rPr>
              <a:t>systems are meeting the needs </a:t>
            </a:r>
            <a:r>
              <a:rPr lang="en-US" sz="1200"/>
              <a:t>of the service center.</a:t>
            </a:r>
          </a:p>
        </p:txBody>
      </p:sp>
    </p:spTree>
    <p:extLst>
      <p:ext uri="{BB962C8B-B14F-4D97-AF65-F5344CB8AC3E}">
        <p14:creationId xmlns:p14="http://schemas.microsoft.com/office/powerpoint/2010/main" val="623978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8C4919C0-ACED-B549-A0FE-3B80E1489620}" type="slidenum">
              <a:rPr lang="en-US" dirty="0" smtClean="0"/>
              <a:t>55</a:t>
            </a:fld>
            <a:endParaRPr lang="en-US"/>
          </a:p>
        </p:txBody>
      </p:sp>
      <p:sp>
        <p:nvSpPr>
          <p:cNvPr id="3" name="Title 2"/>
          <p:cNvSpPr>
            <a:spLocks noGrp="1"/>
          </p:cNvSpPr>
          <p:nvPr>
            <p:ph type="title"/>
          </p:nvPr>
        </p:nvSpPr>
        <p:spPr/>
        <p:txBody>
          <a:bodyPr/>
          <a:lstStyle/>
          <a:p>
            <a:r>
              <a:rPr lang="en-US"/>
              <a:t>Transitioning to Continuous Improvement</a:t>
            </a:r>
          </a:p>
        </p:txBody>
      </p:sp>
      <p:sp>
        <p:nvSpPr>
          <p:cNvPr id="57" name="Text Placeholder 56"/>
          <p:cNvSpPr>
            <a:spLocks noGrp="1"/>
          </p:cNvSpPr>
          <p:nvPr>
            <p:ph type="body" sz="quarter" idx="10"/>
          </p:nvPr>
        </p:nvSpPr>
        <p:spPr/>
        <p:txBody>
          <a:bodyPr/>
          <a:lstStyle/>
          <a:p>
            <a:r>
              <a:rPr lang="en-US"/>
              <a:t>Stabilization Success Factors</a:t>
            </a:r>
          </a:p>
        </p:txBody>
      </p:sp>
      <p:sp>
        <p:nvSpPr>
          <p:cNvPr id="56" name="Content Placeholder 55"/>
          <p:cNvSpPr>
            <a:spLocks noGrp="1"/>
          </p:cNvSpPr>
          <p:nvPr>
            <p:ph sz="quarter" idx="11"/>
          </p:nvPr>
        </p:nvSpPr>
        <p:spPr/>
        <p:txBody>
          <a:bodyPr>
            <a:normAutofit/>
          </a:bodyPr>
          <a:lstStyle/>
          <a:p>
            <a:pPr marL="227013" lvl="1" indent="-227013"/>
            <a:r>
              <a:rPr lang="en-US" sz="1600"/>
              <a:t>Mindset toward continuous improvement (CI) </a:t>
            </a:r>
            <a:r>
              <a:rPr lang="en-US" sz="1600" b="1">
                <a:solidFill>
                  <a:schemeClr val="accent2"/>
                </a:solidFill>
              </a:rPr>
              <a:t>starts with implementation and evolves through operations</a:t>
            </a:r>
            <a:r>
              <a:rPr lang="en-US" sz="1600"/>
              <a:t>; the levers of delivery change through each phase</a:t>
            </a:r>
          </a:p>
          <a:p>
            <a:pPr marL="227013" lvl="1" indent="-227013"/>
            <a:r>
              <a:rPr lang="en-US" sz="1600"/>
              <a:t>Processes for identification and prioritization of </a:t>
            </a:r>
            <a:r>
              <a:rPr lang="en-US" sz="1600" b="1">
                <a:solidFill>
                  <a:schemeClr val="accent2"/>
                </a:solidFill>
              </a:rPr>
              <a:t>requirements change through the transitions</a:t>
            </a:r>
          </a:p>
        </p:txBody>
      </p:sp>
      <p:grpSp>
        <p:nvGrpSpPr>
          <p:cNvPr id="4" name="Group 3">
            <a:extLst>
              <a:ext uri="{FF2B5EF4-FFF2-40B4-BE49-F238E27FC236}">
                <a16:creationId xmlns:a16="http://schemas.microsoft.com/office/drawing/2014/main" id="{3B6EBE4A-96D9-85A0-11BC-D867C3870D3E}"/>
              </a:ext>
            </a:extLst>
          </p:cNvPr>
          <p:cNvGrpSpPr>
            <a:grpSpLocks noChangeAspect="1"/>
          </p:cNvGrpSpPr>
          <p:nvPr/>
        </p:nvGrpSpPr>
        <p:grpSpPr>
          <a:xfrm>
            <a:off x="1093555" y="2292940"/>
            <a:ext cx="9963315" cy="4320790"/>
            <a:chOff x="1512657" y="2292940"/>
            <a:chExt cx="9488868" cy="4115038"/>
          </a:xfrm>
        </p:grpSpPr>
        <p:grpSp>
          <p:nvGrpSpPr>
            <p:cNvPr id="5" name="Group 4">
              <a:extLst>
                <a:ext uri="{FF2B5EF4-FFF2-40B4-BE49-F238E27FC236}">
                  <a16:creationId xmlns:a16="http://schemas.microsoft.com/office/drawing/2014/main" id="{751CFC80-1F24-A1C8-6DA2-50819FD4446D}"/>
                </a:ext>
              </a:extLst>
            </p:cNvPr>
            <p:cNvGrpSpPr/>
            <p:nvPr/>
          </p:nvGrpSpPr>
          <p:grpSpPr>
            <a:xfrm>
              <a:off x="1512657" y="2603442"/>
              <a:ext cx="9488868" cy="2855642"/>
              <a:chOff x="1512657" y="2603442"/>
              <a:chExt cx="9488868" cy="2855642"/>
            </a:xfrm>
          </p:grpSpPr>
          <p:sp>
            <p:nvSpPr>
              <p:cNvPr id="12" name="Arrow: Chevron 11">
                <a:extLst>
                  <a:ext uri="{FF2B5EF4-FFF2-40B4-BE49-F238E27FC236}">
                    <a16:creationId xmlns:a16="http://schemas.microsoft.com/office/drawing/2014/main" id="{C0D18651-4534-5822-BE7D-60559F3C5F8D}"/>
                  </a:ext>
                </a:extLst>
              </p:cNvPr>
              <p:cNvSpPr/>
              <p:nvPr/>
            </p:nvSpPr>
            <p:spPr>
              <a:xfrm>
                <a:off x="4040390" y="3025467"/>
                <a:ext cx="2034221" cy="2385098"/>
              </a:xfrm>
              <a:prstGeom prst="chevron">
                <a:avLst>
                  <a:gd name="adj" fmla="val 29868"/>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b="1">
                  <a:solidFill>
                    <a:schemeClr val="bg1"/>
                  </a:solidFill>
                </a:endParaRPr>
              </a:p>
            </p:txBody>
          </p:sp>
          <p:sp>
            <p:nvSpPr>
              <p:cNvPr id="13" name="Hexagon 12">
                <a:extLst>
                  <a:ext uri="{FF2B5EF4-FFF2-40B4-BE49-F238E27FC236}">
                    <a16:creationId xmlns:a16="http://schemas.microsoft.com/office/drawing/2014/main" id="{D311496B-B9EB-8FD8-C2B1-7C166A92DC19}"/>
                  </a:ext>
                </a:extLst>
              </p:cNvPr>
              <p:cNvSpPr/>
              <p:nvPr/>
            </p:nvSpPr>
            <p:spPr>
              <a:xfrm>
                <a:off x="1512657" y="3020899"/>
                <a:ext cx="3025254" cy="238504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Governance/</a:t>
                </a:r>
              </a:p>
              <a:p>
                <a:pPr algn="ctr"/>
                <a:r>
                  <a:rPr lang="en-US" sz="1600" b="1">
                    <a:solidFill>
                      <a:schemeClr val="bg1"/>
                    </a:solidFill>
                  </a:rPr>
                  <a:t>Performance Management</a:t>
                </a:r>
              </a:p>
              <a:p>
                <a:pPr algn="ctr"/>
                <a:endParaRPr lang="en-US" sz="1600" b="1">
                  <a:solidFill>
                    <a:schemeClr val="bg1"/>
                  </a:solidFill>
                </a:endParaRPr>
              </a:p>
              <a:p>
                <a:pPr algn="ctr">
                  <a:spcBef>
                    <a:spcPts val="300"/>
                  </a:spcBef>
                  <a:spcAft>
                    <a:spcPts val="300"/>
                  </a:spcAft>
                </a:pPr>
                <a:r>
                  <a:rPr lang="en-US" sz="1400" b="1">
                    <a:solidFill>
                      <a:schemeClr val="bg1"/>
                    </a:solidFill>
                  </a:rPr>
                  <a:t>Processes</a:t>
                </a:r>
              </a:p>
              <a:p>
                <a:pPr algn="ctr">
                  <a:spcBef>
                    <a:spcPts val="300"/>
                  </a:spcBef>
                  <a:spcAft>
                    <a:spcPts val="300"/>
                  </a:spcAft>
                </a:pPr>
                <a:r>
                  <a:rPr lang="en-US" sz="1400" b="1">
                    <a:solidFill>
                      <a:schemeClr val="bg1"/>
                    </a:solidFill>
                  </a:rPr>
                  <a:t>Technology/Tools</a:t>
                </a:r>
              </a:p>
              <a:p>
                <a:pPr algn="ctr">
                  <a:spcBef>
                    <a:spcPts val="300"/>
                  </a:spcBef>
                  <a:spcAft>
                    <a:spcPts val="300"/>
                  </a:spcAft>
                </a:pPr>
                <a:r>
                  <a:rPr lang="en-US" sz="1400" b="1">
                    <a:solidFill>
                      <a:schemeClr val="bg1"/>
                    </a:solidFill>
                  </a:rPr>
                  <a:t>Organization/Staffing</a:t>
                </a:r>
              </a:p>
              <a:p>
                <a:pPr algn="ctr">
                  <a:spcBef>
                    <a:spcPts val="300"/>
                  </a:spcBef>
                  <a:spcAft>
                    <a:spcPts val="300"/>
                  </a:spcAft>
                </a:pPr>
                <a:r>
                  <a:rPr lang="en-US" sz="1400" b="1">
                    <a:solidFill>
                      <a:schemeClr val="bg1"/>
                    </a:solidFill>
                  </a:rPr>
                  <a:t>Skills/Training</a:t>
                </a:r>
                <a:endParaRPr lang="en-US" sz="1600" b="1">
                  <a:solidFill>
                    <a:schemeClr val="bg1"/>
                  </a:solidFill>
                </a:endParaRPr>
              </a:p>
            </p:txBody>
          </p:sp>
          <p:sp>
            <p:nvSpPr>
              <p:cNvPr id="14" name="Arrow: Chevron 13">
                <a:extLst>
                  <a:ext uri="{FF2B5EF4-FFF2-40B4-BE49-F238E27FC236}">
                    <a16:creationId xmlns:a16="http://schemas.microsoft.com/office/drawing/2014/main" id="{3CF89BA9-F5BF-78F2-CF2B-E39B825D3476}"/>
                  </a:ext>
                </a:extLst>
              </p:cNvPr>
              <p:cNvSpPr/>
              <p:nvPr/>
            </p:nvSpPr>
            <p:spPr>
              <a:xfrm>
                <a:off x="6347081" y="3010439"/>
                <a:ext cx="2157802" cy="2398677"/>
              </a:xfrm>
              <a:prstGeom prst="chevron">
                <a:avLst>
                  <a:gd name="adj" fmla="val 2949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bg1"/>
                  </a:buClr>
                  <a:buFont typeface="Wingdings" panose="05000000000000000000" pitchFamily="2" charset="2"/>
                  <a:buChar char="n"/>
                </a:pPr>
                <a:endParaRPr lang="en-US" sz="1400">
                  <a:solidFill>
                    <a:schemeClr val="bg1"/>
                  </a:solidFill>
                </a:endParaRPr>
              </a:p>
            </p:txBody>
          </p:sp>
          <p:sp>
            <p:nvSpPr>
              <p:cNvPr id="15" name="Arrow: Chevron 14">
                <a:extLst>
                  <a:ext uri="{FF2B5EF4-FFF2-40B4-BE49-F238E27FC236}">
                    <a16:creationId xmlns:a16="http://schemas.microsoft.com/office/drawing/2014/main" id="{CB15BCF1-2055-4FC2-40F4-B8DFCCEF812A}"/>
                  </a:ext>
                </a:extLst>
              </p:cNvPr>
              <p:cNvSpPr/>
              <p:nvPr/>
            </p:nvSpPr>
            <p:spPr>
              <a:xfrm>
                <a:off x="5554578" y="3013631"/>
                <a:ext cx="1060358" cy="2398677"/>
              </a:xfrm>
              <a:prstGeom prst="chevron">
                <a:avLst>
                  <a:gd name="adj" fmla="val 571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bg1"/>
                  </a:solidFill>
                </a:endParaRPr>
              </a:p>
            </p:txBody>
          </p:sp>
          <p:sp>
            <p:nvSpPr>
              <p:cNvPr id="16" name="Arrow: Chevron 15">
                <a:extLst>
                  <a:ext uri="{FF2B5EF4-FFF2-40B4-BE49-F238E27FC236}">
                    <a16:creationId xmlns:a16="http://schemas.microsoft.com/office/drawing/2014/main" id="{EC7AD4C7-4D67-8A6B-17A2-F3CADF5ED136}"/>
                  </a:ext>
                </a:extLst>
              </p:cNvPr>
              <p:cNvSpPr/>
              <p:nvPr/>
            </p:nvSpPr>
            <p:spPr>
              <a:xfrm>
                <a:off x="5960978" y="3011225"/>
                <a:ext cx="1060358" cy="2398677"/>
              </a:xfrm>
              <a:prstGeom prst="chevron">
                <a:avLst>
                  <a:gd name="adj" fmla="val 60742"/>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bg1"/>
                  </a:solidFill>
                </a:endParaRPr>
              </a:p>
            </p:txBody>
          </p:sp>
          <p:sp>
            <p:nvSpPr>
              <p:cNvPr id="17" name="Arrow: Chevron 16">
                <a:extLst>
                  <a:ext uri="{FF2B5EF4-FFF2-40B4-BE49-F238E27FC236}">
                    <a16:creationId xmlns:a16="http://schemas.microsoft.com/office/drawing/2014/main" id="{D1456729-86FA-1BB2-E82F-B6AB8D2D2D3B}"/>
                  </a:ext>
                </a:extLst>
              </p:cNvPr>
              <p:cNvSpPr/>
              <p:nvPr/>
            </p:nvSpPr>
            <p:spPr>
              <a:xfrm>
                <a:off x="7963979" y="3011500"/>
                <a:ext cx="3037546" cy="2398677"/>
              </a:xfrm>
              <a:prstGeom prst="chevron">
                <a:avLst>
                  <a:gd name="adj" fmla="val 2699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bg1"/>
                  </a:buClr>
                  <a:buFont typeface="Wingdings" panose="05000000000000000000" pitchFamily="2" charset="2"/>
                  <a:buChar char="n"/>
                </a:pPr>
                <a:endParaRPr lang="en-US" sz="1400">
                  <a:solidFill>
                    <a:schemeClr val="bg1"/>
                  </a:solidFill>
                </a:endParaRPr>
              </a:p>
            </p:txBody>
          </p:sp>
          <p:sp>
            <p:nvSpPr>
              <p:cNvPr id="18" name="TextBox 17">
                <a:extLst>
                  <a:ext uri="{FF2B5EF4-FFF2-40B4-BE49-F238E27FC236}">
                    <a16:creationId xmlns:a16="http://schemas.microsoft.com/office/drawing/2014/main" id="{63E3F4BF-AE9D-775A-61DD-538DDF1F656E}"/>
                  </a:ext>
                </a:extLst>
              </p:cNvPr>
              <p:cNvSpPr txBox="1"/>
              <p:nvPr/>
            </p:nvSpPr>
            <p:spPr>
              <a:xfrm rot="3761323">
                <a:off x="5559294" y="3499657"/>
                <a:ext cx="1039061" cy="276999"/>
              </a:xfrm>
              <a:prstGeom prst="rect">
                <a:avLst/>
              </a:prstGeom>
              <a:noFill/>
              <a:ln>
                <a:noFill/>
              </a:ln>
            </p:spPr>
            <p:txBody>
              <a:bodyPr wrap="square" rtlCol="0">
                <a:spAutoFit/>
              </a:bodyPr>
              <a:lstStyle/>
              <a:p>
                <a:pPr algn="ctr"/>
                <a:r>
                  <a:rPr lang="en-US" sz="1200" b="1">
                    <a:solidFill>
                      <a:schemeClr val="bg1"/>
                    </a:solidFill>
                  </a:rPr>
                  <a:t>BUSINESS</a:t>
                </a:r>
              </a:p>
            </p:txBody>
          </p:sp>
          <p:sp>
            <p:nvSpPr>
              <p:cNvPr id="19" name="TextBox 18">
                <a:extLst>
                  <a:ext uri="{FF2B5EF4-FFF2-40B4-BE49-F238E27FC236}">
                    <a16:creationId xmlns:a16="http://schemas.microsoft.com/office/drawing/2014/main" id="{D20951C3-E3A5-D7B7-E491-330F67151827}"/>
                  </a:ext>
                </a:extLst>
              </p:cNvPr>
              <p:cNvSpPr txBox="1"/>
              <p:nvPr/>
            </p:nvSpPr>
            <p:spPr>
              <a:xfrm rot="7017258">
                <a:off x="5516479" y="4647499"/>
                <a:ext cx="1139320" cy="276999"/>
              </a:xfrm>
              <a:prstGeom prst="rect">
                <a:avLst/>
              </a:prstGeom>
              <a:noFill/>
              <a:ln>
                <a:noFill/>
              </a:ln>
            </p:spPr>
            <p:txBody>
              <a:bodyPr wrap="square" rtlCol="0">
                <a:spAutoFit/>
              </a:bodyPr>
              <a:lstStyle/>
              <a:p>
                <a:pPr algn="ctr"/>
                <a:r>
                  <a:rPr lang="en-US" sz="1200" b="1">
                    <a:solidFill>
                      <a:schemeClr val="bg1"/>
                    </a:solidFill>
                  </a:rPr>
                  <a:t>SIMULATION</a:t>
                </a:r>
              </a:p>
            </p:txBody>
          </p:sp>
          <p:sp>
            <p:nvSpPr>
              <p:cNvPr id="20" name="TextBox 19">
                <a:extLst>
                  <a:ext uri="{FF2B5EF4-FFF2-40B4-BE49-F238E27FC236}">
                    <a16:creationId xmlns:a16="http://schemas.microsoft.com/office/drawing/2014/main" id="{52F5FF2B-11CD-CB13-F655-DA1EEAFCD942}"/>
                  </a:ext>
                </a:extLst>
              </p:cNvPr>
              <p:cNvSpPr txBox="1"/>
              <p:nvPr/>
            </p:nvSpPr>
            <p:spPr>
              <a:xfrm rot="3761323">
                <a:off x="5936451" y="3486954"/>
                <a:ext cx="1119909" cy="276999"/>
              </a:xfrm>
              <a:prstGeom prst="rect">
                <a:avLst/>
              </a:prstGeom>
              <a:noFill/>
              <a:ln>
                <a:noFill/>
              </a:ln>
            </p:spPr>
            <p:txBody>
              <a:bodyPr wrap="square" rtlCol="0">
                <a:spAutoFit/>
              </a:bodyPr>
              <a:lstStyle/>
              <a:p>
                <a:pPr algn="ctr"/>
                <a:r>
                  <a:rPr lang="en-US" sz="1200" b="1">
                    <a:solidFill>
                      <a:schemeClr val="bg1"/>
                    </a:solidFill>
                  </a:rPr>
                  <a:t>READINESS</a:t>
                </a:r>
              </a:p>
            </p:txBody>
          </p:sp>
          <p:sp>
            <p:nvSpPr>
              <p:cNvPr id="21" name="TextBox 20">
                <a:extLst>
                  <a:ext uri="{FF2B5EF4-FFF2-40B4-BE49-F238E27FC236}">
                    <a16:creationId xmlns:a16="http://schemas.microsoft.com/office/drawing/2014/main" id="{D0373936-323A-DF03-ABF6-9662F65A32A5}"/>
                  </a:ext>
                </a:extLst>
              </p:cNvPr>
              <p:cNvSpPr txBox="1"/>
              <p:nvPr/>
            </p:nvSpPr>
            <p:spPr>
              <a:xfrm rot="7138073">
                <a:off x="5857605" y="4696373"/>
                <a:ext cx="1248423" cy="276999"/>
              </a:xfrm>
              <a:prstGeom prst="rect">
                <a:avLst/>
              </a:prstGeom>
              <a:noFill/>
              <a:ln>
                <a:noFill/>
              </a:ln>
            </p:spPr>
            <p:txBody>
              <a:bodyPr wrap="square" rtlCol="0">
                <a:spAutoFit/>
              </a:bodyPr>
              <a:lstStyle/>
              <a:p>
                <a:pPr algn="ctr"/>
                <a:r>
                  <a:rPr lang="en-US" sz="1200" b="1">
                    <a:solidFill>
                      <a:schemeClr val="bg1"/>
                    </a:solidFill>
                  </a:rPr>
                  <a:t>ASSESSMENT</a:t>
                </a:r>
              </a:p>
            </p:txBody>
          </p:sp>
          <p:sp>
            <p:nvSpPr>
              <p:cNvPr id="22" name="TextBox 21">
                <a:extLst>
                  <a:ext uri="{FF2B5EF4-FFF2-40B4-BE49-F238E27FC236}">
                    <a16:creationId xmlns:a16="http://schemas.microsoft.com/office/drawing/2014/main" id="{590993DC-A5A3-0437-DC98-7FDE5B9680BB}"/>
                  </a:ext>
                </a:extLst>
              </p:cNvPr>
              <p:cNvSpPr txBox="1"/>
              <p:nvPr/>
            </p:nvSpPr>
            <p:spPr>
              <a:xfrm>
                <a:off x="7026472" y="3916066"/>
                <a:ext cx="1299585" cy="1220847"/>
              </a:xfrm>
              <a:prstGeom prst="rect">
                <a:avLst/>
              </a:prstGeom>
              <a:noFill/>
              <a:ln>
                <a:noFill/>
              </a:ln>
            </p:spPr>
            <p:txBody>
              <a:bodyPr wrap="square" rtlCol="0">
                <a:spAutoFit/>
              </a:bodyPr>
              <a:lstStyle/>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Measure</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Analyze</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Plan</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Fix/Refine</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Deploy</a:t>
                </a:r>
              </a:p>
            </p:txBody>
          </p:sp>
          <p:sp>
            <p:nvSpPr>
              <p:cNvPr id="23" name="TextBox 22">
                <a:extLst>
                  <a:ext uri="{FF2B5EF4-FFF2-40B4-BE49-F238E27FC236}">
                    <a16:creationId xmlns:a16="http://schemas.microsoft.com/office/drawing/2014/main" id="{8D7A136F-A174-861F-8BB2-5386626B92AE}"/>
                  </a:ext>
                </a:extLst>
              </p:cNvPr>
              <p:cNvSpPr txBox="1"/>
              <p:nvPr/>
            </p:nvSpPr>
            <p:spPr>
              <a:xfrm>
                <a:off x="8879898" y="3925495"/>
                <a:ext cx="1299585" cy="1220847"/>
              </a:xfrm>
              <a:prstGeom prst="rect">
                <a:avLst/>
              </a:prstGeom>
              <a:noFill/>
              <a:ln>
                <a:noFill/>
              </a:ln>
            </p:spPr>
            <p:txBody>
              <a:bodyPr wrap="square" rtlCol="0">
                <a:spAutoFit/>
              </a:bodyPr>
              <a:lstStyle/>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Measure</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Analyze</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Plan</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Enhance</a:t>
                </a:r>
              </a:p>
              <a:p>
                <a:pPr marL="230188" indent="-230188">
                  <a:spcBef>
                    <a:spcPts val="200"/>
                  </a:spcBef>
                  <a:spcAft>
                    <a:spcPts val="200"/>
                  </a:spcAft>
                  <a:buClr>
                    <a:schemeClr val="bg1"/>
                  </a:buClr>
                  <a:buFont typeface="Wingdings" panose="05000000000000000000" pitchFamily="2" charset="2"/>
                  <a:buChar char="n"/>
                </a:pPr>
                <a:r>
                  <a:rPr lang="en-US" sz="1200" b="1">
                    <a:solidFill>
                      <a:schemeClr val="bg1"/>
                    </a:solidFill>
                  </a:rPr>
                  <a:t>Deploy</a:t>
                </a:r>
              </a:p>
            </p:txBody>
          </p:sp>
          <p:sp>
            <p:nvSpPr>
              <p:cNvPr id="24" name="TextBox 23">
                <a:extLst>
                  <a:ext uri="{FF2B5EF4-FFF2-40B4-BE49-F238E27FC236}">
                    <a16:creationId xmlns:a16="http://schemas.microsoft.com/office/drawing/2014/main" id="{CA041FD2-0694-6E67-70F9-3B59C7254CB5}"/>
                  </a:ext>
                </a:extLst>
              </p:cNvPr>
              <p:cNvSpPr txBox="1"/>
              <p:nvPr/>
            </p:nvSpPr>
            <p:spPr>
              <a:xfrm>
                <a:off x="4458749" y="3293973"/>
                <a:ext cx="689429" cy="307777"/>
              </a:xfrm>
              <a:prstGeom prst="rect">
                <a:avLst/>
              </a:prstGeom>
              <a:noFill/>
              <a:ln>
                <a:noFill/>
              </a:ln>
            </p:spPr>
            <p:txBody>
              <a:bodyPr wrap="square" rtlCol="0">
                <a:spAutoFit/>
              </a:bodyPr>
              <a:lstStyle/>
              <a:p>
                <a:r>
                  <a:rPr lang="en-US" sz="1400" b="1">
                    <a:solidFill>
                      <a:schemeClr val="bg1"/>
                    </a:solidFill>
                  </a:rPr>
                  <a:t>Plan</a:t>
                </a:r>
              </a:p>
            </p:txBody>
          </p:sp>
          <p:sp>
            <p:nvSpPr>
              <p:cNvPr id="25" name="TextBox 24">
                <a:extLst>
                  <a:ext uri="{FF2B5EF4-FFF2-40B4-BE49-F238E27FC236}">
                    <a16:creationId xmlns:a16="http://schemas.microsoft.com/office/drawing/2014/main" id="{EFD9B529-32F4-FDF0-C2B8-D5A226FA916F}"/>
                  </a:ext>
                </a:extLst>
              </p:cNvPr>
              <p:cNvSpPr txBox="1"/>
              <p:nvPr/>
            </p:nvSpPr>
            <p:spPr>
              <a:xfrm>
                <a:off x="4814349" y="3682571"/>
                <a:ext cx="787489" cy="307777"/>
              </a:xfrm>
              <a:prstGeom prst="rect">
                <a:avLst/>
              </a:prstGeom>
              <a:noFill/>
              <a:ln>
                <a:noFill/>
              </a:ln>
            </p:spPr>
            <p:txBody>
              <a:bodyPr wrap="square" rtlCol="0">
                <a:spAutoFit/>
              </a:bodyPr>
              <a:lstStyle/>
              <a:p>
                <a:r>
                  <a:rPr lang="en-US" sz="1400" b="1">
                    <a:solidFill>
                      <a:schemeClr val="bg1"/>
                    </a:solidFill>
                  </a:rPr>
                  <a:t>Design</a:t>
                </a:r>
              </a:p>
            </p:txBody>
          </p:sp>
          <p:sp>
            <p:nvSpPr>
              <p:cNvPr id="26" name="TextBox 25">
                <a:extLst>
                  <a:ext uri="{FF2B5EF4-FFF2-40B4-BE49-F238E27FC236}">
                    <a16:creationId xmlns:a16="http://schemas.microsoft.com/office/drawing/2014/main" id="{E9850F74-B89B-F364-7F96-4A89600CE9EA}"/>
                  </a:ext>
                </a:extLst>
              </p:cNvPr>
              <p:cNvSpPr txBox="1"/>
              <p:nvPr/>
            </p:nvSpPr>
            <p:spPr>
              <a:xfrm>
                <a:off x="5122454" y="4109300"/>
                <a:ext cx="735093" cy="307777"/>
              </a:xfrm>
              <a:prstGeom prst="rect">
                <a:avLst/>
              </a:prstGeom>
              <a:noFill/>
              <a:ln>
                <a:noFill/>
              </a:ln>
            </p:spPr>
            <p:txBody>
              <a:bodyPr wrap="square" rtlCol="0">
                <a:spAutoFit/>
              </a:bodyPr>
              <a:lstStyle/>
              <a:p>
                <a:r>
                  <a:rPr lang="en-US" sz="1400" b="1">
                    <a:solidFill>
                      <a:schemeClr val="bg1"/>
                    </a:solidFill>
                  </a:rPr>
                  <a:t>Build</a:t>
                </a:r>
              </a:p>
            </p:txBody>
          </p:sp>
          <p:sp>
            <p:nvSpPr>
              <p:cNvPr id="27" name="TextBox 26">
                <a:extLst>
                  <a:ext uri="{FF2B5EF4-FFF2-40B4-BE49-F238E27FC236}">
                    <a16:creationId xmlns:a16="http://schemas.microsoft.com/office/drawing/2014/main" id="{FD84CBB4-977D-79E7-9D4D-5B9C1B919956}"/>
                  </a:ext>
                </a:extLst>
              </p:cNvPr>
              <p:cNvSpPr txBox="1"/>
              <p:nvPr/>
            </p:nvSpPr>
            <p:spPr>
              <a:xfrm>
                <a:off x="4836338" y="4521424"/>
                <a:ext cx="735093" cy="307777"/>
              </a:xfrm>
              <a:prstGeom prst="rect">
                <a:avLst/>
              </a:prstGeom>
              <a:noFill/>
              <a:ln>
                <a:noFill/>
              </a:ln>
            </p:spPr>
            <p:txBody>
              <a:bodyPr wrap="square" rtlCol="0">
                <a:spAutoFit/>
              </a:bodyPr>
              <a:lstStyle/>
              <a:p>
                <a:r>
                  <a:rPr lang="en-US" sz="1400" b="1">
                    <a:solidFill>
                      <a:schemeClr val="bg1"/>
                    </a:solidFill>
                  </a:rPr>
                  <a:t>Test</a:t>
                </a:r>
              </a:p>
            </p:txBody>
          </p:sp>
          <p:sp>
            <p:nvSpPr>
              <p:cNvPr id="28" name="TextBox 27">
                <a:extLst>
                  <a:ext uri="{FF2B5EF4-FFF2-40B4-BE49-F238E27FC236}">
                    <a16:creationId xmlns:a16="http://schemas.microsoft.com/office/drawing/2014/main" id="{FE3CC03D-7841-9FE5-B559-DBDCC00EC0FF}"/>
                  </a:ext>
                </a:extLst>
              </p:cNvPr>
              <p:cNvSpPr txBox="1"/>
              <p:nvPr/>
            </p:nvSpPr>
            <p:spPr>
              <a:xfrm>
                <a:off x="4465666" y="4945640"/>
                <a:ext cx="827461" cy="307777"/>
              </a:xfrm>
              <a:prstGeom prst="rect">
                <a:avLst/>
              </a:prstGeom>
              <a:noFill/>
              <a:ln>
                <a:noFill/>
              </a:ln>
            </p:spPr>
            <p:txBody>
              <a:bodyPr wrap="square" rtlCol="0">
                <a:spAutoFit/>
              </a:bodyPr>
              <a:lstStyle/>
              <a:p>
                <a:r>
                  <a:rPr lang="en-US" sz="1400" b="1">
                    <a:solidFill>
                      <a:schemeClr val="bg1"/>
                    </a:solidFill>
                  </a:rPr>
                  <a:t>Deploy</a:t>
                </a:r>
              </a:p>
            </p:txBody>
          </p:sp>
          <p:grpSp>
            <p:nvGrpSpPr>
              <p:cNvPr id="29" name="Group 28">
                <a:extLst>
                  <a:ext uri="{FF2B5EF4-FFF2-40B4-BE49-F238E27FC236}">
                    <a16:creationId xmlns:a16="http://schemas.microsoft.com/office/drawing/2014/main" id="{BB9ABA5E-AD9E-38E9-A7BF-3E09CAEF0816}"/>
                  </a:ext>
                </a:extLst>
              </p:cNvPr>
              <p:cNvGrpSpPr/>
              <p:nvPr/>
            </p:nvGrpSpPr>
            <p:grpSpPr>
              <a:xfrm>
                <a:off x="8976516" y="3125644"/>
                <a:ext cx="835991" cy="415220"/>
                <a:chOff x="5567857" y="3780576"/>
                <a:chExt cx="835991" cy="415220"/>
              </a:xfrm>
            </p:grpSpPr>
            <p:pic>
              <p:nvPicPr>
                <p:cNvPr id="41" name="Graphic 40" descr="Arrow: Rotate right with solid fill">
                  <a:extLst>
                    <a:ext uri="{FF2B5EF4-FFF2-40B4-BE49-F238E27FC236}">
                      <a16:creationId xmlns:a16="http://schemas.microsoft.com/office/drawing/2014/main" id="{41EFA695-704F-EBBC-A69D-CD3CB68499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4209950">
                  <a:off x="5947288" y="3739235"/>
                  <a:ext cx="365760" cy="547361"/>
                </a:xfrm>
                <a:prstGeom prst="rect">
                  <a:avLst/>
                </a:prstGeom>
              </p:spPr>
            </p:pic>
            <p:pic>
              <p:nvPicPr>
                <p:cNvPr id="42" name="Graphic 41" descr="Arrow: Rotate right with solid fill">
                  <a:extLst>
                    <a:ext uri="{FF2B5EF4-FFF2-40B4-BE49-F238E27FC236}">
                      <a16:creationId xmlns:a16="http://schemas.microsoft.com/office/drawing/2014/main" id="{3704CB85-DC90-C788-8EAD-74042D19B9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5630675">
                  <a:off x="5658658" y="3689775"/>
                  <a:ext cx="365760" cy="547361"/>
                </a:xfrm>
                <a:prstGeom prst="rect">
                  <a:avLst/>
                </a:prstGeom>
              </p:spPr>
            </p:pic>
          </p:grpSp>
          <p:sp>
            <p:nvSpPr>
              <p:cNvPr id="30" name="TextBox 29">
                <a:extLst>
                  <a:ext uri="{FF2B5EF4-FFF2-40B4-BE49-F238E27FC236}">
                    <a16:creationId xmlns:a16="http://schemas.microsoft.com/office/drawing/2014/main" id="{D3466556-F14A-80E1-E018-B08F9C6AF8B6}"/>
                  </a:ext>
                </a:extLst>
              </p:cNvPr>
              <p:cNvSpPr txBox="1"/>
              <p:nvPr/>
            </p:nvSpPr>
            <p:spPr>
              <a:xfrm>
                <a:off x="8525963" y="3614466"/>
                <a:ext cx="1790700" cy="276999"/>
              </a:xfrm>
              <a:prstGeom prst="rect">
                <a:avLst/>
              </a:prstGeom>
              <a:noFill/>
              <a:ln>
                <a:noFill/>
              </a:ln>
            </p:spPr>
            <p:txBody>
              <a:bodyPr wrap="square" rtlCol="0">
                <a:spAutoFit/>
              </a:bodyPr>
              <a:lstStyle/>
              <a:p>
                <a:pPr algn="ctr"/>
                <a:r>
                  <a:rPr lang="en-US" sz="1200" b="1">
                    <a:solidFill>
                      <a:schemeClr val="bg1"/>
                    </a:solidFill>
                  </a:rPr>
                  <a:t>NORMAL CYCLES</a:t>
                </a:r>
              </a:p>
            </p:txBody>
          </p:sp>
          <p:grpSp>
            <p:nvGrpSpPr>
              <p:cNvPr id="31" name="Group 30">
                <a:extLst>
                  <a:ext uri="{FF2B5EF4-FFF2-40B4-BE49-F238E27FC236}">
                    <a16:creationId xmlns:a16="http://schemas.microsoft.com/office/drawing/2014/main" id="{5B74AC6D-6D76-54D0-0B7E-779946F84095}"/>
                  </a:ext>
                </a:extLst>
              </p:cNvPr>
              <p:cNvGrpSpPr/>
              <p:nvPr/>
            </p:nvGrpSpPr>
            <p:grpSpPr>
              <a:xfrm>
                <a:off x="6866154" y="3125391"/>
                <a:ext cx="811799" cy="415220"/>
                <a:chOff x="5592049" y="3775764"/>
                <a:chExt cx="811799" cy="415220"/>
              </a:xfrm>
            </p:grpSpPr>
            <p:pic>
              <p:nvPicPr>
                <p:cNvPr id="39" name="Graphic 38" descr="Arrow: Rotate right with solid fill">
                  <a:extLst>
                    <a:ext uri="{FF2B5EF4-FFF2-40B4-BE49-F238E27FC236}">
                      <a16:creationId xmlns:a16="http://schemas.microsoft.com/office/drawing/2014/main" id="{8E6C6336-F112-81CC-1817-13BB0D579C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4209950">
                  <a:off x="5947288" y="3734423"/>
                  <a:ext cx="365760" cy="547361"/>
                </a:xfrm>
                <a:prstGeom prst="rect">
                  <a:avLst/>
                </a:prstGeom>
              </p:spPr>
            </p:pic>
            <p:pic>
              <p:nvPicPr>
                <p:cNvPr id="40" name="Graphic 39" descr="Arrow: Rotate right with solid fill">
                  <a:extLst>
                    <a:ext uri="{FF2B5EF4-FFF2-40B4-BE49-F238E27FC236}">
                      <a16:creationId xmlns:a16="http://schemas.microsoft.com/office/drawing/2014/main" id="{A183BED7-85D3-E484-DEA1-FC429947C6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5630675">
                  <a:off x="5682850" y="3684963"/>
                  <a:ext cx="365760" cy="547361"/>
                </a:xfrm>
                <a:prstGeom prst="rect">
                  <a:avLst/>
                </a:prstGeom>
              </p:spPr>
            </p:pic>
          </p:grpSp>
          <p:sp>
            <p:nvSpPr>
              <p:cNvPr id="32" name="TextBox 31">
                <a:extLst>
                  <a:ext uri="{FF2B5EF4-FFF2-40B4-BE49-F238E27FC236}">
                    <a16:creationId xmlns:a16="http://schemas.microsoft.com/office/drawing/2014/main" id="{41395C0F-A793-E041-880C-BE54AA541B27}"/>
                  </a:ext>
                </a:extLst>
              </p:cNvPr>
              <p:cNvSpPr txBox="1"/>
              <p:nvPr/>
            </p:nvSpPr>
            <p:spPr>
              <a:xfrm>
                <a:off x="6598631" y="3603827"/>
                <a:ext cx="1790700" cy="276999"/>
              </a:xfrm>
              <a:prstGeom prst="rect">
                <a:avLst/>
              </a:prstGeom>
              <a:noFill/>
              <a:ln>
                <a:noFill/>
              </a:ln>
            </p:spPr>
            <p:txBody>
              <a:bodyPr wrap="square" rtlCol="0">
                <a:spAutoFit/>
              </a:bodyPr>
              <a:lstStyle/>
              <a:p>
                <a:pPr algn="ctr"/>
                <a:r>
                  <a:rPr lang="en-US" sz="1200" b="1">
                    <a:solidFill>
                      <a:schemeClr val="bg1"/>
                    </a:solidFill>
                  </a:rPr>
                  <a:t>RAPID CYCLES</a:t>
                </a:r>
              </a:p>
            </p:txBody>
          </p:sp>
          <p:sp>
            <p:nvSpPr>
              <p:cNvPr id="33" name="Rectangle 32">
                <a:extLst>
                  <a:ext uri="{FF2B5EF4-FFF2-40B4-BE49-F238E27FC236}">
                    <a16:creationId xmlns:a16="http://schemas.microsoft.com/office/drawing/2014/main" id="{1F0CA4A9-8243-DCDC-C522-9B16AEF9B09B}"/>
                  </a:ext>
                </a:extLst>
              </p:cNvPr>
              <p:cNvSpPr/>
              <p:nvPr/>
            </p:nvSpPr>
            <p:spPr>
              <a:xfrm>
                <a:off x="2103338" y="2603442"/>
                <a:ext cx="1842883" cy="4177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Levers of Delivery</a:t>
                </a:r>
              </a:p>
            </p:txBody>
          </p:sp>
          <p:sp>
            <p:nvSpPr>
              <p:cNvPr id="34" name="Rectangle 33">
                <a:extLst>
                  <a:ext uri="{FF2B5EF4-FFF2-40B4-BE49-F238E27FC236}">
                    <a16:creationId xmlns:a16="http://schemas.microsoft.com/office/drawing/2014/main" id="{C0BE8660-946E-D479-AED2-E4419337CBE6}"/>
                  </a:ext>
                </a:extLst>
              </p:cNvPr>
              <p:cNvSpPr/>
              <p:nvPr/>
            </p:nvSpPr>
            <p:spPr>
              <a:xfrm>
                <a:off x="4043694" y="2608037"/>
                <a:ext cx="2337588" cy="4177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Implementation</a:t>
                </a:r>
              </a:p>
            </p:txBody>
          </p:sp>
          <p:sp>
            <p:nvSpPr>
              <p:cNvPr id="35" name="Rectangle 34">
                <a:extLst>
                  <a:ext uri="{FF2B5EF4-FFF2-40B4-BE49-F238E27FC236}">
                    <a16:creationId xmlns:a16="http://schemas.microsoft.com/office/drawing/2014/main" id="{8BAC69CF-3B16-70FD-C682-28CB19AD1D09}"/>
                  </a:ext>
                </a:extLst>
              </p:cNvPr>
              <p:cNvSpPr/>
              <p:nvPr/>
            </p:nvSpPr>
            <p:spPr>
              <a:xfrm>
                <a:off x="6445718" y="2608037"/>
                <a:ext cx="2337588" cy="4177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Stabilization</a:t>
                </a:r>
              </a:p>
            </p:txBody>
          </p:sp>
          <p:sp>
            <p:nvSpPr>
              <p:cNvPr id="36" name="Rectangle 35">
                <a:extLst>
                  <a:ext uri="{FF2B5EF4-FFF2-40B4-BE49-F238E27FC236}">
                    <a16:creationId xmlns:a16="http://schemas.microsoft.com/office/drawing/2014/main" id="{881E593E-CC6E-2840-D031-C7F969D52E94}"/>
                  </a:ext>
                </a:extLst>
              </p:cNvPr>
              <p:cNvSpPr/>
              <p:nvPr/>
            </p:nvSpPr>
            <p:spPr>
              <a:xfrm>
                <a:off x="8849867" y="2608037"/>
                <a:ext cx="1498119" cy="4177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Continuous</a:t>
                </a:r>
              </a:p>
              <a:p>
                <a:pPr algn="ctr"/>
                <a:r>
                  <a:rPr lang="en-US" sz="1400" b="1">
                    <a:solidFill>
                      <a:schemeClr val="bg1"/>
                    </a:solidFill>
                  </a:rPr>
                  <a:t>Improvement</a:t>
                </a:r>
              </a:p>
            </p:txBody>
          </p:sp>
          <p:pic>
            <p:nvPicPr>
              <p:cNvPr id="37" name="Graphic 36" descr="Arrow: Rotate right with solid fill">
                <a:extLst>
                  <a:ext uri="{FF2B5EF4-FFF2-40B4-BE49-F238E27FC236}">
                    <a16:creationId xmlns:a16="http://schemas.microsoft.com/office/drawing/2014/main" id="{BBABE2C1-B917-2051-A133-0971F1EE9B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203566">
                <a:off x="7302225" y="3212039"/>
                <a:ext cx="137544" cy="172858"/>
              </a:xfrm>
              <a:prstGeom prst="rect">
                <a:avLst/>
              </a:prstGeom>
            </p:spPr>
          </p:pic>
          <p:pic>
            <p:nvPicPr>
              <p:cNvPr id="38" name="Graphic 37" descr="Arrow: Rotate right with solid fill">
                <a:extLst>
                  <a:ext uri="{FF2B5EF4-FFF2-40B4-BE49-F238E27FC236}">
                    <a16:creationId xmlns:a16="http://schemas.microsoft.com/office/drawing/2014/main" id="{7097D968-8BE6-9D7E-953F-602096ED40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4813393">
                <a:off x="7135180" y="3292773"/>
                <a:ext cx="154509" cy="194179"/>
              </a:xfrm>
              <a:prstGeom prst="rect">
                <a:avLst/>
              </a:prstGeom>
            </p:spPr>
          </p:pic>
        </p:grpSp>
        <p:sp>
          <p:nvSpPr>
            <p:cNvPr id="6" name="TextBox 5">
              <a:extLst>
                <a:ext uri="{FF2B5EF4-FFF2-40B4-BE49-F238E27FC236}">
                  <a16:creationId xmlns:a16="http://schemas.microsoft.com/office/drawing/2014/main" id="{9B4431DB-C142-8451-1D6D-94F6E41496FA}"/>
                </a:ext>
              </a:extLst>
            </p:cNvPr>
            <p:cNvSpPr txBox="1"/>
            <p:nvPr/>
          </p:nvSpPr>
          <p:spPr>
            <a:xfrm>
              <a:off x="4040390" y="2293790"/>
              <a:ext cx="2337588" cy="338554"/>
            </a:xfrm>
            <a:prstGeom prst="rect">
              <a:avLst/>
            </a:prstGeom>
            <a:noFill/>
            <a:ln>
              <a:noFill/>
            </a:ln>
          </p:spPr>
          <p:txBody>
            <a:bodyPr wrap="square" rtlCol="0">
              <a:spAutoFit/>
            </a:bodyPr>
            <a:lstStyle/>
            <a:p>
              <a:pPr algn="ctr"/>
              <a:r>
                <a:rPr lang="en-US" sz="1600" b="1"/>
                <a:t>Pre Go-Live</a:t>
              </a:r>
            </a:p>
          </p:txBody>
        </p:sp>
        <p:sp>
          <p:nvSpPr>
            <p:cNvPr id="8" name="TextBox 7">
              <a:extLst>
                <a:ext uri="{FF2B5EF4-FFF2-40B4-BE49-F238E27FC236}">
                  <a16:creationId xmlns:a16="http://schemas.microsoft.com/office/drawing/2014/main" id="{AB37B2C9-7783-E129-5321-782A83B5FC57}"/>
                </a:ext>
              </a:extLst>
            </p:cNvPr>
            <p:cNvSpPr txBox="1"/>
            <p:nvPr/>
          </p:nvSpPr>
          <p:spPr>
            <a:xfrm>
              <a:off x="6467809" y="2292940"/>
              <a:ext cx="3916462" cy="338554"/>
            </a:xfrm>
            <a:prstGeom prst="rect">
              <a:avLst/>
            </a:prstGeom>
            <a:noFill/>
            <a:ln>
              <a:noFill/>
            </a:ln>
          </p:spPr>
          <p:txBody>
            <a:bodyPr wrap="square" rtlCol="0">
              <a:spAutoFit/>
            </a:bodyPr>
            <a:lstStyle/>
            <a:p>
              <a:pPr algn="ctr"/>
              <a:r>
                <a:rPr lang="en-US" sz="1600" b="1"/>
                <a:t>Operations</a:t>
              </a:r>
            </a:p>
          </p:txBody>
        </p:sp>
        <p:sp>
          <p:nvSpPr>
            <p:cNvPr id="9" name="TextBox 8">
              <a:extLst>
                <a:ext uri="{FF2B5EF4-FFF2-40B4-BE49-F238E27FC236}">
                  <a16:creationId xmlns:a16="http://schemas.microsoft.com/office/drawing/2014/main" id="{CF15E214-2BA9-E210-A182-663DA8AAC297}"/>
                </a:ext>
              </a:extLst>
            </p:cNvPr>
            <p:cNvSpPr txBox="1"/>
            <p:nvPr/>
          </p:nvSpPr>
          <p:spPr>
            <a:xfrm>
              <a:off x="4040391" y="5437278"/>
              <a:ext cx="1664078" cy="615553"/>
            </a:xfrm>
            <a:prstGeom prst="rect">
              <a:avLst/>
            </a:prstGeom>
            <a:noFill/>
            <a:ln>
              <a:noFill/>
            </a:ln>
          </p:spPr>
          <p:txBody>
            <a:bodyPr wrap="square" rtlCol="0">
              <a:spAutoFit/>
            </a:bodyPr>
            <a:lstStyle/>
            <a:p>
              <a:pPr marL="171450" indent="-171450">
                <a:buClr>
                  <a:srgbClr val="147A8C"/>
                </a:buClr>
                <a:buFont typeface="Wingdings" panose="05000000000000000000" pitchFamily="2" charset="2"/>
                <a:buChar char="n"/>
              </a:pPr>
              <a:r>
                <a:rPr lang="en-US" sz="1200"/>
                <a:t>Deliberate planning and development</a:t>
              </a:r>
            </a:p>
            <a:p>
              <a:pPr marL="171450" indent="-171450">
                <a:buClr>
                  <a:srgbClr val="147A8C"/>
                </a:buClr>
                <a:buFont typeface="Wingdings" panose="05000000000000000000" pitchFamily="2" charset="2"/>
                <a:buChar char="n"/>
              </a:pPr>
              <a:r>
                <a:rPr lang="en-US" sz="1200"/>
                <a:t>Project-based staff</a:t>
              </a:r>
            </a:p>
          </p:txBody>
        </p:sp>
        <p:sp>
          <p:nvSpPr>
            <p:cNvPr id="10" name="TextBox 9">
              <a:extLst>
                <a:ext uri="{FF2B5EF4-FFF2-40B4-BE49-F238E27FC236}">
                  <a16:creationId xmlns:a16="http://schemas.microsoft.com/office/drawing/2014/main" id="{30C698EE-0623-924A-9DB0-883CA1236A73}"/>
                </a:ext>
              </a:extLst>
            </p:cNvPr>
            <p:cNvSpPr txBox="1"/>
            <p:nvPr/>
          </p:nvSpPr>
          <p:spPr>
            <a:xfrm>
              <a:off x="6377978" y="5440680"/>
              <a:ext cx="1664077" cy="967298"/>
            </a:xfrm>
            <a:prstGeom prst="rect">
              <a:avLst/>
            </a:prstGeom>
            <a:noFill/>
            <a:ln>
              <a:noFill/>
            </a:ln>
          </p:spPr>
          <p:txBody>
            <a:bodyPr wrap="square" rtlCol="0">
              <a:spAutoFit/>
            </a:bodyPr>
            <a:lstStyle/>
            <a:p>
              <a:pPr marL="171450" indent="-171450">
                <a:buClr>
                  <a:srgbClr val="147A8C"/>
                </a:buClr>
                <a:buFont typeface="Wingdings" panose="05000000000000000000" pitchFamily="2" charset="2"/>
                <a:buChar char="n"/>
              </a:pPr>
              <a:r>
                <a:rPr lang="en-US" sz="1200"/>
                <a:t>Tactical fixes and improvements</a:t>
              </a:r>
            </a:p>
            <a:p>
              <a:pPr marL="171450" indent="-171450">
                <a:buClr>
                  <a:srgbClr val="147A8C"/>
                </a:buClr>
                <a:buFont typeface="Wingdings" panose="05000000000000000000" pitchFamily="2" charset="2"/>
                <a:buChar char="n"/>
              </a:pPr>
              <a:r>
                <a:rPr lang="en-US" sz="1200"/>
                <a:t>Transition of project staff to operations/CI Staff</a:t>
              </a:r>
            </a:p>
          </p:txBody>
        </p:sp>
        <p:sp>
          <p:nvSpPr>
            <p:cNvPr id="11" name="TextBox 10">
              <a:extLst>
                <a:ext uri="{FF2B5EF4-FFF2-40B4-BE49-F238E27FC236}">
                  <a16:creationId xmlns:a16="http://schemas.microsoft.com/office/drawing/2014/main" id="{B4405B82-2B94-247E-4658-E50A0335D23C}"/>
                </a:ext>
              </a:extLst>
            </p:cNvPr>
            <p:cNvSpPr txBox="1"/>
            <p:nvPr/>
          </p:nvSpPr>
          <p:spPr>
            <a:xfrm>
              <a:off x="8258938" y="5440680"/>
              <a:ext cx="2396102" cy="461665"/>
            </a:xfrm>
            <a:prstGeom prst="rect">
              <a:avLst/>
            </a:prstGeom>
            <a:noFill/>
            <a:ln>
              <a:noFill/>
            </a:ln>
          </p:spPr>
          <p:txBody>
            <a:bodyPr wrap="square" rtlCol="0">
              <a:spAutoFit/>
            </a:bodyPr>
            <a:lstStyle/>
            <a:p>
              <a:pPr marL="171450" indent="-171450">
                <a:buClr>
                  <a:srgbClr val="147A8C"/>
                </a:buClr>
                <a:buFont typeface="Wingdings" panose="05000000000000000000" pitchFamily="2" charset="2"/>
                <a:buChar char="n"/>
              </a:pPr>
              <a:r>
                <a:rPr lang="en-US" sz="1200"/>
                <a:t>Strategic improvements</a:t>
              </a:r>
            </a:p>
            <a:p>
              <a:pPr marL="171450" indent="-171450">
                <a:buClr>
                  <a:srgbClr val="147A8C"/>
                </a:buClr>
                <a:buFont typeface="Wingdings" panose="05000000000000000000" pitchFamily="2" charset="2"/>
                <a:buChar char="n"/>
              </a:pPr>
              <a:r>
                <a:rPr lang="en-US" sz="1200"/>
                <a:t>CI staff</a:t>
              </a:r>
            </a:p>
          </p:txBody>
        </p:sp>
      </p:grpSp>
    </p:spTree>
    <p:extLst>
      <p:ext uri="{BB962C8B-B14F-4D97-AF65-F5344CB8AC3E}">
        <p14:creationId xmlns:p14="http://schemas.microsoft.com/office/powerpoint/2010/main" val="3541259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body" sz="quarter" idx="13"/>
          </p:nvPr>
        </p:nvSpPr>
        <p:spPr/>
        <p:txBody>
          <a:bodyPr>
            <a:normAutofit lnSpcReduction="10000"/>
          </a:bodyPr>
          <a:lstStyle/>
          <a:p>
            <a:r>
              <a:rPr lang="en-US"/>
              <a:t>Wrap Up</a:t>
            </a:r>
          </a:p>
        </p:txBody>
      </p:sp>
      <p:sp>
        <p:nvSpPr>
          <p:cNvPr id="5" name="Shape 2609">
            <a:extLst>
              <a:ext uri="{FF2B5EF4-FFF2-40B4-BE49-F238E27FC236}">
                <a16:creationId xmlns:a16="http://schemas.microsoft.com/office/drawing/2014/main" id="{A5236C55-B535-BC48-B00F-33948F922B4F}"/>
              </a:ext>
            </a:extLst>
          </p:cNvPr>
          <p:cNvSpPr>
            <a:spLocks noChangeAspect="1"/>
          </p:cNvSpPr>
          <p:nvPr/>
        </p:nvSpPr>
        <p:spPr>
          <a:xfrm>
            <a:off x="5657673" y="2131936"/>
            <a:ext cx="876654" cy="717263"/>
          </a:xfrm>
          <a:custGeom>
            <a:avLst/>
            <a:gdLst/>
            <a:ahLst/>
            <a:cxnLst>
              <a:cxn ang="0">
                <a:pos x="wd2" y="hd2"/>
              </a:cxn>
              <a:cxn ang="5400000">
                <a:pos x="wd2" y="hd2"/>
              </a:cxn>
              <a:cxn ang="10800000">
                <a:pos x="wd2" y="hd2"/>
              </a:cxn>
              <a:cxn ang="16200000">
                <a:pos x="wd2" y="hd2"/>
              </a:cxn>
            </a:cxnLst>
            <a:rect l="0" t="0" r="r" b="b"/>
            <a:pathLst>
              <a:path w="21600" h="21600" extrusionOk="0">
                <a:moveTo>
                  <a:pt x="21109" y="13200"/>
                </a:moveTo>
                <a:lnTo>
                  <a:pt x="5400" y="13200"/>
                </a:lnTo>
                <a:cubicBezTo>
                  <a:pt x="5129" y="13200"/>
                  <a:pt x="4909" y="13469"/>
                  <a:pt x="4909" y="13800"/>
                </a:cubicBezTo>
                <a:cubicBezTo>
                  <a:pt x="4909" y="14132"/>
                  <a:pt x="5129" y="14400"/>
                  <a:pt x="5400" y="14400"/>
                </a:cubicBezTo>
                <a:lnTo>
                  <a:pt x="21109" y="14400"/>
                </a:lnTo>
                <a:cubicBezTo>
                  <a:pt x="21380" y="14400"/>
                  <a:pt x="21600" y="14132"/>
                  <a:pt x="21600" y="13800"/>
                </a:cubicBezTo>
                <a:cubicBezTo>
                  <a:pt x="21600" y="13469"/>
                  <a:pt x="21380" y="13200"/>
                  <a:pt x="21109" y="13200"/>
                </a:cubicBezTo>
                <a:moveTo>
                  <a:pt x="21109" y="7200"/>
                </a:moveTo>
                <a:lnTo>
                  <a:pt x="5400" y="7200"/>
                </a:lnTo>
                <a:cubicBezTo>
                  <a:pt x="5129" y="7200"/>
                  <a:pt x="4909" y="7469"/>
                  <a:pt x="4909" y="7800"/>
                </a:cubicBezTo>
                <a:cubicBezTo>
                  <a:pt x="4909" y="8132"/>
                  <a:pt x="5129" y="8401"/>
                  <a:pt x="5400" y="8401"/>
                </a:cubicBezTo>
                <a:lnTo>
                  <a:pt x="21109" y="8401"/>
                </a:lnTo>
                <a:cubicBezTo>
                  <a:pt x="21380" y="8401"/>
                  <a:pt x="21600" y="8132"/>
                  <a:pt x="21600" y="7800"/>
                </a:cubicBezTo>
                <a:cubicBezTo>
                  <a:pt x="21600" y="7469"/>
                  <a:pt x="21380" y="7200"/>
                  <a:pt x="21109" y="7200"/>
                </a:cubicBezTo>
                <a:moveTo>
                  <a:pt x="1473" y="0"/>
                </a:moveTo>
                <a:cubicBezTo>
                  <a:pt x="659" y="0"/>
                  <a:pt x="0" y="807"/>
                  <a:pt x="0" y="1800"/>
                </a:cubicBezTo>
                <a:cubicBezTo>
                  <a:pt x="0" y="2794"/>
                  <a:pt x="659" y="3600"/>
                  <a:pt x="1473" y="3600"/>
                </a:cubicBezTo>
                <a:cubicBezTo>
                  <a:pt x="2286" y="3600"/>
                  <a:pt x="2945" y="2794"/>
                  <a:pt x="2945" y="1800"/>
                </a:cubicBezTo>
                <a:cubicBezTo>
                  <a:pt x="2945" y="807"/>
                  <a:pt x="2286" y="0"/>
                  <a:pt x="1473" y="0"/>
                </a:cubicBezTo>
                <a:moveTo>
                  <a:pt x="21109" y="19200"/>
                </a:moveTo>
                <a:lnTo>
                  <a:pt x="5400" y="19200"/>
                </a:lnTo>
                <a:cubicBezTo>
                  <a:pt x="5129" y="19200"/>
                  <a:pt x="4909" y="19469"/>
                  <a:pt x="4909" y="19800"/>
                </a:cubicBezTo>
                <a:cubicBezTo>
                  <a:pt x="4909" y="20132"/>
                  <a:pt x="5129" y="20400"/>
                  <a:pt x="5400" y="20400"/>
                </a:cubicBezTo>
                <a:lnTo>
                  <a:pt x="21109" y="20400"/>
                </a:lnTo>
                <a:cubicBezTo>
                  <a:pt x="21380" y="20400"/>
                  <a:pt x="21600" y="20132"/>
                  <a:pt x="21600" y="19800"/>
                </a:cubicBezTo>
                <a:cubicBezTo>
                  <a:pt x="21600" y="19469"/>
                  <a:pt x="21380" y="19200"/>
                  <a:pt x="21109" y="19200"/>
                </a:cubicBezTo>
                <a:moveTo>
                  <a:pt x="5400" y="2400"/>
                </a:moveTo>
                <a:lnTo>
                  <a:pt x="21109" y="2400"/>
                </a:lnTo>
                <a:cubicBezTo>
                  <a:pt x="21380" y="2400"/>
                  <a:pt x="21600" y="2132"/>
                  <a:pt x="21600" y="1800"/>
                </a:cubicBezTo>
                <a:cubicBezTo>
                  <a:pt x="21600" y="1469"/>
                  <a:pt x="21380" y="1200"/>
                  <a:pt x="21109" y="1200"/>
                </a:cubicBezTo>
                <a:lnTo>
                  <a:pt x="5400" y="1200"/>
                </a:lnTo>
                <a:cubicBezTo>
                  <a:pt x="5129" y="1200"/>
                  <a:pt x="4909" y="1469"/>
                  <a:pt x="4909" y="1800"/>
                </a:cubicBezTo>
                <a:cubicBezTo>
                  <a:pt x="4909" y="2132"/>
                  <a:pt x="5129" y="2400"/>
                  <a:pt x="5400" y="2400"/>
                </a:cubicBezTo>
                <a:moveTo>
                  <a:pt x="1473" y="18000"/>
                </a:moveTo>
                <a:cubicBezTo>
                  <a:pt x="659" y="18000"/>
                  <a:pt x="0" y="18806"/>
                  <a:pt x="0" y="19800"/>
                </a:cubicBezTo>
                <a:cubicBezTo>
                  <a:pt x="0" y="20794"/>
                  <a:pt x="659" y="21600"/>
                  <a:pt x="1473" y="21600"/>
                </a:cubicBezTo>
                <a:cubicBezTo>
                  <a:pt x="2286" y="21600"/>
                  <a:pt x="2945" y="20794"/>
                  <a:pt x="2945" y="19800"/>
                </a:cubicBezTo>
                <a:cubicBezTo>
                  <a:pt x="2945" y="18806"/>
                  <a:pt x="2286" y="18000"/>
                  <a:pt x="1473" y="18000"/>
                </a:cubicBezTo>
                <a:moveTo>
                  <a:pt x="1473" y="6000"/>
                </a:moveTo>
                <a:cubicBezTo>
                  <a:pt x="659" y="6000"/>
                  <a:pt x="0" y="6807"/>
                  <a:pt x="0" y="7800"/>
                </a:cubicBezTo>
                <a:cubicBezTo>
                  <a:pt x="0" y="8794"/>
                  <a:pt x="659" y="9600"/>
                  <a:pt x="1473" y="9600"/>
                </a:cubicBezTo>
                <a:cubicBezTo>
                  <a:pt x="2286" y="9600"/>
                  <a:pt x="2945" y="8794"/>
                  <a:pt x="2945" y="7800"/>
                </a:cubicBezTo>
                <a:cubicBezTo>
                  <a:pt x="2945" y="6807"/>
                  <a:pt x="2286" y="6000"/>
                  <a:pt x="1473" y="6000"/>
                </a:cubicBezTo>
                <a:moveTo>
                  <a:pt x="1473" y="12000"/>
                </a:moveTo>
                <a:cubicBezTo>
                  <a:pt x="659" y="12000"/>
                  <a:pt x="0" y="12807"/>
                  <a:pt x="0" y="13800"/>
                </a:cubicBezTo>
                <a:cubicBezTo>
                  <a:pt x="0" y="14794"/>
                  <a:pt x="659" y="15600"/>
                  <a:pt x="1473" y="15600"/>
                </a:cubicBezTo>
                <a:cubicBezTo>
                  <a:pt x="2286" y="15600"/>
                  <a:pt x="2945" y="14794"/>
                  <a:pt x="2945" y="13800"/>
                </a:cubicBezTo>
                <a:cubicBezTo>
                  <a:pt x="2945" y="12807"/>
                  <a:pt x="2286" y="12000"/>
                  <a:pt x="1473" y="120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extLst>
      <p:ext uri="{BB962C8B-B14F-4D97-AF65-F5344CB8AC3E}">
        <p14:creationId xmlns:p14="http://schemas.microsoft.com/office/powerpoint/2010/main" val="3266477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sz="quarter" idx="18"/>
          </p:nvPr>
        </p:nvSpPr>
        <p:spPr>
          <a:xfrm>
            <a:off x="6723690" y="1969444"/>
            <a:ext cx="5187398" cy="3902149"/>
          </a:xfrm>
        </p:spPr>
        <p:txBody>
          <a:bodyPr vert="horz" lIns="0" tIns="45720" rIns="0" bIns="45720" numCol="1" rtlCol="0" anchor="t">
            <a:noAutofit/>
          </a:bodyPr>
          <a:lstStyle/>
          <a:p>
            <a:r>
              <a:rPr lang="en-US" sz="1800">
                <a:latin typeface="Arial"/>
                <a:cs typeface="Arial"/>
              </a:rPr>
              <a:t>Stop by </a:t>
            </a:r>
            <a:r>
              <a:rPr lang="en-US" sz="1800" err="1">
                <a:latin typeface="Arial"/>
                <a:cs typeface="Arial"/>
              </a:rPr>
              <a:t>ScottMadden’s</a:t>
            </a:r>
            <a:r>
              <a:rPr lang="en-US" sz="1800">
                <a:latin typeface="Arial"/>
                <a:cs typeface="Arial"/>
              </a:rPr>
              <a:t> booth to:</a:t>
            </a:r>
          </a:p>
          <a:p>
            <a:pPr marL="226695" lvl="1" indent="-226695">
              <a:buSzPct val="100000"/>
              <a:buFont typeface="Wingdings" panose="05000000000000000000" pitchFamily="2" charset="2"/>
              <a:buChar char="n"/>
            </a:pPr>
            <a:r>
              <a:rPr lang="en-US" sz="1600">
                <a:solidFill>
                  <a:srgbClr val="5E5F62"/>
                </a:solidFill>
                <a:latin typeface="Arial"/>
                <a:cs typeface="Arial"/>
              </a:rPr>
              <a:t>Participate in our demo drive </a:t>
            </a:r>
          </a:p>
          <a:p>
            <a:pPr marL="226695" lvl="1" indent="-226695">
              <a:buSzPct val="100000"/>
              <a:buFont typeface="Wingdings" panose="05000000000000000000" pitchFamily="2" charset="2"/>
              <a:buChar char="n"/>
            </a:pPr>
            <a:r>
              <a:rPr lang="en-US" sz="1600">
                <a:solidFill>
                  <a:srgbClr val="5E5F62"/>
                </a:solidFill>
                <a:latin typeface="Arial"/>
                <a:cs typeface="Arial"/>
              </a:rPr>
              <a:t>Drop a card to gain access to shared services insights and helpful resources </a:t>
            </a:r>
          </a:p>
          <a:p>
            <a:pPr marL="226695" lvl="1" indent="-226695">
              <a:buSzPct val="100000"/>
              <a:buFont typeface="Wingdings" panose="05000000000000000000" pitchFamily="2" charset="2"/>
              <a:buChar char="n"/>
            </a:pPr>
            <a:r>
              <a:rPr lang="en-US" sz="1600">
                <a:solidFill>
                  <a:srgbClr val="5E5F62"/>
                </a:solidFill>
                <a:latin typeface="Arial"/>
                <a:cs typeface="Arial"/>
              </a:rPr>
              <a:t>Enter our booth drawing for a </a:t>
            </a:r>
            <a:br>
              <a:rPr lang="en-US" sz="1600">
                <a:latin typeface="Arial"/>
                <a:cs typeface="Arial"/>
              </a:rPr>
            </a:br>
            <a:r>
              <a:rPr lang="en-US" sz="1600">
                <a:solidFill>
                  <a:srgbClr val="5E5F62"/>
                </a:solidFill>
                <a:latin typeface="Arial"/>
                <a:cs typeface="Arial"/>
              </a:rPr>
              <a:t>chance to win Apple Air Pods</a:t>
            </a:r>
          </a:p>
          <a:p>
            <a:pPr marL="226695" lvl="1" indent="-226695">
              <a:buSzPct val="100000"/>
              <a:buFont typeface="Wingdings" panose="05000000000000000000" pitchFamily="2" charset="2"/>
              <a:buChar char="n"/>
            </a:pPr>
            <a:r>
              <a:rPr lang="en-US" sz="1600">
                <a:solidFill>
                  <a:srgbClr val="5E5F62"/>
                </a:solidFill>
                <a:latin typeface="Arial"/>
                <a:cs typeface="Arial"/>
              </a:rPr>
              <a:t>Play the “GBS Survival Game”</a:t>
            </a:r>
          </a:p>
          <a:p>
            <a:pPr marL="226695" lvl="1" indent="-226695">
              <a:buSzPct val="100000"/>
              <a:buChar char="n"/>
            </a:pPr>
            <a:r>
              <a:rPr lang="en-US" sz="1600">
                <a:solidFill>
                  <a:srgbClr val="5E5F62"/>
                </a:solidFill>
                <a:latin typeface="Arial"/>
                <a:cs typeface="Arial"/>
              </a:rPr>
              <a:t>Perform an HR </a:t>
            </a:r>
            <a:r>
              <a:rPr lang="en-US" sz="1600" err="1">
                <a:solidFill>
                  <a:srgbClr val="5E5F62"/>
                </a:solidFill>
                <a:latin typeface="Arial"/>
                <a:cs typeface="Arial"/>
              </a:rPr>
              <a:t>Healthcheck</a:t>
            </a:r>
            <a:r>
              <a:rPr lang="en-US" sz="1600">
                <a:solidFill>
                  <a:srgbClr val="5E5F62"/>
                </a:solidFill>
                <a:latin typeface="Arial"/>
                <a:cs typeface="Arial"/>
              </a:rPr>
              <a:t> with</a:t>
            </a:r>
            <a:br>
              <a:rPr lang="en-US" sz="1600">
                <a:solidFill>
                  <a:srgbClr val="5E5F62"/>
                </a:solidFill>
                <a:latin typeface="Arial"/>
                <a:cs typeface="Arial"/>
              </a:rPr>
            </a:br>
            <a:r>
              <a:rPr lang="en-US" sz="1600">
                <a:solidFill>
                  <a:srgbClr val="5E5F62"/>
                </a:solidFill>
                <a:latin typeface="Arial"/>
                <a:cs typeface="Arial"/>
              </a:rPr>
              <a:t>our experts</a:t>
            </a:r>
            <a:endParaRPr lang="en-US" sz="1600">
              <a:solidFill>
                <a:srgbClr val="5E5F62"/>
              </a:solidFill>
            </a:endParaRPr>
          </a:p>
          <a:p>
            <a:endParaRPr lang="en-US" sz="1800"/>
          </a:p>
        </p:txBody>
      </p:sp>
      <p:sp>
        <p:nvSpPr>
          <p:cNvPr id="3" name="Slide Number Placeholder 2">
            <a:extLst>
              <a:ext uri="{FF2B5EF4-FFF2-40B4-BE49-F238E27FC236}">
                <a16:creationId xmlns:a16="http://schemas.microsoft.com/office/drawing/2014/main" id="{E2D96FFF-ECE7-4E12-B636-92202E0513F6}"/>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459545-9DE7-274B-8D91-B4E87E1C72C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a:t>Wrapping Up</a:t>
            </a:r>
          </a:p>
        </p:txBody>
      </p:sp>
      <p:sp>
        <p:nvSpPr>
          <p:cNvPr id="7" name="Content Placeholder 6">
            <a:extLst>
              <a:ext uri="{FF2B5EF4-FFF2-40B4-BE49-F238E27FC236}">
                <a16:creationId xmlns:a16="http://schemas.microsoft.com/office/drawing/2014/main" id="{F4DABC12-AEC1-BC46-AEFE-47133BBCC445}"/>
              </a:ext>
            </a:extLst>
          </p:cNvPr>
          <p:cNvSpPr>
            <a:spLocks noGrp="1"/>
          </p:cNvSpPr>
          <p:nvPr>
            <p:ph sz="quarter" idx="19"/>
          </p:nvPr>
        </p:nvSpPr>
        <p:spPr>
          <a:xfrm>
            <a:off x="877325" y="1970079"/>
            <a:ext cx="5134327" cy="3206889"/>
          </a:xfrm>
        </p:spPr>
        <p:txBody>
          <a:bodyPr vert="horz" lIns="0" tIns="45720" rIns="0" bIns="45720" rtlCol="0" anchor="t">
            <a:noAutofit/>
          </a:bodyPr>
          <a:lstStyle/>
          <a:p>
            <a:pPr lvl="0"/>
            <a:r>
              <a:rPr lang="en-US" sz="1800">
                <a:latin typeface="Arial"/>
                <a:cs typeface="Arial"/>
              </a:rPr>
              <a:t>Housekeeping items:</a:t>
            </a:r>
          </a:p>
          <a:p>
            <a:pPr marL="226695" lvl="1" indent="-226695">
              <a:buSzPct val="100000"/>
              <a:buFont typeface="Wingdings" panose="05000000000000000000" pitchFamily="2" charset="2"/>
              <a:buChar char="n"/>
            </a:pPr>
            <a:r>
              <a:rPr lang="en-US" sz="1600">
                <a:solidFill>
                  <a:srgbClr val="5E5F62"/>
                </a:solidFill>
                <a:latin typeface="Arial"/>
                <a:cs typeface="Arial"/>
              </a:rPr>
              <a:t>Complete SSON’s workshop evaluation form to help us improve</a:t>
            </a:r>
          </a:p>
          <a:p>
            <a:pPr marL="226695" lvl="1" indent="-226695">
              <a:buSzPct val="100000"/>
              <a:buFont typeface="Wingdings" panose="05000000000000000000" pitchFamily="2" charset="2"/>
              <a:buChar char="n"/>
            </a:pPr>
            <a:r>
              <a:rPr lang="en-US" sz="1600">
                <a:solidFill>
                  <a:srgbClr val="5E5F62"/>
                </a:solidFill>
                <a:latin typeface="Arial"/>
                <a:cs typeface="Arial"/>
              </a:rPr>
              <a:t>Request access to our complete workshop presentation </a:t>
            </a:r>
          </a:p>
          <a:p>
            <a:r>
              <a:rPr lang="en-US" sz="1800">
                <a:solidFill>
                  <a:srgbClr val="5E5F62"/>
                </a:solidFill>
                <a:latin typeface="Arial"/>
                <a:cs typeface="Arial"/>
              </a:rPr>
              <a:t>Hear from one of our clients:</a:t>
            </a:r>
          </a:p>
          <a:p>
            <a:pPr marL="226695" lvl="1" indent="-226695">
              <a:buSzPct val="100000"/>
              <a:buFont typeface="Wingdings" panose="05000000000000000000" pitchFamily="2" charset="2"/>
              <a:buChar char="n"/>
            </a:pPr>
            <a:r>
              <a:rPr lang="en-US" sz="1600">
                <a:solidFill>
                  <a:srgbClr val="5E5F62"/>
                </a:solidFill>
                <a:latin typeface="Arial"/>
                <a:cs typeface="Arial"/>
              </a:rPr>
              <a:t>Tuesday, 2:20pm</a:t>
            </a:r>
          </a:p>
          <a:p>
            <a:pPr lvl="2"/>
            <a:endParaRPr lang="en-US" sz="1600">
              <a:latin typeface="Arial"/>
              <a:cs typeface="Arial"/>
            </a:endParaRPr>
          </a:p>
          <a:p>
            <a:endParaRPr lang="en-US" sz="1800">
              <a:solidFill>
                <a:srgbClr val="5E5F62"/>
              </a:solidFill>
            </a:endParaRPr>
          </a:p>
        </p:txBody>
      </p:sp>
      <p:sp>
        <p:nvSpPr>
          <p:cNvPr id="10" name="Rounded Rectangle 4"/>
          <p:cNvSpPr/>
          <p:nvPr/>
        </p:nvSpPr>
        <p:spPr bwMode="auto">
          <a:xfrm>
            <a:off x="3107213" y="5264564"/>
            <a:ext cx="5352386" cy="522976"/>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vert="horz" wrap="square" lIns="80682" tIns="40341" rIns="80682" bIns="40341" numCol="1" rtlCol="0" anchor="ctr" anchorCtr="0" compatLnSpc="1">
            <a:prstTxWarp prst="textNoShape">
              <a:avLst/>
            </a:prstTxWarp>
          </a:bodyPr>
          <a:lstStyle/>
          <a:p>
            <a:pPr marL="0" marR="0" lvl="0" indent="0" algn="ctr" defTabSz="89932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62BA45"/>
                </a:solidFill>
                <a:effectLst/>
                <a:uLnTx/>
                <a:uFillTx/>
                <a:latin typeface="Arial" charset="0"/>
                <a:ea typeface="+mn-ea"/>
                <a:cs typeface="+mn-cs"/>
              </a:rPr>
              <a:t>Thank you for participating in today’s workshop and enjoy the rest of the conference!</a:t>
            </a:r>
          </a:p>
        </p:txBody>
      </p:sp>
      <p:sp>
        <p:nvSpPr>
          <p:cNvPr id="11" name="Shape 2550">
            <a:extLst>
              <a:ext uri="{FF2B5EF4-FFF2-40B4-BE49-F238E27FC236}">
                <a16:creationId xmlns:a16="http://schemas.microsoft.com/office/drawing/2014/main" id="{5A5CFB86-CD70-8546-BBC2-6989FCEB9258}"/>
              </a:ext>
            </a:extLst>
          </p:cNvPr>
          <p:cNvSpPr>
            <a:spLocks noChangeAspect="1"/>
          </p:cNvSpPr>
          <p:nvPr/>
        </p:nvSpPr>
        <p:spPr>
          <a:xfrm>
            <a:off x="280913" y="2005007"/>
            <a:ext cx="522976" cy="522976"/>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26BCD7"/>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pic>
        <p:nvPicPr>
          <p:cNvPr id="19" name="Graphic 18">
            <a:extLst>
              <a:ext uri="{FF2B5EF4-FFF2-40B4-BE49-F238E27FC236}">
                <a16:creationId xmlns:a16="http://schemas.microsoft.com/office/drawing/2014/main" id="{5EF122F0-84A3-574B-B522-6168CB77A1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28419" y="1969447"/>
            <a:ext cx="546502" cy="546502"/>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62485336-E3EF-375D-AD51-2AEBBD866DC2}"/>
              </a:ext>
            </a:extLst>
          </p:cNvPr>
          <p:cNvPicPr>
            <a:picLocks noChangeAspect="1"/>
          </p:cNvPicPr>
          <p:nvPr/>
        </p:nvPicPr>
        <p:blipFill>
          <a:blip r:embed="rId5"/>
          <a:stretch>
            <a:fillRect/>
          </a:stretch>
        </p:blipFill>
        <p:spPr>
          <a:xfrm>
            <a:off x="9598795" y="4377320"/>
            <a:ext cx="2452749" cy="1635166"/>
          </a:xfrm>
          <a:prstGeom prst="rect">
            <a:avLst/>
          </a:prstGeom>
          <a:effectLst>
            <a:outerShdw blurRad="50800" dist="38100" dir="8100000" algn="tr" rotWithShape="0">
              <a:prstClr val="black">
                <a:alpha val="3191"/>
              </a:prstClr>
            </a:outerShdw>
          </a:effectLst>
        </p:spPr>
      </p:pic>
      <p:pic>
        <p:nvPicPr>
          <p:cNvPr id="4" name="Picture 3" descr="Graphical user interface, application&#10;&#10;Description automatically generated">
            <a:extLst>
              <a:ext uri="{FF2B5EF4-FFF2-40B4-BE49-F238E27FC236}">
                <a16:creationId xmlns:a16="http://schemas.microsoft.com/office/drawing/2014/main" id="{0F04AB44-B5A8-32A7-5271-413EA81D2177}"/>
              </a:ext>
            </a:extLst>
          </p:cNvPr>
          <p:cNvPicPr>
            <a:picLocks noChangeAspect="1"/>
          </p:cNvPicPr>
          <p:nvPr/>
        </p:nvPicPr>
        <p:blipFill>
          <a:blip r:embed="rId6"/>
          <a:stretch>
            <a:fillRect/>
          </a:stretch>
        </p:blipFill>
        <p:spPr>
          <a:xfrm>
            <a:off x="10081575" y="3698923"/>
            <a:ext cx="1515563" cy="841238"/>
          </a:xfrm>
          <a:prstGeom prst="rect">
            <a:avLst/>
          </a:prstGeom>
          <a:effectLst>
            <a:outerShdw blurRad="50800" dist="38100" dir="5400000" algn="t" rotWithShape="0">
              <a:prstClr val="black">
                <a:alpha val="7000"/>
              </a:prstClr>
            </a:outerShdw>
          </a:effectLst>
        </p:spPr>
      </p:pic>
      <p:sp>
        <p:nvSpPr>
          <p:cNvPr id="8" name="Content Placeholder 4">
            <a:extLst>
              <a:ext uri="{FF2B5EF4-FFF2-40B4-BE49-F238E27FC236}">
                <a16:creationId xmlns:a16="http://schemas.microsoft.com/office/drawing/2014/main" id="{A7877470-E435-254B-A292-0AF62B45A6D5}"/>
              </a:ext>
            </a:extLst>
          </p:cNvPr>
          <p:cNvSpPr txBox="1">
            <a:spLocks/>
          </p:cNvSpPr>
          <p:nvPr/>
        </p:nvSpPr>
        <p:spPr>
          <a:xfrm>
            <a:off x="438912" y="1280160"/>
            <a:ext cx="11312525" cy="466344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For those who have implemented and are wondering what’s next, attend our advanced session Workshop – Shared Services 501: “Taking Your Shared Services Operation to the Next Level” today.</a:t>
            </a:r>
          </a:p>
        </p:txBody>
      </p:sp>
      <p:pic>
        <p:nvPicPr>
          <p:cNvPr id="12" name="Picture 11" descr="A pair of white earbuds&#10;&#10;AI-generated content may be incorrect.">
            <a:extLst>
              <a:ext uri="{FF2B5EF4-FFF2-40B4-BE49-F238E27FC236}">
                <a16:creationId xmlns:a16="http://schemas.microsoft.com/office/drawing/2014/main" id="{17E61430-00F0-CFBF-5E1A-F2192694AC73}"/>
              </a:ext>
            </a:extLst>
          </p:cNvPr>
          <p:cNvPicPr>
            <a:picLocks noChangeAspect="1"/>
          </p:cNvPicPr>
          <p:nvPr/>
        </p:nvPicPr>
        <p:blipFill>
          <a:blip r:embed="rId7"/>
          <a:srcRect t="1724" r="-147" b="-125"/>
          <a:stretch/>
        </p:blipFill>
        <p:spPr>
          <a:xfrm>
            <a:off x="10818314" y="3058730"/>
            <a:ext cx="772629" cy="641597"/>
          </a:xfrm>
          <a:prstGeom prst="rect">
            <a:avLst/>
          </a:prstGeom>
        </p:spPr>
      </p:pic>
    </p:spTree>
    <p:extLst>
      <p:ext uri="{BB962C8B-B14F-4D97-AF65-F5344CB8AC3E}">
        <p14:creationId xmlns:p14="http://schemas.microsoft.com/office/powerpoint/2010/main" val="2703837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F083E-B526-269F-897A-2634F504A33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5D5D5A0-33CB-6102-B43C-B2EC8A9C22E8}"/>
              </a:ext>
            </a:extLst>
          </p:cNvPr>
          <p:cNvSpPr/>
          <p:nvPr/>
        </p:nvSpPr>
        <p:spPr>
          <a:xfrm>
            <a:off x="0" y="1171576"/>
            <a:ext cx="12192000" cy="4772023"/>
          </a:xfrm>
          <a:prstGeom prst="rect">
            <a:avLst/>
          </a:prstGeom>
          <a:gradFill>
            <a:gsLst>
              <a:gs pos="0">
                <a:schemeClr val="accent2"/>
              </a:gs>
              <a:gs pos="98000">
                <a:schemeClr val="accent2">
                  <a:lumMod val="50000"/>
                </a:schemeClr>
              </a:gs>
              <a:gs pos="50000">
                <a:schemeClr val="accent2">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 name="Content Placeholder 2">
            <a:extLst>
              <a:ext uri="{FF2B5EF4-FFF2-40B4-BE49-F238E27FC236}">
                <a16:creationId xmlns:a16="http://schemas.microsoft.com/office/drawing/2014/main" id="{98452649-96B3-A0B5-0808-C131C271730B}"/>
              </a:ext>
            </a:extLst>
          </p:cNvPr>
          <p:cNvSpPr>
            <a:spLocks noGrp="1"/>
          </p:cNvSpPr>
          <p:nvPr>
            <p:ph sz="quarter" idx="18"/>
          </p:nvPr>
        </p:nvSpPr>
        <p:spPr>
          <a:xfrm>
            <a:off x="9165667" y="5043049"/>
            <a:ext cx="2901398" cy="1584399"/>
          </a:xfrm>
        </p:spPr>
        <p:txBody>
          <a:bodyPr vert="horz" lIns="0" tIns="45720" rIns="0" bIns="45720" numCol="1" rtlCol="0" anchor="t">
            <a:noAutofit/>
          </a:bodyPr>
          <a:lstStyle/>
          <a:p>
            <a:r>
              <a:rPr lang="en-US" sz="1800">
                <a:solidFill>
                  <a:schemeClr val="bg1"/>
                </a:solidFill>
                <a:latin typeface="Arial"/>
                <a:cs typeface="Arial"/>
              </a:rPr>
              <a:t>Access our deck</a:t>
            </a:r>
            <a:endParaRPr lang="en-US">
              <a:solidFill>
                <a:schemeClr val="bg1"/>
              </a:solidFill>
            </a:endParaRPr>
          </a:p>
          <a:p>
            <a:pPr marL="0" indent="0">
              <a:buNone/>
            </a:pPr>
            <a:endParaRPr lang="en-US" sz="1800">
              <a:solidFill>
                <a:schemeClr val="bg1"/>
              </a:solidFill>
            </a:endParaRPr>
          </a:p>
        </p:txBody>
      </p:sp>
      <p:sp>
        <p:nvSpPr>
          <p:cNvPr id="3" name="Slide Number Placeholder 2">
            <a:extLst>
              <a:ext uri="{FF2B5EF4-FFF2-40B4-BE49-F238E27FC236}">
                <a16:creationId xmlns:a16="http://schemas.microsoft.com/office/drawing/2014/main" id="{A1AFFB22-2C92-CC08-5BA4-CDCA4392CF96}"/>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459545-9DE7-274B-8D91-B4E87E1C72C1}"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1DD2E5F-4044-3EF9-AE2F-17062351F308}"/>
              </a:ext>
            </a:extLst>
          </p:cNvPr>
          <p:cNvSpPr>
            <a:spLocks noGrp="1"/>
          </p:cNvSpPr>
          <p:nvPr>
            <p:ph type="title"/>
          </p:nvPr>
        </p:nvSpPr>
        <p:spPr/>
        <p:txBody>
          <a:bodyPr/>
          <a:lstStyle/>
          <a:p>
            <a:r>
              <a:rPr lang="en-US">
                <a:latin typeface="Arial"/>
                <a:cs typeface="Arial"/>
              </a:rPr>
              <a:t>Get In Touch</a:t>
            </a:r>
            <a:endParaRPr lang="en-US"/>
          </a:p>
        </p:txBody>
      </p:sp>
      <p:sp>
        <p:nvSpPr>
          <p:cNvPr id="7" name="Content Placeholder 6">
            <a:extLst>
              <a:ext uri="{FF2B5EF4-FFF2-40B4-BE49-F238E27FC236}">
                <a16:creationId xmlns:a16="http://schemas.microsoft.com/office/drawing/2014/main" id="{73559C4A-9077-F69A-EE69-2CAFCB0495D8}"/>
              </a:ext>
            </a:extLst>
          </p:cNvPr>
          <p:cNvSpPr>
            <a:spLocks noGrp="1"/>
          </p:cNvSpPr>
          <p:nvPr>
            <p:ph sz="quarter" idx="19"/>
          </p:nvPr>
        </p:nvSpPr>
        <p:spPr>
          <a:xfrm>
            <a:off x="4849853" y="5041391"/>
            <a:ext cx="3271661" cy="889139"/>
          </a:xfrm>
        </p:spPr>
        <p:txBody>
          <a:bodyPr vert="horz" lIns="0" tIns="45720" rIns="0" bIns="45720" rtlCol="0" anchor="t">
            <a:noAutofit/>
          </a:bodyPr>
          <a:lstStyle/>
          <a:p>
            <a:r>
              <a:rPr lang="en-US" sz="1800">
                <a:solidFill>
                  <a:schemeClr val="bg1"/>
                </a:solidFill>
                <a:latin typeface="Arial"/>
                <a:cs typeface="Arial"/>
              </a:rPr>
              <a:t>Complete SSON's survey</a:t>
            </a:r>
            <a:endParaRPr lang="en-US">
              <a:solidFill>
                <a:schemeClr val="bg1"/>
              </a:solidFill>
            </a:endParaRPr>
          </a:p>
          <a:p>
            <a:pPr lvl="2">
              <a:buSzPct val="100000"/>
            </a:pPr>
            <a:endParaRPr lang="en-US" sz="1600">
              <a:solidFill>
                <a:schemeClr val="bg1"/>
              </a:solidFill>
              <a:latin typeface="Arial"/>
              <a:cs typeface="Arial"/>
            </a:endParaRPr>
          </a:p>
          <a:p>
            <a:endParaRPr lang="en-US" sz="1800">
              <a:solidFill>
                <a:schemeClr val="bg1"/>
              </a:solidFill>
            </a:endParaRPr>
          </a:p>
        </p:txBody>
      </p:sp>
      <p:sp>
        <p:nvSpPr>
          <p:cNvPr id="8" name="Content Placeholder 4">
            <a:extLst>
              <a:ext uri="{FF2B5EF4-FFF2-40B4-BE49-F238E27FC236}">
                <a16:creationId xmlns:a16="http://schemas.microsoft.com/office/drawing/2014/main" id="{AF1A79EF-D3F8-092B-86A8-DCC6EAE6E2EE}"/>
              </a:ext>
            </a:extLst>
          </p:cNvPr>
          <p:cNvSpPr txBox="1">
            <a:spLocks/>
          </p:cNvSpPr>
          <p:nvPr/>
        </p:nvSpPr>
        <p:spPr>
          <a:xfrm>
            <a:off x="438912" y="1280160"/>
            <a:ext cx="11312525" cy="4663440"/>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chemeClr val="bg1"/>
                </a:solidFill>
                <a:latin typeface="Arial"/>
                <a:cs typeface="Arial"/>
              </a:rPr>
              <a:t>Tell us how we did! Please complete the post-workshop survey found at the QR code to let us know your thoughts. Then, access to our workshop decks and content related to our solutions at our landing page. </a:t>
            </a:r>
            <a:endParaRPr lang="en-US" sz="1800">
              <a:solidFill>
                <a:schemeClr val="bg1"/>
              </a:solidFill>
            </a:endParaRPr>
          </a:p>
        </p:txBody>
      </p:sp>
      <p:pic>
        <p:nvPicPr>
          <p:cNvPr id="13" name="Picture 12" descr="A qr code with a white background&#10;&#10;AI-generated content may be incorrect." hidden="1">
            <a:extLst>
              <a:ext uri="{FF2B5EF4-FFF2-40B4-BE49-F238E27FC236}">
                <a16:creationId xmlns:a16="http://schemas.microsoft.com/office/drawing/2014/main" id="{96065931-35B0-D392-D133-9CBE1F30F1EA}"/>
              </a:ext>
            </a:extLst>
          </p:cNvPr>
          <p:cNvPicPr>
            <a:picLocks noGrp="1" noRot="1" noChangeAspect="1" noMove="1" noResize="1" noEditPoints="1" noAdjustHandles="1" noChangeArrowheads="1" noChangeShapeType="1" noCrop="1"/>
          </p:cNvPicPr>
          <p:nvPr/>
        </p:nvPicPr>
        <p:blipFill>
          <a:blip r:embed="rId4"/>
          <a:stretch>
            <a:fillRect/>
          </a:stretch>
        </p:blipFill>
        <p:spPr>
          <a:xfrm>
            <a:off x="6506633" y="2220383"/>
            <a:ext cx="2681817" cy="2650067"/>
          </a:xfrm>
          <a:prstGeom prst="rect">
            <a:avLst/>
          </a:prstGeom>
        </p:spPr>
      </p:pic>
      <p:pic>
        <p:nvPicPr>
          <p:cNvPr id="14" name="Picture 13" descr="A qr code with blue squares and circles&#10;&#10;AI-generated content may be incorrect." hidden="1">
            <a:extLst>
              <a:ext uri="{FF2B5EF4-FFF2-40B4-BE49-F238E27FC236}">
                <a16:creationId xmlns:a16="http://schemas.microsoft.com/office/drawing/2014/main" id="{6E3E3F7B-C1C3-BB23-1A7B-C50AD7B04B5B}"/>
              </a:ext>
            </a:extLst>
          </p:cNvPr>
          <p:cNvPicPr>
            <a:picLocks noGrp="1" noRot="1" noChangeAspect="1" noMove="1" noResize="1" noEditPoints="1" noAdjustHandles="1" noChangeArrowheads="1" noChangeShapeType="1" noCrop="1"/>
          </p:cNvPicPr>
          <p:nvPr/>
        </p:nvPicPr>
        <p:blipFill>
          <a:blip r:embed="rId5"/>
          <a:stretch>
            <a:fillRect/>
          </a:stretch>
        </p:blipFill>
        <p:spPr>
          <a:xfrm>
            <a:off x="1585912" y="2398713"/>
            <a:ext cx="2395009" cy="2367492"/>
          </a:xfrm>
          <a:prstGeom prst="rect">
            <a:avLst/>
          </a:prstGeom>
        </p:spPr>
      </p:pic>
      <p:pic>
        <p:nvPicPr>
          <p:cNvPr id="6" name="Picture 5" descr="A qr code with blue and white text&#10;&#10;AI-generated content may be incorrect.">
            <a:extLst>
              <a:ext uri="{FF2B5EF4-FFF2-40B4-BE49-F238E27FC236}">
                <a16:creationId xmlns:a16="http://schemas.microsoft.com/office/drawing/2014/main" id="{FF87BB29-1AD6-60A8-00BF-EF1F0CBAB1DB}"/>
              </a:ext>
            </a:extLst>
          </p:cNvPr>
          <p:cNvPicPr>
            <a:picLocks noChangeAspect="1"/>
          </p:cNvPicPr>
          <p:nvPr/>
        </p:nvPicPr>
        <p:blipFill>
          <a:blip r:embed="rId6"/>
          <a:stretch>
            <a:fillRect/>
          </a:stretch>
        </p:blipFill>
        <p:spPr>
          <a:xfrm>
            <a:off x="4985741" y="2326441"/>
            <a:ext cx="2601122" cy="2601122"/>
          </a:xfrm>
          <a:prstGeom prst="rect">
            <a:avLst/>
          </a:prstGeom>
        </p:spPr>
      </p:pic>
      <p:pic>
        <p:nvPicPr>
          <p:cNvPr id="11" name="Picture 10" descr="A qr code in a circle&#10;&#10;AI-generated content may be incorrect.">
            <a:extLst>
              <a:ext uri="{FF2B5EF4-FFF2-40B4-BE49-F238E27FC236}">
                <a16:creationId xmlns:a16="http://schemas.microsoft.com/office/drawing/2014/main" id="{E1831409-D225-7792-A4C9-7C289D19CD29}"/>
              </a:ext>
            </a:extLst>
          </p:cNvPr>
          <p:cNvPicPr>
            <a:picLocks noChangeAspect="1"/>
          </p:cNvPicPr>
          <p:nvPr/>
        </p:nvPicPr>
        <p:blipFill>
          <a:blip r:embed="rId7"/>
          <a:stretch>
            <a:fillRect/>
          </a:stretch>
        </p:blipFill>
        <p:spPr>
          <a:xfrm>
            <a:off x="8809308" y="2325605"/>
            <a:ext cx="2601123" cy="2601123"/>
          </a:xfrm>
          <a:prstGeom prst="rect">
            <a:avLst/>
          </a:prstGeom>
        </p:spPr>
      </p:pic>
      <p:grpSp>
        <p:nvGrpSpPr>
          <p:cNvPr id="20" name="Group 19">
            <a:extLst>
              <a:ext uri="{FF2B5EF4-FFF2-40B4-BE49-F238E27FC236}">
                <a16:creationId xmlns:a16="http://schemas.microsoft.com/office/drawing/2014/main" id="{AA287E66-9516-9EAF-1301-999D7791BA78}"/>
              </a:ext>
            </a:extLst>
          </p:cNvPr>
          <p:cNvGrpSpPr/>
          <p:nvPr/>
        </p:nvGrpSpPr>
        <p:grpSpPr>
          <a:xfrm>
            <a:off x="504291" y="2080488"/>
            <a:ext cx="3697965" cy="3091359"/>
            <a:chOff x="231098" y="2398655"/>
            <a:chExt cx="3932916" cy="3287769"/>
          </a:xfrm>
        </p:grpSpPr>
        <p:sp>
          <p:nvSpPr>
            <p:cNvPr id="19" name="Freeform 18">
              <a:extLst>
                <a:ext uri="{FF2B5EF4-FFF2-40B4-BE49-F238E27FC236}">
                  <a16:creationId xmlns:a16="http://schemas.microsoft.com/office/drawing/2014/main" id="{2785D36D-FF15-47A2-B1E1-575EB9DF7773}"/>
                </a:ext>
              </a:extLst>
            </p:cNvPr>
            <p:cNvSpPr/>
            <p:nvPr/>
          </p:nvSpPr>
          <p:spPr>
            <a:xfrm>
              <a:off x="231098" y="2398655"/>
              <a:ext cx="3932916" cy="3287769"/>
            </a:xfrm>
            <a:custGeom>
              <a:avLst/>
              <a:gdLst>
                <a:gd name="connsiteX0" fmla="*/ 2628900 w 4529136"/>
                <a:gd name="connsiteY0" fmla="*/ 0 h 3786186"/>
                <a:gd name="connsiteX1" fmla="*/ 4070614 w 4529136"/>
                <a:gd name="connsiteY1" fmla="*/ 1175031 h 3786186"/>
                <a:gd name="connsiteX2" fmla="*/ 4083721 w 4529136"/>
                <a:gd name="connsiteY2" fmla="*/ 1260909 h 3786186"/>
                <a:gd name="connsiteX3" fmla="*/ 4098111 w 4529136"/>
                <a:gd name="connsiteY3" fmla="*/ 1273987 h 3786186"/>
                <a:gd name="connsiteX4" fmla="*/ 4529136 w 4529136"/>
                <a:gd name="connsiteY4" fmla="*/ 2314574 h 3786186"/>
                <a:gd name="connsiteX5" fmla="*/ 3057524 w 4529136"/>
                <a:gd name="connsiteY5" fmla="*/ 3786186 h 3786186"/>
                <a:gd name="connsiteX6" fmla="*/ 2121442 w 4529136"/>
                <a:gd name="connsiteY6" fmla="*/ 3450142 h 3786186"/>
                <a:gd name="connsiteX7" fmla="*/ 2089288 w 4529136"/>
                <a:gd name="connsiteY7" fmla="*/ 3420918 h 3786186"/>
                <a:gd name="connsiteX8" fmla="*/ 1960649 w 4529136"/>
                <a:gd name="connsiteY8" fmla="*/ 3474378 h 3786186"/>
                <a:gd name="connsiteX9" fmla="*/ 1471612 w 4529136"/>
                <a:gd name="connsiteY9" fmla="*/ 3557586 h 3786186"/>
                <a:gd name="connsiteX10" fmla="*/ 0 w 4529136"/>
                <a:gd name="connsiteY10" fmla="*/ 2085974 h 3786186"/>
                <a:gd name="connsiteX11" fmla="*/ 1321148 w 4529136"/>
                <a:gd name="connsiteY11" fmla="*/ 621960 h 3786186"/>
                <a:gd name="connsiteX12" fmla="*/ 1432923 w 4529136"/>
                <a:gd name="connsiteY12" fmla="*/ 616316 h 3786186"/>
                <a:gd name="connsiteX13" fmla="*/ 1493333 w 4529136"/>
                <a:gd name="connsiteY13" fmla="*/ 535530 h 3786186"/>
                <a:gd name="connsiteX14" fmla="*/ 2628900 w 4529136"/>
                <a:gd name="connsiteY14" fmla="*/ 0 h 378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29136" h="3786186">
                  <a:moveTo>
                    <a:pt x="2628900" y="0"/>
                  </a:moveTo>
                  <a:cubicBezTo>
                    <a:pt x="3340055" y="0"/>
                    <a:pt x="3933392" y="504442"/>
                    <a:pt x="4070614" y="1175031"/>
                  </a:cubicBezTo>
                  <a:lnTo>
                    <a:pt x="4083721" y="1260909"/>
                  </a:lnTo>
                  <a:lnTo>
                    <a:pt x="4098111" y="1273987"/>
                  </a:lnTo>
                  <a:cubicBezTo>
                    <a:pt x="4364420" y="1540297"/>
                    <a:pt x="4529136" y="1908200"/>
                    <a:pt x="4529136" y="2314574"/>
                  </a:cubicBezTo>
                  <a:cubicBezTo>
                    <a:pt x="4529136" y="3127323"/>
                    <a:pt x="3870273" y="3786186"/>
                    <a:pt x="3057524" y="3786186"/>
                  </a:cubicBezTo>
                  <a:cubicBezTo>
                    <a:pt x="2701946" y="3786186"/>
                    <a:pt x="2375824" y="3660076"/>
                    <a:pt x="2121442" y="3450142"/>
                  </a:cubicBezTo>
                  <a:lnTo>
                    <a:pt x="2089288" y="3420918"/>
                  </a:lnTo>
                  <a:lnTo>
                    <a:pt x="1960649" y="3474378"/>
                  </a:lnTo>
                  <a:cubicBezTo>
                    <a:pt x="1807644" y="3528270"/>
                    <a:pt x="1643051" y="3557586"/>
                    <a:pt x="1471612" y="3557586"/>
                  </a:cubicBezTo>
                  <a:cubicBezTo>
                    <a:pt x="658863" y="3557586"/>
                    <a:pt x="0" y="2898723"/>
                    <a:pt x="0" y="2085974"/>
                  </a:cubicBezTo>
                  <a:cubicBezTo>
                    <a:pt x="0" y="1324022"/>
                    <a:pt x="579079" y="697321"/>
                    <a:pt x="1321148" y="621960"/>
                  </a:cubicBezTo>
                  <a:lnTo>
                    <a:pt x="1432923" y="616316"/>
                  </a:lnTo>
                  <a:lnTo>
                    <a:pt x="1493333" y="535530"/>
                  </a:lnTo>
                  <a:cubicBezTo>
                    <a:pt x="1763248" y="208469"/>
                    <a:pt x="2171729" y="0"/>
                    <a:pt x="2628900" y="0"/>
                  </a:cubicBezTo>
                  <a:close/>
                </a:path>
              </a:pathLst>
            </a:custGeom>
            <a:solidFill>
              <a:schemeClr val="bg1"/>
            </a:solidFill>
            <a:ln>
              <a:noFill/>
            </a:ln>
            <a:effectLst>
              <a:outerShdw blurRad="240328" dist="50800" dir="5400000" algn="ctr"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solidFill>
                  <a:schemeClr val="bg1"/>
                </a:solidFill>
              </a:endParaRPr>
            </a:p>
          </p:txBody>
        </p:sp>
        <p:pic>
          <p:nvPicPr>
            <p:cNvPr id="15" name="Graphic 14">
              <a:extLst>
                <a:ext uri="{FF2B5EF4-FFF2-40B4-BE49-F238E27FC236}">
                  <a16:creationId xmlns:a16="http://schemas.microsoft.com/office/drawing/2014/main" id="{C4DB66CD-901C-7F3C-0D45-B54AAE7C53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6780" y="2975150"/>
              <a:ext cx="3261551" cy="2100833"/>
            </a:xfrm>
            <a:prstGeom prst="rect">
              <a:avLst/>
            </a:prstGeom>
          </p:spPr>
        </p:pic>
      </p:grpSp>
    </p:spTree>
    <p:extLst>
      <p:ext uri="{BB962C8B-B14F-4D97-AF65-F5344CB8AC3E}">
        <p14:creationId xmlns:p14="http://schemas.microsoft.com/office/powerpoint/2010/main" val="1142354872"/>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SM Widescreen_2019">
  <a:themeElements>
    <a:clrScheme name="Custom 2">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defRPr sz="700" dirty="0" smtClean="0"/>
        </a:defPPr>
      </a:lstStyle>
    </a:txDef>
  </a:objectDefaults>
  <a:extraClrSchemeLst/>
  <a:extLst>
    <a:ext uri="{05A4C25C-085E-4340-85A3-A5531E510DB2}">
      <thm15:themeFamily xmlns:thm15="http://schemas.microsoft.com/office/thememl/2012/main" name="Widescreen Template_2019" id="{C5780215-203F-4CF8-A1FD-AD2A8945AAE5}" vid="{D62C9B6A-EA1E-488E-BB88-C49F4B1DFD7F}"/>
    </a:ext>
  </a:extLst>
</a:theme>
</file>

<file path=ppt/theme/theme2.xml><?xml version="1.0" encoding="utf-8"?>
<a:theme xmlns:a="http://schemas.openxmlformats.org/drawingml/2006/main" name="SM Widescreen_2019_upated 0819">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marL="228600" indent="-228600" algn="l">
          <a:spcBef>
            <a:spcPts val="300"/>
          </a:spcBef>
          <a:spcAft>
            <a:spcPts val="300"/>
          </a:spcAft>
          <a:buClr>
            <a:srgbClr val="26BCD7"/>
          </a:buClr>
          <a:buSzPct val="100000"/>
          <a:buFont typeface="Wingdings" panose="05000000000000000000" pitchFamily="2" charset="2"/>
          <a:buChar char="n"/>
          <a:defRPr sz="1200" dirty="0" err="1">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Widescreen Template_2019_updated 06-2019" id="{214D4689-CC34-4078-AE59-03C242C97342}" vid="{59B404D7-3B5D-4B36-8ED4-2AD3686EF8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bc369a2-77e0-48f8-97e5-f03d4bea43a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9D4154B43DB547B659A11290009413" ma:contentTypeVersion="11" ma:contentTypeDescription="Create a new document." ma:contentTypeScope="" ma:versionID="67325806d4c1ce545640f097a235c67d">
  <xsd:schema xmlns:xsd="http://www.w3.org/2001/XMLSchema" xmlns:xs="http://www.w3.org/2001/XMLSchema" xmlns:p="http://schemas.microsoft.com/office/2006/metadata/properties" xmlns:ns2="cbc369a2-77e0-48f8-97e5-f03d4bea43a0" targetNamespace="http://schemas.microsoft.com/office/2006/metadata/properties" ma:root="true" ma:fieldsID="7b2ed54c4f9ab4352d0920a6644d92a6" ns2:_="">
    <xsd:import namespace="cbc369a2-77e0-48f8-97e5-f03d4bea43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c369a2-77e0-48f8-97e5-f03d4bea43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5e262f-d63e-467b-b0c1-0f64064707aa"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4B6868-2334-4CA7-B8AC-B7396E76C670}">
  <ds:schemaRefs>
    <ds:schemaRef ds:uri="http://schemas.microsoft.com/sharepoint/v3/contenttype/forms"/>
  </ds:schemaRefs>
</ds:datastoreItem>
</file>

<file path=customXml/itemProps2.xml><?xml version="1.0" encoding="utf-8"?>
<ds:datastoreItem xmlns:ds="http://schemas.openxmlformats.org/officeDocument/2006/customXml" ds:itemID="{779B5225-0DDB-4DBD-B1A8-5F7A1C245C3C}">
  <ds:schemaRefs>
    <ds:schemaRef ds:uri="cbc369a2-77e0-48f8-97e5-f03d4bea43a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2139D3-CAD2-418B-A0DE-1E69A65C7308}">
  <ds:schemaRefs>
    <ds:schemaRef ds:uri="cbc369a2-77e0-48f8-97e5-f03d4bea43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Widescreen Template_2019</Template>
  <Application>Microsoft Office PowerPoint</Application>
  <PresentationFormat>Widescreen</PresentationFormat>
  <Slides>59</Slides>
  <Notes>32</Notes>
  <HiddenSlides>0</HiddenSlide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SM Widescreen_2019</vt:lpstr>
      <vt:lpstr>SM Widescreen_2019_upated 0819</vt:lpstr>
      <vt:lpstr>Shared Services 101:  The Essentials for a Leading Practice Organization</vt:lpstr>
      <vt:lpstr>Your Discussion Leads</vt:lpstr>
      <vt:lpstr>Agenda</vt:lpstr>
      <vt:lpstr>PowerPoint Presentation</vt:lpstr>
      <vt:lpstr>Who We Are</vt:lpstr>
      <vt:lpstr>Areas of Focus</vt:lpstr>
      <vt:lpstr>Corporate and Shared Services Capabilities</vt:lpstr>
      <vt:lpstr>Representative Clients</vt:lpstr>
      <vt:lpstr>PowerPoint Presentation</vt:lpstr>
      <vt:lpstr>What Is Shared Services</vt:lpstr>
      <vt:lpstr>Who Should Consider Shared Services?</vt:lpstr>
      <vt:lpstr>Benefits of a Shared Services Model</vt:lpstr>
      <vt:lpstr>Benefits of Shared Services – HR Benchmarks</vt:lpstr>
      <vt:lpstr>Benefits of Shared Services – HR Benchmarks </vt:lpstr>
      <vt:lpstr>Benefits of Shared Services – HR Benchmarks (Cont’d)</vt:lpstr>
      <vt:lpstr>Benefits of Shared Services – Finance Benchmarks</vt:lpstr>
      <vt:lpstr>Benefits of Shared Services – Finance Benchmarks (Cont’d)</vt:lpstr>
      <vt:lpstr>Benefits of Shared Services – Finance Benchmarks</vt:lpstr>
      <vt:lpstr>Benefits of Shared Services – Non-Labor Savings</vt:lpstr>
      <vt:lpstr>Leading Practice Tiered Delivery Model</vt:lpstr>
      <vt:lpstr>The Shared Services “Transformation Journey”</vt:lpstr>
      <vt:lpstr>PowerPoint Presentation</vt:lpstr>
      <vt:lpstr>Critical Steps in the Process</vt:lpstr>
      <vt:lpstr>Assessment: Current Operations </vt:lpstr>
      <vt:lpstr>Assessment: Activities and Costs</vt:lpstr>
      <vt:lpstr>Assessment: Voice of the Customer</vt:lpstr>
      <vt:lpstr>Design: Operating Model</vt:lpstr>
      <vt:lpstr>Design: Operating Model</vt:lpstr>
      <vt:lpstr>Design: Scope of Services</vt:lpstr>
      <vt:lpstr>Design: Organization Structure</vt:lpstr>
      <vt:lpstr>Design: Staffing Levels</vt:lpstr>
      <vt:lpstr>Business Case: Preparation Steps</vt:lpstr>
      <vt:lpstr>Business Case: Benefits Quantification</vt:lpstr>
      <vt:lpstr>Business Case: Soft Benefits</vt:lpstr>
      <vt:lpstr>Business Case: Costs</vt:lpstr>
      <vt:lpstr>The Path Forward</vt:lpstr>
      <vt:lpstr>PowerPoint Presentation</vt:lpstr>
      <vt:lpstr>Typical Implementation Work Streams</vt:lpstr>
      <vt:lpstr>Typical Timeline</vt:lpstr>
      <vt:lpstr>Project Management Tasks</vt:lpstr>
      <vt:lpstr>Forming the Right Team</vt:lpstr>
      <vt:lpstr>Policy and Process Considerations</vt:lpstr>
      <vt:lpstr>Organization and Staffing</vt:lpstr>
      <vt:lpstr>Service Management Technologies Capabilities Overview</vt:lpstr>
      <vt:lpstr>Customer Care Technology</vt:lpstr>
      <vt:lpstr>What’s Really Out There... And Being Used</vt:lpstr>
      <vt:lpstr>Facility Design and Hybrid Work Models </vt:lpstr>
      <vt:lpstr>Change Management Framework</vt:lpstr>
      <vt:lpstr>Change Management Planning and Execution</vt:lpstr>
      <vt:lpstr>Training and Development</vt:lpstr>
      <vt:lpstr>Conduct a Service Delivery Simulation</vt:lpstr>
      <vt:lpstr>PowerPoint Presentation</vt:lpstr>
      <vt:lpstr>Establish the Stabilization Plan</vt:lpstr>
      <vt:lpstr>Ensure Strong Governance Is In Place</vt:lpstr>
      <vt:lpstr>Operational Support Team</vt:lpstr>
      <vt:lpstr>Transitioning to Continuous Improvement</vt:lpstr>
      <vt:lpstr>PowerPoint Presentation</vt:lpstr>
      <vt:lpstr>Wrapping Up</vt:lpstr>
      <vt:lpstr>Get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Powell</dc:creator>
  <cp:revision>6</cp:revision>
  <cp:lastPrinted>2019-02-15T19:00:58Z</cp:lastPrinted>
  <dcterms:created xsi:type="dcterms:W3CDTF">2019-02-19T17:46:45Z</dcterms:created>
  <dcterms:modified xsi:type="dcterms:W3CDTF">2025-03-24T14:14:13Z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0x010100C39D4154B43DB547B659A11290009413</vt:lpwstr>
  </property>
  <property fmtid="{D5CDD505-2E9C-101B-9397-08002B2CF9AE}" pid="3" name="MediaServiceImageTags">
    <vt:lpwstr/>
  </property>
</Properties>
</file>