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FFFEE47_90F7E319.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781" r:id="rId1"/>
  </p:sldMasterIdLst>
  <p:notesMasterIdLst>
    <p:notesMasterId r:id="rId20"/>
  </p:notesMasterIdLst>
  <p:handoutMasterIdLst>
    <p:handoutMasterId r:id="rId21"/>
  </p:handoutMasterIdLst>
  <p:sldIdLst>
    <p:sldId id="256" r:id="rId2"/>
    <p:sldId id="3404" r:id="rId3"/>
    <p:sldId id="3403" r:id="rId4"/>
    <p:sldId id="3442" r:id="rId5"/>
    <p:sldId id="294" r:id="rId6"/>
    <p:sldId id="2147475100" r:id="rId7"/>
    <p:sldId id="3443" r:id="rId8"/>
    <p:sldId id="3430" r:id="rId9"/>
    <p:sldId id="296" r:id="rId10"/>
    <p:sldId id="3432" r:id="rId11"/>
    <p:sldId id="3397" r:id="rId12"/>
    <p:sldId id="266" r:id="rId13"/>
    <p:sldId id="2147479112" r:id="rId14"/>
    <p:sldId id="2147479111" r:id="rId15"/>
    <p:sldId id="3396" r:id="rId16"/>
    <p:sldId id="2141411189" r:id="rId17"/>
    <p:sldId id="2141411167" r:id="rId18"/>
    <p:sldId id="3393"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120" userDrawn="1">
          <p15:clr>
            <a:srgbClr val="A4A3A4"/>
          </p15:clr>
        </p15:guide>
        <p15:guide id="4" orient="horz" pos="143" userDrawn="1">
          <p15:clr>
            <a:srgbClr val="A4A3A4"/>
          </p15:clr>
        </p15:guide>
        <p15:guide id="5" orient="horz" pos="360" userDrawn="1">
          <p15:clr>
            <a:srgbClr val="A4A3A4"/>
          </p15:clr>
        </p15:guide>
        <p15:guide id="6" orient="horz" pos="744" userDrawn="1">
          <p15:clr>
            <a:srgbClr val="A4A3A4"/>
          </p15:clr>
        </p15:guide>
        <p15:guide id="7" orient="horz" pos="843" userDrawn="1">
          <p15:clr>
            <a:srgbClr val="A4A3A4"/>
          </p15:clr>
        </p15:guide>
        <p15:guide id="8" pos="5736" userDrawn="1">
          <p15:clr>
            <a:srgbClr val="A4A3A4"/>
          </p15:clr>
        </p15:guide>
        <p15:guide id="9" pos="19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70DA938-A2A2-4881-D07C-0F3DD98A0BEB}" name="Bill Hosken" initials="BH" userId="S::whosken@scottmadden.com::04042ca9-c348-4b58-b7ef-47d9b85a3a4a" providerId="AD"/>
  <p188:author id="{C7A9E053-F6C1-FD00-1BE9-A57E1931A462}" name="Brad DeMent" initials="BD" userId="S::bdement@scottmadden.com::b7de43df-71e5-48e8-8330-5582d625d586" providerId="AD"/>
  <p188:author id="{F01AA3A4-5CBA-2204-13F1-6A6DBF216364}" name="Jessica Schrepple" initials="JS" userId="S::jschrepple@scottmadden.com::80a12845-2b4c-41fc-86a6-7daa67d0dcd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BCD7"/>
    <a:srgbClr val="5F6062"/>
    <a:srgbClr val="CBCCCB"/>
    <a:srgbClr val="B2B3B2"/>
    <a:srgbClr val="E6E6E6"/>
    <a:srgbClr val="53585F"/>
    <a:srgbClr val="EE8434"/>
    <a:srgbClr val="62BB46"/>
    <a:srgbClr val="A05EB5"/>
    <a:srgbClr val="FDBA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27" autoAdjust="0"/>
    <p:restoredTop sz="94825"/>
  </p:normalViewPr>
  <p:slideViewPr>
    <p:cSldViewPr snapToGrid="0" snapToObjects="1">
      <p:cViewPr varScale="1">
        <p:scale>
          <a:sx n="87" d="100"/>
          <a:sy n="87" d="100"/>
        </p:scale>
        <p:origin x="686" y="65"/>
      </p:cViewPr>
      <p:guideLst>
        <p:guide pos="120"/>
        <p:guide orient="horz" pos="143"/>
        <p:guide orient="horz" pos="360"/>
        <p:guide orient="horz" pos="744"/>
        <p:guide orient="horz" pos="843"/>
        <p:guide pos="5736"/>
        <p:guide pos="1968"/>
      </p:guideLst>
    </p:cSldViewPr>
  </p:slideViewPr>
  <p:notesTextViewPr>
    <p:cViewPr>
      <p:scale>
        <a:sx n="3" d="2"/>
        <a:sy n="3" d="2"/>
      </p:scale>
      <p:origin x="0" y="0"/>
    </p:cViewPr>
  </p:notesTextViewPr>
  <p:sorterViewPr>
    <p:cViewPr>
      <p:scale>
        <a:sx n="100" d="100"/>
        <a:sy n="100" d="100"/>
      </p:scale>
      <p:origin x="0" y="0"/>
    </p:cViewPr>
  </p:sorterViewPr>
  <p:notesViewPr>
    <p:cSldViewPr snapToGrid="0" snapToObjects="1">
      <p:cViewPr varScale="1">
        <p:scale>
          <a:sx n="88" d="100"/>
          <a:sy n="88" d="100"/>
        </p:scale>
        <p:origin x="3872"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ey Robinson" userId="429a3b0c-2a94-4414-8242-8bef1f50e789" providerId="ADAL" clId="{AD64B83E-84E4-4256-9DF5-D09899AC2217}"/>
    <pc:docChg chg="undo custSel modSld">
      <pc:chgData name="Trey Robinson" userId="429a3b0c-2a94-4414-8242-8bef1f50e789" providerId="ADAL" clId="{AD64B83E-84E4-4256-9DF5-D09899AC2217}" dt="2024-10-11T13:19:36.777" v="10" actId="403"/>
      <pc:docMkLst>
        <pc:docMk/>
      </pc:docMkLst>
      <pc:sldChg chg="modSp mod">
        <pc:chgData name="Trey Robinson" userId="429a3b0c-2a94-4414-8242-8bef1f50e789" providerId="ADAL" clId="{AD64B83E-84E4-4256-9DF5-D09899AC2217}" dt="2024-10-11T13:19:36.777" v="10" actId="403"/>
        <pc:sldMkLst>
          <pc:docMk/>
          <pc:sldMk cId="2380476616" sldId="256"/>
        </pc:sldMkLst>
        <pc:spChg chg="mod">
          <ac:chgData name="Trey Robinson" userId="429a3b0c-2a94-4414-8242-8bef1f50e789" providerId="ADAL" clId="{AD64B83E-84E4-4256-9DF5-D09899AC2217}" dt="2024-10-11T13:19:36.777" v="10" actId="403"/>
          <ac:spMkLst>
            <pc:docMk/>
            <pc:sldMk cId="2380476616" sldId="256"/>
            <ac:spMk id="6" creationId="{48720CFC-4EB3-EF36-EBE4-5CA005E1C2DB}"/>
          </ac:spMkLst>
        </pc:spChg>
        <pc:picChg chg="mod">
          <ac:chgData name="Trey Robinson" userId="429a3b0c-2a94-4414-8242-8bef1f50e789" providerId="ADAL" clId="{AD64B83E-84E4-4256-9DF5-D09899AC2217}" dt="2024-10-11T13:19:35.521" v="8" actId="14100"/>
          <ac:picMkLst>
            <pc:docMk/>
            <pc:sldMk cId="2380476616" sldId="256"/>
            <ac:picMk id="8" creationId="{CE8FB4B7-5BF2-B2BC-8FAE-B7062B203223}"/>
          </ac:picMkLst>
        </pc:picChg>
      </pc:sldChg>
    </pc:docChg>
  </pc:docChgLst>
</pc:chgInfo>
</file>

<file path=ppt/comments/modernComment_7FFFEE47_90F7E319.xml><?xml version="1.0" encoding="utf-8"?>
<p188:cmLst xmlns:a="http://schemas.openxmlformats.org/drawingml/2006/main" xmlns:r="http://schemas.openxmlformats.org/officeDocument/2006/relationships" xmlns:p188="http://schemas.microsoft.com/office/powerpoint/2018/8/main">
  <p188:cm id="{1B7667BB-228C-EE46-A60F-DE19AC6F9F25}" authorId="{C7A9E053-F6C1-FD00-1BE9-A57E1931A462}" created="2024-07-18T23:03:53.200">
    <ac:deMkLst xmlns:ac="http://schemas.microsoft.com/office/drawing/2013/main/command">
      <pc:docMk xmlns:pc="http://schemas.microsoft.com/office/powerpoint/2013/main/command"/>
      <pc:sldMk xmlns:pc="http://schemas.microsoft.com/office/powerpoint/2013/main/command" cId="2432164633" sldId="2147479111"/>
      <ac:spMk id="15" creationId="{EA0BD551-868B-4DE5-9D15-730A67BDB39A}"/>
    </ac:deMkLst>
    <p188:pos x="7207249" y="2759075"/>
    <p188:replyLst>
      <p188:reply id="{08F5593A-FE6A-D944-B8C8-A83D17D39562}" authorId="{C7A9E053-F6C1-FD00-1BE9-A57E1931A462}" created="2024-07-18T23:04:13.482">
        <p188:txBody>
          <a:bodyPr/>
          <a:lstStyle/>
          <a:p>
            <a:r>
              <a:rPr lang="en-US"/>
              <a:t>… and make it sound cooler :)</a:t>
            </a:r>
          </a:p>
        </p188:txBody>
      </p188:reply>
    </p188:replyLst>
    <p188:txBody>
      <a:bodyPr/>
      <a:lstStyle/>
      <a:p>
        <a:r>
          <a:rPr lang="en-US"/>
          <a:t>Should we call it an AI chatbot to distinguish from regular chatbots?</a:t>
        </a:r>
      </a:p>
    </p188:txBody>
  </p188:cm>
  <p188:cm id="{3B29330E-8825-7942-AA14-C9BD96D801F3}" authorId="{C7A9E053-F6C1-FD00-1BE9-A57E1931A462}" created="2024-07-18T23:05:14.078">
    <ac:deMkLst xmlns:ac="http://schemas.microsoft.com/office/drawing/2013/main/command">
      <pc:docMk xmlns:pc="http://schemas.microsoft.com/office/powerpoint/2013/main/command"/>
      <pc:sldMk xmlns:pc="http://schemas.microsoft.com/office/powerpoint/2013/main/command" cId="2432164633" sldId="2147479111"/>
      <ac:spMk id="15" creationId="{EA0BD551-868B-4DE5-9D15-730A67BDB39A}"/>
    </ac:deMkLst>
    <p188:pos x="1641474" y="3082925"/>
    <p188:txBody>
      <a:bodyPr/>
      <a:lstStyle/>
      <a:p>
        <a:r>
          <a:rPr lang="en-US"/>
          <a:t>Do we need to call it “solution governance” or just “governance”.  Might throw someone?</a:t>
        </a:r>
      </a:p>
    </p188:txBody>
  </p188:cm>
  <p188:cm id="{EAB8E2B1-B161-B942-A9DF-A6E4CA6F8FF7}" authorId="{C7A9E053-F6C1-FD00-1BE9-A57E1931A462}" created="2024-07-18T23:06:01.436">
    <ac:deMkLst xmlns:ac="http://schemas.microsoft.com/office/drawing/2013/main/command">
      <pc:docMk xmlns:pc="http://schemas.microsoft.com/office/powerpoint/2013/main/command"/>
      <pc:sldMk xmlns:pc="http://schemas.microsoft.com/office/powerpoint/2013/main/command" cId="2432164633" sldId="2147479111"/>
      <ac:spMk id="15" creationId="{EA0BD551-868B-4DE5-9D15-730A67BDB39A}"/>
    </ac:deMkLst>
    <p188:pos x="4952999" y="3562350"/>
    <p188:txBody>
      <a:bodyPr/>
      <a:lstStyle/>
      <a:p>
        <a:r>
          <a:rPr lang="en-US"/>
          <a:t>Can we guestimate hours too. “.. by over 95% or approximately xx hours”</a:t>
        </a:r>
      </a:p>
    </p188:txBody>
  </p188:cm>
  <p188:cm id="{748F761E-6E0F-F544-AEC0-171C0C873B29}" authorId="{C7A9E053-F6C1-FD00-1BE9-A57E1931A462}" created="2024-07-18T23:10:39.982">
    <ac:deMkLst xmlns:ac="http://schemas.microsoft.com/office/drawing/2013/main/command">
      <pc:docMk xmlns:pc="http://schemas.microsoft.com/office/powerpoint/2013/main/command"/>
      <pc:sldMk xmlns:pc="http://schemas.microsoft.com/office/powerpoint/2013/main/command" cId="2432164633" sldId="2147479111"/>
      <ac:spMk id="15" creationId="{EA0BD551-868B-4DE5-9D15-730A67BDB39A}"/>
    </ac:deMkLst>
    <p188:pos x="1695449" y="279400"/>
    <p188:replyLst>
      <p188:reply id="{037130AA-FC9E-EF43-B995-804258B54588}" authorId="{C7A9E053-F6C1-FD00-1BE9-A57E1931A462}" created="2024-07-18T23:11:08.616">
        <p188:txBody>
          <a:bodyPr/>
          <a:lstStyle/>
          <a:p>
            <a:r>
              <a:rPr lang="en-US"/>
              <a:t>But leave as-is for an original case study.</a:t>
            </a:r>
          </a:p>
        </p188:txBody>
      </p188:reply>
    </p188:replyLst>
    <p188:txBody>
      <a:bodyPr/>
      <a:lstStyle/>
      <a:p>
        <a:r>
          <a:rPr lang="en-US"/>
          <a:t>I think we can tailor this by audience.  Would leave as-is for government or utility audience. Might simplify for a corporate audience so they dont get lost in acronyms.  e.g  “A government program was created allowiing people in rural communities to apply for xx”. However, the programs scale and complexity led to confused applicants, etc. etc..</a:t>
        </a:r>
      </a:p>
    </p188:txBody>
  </p188:cm>
  <p188:cm id="{1119FC8D-A534-4DA3-8684-CAD8425E4D37}" authorId="{F01AA3A4-5CBA-2204-13F1-6A6DBF216364}" created="2024-07-19T15:59:40.837">
    <ac:txMkLst xmlns:ac="http://schemas.microsoft.com/office/drawing/2013/main/command">
      <pc:docMk xmlns:pc="http://schemas.microsoft.com/office/powerpoint/2013/main/command"/>
      <pc:sldMk xmlns:pc="http://schemas.microsoft.com/office/powerpoint/2013/main/command" cId="2432164633" sldId="2147479111"/>
      <ac:spMk id="15" creationId="{EA0BD551-868B-4DE5-9D15-730A67BDB39A}"/>
      <ac:txMk cp="535" len="33">
        <ac:context len="1706" hash="2595111940"/>
      </ac:txMk>
    </ac:txMkLst>
    <p188:pos x="4519913" y="1133797"/>
    <p188:txBody>
      <a:bodyPr/>
      <a:lstStyle/>
      <a:p>
        <a:r>
          <a:rPr lang="en-US"/>
          <a:t>[@Bill Hosken] - if we want to be more specific the bot has access to 223 questions/answers representing 8 FAQ documents</a:t>
        </a:r>
      </a:p>
    </p188:txBody>
  </p188:cm>
  <p188:cm id="{AE50DDB6-BABE-42E5-A1A8-A5F243D619A0}" authorId="{B70DA938-A2A2-4881-D07C-0F3DD98A0BEB}" created="2024-07-23T20:42:14.824">
    <ac:txMkLst xmlns:ac="http://schemas.microsoft.com/office/drawing/2013/main/command">
      <pc:docMk xmlns:pc="http://schemas.microsoft.com/office/powerpoint/2013/main/command"/>
      <pc:sldMk xmlns:pc="http://schemas.microsoft.com/office/powerpoint/2013/main/command" cId="2432164633" sldId="2147479111"/>
      <ac:spMk id="15" creationId="{EA0BD551-868B-4DE5-9D15-730A67BDB39A}"/>
      <ac:txMk cp="1407" len="28">
        <ac:context len="1706" hash="2595111940"/>
      </ac:txMk>
    </ac:txMkLst>
    <p188:pos x="7050740" y="3592793"/>
    <p188:replyLst>
      <p188:reply id="{5432969B-6834-4A49-9EF2-3E4D211F4E48}" authorId="{F01AA3A4-5CBA-2204-13F1-6A6DBF216364}" created="2024-07-23T20:56:29.283">
        <p188:txBody>
          <a:bodyPr/>
          <a:lstStyle/>
          <a:p>
            <a:r>
              <a:rPr lang="en-US"/>
              <a:t>It's probably on the high end… but if we think about max possible use, I think we have 3 projects that technically could use this bot (maybe picking up a 4th?), 2-3 consultants per project, saving each consultant ~5 hours a week if they were to need to look up queries and used the bot vs did it manually - I think an argument could be made</a:t>
            </a:r>
          </a:p>
        </p188:txBody>
      </p188:reply>
      <p188:reply id="{66129258-6460-4176-959E-34FCCE2A5F3A}" authorId="{B70DA938-A2A2-4881-D07C-0F3DD98A0BEB}" created="2024-07-23T21:00:33.179">
        <p188:txBody>
          <a:bodyPr/>
          <a:lstStyle/>
          <a:p>
            <a:r>
              <a:rPr lang="en-US"/>
              <a:t>[@Jessica Schrepple]  - Let's go with 50 that may be a little less wildly optimistic</a:t>
            </a:r>
          </a:p>
        </p188:txBody>
      </p188:reply>
    </p188:replyLst>
    <p188:txBody>
      <a:bodyPr/>
      <a:lstStyle/>
      <a:p>
        <a:r>
          <a:rPr lang="en-US"/>
          <a:t>[@Jessica Schrepple]  - Is this even remotely reasonable?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66537D-6E52-BB44-976A-0123FCBDB3E7}"/>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55C6EC1F-2C7D-0244-B548-B95FB99B3A8F}"/>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ADAA88B-7326-F14A-8ACC-451685B0B86F}"/>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AD51402-0AB7-8D4D-8061-7ECA9EF6E735}" type="slidenum">
              <a:rPr lang="en-US" smtClean="0"/>
              <a:t>‹#›</a:t>
            </a:fld>
            <a:endParaRPr lang="en-US" dirty="0"/>
          </a:p>
        </p:txBody>
      </p:sp>
    </p:spTree>
    <p:extLst>
      <p:ext uri="{BB962C8B-B14F-4D97-AF65-F5344CB8AC3E}">
        <p14:creationId xmlns:p14="http://schemas.microsoft.com/office/powerpoint/2010/main" val="723051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1F99236-4D48-8B4D-B4E9-39DA4333DA4D}" type="datetimeFigureOut">
              <a:rPr lang="en-US" smtClean="0"/>
              <a:t>10/11/2024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3FF06A2-BFC5-ED49-AAEF-85890C66EAF7}" type="slidenum">
              <a:rPr lang="en-US" smtClean="0"/>
              <a:t>‹#›</a:t>
            </a:fld>
            <a:endParaRPr lang="en-US" dirty="0"/>
          </a:p>
        </p:txBody>
      </p:sp>
    </p:spTree>
    <p:extLst>
      <p:ext uri="{BB962C8B-B14F-4D97-AF65-F5344CB8AC3E}">
        <p14:creationId xmlns:p14="http://schemas.microsoft.com/office/powerpoint/2010/main" val="26331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1</a:t>
            </a:fld>
            <a:endParaRPr lang="en-US" dirty="0"/>
          </a:p>
        </p:txBody>
      </p:sp>
    </p:spTree>
    <p:extLst>
      <p:ext uri="{BB962C8B-B14F-4D97-AF65-F5344CB8AC3E}">
        <p14:creationId xmlns:p14="http://schemas.microsoft.com/office/powerpoint/2010/main" val="1829881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42088-365B-A06E-A20A-E2AA20B2B0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7813B4-44F9-C8B9-49C4-46CF253FF2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05FC04-08F6-36AA-7D19-C66079168F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4A6F10-F9D1-AFC8-414F-1E63C508F733}"/>
              </a:ext>
            </a:extLst>
          </p:cNvPr>
          <p:cNvSpPr>
            <a:spLocks noGrp="1"/>
          </p:cNvSpPr>
          <p:nvPr>
            <p:ph type="sldNum" sz="quarter" idx="5"/>
          </p:nvPr>
        </p:nvSpPr>
        <p:spPr/>
        <p:txBody>
          <a:bodyPr/>
          <a:lstStyle/>
          <a:p>
            <a:fld id="{53FF06A2-BFC5-ED49-AAEF-85890C66EAF7}" type="slidenum">
              <a:rPr lang="en-US" smtClean="0"/>
              <a:t>3</a:t>
            </a:fld>
            <a:endParaRPr lang="en-US" dirty="0"/>
          </a:p>
        </p:txBody>
      </p:sp>
    </p:spTree>
    <p:extLst>
      <p:ext uri="{BB962C8B-B14F-4D97-AF65-F5344CB8AC3E}">
        <p14:creationId xmlns:p14="http://schemas.microsoft.com/office/powerpoint/2010/main" val="1396177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7</a:t>
            </a:fld>
            <a:endParaRPr lang="en-US" dirty="0"/>
          </a:p>
        </p:txBody>
      </p:sp>
    </p:spTree>
    <p:extLst>
      <p:ext uri="{BB962C8B-B14F-4D97-AF65-F5344CB8AC3E}">
        <p14:creationId xmlns:p14="http://schemas.microsoft.com/office/powerpoint/2010/main" val="3334264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G" sz="1900">
              <a:solidFill>
                <a:srgbClr val="000000"/>
              </a:solidFill>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15</a:t>
            </a:fld>
            <a:endParaRPr lang="en-US" dirty="0"/>
          </a:p>
        </p:txBody>
      </p:sp>
    </p:spTree>
    <p:extLst>
      <p:ext uri="{BB962C8B-B14F-4D97-AF65-F5344CB8AC3E}">
        <p14:creationId xmlns:p14="http://schemas.microsoft.com/office/powerpoint/2010/main" val="1374885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G" sz="1900">
              <a:solidFill>
                <a:srgbClr val="000000"/>
              </a:solidFill>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16</a:t>
            </a:fld>
            <a:endParaRPr lang="en-US" dirty="0"/>
          </a:p>
        </p:txBody>
      </p:sp>
    </p:spTree>
    <p:extLst>
      <p:ext uri="{BB962C8B-B14F-4D97-AF65-F5344CB8AC3E}">
        <p14:creationId xmlns:p14="http://schemas.microsoft.com/office/powerpoint/2010/main" val="13748857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Gener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3"/>
          <p:cNvSpPr>
            <a:spLocks noGrp="1"/>
          </p:cNvSpPr>
          <p:nvPr>
            <p:ph type="title" hasCustomPrompt="1"/>
          </p:nvPr>
        </p:nvSpPr>
        <p:spPr>
          <a:xfrm>
            <a:off x="4687824" y="1718991"/>
            <a:ext cx="7123176" cy="1490553"/>
          </a:xfrm>
          <a:prstGeom prst="rect">
            <a:avLst/>
          </a:prstGeom>
        </p:spPr>
        <p:txBody>
          <a:bodyPr anchor="b" anchorCtr="0">
            <a:noAutofit/>
          </a:bodyPr>
          <a:lstStyle>
            <a:lvl1pPr>
              <a:defRPr sz="3000">
                <a:solidFill>
                  <a:schemeClr val="tx1"/>
                </a:solidFill>
              </a:defRPr>
            </a:lvl1pPr>
          </a:lstStyle>
          <a:p>
            <a:r>
              <a:rPr lang="en-US" dirty="0"/>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Autofit/>
          </a:bodyPr>
          <a:lstStyle>
            <a:lvl1pPr marL="0" indent="0">
              <a:buNone/>
              <a:defRPr sz="1600" b="0" baseline="0">
                <a:solidFill>
                  <a:schemeClr val="tx1"/>
                </a:solidFill>
              </a:defRPr>
            </a:lvl1pPr>
          </a:lstStyle>
          <a:p>
            <a:pPr lvl="0"/>
            <a:r>
              <a:rPr lang="en-US" dirty="0"/>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dirty="0"/>
              <a:t>Click to add Date – Arial Regular, 16 Point</a:t>
            </a:r>
          </a:p>
        </p:txBody>
      </p:sp>
      <p:sp>
        <p:nvSpPr>
          <p:cNvPr id="16" name="TextBox 15"/>
          <p:cNvSpPr txBox="1"/>
          <p:nvPr/>
        </p:nvSpPr>
        <p:spPr>
          <a:xfrm>
            <a:off x="6871851" y="6657830"/>
            <a:ext cx="2618509" cy="200055"/>
          </a:xfrm>
          <a:prstGeom prst="rect">
            <a:avLst/>
          </a:prstGeom>
        </p:spPr>
        <p:txBody>
          <a:bodyPr wrap="square" rtlCol="0">
            <a:spAutoFit/>
          </a:bodyPr>
          <a:lstStyle/>
          <a:p>
            <a:pPr algn="r"/>
            <a:r>
              <a:rPr lang="en-US" sz="700" dirty="0"/>
              <a:t>Copyright © 2024 by ScottMadden, Inc. All rights reserved.</a:t>
            </a:r>
          </a:p>
        </p:txBody>
      </p:sp>
    </p:spTree>
    <p:extLst>
      <p:ext uri="{BB962C8B-B14F-4D97-AF65-F5344CB8AC3E}">
        <p14:creationId xmlns:p14="http://schemas.microsoft.com/office/powerpoint/2010/main" val="20118416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C9E0D5B-BBA5-6D4B-B5CB-69F1742E65B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
        <p:nvSpPr>
          <p:cNvPr id="22" name="Text Placeholder 5">
            <a:extLst>
              <a:ext uri="{FF2B5EF4-FFF2-40B4-BE49-F238E27FC236}">
                <a16:creationId xmlns:a16="http://schemas.microsoft.com/office/drawing/2014/main" id="{CC3957A5-6A64-6A49-850D-01221C79D55B}"/>
              </a:ext>
            </a:extLst>
          </p:cNvPr>
          <p:cNvSpPr>
            <a:spLocks noGrp="1"/>
          </p:cNvSpPr>
          <p:nvPr>
            <p:ph type="body" sz="quarter" idx="13" hasCustomPrompt="1"/>
          </p:nvPr>
        </p:nvSpPr>
        <p:spPr>
          <a:xfrm>
            <a:off x="587830" y="3244516"/>
            <a:ext cx="10972799" cy="629653"/>
          </a:xfrm>
          <a:prstGeom prst="rect">
            <a:avLst/>
          </a:prstGeom>
        </p:spPr>
        <p:txBody>
          <a:bodyPr anchor="t" anchorCtr="1">
            <a:noAutofit/>
          </a:bodyPr>
          <a:lstStyle>
            <a:lvl1pPr marL="0" indent="0" algn="ctr">
              <a:buNone/>
              <a:defRPr sz="4000" b="1">
                <a:solidFill>
                  <a:srgbClr val="26BCD7"/>
                </a:solidFill>
                <a:latin typeface="Arial" panose="020B0604020202020204" pitchFamily="34" charset="0"/>
                <a:cs typeface="Arial" panose="020B0604020202020204" pitchFamily="34" charset="0"/>
              </a:defRPr>
            </a:lvl1pPr>
          </a:lstStyle>
          <a:p>
            <a:pPr lvl="0"/>
            <a:r>
              <a:rPr lang="en-US" dirty="0"/>
              <a:t>Click to add Section Title – Arial Bold, 40 Pt</a:t>
            </a:r>
          </a:p>
        </p:txBody>
      </p:sp>
      <p:sp>
        <p:nvSpPr>
          <p:cNvPr id="6" name="Picture Placeholder 40">
            <a:extLst>
              <a:ext uri="{FF2B5EF4-FFF2-40B4-BE49-F238E27FC236}">
                <a16:creationId xmlns:a16="http://schemas.microsoft.com/office/drawing/2014/main" id="{6E6B54B1-BBA1-484E-883D-4780AFECBF65}"/>
              </a:ext>
            </a:extLst>
          </p:cNvPr>
          <p:cNvSpPr>
            <a:spLocks noGrp="1"/>
          </p:cNvSpPr>
          <p:nvPr>
            <p:ph type="pic" sz="quarter" idx="15" hasCustomPrompt="1"/>
          </p:nvPr>
        </p:nvSpPr>
        <p:spPr>
          <a:xfrm>
            <a:off x="5643006" y="2038937"/>
            <a:ext cx="905988" cy="888828"/>
          </a:xfrm>
          <a:prstGeom prst="rect">
            <a:avLst/>
          </a:prstGeom>
        </p:spPr>
        <p:txBody>
          <a:bodyPr anchor="ctr">
            <a:normAutofit/>
          </a:bodyPr>
          <a:lstStyle>
            <a:lvl1pPr marL="0" indent="0" algn="ctr">
              <a:buNone/>
              <a:defRPr sz="1200" b="0">
                <a:solidFill>
                  <a:schemeClr val="bg1"/>
                </a:solidFill>
                <a:latin typeface="Arial" panose="020B0604020202020204" pitchFamily="34" charset="0"/>
                <a:cs typeface="Arial" panose="020B0604020202020204" pitchFamily="34" charset="0"/>
              </a:defRPr>
            </a:lvl1pPr>
          </a:lstStyle>
          <a:p>
            <a:r>
              <a:rPr lang="en-US" dirty="0"/>
              <a:t>Insert Icon</a:t>
            </a:r>
          </a:p>
        </p:txBody>
      </p:sp>
      <p:sp>
        <p:nvSpPr>
          <p:cNvPr id="8" name="Text Placeholder 5">
            <a:extLst>
              <a:ext uri="{FF2B5EF4-FFF2-40B4-BE49-F238E27FC236}">
                <a16:creationId xmlns:a16="http://schemas.microsoft.com/office/drawing/2014/main" id="{EFB470F8-3A08-F84F-9F11-FA4017C6F9AE}"/>
              </a:ext>
            </a:extLst>
          </p:cNvPr>
          <p:cNvSpPr>
            <a:spLocks noGrp="1"/>
          </p:cNvSpPr>
          <p:nvPr>
            <p:ph type="body" sz="quarter" idx="14" hasCustomPrompt="1"/>
          </p:nvPr>
        </p:nvSpPr>
        <p:spPr>
          <a:xfrm>
            <a:off x="587829" y="3906183"/>
            <a:ext cx="10972800" cy="496795"/>
          </a:xfrm>
          <a:prstGeom prst="rect">
            <a:avLst/>
          </a:prstGeom>
        </p:spPr>
        <p:txBody>
          <a:bodyPr anchor="ctr" anchorCtr="1">
            <a:noAutofit/>
          </a:bodyPr>
          <a:lstStyle>
            <a:lvl1pPr marL="0" indent="0" algn="ctr">
              <a:buNone/>
              <a:defRPr sz="2000" b="0" cap="all" baseline="0">
                <a:solidFill>
                  <a:srgbClr val="5F6062"/>
                </a:solidFill>
                <a:latin typeface="Arial" panose="020B0604020202020204" pitchFamily="34" charset="0"/>
                <a:cs typeface="Arial" panose="020B0604020202020204" pitchFamily="34" charset="0"/>
              </a:defRPr>
            </a:lvl1pPr>
          </a:lstStyle>
          <a:p>
            <a:pPr lvl="0"/>
            <a:r>
              <a:rPr lang="en-US" dirty="0"/>
              <a:t>CLICK TO ADD SUBTITLE – Arial regular, 20 Point, center aligned</a:t>
            </a:r>
          </a:p>
        </p:txBody>
      </p:sp>
      <p:pic>
        <p:nvPicPr>
          <p:cNvPr id="7" name="Graphic 6">
            <a:extLst>
              <a:ext uri="{FF2B5EF4-FFF2-40B4-BE49-F238E27FC236}">
                <a16:creationId xmlns:a16="http://schemas.microsoft.com/office/drawing/2014/main" id="{94890BF6-9345-451A-B87C-C8D7E7B6FD33}"/>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Tree>
    <p:extLst>
      <p:ext uri="{BB962C8B-B14F-4D97-AF65-F5344CB8AC3E}">
        <p14:creationId xmlns:p14="http://schemas.microsoft.com/office/powerpoint/2010/main" val="1842708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dirty="0"/>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3DFBA283-C9F3-4153-A91D-B1CA4EB1943C}"/>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72703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352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0792940"/>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w/Section Header">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Tree>
    <p:extLst>
      <p:ext uri="{BB962C8B-B14F-4D97-AF65-F5344CB8AC3E}">
        <p14:creationId xmlns:p14="http://schemas.microsoft.com/office/powerpoint/2010/main" val="222018191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3" name="Content Placeholder 2"/>
          <p:cNvSpPr>
            <a:spLocks noGrp="1"/>
          </p:cNvSpPr>
          <p:nvPr>
            <p:ph sz="quarter" idx="18" hasCustomPrompt="1"/>
          </p:nvPr>
        </p:nvSpPr>
        <p:spPr>
          <a:xfrm>
            <a:off x="9066882" y="1279526"/>
            <a:ext cx="3125118" cy="4889352"/>
          </a:xfrm>
          <a:prstGeom prst="rect">
            <a:avLst/>
          </a:prstGeo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1"/>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dirty="0"/>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dirty="0"/>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dirty="0"/>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dirty="0"/>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dirty="0"/>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dirty="0"/>
              <a:t>Fifth level</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4" name="Content Placeholder 3"/>
          <p:cNvSpPr>
            <a:spLocks noGrp="1"/>
          </p:cNvSpPr>
          <p:nvPr>
            <p:ph sz="quarter" idx="19" hasCustomPrompt="1"/>
          </p:nvPr>
        </p:nvSpPr>
        <p:spPr>
          <a:xfrm>
            <a:off x="0" y="1280160"/>
            <a:ext cx="9189720" cy="4886024"/>
          </a:xfrm>
          <a:prstGeom prst="rect">
            <a:avLst/>
          </a:prstGeom>
          <a:solidFill>
            <a:schemeClr val="bg1">
              <a:lumMod val="95000"/>
            </a:schemeClr>
          </a:solidFill>
        </p:spPr>
        <p:txBody>
          <a:bodyPr lIns="182880" rIns="45720"/>
          <a:lstStyle>
            <a:lvl1pPr marL="0" marR="0" indent="0" algn="l" defTabSz="914400" rtl="0" eaLnBrk="1" fontAlgn="auto" latinLnBrk="0" hangingPunct="1">
              <a:lnSpc>
                <a:spcPct val="100000"/>
              </a:lnSpc>
              <a:spcBef>
                <a:spcPts val="250"/>
              </a:spcBef>
              <a:spcAft>
                <a:spcPts val="250"/>
              </a:spcAft>
              <a:buClr>
                <a:srgbClr val="26BCD7"/>
              </a:buClr>
              <a:buSzPct val="135000"/>
              <a:buFont typeface="Wingdings" pitchFamily="2" charset="2"/>
              <a:buNone/>
              <a:tabLst/>
              <a:defRPr lang="en-US" sz="1600" b="1" kern="1200" cap="all" baseline="0" noProof="0" dirty="0">
                <a:solidFill>
                  <a:schemeClr val="accent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00000"/>
              <a:buFont typeface="Wingdings" panose="05000000000000000000" pitchFamily="2" charset="2"/>
              <a:buChar char="n"/>
              <a:defRPr sz="1200"/>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vl3pPr>
            <a:lvl4pPr marL="1097280" indent="-228600" algn="l" defTabSz="914400" rtl="0" eaLnBrk="1" latinLnBrk="0" hangingPunct="1">
              <a:lnSpc>
                <a:spcPct val="100000"/>
              </a:lnSpc>
              <a:spcBef>
                <a:spcPts val="300"/>
              </a:spcBef>
              <a:spcAft>
                <a:spcPts val="300"/>
              </a:spcAft>
              <a:buClr>
                <a:srgbClr val="26BCD7"/>
              </a:buClr>
              <a:buSzPct val="100000"/>
              <a:buFont typeface="System Font Regular"/>
              <a:buChar char="□"/>
              <a:defRPr sz="1200"/>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vl5pPr>
            <a:lvl6pPr marL="1828800" indent="-228600" algn="l" defTabSz="914400" rtl="0" eaLnBrk="1" latinLnBrk="0" hangingPunct="1">
              <a:lnSpc>
                <a:spcPct val="100000"/>
              </a:lnSpc>
              <a:spcBef>
                <a:spcPts val="300"/>
              </a:spcBef>
              <a:spcAft>
                <a:spcPts val="300"/>
              </a:spcAft>
              <a:buClr>
                <a:srgbClr val="26BCD7"/>
              </a:buClr>
              <a:buSzPct val="100000"/>
              <a:buFont typeface="System Font Regular"/>
              <a:buChar char="□"/>
              <a:defRPr sz="1200"/>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dirty="0"/>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dirty="0"/>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dirty="0"/>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dirty="0"/>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dirty="0"/>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dirty="0"/>
              <a:t>Fifth level</a:t>
            </a:r>
          </a:p>
        </p:txBody>
      </p:sp>
      <p:sp>
        <p:nvSpPr>
          <p:cNvPr id="7" name="Content Placeholder 15">
            <a:extLst>
              <a:ext uri="{FF2B5EF4-FFF2-40B4-BE49-F238E27FC236}">
                <a16:creationId xmlns:a16="http://schemas.microsoft.com/office/drawing/2014/main" id="{F870256C-1207-47A5-AD66-FE66A1B1DC58}"/>
              </a:ext>
            </a:extLst>
          </p:cNvPr>
          <p:cNvSpPr>
            <a:spLocks noGrp="1"/>
          </p:cNvSpPr>
          <p:nvPr>
            <p:ph sz="quarter" idx="36" hasCustomPrompt="1"/>
          </p:nvPr>
        </p:nvSpPr>
        <p:spPr>
          <a:xfrm>
            <a:off x="9636018" y="6472476"/>
            <a:ext cx="1544883" cy="198438"/>
          </a:xfrm>
          <a:prstGeom prst="rect">
            <a:avLst/>
          </a:prstGeom>
        </p:spPr>
        <p:txBody>
          <a:bodyPr rIns="0"/>
          <a:lstStyle>
            <a:lvl1pPr algn="r">
              <a:defRPr sz="700" b="0"/>
            </a:lvl1pPr>
          </a:lstStyle>
          <a:p>
            <a:r>
              <a:rPr lang="en-US" dirty="0"/>
              <a:t>SM</a:t>
            </a:r>
          </a:p>
        </p:txBody>
      </p:sp>
    </p:spTree>
    <p:extLst>
      <p:ext uri="{BB962C8B-B14F-4D97-AF65-F5344CB8AC3E}">
        <p14:creationId xmlns:p14="http://schemas.microsoft.com/office/powerpoint/2010/main" val="3302764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act_Tw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337055"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sp>
        <p:nvSpPr>
          <p:cNvPr id="11" name="Picture Placeholder 2"/>
          <p:cNvSpPr>
            <a:spLocks noGrp="1"/>
          </p:cNvSpPr>
          <p:nvPr>
            <p:ph type="pic" sz="quarter" idx="11"/>
          </p:nvPr>
        </p:nvSpPr>
        <p:spPr>
          <a:xfrm>
            <a:off x="6765782" y="1683465"/>
            <a:ext cx="2103120" cy="2103120"/>
          </a:xfrm>
          <a:prstGeom prst="ellipse">
            <a:avLst/>
          </a:prstGeom>
          <a:ln w="12700">
            <a:solidFill>
              <a:schemeClr val="bg1">
                <a:lumMod val="85000"/>
              </a:schemeClr>
            </a:solidFill>
          </a:ln>
        </p:spPr>
        <p:txBody>
          <a:bodyPr/>
          <a:lstStyle>
            <a:lvl1pPr algn="ctr">
              <a:defRPr/>
            </a:lvl1pPr>
          </a:lstStyle>
          <a:p>
            <a:r>
              <a:rPr lang="en-US" dirty="0"/>
              <a:t>Click icon to add picture</a:t>
            </a:r>
          </a:p>
        </p:txBody>
      </p:sp>
      <p:cxnSp>
        <p:nvCxnSpPr>
          <p:cNvPr id="40" name="Straight Connector 39">
            <a:extLst>
              <a:ext uri="{FF2B5EF4-FFF2-40B4-BE49-F238E27FC236}">
                <a16:creationId xmlns:a16="http://schemas.microsoft.com/office/drawing/2014/main" id="{938D3CA1-2ED3-4D82-9C35-4311C3AE988B}"/>
              </a:ext>
            </a:extLst>
          </p:cNvPr>
          <p:cNvCxnSpPr>
            <a:cxnSpLocks/>
          </p:cNvCxnSpPr>
          <p:nvPr/>
        </p:nvCxnSpPr>
        <p:spPr>
          <a:xfrm>
            <a:off x="3334392" y="4644263"/>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41" name="Text Placeholder 9">
            <a:extLst>
              <a:ext uri="{FF2B5EF4-FFF2-40B4-BE49-F238E27FC236}">
                <a16:creationId xmlns:a16="http://schemas.microsoft.com/office/drawing/2014/main" id="{5126E740-F8B6-4C37-B950-B42D11834AF3}"/>
              </a:ext>
            </a:extLst>
          </p:cNvPr>
          <p:cNvSpPr>
            <a:spLocks noGrp="1"/>
          </p:cNvSpPr>
          <p:nvPr>
            <p:ph type="body" sz="quarter" idx="12" hasCustomPrompt="1"/>
          </p:nvPr>
        </p:nvSpPr>
        <p:spPr>
          <a:xfrm>
            <a:off x="2783371" y="3933977"/>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42" name="Text Placeholder 11">
            <a:extLst>
              <a:ext uri="{FF2B5EF4-FFF2-40B4-BE49-F238E27FC236}">
                <a16:creationId xmlns:a16="http://schemas.microsoft.com/office/drawing/2014/main" id="{43AFB6DB-D4AC-45E1-9507-0F967CE63BB2}"/>
              </a:ext>
            </a:extLst>
          </p:cNvPr>
          <p:cNvSpPr>
            <a:spLocks noGrp="1"/>
          </p:cNvSpPr>
          <p:nvPr>
            <p:ph type="body" sz="quarter" idx="13" hasCustomPrompt="1"/>
          </p:nvPr>
        </p:nvSpPr>
        <p:spPr>
          <a:xfrm>
            <a:off x="2783371" y="4274987"/>
            <a:ext cx="3205163" cy="352425"/>
          </a:xfrm>
          <a:prstGeom prst="rect">
            <a:avLst/>
          </a:prstGeom>
        </p:spPr>
        <p:txBody>
          <a:bodyPr anchor="ctr" anchorCtr="0">
            <a:noAutofit/>
          </a:bodyPr>
          <a:lstStyle>
            <a:lvl1pPr algn="ctr">
              <a:defRPr b="0"/>
            </a:lvl1pPr>
          </a:lstStyle>
          <a:p>
            <a:pPr lvl="0"/>
            <a:r>
              <a:rPr lang="en-US" dirty="0"/>
              <a:t>Title</a:t>
            </a:r>
          </a:p>
        </p:txBody>
      </p:sp>
      <p:sp>
        <p:nvSpPr>
          <p:cNvPr id="43" name="Text Placeholder 19">
            <a:extLst>
              <a:ext uri="{FF2B5EF4-FFF2-40B4-BE49-F238E27FC236}">
                <a16:creationId xmlns:a16="http://schemas.microsoft.com/office/drawing/2014/main" id="{398A9695-1A84-4403-80D5-2ED63D635D53}"/>
              </a:ext>
            </a:extLst>
          </p:cNvPr>
          <p:cNvSpPr>
            <a:spLocks noGrp="1"/>
          </p:cNvSpPr>
          <p:nvPr>
            <p:ph type="body" sz="quarter" idx="15" hasCustomPrompt="1"/>
          </p:nvPr>
        </p:nvSpPr>
        <p:spPr>
          <a:xfrm>
            <a:off x="2783371" y="4905062"/>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4" name="TextBox 43">
            <a:extLst>
              <a:ext uri="{FF2B5EF4-FFF2-40B4-BE49-F238E27FC236}">
                <a16:creationId xmlns:a16="http://schemas.microsoft.com/office/drawing/2014/main" id="{FFB2488D-CC63-410C-998A-E31F09CCFDCB}"/>
              </a:ext>
            </a:extLst>
          </p:cNvPr>
          <p:cNvSpPr txBox="1"/>
          <p:nvPr/>
        </p:nvSpPr>
        <p:spPr>
          <a:xfrm>
            <a:off x="2783371" y="4652924"/>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45" name="Text Placeholder 19">
            <a:extLst>
              <a:ext uri="{FF2B5EF4-FFF2-40B4-BE49-F238E27FC236}">
                <a16:creationId xmlns:a16="http://schemas.microsoft.com/office/drawing/2014/main" id="{395CC99E-F63A-41D1-970F-55CE686887AF}"/>
              </a:ext>
            </a:extLst>
          </p:cNvPr>
          <p:cNvSpPr>
            <a:spLocks noGrp="1"/>
          </p:cNvSpPr>
          <p:nvPr>
            <p:ph type="body" sz="quarter" idx="17" hasCustomPrompt="1"/>
          </p:nvPr>
        </p:nvSpPr>
        <p:spPr>
          <a:xfrm>
            <a:off x="2783371" y="5133291"/>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6" name="Text Placeholder 19">
            <a:extLst>
              <a:ext uri="{FF2B5EF4-FFF2-40B4-BE49-F238E27FC236}">
                <a16:creationId xmlns:a16="http://schemas.microsoft.com/office/drawing/2014/main" id="{C959F9E4-7F27-4167-830A-BC86E0DB7C6C}"/>
              </a:ext>
            </a:extLst>
          </p:cNvPr>
          <p:cNvSpPr>
            <a:spLocks noGrp="1"/>
          </p:cNvSpPr>
          <p:nvPr>
            <p:ph type="body" sz="quarter" idx="18" hasCustomPrompt="1"/>
          </p:nvPr>
        </p:nvSpPr>
        <p:spPr>
          <a:xfrm>
            <a:off x="2783371" y="536152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47" name="Text Placeholder 19">
            <a:extLst>
              <a:ext uri="{FF2B5EF4-FFF2-40B4-BE49-F238E27FC236}">
                <a16:creationId xmlns:a16="http://schemas.microsoft.com/office/drawing/2014/main" id="{F9116A9C-E905-439F-A532-08178AB9BD74}"/>
              </a:ext>
            </a:extLst>
          </p:cNvPr>
          <p:cNvSpPr>
            <a:spLocks noGrp="1"/>
          </p:cNvSpPr>
          <p:nvPr>
            <p:ph type="body" sz="quarter" idx="19" hasCustomPrompt="1"/>
          </p:nvPr>
        </p:nvSpPr>
        <p:spPr>
          <a:xfrm>
            <a:off x="2783371" y="5589749"/>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48" name="TextBox 47">
            <a:extLst>
              <a:ext uri="{FF2B5EF4-FFF2-40B4-BE49-F238E27FC236}">
                <a16:creationId xmlns:a16="http://schemas.microsoft.com/office/drawing/2014/main" id="{39CF7FFD-50F9-4D27-9F67-FC9AF2CDEADA}"/>
              </a:ext>
            </a:extLst>
          </p:cNvPr>
          <p:cNvSpPr txBox="1"/>
          <p:nvPr/>
        </p:nvSpPr>
        <p:spPr>
          <a:xfrm>
            <a:off x="2876595" y="5817967"/>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49" name="TextBox 48">
            <a:extLst>
              <a:ext uri="{FF2B5EF4-FFF2-40B4-BE49-F238E27FC236}">
                <a16:creationId xmlns:a16="http://schemas.microsoft.com/office/drawing/2014/main" id="{402D497A-EA1A-4CAD-9403-A9DBC0248FFA}"/>
              </a:ext>
            </a:extLst>
          </p:cNvPr>
          <p:cNvSpPr txBox="1"/>
          <p:nvPr/>
        </p:nvSpPr>
        <p:spPr>
          <a:xfrm>
            <a:off x="2876595" y="606637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50" name="Text Placeholder 33">
            <a:extLst>
              <a:ext uri="{FF2B5EF4-FFF2-40B4-BE49-F238E27FC236}">
                <a16:creationId xmlns:a16="http://schemas.microsoft.com/office/drawing/2014/main" id="{D6E6E98F-4591-4BA8-A4D6-AD216E75585F}"/>
              </a:ext>
            </a:extLst>
          </p:cNvPr>
          <p:cNvSpPr>
            <a:spLocks noGrp="1"/>
          </p:cNvSpPr>
          <p:nvPr>
            <p:ph type="body" sz="quarter" idx="21" hasCustomPrompt="1"/>
          </p:nvPr>
        </p:nvSpPr>
        <p:spPr>
          <a:xfrm>
            <a:off x="2783371" y="6063497"/>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51" name="Text Placeholder 33">
            <a:extLst>
              <a:ext uri="{FF2B5EF4-FFF2-40B4-BE49-F238E27FC236}">
                <a16:creationId xmlns:a16="http://schemas.microsoft.com/office/drawing/2014/main" id="{F4C9B337-67E3-4CE6-8D60-2F1646C43C7F}"/>
              </a:ext>
            </a:extLst>
          </p:cNvPr>
          <p:cNvSpPr>
            <a:spLocks noGrp="1"/>
          </p:cNvSpPr>
          <p:nvPr>
            <p:ph type="body" sz="quarter" idx="22" hasCustomPrompt="1"/>
          </p:nvPr>
        </p:nvSpPr>
        <p:spPr>
          <a:xfrm>
            <a:off x="2783371" y="5827557"/>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cxnSp>
        <p:nvCxnSpPr>
          <p:cNvPr id="52" name="Straight Connector 51">
            <a:extLst>
              <a:ext uri="{FF2B5EF4-FFF2-40B4-BE49-F238E27FC236}">
                <a16:creationId xmlns:a16="http://schemas.microsoft.com/office/drawing/2014/main" id="{CD7086B8-AC35-4250-ABB6-D21558E681CE}"/>
              </a:ext>
            </a:extLst>
          </p:cNvPr>
          <p:cNvCxnSpPr>
            <a:cxnSpLocks/>
          </p:cNvCxnSpPr>
          <p:nvPr/>
        </p:nvCxnSpPr>
        <p:spPr>
          <a:xfrm>
            <a:off x="6763392"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3" name="Text Placeholder 9">
            <a:extLst>
              <a:ext uri="{FF2B5EF4-FFF2-40B4-BE49-F238E27FC236}">
                <a16:creationId xmlns:a16="http://schemas.microsoft.com/office/drawing/2014/main" id="{9433EBA1-0F4D-42E1-86CE-B5E2E94BDB8C}"/>
              </a:ext>
            </a:extLst>
          </p:cNvPr>
          <p:cNvSpPr>
            <a:spLocks noGrp="1"/>
          </p:cNvSpPr>
          <p:nvPr>
            <p:ph type="body" sz="quarter" idx="23" hasCustomPrompt="1"/>
          </p:nvPr>
        </p:nvSpPr>
        <p:spPr>
          <a:xfrm>
            <a:off x="6212371"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54" name="Text Placeholder 11">
            <a:extLst>
              <a:ext uri="{FF2B5EF4-FFF2-40B4-BE49-F238E27FC236}">
                <a16:creationId xmlns:a16="http://schemas.microsoft.com/office/drawing/2014/main" id="{32539D5C-6C6C-4389-9EA0-BB7C1D4C6CFD}"/>
              </a:ext>
            </a:extLst>
          </p:cNvPr>
          <p:cNvSpPr>
            <a:spLocks noGrp="1"/>
          </p:cNvSpPr>
          <p:nvPr>
            <p:ph type="body" sz="quarter" idx="24" hasCustomPrompt="1"/>
          </p:nvPr>
        </p:nvSpPr>
        <p:spPr>
          <a:xfrm>
            <a:off x="6212371" y="4275740"/>
            <a:ext cx="3205163" cy="352425"/>
          </a:xfrm>
          <a:prstGeom prst="rect">
            <a:avLst/>
          </a:prstGeom>
        </p:spPr>
        <p:txBody>
          <a:bodyPr anchor="ctr" anchorCtr="0">
            <a:noAutofit/>
          </a:bodyPr>
          <a:lstStyle>
            <a:lvl1pPr algn="ctr">
              <a:defRPr b="0"/>
            </a:lvl1pPr>
          </a:lstStyle>
          <a:p>
            <a:pPr lvl="0"/>
            <a:r>
              <a:rPr lang="en-US" dirty="0"/>
              <a:t>Title</a:t>
            </a:r>
          </a:p>
        </p:txBody>
      </p:sp>
      <p:sp>
        <p:nvSpPr>
          <p:cNvPr id="55" name="Text Placeholder 19">
            <a:extLst>
              <a:ext uri="{FF2B5EF4-FFF2-40B4-BE49-F238E27FC236}">
                <a16:creationId xmlns:a16="http://schemas.microsoft.com/office/drawing/2014/main" id="{431BE8C3-6BC4-4A62-9661-6F402501AF94}"/>
              </a:ext>
            </a:extLst>
          </p:cNvPr>
          <p:cNvSpPr>
            <a:spLocks noGrp="1"/>
          </p:cNvSpPr>
          <p:nvPr>
            <p:ph type="body" sz="quarter" idx="25" hasCustomPrompt="1"/>
          </p:nvPr>
        </p:nvSpPr>
        <p:spPr>
          <a:xfrm>
            <a:off x="6212371"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6" name="TextBox 55">
            <a:extLst>
              <a:ext uri="{FF2B5EF4-FFF2-40B4-BE49-F238E27FC236}">
                <a16:creationId xmlns:a16="http://schemas.microsoft.com/office/drawing/2014/main" id="{E856F307-5519-4224-B567-FE2AFDFA00DB}"/>
              </a:ext>
            </a:extLst>
          </p:cNvPr>
          <p:cNvSpPr txBox="1"/>
          <p:nvPr/>
        </p:nvSpPr>
        <p:spPr>
          <a:xfrm>
            <a:off x="6212371"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57" name="Text Placeholder 19">
            <a:extLst>
              <a:ext uri="{FF2B5EF4-FFF2-40B4-BE49-F238E27FC236}">
                <a16:creationId xmlns:a16="http://schemas.microsoft.com/office/drawing/2014/main" id="{C82D5DB0-55D4-4896-AF56-FE1D7D828712}"/>
              </a:ext>
            </a:extLst>
          </p:cNvPr>
          <p:cNvSpPr>
            <a:spLocks noGrp="1"/>
          </p:cNvSpPr>
          <p:nvPr>
            <p:ph type="body" sz="quarter" idx="26" hasCustomPrompt="1"/>
          </p:nvPr>
        </p:nvSpPr>
        <p:spPr>
          <a:xfrm>
            <a:off x="6212371"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8" name="Text Placeholder 19">
            <a:extLst>
              <a:ext uri="{FF2B5EF4-FFF2-40B4-BE49-F238E27FC236}">
                <a16:creationId xmlns:a16="http://schemas.microsoft.com/office/drawing/2014/main" id="{4C4C3070-2088-41BC-B8DD-A6F3CB91AE39}"/>
              </a:ext>
            </a:extLst>
          </p:cNvPr>
          <p:cNvSpPr>
            <a:spLocks noGrp="1"/>
          </p:cNvSpPr>
          <p:nvPr>
            <p:ph type="body" sz="quarter" idx="27" hasCustomPrompt="1"/>
          </p:nvPr>
        </p:nvSpPr>
        <p:spPr>
          <a:xfrm>
            <a:off x="6212371"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59" name="Text Placeholder 19">
            <a:extLst>
              <a:ext uri="{FF2B5EF4-FFF2-40B4-BE49-F238E27FC236}">
                <a16:creationId xmlns:a16="http://schemas.microsoft.com/office/drawing/2014/main" id="{A5A8F2AC-21D3-4E8E-AC56-62F73E7AA7E3}"/>
              </a:ext>
            </a:extLst>
          </p:cNvPr>
          <p:cNvSpPr>
            <a:spLocks noGrp="1"/>
          </p:cNvSpPr>
          <p:nvPr>
            <p:ph type="body" sz="quarter" idx="28" hasCustomPrompt="1"/>
          </p:nvPr>
        </p:nvSpPr>
        <p:spPr>
          <a:xfrm>
            <a:off x="6212371"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60" name="TextBox 59">
            <a:extLst>
              <a:ext uri="{FF2B5EF4-FFF2-40B4-BE49-F238E27FC236}">
                <a16:creationId xmlns:a16="http://schemas.microsoft.com/office/drawing/2014/main" id="{BD78B846-C197-4637-B6AF-6877FD28764C}"/>
              </a:ext>
            </a:extLst>
          </p:cNvPr>
          <p:cNvSpPr txBox="1"/>
          <p:nvPr/>
        </p:nvSpPr>
        <p:spPr>
          <a:xfrm>
            <a:off x="63055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61" name="TextBox 60">
            <a:extLst>
              <a:ext uri="{FF2B5EF4-FFF2-40B4-BE49-F238E27FC236}">
                <a16:creationId xmlns:a16="http://schemas.microsoft.com/office/drawing/2014/main" id="{2F78454E-6596-4254-88B3-3E9530FF0EBD}"/>
              </a:ext>
            </a:extLst>
          </p:cNvPr>
          <p:cNvSpPr txBox="1"/>
          <p:nvPr/>
        </p:nvSpPr>
        <p:spPr>
          <a:xfrm>
            <a:off x="6305595" y="6067123"/>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62" name="Text Placeholder 33">
            <a:extLst>
              <a:ext uri="{FF2B5EF4-FFF2-40B4-BE49-F238E27FC236}">
                <a16:creationId xmlns:a16="http://schemas.microsoft.com/office/drawing/2014/main" id="{229813D8-8961-4C58-B7D5-5711EEB61E58}"/>
              </a:ext>
            </a:extLst>
          </p:cNvPr>
          <p:cNvSpPr>
            <a:spLocks noGrp="1"/>
          </p:cNvSpPr>
          <p:nvPr>
            <p:ph type="body" sz="quarter" idx="29" hasCustomPrompt="1"/>
          </p:nvPr>
        </p:nvSpPr>
        <p:spPr>
          <a:xfrm>
            <a:off x="6212371"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63" name="Text Placeholder 33">
            <a:extLst>
              <a:ext uri="{FF2B5EF4-FFF2-40B4-BE49-F238E27FC236}">
                <a16:creationId xmlns:a16="http://schemas.microsoft.com/office/drawing/2014/main" id="{033D91B0-27F5-4A25-BE66-FE8A38F0D373}"/>
              </a:ext>
            </a:extLst>
          </p:cNvPr>
          <p:cNvSpPr>
            <a:spLocks noGrp="1"/>
          </p:cNvSpPr>
          <p:nvPr>
            <p:ph type="body" sz="quarter" idx="30" hasCustomPrompt="1"/>
          </p:nvPr>
        </p:nvSpPr>
        <p:spPr>
          <a:xfrm>
            <a:off x="6212371"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Tree>
    <p:extLst>
      <p:ext uri="{BB962C8B-B14F-4D97-AF65-F5344CB8AC3E}">
        <p14:creationId xmlns:p14="http://schemas.microsoft.com/office/powerpoint/2010/main" val="3796985519"/>
      </p:ext>
    </p:extLst>
  </p:cSld>
  <p:clrMapOvr>
    <a:masterClrMapping/>
  </p:clrMapOvr>
  <p:hf hdr="0" dt="0"/>
  <p:extLst>
    <p:ext uri="{DCECCB84-F9BA-43D5-87BE-67443E8EF086}">
      <p15:sldGuideLst xmlns:p15="http://schemas.microsoft.com/office/powerpoint/2012/main">
        <p15:guide id="1" orient="horz" pos="2472">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Side-by-side Content w/Section Head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01D3273-1BD1-41C4-BB54-EBBDEF9580DB}"/>
              </a:ext>
            </a:extLst>
          </p:cNvPr>
          <p:cNvSpPr>
            <a:spLocks noGrp="1"/>
          </p:cNvSpPr>
          <p:nvPr>
            <p:ph type="pic" sz="quarter" idx="38"/>
          </p:nvPr>
        </p:nvSpPr>
        <p:spPr>
          <a:xfrm>
            <a:off x="9112250" y="1279525"/>
            <a:ext cx="3079750" cy="4889500"/>
          </a:xfrm>
        </p:spPr>
        <p:txBody>
          <a:bodyPr/>
          <a:lstStyle/>
          <a:p>
            <a:endParaRPr lang="en-US" dirty="0"/>
          </a:p>
        </p:txBody>
      </p:sp>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7" name="Content Placeholder 15">
            <a:extLst>
              <a:ext uri="{FF2B5EF4-FFF2-40B4-BE49-F238E27FC236}">
                <a16:creationId xmlns:a16="http://schemas.microsoft.com/office/drawing/2014/main" id="{F870256C-1207-47A5-AD66-FE66A1B1DC58}"/>
              </a:ext>
            </a:extLst>
          </p:cNvPr>
          <p:cNvSpPr>
            <a:spLocks noGrp="1"/>
          </p:cNvSpPr>
          <p:nvPr>
            <p:ph sz="quarter" idx="36" hasCustomPrompt="1"/>
          </p:nvPr>
        </p:nvSpPr>
        <p:spPr>
          <a:xfrm>
            <a:off x="9636018" y="6472476"/>
            <a:ext cx="1544883" cy="198438"/>
          </a:xfrm>
          <a:prstGeom prst="rect">
            <a:avLst/>
          </a:prstGeom>
        </p:spPr>
        <p:txBody>
          <a:bodyPr rIns="0"/>
          <a:lstStyle>
            <a:lvl1pPr algn="r">
              <a:defRPr sz="700" b="0"/>
            </a:lvl1pPr>
          </a:lstStyle>
          <a:p>
            <a:r>
              <a:rPr lang="en-US" dirty="0"/>
              <a:t>SM</a:t>
            </a:r>
          </a:p>
        </p:txBody>
      </p:sp>
      <p:sp>
        <p:nvSpPr>
          <p:cNvPr id="9" name="Content Placeholder 4">
            <a:extLst>
              <a:ext uri="{FF2B5EF4-FFF2-40B4-BE49-F238E27FC236}">
                <a16:creationId xmlns:a16="http://schemas.microsoft.com/office/drawing/2014/main" id="{102DF17B-E5AC-481A-BCA7-3190F2A2F273}"/>
              </a:ext>
            </a:extLst>
          </p:cNvPr>
          <p:cNvSpPr>
            <a:spLocks noGrp="1"/>
          </p:cNvSpPr>
          <p:nvPr>
            <p:ph sz="quarter" idx="37"/>
          </p:nvPr>
        </p:nvSpPr>
        <p:spPr>
          <a:xfrm>
            <a:off x="1" y="1279525"/>
            <a:ext cx="9112684" cy="4889499"/>
          </a:xfrm>
          <a:solidFill>
            <a:schemeClr val="bg1">
              <a:lumMod val="95000"/>
            </a:schemeClr>
          </a:solidFill>
        </p:spPr>
        <p:txBody>
          <a:bodyPr lIns="182880" rIns="91440"/>
          <a:lstStyle>
            <a:lvl1pPr>
              <a:defRPr sz="1600">
                <a:solidFill>
                  <a:schemeClr val="accent2"/>
                </a:solidFill>
              </a:defRPr>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111520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73E6280-2BB2-094C-8FF0-3E79DB15F0E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cxnSp>
        <p:nvCxnSpPr>
          <p:cNvPr id="7" name="Straight Connector 6">
            <a:extLst>
              <a:ext uri="{FF2B5EF4-FFF2-40B4-BE49-F238E27FC236}">
                <a16:creationId xmlns:a16="http://schemas.microsoft.com/office/drawing/2014/main" id="{8DF687ED-5239-7D44-9055-5932537010A5}"/>
              </a:ext>
            </a:extLst>
          </p:cNvPr>
          <p:cNvCxnSpPr>
            <a:cxnSpLocks/>
          </p:cNvCxnSpPr>
          <p:nvPr/>
        </p:nvCxnSpPr>
        <p:spPr>
          <a:xfrm flipH="1">
            <a:off x="1742527" y="6474720"/>
            <a:ext cx="1" cy="254694"/>
          </a:xfrm>
          <a:prstGeom prst="line">
            <a:avLst/>
          </a:prstGeom>
          <a:ln>
            <a:solidFill>
              <a:srgbClr val="5F606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userDrawn="1"/>
        </p:nvSpPr>
        <p:spPr>
          <a:xfrm>
            <a:off x="8686797" y="6657830"/>
            <a:ext cx="2618509" cy="200055"/>
          </a:xfrm>
          <a:prstGeom prst="rect">
            <a:avLst/>
          </a:prstGeom>
        </p:spPr>
        <p:txBody>
          <a:bodyPr wrap="square" rtlCol="0">
            <a:spAutoFit/>
          </a:bodyPr>
          <a:lstStyle/>
          <a:p>
            <a:pPr algn="r"/>
            <a:r>
              <a:rPr lang="en-US" sz="700" dirty="0"/>
              <a:t>Copyright © 2024 by ScottMadden, Inc. All rights reserved.</a:t>
            </a:r>
          </a:p>
        </p:txBody>
      </p:sp>
      <p:sp>
        <p:nvSpPr>
          <p:cNvPr id="2" name="Title Placeholder 1"/>
          <p:cNvSpPr>
            <a:spLocks noGrp="1"/>
          </p:cNvSpPr>
          <p:nvPr>
            <p:ph type="title"/>
          </p:nvPr>
        </p:nvSpPr>
        <p:spPr>
          <a:xfrm>
            <a:off x="438912" y="475488"/>
            <a:ext cx="11311128" cy="4572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6BB79BC-A419-4FD6-9FAE-DDED1D0EEDE6}"/>
              </a:ext>
            </a:extLst>
          </p:cNvPr>
          <p:cNvSpPr>
            <a:spLocks noGrp="1"/>
          </p:cNvSpPr>
          <p:nvPr>
            <p:ph type="body" idx="1"/>
          </p:nvPr>
        </p:nvSpPr>
        <p:spPr>
          <a:xfrm>
            <a:off x="438912" y="1112921"/>
            <a:ext cx="11311128" cy="5083342"/>
          </a:xfrm>
          <a:prstGeom prst="rect">
            <a:avLst/>
          </a:prstGeom>
        </p:spPr>
        <p:txBody>
          <a:bodyPr vert="horz" lIns="45720" tIns="45720" rIns="45720" bIns="45720" rtlCol="0">
            <a:no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a:p>
            <a:pPr lvl="5"/>
            <a:r>
              <a:rPr lang="en-US" dirty="0"/>
              <a:t>Fifth level</a:t>
            </a:r>
          </a:p>
        </p:txBody>
      </p:sp>
      <p:pic>
        <p:nvPicPr>
          <p:cNvPr id="3" name="Picture 2">
            <a:extLst>
              <a:ext uri="{FF2B5EF4-FFF2-40B4-BE49-F238E27FC236}">
                <a16:creationId xmlns:a16="http://schemas.microsoft.com/office/drawing/2014/main" id="{D56931D1-FBD5-6D16-0406-90FF04080461}"/>
              </a:ext>
            </a:extLst>
          </p:cNvPr>
          <p:cNvPicPr>
            <a:picLocks noChangeAspect="1"/>
          </p:cNvPicPr>
          <p:nvPr userDrawn="1"/>
        </p:nvPicPr>
        <p:blipFill rotWithShape="1">
          <a:blip r:embed="rId11"/>
          <a:srcRect t="17551" b="20113"/>
          <a:stretch/>
        </p:blipFill>
        <p:spPr>
          <a:xfrm>
            <a:off x="1914379" y="6281674"/>
            <a:ext cx="795573" cy="495927"/>
          </a:xfrm>
          <a:prstGeom prst="rect">
            <a:avLst/>
          </a:prstGeom>
        </p:spPr>
      </p:pic>
    </p:spTree>
    <p:extLst>
      <p:ext uri="{BB962C8B-B14F-4D97-AF65-F5344CB8AC3E}">
        <p14:creationId xmlns:p14="http://schemas.microsoft.com/office/powerpoint/2010/main" val="594338193"/>
      </p:ext>
    </p:extLst>
  </p:cSld>
  <p:clrMap bg1="lt1" tx1="dk1" bg2="lt2" tx2="dk2" accent1="accent1" accent2="accent2" accent3="accent3" accent4="accent4" accent5="accent5" accent6="accent6" hlink="hlink" folHlink="folHlink"/>
  <p:sldLayoutIdLst>
    <p:sldLayoutId id="2147483782" r:id="rId1"/>
    <p:sldLayoutId id="2147483784" r:id="rId2"/>
    <p:sldLayoutId id="2147483785" r:id="rId3"/>
    <p:sldLayoutId id="2147483787" r:id="rId4"/>
    <p:sldLayoutId id="2147483789" r:id="rId5"/>
    <p:sldLayoutId id="2147483800" r:id="rId6"/>
    <p:sldLayoutId id="2147483795" r:id="rId7"/>
    <p:sldLayoutId id="2147483803" r:id="rId8"/>
  </p:sldLayoutIdLst>
  <p:hf hdr="0" dt="0"/>
  <p:txStyles>
    <p:title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10.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15.sv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3" Type="http://schemas.openxmlformats.org/officeDocument/2006/relationships/image" Target="../media/image26.png"/><Relationship Id="rId18" Type="http://schemas.openxmlformats.org/officeDocument/2006/relationships/image" Target="../media/image31.jpeg"/><Relationship Id="rId26" Type="http://schemas.openxmlformats.org/officeDocument/2006/relationships/image" Target="../media/image39.png"/><Relationship Id="rId39" Type="http://schemas.openxmlformats.org/officeDocument/2006/relationships/image" Target="../media/image52.png"/><Relationship Id="rId21" Type="http://schemas.openxmlformats.org/officeDocument/2006/relationships/image" Target="../media/image34.png"/><Relationship Id="rId34" Type="http://schemas.openxmlformats.org/officeDocument/2006/relationships/image" Target="../media/image47.png"/><Relationship Id="rId42" Type="http://schemas.openxmlformats.org/officeDocument/2006/relationships/image" Target="../media/image55.png"/><Relationship Id="rId47" Type="http://schemas.openxmlformats.org/officeDocument/2006/relationships/image" Target="../media/image60.png"/><Relationship Id="rId50" Type="http://schemas.openxmlformats.org/officeDocument/2006/relationships/image" Target="../media/image63.png"/><Relationship Id="rId7" Type="http://schemas.openxmlformats.org/officeDocument/2006/relationships/image" Target="../media/image20.jpeg"/><Relationship Id="rId2" Type="http://schemas.openxmlformats.org/officeDocument/2006/relationships/notesSlide" Target="../notesSlides/notesSlide3.xml"/><Relationship Id="rId16" Type="http://schemas.openxmlformats.org/officeDocument/2006/relationships/image" Target="../media/image29.jpeg"/><Relationship Id="rId29" Type="http://schemas.openxmlformats.org/officeDocument/2006/relationships/image" Target="../media/image42.png"/><Relationship Id="rId11" Type="http://schemas.openxmlformats.org/officeDocument/2006/relationships/image" Target="../media/image24.png"/><Relationship Id="rId24" Type="http://schemas.openxmlformats.org/officeDocument/2006/relationships/image" Target="../media/image37.png"/><Relationship Id="rId32" Type="http://schemas.openxmlformats.org/officeDocument/2006/relationships/image" Target="../media/image45.png"/><Relationship Id="rId37" Type="http://schemas.openxmlformats.org/officeDocument/2006/relationships/image" Target="../media/image50.png"/><Relationship Id="rId40" Type="http://schemas.openxmlformats.org/officeDocument/2006/relationships/image" Target="../media/image53.png"/><Relationship Id="rId45" Type="http://schemas.openxmlformats.org/officeDocument/2006/relationships/image" Target="../media/image58.png"/><Relationship Id="rId5" Type="http://schemas.openxmlformats.org/officeDocument/2006/relationships/image" Target="../media/image18.png"/><Relationship Id="rId15" Type="http://schemas.openxmlformats.org/officeDocument/2006/relationships/image" Target="../media/image28.jpeg"/><Relationship Id="rId23" Type="http://schemas.openxmlformats.org/officeDocument/2006/relationships/image" Target="../media/image36.jpeg"/><Relationship Id="rId28" Type="http://schemas.openxmlformats.org/officeDocument/2006/relationships/image" Target="../media/image41.png"/><Relationship Id="rId36" Type="http://schemas.openxmlformats.org/officeDocument/2006/relationships/image" Target="../media/image49.png"/><Relationship Id="rId49" Type="http://schemas.openxmlformats.org/officeDocument/2006/relationships/image" Target="../media/image62.png"/><Relationship Id="rId10" Type="http://schemas.openxmlformats.org/officeDocument/2006/relationships/image" Target="../media/image23.gif"/><Relationship Id="rId19" Type="http://schemas.openxmlformats.org/officeDocument/2006/relationships/image" Target="../media/image32.png"/><Relationship Id="rId31" Type="http://schemas.openxmlformats.org/officeDocument/2006/relationships/image" Target="../media/image44.jpeg"/><Relationship Id="rId44" Type="http://schemas.openxmlformats.org/officeDocument/2006/relationships/image" Target="../media/image57.jpeg"/><Relationship Id="rId4" Type="http://schemas.openxmlformats.org/officeDocument/2006/relationships/image" Target="../media/image17.jpeg"/><Relationship Id="rId9" Type="http://schemas.openxmlformats.org/officeDocument/2006/relationships/image" Target="../media/image22.jpeg"/><Relationship Id="rId14" Type="http://schemas.openxmlformats.org/officeDocument/2006/relationships/image" Target="../media/image27.jpeg"/><Relationship Id="rId22" Type="http://schemas.openxmlformats.org/officeDocument/2006/relationships/image" Target="../media/image35.png"/><Relationship Id="rId27" Type="http://schemas.openxmlformats.org/officeDocument/2006/relationships/image" Target="../media/image40.png"/><Relationship Id="rId30" Type="http://schemas.openxmlformats.org/officeDocument/2006/relationships/image" Target="../media/image43.png"/><Relationship Id="rId35" Type="http://schemas.openxmlformats.org/officeDocument/2006/relationships/image" Target="../media/image48.jpeg"/><Relationship Id="rId43" Type="http://schemas.openxmlformats.org/officeDocument/2006/relationships/image" Target="../media/image56.png"/><Relationship Id="rId48" Type="http://schemas.openxmlformats.org/officeDocument/2006/relationships/image" Target="../media/image61.png"/><Relationship Id="rId8" Type="http://schemas.openxmlformats.org/officeDocument/2006/relationships/image" Target="../media/image21.jpeg"/><Relationship Id="rId51" Type="http://schemas.openxmlformats.org/officeDocument/2006/relationships/image" Target="../media/image64.png"/><Relationship Id="rId3" Type="http://schemas.openxmlformats.org/officeDocument/2006/relationships/image" Target="../media/image16.png"/><Relationship Id="rId12" Type="http://schemas.openxmlformats.org/officeDocument/2006/relationships/image" Target="../media/image25.gif"/><Relationship Id="rId17" Type="http://schemas.openxmlformats.org/officeDocument/2006/relationships/image" Target="../media/image30.jpeg"/><Relationship Id="rId25" Type="http://schemas.openxmlformats.org/officeDocument/2006/relationships/image" Target="../media/image38.png"/><Relationship Id="rId33" Type="http://schemas.openxmlformats.org/officeDocument/2006/relationships/image" Target="../media/image46.png"/><Relationship Id="rId38" Type="http://schemas.openxmlformats.org/officeDocument/2006/relationships/image" Target="../media/image51.png"/><Relationship Id="rId46" Type="http://schemas.openxmlformats.org/officeDocument/2006/relationships/image" Target="../media/image59.jpeg"/><Relationship Id="rId20" Type="http://schemas.openxmlformats.org/officeDocument/2006/relationships/image" Target="../media/image33.png"/><Relationship Id="rId41" Type="http://schemas.openxmlformats.org/officeDocument/2006/relationships/image" Target="../media/image54.png"/><Relationship Id="rId1" Type="http://schemas.openxmlformats.org/officeDocument/2006/relationships/slideLayout" Target="../slideLayouts/slideLayout5.xml"/><Relationship Id="rId6"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3.xml"/><Relationship Id="rId5" Type="http://schemas.openxmlformats.org/officeDocument/2006/relationships/image" Target="../media/image68.png"/><Relationship Id="rId4" Type="http://schemas.openxmlformats.org/officeDocument/2006/relationships/image" Target="../media/image67.pn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74.jpeg"/><Relationship Id="rId2" Type="http://schemas.microsoft.com/office/2018/10/relationships/comments" Target="../comments/modernComment_7FFFEE47_90F7E319.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pn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ScottMadden’s Corporate &amp; Shared Services Practice</a:t>
            </a:r>
          </a:p>
        </p:txBody>
      </p:sp>
      <p:sp>
        <p:nvSpPr>
          <p:cNvPr id="3" name="Text Placeholder 2"/>
          <p:cNvSpPr>
            <a:spLocks noGrp="1"/>
          </p:cNvSpPr>
          <p:nvPr>
            <p:ph type="body" sz="quarter" idx="10"/>
          </p:nvPr>
        </p:nvSpPr>
        <p:spPr/>
        <p:txBody>
          <a:bodyPr/>
          <a:lstStyle/>
          <a:p>
            <a:r>
              <a:rPr lang="en-US" dirty="0"/>
              <a:t>Finance and Accounting Capabilities</a:t>
            </a:r>
          </a:p>
        </p:txBody>
      </p:sp>
      <p:sp>
        <p:nvSpPr>
          <p:cNvPr id="4" name="Text Placeholder 3"/>
          <p:cNvSpPr>
            <a:spLocks noGrp="1"/>
          </p:cNvSpPr>
          <p:nvPr>
            <p:ph type="body" sz="quarter" idx="11"/>
          </p:nvPr>
        </p:nvSpPr>
        <p:spPr/>
        <p:txBody>
          <a:bodyPr/>
          <a:lstStyle/>
          <a:p>
            <a:r>
              <a:rPr lang="en-US" dirty="0"/>
              <a:t>October 2024</a:t>
            </a:r>
          </a:p>
        </p:txBody>
      </p:sp>
      <p:pic>
        <p:nvPicPr>
          <p:cNvPr id="5" name="Picture 4">
            <a:extLst>
              <a:ext uri="{FF2B5EF4-FFF2-40B4-BE49-F238E27FC236}">
                <a16:creationId xmlns:a16="http://schemas.microsoft.com/office/drawing/2014/main" id="{182D3585-21B4-8A7B-D794-A7A6FA8F2DE9}"/>
              </a:ext>
            </a:extLst>
          </p:cNvPr>
          <p:cNvPicPr>
            <a:picLocks noChangeAspect="1"/>
          </p:cNvPicPr>
          <p:nvPr/>
        </p:nvPicPr>
        <p:blipFill rotWithShape="1">
          <a:blip r:embed="rId2"/>
          <a:srcRect t="17551" b="20113"/>
          <a:stretch/>
        </p:blipFill>
        <p:spPr>
          <a:xfrm>
            <a:off x="1325835" y="5821079"/>
            <a:ext cx="1545381" cy="963326"/>
          </a:xfrm>
          <a:prstGeom prst="rect">
            <a:avLst/>
          </a:prstGeom>
        </p:spPr>
      </p:pic>
      <p:sp>
        <p:nvSpPr>
          <p:cNvPr id="6" name="TextBox 5">
            <a:extLst>
              <a:ext uri="{FF2B5EF4-FFF2-40B4-BE49-F238E27FC236}">
                <a16:creationId xmlns:a16="http://schemas.microsoft.com/office/drawing/2014/main" id="{48720CFC-4EB3-EF36-EBE4-5CA005E1C2DB}"/>
              </a:ext>
            </a:extLst>
          </p:cNvPr>
          <p:cNvSpPr txBox="1"/>
          <p:nvPr/>
        </p:nvSpPr>
        <p:spPr>
          <a:xfrm>
            <a:off x="8119872" y="227013"/>
            <a:ext cx="2450592" cy="830997"/>
          </a:xfrm>
          <a:prstGeom prst="rect">
            <a:avLst/>
          </a:prstGeom>
          <a:noFill/>
          <a:ln>
            <a:noFill/>
          </a:ln>
        </p:spPr>
        <p:txBody>
          <a:bodyPr wrap="square" rtlCol="0">
            <a:spAutoFit/>
          </a:bodyPr>
          <a:lstStyle/>
          <a:p>
            <a:pPr>
              <a:spcBef>
                <a:spcPts val="300"/>
              </a:spcBef>
              <a:spcAft>
                <a:spcPts val="300"/>
              </a:spcAft>
              <a:buClr>
                <a:srgbClr val="26BCD7"/>
              </a:buClr>
              <a:buSzPct val="100000"/>
            </a:pPr>
            <a:r>
              <a:rPr lang="en-US" sz="1200" i="1" dirty="0">
                <a:latin typeface="Arial" panose="020B0604020202020204" pitchFamily="34" charset="0"/>
                <a:cs typeface="Arial" panose="020B0604020202020204" pitchFamily="34" charset="0"/>
              </a:rPr>
              <a:t>For digital access to this presentation as well as additional published ScottMadden content, please click the QR code.</a:t>
            </a:r>
          </a:p>
        </p:txBody>
      </p:sp>
      <p:pic>
        <p:nvPicPr>
          <p:cNvPr id="8" name="Picture 7" descr="A qr code with a white background&#10;&#10;Description automatically generated">
            <a:extLst>
              <a:ext uri="{FF2B5EF4-FFF2-40B4-BE49-F238E27FC236}">
                <a16:creationId xmlns:a16="http://schemas.microsoft.com/office/drawing/2014/main" id="{CE8FB4B7-5BF2-B2BC-8FAE-B7062B203223}"/>
              </a:ext>
            </a:extLst>
          </p:cNvPr>
          <p:cNvPicPr>
            <a:picLocks noChangeAspect="1"/>
          </p:cNvPicPr>
          <p:nvPr/>
        </p:nvPicPr>
        <p:blipFill>
          <a:blip r:embed="rId3"/>
          <a:stretch>
            <a:fillRect/>
          </a:stretch>
        </p:blipFill>
        <p:spPr>
          <a:xfrm>
            <a:off x="10530840" y="150876"/>
            <a:ext cx="1054608" cy="1054608"/>
          </a:xfrm>
          <a:prstGeom prst="rect">
            <a:avLst/>
          </a:prstGeom>
        </p:spPr>
      </p:pic>
    </p:spTree>
    <p:extLst>
      <p:ext uri="{BB962C8B-B14F-4D97-AF65-F5344CB8AC3E}">
        <p14:creationId xmlns:p14="http://schemas.microsoft.com/office/powerpoint/2010/main" val="2380476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itting around a table with laptops&#10;&#10;Description automatically generated">
            <a:extLst>
              <a:ext uri="{FF2B5EF4-FFF2-40B4-BE49-F238E27FC236}">
                <a16:creationId xmlns:a16="http://schemas.microsoft.com/office/drawing/2014/main" id="{3C0B839D-8F62-0FBB-ABE3-48B5EAFB590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5354"/>
                    </a14:imgEffect>
                    <a14:imgEffect>
                      <a14:saturation sat="135000"/>
                    </a14:imgEffect>
                  </a14:imgLayer>
                </a14:imgProps>
              </a:ext>
              <a:ext uri="{28A0092B-C50C-407E-A947-70E740481C1C}">
                <a14:useLocalDpi xmlns:a14="http://schemas.microsoft.com/office/drawing/2010/main"/>
              </a:ext>
            </a:extLst>
          </a:blip>
          <a:srcRect/>
          <a:stretch/>
        </p:blipFill>
        <p:spPr>
          <a:xfrm>
            <a:off x="462437" y="1732536"/>
            <a:ext cx="6202630" cy="2725164"/>
          </a:xfrm>
          <a:prstGeom prst="rect">
            <a:avLst/>
          </a:prstGeom>
        </p:spPr>
      </p:pic>
      <p:sp>
        <p:nvSpPr>
          <p:cNvPr id="2" name="Slide Number Placeholder 1"/>
          <p:cNvSpPr>
            <a:spLocks noGrp="1"/>
          </p:cNvSpPr>
          <p:nvPr>
            <p:ph type="sldNum" sz="quarter" idx="4"/>
          </p:nvPr>
        </p:nvSpPr>
        <p:spPr/>
        <p:txBody>
          <a:bodyPr/>
          <a:lstStyle/>
          <a:p>
            <a:fld id="{9AA6D16A-0A68-8445-85DB-A0BE8CCB51C7}" type="slidenum">
              <a:rPr lang="en-US" smtClean="0"/>
              <a:pPr/>
              <a:t>1</a:t>
            </a:fld>
            <a:endParaRPr lang="en-US" dirty="0"/>
          </a:p>
        </p:txBody>
      </p:sp>
      <p:sp>
        <p:nvSpPr>
          <p:cNvPr id="3" name="Title 2"/>
          <p:cNvSpPr>
            <a:spLocks noGrp="1"/>
          </p:cNvSpPr>
          <p:nvPr>
            <p:ph type="title"/>
          </p:nvPr>
        </p:nvSpPr>
        <p:spPr/>
        <p:txBody>
          <a:bodyPr/>
          <a:lstStyle/>
          <a:p>
            <a:r>
              <a:rPr lang="en-US" dirty="0"/>
              <a:t>Who We Are</a:t>
            </a:r>
          </a:p>
        </p:txBody>
      </p:sp>
      <p:sp>
        <p:nvSpPr>
          <p:cNvPr id="49" name="Rectangle 48">
            <a:extLst>
              <a:ext uri="{FF2B5EF4-FFF2-40B4-BE49-F238E27FC236}">
                <a16:creationId xmlns:a16="http://schemas.microsoft.com/office/drawing/2014/main" id="{FEC7E90E-9923-DFF4-E362-8E3234CBDC69}"/>
              </a:ext>
            </a:extLst>
          </p:cNvPr>
          <p:cNvSpPr/>
          <p:nvPr/>
        </p:nvSpPr>
        <p:spPr>
          <a:xfrm>
            <a:off x="463246" y="1269561"/>
            <a:ext cx="6202630" cy="773854"/>
          </a:xfrm>
          <a:prstGeom prst="rect">
            <a:avLst/>
          </a:prstGeom>
          <a:gradFill flip="none" rotWithShape="1">
            <a:gsLst>
              <a:gs pos="0">
                <a:schemeClr val="accent2"/>
              </a:gs>
              <a:gs pos="95000">
                <a:srgbClr val="1B849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9" name="TextBox 38">
            <a:extLst>
              <a:ext uri="{FF2B5EF4-FFF2-40B4-BE49-F238E27FC236}">
                <a16:creationId xmlns:a16="http://schemas.microsoft.com/office/drawing/2014/main" id="{7DB24B22-FB71-D22C-326A-7CAC1FF6C402}"/>
              </a:ext>
            </a:extLst>
          </p:cNvPr>
          <p:cNvSpPr txBox="1"/>
          <p:nvPr/>
        </p:nvSpPr>
        <p:spPr>
          <a:xfrm>
            <a:off x="463244" y="1350064"/>
            <a:ext cx="6181022" cy="587853"/>
          </a:xfrm>
          <a:prstGeom prst="rect">
            <a:avLst/>
          </a:prstGeom>
          <a:noFill/>
          <a:ln>
            <a:noFill/>
          </a:ln>
        </p:spPr>
        <p:txBody>
          <a:bodyPr wrap="square">
            <a:spAutoFit/>
          </a:bodyPr>
          <a:lstStyle/>
          <a:p>
            <a:pPr algn="ctr">
              <a:lnSpc>
                <a:spcPts val="1900"/>
              </a:lnSpc>
            </a:pPr>
            <a:r>
              <a:rPr lang="en-US" sz="1600" b="1" dirty="0">
                <a:solidFill>
                  <a:schemeClr val="bg1"/>
                </a:solidFill>
              </a:rPr>
              <a:t>ScottMadden</a:t>
            </a:r>
            <a:r>
              <a:rPr lang="en-US" sz="1600" b="0" dirty="0">
                <a:solidFill>
                  <a:schemeClr val="bg1"/>
                </a:solidFill>
              </a:rPr>
              <a:t> is a </a:t>
            </a:r>
            <a:r>
              <a:rPr lang="en-US" sz="1600" dirty="0">
                <a:solidFill>
                  <a:schemeClr val="bg1"/>
                </a:solidFill>
              </a:rPr>
              <a:t>management consulting firm </a:t>
            </a:r>
            <a:r>
              <a:rPr lang="en-US" sz="1600" b="0" dirty="0">
                <a:solidFill>
                  <a:schemeClr val="bg1"/>
                </a:solidFill>
              </a:rPr>
              <a:t>with more than</a:t>
            </a:r>
            <a:br>
              <a:rPr lang="en-US" sz="1600" b="0" dirty="0">
                <a:solidFill>
                  <a:schemeClr val="bg1"/>
                </a:solidFill>
              </a:rPr>
            </a:br>
            <a:r>
              <a:rPr lang="en-US" sz="1600" b="1" u="sng" dirty="0">
                <a:solidFill>
                  <a:schemeClr val="bg1"/>
                </a:solidFill>
              </a:rPr>
              <a:t>40 years</a:t>
            </a:r>
            <a:r>
              <a:rPr lang="en-US" sz="1600" b="1" dirty="0">
                <a:solidFill>
                  <a:schemeClr val="bg1"/>
                </a:solidFill>
              </a:rPr>
              <a:t> </a:t>
            </a:r>
            <a:r>
              <a:rPr lang="en-US" sz="1600" b="0" dirty="0">
                <a:solidFill>
                  <a:schemeClr val="bg1"/>
                </a:solidFill>
              </a:rPr>
              <a:t>of deep, hands-on experience.</a:t>
            </a:r>
          </a:p>
        </p:txBody>
      </p:sp>
      <p:sp>
        <p:nvSpPr>
          <p:cNvPr id="46" name="TextBox 45">
            <a:extLst>
              <a:ext uri="{FF2B5EF4-FFF2-40B4-BE49-F238E27FC236}">
                <a16:creationId xmlns:a16="http://schemas.microsoft.com/office/drawing/2014/main" id="{80046648-C1B6-621C-70B7-9F72F3E2881E}"/>
              </a:ext>
            </a:extLst>
          </p:cNvPr>
          <p:cNvSpPr txBox="1"/>
          <p:nvPr/>
        </p:nvSpPr>
        <p:spPr>
          <a:xfrm>
            <a:off x="573236" y="4602565"/>
            <a:ext cx="5969077" cy="1297791"/>
          </a:xfrm>
          <a:prstGeom prst="rect">
            <a:avLst/>
          </a:prstGeom>
          <a:noFill/>
          <a:ln>
            <a:noFill/>
          </a:ln>
        </p:spPr>
        <p:txBody>
          <a:bodyPr wrap="square">
            <a:spAutoFit/>
          </a:bodyPr>
          <a:lstStyle/>
          <a:p>
            <a:pPr>
              <a:spcBef>
                <a:spcPts val="1000"/>
              </a:spcBef>
              <a:defRPr/>
            </a:pPr>
            <a:r>
              <a:rPr kumimoji="0" lang="en-US" sz="1400" i="0" u="none" strike="noStrike" kern="1200" cap="none" spc="0" normalizeH="0" baseline="0" noProof="0" dirty="0">
                <a:ln>
                  <a:noFill/>
                </a:ln>
                <a:solidFill>
                  <a:srgbClr val="5E5F62"/>
                </a:solidFill>
                <a:effectLst/>
                <a:uLnTx/>
                <a:uFillTx/>
                <a:latin typeface="Arial" panose="020B0604020202020204"/>
                <a:ea typeface="+mn-ea"/>
                <a:cs typeface="+mn-cs"/>
              </a:rPr>
              <a:t>We deliver a broad array of </a:t>
            </a:r>
            <a:r>
              <a:rPr kumimoji="0" lang="en-US" sz="1400" b="1" i="0" u="none" strike="noStrike" kern="1200" cap="none" spc="0" normalizeH="0" baseline="0" noProof="0" dirty="0">
                <a:ln>
                  <a:noFill/>
                </a:ln>
                <a:solidFill>
                  <a:schemeClr val="accent5"/>
                </a:solidFill>
                <a:effectLst/>
                <a:uLnTx/>
                <a:uFillTx/>
                <a:latin typeface="Arial" panose="020B0604020202020204"/>
                <a:ea typeface="+mn-ea"/>
                <a:cs typeface="+mn-cs"/>
              </a:rPr>
              <a:t>corporate and shared services consulting services</a:t>
            </a:r>
            <a:r>
              <a:rPr kumimoji="0" lang="en-US" sz="1400" i="0" u="none" strike="noStrike" kern="1200" cap="none" spc="0" normalizeH="0" baseline="0" noProof="0" dirty="0">
                <a:ln>
                  <a:noFill/>
                </a:ln>
                <a:solidFill>
                  <a:srgbClr val="5E5F62"/>
                </a:solidFill>
                <a:effectLst/>
                <a:uLnTx/>
                <a:uFillTx/>
                <a:latin typeface="Arial" panose="020B0604020202020204"/>
                <a:ea typeface="+mn-ea"/>
                <a:cs typeface="+mn-cs"/>
              </a:rPr>
              <a:t>—from strategic planning through implementation—across many industries, business units, and functions.</a:t>
            </a:r>
          </a:p>
          <a:p>
            <a:pPr>
              <a:spcBef>
                <a:spcPts val="1000"/>
              </a:spcBef>
              <a:defRPr/>
            </a:pPr>
            <a:r>
              <a:rPr kumimoji="0" lang="en-US" sz="1400" i="0" u="none" strike="noStrike" kern="1200" cap="none" spc="0" normalizeH="0" baseline="0" noProof="0" dirty="0">
                <a:ln>
                  <a:noFill/>
                </a:ln>
                <a:solidFill>
                  <a:srgbClr val="5E5F62"/>
                </a:solidFill>
                <a:effectLst/>
                <a:uLnTx/>
                <a:uFillTx/>
                <a:latin typeface="Arial" panose="020B0604020202020204"/>
                <a:ea typeface="+mn-ea"/>
                <a:cs typeface="+mn-cs"/>
              </a:rPr>
              <a:t>Our </a:t>
            </a:r>
            <a:r>
              <a:rPr kumimoji="0" lang="en-US" sz="1400" b="1" i="0" u="none" strike="noStrike" kern="1200" cap="none" spc="0" normalizeH="0" baseline="0" noProof="0" dirty="0">
                <a:ln>
                  <a:noFill/>
                </a:ln>
                <a:solidFill>
                  <a:schemeClr val="accent5"/>
                </a:solidFill>
                <a:effectLst/>
                <a:uLnTx/>
                <a:uFillTx/>
                <a:latin typeface="Arial" panose="020B0604020202020204"/>
                <a:ea typeface="+mn-ea"/>
                <a:cs typeface="+mn-cs"/>
              </a:rPr>
              <a:t>knowledge, expertise, and experience are unmatched</a:t>
            </a:r>
            <a:r>
              <a:rPr kumimoji="0" lang="en-US" sz="1400" i="0" u="none" strike="noStrike" kern="1200" cap="none" spc="0" normalizeH="0" baseline="0" noProof="0" dirty="0">
                <a:ln>
                  <a:noFill/>
                </a:ln>
                <a:solidFill>
                  <a:srgbClr val="5E5F62"/>
                </a:solidFill>
                <a:effectLst/>
                <a:uLnTx/>
                <a:uFillTx/>
                <a:latin typeface="Arial" panose="020B0604020202020204"/>
                <a:ea typeface="+mn-ea"/>
                <a:cs typeface="+mn-cs"/>
              </a:rPr>
              <a:t>—no other firm has helped more clients with more unique solutions. </a:t>
            </a:r>
          </a:p>
        </p:txBody>
      </p:sp>
      <p:grpSp>
        <p:nvGrpSpPr>
          <p:cNvPr id="22" name="Group 21">
            <a:extLst>
              <a:ext uri="{FF2B5EF4-FFF2-40B4-BE49-F238E27FC236}">
                <a16:creationId xmlns:a16="http://schemas.microsoft.com/office/drawing/2014/main" id="{DC8E987E-AE90-614D-8DEB-07A1EFDC0A50}"/>
              </a:ext>
            </a:extLst>
          </p:cNvPr>
          <p:cNvGrpSpPr/>
          <p:nvPr/>
        </p:nvGrpSpPr>
        <p:grpSpPr>
          <a:xfrm>
            <a:off x="7341803" y="1092894"/>
            <a:ext cx="4415474" cy="4830530"/>
            <a:chOff x="7341803" y="1248238"/>
            <a:chExt cx="4415474" cy="4830530"/>
          </a:xfrm>
        </p:grpSpPr>
        <p:sp>
          <p:nvSpPr>
            <p:cNvPr id="23" name="Rectangle 22">
              <a:extLst>
                <a:ext uri="{FF2B5EF4-FFF2-40B4-BE49-F238E27FC236}">
                  <a16:creationId xmlns:a16="http://schemas.microsoft.com/office/drawing/2014/main" id="{D9B0B1E5-5973-F66C-3956-DC54C1934A90}"/>
                </a:ext>
              </a:extLst>
            </p:cNvPr>
            <p:cNvSpPr/>
            <p:nvPr/>
          </p:nvSpPr>
          <p:spPr>
            <a:xfrm rot="1800000">
              <a:off x="7341803" y="4881096"/>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4" name="Rectangle 23">
              <a:extLst>
                <a:ext uri="{FF2B5EF4-FFF2-40B4-BE49-F238E27FC236}">
                  <a16:creationId xmlns:a16="http://schemas.microsoft.com/office/drawing/2014/main" id="{BB5C6BA8-C4B4-B18F-04C2-96A25E6433E3}"/>
                </a:ext>
              </a:extLst>
            </p:cNvPr>
            <p:cNvSpPr/>
            <p:nvPr/>
          </p:nvSpPr>
          <p:spPr>
            <a:xfrm rot="1800000">
              <a:off x="7341803" y="3032074"/>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5" name="Rectangle 24">
              <a:extLst>
                <a:ext uri="{FF2B5EF4-FFF2-40B4-BE49-F238E27FC236}">
                  <a16:creationId xmlns:a16="http://schemas.microsoft.com/office/drawing/2014/main" id="{8B606A51-2315-0328-87AB-0013921EE135}"/>
                </a:ext>
              </a:extLst>
            </p:cNvPr>
            <p:cNvSpPr/>
            <p:nvPr/>
          </p:nvSpPr>
          <p:spPr>
            <a:xfrm rot="1800000">
              <a:off x="7341803" y="1548286"/>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6" name="Rounded Rectangle 25">
              <a:extLst>
                <a:ext uri="{FF2B5EF4-FFF2-40B4-BE49-F238E27FC236}">
                  <a16:creationId xmlns:a16="http://schemas.microsoft.com/office/drawing/2014/main" id="{DE2546F9-E467-F5A0-8934-9B80130E5E9D}"/>
                </a:ext>
              </a:extLst>
            </p:cNvPr>
            <p:cNvSpPr/>
            <p:nvPr/>
          </p:nvSpPr>
          <p:spPr>
            <a:xfrm>
              <a:off x="7447844" y="1248238"/>
              <a:ext cx="4309433" cy="4830530"/>
            </a:xfrm>
            <a:prstGeom prst="roundRect">
              <a:avLst>
                <a:gd name="adj" fmla="val 0"/>
              </a:avLst>
            </a:prstGeom>
            <a:solidFill>
              <a:srgbClr val="EFF0F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chemeClr val="tx1"/>
                </a:solidFill>
                <a:effectLst/>
                <a:uLnTx/>
                <a:uFillTx/>
                <a:latin typeface="Arial" panose="020B0604020202020204"/>
                <a:ea typeface="+mn-ea"/>
                <a:cs typeface="+mn-cs"/>
              </a:endParaRPr>
            </a:p>
          </p:txBody>
        </p:sp>
      </p:grpSp>
      <p:grpSp>
        <p:nvGrpSpPr>
          <p:cNvPr id="27" name="Group 26">
            <a:extLst>
              <a:ext uri="{FF2B5EF4-FFF2-40B4-BE49-F238E27FC236}">
                <a16:creationId xmlns:a16="http://schemas.microsoft.com/office/drawing/2014/main" id="{9892679F-60F2-3139-8688-8DBC6A81C201}"/>
              </a:ext>
            </a:extLst>
          </p:cNvPr>
          <p:cNvGrpSpPr/>
          <p:nvPr/>
        </p:nvGrpSpPr>
        <p:grpSpPr>
          <a:xfrm>
            <a:off x="7272670" y="1286234"/>
            <a:ext cx="4659780" cy="4573548"/>
            <a:chOff x="7272670" y="1042667"/>
            <a:chExt cx="4659780" cy="4573548"/>
          </a:xfrm>
        </p:grpSpPr>
        <p:sp>
          <p:nvSpPr>
            <p:cNvPr id="28" name="Rectangle 27">
              <a:extLst>
                <a:ext uri="{FF2B5EF4-FFF2-40B4-BE49-F238E27FC236}">
                  <a16:creationId xmlns:a16="http://schemas.microsoft.com/office/drawing/2014/main" id="{A6634843-8DC6-887F-8066-C7DC5C0B9962}"/>
                </a:ext>
              </a:extLst>
            </p:cNvPr>
            <p:cNvSpPr/>
            <p:nvPr/>
          </p:nvSpPr>
          <p:spPr>
            <a:xfrm>
              <a:off x="7272671" y="1042667"/>
              <a:ext cx="4484606"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lang="en-US" sz="1600" b="1" dirty="0">
                  <a:solidFill>
                    <a:schemeClr val="bg1"/>
                  </a:solidFill>
                  <a:latin typeface="Arial" panose="020B0604020202020204"/>
                </a:rPr>
                <a:t>Experience</a:t>
              </a:r>
              <a:endParaRPr kumimoji="0" lang="en-US" sz="16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1659DB87-5208-6E48-F2EA-73CCE065286F}"/>
                </a:ext>
              </a:extLst>
            </p:cNvPr>
            <p:cNvSpPr/>
            <p:nvPr/>
          </p:nvSpPr>
          <p:spPr>
            <a:xfrm>
              <a:off x="7272671" y="2532144"/>
              <a:ext cx="4484606"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lang="en-US" sz="1600" b="1" dirty="0">
                  <a:solidFill>
                    <a:schemeClr val="bg1"/>
                  </a:solidFill>
                  <a:latin typeface="Arial" panose="020B0604020202020204"/>
                </a:rPr>
                <a:t>Scope</a:t>
              </a:r>
              <a:endParaRPr kumimoji="0" lang="en-US" sz="16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
          <p:nvSpPr>
            <p:cNvPr id="30" name="Rounded Rectangle 29">
              <a:extLst>
                <a:ext uri="{FF2B5EF4-FFF2-40B4-BE49-F238E27FC236}">
                  <a16:creationId xmlns:a16="http://schemas.microsoft.com/office/drawing/2014/main" id="{6396A197-F0CC-1963-688B-CBF689EE87FE}"/>
                </a:ext>
              </a:extLst>
            </p:cNvPr>
            <p:cNvSpPr/>
            <p:nvPr/>
          </p:nvSpPr>
          <p:spPr>
            <a:xfrm>
              <a:off x="7447845" y="2930513"/>
              <a:ext cx="4484605" cy="136949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We have completed thousands of projects since the early ’90s, including hundreds of large, multi-year implementations. Our clients range across a variety of industries from energy to healthcare to higher education to retail. Our areas of expertise span the spectrum of middle and back office corporate and shared services.</a:t>
              </a:r>
            </a:p>
          </p:txBody>
        </p:sp>
        <p:sp>
          <p:nvSpPr>
            <p:cNvPr id="33" name="Rounded Rectangle 32">
              <a:extLst>
                <a:ext uri="{FF2B5EF4-FFF2-40B4-BE49-F238E27FC236}">
                  <a16:creationId xmlns:a16="http://schemas.microsoft.com/office/drawing/2014/main" id="{5091D863-9B17-33CF-4DFC-FA47B54204C8}"/>
                </a:ext>
              </a:extLst>
            </p:cNvPr>
            <p:cNvSpPr/>
            <p:nvPr/>
          </p:nvSpPr>
          <p:spPr>
            <a:xfrm>
              <a:off x="7447845" y="4756514"/>
              <a:ext cx="4270953" cy="8597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Arial" panose="020B0604020202020204"/>
                  <a:ea typeface="+mn-ea"/>
                  <a:cs typeface="+mn-cs"/>
                </a:rPr>
                <a:t>We have helped our clients with assessment, strategy, design, implementation, technology, business case and roadmap, governance, program management, and change management.</a:t>
              </a:r>
            </a:p>
          </p:txBody>
        </p:sp>
        <p:sp>
          <p:nvSpPr>
            <p:cNvPr id="34" name="Rectangle 33">
              <a:extLst>
                <a:ext uri="{FF2B5EF4-FFF2-40B4-BE49-F238E27FC236}">
                  <a16:creationId xmlns:a16="http://schemas.microsoft.com/office/drawing/2014/main" id="{72D5FE32-9862-8C94-B00F-2923D641B448}"/>
                </a:ext>
              </a:extLst>
            </p:cNvPr>
            <p:cNvSpPr/>
            <p:nvPr/>
          </p:nvSpPr>
          <p:spPr>
            <a:xfrm>
              <a:off x="7272670" y="4383382"/>
              <a:ext cx="4484607"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kumimoji="0" lang="en-US" sz="1600" b="1" i="0" u="none" strike="noStrike" kern="1200" cap="none" spc="0" normalizeH="0" baseline="0" noProof="0" dirty="0">
                  <a:ln>
                    <a:noFill/>
                  </a:ln>
                  <a:solidFill>
                    <a:schemeClr val="bg1"/>
                  </a:solidFill>
                  <a:effectLst/>
                  <a:uLnTx/>
                  <a:uFillTx/>
                  <a:latin typeface="Arial" panose="020B0604020202020204"/>
                  <a:ea typeface="+mn-ea"/>
                  <a:cs typeface="+mn-cs"/>
                </a:rPr>
                <a:t>Services</a:t>
              </a:r>
            </a:p>
          </p:txBody>
        </p:sp>
        <p:sp>
          <p:nvSpPr>
            <p:cNvPr id="35" name="Rounded Rectangle 34">
              <a:extLst>
                <a:ext uri="{FF2B5EF4-FFF2-40B4-BE49-F238E27FC236}">
                  <a16:creationId xmlns:a16="http://schemas.microsoft.com/office/drawing/2014/main" id="{3951633C-CF43-5AC5-6244-E461AC1CFEDD}"/>
                </a:ext>
              </a:extLst>
            </p:cNvPr>
            <p:cNvSpPr/>
            <p:nvPr/>
          </p:nvSpPr>
          <p:spPr>
            <a:xfrm>
              <a:off x="7447845" y="1422238"/>
              <a:ext cx="4406698" cy="105608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Our experienced team has been a pioneer in corporate</a:t>
              </a:r>
              <a:br>
                <a:rPr kumimoji="0" lang="en-US" sz="120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br>
              <a:r>
                <a:rPr kumimoji="0" lang="en-US" sz="120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and shared services since the practice began decades ago.</a:t>
              </a:r>
              <a:br>
                <a:rPr kumimoji="0" lang="en-US" sz="120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br>
              <a:r>
                <a:rPr kumimoji="0" lang="en-US" sz="120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We employ deep, cross-functional expertise to produce practical, measurable solutions.</a:t>
              </a:r>
              <a:endParaRPr lang="en-US" sz="1200" dirty="0">
                <a:solidFill>
                  <a:schemeClr val="tx1"/>
                </a:solidFill>
                <a:latin typeface="Arial" panose="020B0604020202020204" pitchFamily="34" charset="0"/>
                <a:cs typeface="Arial" panose="020B0604020202020204" pitchFamily="34" charset="0"/>
              </a:endParaRPr>
            </a:p>
          </p:txBody>
        </p:sp>
      </p:grpSp>
      <p:sp>
        <p:nvSpPr>
          <p:cNvPr id="36" name="Content Placeholder 4">
            <a:extLst>
              <a:ext uri="{FF2B5EF4-FFF2-40B4-BE49-F238E27FC236}">
                <a16:creationId xmlns:a16="http://schemas.microsoft.com/office/drawing/2014/main" id="{5C763C8B-1224-C557-0165-DFDD0E51E735}"/>
              </a:ext>
            </a:extLst>
          </p:cNvPr>
          <p:cNvSpPr txBox="1">
            <a:spLocks/>
          </p:cNvSpPr>
          <p:nvPr/>
        </p:nvSpPr>
        <p:spPr>
          <a:xfrm>
            <a:off x="7447844" y="732610"/>
            <a:ext cx="4744156" cy="400063"/>
          </a:xfrm>
          <a:prstGeom prst="rect">
            <a:avLst/>
          </a:prstGeom>
        </p:spPr>
        <p:txBody>
          <a:bodyPr lIns="18288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en-US" sz="1800" dirty="0">
                <a:solidFill>
                  <a:schemeClr val="accent5"/>
                </a:solidFill>
              </a:rPr>
              <a:t>CORPORATE &amp; SHARED SERVICES</a:t>
            </a:r>
          </a:p>
        </p:txBody>
      </p:sp>
      <p:pic>
        <p:nvPicPr>
          <p:cNvPr id="43" name="Picture 42">
            <a:extLst>
              <a:ext uri="{FF2B5EF4-FFF2-40B4-BE49-F238E27FC236}">
                <a16:creationId xmlns:a16="http://schemas.microsoft.com/office/drawing/2014/main" id="{A406F83E-B3BB-C638-D216-FD57FAD967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41108" y="6030066"/>
            <a:ext cx="3644803" cy="291584"/>
          </a:xfrm>
          <a:prstGeom prst="rect">
            <a:avLst/>
          </a:prstGeom>
        </p:spPr>
      </p:pic>
      <p:sp>
        <p:nvSpPr>
          <p:cNvPr id="4" name="Text Placeholder 5">
            <a:extLst>
              <a:ext uri="{FF2B5EF4-FFF2-40B4-BE49-F238E27FC236}">
                <a16:creationId xmlns:a16="http://schemas.microsoft.com/office/drawing/2014/main" id="{E6D0FE27-4948-B43F-0015-DB43C1914DDB}"/>
              </a:ext>
            </a:extLst>
          </p:cNvPr>
          <p:cNvSpPr>
            <a:spLocks noGrp="1"/>
          </p:cNvSpPr>
          <p:nvPr>
            <p:ph type="body" sz="quarter" idx="10"/>
          </p:nvPr>
        </p:nvSpPr>
        <p:spPr>
          <a:xfrm>
            <a:off x="438150" y="155575"/>
            <a:ext cx="11312525" cy="338138"/>
          </a:xfrm>
        </p:spPr>
        <p:txBody>
          <a:bodyPr/>
          <a:lstStyle/>
          <a:p>
            <a:r>
              <a:rPr lang="en-US" dirty="0"/>
              <a:t>About ScottMadden</a:t>
            </a:r>
          </a:p>
        </p:txBody>
      </p:sp>
    </p:spTree>
    <p:extLst>
      <p:ext uri="{BB962C8B-B14F-4D97-AF65-F5344CB8AC3E}">
        <p14:creationId xmlns:p14="http://schemas.microsoft.com/office/powerpoint/2010/main" val="1014604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ounded Rectangle 92">
            <a:extLst>
              <a:ext uri="{FF2B5EF4-FFF2-40B4-BE49-F238E27FC236}">
                <a16:creationId xmlns:a16="http://schemas.microsoft.com/office/drawing/2014/main" id="{1CE59DD1-4970-6A2F-82ED-CA97666DA549}"/>
              </a:ext>
            </a:extLst>
          </p:cNvPr>
          <p:cNvSpPr/>
          <p:nvPr/>
        </p:nvSpPr>
        <p:spPr>
          <a:xfrm>
            <a:off x="468094" y="1280436"/>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rgbClr val="A05EB5"/>
                </a:solidFill>
                <a:effectLst/>
                <a:uLnTx/>
                <a:uFillTx/>
                <a:latin typeface="Arial" panose="020B0604020202020204"/>
                <a:ea typeface="+mn-ea"/>
                <a:cs typeface="+mn-cs"/>
              </a:rPr>
              <a:t>BUSINESS SUPPORT SERVICES</a:t>
            </a:r>
          </a:p>
          <a:p>
            <a:pPr marL="0" lvl="1" indent="0">
              <a:lnSpc>
                <a:spcPts val="1300"/>
              </a:lnSpc>
              <a:spcBef>
                <a:spcPts val="0"/>
              </a:spcBef>
              <a:spcAft>
                <a:spcPts val="0"/>
              </a:spcAft>
              <a:buClr>
                <a:schemeClr val="tx1"/>
              </a:buClr>
              <a:buSzPct val="70000"/>
              <a:buNone/>
            </a:pPr>
            <a:r>
              <a:rPr lang="en-US" sz="1050" dirty="0">
                <a:solidFill>
                  <a:schemeClr val="tx1"/>
                </a:solidFill>
              </a:rPr>
              <a:t>We help our clients </a:t>
            </a:r>
            <a:r>
              <a:rPr lang="en-US" sz="1050" b="1" dirty="0">
                <a:solidFill>
                  <a:schemeClr val="tx1"/>
                </a:solidFill>
              </a:rPr>
              <a:t>improve service response to the business</a:t>
            </a:r>
            <a:r>
              <a:rPr lang="en-US" sz="1050" dirty="0">
                <a:solidFill>
                  <a:schemeClr val="tx1"/>
                </a:solidFill>
              </a:rPr>
              <a:t>,</a:t>
            </a:r>
            <a:r>
              <a:rPr lang="en-US" sz="1050" b="1" dirty="0">
                <a:solidFill>
                  <a:schemeClr val="tx1"/>
                </a:solidFill>
              </a:rPr>
              <a:t> </a:t>
            </a:r>
            <a:r>
              <a:rPr lang="en-US" sz="1050" dirty="0">
                <a:solidFill>
                  <a:schemeClr val="tx1"/>
                </a:solidFill>
              </a:rPr>
              <a:t>including through the</a:t>
            </a:r>
            <a:r>
              <a:rPr lang="en-US" sz="1050" b="1" dirty="0">
                <a:solidFill>
                  <a:schemeClr val="tx1"/>
                </a:solidFill>
              </a:rPr>
              <a:t> integration of various administrative services </a:t>
            </a:r>
            <a:r>
              <a:rPr lang="en-US" sz="1050" dirty="0">
                <a:solidFill>
                  <a:schemeClr val="tx1"/>
                </a:solidFill>
              </a:rPr>
              <a:t>into their shared services model. Services often include real estate, facility maintenance, fleet, security, sales and marketing, insurance, customer service, research, and others. </a:t>
            </a:r>
          </a:p>
        </p:txBody>
      </p:sp>
      <p:sp>
        <p:nvSpPr>
          <p:cNvPr id="7" name="Rounded Rectangle 6">
            <a:extLst>
              <a:ext uri="{FF2B5EF4-FFF2-40B4-BE49-F238E27FC236}">
                <a16:creationId xmlns:a16="http://schemas.microsoft.com/office/drawing/2014/main" id="{A922BCEB-47F5-EE38-AF41-7FEE7EB896FB}"/>
              </a:ext>
            </a:extLst>
          </p:cNvPr>
          <p:cNvSpPr/>
          <p:nvPr/>
        </p:nvSpPr>
        <p:spPr>
          <a:xfrm>
            <a:off x="468094" y="2869091"/>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rgbClr val="C33A32"/>
                </a:solidFill>
                <a:effectLst/>
                <a:uLnTx/>
                <a:uFillTx/>
                <a:latin typeface="Arial" panose="020B0604020202020204"/>
                <a:ea typeface="+mn-ea"/>
                <a:cs typeface="+mn-cs"/>
              </a:rPr>
              <a:t>FINANCE AND ACCOUNTING</a:t>
            </a:r>
          </a:p>
          <a:p>
            <a:pPr marL="0" lvl="1" indent="0">
              <a:lnSpc>
                <a:spcPts val="1300"/>
              </a:lnSpc>
              <a:spcBef>
                <a:spcPts val="0"/>
              </a:spcBef>
              <a:spcAft>
                <a:spcPts val="0"/>
              </a:spcAft>
              <a:buClr>
                <a:schemeClr val="tx1"/>
              </a:buClr>
              <a:buSzPct val="70000"/>
              <a:buNone/>
            </a:pPr>
            <a:r>
              <a:rPr lang="en-US" sz="1050" dirty="0">
                <a:solidFill>
                  <a:schemeClr val="tx1"/>
                </a:solidFill>
              </a:rPr>
              <a:t>We help companies </a:t>
            </a:r>
            <a:r>
              <a:rPr lang="en-US" sz="1050" b="1" dirty="0">
                <a:solidFill>
                  <a:schemeClr val="tx1"/>
                </a:solidFill>
              </a:rPr>
              <a:t>transform their finance and accounting operations</a:t>
            </a:r>
            <a:r>
              <a:rPr lang="en-US" sz="1050" dirty="0">
                <a:solidFill>
                  <a:schemeClr val="tx1"/>
                </a:solidFill>
              </a:rPr>
              <a:t>. Through enterprise financial business services, strategic centers of expertise, intelligent automation solutions, hybrid insource/outsource delivery models, and other solutions, we help you increase value for your company.</a:t>
            </a:r>
          </a:p>
        </p:txBody>
      </p:sp>
      <p:sp>
        <p:nvSpPr>
          <p:cNvPr id="36" name="Rounded Rectangle 35">
            <a:extLst>
              <a:ext uri="{FF2B5EF4-FFF2-40B4-BE49-F238E27FC236}">
                <a16:creationId xmlns:a16="http://schemas.microsoft.com/office/drawing/2014/main" id="{A62CAACC-6CB1-4B1B-2667-1DBB2D76C083}"/>
              </a:ext>
            </a:extLst>
          </p:cNvPr>
          <p:cNvSpPr/>
          <p:nvPr/>
        </p:nvSpPr>
        <p:spPr>
          <a:xfrm>
            <a:off x="468094" y="4466981"/>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chemeClr val="accent2"/>
                </a:solidFill>
                <a:effectLst/>
                <a:uLnTx/>
                <a:uFillTx/>
                <a:latin typeface="Arial" panose="020B0604020202020204"/>
                <a:ea typeface="+mn-ea"/>
                <a:cs typeface="+mn-cs"/>
              </a:rPr>
              <a:t>HUMAN CAPITAL MANAGEMENT</a:t>
            </a:r>
            <a:endParaRPr lang="en-US" sz="1050" dirty="0">
              <a:solidFill>
                <a:schemeClr val="accent2"/>
              </a:solidFill>
            </a:endParaRPr>
          </a:p>
          <a:p>
            <a:pPr marL="0" lvl="1" indent="0">
              <a:lnSpc>
                <a:spcPts val="1300"/>
              </a:lnSpc>
              <a:spcBef>
                <a:spcPts val="0"/>
              </a:spcBef>
              <a:spcAft>
                <a:spcPts val="0"/>
              </a:spcAft>
              <a:buClr>
                <a:schemeClr val="tx1"/>
              </a:buClr>
              <a:buSzPct val="70000"/>
              <a:buNone/>
            </a:pPr>
            <a:r>
              <a:rPr lang="en-US" sz="1050" dirty="0">
                <a:solidFill>
                  <a:schemeClr val="tx1"/>
                </a:solidFill>
              </a:rPr>
              <a:t>We offer </a:t>
            </a:r>
            <a:r>
              <a:rPr lang="en-US" sz="1050" b="1" dirty="0">
                <a:solidFill>
                  <a:schemeClr val="tx1"/>
                </a:solidFill>
              </a:rPr>
              <a:t>HR transformation </a:t>
            </a:r>
            <a:r>
              <a:rPr lang="en-US" sz="1050" dirty="0">
                <a:solidFill>
                  <a:schemeClr val="tx1"/>
                </a:solidFill>
              </a:rPr>
              <a:t>(including HR shared services), analytics, HR systems (selection, implementation, and optimization), process design and continuous improvement, talent and employee engagement strategy and programs, and payroll—the services your organization needs to excel.</a:t>
            </a:r>
          </a:p>
        </p:txBody>
      </p:sp>
      <p:sp>
        <p:nvSpPr>
          <p:cNvPr id="40" name="Rounded Rectangle 39">
            <a:extLst>
              <a:ext uri="{FF2B5EF4-FFF2-40B4-BE49-F238E27FC236}">
                <a16:creationId xmlns:a16="http://schemas.microsoft.com/office/drawing/2014/main" id="{9F2C5784-E63D-D734-BA74-DBEC3181F8AD}"/>
              </a:ext>
            </a:extLst>
          </p:cNvPr>
          <p:cNvSpPr/>
          <p:nvPr/>
        </p:nvSpPr>
        <p:spPr>
          <a:xfrm>
            <a:off x="6242024" y="1280436"/>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chemeClr val="accent4"/>
                </a:solidFill>
                <a:effectLst/>
                <a:uLnTx/>
                <a:uFillTx/>
                <a:latin typeface="Arial" panose="020B0604020202020204"/>
                <a:ea typeface="+mn-ea"/>
                <a:cs typeface="+mn-cs"/>
              </a:rPr>
              <a:t>INFORMATION TECHNOLOGY</a:t>
            </a:r>
          </a:p>
          <a:p>
            <a:pPr algn="l">
              <a:lnSpc>
                <a:spcPts val="1300"/>
              </a:lnSpc>
              <a:spcBef>
                <a:spcPts val="0"/>
              </a:spcBef>
              <a:spcAft>
                <a:spcPts val="0"/>
              </a:spcAft>
            </a:pPr>
            <a:r>
              <a:rPr lang="en-US" sz="1050" b="0" dirty="0">
                <a:solidFill>
                  <a:schemeClr val="tx1"/>
                </a:solidFill>
              </a:rPr>
              <a:t>From IT assessments and strategic direction to governance, cybersecurity, and risk and compliance management, we can help your organization </a:t>
            </a:r>
            <a:r>
              <a:rPr lang="en-US" sz="1050" b="1" dirty="0">
                <a:solidFill>
                  <a:schemeClr val="tx1"/>
                </a:solidFill>
              </a:rPr>
              <a:t>get the most out of its IT investment</a:t>
            </a:r>
            <a:r>
              <a:rPr lang="en-US" sz="1050" b="0" dirty="0">
                <a:solidFill>
                  <a:schemeClr val="tx1"/>
                </a:solidFill>
              </a:rPr>
              <a:t>. We also help you </a:t>
            </a:r>
            <a:r>
              <a:rPr lang="en-US" sz="1050" b="1" dirty="0">
                <a:solidFill>
                  <a:schemeClr val="tx1"/>
                </a:solidFill>
              </a:rPr>
              <a:t>optimize your projects</a:t>
            </a:r>
            <a:r>
              <a:rPr lang="en-US" sz="1050" dirty="0">
                <a:solidFill>
                  <a:schemeClr val="tx1"/>
                </a:solidFill>
              </a:rPr>
              <a:t> </a:t>
            </a:r>
            <a:r>
              <a:rPr lang="en-US" sz="1050" b="0" dirty="0">
                <a:solidFill>
                  <a:schemeClr val="tx1"/>
                </a:solidFill>
              </a:rPr>
              <a:t>to focus on delivering business outcomes not just installed technology.</a:t>
            </a:r>
          </a:p>
        </p:txBody>
      </p:sp>
      <p:sp>
        <p:nvSpPr>
          <p:cNvPr id="59" name="Rounded Rectangle 58">
            <a:extLst>
              <a:ext uri="{FF2B5EF4-FFF2-40B4-BE49-F238E27FC236}">
                <a16:creationId xmlns:a16="http://schemas.microsoft.com/office/drawing/2014/main" id="{41EC1239-2153-D6F5-7E76-71E17085AA12}"/>
              </a:ext>
            </a:extLst>
          </p:cNvPr>
          <p:cNvSpPr/>
          <p:nvPr/>
        </p:nvSpPr>
        <p:spPr>
          <a:xfrm>
            <a:off x="6242024" y="2869091"/>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rgbClr val="E4A710"/>
                </a:solidFill>
                <a:effectLst/>
                <a:uLnTx/>
                <a:uFillTx/>
                <a:latin typeface="Arial" panose="020B0604020202020204"/>
                <a:ea typeface="+mn-ea"/>
                <a:cs typeface="+mn-cs"/>
              </a:rPr>
              <a:t>MULTIFUNCTION/GBS</a:t>
            </a:r>
          </a:p>
          <a:p>
            <a:pPr lvl="0">
              <a:lnSpc>
                <a:spcPts val="1300"/>
              </a:lnSpc>
              <a:spcBef>
                <a:spcPts val="0"/>
              </a:spcBef>
              <a:spcAft>
                <a:spcPts val="0"/>
              </a:spcAft>
              <a:defRPr/>
            </a:pPr>
            <a:r>
              <a:rPr lang="en-US" sz="1050" b="1" dirty="0">
                <a:solidFill>
                  <a:schemeClr val="tx1"/>
                </a:solidFill>
              </a:rPr>
              <a:t>We move shared services to the next generation</a:t>
            </a:r>
            <a:r>
              <a:rPr lang="en-US" sz="1050" b="0" dirty="0">
                <a:solidFill>
                  <a:schemeClr val="tx1"/>
                </a:solidFill>
              </a:rPr>
              <a:t>—integrating finance, human resources, information technology, supply chain, and/or other business services into a single, multifunction shared services or global business services operation with effective governance and management.</a:t>
            </a:r>
          </a:p>
        </p:txBody>
      </p:sp>
      <p:sp>
        <p:nvSpPr>
          <p:cNvPr id="2" name="Slide Number Placeholder 1">
            <a:extLst>
              <a:ext uri="{FF2B5EF4-FFF2-40B4-BE49-F238E27FC236}">
                <a16:creationId xmlns:a16="http://schemas.microsoft.com/office/drawing/2014/main" id="{83043BAB-B49F-4C3A-A5C4-4D27C918210F}"/>
              </a:ext>
            </a:extLst>
          </p:cNvPr>
          <p:cNvSpPr>
            <a:spLocks noGrp="1"/>
          </p:cNvSpPr>
          <p:nvPr>
            <p:ph type="sldNum" sz="quarter" idx="4"/>
          </p:nvPr>
        </p:nvSpPr>
        <p:spPr/>
        <p:txBody>
          <a:bodyPr/>
          <a:lstStyle/>
          <a:p>
            <a:fld id="{9AA6D16A-0A68-8445-85DB-A0BE8CCB51C7}" type="slidenum">
              <a:rPr lang="en-US" smtClean="0"/>
              <a:pPr/>
              <a:t>2</a:t>
            </a:fld>
            <a:endParaRPr lang="en-US" dirty="0"/>
          </a:p>
        </p:txBody>
      </p:sp>
      <p:sp>
        <p:nvSpPr>
          <p:cNvPr id="3" name="Title 2">
            <a:extLst>
              <a:ext uri="{FF2B5EF4-FFF2-40B4-BE49-F238E27FC236}">
                <a16:creationId xmlns:a16="http://schemas.microsoft.com/office/drawing/2014/main" id="{C307B544-32D6-499E-867D-EE5D93BADB97}"/>
              </a:ext>
            </a:extLst>
          </p:cNvPr>
          <p:cNvSpPr>
            <a:spLocks noGrp="1"/>
          </p:cNvSpPr>
          <p:nvPr>
            <p:ph type="title"/>
          </p:nvPr>
        </p:nvSpPr>
        <p:spPr/>
        <p:txBody>
          <a:bodyPr/>
          <a:lstStyle/>
          <a:p>
            <a:r>
              <a:rPr lang="en-US" dirty="0"/>
              <a:t>Areas of Focus</a:t>
            </a:r>
          </a:p>
        </p:txBody>
      </p:sp>
      <p:grpSp>
        <p:nvGrpSpPr>
          <p:cNvPr id="196" name="Group 195">
            <a:extLst>
              <a:ext uri="{FF2B5EF4-FFF2-40B4-BE49-F238E27FC236}">
                <a16:creationId xmlns:a16="http://schemas.microsoft.com/office/drawing/2014/main" id="{8B51BAB5-1E57-7F97-120F-73393467A165}"/>
              </a:ext>
            </a:extLst>
          </p:cNvPr>
          <p:cNvGrpSpPr/>
          <p:nvPr/>
        </p:nvGrpSpPr>
        <p:grpSpPr>
          <a:xfrm>
            <a:off x="688005" y="1602763"/>
            <a:ext cx="777240" cy="777240"/>
            <a:chOff x="664070" y="1602763"/>
            <a:chExt cx="777240" cy="777240"/>
          </a:xfrm>
        </p:grpSpPr>
        <p:sp>
          <p:nvSpPr>
            <p:cNvPr id="141" name="Oval 140">
              <a:extLst>
                <a:ext uri="{FF2B5EF4-FFF2-40B4-BE49-F238E27FC236}">
                  <a16:creationId xmlns:a16="http://schemas.microsoft.com/office/drawing/2014/main" id="{80AC7CD7-54EF-0101-9A65-3F3600ACBFC5}"/>
                </a:ext>
              </a:extLst>
            </p:cNvPr>
            <p:cNvSpPr>
              <a:spLocks noChangeAspect="1"/>
            </p:cNvSpPr>
            <p:nvPr/>
          </p:nvSpPr>
          <p:spPr>
            <a:xfrm>
              <a:off x="664070" y="1602763"/>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42" name="Oval 141">
              <a:extLst>
                <a:ext uri="{FF2B5EF4-FFF2-40B4-BE49-F238E27FC236}">
                  <a16:creationId xmlns:a16="http://schemas.microsoft.com/office/drawing/2014/main" id="{667E19CE-9D3C-9D47-5E67-7050A897D16A}"/>
                </a:ext>
              </a:extLst>
            </p:cNvPr>
            <p:cNvSpPr>
              <a:spLocks noChangeAspect="1"/>
            </p:cNvSpPr>
            <p:nvPr/>
          </p:nvSpPr>
          <p:spPr>
            <a:xfrm>
              <a:off x="728840" y="1667533"/>
              <a:ext cx="647700" cy="647700"/>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79" name="Graphic 564">
              <a:extLst>
                <a:ext uri="{FF2B5EF4-FFF2-40B4-BE49-F238E27FC236}">
                  <a16:creationId xmlns:a16="http://schemas.microsoft.com/office/drawing/2014/main" id="{97F6B411-1C08-EDEC-4FB9-23D14F529DF2}"/>
                </a:ext>
              </a:extLst>
            </p:cNvPr>
            <p:cNvGrpSpPr>
              <a:grpSpLocks noChangeAspect="1"/>
            </p:cNvGrpSpPr>
            <p:nvPr/>
          </p:nvGrpSpPr>
          <p:grpSpPr>
            <a:xfrm>
              <a:off x="846950" y="1757935"/>
              <a:ext cx="411480" cy="411480"/>
              <a:chOff x="5924550" y="3257550"/>
              <a:chExt cx="342900" cy="342900"/>
            </a:xfrm>
            <a:solidFill>
              <a:schemeClr val="bg1"/>
            </a:solidFill>
          </p:grpSpPr>
          <p:sp>
            <p:nvSpPr>
              <p:cNvPr id="80" name="Freeform 111">
                <a:extLst>
                  <a:ext uri="{FF2B5EF4-FFF2-40B4-BE49-F238E27FC236}">
                    <a16:creationId xmlns:a16="http://schemas.microsoft.com/office/drawing/2014/main" id="{3CD68F09-05A6-1AFC-0145-1665D853D882}"/>
                  </a:ext>
                </a:extLst>
              </p:cNvPr>
              <p:cNvSpPr/>
              <p:nvPr/>
            </p:nvSpPr>
            <p:spPr>
              <a:xfrm>
                <a:off x="5964679" y="3394615"/>
                <a:ext cx="259492" cy="85725"/>
              </a:xfrm>
              <a:custGeom>
                <a:avLst/>
                <a:gdLst>
                  <a:gd name="connsiteX0" fmla="*/ 14550 w 259491"/>
                  <a:gd name="connsiteY0" fmla="*/ 59436 h 85725"/>
                  <a:gd name="connsiteX1" fmla="*/ 123815 w 259491"/>
                  <a:gd name="connsiteY1" fmla="*/ 59436 h 85725"/>
                  <a:gd name="connsiteX2" fmla="*/ 123815 w 259491"/>
                  <a:gd name="connsiteY2" fmla="*/ 91821 h 85725"/>
                  <a:gd name="connsiteX3" fmla="*/ 138365 w 259491"/>
                  <a:gd name="connsiteY3" fmla="*/ 91821 h 85725"/>
                  <a:gd name="connsiteX4" fmla="*/ 138365 w 259491"/>
                  <a:gd name="connsiteY4" fmla="*/ 59436 h 85725"/>
                  <a:gd name="connsiteX5" fmla="*/ 247722 w 259491"/>
                  <a:gd name="connsiteY5" fmla="*/ 59436 h 85725"/>
                  <a:gd name="connsiteX6" fmla="*/ 247722 w 259491"/>
                  <a:gd name="connsiteY6" fmla="*/ 91821 h 85725"/>
                  <a:gd name="connsiteX7" fmla="*/ 262272 w 259491"/>
                  <a:gd name="connsiteY7" fmla="*/ 91821 h 85725"/>
                  <a:gd name="connsiteX8" fmla="*/ 262272 w 259491"/>
                  <a:gd name="connsiteY8" fmla="*/ 59436 h 85725"/>
                  <a:gd name="connsiteX9" fmla="*/ 262272 w 259491"/>
                  <a:gd name="connsiteY9" fmla="*/ 44577 h 85725"/>
                  <a:gd name="connsiteX10" fmla="*/ 138365 w 259491"/>
                  <a:gd name="connsiteY10" fmla="*/ 44577 h 85725"/>
                  <a:gd name="connsiteX11" fmla="*/ 138365 w 259491"/>
                  <a:gd name="connsiteY11" fmla="*/ 0 h 85725"/>
                  <a:gd name="connsiteX12" fmla="*/ 123815 w 259491"/>
                  <a:gd name="connsiteY12" fmla="*/ 0 h 85725"/>
                  <a:gd name="connsiteX13" fmla="*/ 123815 w 259491"/>
                  <a:gd name="connsiteY13" fmla="*/ 44577 h 85725"/>
                  <a:gd name="connsiteX14" fmla="*/ 0 w 259491"/>
                  <a:gd name="connsiteY14" fmla="*/ 44577 h 85725"/>
                  <a:gd name="connsiteX15" fmla="*/ 0 w 259491"/>
                  <a:gd name="connsiteY15" fmla="*/ 59436 h 85725"/>
                  <a:gd name="connsiteX16" fmla="*/ 0 w 259491"/>
                  <a:gd name="connsiteY16" fmla="*/ 91821 h 85725"/>
                  <a:gd name="connsiteX17" fmla="*/ 14550 w 259491"/>
                  <a:gd name="connsiteY17" fmla="*/ 91821 h 85725"/>
                  <a:gd name="connsiteX18" fmla="*/ 14550 w 259491"/>
                  <a:gd name="connsiteY18" fmla="*/ 5943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9491" h="85725">
                    <a:moveTo>
                      <a:pt x="14550" y="59436"/>
                    </a:moveTo>
                    <a:lnTo>
                      <a:pt x="123815" y="59436"/>
                    </a:lnTo>
                    <a:lnTo>
                      <a:pt x="123815" y="91821"/>
                    </a:lnTo>
                    <a:lnTo>
                      <a:pt x="138365" y="91821"/>
                    </a:lnTo>
                    <a:lnTo>
                      <a:pt x="138365" y="59436"/>
                    </a:lnTo>
                    <a:lnTo>
                      <a:pt x="247722" y="59436"/>
                    </a:lnTo>
                    <a:lnTo>
                      <a:pt x="247722" y="91821"/>
                    </a:lnTo>
                    <a:lnTo>
                      <a:pt x="262272" y="91821"/>
                    </a:lnTo>
                    <a:lnTo>
                      <a:pt x="262272" y="59436"/>
                    </a:lnTo>
                    <a:lnTo>
                      <a:pt x="262272" y="44577"/>
                    </a:lnTo>
                    <a:lnTo>
                      <a:pt x="138365" y="44577"/>
                    </a:lnTo>
                    <a:lnTo>
                      <a:pt x="138365" y="0"/>
                    </a:lnTo>
                    <a:lnTo>
                      <a:pt x="123815" y="0"/>
                    </a:lnTo>
                    <a:lnTo>
                      <a:pt x="123815" y="44577"/>
                    </a:lnTo>
                    <a:lnTo>
                      <a:pt x="0" y="44577"/>
                    </a:lnTo>
                    <a:lnTo>
                      <a:pt x="0" y="59436"/>
                    </a:lnTo>
                    <a:lnTo>
                      <a:pt x="0" y="91821"/>
                    </a:lnTo>
                    <a:lnTo>
                      <a:pt x="14550" y="91821"/>
                    </a:lnTo>
                    <a:lnTo>
                      <a:pt x="14550" y="59436"/>
                    </a:lnTo>
                    <a:close/>
                  </a:path>
                </a:pathLst>
              </a:custGeom>
              <a:grpFill/>
              <a:ln w="9268" cap="flat">
                <a:noFill/>
                <a:prstDash val="solid"/>
                <a:miter/>
              </a:ln>
            </p:spPr>
            <p:txBody>
              <a:bodyPr rtlCol="0" anchor="ctr"/>
              <a:lstStyle/>
              <a:p>
                <a:endParaRPr lang="en-US" dirty="0"/>
              </a:p>
            </p:txBody>
          </p:sp>
          <p:sp>
            <p:nvSpPr>
              <p:cNvPr id="81" name="Freeform 112">
                <a:extLst>
                  <a:ext uri="{FF2B5EF4-FFF2-40B4-BE49-F238E27FC236}">
                    <a16:creationId xmlns:a16="http://schemas.microsoft.com/office/drawing/2014/main" id="{EB233102-93BE-C0D7-8F45-BA886163B42A}"/>
                  </a:ext>
                </a:extLst>
              </p:cNvPr>
              <p:cNvSpPr/>
              <p:nvPr/>
            </p:nvSpPr>
            <p:spPr>
              <a:xfrm>
                <a:off x="5947812" y="3327464"/>
                <a:ext cx="46338" cy="47625"/>
              </a:xfrm>
              <a:custGeom>
                <a:avLst/>
                <a:gdLst>
                  <a:gd name="connsiteX0" fmla="*/ 49303 w 46337"/>
                  <a:gd name="connsiteY0" fmla="*/ 25336 h 47625"/>
                  <a:gd name="connsiteX1" fmla="*/ 24652 w 46337"/>
                  <a:gd name="connsiteY1" fmla="*/ 50673 h 47625"/>
                  <a:gd name="connsiteX2" fmla="*/ 0 w 46337"/>
                  <a:gd name="connsiteY2" fmla="*/ 25336 h 47625"/>
                  <a:gd name="connsiteX3" fmla="*/ 0 w 46337"/>
                  <a:gd name="connsiteY3" fmla="*/ 25336 h 47625"/>
                  <a:gd name="connsiteX4" fmla="*/ 24652 w 46337"/>
                  <a:gd name="connsiteY4" fmla="*/ 0 h 47625"/>
                  <a:gd name="connsiteX5" fmla="*/ 49303 w 46337"/>
                  <a:gd name="connsiteY5" fmla="*/ 2533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37" h="47625">
                    <a:moveTo>
                      <a:pt x="49303" y="25336"/>
                    </a:moveTo>
                    <a:cubicBezTo>
                      <a:pt x="49303" y="39329"/>
                      <a:pt x="38267" y="50673"/>
                      <a:pt x="24652" y="50673"/>
                    </a:cubicBezTo>
                    <a:cubicBezTo>
                      <a:pt x="11037" y="50673"/>
                      <a:pt x="0" y="39329"/>
                      <a:pt x="0" y="25336"/>
                    </a:cubicBezTo>
                    <a:lnTo>
                      <a:pt x="0" y="25336"/>
                    </a:lnTo>
                    <a:cubicBezTo>
                      <a:pt x="0" y="11344"/>
                      <a:pt x="11037" y="0"/>
                      <a:pt x="24652" y="0"/>
                    </a:cubicBezTo>
                    <a:cubicBezTo>
                      <a:pt x="38267" y="0"/>
                      <a:pt x="49303" y="11344"/>
                      <a:pt x="49303" y="25336"/>
                    </a:cubicBezTo>
                    <a:close/>
                  </a:path>
                </a:pathLst>
              </a:custGeom>
              <a:grpFill/>
              <a:ln w="9268" cap="flat">
                <a:noFill/>
                <a:prstDash val="solid"/>
                <a:miter/>
              </a:ln>
            </p:spPr>
            <p:txBody>
              <a:bodyPr rtlCol="0" anchor="ctr"/>
              <a:lstStyle/>
              <a:p>
                <a:endParaRPr lang="en-US" dirty="0"/>
              </a:p>
            </p:txBody>
          </p:sp>
          <p:sp>
            <p:nvSpPr>
              <p:cNvPr id="82" name="Freeform 113">
                <a:extLst>
                  <a:ext uri="{FF2B5EF4-FFF2-40B4-BE49-F238E27FC236}">
                    <a16:creationId xmlns:a16="http://schemas.microsoft.com/office/drawing/2014/main" id="{B9280D4C-12F2-B001-3143-1A1EBA82DE02}"/>
                  </a:ext>
                </a:extLst>
              </p:cNvPr>
              <p:cNvSpPr/>
              <p:nvPr/>
            </p:nvSpPr>
            <p:spPr>
              <a:xfrm>
                <a:off x="5926311" y="3375946"/>
                <a:ext cx="83408" cy="47625"/>
              </a:xfrm>
              <a:custGeom>
                <a:avLst/>
                <a:gdLst>
                  <a:gd name="connsiteX0" fmla="*/ 92398 w 83408"/>
                  <a:gd name="connsiteY0" fmla="*/ 26479 h 47625"/>
                  <a:gd name="connsiteX1" fmla="*/ 10497 w 83408"/>
                  <a:gd name="connsiteY1" fmla="*/ 37262 h 47625"/>
                  <a:gd name="connsiteX2" fmla="*/ 10472 w 83408"/>
                  <a:gd name="connsiteY2" fmla="*/ 37243 h 47625"/>
                  <a:gd name="connsiteX3" fmla="*/ 0 w 83408"/>
                  <a:gd name="connsiteY3" fmla="*/ 26479 h 47625"/>
                  <a:gd name="connsiteX4" fmla="*/ 23076 w 83408"/>
                  <a:gd name="connsiteY4" fmla="*/ 0 h 47625"/>
                  <a:gd name="connsiteX5" fmla="*/ 46152 w 83408"/>
                  <a:gd name="connsiteY5" fmla="*/ 9525 h 47625"/>
                  <a:gd name="connsiteX6" fmla="*/ 69321 w 83408"/>
                  <a:gd name="connsiteY6" fmla="*/ 0 h 47625"/>
                  <a:gd name="connsiteX7" fmla="*/ 92398 w 83408"/>
                  <a:gd name="connsiteY7" fmla="*/ 2647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408" h="47625">
                    <a:moveTo>
                      <a:pt x="92398" y="26479"/>
                    </a:moveTo>
                    <a:cubicBezTo>
                      <a:pt x="72679" y="52702"/>
                      <a:pt x="36010" y="57529"/>
                      <a:pt x="10497" y="37262"/>
                    </a:cubicBezTo>
                    <a:cubicBezTo>
                      <a:pt x="10489" y="37256"/>
                      <a:pt x="10481" y="37249"/>
                      <a:pt x="10472" y="37243"/>
                    </a:cubicBezTo>
                    <a:cubicBezTo>
                      <a:pt x="6577" y="34097"/>
                      <a:pt x="3061" y="30483"/>
                      <a:pt x="0" y="26479"/>
                    </a:cubicBezTo>
                    <a:cubicBezTo>
                      <a:pt x="4277" y="15046"/>
                      <a:pt x="12488" y="5624"/>
                      <a:pt x="23076" y="0"/>
                    </a:cubicBezTo>
                    <a:cubicBezTo>
                      <a:pt x="29160" y="6312"/>
                      <a:pt x="37511" y="9759"/>
                      <a:pt x="46152" y="9525"/>
                    </a:cubicBezTo>
                    <a:cubicBezTo>
                      <a:pt x="54774" y="9501"/>
                      <a:pt x="63062" y="6094"/>
                      <a:pt x="69321" y="0"/>
                    </a:cubicBezTo>
                    <a:cubicBezTo>
                      <a:pt x="79909" y="5624"/>
                      <a:pt x="88121" y="15046"/>
                      <a:pt x="92398" y="26479"/>
                    </a:cubicBezTo>
                    <a:close/>
                  </a:path>
                </a:pathLst>
              </a:custGeom>
              <a:grpFill/>
              <a:ln w="9268" cap="flat">
                <a:noFill/>
                <a:prstDash val="solid"/>
                <a:miter/>
              </a:ln>
            </p:spPr>
            <p:txBody>
              <a:bodyPr rtlCol="0" anchor="ctr"/>
              <a:lstStyle/>
              <a:p>
                <a:endParaRPr lang="en-US" dirty="0"/>
              </a:p>
            </p:txBody>
          </p:sp>
          <p:sp>
            <p:nvSpPr>
              <p:cNvPr id="83" name="Freeform 114">
                <a:extLst>
                  <a:ext uri="{FF2B5EF4-FFF2-40B4-BE49-F238E27FC236}">
                    <a16:creationId xmlns:a16="http://schemas.microsoft.com/office/drawing/2014/main" id="{47D526A9-403E-573A-697B-DD51FE9ACF5D}"/>
                  </a:ext>
                </a:extLst>
              </p:cNvPr>
              <p:cNvSpPr/>
              <p:nvPr/>
            </p:nvSpPr>
            <p:spPr>
              <a:xfrm>
                <a:off x="6193262" y="3326386"/>
                <a:ext cx="46338" cy="47625"/>
              </a:xfrm>
              <a:custGeom>
                <a:avLst/>
                <a:gdLst>
                  <a:gd name="connsiteX0" fmla="*/ 49721 w 46337"/>
                  <a:gd name="connsiteY0" fmla="*/ 26414 h 47625"/>
                  <a:gd name="connsiteX1" fmla="*/ 24977 w 46337"/>
                  <a:gd name="connsiteY1" fmla="*/ 51846 h 47625"/>
                  <a:gd name="connsiteX2" fmla="*/ 48 w 46337"/>
                  <a:gd name="connsiteY2" fmla="*/ 26990 h 47625"/>
                  <a:gd name="connsiteX3" fmla="*/ 47 w 46337"/>
                  <a:gd name="connsiteY3" fmla="*/ 26890 h 47625"/>
                  <a:gd name="connsiteX4" fmla="*/ 47 w 46337"/>
                  <a:gd name="connsiteY4" fmla="*/ 26890 h 47625"/>
                  <a:gd name="connsiteX5" fmla="*/ 23142 w 46337"/>
                  <a:gd name="connsiteY5" fmla="*/ 48 h 47625"/>
                  <a:gd name="connsiteX6" fmla="*/ 49258 w 46337"/>
                  <a:gd name="connsiteY6" fmla="*/ 23785 h 47625"/>
                  <a:gd name="connsiteX7" fmla="*/ 49258 w 46337"/>
                  <a:gd name="connsiteY7" fmla="*/ 268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37" h="47625">
                    <a:moveTo>
                      <a:pt x="49721" y="26414"/>
                    </a:moveTo>
                    <a:cubicBezTo>
                      <a:pt x="49671" y="40438"/>
                      <a:pt x="38622" y="51793"/>
                      <a:pt x="24977" y="51846"/>
                    </a:cubicBezTo>
                    <a:cubicBezTo>
                      <a:pt x="11415" y="52057"/>
                      <a:pt x="254" y="40929"/>
                      <a:pt x="48" y="26990"/>
                    </a:cubicBezTo>
                    <a:cubicBezTo>
                      <a:pt x="48" y="26957"/>
                      <a:pt x="48" y="26923"/>
                      <a:pt x="47" y="26890"/>
                    </a:cubicBezTo>
                    <a:lnTo>
                      <a:pt x="47" y="26890"/>
                    </a:lnTo>
                    <a:cubicBezTo>
                      <a:pt x="-787" y="12923"/>
                      <a:pt x="9553" y="906"/>
                      <a:pt x="23142" y="48"/>
                    </a:cubicBezTo>
                    <a:cubicBezTo>
                      <a:pt x="36731" y="-809"/>
                      <a:pt x="48424" y="9818"/>
                      <a:pt x="49258" y="23785"/>
                    </a:cubicBezTo>
                    <a:cubicBezTo>
                      <a:pt x="49320" y="24819"/>
                      <a:pt x="49320" y="25856"/>
                      <a:pt x="49258" y="26890"/>
                    </a:cubicBezTo>
                    <a:close/>
                  </a:path>
                </a:pathLst>
              </a:custGeom>
              <a:grpFill/>
              <a:ln w="9268" cap="flat">
                <a:noFill/>
                <a:prstDash val="solid"/>
                <a:miter/>
              </a:ln>
            </p:spPr>
            <p:txBody>
              <a:bodyPr rtlCol="0" anchor="ctr"/>
              <a:lstStyle/>
              <a:p>
                <a:endParaRPr lang="en-US" dirty="0"/>
              </a:p>
            </p:txBody>
          </p:sp>
          <p:sp>
            <p:nvSpPr>
              <p:cNvPr id="84" name="Freeform 115">
                <a:extLst>
                  <a:ext uri="{FF2B5EF4-FFF2-40B4-BE49-F238E27FC236}">
                    <a16:creationId xmlns:a16="http://schemas.microsoft.com/office/drawing/2014/main" id="{9914C265-6FE9-CBED-EDEC-9195F567BD9C}"/>
                  </a:ext>
                </a:extLst>
              </p:cNvPr>
              <p:cNvSpPr/>
              <p:nvPr/>
            </p:nvSpPr>
            <p:spPr>
              <a:xfrm>
                <a:off x="6172272" y="3376041"/>
                <a:ext cx="83408" cy="47625"/>
              </a:xfrm>
              <a:custGeom>
                <a:avLst/>
                <a:gdLst>
                  <a:gd name="connsiteX0" fmla="*/ 92212 w 83408"/>
                  <a:gd name="connsiteY0" fmla="*/ 26384 h 47625"/>
                  <a:gd name="connsiteX1" fmla="*/ 10380 w 83408"/>
                  <a:gd name="connsiteY1" fmla="*/ 37243 h 47625"/>
                  <a:gd name="connsiteX2" fmla="*/ 10380 w 83408"/>
                  <a:gd name="connsiteY2" fmla="*/ 37243 h 47625"/>
                  <a:gd name="connsiteX3" fmla="*/ 0 w 83408"/>
                  <a:gd name="connsiteY3" fmla="*/ 26479 h 47625"/>
                  <a:gd name="connsiteX4" fmla="*/ 23076 w 83408"/>
                  <a:gd name="connsiteY4" fmla="*/ 0 h 47625"/>
                  <a:gd name="connsiteX5" fmla="*/ 46060 w 83408"/>
                  <a:gd name="connsiteY5" fmla="*/ 9525 h 47625"/>
                  <a:gd name="connsiteX6" fmla="*/ 69229 w 83408"/>
                  <a:gd name="connsiteY6" fmla="*/ 0 h 47625"/>
                  <a:gd name="connsiteX7" fmla="*/ 92212 w 83408"/>
                  <a:gd name="connsiteY7" fmla="*/ 26384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408" h="47625">
                    <a:moveTo>
                      <a:pt x="92212" y="26384"/>
                    </a:moveTo>
                    <a:cubicBezTo>
                      <a:pt x="72520" y="52586"/>
                      <a:pt x="35901" y="57445"/>
                      <a:pt x="10380" y="37243"/>
                    </a:cubicBezTo>
                    <a:lnTo>
                      <a:pt x="10380" y="37243"/>
                    </a:lnTo>
                    <a:cubicBezTo>
                      <a:pt x="6491" y="34120"/>
                      <a:pt x="3003" y="30504"/>
                      <a:pt x="0" y="26479"/>
                    </a:cubicBezTo>
                    <a:cubicBezTo>
                      <a:pt x="4247" y="15027"/>
                      <a:pt x="12467" y="5595"/>
                      <a:pt x="23076" y="0"/>
                    </a:cubicBezTo>
                    <a:cubicBezTo>
                      <a:pt x="29138" y="6287"/>
                      <a:pt x="37450" y="9732"/>
                      <a:pt x="46060" y="9525"/>
                    </a:cubicBezTo>
                    <a:cubicBezTo>
                      <a:pt x="54691" y="9550"/>
                      <a:pt x="62995" y="6136"/>
                      <a:pt x="69229" y="0"/>
                    </a:cubicBezTo>
                    <a:cubicBezTo>
                      <a:pt x="79765" y="5619"/>
                      <a:pt x="87939" y="15002"/>
                      <a:pt x="92212" y="26384"/>
                    </a:cubicBezTo>
                    <a:close/>
                  </a:path>
                </a:pathLst>
              </a:custGeom>
              <a:grpFill/>
              <a:ln w="9268" cap="flat">
                <a:noFill/>
                <a:prstDash val="solid"/>
                <a:miter/>
              </a:ln>
            </p:spPr>
            <p:txBody>
              <a:bodyPr rtlCol="0" anchor="ctr"/>
              <a:lstStyle/>
              <a:p>
                <a:endParaRPr lang="en-US" dirty="0"/>
              </a:p>
            </p:txBody>
          </p:sp>
          <p:sp>
            <p:nvSpPr>
              <p:cNvPr id="85" name="Freeform 116">
                <a:extLst>
                  <a:ext uri="{FF2B5EF4-FFF2-40B4-BE49-F238E27FC236}">
                    <a16:creationId xmlns:a16="http://schemas.microsoft.com/office/drawing/2014/main" id="{3D968CCA-92CE-76D4-BE14-217759A66B23}"/>
                  </a:ext>
                </a:extLst>
              </p:cNvPr>
              <p:cNvSpPr/>
              <p:nvPr/>
            </p:nvSpPr>
            <p:spPr>
              <a:xfrm>
                <a:off x="6064120" y="3255931"/>
                <a:ext cx="55605" cy="57150"/>
              </a:xfrm>
              <a:custGeom>
                <a:avLst/>
                <a:gdLst>
                  <a:gd name="connsiteX0" fmla="*/ 63019 w 55605"/>
                  <a:gd name="connsiteY0" fmla="*/ 32385 h 57150"/>
                  <a:gd name="connsiteX1" fmla="*/ 31510 w 55605"/>
                  <a:gd name="connsiteY1" fmla="*/ 64770 h 57150"/>
                  <a:gd name="connsiteX2" fmla="*/ 0 w 55605"/>
                  <a:gd name="connsiteY2" fmla="*/ 32385 h 57150"/>
                  <a:gd name="connsiteX3" fmla="*/ 0 w 55605"/>
                  <a:gd name="connsiteY3" fmla="*/ 32385 h 57150"/>
                  <a:gd name="connsiteX4" fmla="*/ 31510 w 55605"/>
                  <a:gd name="connsiteY4" fmla="*/ 0 h 57150"/>
                  <a:gd name="connsiteX5" fmla="*/ 63019 w 55605"/>
                  <a:gd name="connsiteY5" fmla="*/ 3238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05" h="57150">
                    <a:moveTo>
                      <a:pt x="63019" y="32385"/>
                    </a:moveTo>
                    <a:cubicBezTo>
                      <a:pt x="63019" y="50271"/>
                      <a:pt x="48912" y="64770"/>
                      <a:pt x="31510" y="64770"/>
                    </a:cubicBezTo>
                    <a:cubicBezTo>
                      <a:pt x="14107" y="64770"/>
                      <a:pt x="0" y="50271"/>
                      <a:pt x="0" y="32385"/>
                    </a:cubicBezTo>
                    <a:lnTo>
                      <a:pt x="0" y="32385"/>
                    </a:lnTo>
                    <a:cubicBezTo>
                      <a:pt x="0" y="14499"/>
                      <a:pt x="14107" y="0"/>
                      <a:pt x="31510" y="0"/>
                    </a:cubicBezTo>
                    <a:cubicBezTo>
                      <a:pt x="48912" y="0"/>
                      <a:pt x="63019" y="14499"/>
                      <a:pt x="63019" y="32385"/>
                    </a:cubicBezTo>
                    <a:close/>
                  </a:path>
                </a:pathLst>
              </a:custGeom>
              <a:grpFill/>
              <a:ln w="9268" cap="flat">
                <a:noFill/>
                <a:prstDash val="solid"/>
                <a:miter/>
              </a:ln>
            </p:spPr>
            <p:txBody>
              <a:bodyPr rtlCol="0" anchor="ctr"/>
              <a:lstStyle/>
              <a:p>
                <a:endParaRPr lang="en-US" dirty="0"/>
              </a:p>
            </p:txBody>
          </p:sp>
          <p:sp>
            <p:nvSpPr>
              <p:cNvPr id="86" name="Freeform 117">
                <a:extLst>
                  <a:ext uri="{FF2B5EF4-FFF2-40B4-BE49-F238E27FC236}">
                    <a16:creationId xmlns:a16="http://schemas.microsoft.com/office/drawing/2014/main" id="{CD575858-5B54-6423-FFE6-9B39920579B7}"/>
                  </a:ext>
                </a:extLst>
              </p:cNvPr>
              <p:cNvSpPr/>
              <p:nvPr/>
            </p:nvSpPr>
            <p:spPr>
              <a:xfrm>
                <a:off x="6036595" y="3317748"/>
                <a:ext cx="111211" cy="57150"/>
              </a:xfrm>
              <a:custGeom>
                <a:avLst/>
                <a:gdLst>
                  <a:gd name="connsiteX0" fmla="*/ 118069 w 111210"/>
                  <a:gd name="connsiteY0" fmla="*/ 33814 h 57150"/>
                  <a:gd name="connsiteX1" fmla="*/ 13438 w 111210"/>
                  <a:gd name="connsiteY1" fmla="*/ 47625 h 57150"/>
                  <a:gd name="connsiteX2" fmla="*/ 13438 w 111210"/>
                  <a:gd name="connsiteY2" fmla="*/ 47625 h 57150"/>
                  <a:gd name="connsiteX3" fmla="*/ 0 w 111210"/>
                  <a:gd name="connsiteY3" fmla="*/ 33909 h 57150"/>
                  <a:gd name="connsiteX4" fmla="*/ 29564 w 111210"/>
                  <a:gd name="connsiteY4" fmla="*/ 0 h 57150"/>
                  <a:gd name="connsiteX5" fmla="*/ 59127 w 111210"/>
                  <a:gd name="connsiteY5" fmla="*/ 12668 h 57150"/>
                  <a:gd name="connsiteX6" fmla="*/ 88598 w 111210"/>
                  <a:gd name="connsiteY6" fmla="*/ 0 h 57150"/>
                  <a:gd name="connsiteX7" fmla="*/ 118069 w 111210"/>
                  <a:gd name="connsiteY7" fmla="*/ 3381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210" h="57150">
                    <a:moveTo>
                      <a:pt x="118069" y="33814"/>
                    </a:moveTo>
                    <a:cubicBezTo>
                      <a:pt x="92856" y="67268"/>
                      <a:pt x="46058" y="73445"/>
                      <a:pt x="13438" y="47625"/>
                    </a:cubicBezTo>
                    <a:lnTo>
                      <a:pt x="13438" y="47625"/>
                    </a:lnTo>
                    <a:cubicBezTo>
                      <a:pt x="8422" y="43645"/>
                      <a:pt x="3908" y="39037"/>
                      <a:pt x="0" y="33909"/>
                    </a:cubicBezTo>
                    <a:cubicBezTo>
                      <a:pt x="5522" y="19292"/>
                      <a:pt x="16030" y="7239"/>
                      <a:pt x="29564" y="0"/>
                    </a:cubicBezTo>
                    <a:cubicBezTo>
                      <a:pt x="37267" y="8277"/>
                      <a:pt x="47985" y="12869"/>
                      <a:pt x="59127" y="12668"/>
                    </a:cubicBezTo>
                    <a:cubicBezTo>
                      <a:pt x="70183" y="12561"/>
                      <a:pt x="80760" y="8014"/>
                      <a:pt x="88598" y="0"/>
                    </a:cubicBezTo>
                    <a:cubicBezTo>
                      <a:pt x="102079" y="7234"/>
                      <a:pt x="112550" y="19248"/>
                      <a:pt x="118069" y="33814"/>
                    </a:cubicBezTo>
                    <a:close/>
                  </a:path>
                </a:pathLst>
              </a:custGeom>
              <a:grpFill/>
              <a:ln w="9268" cap="flat">
                <a:noFill/>
                <a:prstDash val="solid"/>
                <a:miter/>
              </a:ln>
            </p:spPr>
            <p:txBody>
              <a:bodyPr rtlCol="0" anchor="ctr"/>
              <a:lstStyle/>
              <a:p>
                <a:endParaRPr lang="en-US" dirty="0"/>
              </a:p>
            </p:txBody>
          </p:sp>
          <p:sp>
            <p:nvSpPr>
              <p:cNvPr id="87" name="Freeform 118">
                <a:extLst>
                  <a:ext uri="{FF2B5EF4-FFF2-40B4-BE49-F238E27FC236}">
                    <a16:creationId xmlns:a16="http://schemas.microsoft.com/office/drawing/2014/main" id="{7E124561-EF35-06F2-68D1-B9D73C448ADC}"/>
                  </a:ext>
                </a:extLst>
              </p:cNvPr>
              <p:cNvSpPr/>
              <p:nvPr/>
            </p:nvSpPr>
            <p:spPr>
              <a:xfrm>
                <a:off x="5924550" y="3498152"/>
                <a:ext cx="92676" cy="95250"/>
              </a:xfrm>
              <a:custGeom>
                <a:avLst/>
                <a:gdLst>
                  <a:gd name="connsiteX0" fmla="*/ 95919 w 92675"/>
                  <a:gd name="connsiteY0" fmla="*/ 98584 h 95250"/>
                  <a:gd name="connsiteX1" fmla="*/ 0 w 92675"/>
                  <a:gd name="connsiteY1" fmla="*/ 98584 h 95250"/>
                  <a:gd name="connsiteX2" fmla="*/ 0 w 92675"/>
                  <a:gd name="connsiteY2" fmla="*/ 0 h 95250"/>
                  <a:gd name="connsiteX3" fmla="*/ 95919 w 92675"/>
                  <a:gd name="connsiteY3" fmla="*/ 0 h 95250"/>
                  <a:gd name="connsiteX4" fmla="*/ 14365 w 92675"/>
                  <a:gd name="connsiteY4" fmla="*/ 83820 h 95250"/>
                  <a:gd name="connsiteX5" fmla="*/ 81555 w 92675"/>
                  <a:gd name="connsiteY5" fmla="*/ 83820 h 95250"/>
                  <a:gd name="connsiteX6" fmla="*/ 81555 w 92675"/>
                  <a:gd name="connsiteY6" fmla="*/ 14764 h 95250"/>
                  <a:gd name="connsiteX7" fmla="*/ 14365 w 92675"/>
                  <a:gd name="connsiteY7" fmla="*/ 1476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75" h="95250">
                    <a:moveTo>
                      <a:pt x="95919" y="98584"/>
                    </a:moveTo>
                    <a:lnTo>
                      <a:pt x="0" y="98584"/>
                    </a:lnTo>
                    <a:lnTo>
                      <a:pt x="0" y="0"/>
                    </a:lnTo>
                    <a:lnTo>
                      <a:pt x="95919" y="0"/>
                    </a:lnTo>
                    <a:close/>
                    <a:moveTo>
                      <a:pt x="14365" y="83820"/>
                    </a:moveTo>
                    <a:lnTo>
                      <a:pt x="81555" y="83820"/>
                    </a:lnTo>
                    <a:lnTo>
                      <a:pt x="81555" y="14764"/>
                    </a:lnTo>
                    <a:lnTo>
                      <a:pt x="14365" y="14764"/>
                    </a:lnTo>
                    <a:close/>
                  </a:path>
                </a:pathLst>
              </a:custGeom>
              <a:grpFill/>
              <a:ln w="9268" cap="flat">
                <a:noFill/>
                <a:prstDash val="solid"/>
                <a:miter/>
              </a:ln>
            </p:spPr>
            <p:txBody>
              <a:bodyPr rtlCol="0" anchor="ctr"/>
              <a:lstStyle/>
              <a:p>
                <a:endParaRPr lang="en-US" dirty="0"/>
              </a:p>
            </p:txBody>
          </p:sp>
          <p:sp>
            <p:nvSpPr>
              <p:cNvPr id="88" name="Freeform 119">
                <a:extLst>
                  <a:ext uri="{FF2B5EF4-FFF2-40B4-BE49-F238E27FC236}">
                    <a16:creationId xmlns:a16="http://schemas.microsoft.com/office/drawing/2014/main" id="{F9436387-7642-CB08-8D14-C496C4BDD223}"/>
                  </a:ext>
                </a:extLst>
              </p:cNvPr>
              <p:cNvSpPr/>
              <p:nvPr/>
            </p:nvSpPr>
            <p:spPr>
              <a:xfrm>
                <a:off x="6047623" y="3498152"/>
                <a:ext cx="92676" cy="95250"/>
              </a:xfrm>
              <a:custGeom>
                <a:avLst/>
                <a:gdLst>
                  <a:gd name="connsiteX0" fmla="*/ 95919 w 92675"/>
                  <a:gd name="connsiteY0" fmla="*/ 98584 h 95250"/>
                  <a:gd name="connsiteX1" fmla="*/ 0 w 92675"/>
                  <a:gd name="connsiteY1" fmla="*/ 98584 h 95250"/>
                  <a:gd name="connsiteX2" fmla="*/ 0 w 92675"/>
                  <a:gd name="connsiteY2" fmla="*/ 0 h 95250"/>
                  <a:gd name="connsiteX3" fmla="*/ 95919 w 92675"/>
                  <a:gd name="connsiteY3" fmla="*/ 0 h 95250"/>
                  <a:gd name="connsiteX4" fmla="*/ 14365 w 92675"/>
                  <a:gd name="connsiteY4" fmla="*/ 83820 h 95250"/>
                  <a:gd name="connsiteX5" fmla="*/ 81555 w 92675"/>
                  <a:gd name="connsiteY5" fmla="*/ 83820 h 95250"/>
                  <a:gd name="connsiteX6" fmla="*/ 81555 w 92675"/>
                  <a:gd name="connsiteY6" fmla="*/ 14764 h 95250"/>
                  <a:gd name="connsiteX7" fmla="*/ 14365 w 92675"/>
                  <a:gd name="connsiteY7" fmla="*/ 1476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75" h="95250">
                    <a:moveTo>
                      <a:pt x="95919" y="98584"/>
                    </a:moveTo>
                    <a:lnTo>
                      <a:pt x="0" y="98584"/>
                    </a:lnTo>
                    <a:lnTo>
                      <a:pt x="0" y="0"/>
                    </a:lnTo>
                    <a:lnTo>
                      <a:pt x="95919" y="0"/>
                    </a:lnTo>
                    <a:close/>
                    <a:moveTo>
                      <a:pt x="14365" y="83820"/>
                    </a:moveTo>
                    <a:lnTo>
                      <a:pt x="81555" y="83820"/>
                    </a:lnTo>
                    <a:lnTo>
                      <a:pt x="81555" y="14764"/>
                    </a:lnTo>
                    <a:lnTo>
                      <a:pt x="14365" y="14764"/>
                    </a:lnTo>
                    <a:close/>
                  </a:path>
                </a:pathLst>
              </a:custGeom>
              <a:grpFill/>
              <a:ln w="9268" cap="flat">
                <a:noFill/>
                <a:prstDash val="solid"/>
                <a:miter/>
              </a:ln>
            </p:spPr>
            <p:txBody>
              <a:bodyPr rtlCol="0" anchor="ctr"/>
              <a:lstStyle/>
              <a:p>
                <a:endParaRPr lang="en-US" dirty="0"/>
              </a:p>
            </p:txBody>
          </p:sp>
          <p:sp>
            <p:nvSpPr>
              <p:cNvPr id="89" name="Freeform 120">
                <a:extLst>
                  <a:ext uri="{FF2B5EF4-FFF2-40B4-BE49-F238E27FC236}">
                    <a16:creationId xmlns:a16="http://schemas.microsoft.com/office/drawing/2014/main" id="{C1A29238-C5D6-6F39-3719-2FB839BD4872}"/>
                  </a:ext>
                </a:extLst>
              </p:cNvPr>
              <p:cNvSpPr/>
              <p:nvPr/>
            </p:nvSpPr>
            <p:spPr>
              <a:xfrm>
                <a:off x="6170326" y="3498152"/>
                <a:ext cx="92676" cy="95250"/>
              </a:xfrm>
              <a:custGeom>
                <a:avLst/>
                <a:gdLst>
                  <a:gd name="connsiteX0" fmla="*/ 95919 w 92675"/>
                  <a:gd name="connsiteY0" fmla="*/ 98584 h 95250"/>
                  <a:gd name="connsiteX1" fmla="*/ 0 w 92675"/>
                  <a:gd name="connsiteY1" fmla="*/ 98584 h 95250"/>
                  <a:gd name="connsiteX2" fmla="*/ 0 w 92675"/>
                  <a:gd name="connsiteY2" fmla="*/ 0 h 95250"/>
                  <a:gd name="connsiteX3" fmla="*/ 95919 w 92675"/>
                  <a:gd name="connsiteY3" fmla="*/ 0 h 95250"/>
                  <a:gd name="connsiteX4" fmla="*/ 14457 w 92675"/>
                  <a:gd name="connsiteY4" fmla="*/ 83820 h 95250"/>
                  <a:gd name="connsiteX5" fmla="*/ 81555 w 92675"/>
                  <a:gd name="connsiteY5" fmla="*/ 83820 h 95250"/>
                  <a:gd name="connsiteX6" fmla="*/ 81555 w 92675"/>
                  <a:gd name="connsiteY6" fmla="*/ 14764 h 95250"/>
                  <a:gd name="connsiteX7" fmla="*/ 14457 w 92675"/>
                  <a:gd name="connsiteY7" fmla="*/ 1476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75" h="95250">
                    <a:moveTo>
                      <a:pt x="95919" y="98584"/>
                    </a:moveTo>
                    <a:lnTo>
                      <a:pt x="0" y="98584"/>
                    </a:lnTo>
                    <a:lnTo>
                      <a:pt x="0" y="0"/>
                    </a:lnTo>
                    <a:lnTo>
                      <a:pt x="95919" y="0"/>
                    </a:lnTo>
                    <a:close/>
                    <a:moveTo>
                      <a:pt x="14457" y="83820"/>
                    </a:moveTo>
                    <a:lnTo>
                      <a:pt x="81555" y="83820"/>
                    </a:lnTo>
                    <a:lnTo>
                      <a:pt x="81555" y="14764"/>
                    </a:lnTo>
                    <a:lnTo>
                      <a:pt x="14457" y="14764"/>
                    </a:lnTo>
                    <a:close/>
                  </a:path>
                </a:pathLst>
              </a:custGeom>
              <a:grpFill/>
              <a:ln w="9268" cap="flat">
                <a:noFill/>
                <a:prstDash val="solid"/>
                <a:miter/>
              </a:ln>
            </p:spPr>
            <p:txBody>
              <a:bodyPr rtlCol="0" anchor="ctr"/>
              <a:lstStyle/>
              <a:p>
                <a:endParaRPr lang="en-US" dirty="0"/>
              </a:p>
            </p:txBody>
          </p:sp>
          <p:sp>
            <p:nvSpPr>
              <p:cNvPr id="90" name="Freeform 121">
                <a:extLst>
                  <a:ext uri="{FF2B5EF4-FFF2-40B4-BE49-F238E27FC236}">
                    <a16:creationId xmlns:a16="http://schemas.microsoft.com/office/drawing/2014/main" id="{EE282148-C67F-3892-6036-D84781613E1D}"/>
                  </a:ext>
                </a:extLst>
              </p:cNvPr>
              <p:cNvSpPr/>
              <p:nvPr/>
            </p:nvSpPr>
            <p:spPr>
              <a:xfrm>
                <a:off x="6192846" y="3521297"/>
                <a:ext cx="46338" cy="47625"/>
              </a:xfrm>
              <a:custGeom>
                <a:avLst/>
                <a:gdLst>
                  <a:gd name="connsiteX0" fmla="*/ 25393 w 46337"/>
                  <a:gd name="connsiteY0" fmla="*/ 18383 h 47625"/>
                  <a:gd name="connsiteX1" fmla="*/ 43372 w 46337"/>
                  <a:gd name="connsiteY1" fmla="*/ 0 h 47625"/>
                  <a:gd name="connsiteX2" fmla="*/ 50972 w 46337"/>
                  <a:gd name="connsiteY2" fmla="*/ 7715 h 47625"/>
                  <a:gd name="connsiteX3" fmla="*/ 32993 w 46337"/>
                  <a:gd name="connsiteY3" fmla="*/ 26098 h 47625"/>
                  <a:gd name="connsiteX4" fmla="*/ 50972 w 46337"/>
                  <a:gd name="connsiteY4" fmla="*/ 44577 h 47625"/>
                  <a:gd name="connsiteX5" fmla="*/ 43372 w 46337"/>
                  <a:gd name="connsiteY5" fmla="*/ 52387 h 47625"/>
                  <a:gd name="connsiteX6" fmla="*/ 25393 w 46337"/>
                  <a:gd name="connsiteY6" fmla="*/ 33909 h 47625"/>
                  <a:gd name="connsiteX7" fmla="*/ 7507 w 46337"/>
                  <a:gd name="connsiteY7" fmla="*/ 52387 h 47625"/>
                  <a:gd name="connsiteX8" fmla="*/ 0 w 46337"/>
                  <a:gd name="connsiteY8" fmla="*/ 44577 h 47625"/>
                  <a:gd name="connsiteX9" fmla="*/ 17886 w 46337"/>
                  <a:gd name="connsiteY9" fmla="*/ 26098 h 47625"/>
                  <a:gd name="connsiteX10" fmla="*/ 0 w 46337"/>
                  <a:gd name="connsiteY10" fmla="*/ 7715 h 47625"/>
                  <a:gd name="connsiteX11" fmla="*/ 7507 w 46337"/>
                  <a:gd name="connsiteY11" fmla="*/ 0 h 47625"/>
                  <a:gd name="connsiteX12" fmla="*/ 25393 w 46337"/>
                  <a:gd name="connsiteY12" fmla="*/ 18383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337" h="47625">
                    <a:moveTo>
                      <a:pt x="25393" y="18383"/>
                    </a:moveTo>
                    <a:lnTo>
                      <a:pt x="43372" y="0"/>
                    </a:lnTo>
                    <a:lnTo>
                      <a:pt x="50972" y="7715"/>
                    </a:lnTo>
                    <a:lnTo>
                      <a:pt x="32993" y="26098"/>
                    </a:lnTo>
                    <a:lnTo>
                      <a:pt x="50972" y="44577"/>
                    </a:lnTo>
                    <a:lnTo>
                      <a:pt x="43372" y="52387"/>
                    </a:lnTo>
                    <a:lnTo>
                      <a:pt x="25393" y="33909"/>
                    </a:lnTo>
                    <a:lnTo>
                      <a:pt x="7507" y="52387"/>
                    </a:lnTo>
                    <a:lnTo>
                      <a:pt x="0" y="44577"/>
                    </a:lnTo>
                    <a:lnTo>
                      <a:pt x="17886" y="26098"/>
                    </a:lnTo>
                    <a:lnTo>
                      <a:pt x="0" y="7715"/>
                    </a:lnTo>
                    <a:lnTo>
                      <a:pt x="7507" y="0"/>
                    </a:lnTo>
                    <a:lnTo>
                      <a:pt x="25393" y="18383"/>
                    </a:lnTo>
                    <a:close/>
                  </a:path>
                </a:pathLst>
              </a:custGeom>
              <a:grpFill/>
              <a:ln w="9268" cap="flat">
                <a:noFill/>
                <a:prstDash val="solid"/>
                <a:miter/>
              </a:ln>
            </p:spPr>
            <p:txBody>
              <a:bodyPr rtlCol="0" anchor="ctr"/>
              <a:lstStyle/>
              <a:p>
                <a:endParaRPr lang="en-US" dirty="0"/>
              </a:p>
            </p:txBody>
          </p:sp>
          <p:sp>
            <p:nvSpPr>
              <p:cNvPr id="91" name="Freeform 122">
                <a:extLst>
                  <a:ext uri="{FF2B5EF4-FFF2-40B4-BE49-F238E27FC236}">
                    <a16:creationId xmlns:a16="http://schemas.microsoft.com/office/drawing/2014/main" id="{E30B3350-C077-6ECC-AA1D-F5EAA49071BF}"/>
                  </a:ext>
                </a:extLst>
              </p:cNvPr>
              <p:cNvSpPr/>
              <p:nvPr/>
            </p:nvSpPr>
            <p:spPr>
              <a:xfrm>
                <a:off x="5944661" y="3524917"/>
                <a:ext cx="55605" cy="38100"/>
              </a:xfrm>
              <a:custGeom>
                <a:avLst/>
                <a:gdLst>
                  <a:gd name="connsiteX0" fmla="*/ 19833 w 55605"/>
                  <a:gd name="connsiteY0" fmla="*/ 28575 h 38100"/>
                  <a:gd name="connsiteX1" fmla="*/ 47543 w 55605"/>
                  <a:gd name="connsiteY1" fmla="*/ 0 h 38100"/>
                  <a:gd name="connsiteX2" fmla="*/ 55605 w 55605"/>
                  <a:gd name="connsiteY2" fmla="*/ 8287 h 38100"/>
                  <a:gd name="connsiteX3" fmla="*/ 19833 w 55605"/>
                  <a:gd name="connsiteY3" fmla="*/ 45053 h 38100"/>
                  <a:gd name="connsiteX4" fmla="*/ 0 w 55605"/>
                  <a:gd name="connsiteY4" fmla="*/ 24860 h 38100"/>
                  <a:gd name="connsiteX5" fmla="*/ 8063 w 55605"/>
                  <a:gd name="connsiteY5" fmla="*/ 16573 h 38100"/>
                  <a:gd name="connsiteX6" fmla="*/ 19833 w 55605"/>
                  <a:gd name="connsiteY6" fmla="*/ 28575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05" h="38100">
                    <a:moveTo>
                      <a:pt x="19833" y="28575"/>
                    </a:moveTo>
                    <a:lnTo>
                      <a:pt x="47543" y="0"/>
                    </a:lnTo>
                    <a:lnTo>
                      <a:pt x="55605" y="8287"/>
                    </a:lnTo>
                    <a:lnTo>
                      <a:pt x="19833" y="45053"/>
                    </a:lnTo>
                    <a:lnTo>
                      <a:pt x="0" y="24860"/>
                    </a:lnTo>
                    <a:lnTo>
                      <a:pt x="8063" y="16573"/>
                    </a:lnTo>
                    <a:lnTo>
                      <a:pt x="19833" y="28575"/>
                    </a:lnTo>
                    <a:close/>
                  </a:path>
                </a:pathLst>
              </a:custGeom>
              <a:grpFill/>
              <a:ln w="9268" cap="flat">
                <a:noFill/>
                <a:prstDash val="solid"/>
                <a:miter/>
              </a:ln>
            </p:spPr>
            <p:txBody>
              <a:bodyPr rtlCol="0" anchor="ctr"/>
              <a:lstStyle/>
              <a:p>
                <a:endParaRPr lang="en-US" dirty="0"/>
              </a:p>
            </p:txBody>
          </p:sp>
          <p:sp>
            <p:nvSpPr>
              <p:cNvPr id="115" name="Freeform 123">
                <a:extLst>
                  <a:ext uri="{FF2B5EF4-FFF2-40B4-BE49-F238E27FC236}">
                    <a16:creationId xmlns:a16="http://schemas.microsoft.com/office/drawing/2014/main" id="{C3C807F3-BFAF-C654-227B-C7FB7CF56BDE}"/>
                  </a:ext>
                </a:extLst>
              </p:cNvPr>
              <p:cNvSpPr/>
              <p:nvPr/>
            </p:nvSpPr>
            <p:spPr>
              <a:xfrm>
                <a:off x="6068012" y="3524917"/>
                <a:ext cx="55605" cy="38100"/>
              </a:xfrm>
              <a:custGeom>
                <a:avLst/>
                <a:gdLst>
                  <a:gd name="connsiteX0" fmla="*/ 19833 w 55605"/>
                  <a:gd name="connsiteY0" fmla="*/ 28575 h 38100"/>
                  <a:gd name="connsiteX1" fmla="*/ 47543 w 55605"/>
                  <a:gd name="connsiteY1" fmla="*/ 0 h 38100"/>
                  <a:gd name="connsiteX2" fmla="*/ 55605 w 55605"/>
                  <a:gd name="connsiteY2" fmla="*/ 8287 h 38100"/>
                  <a:gd name="connsiteX3" fmla="*/ 19833 w 55605"/>
                  <a:gd name="connsiteY3" fmla="*/ 45053 h 38100"/>
                  <a:gd name="connsiteX4" fmla="*/ 0 w 55605"/>
                  <a:gd name="connsiteY4" fmla="*/ 24860 h 38100"/>
                  <a:gd name="connsiteX5" fmla="*/ 8063 w 55605"/>
                  <a:gd name="connsiteY5" fmla="*/ 16573 h 38100"/>
                  <a:gd name="connsiteX6" fmla="*/ 19833 w 55605"/>
                  <a:gd name="connsiteY6" fmla="*/ 28575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05" h="38100">
                    <a:moveTo>
                      <a:pt x="19833" y="28575"/>
                    </a:moveTo>
                    <a:lnTo>
                      <a:pt x="47543" y="0"/>
                    </a:lnTo>
                    <a:lnTo>
                      <a:pt x="55605" y="8287"/>
                    </a:lnTo>
                    <a:lnTo>
                      <a:pt x="19833" y="45053"/>
                    </a:lnTo>
                    <a:lnTo>
                      <a:pt x="0" y="24860"/>
                    </a:lnTo>
                    <a:lnTo>
                      <a:pt x="8063" y="16573"/>
                    </a:lnTo>
                    <a:lnTo>
                      <a:pt x="19833" y="28575"/>
                    </a:lnTo>
                    <a:close/>
                  </a:path>
                </a:pathLst>
              </a:custGeom>
              <a:grpFill/>
              <a:ln w="9268" cap="flat">
                <a:noFill/>
                <a:prstDash val="solid"/>
                <a:miter/>
              </a:ln>
            </p:spPr>
            <p:txBody>
              <a:bodyPr rtlCol="0" anchor="ctr"/>
              <a:lstStyle/>
              <a:p>
                <a:endParaRPr lang="en-US" dirty="0"/>
              </a:p>
            </p:txBody>
          </p:sp>
        </p:grpSp>
      </p:grpSp>
      <p:grpSp>
        <p:nvGrpSpPr>
          <p:cNvPr id="197" name="Group 196">
            <a:extLst>
              <a:ext uri="{FF2B5EF4-FFF2-40B4-BE49-F238E27FC236}">
                <a16:creationId xmlns:a16="http://schemas.microsoft.com/office/drawing/2014/main" id="{20A43D92-5FA3-E704-F5BF-49877603043C}"/>
              </a:ext>
            </a:extLst>
          </p:cNvPr>
          <p:cNvGrpSpPr/>
          <p:nvPr/>
        </p:nvGrpSpPr>
        <p:grpSpPr>
          <a:xfrm>
            <a:off x="688005" y="3191418"/>
            <a:ext cx="777240" cy="777240"/>
            <a:chOff x="664070" y="3191418"/>
            <a:chExt cx="777240" cy="777240"/>
          </a:xfrm>
        </p:grpSpPr>
        <p:sp>
          <p:nvSpPr>
            <p:cNvPr id="147" name="Oval 146">
              <a:extLst>
                <a:ext uri="{FF2B5EF4-FFF2-40B4-BE49-F238E27FC236}">
                  <a16:creationId xmlns:a16="http://schemas.microsoft.com/office/drawing/2014/main" id="{2FC766D1-FC43-E760-938C-445776F99614}"/>
                </a:ext>
              </a:extLst>
            </p:cNvPr>
            <p:cNvSpPr>
              <a:spLocks noChangeAspect="1"/>
            </p:cNvSpPr>
            <p:nvPr/>
          </p:nvSpPr>
          <p:spPr>
            <a:xfrm>
              <a:off x="664070" y="319141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50" name="Oval 149">
              <a:extLst>
                <a:ext uri="{FF2B5EF4-FFF2-40B4-BE49-F238E27FC236}">
                  <a16:creationId xmlns:a16="http://schemas.microsoft.com/office/drawing/2014/main" id="{ED1D6905-7A08-F8E0-C86C-4EAFCF63FE90}"/>
                </a:ext>
              </a:extLst>
            </p:cNvPr>
            <p:cNvSpPr/>
            <p:nvPr/>
          </p:nvSpPr>
          <p:spPr>
            <a:xfrm>
              <a:off x="728840" y="3256188"/>
              <a:ext cx="647700" cy="6477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8" name="Graphic 56">
              <a:extLst>
                <a:ext uri="{FF2B5EF4-FFF2-40B4-BE49-F238E27FC236}">
                  <a16:creationId xmlns:a16="http://schemas.microsoft.com/office/drawing/2014/main" id="{5D267588-098F-03C4-86C4-C08CDD851713}"/>
                </a:ext>
              </a:extLst>
            </p:cNvPr>
            <p:cNvSpPr>
              <a:spLocks noChangeAspect="1"/>
            </p:cNvSpPr>
            <p:nvPr/>
          </p:nvSpPr>
          <p:spPr>
            <a:xfrm>
              <a:off x="831248" y="3346590"/>
              <a:ext cx="461357" cy="411480"/>
            </a:xfrm>
            <a:custGeom>
              <a:avLst/>
              <a:gdLst>
                <a:gd name="connsiteX0" fmla="*/ 272921 w 283464"/>
                <a:gd name="connsiteY0" fmla="*/ 171802 h 252819"/>
                <a:gd name="connsiteX1" fmla="*/ 253164 w 283464"/>
                <a:gd name="connsiteY1" fmla="*/ 178984 h 252819"/>
                <a:gd name="connsiteX2" fmla="*/ 217087 w 283464"/>
                <a:gd name="connsiteY2" fmla="*/ 199957 h 252819"/>
                <a:gd name="connsiteX3" fmla="*/ 214796 w 283464"/>
                <a:gd name="connsiteY3" fmla="*/ 201393 h 252819"/>
                <a:gd name="connsiteX4" fmla="*/ 200194 w 283464"/>
                <a:gd name="connsiteY4" fmla="*/ 207426 h 252819"/>
                <a:gd name="connsiteX5" fmla="*/ 128870 w 283464"/>
                <a:gd name="connsiteY5" fmla="*/ 214322 h 252819"/>
                <a:gd name="connsiteX6" fmla="*/ 126293 w 283464"/>
                <a:gd name="connsiteY6" fmla="*/ 214322 h 252819"/>
                <a:gd name="connsiteX7" fmla="*/ 122570 w 283464"/>
                <a:gd name="connsiteY7" fmla="*/ 211449 h 252819"/>
                <a:gd name="connsiteX8" fmla="*/ 125611 w 283464"/>
                <a:gd name="connsiteY8" fmla="*/ 207440 h 252819"/>
                <a:gd name="connsiteX9" fmla="*/ 125720 w 283464"/>
                <a:gd name="connsiteY9" fmla="*/ 207426 h 252819"/>
                <a:gd name="connsiteX10" fmla="*/ 188712 w 283464"/>
                <a:gd name="connsiteY10" fmla="*/ 201393 h 252819"/>
                <a:gd name="connsiteX11" fmla="*/ 200451 w 283464"/>
                <a:gd name="connsiteY11" fmla="*/ 186741 h 252819"/>
                <a:gd name="connsiteX12" fmla="*/ 186135 w 283464"/>
                <a:gd name="connsiteY12" fmla="*/ 174962 h 252819"/>
                <a:gd name="connsiteX13" fmla="*/ 130301 w 283464"/>
                <a:gd name="connsiteY13" fmla="*/ 174388 h 252819"/>
                <a:gd name="connsiteX14" fmla="*/ 116844 w 283464"/>
                <a:gd name="connsiteY14" fmla="*/ 172377 h 252819"/>
                <a:gd name="connsiteX15" fmla="*/ 49557 w 283464"/>
                <a:gd name="connsiteY15" fmla="*/ 176399 h 252819"/>
                <a:gd name="connsiteX16" fmla="*/ 37531 w 283464"/>
                <a:gd name="connsiteY16" fmla="*/ 170078 h 252819"/>
                <a:gd name="connsiteX17" fmla="*/ 13480 w 283464"/>
                <a:gd name="connsiteY17" fmla="*/ 171802 h 252819"/>
                <a:gd name="connsiteX18" fmla="*/ 15 w 283464"/>
                <a:gd name="connsiteY18" fmla="*/ 186590 h 252819"/>
                <a:gd name="connsiteX19" fmla="*/ 22 w 283464"/>
                <a:gd name="connsiteY19" fmla="*/ 186741 h 252819"/>
                <a:gd name="connsiteX20" fmla="*/ 3745 w 283464"/>
                <a:gd name="connsiteY20" fmla="*/ 240465 h 252819"/>
                <a:gd name="connsiteX21" fmla="*/ 19206 w 283464"/>
                <a:gd name="connsiteY21" fmla="*/ 253394 h 252819"/>
                <a:gd name="connsiteX22" fmla="*/ 43258 w 283464"/>
                <a:gd name="connsiteY22" fmla="*/ 251670 h 252819"/>
                <a:gd name="connsiteX23" fmla="*/ 54424 w 283464"/>
                <a:gd name="connsiteY23" fmla="*/ 243913 h 252819"/>
                <a:gd name="connsiteX24" fmla="*/ 160366 w 283464"/>
                <a:gd name="connsiteY24" fmla="*/ 248510 h 252819"/>
                <a:gd name="connsiteX25" fmla="*/ 193579 w 283464"/>
                <a:gd name="connsiteY25" fmla="*/ 242764 h 252819"/>
                <a:gd name="connsiteX26" fmla="*/ 196729 w 283464"/>
                <a:gd name="connsiteY26" fmla="*/ 241040 h 252819"/>
                <a:gd name="connsiteX27" fmla="*/ 276901 w 283464"/>
                <a:gd name="connsiteY27" fmla="*/ 193924 h 252819"/>
                <a:gd name="connsiteX28" fmla="*/ 283773 w 283464"/>
                <a:gd name="connsiteY28" fmla="*/ 183294 h 252819"/>
                <a:gd name="connsiteX29" fmla="*/ 272921 w 283464"/>
                <a:gd name="connsiteY29" fmla="*/ 171802 h 252819"/>
                <a:gd name="connsiteX30" fmla="*/ 28111 w 283464"/>
                <a:gd name="connsiteY30" fmla="*/ 240753 h 252819"/>
                <a:gd name="connsiteX31" fmla="*/ 19811 w 283464"/>
                <a:gd name="connsiteY31" fmla="*/ 232884 h 252819"/>
                <a:gd name="connsiteX32" fmla="*/ 19807 w 283464"/>
                <a:gd name="connsiteY32" fmla="*/ 232708 h 252819"/>
                <a:gd name="connsiteX33" fmla="*/ 28111 w 283464"/>
                <a:gd name="connsiteY33" fmla="*/ 224664 h 252819"/>
                <a:gd name="connsiteX34" fmla="*/ 36128 w 283464"/>
                <a:gd name="connsiteY34" fmla="*/ 232708 h 252819"/>
                <a:gd name="connsiteX35" fmla="*/ 28111 w 283464"/>
                <a:gd name="connsiteY35" fmla="*/ 240753 h 252819"/>
                <a:gd name="connsiteX36" fmla="*/ 213651 w 283464"/>
                <a:gd name="connsiteY36" fmla="*/ 190476 h 252819"/>
                <a:gd name="connsiteX37" fmla="*/ 213651 w 283464"/>
                <a:gd name="connsiteY37" fmla="*/ 185879 h 252819"/>
                <a:gd name="connsiteX38" fmla="*/ 212506 w 283464"/>
                <a:gd name="connsiteY38" fmla="*/ 180421 h 252819"/>
                <a:gd name="connsiteX39" fmla="*/ 212506 w 283464"/>
                <a:gd name="connsiteY39" fmla="*/ 180134 h 252819"/>
                <a:gd name="connsiteX40" fmla="*/ 246579 w 283464"/>
                <a:gd name="connsiteY40" fmla="*/ 164045 h 252819"/>
                <a:gd name="connsiteX41" fmla="*/ 259750 w 283464"/>
                <a:gd name="connsiteY41" fmla="*/ 165194 h 252819"/>
                <a:gd name="connsiteX42" fmla="*/ 250587 w 283464"/>
                <a:gd name="connsiteY42" fmla="*/ 169216 h 252819"/>
                <a:gd name="connsiteX43" fmla="*/ 216228 w 283464"/>
                <a:gd name="connsiteY43" fmla="*/ 188752 h 252819"/>
                <a:gd name="connsiteX44" fmla="*/ 213651 w 283464"/>
                <a:gd name="connsiteY44" fmla="*/ 190476 h 252819"/>
                <a:gd name="connsiteX45" fmla="*/ 201339 w 283464"/>
                <a:gd name="connsiteY45" fmla="*/ 166631 h 252819"/>
                <a:gd name="connsiteX46" fmla="*/ 224818 w 283464"/>
                <a:gd name="connsiteY46" fmla="*/ 157437 h 252819"/>
                <a:gd name="connsiteX47" fmla="*/ 237703 w 283464"/>
                <a:gd name="connsiteY47" fmla="*/ 158586 h 252819"/>
                <a:gd name="connsiteX48" fmla="*/ 212792 w 283464"/>
                <a:gd name="connsiteY48" fmla="*/ 169216 h 252819"/>
                <a:gd name="connsiteX49" fmla="*/ 208783 w 283464"/>
                <a:gd name="connsiteY49" fmla="*/ 171515 h 252819"/>
                <a:gd name="connsiteX50" fmla="*/ 207638 w 283464"/>
                <a:gd name="connsiteY50" fmla="*/ 172377 h 252819"/>
                <a:gd name="connsiteX51" fmla="*/ 201339 w 283464"/>
                <a:gd name="connsiteY51" fmla="*/ 166631 h 252819"/>
                <a:gd name="connsiteX52" fmla="*/ 73923 w 283464"/>
                <a:gd name="connsiteY52" fmla="*/ 79581 h 252819"/>
                <a:gd name="connsiteX53" fmla="*/ 153236 w 283464"/>
                <a:gd name="connsiteY53" fmla="*/ 159161 h 252819"/>
                <a:gd name="connsiteX54" fmla="*/ 232549 w 283464"/>
                <a:gd name="connsiteY54" fmla="*/ 79581 h 252819"/>
                <a:gd name="connsiteX55" fmla="*/ 153236 w 283464"/>
                <a:gd name="connsiteY55" fmla="*/ 0 h 252819"/>
                <a:gd name="connsiteX56" fmla="*/ 73923 w 283464"/>
                <a:gd name="connsiteY56" fmla="*/ 79581 h 252819"/>
                <a:gd name="connsiteX57" fmla="*/ 153236 w 283464"/>
                <a:gd name="connsiteY57" fmla="*/ 16376 h 252819"/>
                <a:gd name="connsiteX58" fmla="*/ 216228 w 283464"/>
                <a:gd name="connsiteY58" fmla="*/ 79581 h 252819"/>
                <a:gd name="connsiteX59" fmla="*/ 153236 w 283464"/>
                <a:gd name="connsiteY59" fmla="*/ 142785 h 252819"/>
                <a:gd name="connsiteX60" fmla="*/ 90244 w 283464"/>
                <a:gd name="connsiteY60" fmla="*/ 79581 h 252819"/>
                <a:gd name="connsiteX61" fmla="*/ 153236 w 283464"/>
                <a:gd name="connsiteY61" fmla="*/ 16376 h 252819"/>
                <a:gd name="connsiteX62" fmla="*/ 147509 w 283464"/>
                <a:gd name="connsiteY62" fmla="*/ 128995 h 252819"/>
                <a:gd name="connsiteX63" fmla="*/ 147509 w 283464"/>
                <a:gd name="connsiteY63" fmla="*/ 118394 h 252819"/>
                <a:gd name="connsiteX64" fmla="*/ 126006 w 283464"/>
                <a:gd name="connsiteY64" fmla="*/ 96588 h 252819"/>
                <a:gd name="connsiteX65" fmla="*/ 126006 w 283464"/>
                <a:gd name="connsiteY65" fmla="*/ 93543 h 252819"/>
                <a:gd name="connsiteX66" fmla="*/ 146049 w 283464"/>
                <a:gd name="connsiteY66" fmla="*/ 93543 h 252819"/>
                <a:gd name="connsiteX67" fmla="*/ 146049 w 283464"/>
                <a:gd name="connsiteY67" fmla="*/ 95726 h 252819"/>
                <a:gd name="connsiteX68" fmla="*/ 153293 w 283464"/>
                <a:gd name="connsiteY68" fmla="*/ 104518 h 252819"/>
                <a:gd name="connsiteX69" fmla="*/ 160051 w 283464"/>
                <a:gd name="connsiteY69" fmla="*/ 97939 h 252819"/>
                <a:gd name="connsiteX70" fmla="*/ 160051 w 283464"/>
                <a:gd name="connsiteY70" fmla="*/ 97249 h 252819"/>
                <a:gd name="connsiteX71" fmla="*/ 127467 w 283464"/>
                <a:gd name="connsiteY71" fmla="*/ 61883 h 252819"/>
                <a:gd name="connsiteX72" fmla="*/ 146479 w 283464"/>
                <a:gd name="connsiteY72" fmla="*/ 37664 h 252819"/>
                <a:gd name="connsiteX73" fmla="*/ 147882 w 283464"/>
                <a:gd name="connsiteY73" fmla="*/ 37664 h 252819"/>
                <a:gd name="connsiteX74" fmla="*/ 147882 w 283464"/>
                <a:gd name="connsiteY74" fmla="*/ 30712 h 252819"/>
                <a:gd name="connsiteX75" fmla="*/ 158161 w 283464"/>
                <a:gd name="connsiteY75" fmla="*/ 30712 h 252819"/>
                <a:gd name="connsiteX76" fmla="*/ 158161 w 283464"/>
                <a:gd name="connsiteY76" fmla="*/ 37176 h 252819"/>
                <a:gd name="connsiteX77" fmla="*/ 179292 w 283464"/>
                <a:gd name="connsiteY77" fmla="*/ 61165 h 252819"/>
                <a:gd name="connsiteX78" fmla="*/ 159621 w 283464"/>
                <a:gd name="connsiteY78" fmla="*/ 61165 h 252819"/>
                <a:gd name="connsiteX79" fmla="*/ 159621 w 283464"/>
                <a:gd name="connsiteY79" fmla="*/ 59786 h 252819"/>
                <a:gd name="connsiteX80" fmla="*/ 153694 w 283464"/>
                <a:gd name="connsiteY80" fmla="*/ 51339 h 252819"/>
                <a:gd name="connsiteX81" fmla="*/ 147194 w 283464"/>
                <a:gd name="connsiteY81" fmla="*/ 57603 h 252819"/>
                <a:gd name="connsiteX82" fmla="*/ 147194 w 283464"/>
                <a:gd name="connsiteY82" fmla="*/ 58608 h 252819"/>
                <a:gd name="connsiteX83" fmla="*/ 181153 w 283464"/>
                <a:gd name="connsiteY83" fmla="*/ 94922 h 252819"/>
                <a:gd name="connsiteX84" fmla="*/ 157846 w 283464"/>
                <a:gd name="connsiteY84" fmla="*/ 118969 h 252819"/>
                <a:gd name="connsiteX85" fmla="*/ 157846 w 283464"/>
                <a:gd name="connsiteY85" fmla="*/ 128995 h 25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83464" h="252819">
                  <a:moveTo>
                    <a:pt x="272921" y="171802"/>
                  </a:moveTo>
                  <a:cubicBezTo>
                    <a:pt x="267481" y="171515"/>
                    <a:pt x="256314" y="177548"/>
                    <a:pt x="253164" y="178984"/>
                  </a:cubicBezTo>
                  <a:cubicBezTo>
                    <a:pt x="240731" y="185244"/>
                    <a:pt x="228683" y="192248"/>
                    <a:pt x="217087" y="199957"/>
                  </a:cubicBezTo>
                  <a:cubicBezTo>
                    <a:pt x="216391" y="200537"/>
                    <a:pt x="215621" y="201020"/>
                    <a:pt x="214796" y="201393"/>
                  </a:cubicBezTo>
                  <a:cubicBezTo>
                    <a:pt x="210334" y="204276"/>
                    <a:pt x="205386" y="206321"/>
                    <a:pt x="200194" y="207426"/>
                  </a:cubicBezTo>
                  <a:cubicBezTo>
                    <a:pt x="171275" y="213747"/>
                    <a:pt x="128870" y="214322"/>
                    <a:pt x="128870" y="214322"/>
                  </a:cubicBezTo>
                  <a:lnTo>
                    <a:pt x="126293" y="214322"/>
                  </a:lnTo>
                  <a:cubicBezTo>
                    <a:pt x="124500" y="214468"/>
                    <a:pt x="122889" y="213225"/>
                    <a:pt x="122570" y="211449"/>
                  </a:cubicBezTo>
                  <a:cubicBezTo>
                    <a:pt x="122307" y="209499"/>
                    <a:pt x="123668" y="207704"/>
                    <a:pt x="125611" y="207440"/>
                  </a:cubicBezTo>
                  <a:cubicBezTo>
                    <a:pt x="125647" y="207435"/>
                    <a:pt x="125684" y="207430"/>
                    <a:pt x="125720" y="207426"/>
                  </a:cubicBezTo>
                  <a:lnTo>
                    <a:pt x="188712" y="201393"/>
                  </a:lnTo>
                  <a:cubicBezTo>
                    <a:pt x="195873" y="200397"/>
                    <a:pt x="201020" y="193973"/>
                    <a:pt x="200451" y="186741"/>
                  </a:cubicBezTo>
                  <a:cubicBezTo>
                    <a:pt x="199640" y="179576"/>
                    <a:pt x="193297" y="174357"/>
                    <a:pt x="186135" y="174962"/>
                  </a:cubicBezTo>
                  <a:lnTo>
                    <a:pt x="130301" y="174388"/>
                  </a:lnTo>
                  <a:cubicBezTo>
                    <a:pt x="125748" y="174303"/>
                    <a:pt x="121224" y="173627"/>
                    <a:pt x="116844" y="172377"/>
                  </a:cubicBezTo>
                  <a:cubicBezTo>
                    <a:pt x="80767" y="161747"/>
                    <a:pt x="60437" y="171802"/>
                    <a:pt x="49557" y="176399"/>
                  </a:cubicBezTo>
                  <a:cubicBezTo>
                    <a:pt x="47064" y="172177"/>
                    <a:pt x="42409" y="169730"/>
                    <a:pt x="37531" y="170078"/>
                  </a:cubicBezTo>
                  <a:lnTo>
                    <a:pt x="13480" y="171802"/>
                  </a:lnTo>
                  <a:cubicBezTo>
                    <a:pt x="5692" y="172155"/>
                    <a:pt x="-337" y="178776"/>
                    <a:pt x="15" y="186590"/>
                  </a:cubicBezTo>
                  <a:cubicBezTo>
                    <a:pt x="17" y="186640"/>
                    <a:pt x="19" y="186691"/>
                    <a:pt x="22" y="186741"/>
                  </a:cubicBezTo>
                  <a:lnTo>
                    <a:pt x="3745" y="240465"/>
                  </a:lnTo>
                  <a:cubicBezTo>
                    <a:pt x="4500" y="248296"/>
                    <a:pt x="11394" y="254060"/>
                    <a:pt x="19206" y="253394"/>
                  </a:cubicBezTo>
                  <a:lnTo>
                    <a:pt x="43258" y="251670"/>
                  </a:lnTo>
                  <a:cubicBezTo>
                    <a:pt x="48135" y="251389"/>
                    <a:pt x="52446" y="248395"/>
                    <a:pt x="54424" y="243913"/>
                  </a:cubicBezTo>
                  <a:lnTo>
                    <a:pt x="160366" y="248510"/>
                  </a:lnTo>
                  <a:cubicBezTo>
                    <a:pt x="171760" y="249966"/>
                    <a:pt x="183329" y="247965"/>
                    <a:pt x="193579" y="242764"/>
                  </a:cubicBezTo>
                  <a:lnTo>
                    <a:pt x="196729" y="241040"/>
                  </a:lnTo>
                  <a:lnTo>
                    <a:pt x="276901" y="193924"/>
                  </a:lnTo>
                  <a:cubicBezTo>
                    <a:pt x="280899" y="191844"/>
                    <a:pt x="283510" y="187805"/>
                    <a:pt x="283773" y="183294"/>
                  </a:cubicBezTo>
                  <a:cubicBezTo>
                    <a:pt x="283886" y="177134"/>
                    <a:pt x="279057" y="172020"/>
                    <a:pt x="272921" y="171802"/>
                  </a:cubicBezTo>
                  <a:close/>
                  <a:moveTo>
                    <a:pt x="28111" y="240753"/>
                  </a:moveTo>
                  <a:cubicBezTo>
                    <a:pt x="23653" y="240880"/>
                    <a:pt x="19937" y="237357"/>
                    <a:pt x="19811" y="232884"/>
                  </a:cubicBezTo>
                  <a:cubicBezTo>
                    <a:pt x="19809" y="232826"/>
                    <a:pt x="19808" y="232767"/>
                    <a:pt x="19807" y="232708"/>
                  </a:cubicBezTo>
                  <a:cubicBezTo>
                    <a:pt x="19932" y="228206"/>
                    <a:pt x="23622" y="224631"/>
                    <a:pt x="28111" y="224664"/>
                  </a:cubicBezTo>
                  <a:cubicBezTo>
                    <a:pt x="32539" y="224664"/>
                    <a:pt x="36128" y="228266"/>
                    <a:pt x="36128" y="232708"/>
                  </a:cubicBezTo>
                  <a:cubicBezTo>
                    <a:pt x="36128" y="237151"/>
                    <a:pt x="32539" y="240753"/>
                    <a:pt x="28111" y="240753"/>
                  </a:cubicBezTo>
                  <a:close/>
                  <a:moveTo>
                    <a:pt x="213651" y="190476"/>
                  </a:moveTo>
                  <a:lnTo>
                    <a:pt x="213651" y="185879"/>
                  </a:lnTo>
                  <a:cubicBezTo>
                    <a:pt x="213436" y="184029"/>
                    <a:pt x="213053" y="182201"/>
                    <a:pt x="212506" y="180421"/>
                  </a:cubicBezTo>
                  <a:lnTo>
                    <a:pt x="212506" y="180134"/>
                  </a:lnTo>
                  <a:cubicBezTo>
                    <a:pt x="223556" y="174138"/>
                    <a:pt x="234931" y="168767"/>
                    <a:pt x="246579" y="164045"/>
                  </a:cubicBezTo>
                  <a:cubicBezTo>
                    <a:pt x="250870" y="162106"/>
                    <a:pt x="255857" y="162541"/>
                    <a:pt x="259750" y="165194"/>
                  </a:cubicBezTo>
                  <a:cubicBezTo>
                    <a:pt x="256622" y="166361"/>
                    <a:pt x="253563" y="167703"/>
                    <a:pt x="250587" y="169216"/>
                  </a:cubicBezTo>
                  <a:cubicBezTo>
                    <a:pt x="241138" y="174100"/>
                    <a:pt x="224531" y="183006"/>
                    <a:pt x="216228" y="188752"/>
                  </a:cubicBezTo>
                  <a:cubicBezTo>
                    <a:pt x="215181" y="188975"/>
                    <a:pt x="214258" y="189592"/>
                    <a:pt x="213651" y="190476"/>
                  </a:cubicBezTo>
                  <a:close/>
                  <a:moveTo>
                    <a:pt x="201339" y="166631"/>
                  </a:moveTo>
                  <a:cubicBezTo>
                    <a:pt x="206779" y="163758"/>
                    <a:pt x="219378" y="159736"/>
                    <a:pt x="224818" y="157437"/>
                  </a:cubicBezTo>
                  <a:cubicBezTo>
                    <a:pt x="229009" y="155485"/>
                    <a:pt x="233920" y="155923"/>
                    <a:pt x="237703" y="158586"/>
                  </a:cubicBezTo>
                  <a:cubicBezTo>
                    <a:pt x="231117" y="161459"/>
                    <a:pt x="218519" y="166056"/>
                    <a:pt x="212792" y="169216"/>
                  </a:cubicBezTo>
                  <a:lnTo>
                    <a:pt x="208783" y="171515"/>
                  </a:lnTo>
                  <a:cubicBezTo>
                    <a:pt x="208497" y="171802"/>
                    <a:pt x="207924" y="172089"/>
                    <a:pt x="207638" y="172377"/>
                  </a:cubicBezTo>
                  <a:cubicBezTo>
                    <a:pt x="205907" y="170090"/>
                    <a:pt x="203772" y="168143"/>
                    <a:pt x="201339" y="166631"/>
                  </a:cubicBezTo>
                  <a:close/>
                  <a:moveTo>
                    <a:pt x="73923" y="79581"/>
                  </a:moveTo>
                  <a:cubicBezTo>
                    <a:pt x="73923" y="123532"/>
                    <a:pt x="109433" y="159161"/>
                    <a:pt x="153236" y="159161"/>
                  </a:cubicBezTo>
                  <a:cubicBezTo>
                    <a:pt x="197039" y="159161"/>
                    <a:pt x="232549" y="123532"/>
                    <a:pt x="232549" y="79581"/>
                  </a:cubicBezTo>
                  <a:cubicBezTo>
                    <a:pt x="232549" y="35629"/>
                    <a:pt x="197039" y="0"/>
                    <a:pt x="153236" y="0"/>
                  </a:cubicBezTo>
                  <a:cubicBezTo>
                    <a:pt x="109433" y="0"/>
                    <a:pt x="73923" y="35629"/>
                    <a:pt x="73923" y="79581"/>
                  </a:cubicBezTo>
                  <a:close/>
                  <a:moveTo>
                    <a:pt x="153236" y="16376"/>
                  </a:moveTo>
                  <a:cubicBezTo>
                    <a:pt x="188025" y="16376"/>
                    <a:pt x="216228" y="44674"/>
                    <a:pt x="216228" y="79581"/>
                  </a:cubicBezTo>
                  <a:cubicBezTo>
                    <a:pt x="216228" y="114488"/>
                    <a:pt x="188025" y="142785"/>
                    <a:pt x="153236" y="142785"/>
                  </a:cubicBezTo>
                  <a:cubicBezTo>
                    <a:pt x="118446" y="142785"/>
                    <a:pt x="90244" y="114488"/>
                    <a:pt x="90244" y="79581"/>
                  </a:cubicBezTo>
                  <a:cubicBezTo>
                    <a:pt x="90338" y="44713"/>
                    <a:pt x="118486" y="16470"/>
                    <a:pt x="153236" y="16376"/>
                  </a:cubicBezTo>
                  <a:close/>
                  <a:moveTo>
                    <a:pt x="147509" y="128995"/>
                  </a:moveTo>
                  <a:lnTo>
                    <a:pt x="147509" y="118394"/>
                  </a:lnTo>
                  <a:cubicBezTo>
                    <a:pt x="133136" y="116785"/>
                    <a:pt x="126006" y="110752"/>
                    <a:pt x="126006" y="96588"/>
                  </a:cubicBezTo>
                  <a:lnTo>
                    <a:pt x="126006" y="93543"/>
                  </a:lnTo>
                  <a:lnTo>
                    <a:pt x="146049" y="93543"/>
                  </a:lnTo>
                  <a:lnTo>
                    <a:pt x="146049" y="95726"/>
                  </a:lnTo>
                  <a:cubicBezTo>
                    <a:pt x="146049" y="102191"/>
                    <a:pt x="148912" y="104518"/>
                    <a:pt x="153293" y="104518"/>
                  </a:cubicBezTo>
                  <a:cubicBezTo>
                    <a:pt x="156967" y="104566"/>
                    <a:pt x="159988" y="101624"/>
                    <a:pt x="160051" y="97939"/>
                  </a:cubicBezTo>
                  <a:cubicBezTo>
                    <a:pt x="160065" y="97709"/>
                    <a:pt x="160065" y="97479"/>
                    <a:pt x="160051" y="97249"/>
                  </a:cubicBezTo>
                  <a:cubicBezTo>
                    <a:pt x="160051" y="81793"/>
                    <a:pt x="127467" y="89406"/>
                    <a:pt x="127467" y="61883"/>
                  </a:cubicBezTo>
                  <a:cubicBezTo>
                    <a:pt x="126071" y="49933"/>
                    <a:pt x="134573" y="39102"/>
                    <a:pt x="146479" y="37664"/>
                  </a:cubicBezTo>
                  <a:lnTo>
                    <a:pt x="147882" y="37664"/>
                  </a:lnTo>
                  <a:lnTo>
                    <a:pt x="147882" y="30712"/>
                  </a:lnTo>
                  <a:lnTo>
                    <a:pt x="158161" y="30712"/>
                  </a:lnTo>
                  <a:lnTo>
                    <a:pt x="158161" y="37176"/>
                  </a:lnTo>
                  <a:cubicBezTo>
                    <a:pt x="173021" y="38641"/>
                    <a:pt x="179292" y="45967"/>
                    <a:pt x="179292" y="61165"/>
                  </a:cubicBezTo>
                  <a:lnTo>
                    <a:pt x="159621" y="61165"/>
                  </a:lnTo>
                  <a:lnTo>
                    <a:pt x="159621" y="59786"/>
                  </a:lnTo>
                  <a:cubicBezTo>
                    <a:pt x="159621" y="55275"/>
                    <a:pt x="157760" y="51339"/>
                    <a:pt x="153694" y="51339"/>
                  </a:cubicBezTo>
                  <a:cubicBezTo>
                    <a:pt x="150178" y="51275"/>
                    <a:pt x="147273" y="54075"/>
                    <a:pt x="147194" y="57603"/>
                  </a:cubicBezTo>
                  <a:cubicBezTo>
                    <a:pt x="147165" y="57937"/>
                    <a:pt x="147165" y="58274"/>
                    <a:pt x="147194" y="58608"/>
                  </a:cubicBezTo>
                  <a:cubicBezTo>
                    <a:pt x="147194" y="74524"/>
                    <a:pt x="181153" y="65877"/>
                    <a:pt x="181153" y="94922"/>
                  </a:cubicBezTo>
                  <a:cubicBezTo>
                    <a:pt x="181153" y="110120"/>
                    <a:pt x="172964" y="117360"/>
                    <a:pt x="157846" y="118969"/>
                  </a:cubicBezTo>
                  <a:lnTo>
                    <a:pt x="157846" y="128995"/>
                  </a:lnTo>
                  <a:close/>
                </a:path>
              </a:pathLst>
            </a:custGeom>
            <a:solidFill>
              <a:schemeClr val="bg1"/>
            </a:solidFill>
            <a:ln w="2790" cap="flat">
              <a:noFill/>
              <a:prstDash val="solid"/>
              <a:miter/>
            </a:ln>
          </p:spPr>
          <p:txBody>
            <a:bodyPr rtlCol="0" anchor="ctr"/>
            <a:lstStyle/>
            <a:p>
              <a:endParaRPr lang="en-US" dirty="0"/>
            </a:p>
          </p:txBody>
        </p:sp>
      </p:grpSp>
      <p:grpSp>
        <p:nvGrpSpPr>
          <p:cNvPr id="198" name="Group 197">
            <a:extLst>
              <a:ext uri="{FF2B5EF4-FFF2-40B4-BE49-F238E27FC236}">
                <a16:creationId xmlns:a16="http://schemas.microsoft.com/office/drawing/2014/main" id="{361259B8-4D0A-DBB2-6BA2-F034A5446445}"/>
              </a:ext>
            </a:extLst>
          </p:cNvPr>
          <p:cNvGrpSpPr/>
          <p:nvPr/>
        </p:nvGrpSpPr>
        <p:grpSpPr>
          <a:xfrm>
            <a:off x="688005" y="4789308"/>
            <a:ext cx="777240" cy="777240"/>
            <a:chOff x="664070" y="4789308"/>
            <a:chExt cx="777240" cy="777240"/>
          </a:xfrm>
        </p:grpSpPr>
        <p:sp>
          <p:nvSpPr>
            <p:cNvPr id="175" name="Oval 174">
              <a:extLst>
                <a:ext uri="{FF2B5EF4-FFF2-40B4-BE49-F238E27FC236}">
                  <a16:creationId xmlns:a16="http://schemas.microsoft.com/office/drawing/2014/main" id="{025118E4-CAD8-6BC3-0967-A1BF94AA34C0}"/>
                </a:ext>
              </a:extLst>
            </p:cNvPr>
            <p:cNvSpPr>
              <a:spLocks noChangeAspect="1"/>
            </p:cNvSpPr>
            <p:nvPr/>
          </p:nvSpPr>
          <p:spPr>
            <a:xfrm>
              <a:off x="664070" y="478930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76" name="Oval 175">
              <a:extLst>
                <a:ext uri="{FF2B5EF4-FFF2-40B4-BE49-F238E27FC236}">
                  <a16:creationId xmlns:a16="http://schemas.microsoft.com/office/drawing/2014/main" id="{84BB37F6-2993-DFEE-7B00-E1ACA1A9B75F}"/>
                </a:ext>
              </a:extLst>
            </p:cNvPr>
            <p:cNvSpPr/>
            <p:nvPr/>
          </p:nvSpPr>
          <p:spPr>
            <a:xfrm>
              <a:off x="728840" y="4854078"/>
              <a:ext cx="647700" cy="647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26" name="Graphic 327">
              <a:extLst>
                <a:ext uri="{FF2B5EF4-FFF2-40B4-BE49-F238E27FC236}">
                  <a16:creationId xmlns:a16="http://schemas.microsoft.com/office/drawing/2014/main" id="{52E9322F-2ED2-E195-86AC-7F5362B733C3}"/>
                </a:ext>
              </a:extLst>
            </p:cNvPr>
            <p:cNvGrpSpPr>
              <a:grpSpLocks noChangeAspect="1"/>
            </p:cNvGrpSpPr>
            <p:nvPr/>
          </p:nvGrpSpPr>
          <p:grpSpPr>
            <a:xfrm>
              <a:off x="846950" y="4972188"/>
              <a:ext cx="411480" cy="411480"/>
              <a:chOff x="8540750" y="4268470"/>
              <a:chExt cx="283464" cy="283464"/>
            </a:xfrm>
            <a:solidFill>
              <a:schemeClr val="bg1"/>
            </a:solidFill>
          </p:grpSpPr>
          <p:sp>
            <p:nvSpPr>
              <p:cNvPr id="27" name="Freeform 26">
                <a:extLst>
                  <a:ext uri="{FF2B5EF4-FFF2-40B4-BE49-F238E27FC236}">
                    <a16:creationId xmlns:a16="http://schemas.microsoft.com/office/drawing/2014/main" id="{B973E6CC-71C9-63F0-15AB-015F8B960B8C}"/>
                  </a:ext>
                </a:extLst>
              </p:cNvPr>
              <p:cNvSpPr/>
              <p:nvPr/>
            </p:nvSpPr>
            <p:spPr>
              <a:xfrm>
                <a:off x="8801252" y="4394726"/>
                <a:ext cx="22860" cy="22860"/>
              </a:xfrm>
              <a:custGeom>
                <a:avLst/>
                <a:gdLst>
                  <a:gd name="connsiteX0" fmla="*/ 22282 w 22860"/>
                  <a:gd name="connsiteY0" fmla="*/ 10224 h 22860"/>
                  <a:gd name="connsiteX1" fmla="*/ 13018 w 22860"/>
                  <a:gd name="connsiteY1" fmla="*/ 960 h 22860"/>
                  <a:gd name="connsiteX2" fmla="*/ 11083 w 22860"/>
                  <a:gd name="connsiteY2" fmla="*/ 100 h 22860"/>
                  <a:gd name="connsiteX3" fmla="*/ 10224 w 22860"/>
                  <a:gd name="connsiteY3" fmla="*/ 960 h 22860"/>
                  <a:gd name="connsiteX4" fmla="*/ 960 w 22860"/>
                  <a:gd name="connsiteY4" fmla="*/ 10224 h 22860"/>
                  <a:gd name="connsiteX5" fmla="*/ 100 w 22860"/>
                  <a:gd name="connsiteY5" fmla="*/ 12159 h 22860"/>
                  <a:gd name="connsiteX6" fmla="*/ 960 w 22860"/>
                  <a:gd name="connsiteY6" fmla="*/ 13018 h 22860"/>
                  <a:gd name="connsiteX7" fmla="*/ 10224 w 22860"/>
                  <a:gd name="connsiteY7" fmla="*/ 22282 h 22860"/>
                  <a:gd name="connsiteX8" fmla="*/ 12159 w 22860"/>
                  <a:gd name="connsiteY8" fmla="*/ 23142 h 22860"/>
                  <a:gd name="connsiteX9" fmla="*/ 13018 w 22860"/>
                  <a:gd name="connsiteY9" fmla="*/ 22282 h 22860"/>
                  <a:gd name="connsiteX10" fmla="*/ 22282 w 22860"/>
                  <a:gd name="connsiteY10" fmla="*/ 13018 h 22860"/>
                  <a:gd name="connsiteX11" fmla="*/ 23142 w 22860"/>
                  <a:gd name="connsiteY11" fmla="*/ 11083 h 22860"/>
                  <a:gd name="connsiteX12" fmla="*/ 22282 w 22860"/>
                  <a:gd name="connsiteY12" fmla="*/ 10224 h 2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860" h="22860">
                    <a:moveTo>
                      <a:pt x="22282" y="10224"/>
                    </a:moveTo>
                    <a:cubicBezTo>
                      <a:pt x="17247" y="8303"/>
                      <a:pt x="14961" y="6023"/>
                      <a:pt x="13018" y="960"/>
                    </a:cubicBezTo>
                    <a:cubicBezTo>
                      <a:pt x="12721" y="188"/>
                      <a:pt x="11855" y="-197"/>
                      <a:pt x="11083" y="100"/>
                    </a:cubicBezTo>
                    <a:cubicBezTo>
                      <a:pt x="10688" y="253"/>
                      <a:pt x="10376" y="565"/>
                      <a:pt x="10224" y="960"/>
                    </a:cubicBezTo>
                    <a:cubicBezTo>
                      <a:pt x="8303" y="6023"/>
                      <a:pt x="6023" y="8303"/>
                      <a:pt x="960" y="10224"/>
                    </a:cubicBezTo>
                    <a:cubicBezTo>
                      <a:pt x="188" y="10521"/>
                      <a:pt x="-197" y="11387"/>
                      <a:pt x="100" y="12159"/>
                    </a:cubicBezTo>
                    <a:cubicBezTo>
                      <a:pt x="253" y="12554"/>
                      <a:pt x="565" y="12866"/>
                      <a:pt x="960" y="13018"/>
                    </a:cubicBezTo>
                    <a:cubicBezTo>
                      <a:pt x="6023" y="14944"/>
                      <a:pt x="8303" y="17225"/>
                      <a:pt x="10224" y="22282"/>
                    </a:cubicBezTo>
                    <a:cubicBezTo>
                      <a:pt x="10521" y="23054"/>
                      <a:pt x="11387" y="23439"/>
                      <a:pt x="12159" y="23142"/>
                    </a:cubicBezTo>
                    <a:cubicBezTo>
                      <a:pt x="12554" y="22990"/>
                      <a:pt x="12866" y="22677"/>
                      <a:pt x="13018" y="22282"/>
                    </a:cubicBezTo>
                    <a:cubicBezTo>
                      <a:pt x="14939" y="17225"/>
                      <a:pt x="17225" y="14944"/>
                      <a:pt x="22282" y="13018"/>
                    </a:cubicBezTo>
                    <a:cubicBezTo>
                      <a:pt x="23054" y="12721"/>
                      <a:pt x="23439" y="11855"/>
                      <a:pt x="23142" y="11083"/>
                    </a:cubicBezTo>
                    <a:cubicBezTo>
                      <a:pt x="22990" y="10688"/>
                      <a:pt x="22677" y="10376"/>
                      <a:pt x="22282" y="10224"/>
                    </a:cubicBezTo>
                    <a:close/>
                  </a:path>
                </a:pathLst>
              </a:custGeom>
              <a:grpFill/>
              <a:ln w="557" cap="flat">
                <a:noFill/>
                <a:prstDash val="solid"/>
                <a:miter/>
              </a:ln>
            </p:spPr>
            <p:txBody>
              <a:bodyPr rtlCol="0" anchor="ctr"/>
              <a:lstStyle/>
              <a:p>
                <a:endParaRPr lang="en-US" dirty="0"/>
              </a:p>
            </p:txBody>
          </p:sp>
          <p:sp>
            <p:nvSpPr>
              <p:cNvPr id="28" name="Freeform 27">
                <a:extLst>
                  <a:ext uri="{FF2B5EF4-FFF2-40B4-BE49-F238E27FC236}">
                    <a16:creationId xmlns:a16="http://schemas.microsoft.com/office/drawing/2014/main" id="{48C10271-9D97-B58F-7C57-ECA36C7380F8}"/>
                  </a:ext>
                </a:extLst>
              </p:cNvPr>
              <p:cNvSpPr/>
              <p:nvPr/>
            </p:nvSpPr>
            <p:spPr>
              <a:xfrm>
                <a:off x="8668832" y="4290040"/>
                <a:ext cx="27432" cy="27432"/>
              </a:xfrm>
              <a:custGeom>
                <a:avLst/>
                <a:gdLst>
                  <a:gd name="connsiteX0" fmla="*/ 1145 w 27432"/>
                  <a:gd name="connsiteY0" fmla="*/ 15577 h 27432"/>
                  <a:gd name="connsiteX1" fmla="*/ 12232 w 27432"/>
                  <a:gd name="connsiteY1" fmla="*/ 26664 h 27432"/>
                  <a:gd name="connsiteX2" fmla="*/ 14541 w 27432"/>
                  <a:gd name="connsiteY2" fmla="*/ 27699 h 27432"/>
                  <a:gd name="connsiteX3" fmla="*/ 15575 w 27432"/>
                  <a:gd name="connsiteY3" fmla="*/ 26664 h 27432"/>
                  <a:gd name="connsiteX4" fmla="*/ 26657 w 27432"/>
                  <a:gd name="connsiteY4" fmla="*/ 15577 h 27432"/>
                  <a:gd name="connsiteX5" fmla="*/ 27681 w 27432"/>
                  <a:gd name="connsiteY5" fmla="*/ 13264 h 27432"/>
                  <a:gd name="connsiteX6" fmla="*/ 26657 w 27432"/>
                  <a:gd name="connsiteY6" fmla="*/ 12240 h 27432"/>
                  <a:gd name="connsiteX7" fmla="*/ 15575 w 27432"/>
                  <a:gd name="connsiteY7" fmla="*/ 1153 h 27432"/>
                  <a:gd name="connsiteX8" fmla="*/ 13267 w 27432"/>
                  <a:gd name="connsiteY8" fmla="*/ 118 h 27432"/>
                  <a:gd name="connsiteX9" fmla="*/ 12232 w 27432"/>
                  <a:gd name="connsiteY9" fmla="*/ 1153 h 27432"/>
                  <a:gd name="connsiteX10" fmla="*/ 1145 w 27432"/>
                  <a:gd name="connsiteY10" fmla="*/ 12240 h 27432"/>
                  <a:gd name="connsiteX11" fmla="*/ 120 w 27432"/>
                  <a:gd name="connsiteY11" fmla="*/ 14553 h 27432"/>
                  <a:gd name="connsiteX12" fmla="*/ 1145 w 27432"/>
                  <a:gd name="connsiteY12" fmla="*/ 15577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432" h="27432">
                    <a:moveTo>
                      <a:pt x="1145" y="15577"/>
                    </a:moveTo>
                    <a:cubicBezTo>
                      <a:pt x="7203" y="17863"/>
                      <a:pt x="9929" y="20606"/>
                      <a:pt x="12232" y="26664"/>
                    </a:cubicBezTo>
                    <a:cubicBezTo>
                      <a:pt x="12584" y="27588"/>
                      <a:pt x="13617" y="28051"/>
                      <a:pt x="14541" y="27699"/>
                    </a:cubicBezTo>
                    <a:cubicBezTo>
                      <a:pt x="15017" y="27518"/>
                      <a:pt x="15394" y="27141"/>
                      <a:pt x="15575" y="26664"/>
                    </a:cubicBezTo>
                    <a:cubicBezTo>
                      <a:pt x="17861" y="20606"/>
                      <a:pt x="20599" y="17880"/>
                      <a:pt x="26657" y="15577"/>
                    </a:cubicBezTo>
                    <a:cubicBezTo>
                      <a:pt x="27579" y="15221"/>
                      <a:pt x="28037" y="14186"/>
                      <a:pt x="27681" y="13264"/>
                    </a:cubicBezTo>
                    <a:cubicBezTo>
                      <a:pt x="27500" y="12793"/>
                      <a:pt x="27128" y="12421"/>
                      <a:pt x="26657" y="12240"/>
                    </a:cubicBezTo>
                    <a:cubicBezTo>
                      <a:pt x="20599" y="9954"/>
                      <a:pt x="17873" y="7205"/>
                      <a:pt x="15575" y="1153"/>
                    </a:cubicBezTo>
                    <a:cubicBezTo>
                      <a:pt x="15224" y="229"/>
                      <a:pt x="14190" y="-234"/>
                      <a:pt x="13267" y="118"/>
                    </a:cubicBezTo>
                    <a:cubicBezTo>
                      <a:pt x="12790" y="299"/>
                      <a:pt x="12414" y="676"/>
                      <a:pt x="12232" y="1153"/>
                    </a:cubicBezTo>
                    <a:cubicBezTo>
                      <a:pt x="9946" y="7205"/>
                      <a:pt x="7203" y="9937"/>
                      <a:pt x="1145" y="12240"/>
                    </a:cubicBezTo>
                    <a:cubicBezTo>
                      <a:pt x="223" y="12595"/>
                      <a:pt x="-235" y="13631"/>
                      <a:pt x="120" y="14553"/>
                    </a:cubicBezTo>
                    <a:cubicBezTo>
                      <a:pt x="302" y="15023"/>
                      <a:pt x="674" y="15395"/>
                      <a:pt x="1145" y="15577"/>
                    </a:cubicBezTo>
                    <a:close/>
                  </a:path>
                </a:pathLst>
              </a:custGeom>
              <a:grpFill/>
              <a:ln w="557" cap="flat">
                <a:noFill/>
                <a:prstDash val="solid"/>
                <a:miter/>
              </a:ln>
            </p:spPr>
            <p:txBody>
              <a:bodyPr rtlCol="0" anchor="ctr"/>
              <a:lstStyle/>
              <a:p>
                <a:endParaRPr lang="en-US" dirty="0"/>
              </a:p>
            </p:txBody>
          </p:sp>
          <p:sp>
            <p:nvSpPr>
              <p:cNvPr id="29" name="Freeform 28">
                <a:extLst>
                  <a:ext uri="{FF2B5EF4-FFF2-40B4-BE49-F238E27FC236}">
                    <a16:creationId xmlns:a16="http://schemas.microsoft.com/office/drawing/2014/main" id="{C6BEA3DC-ED33-348F-C379-F39C640759A5}"/>
                  </a:ext>
                </a:extLst>
              </p:cNvPr>
              <p:cNvSpPr/>
              <p:nvPr/>
            </p:nvSpPr>
            <p:spPr>
              <a:xfrm>
                <a:off x="8540750" y="4515358"/>
                <a:ext cx="71438" cy="36005"/>
              </a:xfrm>
              <a:custGeom>
                <a:avLst/>
                <a:gdLst>
                  <a:gd name="connsiteX0" fmla="*/ 68529 w 71437"/>
                  <a:gd name="connsiteY0" fmla="*/ 0 h 36004"/>
                  <a:gd name="connsiteX1" fmla="*/ 3223 w 71437"/>
                  <a:gd name="connsiteY1" fmla="*/ 0 h 36004"/>
                  <a:gd name="connsiteX2" fmla="*/ 0 w 71437"/>
                  <a:gd name="connsiteY2" fmla="*/ 3229 h 36004"/>
                  <a:gd name="connsiteX3" fmla="*/ 0 w 71437"/>
                  <a:gd name="connsiteY3" fmla="*/ 33256 h 36004"/>
                  <a:gd name="connsiteX4" fmla="*/ 3223 w 71437"/>
                  <a:gd name="connsiteY4" fmla="*/ 36479 h 36004"/>
                  <a:gd name="connsiteX5" fmla="*/ 68529 w 71437"/>
                  <a:gd name="connsiteY5" fmla="*/ 36479 h 36004"/>
                  <a:gd name="connsiteX6" fmla="*/ 71752 w 71437"/>
                  <a:gd name="connsiteY6" fmla="*/ 33256 h 36004"/>
                  <a:gd name="connsiteX7" fmla="*/ 71752 w 71437"/>
                  <a:gd name="connsiteY7" fmla="*/ 3229 h 36004"/>
                  <a:gd name="connsiteX8" fmla="*/ 68529 w 71437"/>
                  <a:gd name="connsiteY8" fmla="*/ 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37" h="36004">
                    <a:moveTo>
                      <a:pt x="68529" y="0"/>
                    </a:moveTo>
                    <a:lnTo>
                      <a:pt x="3223" y="0"/>
                    </a:lnTo>
                    <a:cubicBezTo>
                      <a:pt x="1442" y="3"/>
                      <a:pt x="0" y="1448"/>
                      <a:pt x="0" y="3229"/>
                    </a:cubicBezTo>
                    <a:lnTo>
                      <a:pt x="0" y="33256"/>
                    </a:lnTo>
                    <a:cubicBezTo>
                      <a:pt x="3" y="35034"/>
                      <a:pt x="1444" y="36476"/>
                      <a:pt x="3223" y="36479"/>
                    </a:cubicBezTo>
                    <a:lnTo>
                      <a:pt x="68529" y="36479"/>
                    </a:lnTo>
                    <a:cubicBezTo>
                      <a:pt x="70307" y="36476"/>
                      <a:pt x="71749" y="35034"/>
                      <a:pt x="71752" y="33256"/>
                    </a:cubicBezTo>
                    <a:lnTo>
                      <a:pt x="71752" y="3229"/>
                    </a:lnTo>
                    <a:cubicBezTo>
                      <a:pt x="71752" y="1448"/>
                      <a:pt x="70310" y="3"/>
                      <a:pt x="68529" y="0"/>
                    </a:cubicBezTo>
                    <a:close/>
                  </a:path>
                </a:pathLst>
              </a:custGeom>
              <a:grpFill/>
              <a:ln w="557" cap="flat">
                <a:noFill/>
                <a:prstDash val="solid"/>
                <a:miter/>
              </a:ln>
            </p:spPr>
            <p:txBody>
              <a:bodyPr rtlCol="0" anchor="ctr"/>
              <a:lstStyle/>
              <a:p>
                <a:endParaRPr lang="en-US" dirty="0"/>
              </a:p>
            </p:txBody>
          </p:sp>
          <p:sp>
            <p:nvSpPr>
              <p:cNvPr id="30" name="Freeform 29">
                <a:extLst>
                  <a:ext uri="{FF2B5EF4-FFF2-40B4-BE49-F238E27FC236}">
                    <a16:creationId xmlns:a16="http://schemas.microsoft.com/office/drawing/2014/main" id="{91DC10DF-4E33-412D-5B5C-AD102DD4CF71}"/>
                  </a:ext>
                </a:extLst>
              </p:cNvPr>
              <p:cNvSpPr/>
              <p:nvPr/>
            </p:nvSpPr>
            <p:spPr>
              <a:xfrm>
                <a:off x="8725470" y="4268470"/>
                <a:ext cx="71438" cy="282893"/>
              </a:xfrm>
              <a:custGeom>
                <a:avLst/>
                <a:gdLst>
                  <a:gd name="connsiteX0" fmla="*/ 68529 w 71437"/>
                  <a:gd name="connsiteY0" fmla="*/ 0 h 282892"/>
                  <a:gd name="connsiteX1" fmla="*/ 3229 w 71437"/>
                  <a:gd name="connsiteY1" fmla="*/ 0 h 282892"/>
                  <a:gd name="connsiteX2" fmla="*/ 0 w 71437"/>
                  <a:gd name="connsiteY2" fmla="*/ 3218 h 282892"/>
                  <a:gd name="connsiteX3" fmla="*/ 0 w 71437"/>
                  <a:gd name="connsiteY3" fmla="*/ 3223 h 282892"/>
                  <a:gd name="connsiteX4" fmla="*/ 0 w 71437"/>
                  <a:gd name="connsiteY4" fmla="*/ 280144 h 282892"/>
                  <a:gd name="connsiteX5" fmla="*/ 3229 w 71437"/>
                  <a:gd name="connsiteY5" fmla="*/ 283367 h 282892"/>
                  <a:gd name="connsiteX6" fmla="*/ 68529 w 71437"/>
                  <a:gd name="connsiteY6" fmla="*/ 283367 h 282892"/>
                  <a:gd name="connsiteX7" fmla="*/ 71752 w 71437"/>
                  <a:gd name="connsiteY7" fmla="*/ 280144 h 282892"/>
                  <a:gd name="connsiteX8" fmla="*/ 71752 w 71437"/>
                  <a:gd name="connsiteY8" fmla="*/ 3223 h 282892"/>
                  <a:gd name="connsiteX9" fmla="*/ 68540 w 71437"/>
                  <a:gd name="connsiteY9" fmla="*/ 0 h 282892"/>
                  <a:gd name="connsiteX10" fmla="*/ 68529 w 71437"/>
                  <a:gd name="connsiteY10" fmla="*/ 0 h 282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437" h="282892">
                    <a:moveTo>
                      <a:pt x="68529" y="0"/>
                    </a:moveTo>
                    <a:lnTo>
                      <a:pt x="3229" y="0"/>
                    </a:lnTo>
                    <a:cubicBezTo>
                      <a:pt x="1449" y="-3"/>
                      <a:pt x="3" y="1437"/>
                      <a:pt x="0" y="3218"/>
                    </a:cubicBezTo>
                    <a:cubicBezTo>
                      <a:pt x="0" y="3219"/>
                      <a:pt x="0" y="3221"/>
                      <a:pt x="0" y="3223"/>
                    </a:cubicBezTo>
                    <a:lnTo>
                      <a:pt x="0" y="280144"/>
                    </a:lnTo>
                    <a:cubicBezTo>
                      <a:pt x="3" y="281925"/>
                      <a:pt x="1448" y="283367"/>
                      <a:pt x="3229" y="283367"/>
                    </a:cubicBezTo>
                    <a:lnTo>
                      <a:pt x="68529" y="283367"/>
                    </a:lnTo>
                    <a:cubicBezTo>
                      <a:pt x="70309" y="283367"/>
                      <a:pt x="71752" y="281924"/>
                      <a:pt x="71752" y="280144"/>
                    </a:cubicBezTo>
                    <a:lnTo>
                      <a:pt x="71752" y="3223"/>
                    </a:lnTo>
                    <a:cubicBezTo>
                      <a:pt x="71755" y="1446"/>
                      <a:pt x="70317" y="3"/>
                      <a:pt x="68540" y="0"/>
                    </a:cubicBezTo>
                    <a:cubicBezTo>
                      <a:pt x="68536" y="0"/>
                      <a:pt x="68532" y="0"/>
                      <a:pt x="68529" y="0"/>
                    </a:cubicBezTo>
                    <a:close/>
                  </a:path>
                </a:pathLst>
              </a:custGeom>
              <a:grpFill/>
              <a:ln w="557" cap="flat">
                <a:noFill/>
                <a:prstDash val="solid"/>
                <a:miter/>
              </a:ln>
            </p:spPr>
            <p:txBody>
              <a:bodyPr rtlCol="0" anchor="ctr"/>
              <a:lstStyle/>
              <a:p>
                <a:endParaRPr lang="en-US" dirty="0"/>
              </a:p>
            </p:txBody>
          </p:sp>
          <p:sp>
            <p:nvSpPr>
              <p:cNvPr id="31" name="Freeform 30">
                <a:extLst>
                  <a:ext uri="{FF2B5EF4-FFF2-40B4-BE49-F238E27FC236}">
                    <a16:creationId xmlns:a16="http://schemas.microsoft.com/office/drawing/2014/main" id="{EF78F75D-6902-8F20-C8F4-998B231050F8}"/>
                  </a:ext>
                </a:extLst>
              </p:cNvPr>
              <p:cNvSpPr/>
              <p:nvPr/>
            </p:nvSpPr>
            <p:spPr>
              <a:xfrm>
                <a:off x="8632539" y="4482600"/>
                <a:ext cx="71438" cy="69152"/>
              </a:xfrm>
              <a:custGeom>
                <a:avLst/>
                <a:gdLst>
                  <a:gd name="connsiteX0" fmla="*/ 68529 w 71437"/>
                  <a:gd name="connsiteY0" fmla="*/ 0 h 69151"/>
                  <a:gd name="connsiteX1" fmla="*/ 3229 w 71437"/>
                  <a:gd name="connsiteY1" fmla="*/ 0 h 69151"/>
                  <a:gd name="connsiteX2" fmla="*/ 0 w 71437"/>
                  <a:gd name="connsiteY2" fmla="*/ 3223 h 69151"/>
                  <a:gd name="connsiteX3" fmla="*/ 0 w 71437"/>
                  <a:gd name="connsiteY3" fmla="*/ 66014 h 69151"/>
                  <a:gd name="connsiteX4" fmla="*/ 3229 w 71437"/>
                  <a:gd name="connsiteY4" fmla="*/ 69237 h 69151"/>
                  <a:gd name="connsiteX5" fmla="*/ 68529 w 71437"/>
                  <a:gd name="connsiteY5" fmla="*/ 69237 h 69151"/>
                  <a:gd name="connsiteX6" fmla="*/ 71752 w 71437"/>
                  <a:gd name="connsiteY6" fmla="*/ 66014 h 69151"/>
                  <a:gd name="connsiteX7" fmla="*/ 71752 w 71437"/>
                  <a:gd name="connsiteY7" fmla="*/ 3223 h 69151"/>
                  <a:gd name="connsiteX8" fmla="*/ 68529 w 71437"/>
                  <a:gd name="connsiteY8" fmla="*/ 0 h 6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37" h="69151">
                    <a:moveTo>
                      <a:pt x="68529" y="0"/>
                    </a:moveTo>
                    <a:lnTo>
                      <a:pt x="3229" y="0"/>
                    </a:lnTo>
                    <a:cubicBezTo>
                      <a:pt x="1448" y="0"/>
                      <a:pt x="3" y="1442"/>
                      <a:pt x="0" y="3223"/>
                    </a:cubicBezTo>
                    <a:lnTo>
                      <a:pt x="0" y="66014"/>
                    </a:lnTo>
                    <a:cubicBezTo>
                      <a:pt x="3" y="67795"/>
                      <a:pt x="1448" y="69237"/>
                      <a:pt x="3229" y="69237"/>
                    </a:cubicBezTo>
                    <a:lnTo>
                      <a:pt x="68529" y="69237"/>
                    </a:lnTo>
                    <a:cubicBezTo>
                      <a:pt x="70307" y="69234"/>
                      <a:pt x="71749" y="67793"/>
                      <a:pt x="71752" y="66014"/>
                    </a:cubicBezTo>
                    <a:lnTo>
                      <a:pt x="71752" y="3223"/>
                    </a:lnTo>
                    <a:cubicBezTo>
                      <a:pt x="71749" y="1444"/>
                      <a:pt x="70307" y="3"/>
                      <a:pt x="68529" y="0"/>
                    </a:cubicBezTo>
                    <a:close/>
                  </a:path>
                </a:pathLst>
              </a:custGeom>
              <a:grpFill/>
              <a:ln w="557" cap="flat">
                <a:noFill/>
                <a:prstDash val="solid"/>
                <a:miter/>
              </a:ln>
            </p:spPr>
            <p:txBody>
              <a:bodyPr rtlCol="0" anchor="ctr"/>
              <a:lstStyle/>
              <a:p>
                <a:endParaRPr lang="en-US" dirty="0"/>
              </a:p>
            </p:txBody>
          </p:sp>
          <p:sp>
            <p:nvSpPr>
              <p:cNvPr id="32" name="Freeform 31">
                <a:extLst>
                  <a:ext uri="{FF2B5EF4-FFF2-40B4-BE49-F238E27FC236}">
                    <a16:creationId xmlns:a16="http://schemas.microsoft.com/office/drawing/2014/main" id="{6A2901B4-C2D1-BDFC-F723-BDEB3384839A}"/>
                  </a:ext>
                </a:extLst>
              </p:cNvPr>
              <p:cNvSpPr/>
              <p:nvPr/>
            </p:nvSpPr>
            <p:spPr>
              <a:xfrm>
                <a:off x="8540819" y="4336550"/>
                <a:ext cx="180594" cy="150876"/>
              </a:xfrm>
              <a:custGeom>
                <a:avLst/>
                <a:gdLst>
                  <a:gd name="connsiteX0" fmla="*/ 157865 w 180594"/>
                  <a:gd name="connsiteY0" fmla="*/ 29675 h 150876"/>
                  <a:gd name="connsiteX1" fmla="*/ 114019 w 180594"/>
                  <a:gd name="connsiteY1" fmla="*/ 87825 h 150876"/>
                  <a:gd name="connsiteX2" fmla="*/ 3463 w 180594"/>
                  <a:gd name="connsiteY2" fmla="*/ 142415 h 150876"/>
                  <a:gd name="connsiteX3" fmla="*/ 81 w 180594"/>
                  <a:gd name="connsiteY3" fmla="*/ 147445 h 150876"/>
                  <a:gd name="connsiteX4" fmla="*/ 4291 w 180594"/>
                  <a:gd name="connsiteY4" fmla="*/ 150907 h 150876"/>
                  <a:gd name="connsiteX5" fmla="*/ 5132 w 180594"/>
                  <a:gd name="connsiteY5" fmla="*/ 150804 h 150876"/>
                  <a:gd name="connsiteX6" fmla="*/ 119849 w 180594"/>
                  <a:gd name="connsiteY6" fmla="*/ 94112 h 150876"/>
                  <a:gd name="connsiteX7" fmla="*/ 166140 w 180594"/>
                  <a:gd name="connsiteY7" fmla="*/ 32264 h 150876"/>
                  <a:gd name="connsiteX8" fmla="*/ 166535 w 180594"/>
                  <a:gd name="connsiteY8" fmla="*/ 31464 h 150876"/>
                  <a:gd name="connsiteX9" fmla="*/ 171107 w 180594"/>
                  <a:gd name="connsiteY9" fmla="*/ 21262 h 150876"/>
                  <a:gd name="connsiteX10" fmla="*/ 172467 w 180594"/>
                  <a:gd name="connsiteY10" fmla="*/ 27932 h 150876"/>
                  <a:gd name="connsiteX11" fmla="*/ 177462 w 180594"/>
                  <a:gd name="connsiteY11" fmla="*/ 31012 h 150876"/>
                  <a:gd name="connsiteX12" fmla="*/ 180536 w 180594"/>
                  <a:gd name="connsiteY12" fmla="*/ 26017 h 150876"/>
                  <a:gd name="connsiteX13" fmla="*/ 175307 w 180594"/>
                  <a:gd name="connsiteY13" fmla="*/ 3615 h 150876"/>
                  <a:gd name="connsiteX14" fmla="*/ 172524 w 180594"/>
                  <a:gd name="connsiteY14" fmla="*/ 100 h 150876"/>
                  <a:gd name="connsiteX15" fmla="*/ 168489 w 180594"/>
                  <a:gd name="connsiteY15" fmla="*/ 1060 h 150876"/>
                  <a:gd name="connsiteX16" fmla="*/ 151498 w 180594"/>
                  <a:gd name="connsiteY16" fmla="*/ 16302 h 150876"/>
                  <a:gd name="connsiteX17" fmla="*/ 151253 w 180594"/>
                  <a:gd name="connsiteY17" fmla="*/ 22263 h 150876"/>
                  <a:gd name="connsiteX18" fmla="*/ 157213 w 180594"/>
                  <a:gd name="connsiteY18" fmla="*/ 22508 h 150876"/>
                  <a:gd name="connsiteX19" fmla="*/ 163900 w 180594"/>
                  <a:gd name="connsiteY19" fmla="*/ 16502 h 150876"/>
                  <a:gd name="connsiteX20" fmla="*/ 158185 w 180594"/>
                  <a:gd name="connsiteY20" fmla="*/ 29075 h 15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594" h="150876">
                    <a:moveTo>
                      <a:pt x="157865" y="29675"/>
                    </a:moveTo>
                    <a:cubicBezTo>
                      <a:pt x="146825" y="51512"/>
                      <a:pt x="131977" y="71204"/>
                      <a:pt x="114019" y="87825"/>
                    </a:cubicBezTo>
                    <a:cubicBezTo>
                      <a:pt x="84301" y="115400"/>
                      <a:pt x="47091" y="133768"/>
                      <a:pt x="3463" y="142415"/>
                    </a:cubicBezTo>
                    <a:cubicBezTo>
                      <a:pt x="1140" y="142870"/>
                      <a:pt x="-374" y="145122"/>
                      <a:pt x="81" y="147445"/>
                    </a:cubicBezTo>
                    <a:cubicBezTo>
                      <a:pt x="475" y="149458"/>
                      <a:pt x="2240" y="150909"/>
                      <a:pt x="4291" y="150907"/>
                    </a:cubicBezTo>
                    <a:cubicBezTo>
                      <a:pt x="4574" y="150899"/>
                      <a:pt x="4855" y="150864"/>
                      <a:pt x="5132" y="150804"/>
                    </a:cubicBezTo>
                    <a:cubicBezTo>
                      <a:pt x="50337" y="141866"/>
                      <a:pt x="88936" y="122801"/>
                      <a:pt x="119849" y="94112"/>
                    </a:cubicBezTo>
                    <a:cubicBezTo>
                      <a:pt x="138900" y="76472"/>
                      <a:pt x="154586" y="55515"/>
                      <a:pt x="166140" y="32264"/>
                    </a:cubicBezTo>
                    <a:lnTo>
                      <a:pt x="166535" y="31464"/>
                    </a:lnTo>
                    <a:cubicBezTo>
                      <a:pt x="168267" y="28161"/>
                      <a:pt x="169794" y="24754"/>
                      <a:pt x="171107" y="21262"/>
                    </a:cubicBezTo>
                    <a:lnTo>
                      <a:pt x="172467" y="27932"/>
                    </a:lnTo>
                    <a:cubicBezTo>
                      <a:pt x="172907" y="30155"/>
                      <a:pt x="175233" y="31452"/>
                      <a:pt x="177462" y="31012"/>
                    </a:cubicBezTo>
                    <a:cubicBezTo>
                      <a:pt x="179691" y="30572"/>
                      <a:pt x="180976" y="28241"/>
                      <a:pt x="180536" y="26017"/>
                    </a:cubicBezTo>
                    <a:lnTo>
                      <a:pt x="175307" y="3615"/>
                    </a:lnTo>
                    <a:cubicBezTo>
                      <a:pt x="175014" y="2056"/>
                      <a:pt x="173973" y="742"/>
                      <a:pt x="172524" y="100"/>
                    </a:cubicBezTo>
                    <a:cubicBezTo>
                      <a:pt x="171284" y="-129"/>
                      <a:pt x="169552" y="-26"/>
                      <a:pt x="168489" y="1060"/>
                    </a:cubicBezTo>
                    <a:lnTo>
                      <a:pt x="151498" y="16302"/>
                    </a:lnTo>
                    <a:cubicBezTo>
                      <a:pt x="149785" y="17880"/>
                      <a:pt x="149675" y="20549"/>
                      <a:pt x="151253" y="22263"/>
                    </a:cubicBezTo>
                    <a:cubicBezTo>
                      <a:pt x="152831" y="23976"/>
                      <a:pt x="155500" y="24087"/>
                      <a:pt x="157213" y="22508"/>
                    </a:cubicBezTo>
                    <a:lnTo>
                      <a:pt x="163900" y="16502"/>
                    </a:lnTo>
                    <a:cubicBezTo>
                      <a:pt x="162267" y="20811"/>
                      <a:pt x="160358" y="25011"/>
                      <a:pt x="158185" y="29075"/>
                    </a:cubicBezTo>
                    <a:close/>
                  </a:path>
                </a:pathLst>
              </a:custGeom>
              <a:grpFill/>
              <a:ln w="557" cap="flat">
                <a:noFill/>
                <a:prstDash val="solid"/>
                <a:miter/>
              </a:ln>
            </p:spPr>
            <p:txBody>
              <a:bodyPr rtlCol="0" anchor="ctr"/>
              <a:lstStyle/>
              <a:p>
                <a:endParaRPr lang="en-US" dirty="0"/>
              </a:p>
            </p:txBody>
          </p:sp>
        </p:grpSp>
      </p:grpSp>
      <p:sp>
        <p:nvSpPr>
          <p:cNvPr id="64" name="Rounded Rectangle 63">
            <a:extLst>
              <a:ext uri="{FF2B5EF4-FFF2-40B4-BE49-F238E27FC236}">
                <a16:creationId xmlns:a16="http://schemas.microsoft.com/office/drawing/2014/main" id="{B9BADB4D-05A0-729A-9B2F-3077F2E27326}"/>
              </a:ext>
            </a:extLst>
          </p:cNvPr>
          <p:cNvSpPr/>
          <p:nvPr/>
        </p:nvSpPr>
        <p:spPr>
          <a:xfrm>
            <a:off x="6242024" y="4466981"/>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chemeClr val="accent3"/>
                </a:solidFill>
                <a:effectLst/>
                <a:uLnTx/>
                <a:uFillTx/>
                <a:latin typeface="Arial" panose="020B0604020202020204"/>
                <a:ea typeface="+mn-ea"/>
                <a:cs typeface="+mn-cs"/>
              </a:rPr>
              <a:t>SUPPLY CHAIN</a:t>
            </a:r>
            <a:endParaRPr lang="en-US" sz="1050" dirty="0">
              <a:solidFill>
                <a:schemeClr val="accent3"/>
              </a:solidFill>
            </a:endParaRPr>
          </a:p>
          <a:p>
            <a:pPr marL="0" lvl="1" indent="0">
              <a:lnSpc>
                <a:spcPts val="1300"/>
              </a:lnSpc>
              <a:spcBef>
                <a:spcPts val="0"/>
              </a:spcBef>
              <a:spcAft>
                <a:spcPts val="0"/>
              </a:spcAft>
              <a:buClr>
                <a:schemeClr val="tx1"/>
              </a:buClr>
              <a:buSzPct val="70000"/>
              <a:buNone/>
            </a:pPr>
            <a:r>
              <a:rPr lang="en-US" sz="1050" dirty="0">
                <a:solidFill>
                  <a:schemeClr val="tx1"/>
                </a:solidFill>
              </a:rPr>
              <a:t>We assist clients across the full range of supply chain processes and have the unique ability to </a:t>
            </a:r>
            <a:r>
              <a:rPr lang="en-US" sz="1050" b="1" dirty="0">
                <a:solidFill>
                  <a:schemeClr val="tx1"/>
                </a:solidFill>
              </a:rPr>
              <a:t>create alignment between supply chain and its stakeholders</a:t>
            </a:r>
            <a:r>
              <a:rPr lang="en-US" sz="1050" dirty="0">
                <a:solidFill>
                  <a:schemeClr val="tx1"/>
                </a:solidFill>
              </a:rPr>
              <a:t>. From crafting new supply chain strategies to restructuring your organization to improving your daily operations, we help you with every step.</a:t>
            </a:r>
          </a:p>
        </p:txBody>
      </p:sp>
      <p:grpSp>
        <p:nvGrpSpPr>
          <p:cNvPr id="138" name="Group 137">
            <a:extLst>
              <a:ext uri="{FF2B5EF4-FFF2-40B4-BE49-F238E27FC236}">
                <a16:creationId xmlns:a16="http://schemas.microsoft.com/office/drawing/2014/main" id="{7614A0CA-7D33-34A2-91A7-F74E374904BF}"/>
              </a:ext>
            </a:extLst>
          </p:cNvPr>
          <p:cNvGrpSpPr/>
          <p:nvPr/>
        </p:nvGrpSpPr>
        <p:grpSpPr>
          <a:xfrm>
            <a:off x="6461935" y="1602763"/>
            <a:ext cx="777240" cy="777240"/>
            <a:chOff x="6381380" y="1630472"/>
            <a:chExt cx="777240" cy="777240"/>
          </a:xfrm>
        </p:grpSpPr>
        <p:sp>
          <p:nvSpPr>
            <p:cNvPr id="136" name="Oval 135">
              <a:extLst>
                <a:ext uri="{FF2B5EF4-FFF2-40B4-BE49-F238E27FC236}">
                  <a16:creationId xmlns:a16="http://schemas.microsoft.com/office/drawing/2014/main" id="{2DA324A4-40EA-7FDE-CC39-6F1DD6A9AAC9}"/>
                </a:ext>
              </a:extLst>
            </p:cNvPr>
            <p:cNvSpPr>
              <a:spLocks noChangeAspect="1"/>
            </p:cNvSpPr>
            <p:nvPr/>
          </p:nvSpPr>
          <p:spPr>
            <a:xfrm>
              <a:off x="6381380" y="1630472"/>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37" name="Oval 136">
              <a:extLst>
                <a:ext uri="{FF2B5EF4-FFF2-40B4-BE49-F238E27FC236}">
                  <a16:creationId xmlns:a16="http://schemas.microsoft.com/office/drawing/2014/main" id="{40349BDC-29DE-203E-4470-E1D6D30D6B0F}"/>
                </a:ext>
              </a:extLst>
            </p:cNvPr>
            <p:cNvSpPr/>
            <p:nvPr/>
          </p:nvSpPr>
          <p:spPr>
            <a:xfrm>
              <a:off x="6446150" y="1695242"/>
              <a:ext cx="647700" cy="647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75" name="Graphic 87">
              <a:extLst>
                <a:ext uri="{FF2B5EF4-FFF2-40B4-BE49-F238E27FC236}">
                  <a16:creationId xmlns:a16="http://schemas.microsoft.com/office/drawing/2014/main" id="{1C7E397E-71D1-36AA-BDC7-E472E7BDC381}"/>
                </a:ext>
              </a:extLst>
            </p:cNvPr>
            <p:cNvGrpSpPr>
              <a:grpSpLocks noChangeAspect="1"/>
            </p:cNvGrpSpPr>
            <p:nvPr/>
          </p:nvGrpSpPr>
          <p:grpSpPr>
            <a:xfrm>
              <a:off x="6579840" y="1813336"/>
              <a:ext cx="375669" cy="411480"/>
              <a:chOff x="2807142" y="3737593"/>
              <a:chExt cx="258794" cy="283464"/>
            </a:xfrm>
            <a:solidFill>
              <a:schemeClr val="bg1"/>
            </a:solidFill>
          </p:grpSpPr>
          <p:sp>
            <p:nvSpPr>
              <p:cNvPr id="76" name="Freeform 125">
                <a:extLst>
                  <a:ext uri="{FF2B5EF4-FFF2-40B4-BE49-F238E27FC236}">
                    <a16:creationId xmlns:a16="http://schemas.microsoft.com/office/drawing/2014/main" id="{D91167BB-7C38-7333-F908-4BA8CB60C4FF}"/>
                  </a:ext>
                </a:extLst>
              </p:cNvPr>
              <p:cNvSpPr/>
              <p:nvPr/>
            </p:nvSpPr>
            <p:spPr>
              <a:xfrm>
                <a:off x="2807142" y="3737593"/>
                <a:ext cx="258794" cy="283464"/>
              </a:xfrm>
              <a:custGeom>
                <a:avLst/>
                <a:gdLst>
                  <a:gd name="connsiteX0" fmla="*/ 252408 w 258794"/>
                  <a:gd name="connsiteY0" fmla="*/ 223369 h 283464"/>
                  <a:gd name="connsiteX1" fmla="*/ 252408 w 258794"/>
                  <a:gd name="connsiteY1" fmla="*/ 170735 h 283464"/>
                  <a:gd name="connsiteX2" fmla="*/ 199691 w 258794"/>
                  <a:gd name="connsiteY2" fmla="*/ 170735 h 283464"/>
                  <a:gd name="connsiteX3" fmla="*/ 199691 w 258794"/>
                  <a:gd name="connsiteY3" fmla="*/ 151408 h 283464"/>
                  <a:gd name="connsiteX4" fmla="*/ 221417 w 258794"/>
                  <a:gd name="connsiteY4" fmla="*/ 151408 h 283464"/>
                  <a:gd name="connsiteX5" fmla="*/ 239764 w 258794"/>
                  <a:gd name="connsiteY5" fmla="*/ 160243 h 283464"/>
                  <a:gd name="connsiteX6" fmla="*/ 248527 w 258794"/>
                  <a:gd name="connsiteY6" fmla="*/ 141744 h 283464"/>
                  <a:gd name="connsiteX7" fmla="*/ 230179 w 258794"/>
                  <a:gd name="connsiteY7" fmla="*/ 132910 h 283464"/>
                  <a:gd name="connsiteX8" fmla="*/ 221417 w 258794"/>
                  <a:gd name="connsiteY8" fmla="*/ 141744 h 283464"/>
                  <a:gd name="connsiteX9" fmla="*/ 199691 w 258794"/>
                  <a:gd name="connsiteY9" fmla="*/ 141744 h 283464"/>
                  <a:gd name="connsiteX10" fmla="*/ 199691 w 258794"/>
                  <a:gd name="connsiteY10" fmla="*/ 99869 h 283464"/>
                  <a:gd name="connsiteX11" fmla="*/ 221417 w 258794"/>
                  <a:gd name="connsiteY11" fmla="*/ 99869 h 283464"/>
                  <a:gd name="connsiteX12" fmla="*/ 239764 w 258794"/>
                  <a:gd name="connsiteY12" fmla="*/ 108704 h 283464"/>
                  <a:gd name="connsiteX13" fmla="*/ 248527 w 258794"/>
                  <a:gd name="connsiteY13" fmla="*/ 90206 h 283464"/>
                  <a:gd name="connsiteX14" fmla="*/ 230179 w 258794"/>
                  <a:gd name="connsiteY14" fmla="*/ 81371 h 283464"/>
                  <a:gd name="connsiteX15" fmla="*/ 221417 w 258794"/>
                  <a:gd name="connsiteY15" fmla="*/ 90206 h 283464"/>
                  <a:gd name="connsiteX16" fmla="*/ 199691 w 258794"/>
                  <a:gd name="connsiteY16" fmla="*/ 90206 h 283464"/>
                  <a:gd name="connsiteX17" fmla="*/ 199691 w 258794"/>
                  <a:gd name="connsiteY17" fmla="*/ 80542 h 283464"/>
                  <a:gd name="connsiteX18" fmla="*/ 162948 w 258794"/>
                  <a:gd name="connsiteY18" fmla="*/ 80542 h 283464"/>
                  <a:gd name="connsiteX19" fmla="*/ 162948 w 258794"/>
                  <a:gd name="connsiteY19" fmla="*/ 38667 h 283464"/>
                  <a:gd name="connsiteX20" fmla="*/ 205442 w 258794"/>
                  <a:gd name="connsiteY20" fmla="*/ 38667 h 283464"/>
                  <a:gd name="connsiteX21" fmla="*/ 223789 w 258794"/>
                  <a:gd name="connsiteY21" fmla="*/ 47501 h 283464"/>
                  <a:gd name="connsiteX22" fmla="*/ 232552 w 258794"/>
                  <a:gd name="connsiteY22" fmla="*/ 29003 h 283464"/>
                  <a:gd name="connsiteX23" fmla="*/ 214204 w 258794"/>
                  <a:gd name="connsiteY23" fmla="*/ 20169 h 283464"/>
                  <a:gd name="connsiteX24" fmla="*/ 205442 w 258794"/>
                  <a:gd name="connsiteY24" fmla="*/ 29003 h 283464"/>
                  <a:gd name="connsiteX25" fmla="*/ 153363 w 258794"/>
                  <a:gd name="connsiteY25" fmla="*/ 29003 h 283464"/>
                  <a:gd name="connsiteX26" fmla="*/ 153363 w 258794"/>
                  <a:gd name="connsiteY26" fmla="*/ 80542 h 283464"/>
                  <a:gd name="connsiteX27" fmla="*/ 108634 w 258794"/>
                  <a:gd name="connsiteY27" fmla="*/ 80542 h 283464"/>
                  <a:gd name="connsiteX28" fmla="*/ 108634 w 258794"/>
                  <a:gd name="connsiteY28" fmla="*/ 28166 h 283464"/>
                  <a:gd name="connsiteX29" fmla="*/ 117396 w 258794"/>
                  <a:gd name="connsiteY29" fmla="*/ 9667 h 283464"/>
                  <a:gd name="connsiteX30" fmla="*/ 99049 w 258794"/>
                  <a:gd name="connsiteY30" fmla="*/ 833 h 283464"/>
                  <a:gd name="connsiteX31" fmla="*/ 90286 w 258794"/>
                  <a:gd name="connsiteY31" fmla="*/ 19331 h 283464"/>
                  <a:gd name="connsiteX32" fmla="*/ 99049 w 258794"/>
                  <a:gd name="connsiteY32" fmla="*/ 28166 h 283464"/>
                  <a:gd name="connsiteX33" fmla="*/ 99049 w 258794"/>
                  <a:gd name="connsiteY33" fmla="*/ 80542 h 283464"/>
                  <a:gd name="connsiteX34" fmla="*/ 65501 w 258794"/>
                  <a:gd name="connsiteY34" fmla="*/ 80542 h 283464"/>
                  <a:gd name="connsiteX35" fmla="*/ 65501 w 258794"/>
                  <a:gd name="connsiteY35" fmla="*/ 117586 h 283464"/>
                  <a:gd name="connsiteX36" fmla="*/ 19174 w 258794"/>
                  <a:gd name="connsiteY36" fmla="*/ 117586 h 283464"/>
                  <a:gd name="connsiteX37" fmla="*/ 19174 w 258794"/>
                  <a:gd name="connsiteY37" fmla="*/ 74873 h 283464"/>
                  <a:gd name="connsiteX38" fmla="*/ 27937 w 258794"/>
                  <a:gd name="connsiteY38" fmla="*/ 56375 h 283464"/>
                  <a:gd name="connsiteX39" fmla="*/ 9589 w 258794"/>
                  <a:gd name="connsiteY39" fmla="*/ 47540 h 283464"/>
                  <a:gd name="connsiteX40" fmla="*/ 826 w 258794"/>
                  <a:gd name="connsiteY40" fmla="*/ 66038 h 283464"/>
                  <a:gd name="connsiteX41" fmla="*/ 9589 w 258794"/>
                  <a:gd name="connsiteY41" fmla="*/ 74873 h 283464"/>
                  <a:gd name="connsiteX42" fmla="*/ 9589 w 258794"/>
                  <a:gd name="connsiteY42" fmla="*/ 127378 h 283464"/>
                  <a:gd name="connsiteX43" fmla="*/ 65501 w 258794"/>
                  <a:gd name="connsiteY43" fmla="*/ 127378 h 283464"/>
                  <a:gd name="connsiteX44" fmla="*/ 65501 w 258794"/>
                  <a:gd name="connsiteY44" fmla="*/ 198244 h 283464"/>
                  <a:gd name="connsiteX45" fmla="*/ 34190 w 258794"/>
                  <a:gd name="connsiteY45" fmla="*/ 198244 h 283464"/>
                  <a:gd name="connsiteX46" fmla="*/ 15809 w 258794"/>
                  <a:gd name="connsiteY46" fmla="*/ 189375 h 283464"/>
                  <a:gd name="connsiteX47" fmla="*/ 7012 w 258794"/>
                  <a:gd name="connsiteY47" fmla="*/ 207908 h 283464"/>
                  <a:gd name="connsiteX48" fmla="*/ 25394 w 258794"/>
                  <a:gd name="connsiteY48" fmla="*/ 216776 h 283464"/>
                  <a:gd name="connsiteX49" fmla="*/ 34190 w 258794"/>
                  <a:gd name="connsiteY49" fmla="*/ 207908 h 283464"/>
                  <a:gd name="connsiteX50" fmla="*/ 65501 w 258794"/>
                  <a:gd name="connsiteY50" fmla="*/ 207908 h 283464"/>
                  <a:gd name="connsiteX51" fmla="*/ 65501 w 258794"/>
                  <a:gd name="connsiteY51" fmla="*/ 215832 h 283464"/>
                  <a:gd name="connsiteX52" fmla="*/ 100966 w 258794"/>
                  <a:gd name="connsiteY52" fmla="*/ 215832 h 283464"/>
                  <a:gd name="connsiteX53" fmla="*/ 100646 w 258794"/>
                  <a:gd name="connsiteY53" fmla="*/ 217442 h 283464"/>
                  <a:gd name="connsiteX54" fmla="*/ 100646 w 258794"/>
                  <a:gd name="connsiteY54" fmla="*/ 264149 h 283464"/>
                  <a:gd name="connsiteX55" fmla="*/ 58153 w 258794"/>
                  <a:gd name="connsiteY55" fmla="*/ 264149 h 283464"/>
                  <a:gd name="connsiteX56" fmla="*/ 39771 w 258794"/>
                  <a:gd name="connsiteY56" fmla="*/ 255281 h 283464"/>
                  <a:gd name="connsiteX57" fmla="*/ 30975 w 258794"/>
                  <a:gd name="connsiteY57" fmla="*/ 273813 h 283464"/>
                  <a:gd name="connsiteX58" fmla="*/ 49356 w 258794"/>
                  <a:gd name="connsiteY58" fmla="*/ 282682 h 283464"/>
                  <a:gd name="connsiteX59" fmla="*/ 58153 w 258794"/>
                  <a:gd name="connsiteY59" fmla="*/ 273813 h 283464"/>
                  <a:gd name="connsiteX60" fmla="*/ 110231 w 258794"/>
                  <a:gd name="connsiteY60" fmla="*/ 273813 h 283464"/>
                  <a:gd name="connsiteX61" fmla="*/ 110231 w 258794"/>
                  <a:gd name="connsiteY61" fmla="*/ 217571 h 283464"/>
                  <a:gd name="connsiteX62" fmla="*/ 109912 w 258794"/>
                  <a:gd name="connsiteY62" fmla="*/ 215960 h 283464"/>
                  <a:gd name="connsiteX63" fmla="*/ 129720 w 258794"/>
                  <a:gd name="connsiteY63" fmla="*/ 215960 h 283464"/>
                  <a:gd name="connsiteX64" fmla="*/ 129401 w 258794"/>
                  <a:gd name="connsiteY64" fmla="*/ 217571 h 283464"/>
                  <a:gd name="connsiteX65" fmla="*/ 129401 w 258794"/>
                  <a:gd name="connsiteY65" fmla="*/ 242696 h 283464"/>
                  <a:gd name="connsiteX66" fmla="*/ 120672 w 258794"/>
                  <a:gd name="connsiteY66" fmla="*/ 261160 h 283464"/>
                  <a:gd name="connsiteX67" fmla="*/ 138986 w 258794"/>
                  <a:gd name="connsiteY67" fmla="*/ 269961 h 283464"/>
                  <a:gd name="connsiteX68" fmla="*/ 147715 w 258794"/>
                  <a:gd name="connsiteY68" fmla="*/ 251497 h 283464"/>
                  <a:gd name="connsiteX69" fmla="*/ 138986 w 258794"/>
                  <a:gd name="connsiteY69" fmla="*/ 242696 h 283464"/>
                  <a:gd name="connsiteX70" fmla="*/ 138986 w 258794"/>
                  <a:gd name="connsiteY70" fmla="*/ 217571 h 283464"/>
                  <a:gd name="connsiteX71" fmla="*/ 138666 w 258794"/>
                  <a:gd name="connsiteY71" fmla="*/ 215960 h 283464"/>
                  <a:gd name="connsiteX72" fmla="*/ 180840 w 258794"/>
                  <a:gd name="connsiteY72" fmla="*/ 215960 h 283464"/>
                  <a:gd name="connsiteX73" fmla="*/ 180521 w 258794"/>
                  <a:gd name="connsiteY73" fmla="*/ 217571 h 283464"/>
                  <a:gd name="connsiteX74" fmla="*/ 180521 w 258794"/>
                  <a:gd name="connsiteY74" fmla="*/ 242696 h 283464"/>
                  <a:gd name="connsiteX75" fmla="*/ 171792 w 258794"/>
                  <a:gd name="connsiteY75" fmla="*/ 261160 h 283464"/>
                  <a:gd name="connsiteX76" fmla="*/ 190106 w 258794"/>
                  <a:gd name="connsiteY76" fmla="*/ 269961 h 283464"/>
                  <a:gd name="connsiteX77" fmla="*/ 198835 w 258794"/>
                  <a:gd name="connsiteY77" fmla="*/ 251497 h 283464"/>
                  <a:gd name="connsiteX78" fmla="*/ 190106 w 258794"/>
                  <a:gd name="connsiteY78" fmla="*/ 242696 h 283464"/>
                  <a:gd name="connsiteX79" fmla="*/ 190106 w 258794"/>
                  <a:gd name="connsiteY79" fmla="*/ 217571 h 283464"/>
                  <a:gd name="connsiteX80" fmla="*/ 189786 w 258794"/>
                  <a:gd name="connsiteY80" fmla="*/ 215960 h 283464"/>
                  <a:gd name="connsiteX81" fmla="*/ 199691 w 258794"/>
                  <a:gd name="connsiteY81" fmla="*/ 215960 h 283464"/>
                  <a:gd name="connsiteX82" fmla="*/ 199691 w 258794"/>
                  <a:gd name="connsiteY82" fmla="*/ 180399 h 283464"/>
                  <a:gd name="connsiteX83" fmla="*/ 242823 w 258794"/>
                  <a:gd name="connsiteY83" fmla="*/ 180399 h 283464"/>
                  <a:gd name="connsiteX84" fmla="*/ 242823 w 258794"/>
                  <a:gd name="connsiteY84" fmla="*/ 223240 h 283464"/>
                  <a:gd name="connsiteX85" fmla="*/ 234094 w 258794"/>
                  <a:gd name="connsiteY85" fmla="*/ 241704 h 283464"/>
                  <a:gd name="connsiteX86" fmla="*/ 252408 w 258794"/>
                  <a:gd name="connsiteY86" fmla="*/ 250505 h 283464"/>
                  <a:gd name="connsiteX87" fmla="*/ 261137 w 258794"/>
                  <a:gd name="connsiteY87" fmla="*/ 232041 h 283464"/>
                  <a:gd name="connsiteX88" fmla="*/ 252408 w 258794"/>
                  <a:gd name="connsiteY88" fmla="*/ 223240 h 283464"/>
                  <a:gd name="connsiteX89" fmla="*/ 234836 w 258794"/>
                  <a:gd name="connsiteY89" fmla="*/ 141744 h 283464"/>
                  <a:gd name="connsiteX90" fmla="*/ 239628 w 258794"/>
                  <a:gd name="connsiteY90" fmla="*/ 146576 h 283464"/>
                  <a:gd name="connsiteX91" fmla="*/ 234836 w 258794"/>
                  <a:gd name="connsiteY91" fmla="*/ 151408 h 283464"/>
                  <a:gd name="connsiteX92" fmla="*/ 230043 w 258794"/>
                  <a:gd name="connsiteY92" fmla="*/ 146576 h 283464"/>
                  <a:gd name="connsiteX93" fmla="*/ 234836 w 258794"/>
                  <a:gd name="connsiteY93" fmla="*/ 141744 h 283464"/>
                  <a:gd name="connsiteX94" fmla="*/ 234836 w 258794"/>
                  <a:gd name="connsiteY94" fmla="*/ 90206 h 283464"/>
                  <a:gd name="connsiteX95" fmla="*/ 239628 w 258794"/>
                  <a:gd name="connsiteY95" fmla="*/ 95037 h 283464"/>
                  <a:gd name="connsiteX96" fmla="*/ 234836 w 258794"/>
                  <a:gd name="connsiteY96" fmla="*/ 99869 h 283464"/>
                  <a:gd name="connsiteX97" fmla="*/ 230043 w 258794"/>
                  <a:gd name="connsiteY97" fmla="*/ 95037 h 283464"/>
                  <a:gd name="connsiteX98" fmla="*/ 234836 w 258794"/>
                  <a:gd name="connsiteY98" fmla="*/ 90206 h 283464"/>
                  <a:gd name="connsiteX99" fmla="*/ 218861 w 258794"/>
                  <a:gd name="connsiteY99" fmla="*/ 29003 h 283464"/>
                  <a:gd name="connsiteX100" fmla="*/ 223653 w 258794"/>
                  <a:gd name="connsiteY100" fmla="*/ 33835 h 283464"/>
                  <a:gd name="connsiteX101" fmla="*/ 218861 w 258794"/>
                  <a:gd name="connsiteY101" fmla="*/ 38667 h 283464"/>
                  <a:gd name="connsiteX102" fmla="*/ 214068 w 258794"/>
                  <a:gd name="connsiteY102" fmla="*/ 33835 h 283464"/>
                  <a:gd name="connsiteX103" fmla="*/ 218861 w 258794"/>
                  <a:gd name="connsiteY103" fmla="*/ 29003 h 283464"/>
                  <a:gd name="connsiteX104" fmla="*/ 103841 w 258794"/>
                  <a:gd name="connsiteY104" fmla="*/ 9676 h 283464"/>
                  <a:gd name="connsiteX105" fmla="*/ 108632 w 258794"/>
                  <a:gd name="connsiteY105" fmla="*/ 14509 h 283464"/>
                  <a:gd name="connsiteX106" fmla="*/ 103838 w 258794"/>
                  <a:gd name="connsiteY106" fmla="*/ 19340 h 283464"/>
                  <a:gd name="connsiteX107" fmla="*/ 99049 w 258794"/>
                  <a:gd name="connsiteY107" fmla="*/ 14637 h 283464"/>
                  <a:gd name="connsiteX108" fmla="*/ 103712 w 258794"/>
                  <a:gd name="connsiteY108" fmla="*/ 9678 h 283464"/>
                  <a:gd name="connsiteX109" fmla="*/ 103841 w 258794"/>
                  <a:gd name="connsiteY109" fmla="*/ 9676 h 283464"/>
                  <a:gd name="connsiteX110" fmla="*/ 14381 w 258794"/>
                  <a:gd name="connsiteY110" fmla="*/ 56383 h 283464"/>
                  <a:gd name="connsiteX111" fmla="*/ 19174 w 258794"/>
                  <a:gd name="connsiteY111" fmla="*/ 61215 h 283464"/>
                  <a:gd name="connsiteX112" fmla="*/ 14381 w 258794"/>
                  <a:gd name="connsiteY112" fmla="*/ 66047 h 283464"/>
                  <a:gd name="connsiteX113" fmla="*/ 9589 w 258794"/>
                  <a:gd name="connsiteY113" fmla="*/ 61215 h 283464"/>
                  <a:gd name="connsiteX114" fmla="*/ 14381 w 258794"/>
                  <a:gd name="connsiteY114" fmla="*/ 56512 h 283464"/>
                  <a:gd name="connsiteX115" fmla="*/ 20771 w 258794"/>
                  <a:gd name="connsiteY115" fmla="*/ 207779 h 283464"/>
                  <a:gd name="connsiteX116" fmla="*/ 15979 w 258794"/>
                  <a:gd name="connsiteY116" fmla="*/ 202947 h 283464"/>
                  <a:gd name="connsiteX117" fmla="*/ 20771 w 258794"/>
                  <a:gd name="connsiteY117" fmla="*/ 198115 h 283464"/>
                  <a:gd name="connsiteX118" fmla="*/ 25564 w 258794"/>
                  <a:gd name="connsiteY118" fmla="*/ 202947 h 283464"/>
                  <a:gd name="connsiteX119" fmla="*/ 20901 w 258794"/>
                  <a:gd name="connsiteY119" fmla="*/ 207906 h 283464"/>
                  <a:gd name="connsiteX120" fmla="*/ 20771 w 258794"/>
                  <a:gd name="connsiteY120" fmla="*/ 207908 h 283464"/>
                  <a:gd name="connsiteX121" fmla="*/ 44734 w 258794"/>
                  <a:gd name="connsiteY121" fmla="*/ 273813 h 283464"/>
                  <a:gd name="connsiteX122" fmla="*/ 39941 w 258794"/>
                  <a:gd name="connsiteY122" fmla="*/ 268981 h 283464"/>
                  <a:gd name="connsiteX123" fmla="*/ 44734 w 258794"/>
                  <a:gd name="connsiteY123" fmla="*/ 264149 h 283464"/>
                  <a:gd name="connsiteX124" fmla="*/ 49526 w 258794"/>
                  <a:gd name="connsiteY124" fmla="*/ 268981 h 283464"/>
                  <a:gd name="connsiteX125" fmla="*/ 44734 w 258794"/>
                  <a:gd name="connsiteY125" fmla="*/ 273813 h 283464"/>
                  <a:gd name="connsiteX126" fmla="*/ 134193 w 258794"/>
                  <a:gd name="connsiteY126" fmla="*/ 260928 h 283464"/>
                  <a:gd name="connsiteX127" fmla="*/ 129401 w 258794"/>
                  <a:gd name="connsiteY127" fmla="*/ 256096 h 283464"/>
                  <a:gd name="connsiteX128" fmla="*/ 134193 w 258794"/>
                  <a:gd name="connsiteY128" fmla="*/ 251265 h 283464"/>
                  <a:gd name="connsiteX129" fmla="*/ 138986 w 258794"/>
                  <a:gd name="connsiteY129" fmla="*/ 256096 h 283464"/>
                  <a:gd name="connsiteX130" fmla="*/ 134193 w 258794"/>
                  <a:gd name="connsiteY130" fmla="*/ 260928 h 283464"/>
                  <a:gd name="connsiteX131" fmla="*/ 185313 w 258794"/>
                  <a:gd name="connsiteY131" fmla="*/ 260928 h 283464"/>
                  <a:gd name="connsiteX132" fmla="*/ 180521 w 258794"/>
                  <a:gd name="connsiteY132" fmla="*/ 256096 h 283464"/>
                  <a:gd name="connsiteX133" fmla="*/ 185313 w 258794"/>
                  <a:gd name="connsiteY133" fmla="*/ 251265 h 283464"/>
                  <a:gd name="connsiteX134" fmla="*/ 190106 w 258794"/>
                  <a:gd name="connsiteY134" fmla="*/ 256096 h 283464"/>
                  <a:gd name="connsiteX135" fmla="*/ 185313 w 258794"/>
                  <a:gd name="connsiteY135" fmla="*/ 260928 h 283464"/>
                  <a:gd name="connsiteX136" fmla="*/ 190106 w 258794"/>
                  <a:gd name="connsiteY136" fmla="*/ 206168 h 283464"/>
                  <a:gd name="connsiteX137" fmla="*/ 75086 w 258794"/>
                  <a:gd name="connsiteY137" fmla="*/ 206168 h 283464"/>
                  <a:gd name="connsiteX138" fmla="*/ 75086 w 258794"/>
                  <a:gd name="connsiteY138" fmla="*/ 90206 h 283464"/>
                  <a:gd name="connsiteX139" fmla="*/ 190106 w 258794"/>
                  <a:gd name="connsiteY139" fmla="*/ 90206 h 283464"/>
                  <a:gd name="connsiteX140" fmla="*/ 247615 w 258794"/>
                  <a:gd name="connsiteY140" fmla="*/ 241601 h 283464"/>
                  <a:gd name="connsiteX141" fmla="*/ 242823 w 258794"/>
                  <a:gd name="connsiteY141" fmla="*/ 236769 h 283464"/>
                  <a:gd name="connsiteX142" fmla="*/ 247615 w 258794"/>
                  <a:gd name="connsiteY142" fmla="*/ 231938 h 283464"/>
                  <a:gd name="connsiteX143" fmla="*/ 252408 w 258794"/>
                  <a:gd name="connsiteY143" fmla="*/ 236769 h 283464"/>
                  <a:gd name="connsiteX144" fmla="*/ 247615 w 258794"/>
                  <a:gd name="connsiteY144" fmla="*/ 241601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58794" h="283464">
                    <a:moveTo>
                      <a:pt x="252408" y="223369"/>
                    </a:moveTo>
                    <a:lnTo>
                      <a:pt x="252408" y="170735"/>
                    </a:lnTo>
                    <a:lnTo>
                      <a:pt x="199691" y="170735"/>
                    </a:lnTo>
                    <a:lnTo>
                      <a:pt x="199691" y="151408"/>
                    </a:lnTo>
                    <a:lnTo>
                      <a:pt x="221417" y="151408"/>
                    </a:lnTo>
                    <a:cubicBezTo>
                      <a:pt x="224063" y="158956"/>
                      <a:pt x="232278" y="162911"/>
                      <a:pt x="239764" y="160243"/>
                    </a:cubicBezTo>
                    <a:cubicBezTo>
                      <a:pt x="247251" y="157574"/>
                      <a:pt x="251174" y="149292"/>
                      <a:pt x="248527" y="141744"/>
                    </a:cubicBezTo>
                    <a:cubicBezTo>
                      <a:pt x="245880" y="134197"/>
                      <a:pt x="237666" y="130241"/>
                      <a:pt x="230179" y="132910"/>
                    </a:cubicBezTo>
                    <a:cubicBezTo>
                      <a:pt x="226085" y="134369"/>
                      <a:pt x="222864" y="137616"/>
                      <a:pt x="221417" y="141744"/>
                    </a:cubicBezTo>
                    <a:lnTo>
                      <a:pt x="199691" y="141744"/>
                    </a:lnTo>
                    <a:lnTo>
                      <a:pt x="199691" y="99869"/>
                    </a:lnTo>
                    <a:lnTo>
                      <a:pt x="221417" y="99869"/>
                    </a:lnTo>
                    <a:cubicBezTo>
                      <a:pt x="224063" y="107417"/>
                      <a:pt x="232278" y="111372"/>
                      <a:pt x="239764" y="108704"/>
                    </a:cubicBezTo>
                    <a:cubicBezTo>
                      <a:pt x="247251" y="106035"/>
                      <a:pt x="251174" y="97753"/>
                      <a:pt x="248527" y="90206"/>
                    </a:cubicBezTo>
                    <a:cubicBezTo>
                      <a:pt x="245880" y="82658"/>
                      <a:pt x="237666" y="78702"/>
                      <a:pt x="230179" y="81371"/>
                    </a:cubicBezTo>
                    <a:cubicBezTo>
                      <a:pt x="226085" y="82830"/>
                      <a:pt x="222864" y="86078"/>
                      <a:pt x="221417" y="90206"/>
                    </a:cubicBezTo>
                    <a:lnTo>
                      <a:pt x="199691" y="90206"/>
                    </a:lnTo>
                    <a:lnTo>
                      <a:pt x="199691" y="80542"/>
                    </a:lnTo>
                    <a:lnTo>
                      <a:pt x="162948" y="80542"/>
                    </a:lnTo>
                    <a:lnTo>
                      <a:pt x="162948" y="38667"/>
                    </a:lnTo>
                    <a:lnTo>
                      <a:pt x="205442" y="38667"/>
                    </a:lnTo>
                    <a:cubicBezTo>
                      <a:pt x="208088" y="46214"/>
                      <a:pt x="216303" y="50170"/>
                      <a:pt x="223789" y="47501"/>
                    </a:cubicBezTo>
                    <a:cubicBezTo>
                      <a:pt x="231276" y="44833"/>
                      <a:pt x="235199" y="36551"/>
                      <a:pt x="232552" y="29003"/>
                    </a:cubicBezTo>
                    <a:cubicBezTo>
                      <a:pt x="229905" y="21455"/>
                      <a:pt x="221691" y="17500"/>
                      <a:pt x="214204" y="20169"/>
                    </a:cubicBezTo>
                    <a:cubicBezTo>
                      <a:pt x="210110" y="21628"/>
                      <a:pt x="206889" y="24875"/>
                      <a:pt x="205442" y="29003"/>
                    </a:cubicBezTo>
                    <a:lnTo>
                      <a:pt x="153363" y="29003"/>
                    </a:lnTo>
                    <a:lnTo>
                      <a:pt x="153363" y="80542"/>
                    </a:lnTo>
                    <a:lnTo>
                      <a:pt x="108634" y="80542"/>
                    </a:lnTo>
                    <a:lnTo>
                      <a:pt x="108634" y="28166"/>
                    </a:lnTo>
                    <a:cubicBezTo>
                      <a:pt x="116120" y="25497"/>
                      <a:pt x="120043" y="17215"/>
                      <a:pt x="117396" y="9667"/>
                    </a:cubicBezTo>
                    <a:cubicBezTo>
                      <a:pt x="114749" y="2120"/>
                      <a:pt x="106535" y="-1836"/>
                      <a:pt x="99049" y="833"/>
                    </a:cubicBezTo>
                    <a:cubicBezTo>
                      <a:pt x="91562" y="3501"/>
                      <a:pt x="87639" y="11783"/>
                      <a:pt x="90286" y="19331"/>
                    </a:cubicBezTo>
                    <a:cubicBezTo>
                      <a:pt x="91733" y="23459"/>
                      <a:pt x="94954" y="26706"/>
                      <a:pt x="99049" y="28166"/>
                    </a:cubicBezTo>
                    <a:lnTo>
                      <a:pt x="99049" y="80542"/>
                    </a:lnTo>
                    <a:lnTo>
                      <a:pt x="65501" y="80542"/>
                    </a:lnTo>
                    <a:lnTo>
                      <a:pt x="65501" y="117586"/>
                    </a:lnTo>
                    <a:lnTo>
                      <a:pt x="19174" y="117586"/>
                    </a:lnTo>
                    <a:lnTo>
                      <a:pt x="19174" y="74873"/>
                    </a:lnTo>
                    <a:cubicBezTo>
                      <a:pt x="26660" y="72204"/>
                      <a:pt x="30583" y="63922"/>
                      <a:pt x="27937" y="56375"/>
                    </a:cubicBezTo>
                    <a:cubicBezTo>
                      <a:pt x="25290" y="48827"/>
                      <a:pt x="17075" y="44872"/>
                      <a:pt x="9589" y="47540"/>
                    </a:cubicBezTo>
                    <a:cubicBezTo>
                      <a:pt x="2103" y="50209"/>
                      <a:pt x="-1821" y="58490"/>
                      <a:pt x="826" y="66038"/>
                    </a:cubicBezTo>
                    <a:cubicBezTo>
                      <a:pt x="2274" y="70166"/>
                      <a:pt x="5494" y="73413"/>
                      <a:pt x="9589" y="74873"/>
                    </a:cubicBezTo>
                    <a:lnTo>
                      <a:pt x="9589" y="127378"/>
                    </a:lnTo>
                    <a:lnTo>
                      <a:pt x="65501" y="127378"/>
                    </a:lnTo>
                    <a:lnTo>
                      <a:pt x="65501" y="198244"/>
                    </a:lnTo>
                    <a:lnTo>
                      <a:pt x="34190" y="198244"/>
                    </a:lnTo>
                    <a:cubicBezTo>
                      <a:pt x="31543" y="190677"/>
                      <a:pt x="23314" y="186707"/>
                      <a:pt x="15809" y="189375"/>
                    </a:cubicBezTo>
                    <a:cubicBezTo>
                      <a:pt x="8304" y="192044"/>
                      <a:pt x="4365" y="200341"/>
                      <a:pt x="7012" y="207908"/>
                    </a:cubicBezTo>
                    <a:cubicBezTo>
                      <a:pt x="9659" y="215474"/>
                      <a:pt x="17889" y="219445"/>
                      <a:pt x="25394" y="216776"/>
                    </a:cubicBezTo>
                    <a:cubicBezTo>
                      <a:pt x="29506" y="215314"/>
                      <a:pt x="32740" y="212053"/>
                      <a:pt x="34190" y="207908"/>
                    </a:cubicBezTo>
                    <a:lnTo>
                      <a:pt x="65501" y="207908"/>
                    </a:lnTo>
                    <a:lnTo>
                      <a:pt x="65501" y="215832"/>
                    </a:lnTo>
                    <a:lnTo>
                      <a:pt x="100966" y="215832"/>
                    </a:lnTo>
                    <a:cubicBezTo>
                      <a:pt x="100780" y="216349"/>
                      <a:pt x="100672" y="216892"/>
                      <a:pt x="100646" y="217442"/>
                    </a:cubicBezTo>
                    <a:lnTo>
                      <a:pt x="100646" y="264149"/>
                    </a:lnTo>
                    <a:lnTo>
                      <a:pt x="58153" y="264149"/>
                    </a:lnTo>
                    <a:cubicBezTo>
                      <a:pt x="55506" y="256583"/>
                      <a:pt x="47276" y="252612"/>
                      <a:pt x="39771" y="255281"/>
                    </a:cubicBezTo>
                    <a:cubicBezTo>
                      <a:pt x="32266" y="257949"/>
                      <a:pt x="28328" y="266246"/>
                      <a:pt x="30975" y="273813"/>
                    </a:cubicBezTo>
                    <a:cubicBezTo>
                      <a:pt x="33621" y="281379"/>
                      <a:pt x="41851" y="285350"/>
                      <a:pt x="49356" y="282682"/>
                    </a:cubicBezTo>
                    <a:cubicBezTo>
                      <a:pt x="53468" y="281220"/>
                      <a:pt x="56702" y="277959"/>
                      <a:pt x="58153" y="273813"/>
                    </a:cubicBezTo>
                    <a:lnTo>
                      <a:pt x="110231" y="273813"/>
                    </a:lnTo>
                    <a:lnTo>
                      <a:pt x="110231" y="217571"/>
                    </a:lnTo>
                    <a:cubicBezTo>
                      <a:pt x="110220" y="217019"/>
                      <a:pt x="110112" y="216474"/>
                      <a:pt x="109912" y="215960"/>
                    </a:cubicBezTo>
                    <a:lnTo>
                      <a:pt x="129720" y="215960"/>
                    </a:lnTo>
                    <a:cubicBezTo>
                      <a:pt x="129535" y="216478"/>
                      <a:pt x="129427" y="217021"/>
                      <a:pt x="129401" y="217571"/>
                    </a:cubicBezTo>
                    <a:lnTo>
                      <a:pt x="129401" y="242696"/>
                    </a:lnTo>
                    <a:cubicBezTo>
                      <a:pt x="121933" y="245365"/>
                      <a:pt x="118025" y="253631"/>
                      <a:pt x="120672" y="261160"/>
                    </a:cubicBezTo>
                    <a:cubicBezTo>
                      <a:pt x="123319" y="268689"/>
                      <a:pt x="131518" y="272629"/>
                      <a:pt x="138986" y="269961"/>
                    </a:cubicBezTo>
                    <a:cubicBezTo>
                      <a:pt x="146454" y="267292"/>
                      <a:pt x="150362" y="259025"/>
                      <a:pt x="147715" y="251497"/>
                    </a:cubicBezTo>
                    <a:cubicBezTo>
                      <a:pt x="146270" y="247387"/>
                      <a:pt x="143063" y="244153"/>
                      <a:pt x="138986" y="242696"/>
                    </a:cubicBezTo>
                    <a:lnTo>
                      <a:pt x="138986" y="217571"/>
                    </a:lnTo>
                    <a:cubicBezTo>
                      <a:pt x="138975" y="217019"/>
                      <a:pt x="138867" y="216474"/>
                      <a:pt x="138666" y="215960"/>
                    </a:cubicBezTo>
                    <a:lnTo>
                      <a:pt x="180840" y="215960"/>
                    </a:lnTo>
                    <a:cubicBezTo>
                      <a:pt x="180654" y="216478"/>
                      <a:pt x="180547" y="217021"/>
                      <a:pt x="180521" y="217571"/>
                    </a:cubicBezTo>
                    <a:lnTo>
                      <a:pt x="180521" y="242696"/>
                    </a:lnTo>
                    <a:cubicBezTo>
                      <a:pt x="173053" y="245365"/>
                      <a:pt x="169145" y="253631"/>
                      <a:pt x="171792" y="261160"/>
                    </a:cubicBezTo>
                    <a:cubicBezTo>
                      <a:pt x="174439" y="268689"/>
                      <a:pt x="182638" y="272629"/>
                      <a:pt x="190106" y="269961"/>
                    </a:cubicBezTo>
                    <a:cubicBezTo>
                      <a:pt x="197573" y="267292"/>
                      <a:pt x="201481" y="259025"/>
                      <a:pt x="198835" y="251497"/>
                    </a:cubicBezTo>
                    <a:cubicBezTo>
                      <a:pt x="197390" y="247387"/>
                      <a:pt x="194182" y="244153"/>
                      <a:pt x="190106" y="242696"/>
                    </a:cubicBezTo>
                    <a:lnTo>
                      <a:pt x="190106" y="217571"/>
                    </a:lnTo>
                    <a:cubicBezTo>
                      <a:pt x="190095" y="217019"/>
                      <a:pt x="189987" y="216474"/>
                      <a:pt x="189786" y="215960"/>
                    </a:cubicBezTo>
                    <a:lnTo>
                      <a:pt x="199691" y="215960"/>
                    </a:lnTo>
                    <a:lnTo>
                      <a:pt x="199691" y="180399"/>
                    </a:lnTo>
                    <a:lnTo>
                      <a:pt x="242823" y="180399"/>
                    </a:lnTo>
                    <a:lnTo>
                      <a:pt x="242823" y="223240"/>
                    </a:lnTo>
                    <a:cubicBezTo>
                      <a:pt x="235355" y="225909"/>
                      <a:pt x="231447" y="234175"/>
                      <a:pt x="234094" y="241704"/>
                    </a:cubicBezTo>
                    <a:cubicBezTo>
                      <a:pt x="236741" y="249233"/>
                      <a:pt x="244940" y="253173"/>
                      <a:pt x="252408" y="250505"/>
                    </a:cubicBezTo>
                    <a:cubicBezTo>
                      <a:pt x="259876" y="247836"/>
                      <a:pt x="263784" y="239570"/>
                      <a:pt x="261137" y="232041"/>
                    </a:cubicBezTo>
                    <a:cubicBezTo>
                      <a:pt x="259692" y="227931"/>
                      <a:pt x="256485" y="224697"/>
                      <a:pt x="252408" y="223240"/>
                    </a:cubicBezTo>
                    <a:close/>
                    <a:moveTo>
                      <a:pt x="234836" y="141744"/>
                    </a:moveTo>
                    <a:cubicBezTo>
                      <a:pt x="237482" y="141744"/>
                      <a:pt x="239628" y="143908"/>
                      <a:pt x="239628" y="146576"/>
                    </a:cubicBezTo>
                    <a:cubicBezTo>
                      <a:pt x="239628" y="149245"/>
                      <a:pt x="237482" y="151408"/>
                      <a:pt x="234836" y="151408"/>
                    </a:cubicBezTo>
                    <a:cubicBezTo>
                      <a:pt x="232189" y="151408"/>
                      <a:pt x="230043" y="149245"/>
                      <a:pt x="230043" y="146576"/>
                    </a:cubicBezTo>
                    <a:cubicBezTo>
                      <a:pt x="230043" y="143908"/>
                      <a:pt x="232189" y="141744"/>
                      <a:pt x="234836" y="141744"/>
                    </a:cubicBezTo>
                    <a:close/>
                    <a:moveTo>
                      <a:pt x="234836" y="90206"/>
                    </a:moveTo>
                    <a:cubicBezTo>
                      <a:pt x="237482" y="90206"/>
                      <a:pt x="239628" y="92369"/>
                      <a:pt x="239628" y="95037"/>
                    </a:cubicBezTo>
                    <a:cubicBezTo>
                      <a:pt x="239628" y="97706"/>
                      <a:pt x="237482" y="99869"/>
                      <a:pt x="234836" y="99869"/>
                    </a:cubicBezTo>
                    <a:cubicBezTo>
                      <a:pt x="232189" y="99869"/>
                      <a:pt x="230043" y="97706"/>
                      <a:pt x="230043" y="95037"/>
                    </a:cubicBezTo>
                    <a:cubicBezTo>
                      <a:pt x="230043" y="92369"/>
                      <a:pt x="232189" y="90206"/>
                      <a:pt x="234836" y="90206"/>
                    </a:cubicBezTo>
                    <a:close/>
                    <a:moveTo>
                      <a:pt x="218861" y="29003"/>
                    </a:moveTo>
                    <a:cubicBezTo>
                      <a:pt x="221507" y="29003"/>
                      <a:pt x="223653" y="31166"/>
                      <a:pt x="223653" y="33835"/>
                    </a:cubicBezTo>
                    <a:cubicBezTo>
                      <a:pt x="223653" y="36503"/>
                      <a:pt x="221507" y="38667"/>
                      <a:pt x="218861" y="38667"/>
                    </a:cubicBezTo>
                    <a:cubicBezTo>
                      <a:pt x="216214" y="38667"/>
                      <a:pt x="214068" y="36503"/>
                      <a:pt x="214068" y="33835"/>
                    </a:cubicBezTo>
                    <a:cubicBezTo>
                      <a:pt x="214068" y="31166"/>
                      <a:pt x="216214" y="29003"/>
                      <a:pt x="218861" y="29003"/>
                    </a:cubicBezTo>
                    <a:close/>
                    <a:moveTo>
                      <a:pt x="103841" y="9676"/>
                    </a:moveTo>
                    <a:cubicBezTo>
                      <a:pt x="106488" y="9677"/>
                      <a:pt x="108633" y="11841"/>
                      <a:pt x="108632" y="14509"/>
                    </a:cubicBezTo>
                    <a:cubicBezTo>
                      <a:pt x="108631" y="17178"/>
                      <a:pt x="106484" y="19340"/>
                      <a:pt x="103838" y="19340"/>
                    </a:cubicBezTo>
                    <a:cubicBezTo>
                      <a:pt x="101241" y="19339"/>
                      <a:pt x="99118" y="17253"/>
                      <a:pt x="99049" y="14637"/>
                    </a:cubicBezTo>
                    <a:cubicBezTo>
                      <a:pt x="98978" y="11969"/>
                      <a:pt x="101066" y="9749"/>
                      <a:pt x="103712" y="9678"/>
                    </a:cubicBezTo>
                    <a:cubicBezTo>
                      <a:pt x="103755" y="9677"/>
                      <a:pt x="103798" y="9676"/>
                      <a:pt x="103841" y="9676"/>
                    </a:cubicBezTo>
                    <a:close/>
                    <a:moveTo>
                      <a:pt x="14381" y="56383"/>
                    </a:moveTo>
                    <a:cubicBezTo>
                      <a:pt x="17028" y="56383"/>
                      <a:pt x="19174" y="58546"/>
                      <a:pt x="19174" y="61215"/>
                    </a:cubicBezTo>
                    <a:cubicBezTo>
                      <a:pt x="19174" y="63883"/>
                      <a:pt x="17028" y="66047"/>
                      <a:pt x="14381" y="66047"/>
                    </a:cubicBezTo>
                    <a:cubicBezTo>
                      <a:pt x="11735" y="66047"/>
                      <a:pt x="9589" y="63883"/>
                      <a:pt x="9589" y="61215"/>
                    </a:cubicBezTo>
                    <a:cubicBezTo>
                      <a:pt x="9658" y="58597"/>
                      <a:pt x="11784" y="56511"/>
                      <a:pt x="14381" y="56512"/>
                    </a:cubicBezTo>
                    <a:close/>
                    <a:moveTo>
                      <a:pt x="20771" y="207779"/>
                    </a:moveTo>
                    <a:cubicBezTo>
                      <a:pt x="18125" y="207779"/>
                      <a:pt x="15979" y="205615"/>
                      <a:pt x="15979" y="202947"/>
                    </a:cubicBezTo>
                    <a:cubicBezTo>
                      <a:pt x="15979" y="200278"/>
                      <a:pt x="18125" y="198115"/>
                      <a:pt x="20771" y="198115"/>
                    </a:cubicBezTo>
                    <a:cubicBezTo>
                      <a:pt x="23418" y="198115"/>
                      <a:pt x="25564" y="200278"/>
                      <a:pt x="25564" y="202947"/>
                    </a:cubicBezTo>
                    <a:cubicBezTo>
                      <a:pt x="25634" y="205614"/>
                      <a:pt x="23547" y="207835"/>
                      <a:pt x="20901" y="207906"/>
                    </a:cubicBezTo>
                    <a:cubicBezTo>
                      <a:pt x="20858" y="207907"/>
                      <a:pt x="20815" y="207908"/>
                      <a:pt x="20771" y="207908"/>
                    </a:cubicBezTo>
                    <a:close/>
                    <a:moveTo>
                      <a:pt x="44734" y="273813"/>
                    </a:moveTo>
                    <a:cubicBezTo>
                      <a:pt x="42087" y="273813"/>
                      <a:pt x="39941" y="271650"/>
                      <a:pt x="39941" y="268981"/>
                    </a:cubicBezTo>
                    <a:cubicBezTo>
                      <a:pt x="39941" y="266313"/>
                      <a:pt x="42087" y="264149"/>
                      <a:pt x="44734" y="264149"/>
                    </a:cubicBezTo>
                    <a:cubicBezTo>
                      <a:pt x="47381" y="264149"/>
                      <a:pt x="49526" y="266313"/>
                      <a:pt x="49526" y="268981"/>
                    </a:cubicBezTo>
                    <a:cubicBezTo>
                      <a:pt x="49526" y="271650"/>
                      <a:pt x="47381" y="273813"/>
                      <a:pt x="44734" y="273813"/>
                    </a:cubicBezTo>
                    <a:close/>
                    <a:moveTo>
                      <a:pt x="134193" y="260928"/>
                    </a:moveTo>
                    <a:cubicBezTo>
                      <a:pt x="131547" y="260928"/>
                      <a:pt x="129401" y="258765"/>
                      <a:pt x="129401" y="256096"/>
                    </a:cubicBezTo>
                    <a:cubicBezTo>
                      <a:pt x="129401" y="253428"/>
                      <a:pt x="131547" y="251265"/>
                      <a:pt x="134193" y="251265"/>
                    </a:cubicBezTo>
                    <a:cubicBezTo>
                      <a:pt x="136840" y="251265"/>
                      <a:pt x="138986" y="253428"/>
                      <a:pt x="138986" y="256096"/>
                    </a:cubicBezTo>
                    <a:cubicBezTo>
                      <a:pt x="138986" y="258765"/>
                      <a:pt x="136840" y="260928"/>
                      <a:pt x="134193" y="260928"/>
                    </a:cubicBezTo>
                    <a:close/>
                    <a:moveTo>
                      <a:pt x="185313" y="260928"/>
                    </a:moveTo>
                    <a:cubicBezTo>
                      <a:pt x="182666" y="260928"/>
                      <a:pt x="180521" y="258765"/>
                      <a:pt x="180521" y="256096"/>
                    </a:cubicBezTo>
                    <a:cubicBezTo>
                      <a:pt x="180521" y="253428"/>
                      <a:pt x="182666" y="251265"/>
                      <a:pt x="185313" y="251265"/>
                    </a:cubicBezTo>
                    <a:cubicBezTo>
                      <a:pt x="187960" y="251265"/>
                      <a:pt x="190106" y="253428"/>
                      <a:pt x="190106" y="256096"/>
                    </a:cubicBezTo>
                    <a:cubicBezTo>
                      <a:pt x="190106" y="258765"/>
                      <a:pt x="187960" y="260928"/>
                      <a:pt x="185313" y="260928"/>
                    </a:cubicBezTo>
                    <a:close/>
                    <a:moveTo>
                      <a:pt x="190106" y="206168"/>
                    </a:moveTo>
                    <a:lnTo>
                      <a:pt x="75086" y="206168"/>
                    </a:lnTo>
                    <a:lnTo>
                      <a:pt x="75086" y="90206"/>
                    </a:lnTo>
                    <a:lnTo>
                      <a:pt x="190106" y="90206"/>
                    </a:lnTo>
                    <a:close/>
                    <a:moveTo>
                      <a:pt x="247615" y="241601"/>
                    </a:moveTo>
                    <a:cubicBezTo>
                      <a:pt x="244969" y="241601"/>
                      <a:pt x="242823" y="239438"/>
                      <a:pt x="242823" y="236769"/>
                    </a:cubicBezTo>
                    <a:cubicBezTo>
                      <a:pt x="242823" y="234101"/>
                      <a:pt x="244969" y="231938"/>
                      <a:pt x="247615" y="231938"/>
                    </a:cubicBezTo>
                    <a:cubicBezTo>
                      <a:pt x="250262" y="231938"/>
                      <a:pt x="252408" y="234101"/>
                      <a:pt x="252408" y="236769"/>
                    </a:cubicBezTo>
                    <a:cubicBezTo>
                      <a:pt x="252408" y="239438"/>
                      <a:pt x="250262" y="241601"/>
                      <a:pt x="247615" y="241601"/>
                    </a:cubicBezTo>
                    <a:close/>
                  </a:path>
                </a:pathLst>
              </a:custGeom>
              <a:grpFill/>
              <a:ln w="3136" cap="flat">
                <a:noFill/>
                <a:prstDash val="solid"/>
                <a:miter/>
              </a:ln>
            </p:spPr>
            <p:txBody>
              <a:bodyPr rtlCol="0" anchor="ctr"/>
              <a:lstStyle/>
              <a:p>
                <a:endParaRPr lang="en-US" dirty="0"/>
              </a:p>
            </p:txBody>
          </p:sp>
          <p:sp>
            <p:nvSpPr>
              <p:cNvPr id="77" name="Freeform 126">
                <a:extLst>
                  <a:ext uri="{FF2B5EF4-FFF2-40B4-BE49-F238E27FC236}">
                    <a16:creationId xmlns:a16="http://schemas.microsoft.com/office/drawing/2014/main" id="{C5FCBAC2-71F6-2073-6C32-B18427C251DB}"/>
                  </a:ext>
                </a:extLst>
              </p:cNvPr>
              <p:cNvSpPr/>
              <p:nvPr/>
            </p:nvSpPr>
            <p:spPr>
              <a:xfrm>
                <a:off x="2891813" y="3837461"/>
                <a:ext cx="95850" cy="96635"/>
              </a:xfrm>
              <a:custGeom>
                <a:avLst/>
                <a:gdLst>
                  <a:gd name="connsiteX0" fmla="*/ 0 w 95849"/>
                  <a:gd name="connsiteY0" fmla="*/ 96635 h 96635"/>
                  <a:gd name="connsiteX1" fmla="*/ 95850 w 95849"/>
                  <a:gd name="connsiteY1" fmla="*/ 96635 h 96635"/>
                  <a:gd name="connsiteX2" fmla="*/ 95850 w 95849"/>
                  <a:gd name="connsiteY2" fmla="*/ 0 h 96635"/>
                  <a:gd name="connsiteX3" fmla="*/ 0 w 95849"/>
                  <a:gd name="connsiteY3" fmla="*/ 0 h 96635"/>
                  <a:gd name="connsiteX4" fmla="*/ 9585 w 95849"/>
                  <a:gd name="connsiteY4" fmla="*/ 9664 h 96635"/>
                  <a:gd name="connsiteX5" fmla="*/ 86265 w 95849"/>
                  <a:gd name="connsiteY5" fmla="*/ 9664 h 96635"/>
                  <a:gd name="connsiteX6" fmla="*/ 86265 w 95849"/>
                  <a:gd name="connsiteY6" fmla="*/ 86972 h 96635"/>
                  <a:gd name="connsiteX7" fmla="*/ 9585 w 95849"/>
                  <a:gd name="connsiteY7" fmla="*/ 86972 h 9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49" h="96635">
                    <a:moveTo>
                      <a:pt x="0" y="96635"/>
                    </a:moveTo>
                    <a:lnTo>
                      <a:pt x="95850" y="96635"/>
                    </a:lnTo>
                    <a:lnTo>
                      <a:pt x="95850" y="0"/>
                    </a:lnTo>
                    <a:lnTo>
                      <a:pt x="0" y="0"/>
                    </a:lnTo>
                    <a:close/>
                    <a:moveTo>
                      <a:pt x="9585" y="9664"/>
                    </a:moveTo>
                    <a:lnTo>
                      <a:pt x="86265" y="9664"/>
                    </a:lnTo>
                    <a:lnTo>
                      <a:pt x="86265" y="86972"/>
                    </a:lnTo>
                    <a:lnTo>
                      <a:pt x="9585" y="86972"/>
                    </a:lnTo>
                    <a:close/>
                  </a:path>
                </a:pathLst>
              </a:custGeom>
              <a:grpFill/>
              <a:ln w="3136" cap="flat">
                <a:noFill/>
                <a:prstDash val="solid"/>
                <a:miter/>
              </a:ln>
            </p:spPr>
            <p:txBody>
              <a:bodyPr rtlCol="0" anchor="ctr"/>
              <a:lstStyle/>
              <a:p>
                <a:endParaRPr lang="en-US" dirty="0"/>
              </a:p>
            </p:txBody>
          </p:sp>
        </p:grpSp>
      </p:grpSp>
      <p:grpSp>
        <p:nvGrpSpPr>
          <p:cNvPr id="135" name="Group 134">
            <a:extLst>
              <a:ext uri="{FF2B5EF4-FFF2-40B4-BE49-F238E27FC236}">
                <a16:creationId xmlns:a16="http://schemas.microsoft.com/office/drawing/2014/main" id="{DAACB70A-1C55-89C6-E043-F169D4670976}"/>
              </a:ext>
            </a:extLst>
          </p:cNvPr>
          <p:cNvGrpSpPr/>
          <p:nvPr/>
        </p:nvGrpSpPr>
        <p:grpSpPr>
          <a:xfrm>
            <a:off x="6461935" y="3191418"/>
            <a:ext cx="777240" cy="777240"/>
            <a:chOff x="6381380" y="3191418"/>
            <a:chExt cx="777240" cy="777240"/>
          </a:xfrm>
        </p:grpSpPr>
        <p:sp>
          <p:nvSpPr>
            <p:cNvPr id="133" name="Oval 132">
              <a:extLst>
                <a:ext uri="{FF2B5EF4-FFF2-40B4-BE49-F238E27FC236}">
                  <a16:creationId xmlns:a16="http://schemas.microsoft.com/office/drawing/2014/main" id="{94A86491-539F-67C6-14D6-1EF0E9D20876}"/>
                </a:ext>
              </a:extLst>
            </p:cNvPr>
            <p:cNvSpPr>
              <a:spLocks noChangeAspect="1"/>
            </p:cNvSpPr>
            <p:nvPr/>
          </p:nvSpPr>
          <p:spPr>
            <a:xfrm>
              <a:off x="6381380" y="319141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34" name="Oval 133">
              <a:extLst>
                <a:ext uri="{FF2B5EF4-FFF2-40B4-BE49-F238E27FC236}">
                  <a16:creationId xmlns:a16="http://schemas.microsoft.com/office/drawing/2014/main" id="{B88CA512-45AB-ECAA-DC20-BFFE7DF16C23}"/>
                </a:ext>
              </a:extLst>
            </p:cNvPr>
            <p:cNvSpPr/>
            <p:nvPr/>
          </p:nvSpPr>
          <p:spPr>
            <a:xfrm>
              <a:off x="6446150" y="3256188"/>
              <a:ext cx="647700" cy="6477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94" name="Graphic 4">
              <a:extLst>
                <a:ext uri="{FF2B5EF4-FFF2-40B4-BE49-F238E27FC236}">
                  <a16:creationId xmlns:a16="http://schemas.microsoft.com/office/drawing/2014/main" id="{A7A513A2-FAF4-ABA6-84D0-4E704BD732C5}"/>
                </a:ext>
              </a:extLst>
            </p:cNvPr>
            <p:cNvGrpSpPr>
              <a:grpSpLocks noChangeAspect="1"/>
            </p:cNvGrpSpPr>
            <p:nvPr/>
          </p:nvGrpSpPr>
          <p:grpSpPr>
            <a:xfrm>
              <a:off x="6556641" y="3374298"/>
              <a:ext cx="426719" cy="411480"/>
              <a:chOff x="512804" y="1610754"/>
              <a:chExt cx="283464" cy="273340"/>
            </a:xfrm>
            <a:solidFill>
              <a:schemeClr val="bg1"/>
            </a:solidFill>
          </p:grpSpPr>
          <p:sp>
            <p:nvSpPr>
              <p:cNvPr id="95" name="Freeform 129">
                <a:extLst>
                  <a:ext uri="{FF2B5EF4-FFF2-40B4-BE49-F238E27FC236}">
                    <a16:creationId xmlns:a16="http://schemas.microsoft.com/office/drawing/2014/main" id="{AF7475D7-B233-68AF-4088-6972B4C7F5F0}"/>
                  </a:ext>
                </a:extLst>
              </p:cNvPr>
              <p:cNvSpPr/>
              <p:nvPr/>
            </p:nvSpPr>
            <p:spPr>
              <a:xfrm>
                <a:off x="596351" y="1689801"/>
                <a:ext cx="119353" cy="118201"/>
              </a:xfrm>
              <a:custGeom>
                <a:avLst/>
                <a:gdLst>
                  <a:gd name="connsiteX0" fmla="*/ 59677 w 119353"/>
                  <a:gd name="connsiteY0" fmla="*/ 11081 h 118201"/>
                  <a:gd name="connsiteX1" fmla="*/ 108164 w 119353"/>
                  <a:gd name="connsiteY1" fmla="*/ 59101 h 118201"/>
                  <a:gd name="connsiteX2" fmla="*/ 59677 w 119353"/>
                  <a:gd name="connsiteY2" fmla="*/ 107120 h 118201"/>
                  <a:gd name="connsiteX3" fmla="*/ 11189 w 119353"/>
                  <a:gd name="connsiteY3" fmla="*/ 59101 h 118201"/>
                  <a:gd name="connsiteX4" fmla="*/ 59677 w 119353"/>
                  <a:gd name="connsiteY4" fmla="*/ 11081 h 118201"/>
                  <a:gd name="connsiteX5" fmla="*/ 59677 w 119353"/>
                  <a:gd name="connsiteY5" fmla="*/ 0 h 118201"/>
                  <a:gd name="connsiteX6" fmla="*/ 59677 w 119353"/>
                  <a:gd name="connsiteY6" fmla="*/ 0 h 118201"/>
                  <a:gd name="connsiteX7" fmla="*/ 59677 w 119353"/>
                  <a:gd name="connsiteY7" fmla="*/ 0 h 118201"/>
                  <a:gd name="connsiteX8" fmla="*/ 0 w 119353"/>
                  <a:gd name="connsiteY8" fmla="*/ 59101 h 118201"/>
                  <a:gd name="connsiteX9" fmla="*/ 59677 w 119353"/>
                  <a:gd name="connsiteY9" fmla="*/ 118201 h 118201"/>
                  <a:gd name="connsiteX10" fmla="*/ 119353 w 119353"/>
                  <a:gd name="connsiteY10" fmla="*/ 59101 h 118201"/>
                  <a:gd name="connsiteX11" fmla="*/ 59677 w 119353"/>
                  <a:gd name="connsiteY11" fmla="*/ 0 h 118201"/>
                  <a:gd name="connsiteX12" fmla="*/ 59677 w 119353"/>
                  <a:gd name="connsiteY12" fmla="*/ 0 h 1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353" h="118201">
                    <a:moveTo>
                      <a:pt x="59677" y="11081"/>
                    </a:moveTo>
                    <a:cubicBezTo>
                      <a:pt x="86531" y="11081"/>
                      <a:pt x="108164" y="32505"/>
                      <a:pt x="108164" y="59101"/>
                    </a:cubicBezTo>
                    <a:cubicBezTo>
                      <a:pt x="108164" y="85696"/>
                      <a:pt x="86531" y="107120"/>
                      <a:pt x="59677" y="107120"/>
                    </a:cubicBezTo>
                    <a:cubicBezTo>
                      <a:pt x="32822" y="107120"/>
                      <a:pt x="11189" y="85696"/>
                      <a:pt x="11189" y="59101"/>
                    </a:cubicBezTo>
                    <a:cubicBezTo>
                      <a:pt x="11189" y="32505"/>
                      <a:pt x="32822" y="11081"/>
                      <a:pt x="59677" y="11081"/>
                    </a:cubicBezTo>
                    <a:moveTo>
                      <a:pt x="59677" y="0"/>
                    </a:moveTo>
                    <a:lnTo>
                      <a:pt x="59677" y="0"/>
                    </a:lnTo>
                    <a:lnTo>
                      <a:pt x="59677" y="0"/>
                    </a:lnTo>
                    <a:cubicBezTo>
                      <a:pt x="26854" y="0"/>
                      <a:pt x="0" y="26595"/>
                      <a:pt x="0" y="59101"/>
                    </a:cubicBezTo>
                    <a:cubicBezTo>
                      <a:pt x="0" y="91606"/>
                      <a:pt x="26854" y="118201"/>
                      <a:pt x="59677" y="118201"/>
                    </a:cubicBezTo>
                    <a:cubicBezTo>
                      <a:pt x="92499" y="118201"/>
                      <a:pt x="119353" y="91606"/>
                      <a:pt x="119353" y="59101"/>
                    </a:cubicBezTo>
                    <a:cubicBezTo>
                      <a:pt x="119353" y="26595"/>
                      <a:pt x="92499" y="0"/>
                      <a:pt x="59677" y="0"/>
                    </a:cubicBezTo>
                    <a:lnTo>
                      <a:pt x="59677" y="0"/>
                    </a:lnTo>
                    <a:close/>
                  </a:path>
                </a:pathLst>
              </a:custGeom>
              <a:grpFill/>
              <a:ln w="7269" cap="flat">
                <a:noFill/>
                <a:prstDash val="solid"/>
                <a:miter/>
              </a:ln>
            </p:spPr>
            <p:txBody>
              <a:bodyPr rtlCol="0" anchor="ctr"/>
              <a:lstStyle/>
              <a:p>
                <a:endParaRPr lang="en-US" dirty="0"/>
              </a:p>
            </p:txBody>
          </p:sp>
          <p:sp>
            <p:nvSpPr>
              <p:cNvPr id="96" name="Freeform 130">
                <a:extLst>
                  <a:ext uri="{FF2B5EF4-FFF2-40B4-BE49-F238E27FC236}">
                    <a16:creationId xmlns:a16="http://schemas.microsoft.com/office/drawing/2014/main" id="{F0E3EBF7-64EA-2CFF-058A-B516FA033745}"/>
                  </a:ext>
                </a:extLst>
              </p:cNvPr>
              <p:cNvSpPr/>
              <p:nvPr/>
            </p:nvSpPr>
            <p:spPr>
              <a:xfrm>
                <a:off x="617238" y="1723045"/>
                <a:ext cx="52217" cy="29550"/>
              </a:xfrm>
              <a:custGeom>
                <a:avLst/>
                <a:gdLst>
                  <a:gd name="connsiteX0" fmla="*/ 3730 w 52217"/>
                  <a:gd name="connsiteY0" fmla="*/ 32505 h 29550"/>
                  <a:gd name="connsiteX1" fmla="*/ 0 w 52217"/>
                  <a:gd name="connsiteY1" fmla="*/ 28812 h 29550"/>
                  <a:gd name="connsiteX2" fmla="*/ 0 w 52217"/>
                  <a:gd name="connsiteY2" fmla="*/ 17730 h 29550"/>
                  <a:gd name="connsiteX3" fmla="*/ 17903 w 52217"/>
                  <a:gd name="connsiteY3" fmla="*/ 0 h 29550"/>
                  <a:gd name="connsiteX4" fmla="*/ 53709 w 52217"/>
                  <a:gd name="connsiteY4" fmla="*/ 0 h 29550"/>
                  <a:gd name="connsiteX5" fmla="*/ 57439 w 52217"/>
                  <a:gd name="connsiteY5" fmla="*/ 3694 h 29550"/>
                  <a:gd name="connsiteX6" fmla="*/ 53709 w 52217"/>
                  <a:gd name="connsiteY6" fmla="*/ 7388 h 29550"/>
                  <a:gd name="connsiteX7" fmla="*/ 17903 w 52217"/>
                  <a:gd name="connsiteY7" fmla="*/ 7388 h 29550"/>
                  <a:gd name="connsiteX8" fmla="*/ 8206 w 52217"/>
                  <a:gd name="connsiteY8" fmla="*/ 16991 h 29550"/>
                  <a:gd name="connsiteX9" fmla="*/ 8206 w 52217"/>
                  <a:gd name="connsiteY9" fmla="*/ 28073 h 29550"/>
                  <a:gd name="connsiteX10" fmla="*/ 3730 w 52217"/>
                  <a:gd name="connsiteY10" fmla="*/ 32505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730" y="32505"/>
                    </a:moveTo>
                    <a:cubicBezTo>
                      <a:pt x="1492" y="32505"/>
                      <a:pt x="0" y="31028"/>
                      <a:pt x="0" y="28812"/>
                    </a:cubicBezTo>
                    <a:lnTo>
                      <a:pt x="0" y="17730"/>
                    </a:lnTo>
                    <a:cubicBezTo>
                      <a:pt x="0" y="8126"/>
                      <a:pt x="8206" y="0"/>
                      <a:pt x="17903" y="0"/>
                    </a:cubicBezTo>
                    <a:lnTo>
                      <a:pt x="53709" y="0"/>
                    </a:lnTo>
                    <a:cubicBezTo>
                      <a:pt x="55947" y="0"/>
                      <a:pt x="57439" y="1478"/>
                      <a:pt x="57439" y="3694"/>
                    </a:cubicBezTo>
                    <a:cubicBezTo>
                      <a:pt x="57439" y="5910"/>
                      <a:pt x="55947" y="7388"/>
                      <a:pt x="53709" y="7388"/>
                    </a:cubicBezTo>
                    <a:lnTo>
                      <a:pt x="17903" y="7388"/>
                    </a:lnTo>
                    <a:cubicBezTo>
                      <a:pt x="12681" y="7388"/>
                      <a:pt x="8206" y="11820"/>
                      <a:pt x="8206" y="16991"/>
                    </a:cubicBezTo>
                    <a:lnTo>
                      <a:pt x="8206" y="28073"/>
                    </a:lnTo>
                    <a:cubicBezTo>
                      <a:pt x="8206" y="30289"/>
                      <a:pt x="5968" y="32505"/>
                      <a:pt x="3730" y="32505"/>
                    </a:cubicBezTo>
                    <a:close/>
                  </a:path>
                </a:pathLst>
              </a:custGeom>
              <a:grpFill/>
              <a:ln w="7269" cap="flat">
                <a:noFill/>
                <a:prstDash val="solid"/>
                <a:miter/>
              </a:ln>
            </p:spPr>
            <p:txBody>
              <a:bodyPr rtlCol="0" anchor="ctr"/>
              <a:lstStyle/>
              <a:p>
                <a:endParaRPr lang="en-US" dirty="0"/>
              </a:p>
            </p:txBody>
          </p:sp>
          <p:sp>
            <p:nvSpPr>
              <p:cNvPr id="97" name="Freeform 131">
                <a:extLst>
                  <a:ext uri="{FF2B5EF4-FFF2-40B4-BE49-F238E27FC236}">
                    <a16:creationId xmlns:a16="http://schemas.microsoft.com/office/drawing/2014/main" id="{2073FBA0-CE53-4452-1A33-44594476AC5B}"/>
                  </a:ext>
                </a:extLst>
              </p:cNvPr>
              <p:cNvSpPr/>
              <p:nvPr/>
            </p:nvSpPr>
            <p:spPr>
              <a:xfrm>
                <a:off x="667217" y="1713441"/>
                <a:ext cx="22379" cy="22163"/>
              </a:xfrm>
              <a:custGeom>
                <a:avLst/>
                <a:gdLst>
                  <a:gd name="connsiteX0" fmla="*/ 0 w 22378"/>
                  <a:gd name="connsiteY0" fmla="*/ 26595 h 22162"/>
                  <a:gd name="connsiteX1" fmla="*/ 23125 w 22378"/>
                  <a:gd name="connsiteY1" fmla="*/ 13298 h 22162"/>
                  <a:gd name="connsiteX2" fmla="*/ 0 w 22378"/>
                  <a:gd name="connsiteY2" fmla="*/ 0 h 22162"/>
                </a:gdLst>
                <a:ahLst/>
                <a:cxnLst>
                  <a:cxn ang="0">
                    <a:pos x="connsiteX0" y="connsiteY0"/>
                  </a:cxn>
                  <a:cxn ang="0">
                    <a:pos x="connsiteX1" y="connsiteY1"/>
                  </a:cxn>
                  <a:cxn ang="0">
                    <a:pos x="connsiteX2" y="connsiteY2"/>
                  </a:cxn>
                </a:cxnLst>
                <a:rect l="l" t="t" r="r" b="b"/>
                <a:pathLst>
                  <a:path w="22378" h="22162">
                    <a:moveTo>
                      <a:pt x="0" y="26595"/>
                    </a:moveTo>
                    <a:lnTo>
                      <a:pt x="23125" y="13298"/>
                    </a:lnTo>
                    <a:lnTo>
                      <a:pt x="0" y="0"/>
                    </a:lnTo>
                    <a:close/>
                  </a:path>
                </a:pathLst>
              </a:custGeom>
              <a:grpFill/>
              <a:ln w="7269" cap="flat">
                <a:noFill/>
                <a:prstDash val="solid"/>
                <a:miter/>
              </a:ln>
            </p:spPr>
            <p:txBody>
              <a:bodyPr rtlCol="0" anchor="ctr"/>
              <a:lstStyle/>
              <a:p>
                <a:endParaRPr lang="en-US" dirty="0"/>
              </a:p>
            </p:txBody>
          </p:sp>
          <p:sp>
            <p:nvSpPr>
              <p:cNvPr id="98" name="Freeform 132">
                <a:extLst>
                  <a:ext uri="{FF2B5EF4-FFF2-40B4-BE49-F238E27FC236}">
                    <a16:creationId xmlns:a16="http://schemas.microsoft.com/office/drawing/2014/main" id="{05C6CDFD-E58B-C11C-20A9-D0A0EB5FFF5C}"/>
                  </a:ext>
                </a:extLst>
              </p:cNvPr>
              <p:cNvSpPr/>
              <p:nvPr/>
            </p:nvSpPr>
            <p:spPr>
              <a:xfrm>
                <a:off x="637379" y="1742991"/>
                <a:ext cx="52217" cy="29550"/>
              </a:xfrm>
              <a:custGeom>
                <a:avLst/>
                <a:gdLst>
                  <a:gd name="connsiteX0" fmla="*/ 39536 w 52217"/>
                  <a:gd name="connsiteY0" fmla="*/ 31767 h 29550"/>
                  <a:gd name="connsiteX1" fmla="*/ 3730 w 52217"/>
                  <a:gd name="connsiteY1" fmla="*/ 31767 h 29550"/>
                  <a:gd name="connsiteX2" fmla="*/ 0 w 52217"/>
                  <a:gd name="connsiteY2" fmla="*/ 28073 h 29550"/>
                  <a:gd name="connsiteX3" fmla="*/ 3730 w 52217"/>
                  <a:gd name="connsiteY3" fmla="*/ 24379 h 29550"/>
                  <a:gd name="connsiteX4" fmla="*/ 39536 w 52217"/>
                  <a:gd name="connsiteY4" fmla="*/ 24379 h 29550"/>
                  <a:gd name="connsiteX5" fmla="*/ 49233 w 52217"/>
                  <a:gd name="connsiteY5" fmla="*/ 14775 h 29550"/>
                  <a:gd name="connsiteX6" fmla="*/ 49233 w 52217"/>
                  <a:gd name="connsiteY6" fmla="*/ 3694 h 29550"/>
                  <a:gd name="connsiteX7" fmla="*/ 52963 w 52217"/>
                  <a:gd name="connsiteY7" fmla="*/ 0 h 29550"/>
                  <a:gd name="connsiteX8" fmla="*/ 56693 w 52217"/>
                  <a:gd name="connsiteY8" fmla="*/ 3694 h 29550"/>
                  <a:gd name="connsiteX9" fmla="*/ 56693 w 52217"/>
                  <a:gd name="connsiteY9" fmla="*/ 14775 h 29550"/>
                  <a:gd name="connsiteX10" fmla="*/ 39536 w 52217"/>
                  <a:gd name="connsiteY10" fmla="*/ 31767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9536" y="31767"/>
                    </a:moveTo>
                    <a:lnTo>
                      <a:pt x="3730" y="31767"/>
                    </a:lnTo>
                    <a:cubicBezTo>
                      <a:pt x="1492" y="31767"/>
                      <a:pt x="0" y="30289"/>
                      <a:pt x="0" y="28073"/>
                    </a:cubicBezTo>
                    <a:cubicBezTo>
                      <a:pt x="0" y="25856"/>
                      <a:pt x="1492" y="24379"/>
                      <a:pt x="3730" y="24379"/>
                    </a:cubicBezTo>
                    <a:lnTo>
                      <a:pt x="39536" y="24379"/>
                    </a:lnTo>
                    <a:cubicBezTo>
                      <a:pt x="44757" y="24379"/>
                      <a:pt x="49233" y="19946"/>
                      <a:pt x="49233" y="14775"/>
                    </a:cubicBezTo>
                    <a:lnTo>
                      <a:pt x="49233" y="3694"/>
                    </a:lnTo>
                    <a:cubicBezTo>
                      <a:pt x="49233" y="1478"/>
                      <a:pt x="50725" y="0"/>
                      <a:pt x="52963" y="0"/>
                    </a:cubicBezTo>
                    <a:cubicBezTo>
                      <a:pt x="55201" y="0"/>
                      <a:pt x="56693" y="1478"/>
                      <a:pt x="56693" y="3694"/>
                    </a:cubicBezTo>
                    <a:lnTo>
                      <a:pt x="56693" y="14775"/>
                    </a:lnTo>
                    <a:cubicBezTo>
                      <a:pt x="57439" y="23640"/>
                      <a:pt x="49233" y="31767"/>
                      <a:pt x="39536" y="31767"/>
                    </a:cubicBezTo>
                    <a:close/>
                  </a:path>
                </a:pathLst>
              </a:custGeom>
              <a:grpFill/>
              <a:ln w="7269" cap="flat">
                <a:noFill/>
                <a:prstDash val="solid"/>
                <a:miter/>
              </a:ln>
            </p:spPr>
            <p:txBody>
              <a:bodyPr rtlCol="0" anchor="ctr"/>
              <a:lstStyle/>
              <a:p>
                <a:endParaRPr lang="en-US" dirty="0"/>
              </a:p>
            </p:txBody>
          </p:sp>
          <p:sp>
            <p:nvSpPr>
              <p:cNvPr id="99" name="Freeform 133">
                <a:extLst>
                  <a:ext uri="{FF2B5EF4-FFF2-40B4-BE49-F238E27FC236}">
                    <a16:creationId xmlns:a16="http://schemas.microsoft.com/office/drawing/2014/main" id="{9712DA96-AA6B-B14B-BE07-A5119DC3685F}"/>
                  </a:ext>
                </a:extLst>
              </p:cNvPr>
              <p:cNvSpPr/>
              <p:nvPr/>
            </p:nvSpPr>
            <p:spPr>
              <a:xfrm>
                <a:off x="620968" y="1757028"/>
                <a:ext cx="22379" cy="22163"/>
              </a:xfrm>
              <a:custGeom>
                <a:avLst/>
                <a:gdLst>
                  <a:gd name="connsiteX0" fmla="*/ 23871 w 22378"/>
                  <a:gd name="connsiteY0" fmla="*/ 0 h 22162"/>
                  <a:gd name="connsiteX1" fmla="*/ 0 w 22378"/>
                  <a:gd name="connsiteY1" fmla="*/ 13298 h 22162"/>
                  <a:gd name="connsiteX2" fmla="*/ 23871 w 22378"/>
                  <a:gd name="connsiteY2" fmla="*/ 26595 h 22162"/>
                </a:gdLst>
                <a:ahLst/>
                <a:cxnLst>
                  <a:cxn ang="0">
                    <a:pos x="connsiteX0" y="connsiteY0"/>
                  </a:cxn>
                  <a:cxn ang="0">
                    <a:pos x="connsiteX1" y="connsiteY1"/>
                  </a:cxn>
                  <a:cxn ang="0">
                    <a:pos x="connsiteX2" y="connsiteY2"/>
                  </a:cxn>
                </a:cxnLst>
                <a:rect l="l" t="t" r="r" b="b"/>
                <a:pathLst>
                  <a:path w="22378" h="22162">
                    <a:moveTo>
                      <a:pt x="23871" y="0"/>
                    </a:moveTo>
                    <a:lnTo>
                      <a:pt x="0" y="13298"/>
                    </a:lnTo>
                    <a:lnTo>
                      <a:pt x="23871" y="26595"/>
                    </a:lnTo>
                    <a:close/>
                  </a:path>
                </a:pathLst>
              </a:custGeom>
              <a:grpFill/>
              <a:ln w="7269" cap="flat">
                <a:noFill/>
                <a:prstDash val="solid"/>
                <a:miter/>
              </a:ln>
            </p:spPr>
            <p:txBody>
              <a:bodyPr rtlCol="0" anchor="ctr"/>
              <a:lstStyle/>
              <a:p>
                <a:endParaRPr lang="en-US" dirty="0"/>
              </a:p>
            </p:txBody>
          </p:sp>
          <p:sp>
            <p:nvSpPr>
              <p:cNvPr id="100" name="Freeform 134">
                <a:extLst>
                  <a:ext uri="{FF2B5EF4-FFF2-40B4-BE49-F238E27FC236}">
                    <a16:creationId xmlns:a16="http://schemas.microsoft.com/office/drawing/2014/main" id="{BA93D68D-2E56-3E78-BA60-ED7BB2484FFC}"/>
                  </a:ext>
                </a:extLst>
              </p:cNvPr>
              <p:cNvSpPr/>
              <p:nvPr/>
            </p:nvSpPr>
            <p:spPr>
              <a:xfrm>
                <a:off x="619476" y="1649908"/>
                <a:ext cx="67136" cy="7388"/>
              </a:xfrm>
              <a:custGeom>
                <a:avLst/>
                <a:gdLst>
                  <a:gd name="connsiteX0" fmla="*/ 74596 w 67136"/>
                  <a:gd name="connsiteY0" fmla="*/ 7388 h 7387"/>
                  <a:gd name="connsiteX1" fmla="*/ 59677 w 67136"/>
                  <a:gd name="connsiteY1" fmla="*/ 7388 h 7387"/>
                  <a:gd name="connsiteX2" fmla="*/ 59677 w 67136"/>
                  <a:gd name="connsiteY2" fmla="*/ 0 h 7387"/>
                  <a:gd name="connsiteX3" fmla="*/ 74596 w 67136"/>
                  <a:gd name="connsiteY3" fmla="*/ 0 h 7387"/>
                  <a:gd name="connsiteX4" fmla="*/ 74596 w 67136"/>
                  <a:gd name="connsiteY4" fmla="*/ 7388 h 7387"/>
                  <a:gd name="connsiteX5" fmla="*/ 44757 w 67136"/>
                  <a:gd name="connsiteY5" fmla="*/ 7388 h 7387"/>
                  <a:gd name="connsiteX6" fmla="*/ 29838 w 67136"/>
                  <a:gd name="connsiteY6" fmla="*/ 7388 h 7387"/>
                  <a:gd name="connsiteX7" fmla="*/ 29838 w 67136"/>
                  <a:gd name="connsiteY7" fmla="*/ 0 h 7387"/>
                  <a:gd name="connsiteX8" fmla="*/ 44757 w 67136"/>
                  <a:gd name="connsiteY8" fmla="*/ 0 h 7387"/>
                  <a:gd name="connsiteX9" fmla="*/ 44757 w 67136"/>
                  <a:gd name="connsiteY9" fmla="*/ 7388 h 7387"/>
                  <a:gd name="connsiteX10" fmla="*/ 14919 w 67136"/>
                  <a:gd name="connsiteY10" fmla="*/ 7388 h 7387"/>
                  <a:gd name="connsiteX11" fmla="*/ 0 w 67136"/>
                  <a:gd name="connsiteY11" fmla="*/ 7388 h 7387"/>
                  <a:gd name="connsiteX12" fmla="*/ 0 w 67136"/>
                  <a:gd name="connsiteY12" fmla="*/ 0 h 7387"/>
                  <a:gd name="connsiteX13" fmla="*/ 14919 w 67136"/>
                  <a:gd name="connsiteY13" fmla="*/ 0 h 7387"/>
                  <a:gd name="connsiteX14" fmla="*/ 14919 w 67136"/>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36"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dirty="0"/>
              </a:p>
            </p:txBody>
          </p:sp>
          <p:sp>
            <p:nvSpPr>
              <p:cNvPr id="101" name="Freeform 135">
                <a:extLst>
                  <a:ext uri="{FF2B5EF4-FFF2-40B4-BE49-F238E27FC236}">
                    <a16:creationId xmlns:a16="http://schemas.microsoft.com/office/drawing/2014/main" id="{E107E950-488D-27CB-9E6E-3C5100A3D971}"/>
                  </a:ext>
                </a:extLst>
              </p:cNvPr>
              <p:cNvSpPr/>
              <p:nvPr/>
            </p:nvSpPr>
            <p:spPr>
              <a:xfrm>
                <a:off x="556070" y="1708270"/>
                <a:ext cx="7460" cy="66488"/>
              </a:xfrm>
              <a:custGeom>
                <a:avLst/>
                <a:gdLst>
                  <a:gd name="connsiteX0" fmla="*/ 7460 w 7459"/>
                  <a:gd name="connsiteY0" fmla="*/ 71659 h 66488"/>
                  <a:gd name="connsiteX1" fmla="*/ 0 w 7459"/>
                  <a:gd name="connsiteY1" fmla="*/ 71659 h 66488"/>
                  <a:gd name="connsiteX2" fmla="*/ 0 w 7459"/>
                  <a:gd name="connsiteY2" fmla="*/ 56884 h 66488"/>
                  <a:gd name="connsiteX3" fmla="*/ 7460 w 7459"/>
                  <a:gd name="connsiteY3" fmla="*/ 56884 h 66488"/>
                  <a:gd name="connsiteX4" fmla="*/ 7460 w 7459"/>
                  <a:gd name="connsiteY4" fmla="*/ 71659 h 66488"/>
                  <a:gd name="connsiteX5" fmla="*/ 7460 w 7459"/>
                  <a:gd name="connsiteY5" fmla="*/ 42109 h 66488"/>
                  <a:gd name="connsiteX6" fmla="*/ 0 w 7459"/>
                  <a:gd name="connsiteY6" fmla="*/ 42109 h 66488"/>
                  <a:gd name="connsiteX7" fmla="*/ 0 w 7459"/>
                  <a:gd name="connsiteY7" fmla="*/ 27334 h 66488"/>
                  <a:gd name="connsiteX8" fmla="*/ 7460 w 7459"/>
                  <a:gd name="connsiteY8" fmla="*/ 27334 h 66488"/>
                  <a:gd name="connsiteX9" fmla="*/ 7460 w 7459"/>
                  <a:gd name="connsiteY9" fmla="*/ 42109 h 66488"/>
                  <a:gd name="connsiteX10" fmla="*/ 7460 w 7459"/>
                  <a:gd name="connsiteY10" fmla="*/ 12559 h 66488"/>
                  <a:gd name="connsiteX11" fmla="*/ 0 w 7459"/>
                  <a:gd name="connsiteY11" fmla="*/ 12559 h 66488"/>
                  <a:gd name="connsiteX12" fmla="*/ 0 w 7459"/>
                  <a:gd name="connsiteY12" fmla="*/ 0 h 66488"/>
                  <a:gd name="connsiteX13" fmla="*/ 7460 w 7459"/>
                  <a:gd name="connsiteY13" fmla="*/ 0 h 66488"/>
                  <a:gd name="connsiteX14" fmla="*/ 7460 w 7459"/>
                  <a:gd name="connsiteY14" fmla="*/ 12559 h 6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66488">
                    <a:moveTo>
                      <a:pt x="7460" y="71659"/>
                    </a:moveTo>
                    <a:lnTo>
                      <a:pt x="0" y="71659"/>
                    </a:lnTo>
                    <a:lnTo>
                      <a:pt x="0" y="56884"/>
                    </a:lnTo>
                    <a:lnTo>
                      <a:pt x="7460" y="56884"/>
                    </a:lnTo>
                    <a:lnTo>
                      <a:pt x="7460" y="71659"/>
                    </a:lnTo>
                    <a:close/>
                    <a:moveTo>
                      <a:pt x="7460" y="42109"/>
                    </a:moveTo>
                    <a:lnTo>
                      <a:pt x="0" y="42109"/>
                    </a:lnTo>
                    <a:lnTo>
                      <a:pt x="0" y="27334"/>
                    </a:lnTo>
                    <a:lnTo>
                      <a:pt x="7460" y="27334"/>
                    </a:lnTo>
                    <a:lnTo>
                      <a:pt x="7460" y="42109"/>
                    </a:lnTo>
                    <a:close/>
                    <a:moveTo>
                      <a:pt x="7460" y="12559"/>
                    </a:moveTo>
                    <a:lnTo>
                      <a:pt x="0" y="12559"/>
                    </a:lnTo>
                    <a:lnTo>
                      <a:pt x="0" y="0"/>
                    </a:lnTo>
                    <a:lnTo>
                      <a:pt x="7460" y="0"/>
                    </a:lnTo>
                    <a:lnTo>
                      <a:pt x="7460" y="12559"/>
                    </a:lnTo>
                    <a:close/>
                  </a:path>
                </a:pathLst>
              </a:custGeom>
              <a:grpFill/>
              <a:ln w="7269" cap="flat">
                <a:noFill/>
                <a:prstDash val="solid"/>
                <a:miter/>
              </a:ln>
            </p:spPr>
            <p:txBody>
              <a:bodyPr rtlCol="0" anchor="ctr"/>
              <a:lstStyle/>
              <a:p>
                <a:endParaRPr lang="en-US" dirty="0"/>
              </a:p>
            </p:txBody>
          </p:sp>
          <p:sp>
            <p:nvSpPr>
              <p:cNvPr id="102" name="Freeform 136">
                <a:extLst>
                  <a:ext uri="{FF2B5EF4-FFF2-40B4-BE49-F238E27FC236}">
                    <a16:creationId xmlns:a16="http://schemas.microsoft.com/office/drawing/2014/main" id="{D319CB82-4352-E833-E531-8B0B73602CC8}"/>
                  </a:ext>
                </a:extLst>
              </p:cNvPr>
              <p:cNvSpPr/>
              <p:nvPr/>
            </p:nvSpPr>
            <p:spPr>
              <a:xfrm>
                <a:off x="617238" y="1839769"/>
                <a:ext cx="74596" cy="7388"/>
              </a:xfrm>
              <a:custGeom>
                <a:avLst/>
                <a:gdLst>
                  <a:gd name="connsiteX0" fmla="*/ 74596 w 74595"/>
                  <a:gd name="connsiteY0" fmla="*/ 7388 h 7387"/>
                  <a:gd name="connsiteX1" fmla="*/ 59677 w 74595"/>
                  <a:gd name="connsiteY1" fmla="*/ 7388 h 7387"/>
                  <a:gd name="connsiteX2" fmla="*/ 59677 w 74595"/>
                  <a:gd name="connsiteY2" fmla="*/ 0 h 7387"/>
                  <a:gd name="connsiteX3" fmla="*/ 74596 w 74595"/>
                  <a:gd name="connsiteY3" fmla="*/ 0 h 7387"/>
                  <a:gd name="connsiteX4" fmla="*/ 74596 w 74595"/>
                  <a:gd name="connsiteY4" fmla="*/ 7388 h 7387"/>
                  <a:gd name="connsiteX5" fmla="*/ 44757 w 74595"/>
                  <a:gd name="connsiteY5" fmla="*/ 7388 h 7387"/>
                  <a:gd name="connsiteX6" fmla="*/ 29838 w 74595"/>
                  <a:gd name="connsiteY6" fmla="*/ 7388 h 7387"/>
                  <a:gd name="connsiteX7" fmla="*/ 29838 w 74595"/>
                  <a:gd name="connsiteY7" fmla="*/ 0 h 7387"/>
                  <a:gd name="connsiteX8" fmla="*/ 44757 w 74595"/>
                  <a:gd name="connsiteY8" fmla="*/ 0 h 7387"/>
                  <a:gd name="connsiteX9" fmla="*/ 44757 w 74595"/>
                  <a:gd name="connsiteY9" fmla="*/ 7388 h 7387"/>
                  <a:gd name="connsiteX10" fmla="*/ 14919 w 74595"/>
                  <a:gd name="connsiteY10" fmla="*/ 7388 h 7387"/>
                  <a:gd name="connsiteX11" fmla="*/ 0 w 74595"/>
                  <a:gd name="connsiteY11" fmla="*/ 7388 h 7387"/>
                  <a:gd name="connsiteX12" fmla="*/ 0 w 74595"/>
                  <a:gd name="connsiteY12" fmla="*/ 0 h 7387"/>
                  <a:gd name="connsiteX13" fmla="*/ 14919 w 74595"/>
                  <a:gd name="connsiteY13" fmla="*/ 0 h 7387"/>
                  <a:gd name="connsiteX14" fmla="*/ 14919 w 74595"/>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5"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dirty="0"/>
              </a:p>
            </p:txBody>
          </p:sp>
          <p:sp>
            <p:nvSpPr>
              <p:cNvPr id="103" name="Freeform 137">
                <a:extLst>
                  <a:ext uri="{FF2B5EF4-FFF2-40B4-BE49-F238E27FC236}">
                    <a16:creationId xmlns:a16="http://schemas.microsoft.com/office/drawing/2014/main" id="{3A5CDEEC-9E01-8BAF-1B1B-AF3B6377227E}"/>
                  </a:ext>
                </a:extLst>
              </p:cNvPr>
              <p:cNvSpPr/>
              <p:nvPr/>
            </p:nvSpPr>
            <p:spPr>
              <a:xfrm>
                <a:off x="747781" y="1711964"/>
                <a:ext cx="7460" cy="73876"/>
              </a:xfrm>
              <a:custGeom>
                <a:avLst/>
                <a:gdLst>
                  <a:gd name="connsiteX0" fmla="*/ 7460 w 7459"/>
                  <a:gd name="connsiteY0" fmla="*/ 73876 h 73875"/>
                  <a:gd name="connsiteX1" fmla="*/ 0 w 7459"/>
                  <a:gd name="connsiteY1" fmla="*/ 73876 h 73875"/>
                  <a:gd name="connsiteX2" fmla="*/ 0 w 7459"/>
                  <a:gd name="connsiteY2" fmla="*/ 59839 h 73875"/>
                  <a:gd name="connsiteX3" fmla="*/ 7460 w 7459"/>
                  <a:gd name="connsiteY3" fmla="*/ 59839 h 73875"/>
                  <a:gd name="connsiteX4" fmla="*/ 7460 w 7459"/>
                  <a:gd name="connsiteY4" fmla="*/ 73876 h 73875"/>
                  <a:gd name="connsiteX5" fmla="*/ 7460 w 7459"/>
                  <a:gd name="connsiteY5" fmla="*/ 44325 h 73875"/>
                  <a:gd name="connsiteX6" fmla="*/ 0 w 7459"/>
                  <a:gd name="connsiteY6" fmla="*/ 44325 h 73875"/>
                  <a:gd name="connsiteX7" fmla="*/ 0 w 7459"/>
                  <a:gd name="connsiteY7" fmla="*/ 29550 h 73875"/>
                  <a:gd name="connsiteX8" fmla="*/ 7460 w 7459"/>
                  <a:gd name="connsiteY8" fmla="*/ 29550 h 73875"/>
                  <a:gd name="connsiteX9" fmla="*/ 7460 w 7459"/>
                  <a:gd name="connsiteY9" fmla="*/ 44325 h 73875"/>
                  <a:gd name="connsiteX10" fmla="*/ 7460 w 7459"/>
                  <a:gd name="connsiteY10" fmla="*/ 14775 h 73875"/>
                  <a:gd name="connsiteX11" fmla="*/ 0 w 7459"/>
                  <a:gd name="connsiteY11" fmla="*/ 14775 h 73875"/>
                  <a:gd name="connsiteX12" fmla="*/ 0 w 7459"/>
                  <a:gd name="connsiteY12" fmla="*/ 0 h 73875"/>
                  <a:gd name="connsiteX13" fmla="*/ 7460 w 7459"/>
                  <a:gd name="connsiteY13" fmla="*/ 0 h 73875"/>
                  <a:gd name="connsiteX14" fmla="*/ 7460 w 7459"/>
                  <a:gd name="connsiteY14" fmla="*/ 14775 h 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73875">
                    <a:moveTo>
                      <a:pt x="7460" y="73876"/>
                    </a:moveTo>
                    <a:lnTo>
                      <a:pt x="0" y="73876"/>
                    </a:lnTo>
                    <a:lnTo>
                      <a:pt x="0" y="59839"/>
                    </a:lnTo>
                    <a:lnTo>
                      <a:pt x="7460" y="59839"/>
                    </a:lnTo>
                    <a:lnTo>
                      <a:pt x="7460" y="73876"/>
                    </a:lnTo>
                    <a:close/>
                    <a:moveTo>
                      <a:pt x="7460" y="44325"/>
                    </a:moveTo>
                    <a:lnTo>
                      <a:pt x="0" y="44325"/>
                    </a:lnTo>
                    <a:lnTo>
                      <a:pt x="0" y="29550"/>
                    </a:lnTo>
                    <a:lnTo>
                      <a:pt x="7460" y="29550"/>
                    </a:lnTo>
                    <a:lnTo>
                      <a:pt x="7460" y="44325"/>
                    </a:lnTo>
                    <a:close/>
                    <a:moveTo>
                      <a:pt x="7460" y="14775"/>
                    </a:moveTo>
                    <a:lnTo>
                      <a:pt x="0" y="14775"/>
                    </a:lnTo>
                    <a:lnTo>
                      <a:pt x="0" y="0"/>
                    </a:lnTo>
                    <a:lnTo>
                      <a:pt x="7460" y="0"/>
                    </a:lnTo>
                    <a:lnTo>
                      <a:pt x="7460" y="14775"/>
                    </a:lnTo>
                    <a:close/>
                  </a:path>
                </a:pathLst>
              </a:custGeom>
              <a:grpFill/>
              <a:ln w="7269" cap="flat">
                <a:noFill/>
                <a:prstDash val="solid"/>
                <a:miter/>
              </a:ln>
            </p:spPr>
            <p:txBody>
              <a:bodyPr rtlCol="0" anchor="ctr"/>
              <a:lstStyle/>
              <a:p>
                <a:endParaRPr lang="en-US" dirty="0"/>
              </a:p>
            </p:txBody>
          </p:sp>
          <p:sp>
            <p:nvSpPr>
              <p:cNvPr id="104" name="Freeform 138">
                <a:extLst>
                  <a:ext uri="{FF2B5EF4-FFF2-40B4-BE49-F238E27FC236}">
                    <a16:creationId xmlns:a16="http://schemas.microsoft.com/office/drawing/2014/main" id="{DC9ED100-0116-BB9A-8497-542674549250}"/>
                  </a:ext>
                </a:extLst>
              </p:cNvPr>
              <p:cNvSpPr/>
              <p:nvPr/>
            </p:nvSpPr>
            <p:spPr>
              <a:xfrm>
                <a:off x="689596" y="1780668"/>
                <a:ext cx="29838" cy="29550"/>
              </a:xfrm>
              <a:custGeom>
                <a:avLst/>
                <a:gdLst>
                  <a:gd name="connsiteX0" fmla="*/ 26109 w 29838"/>
                  <a:gd name="connsiteY0" fmla="*/ 31028 h 29550"/>
                  <a:gd name="connsiteX1" fmla="*/ 20887 w 29838"/>
                  <a:gd name="connsiteY1" fmla="*/ 25856 h 29550"/>
                  <a:gd name="connsiteX2" fmla="*/ 26109 w 29838"/>
                  <a:gd name="connsiteY2" fmla="*/ 20685 h 29550"/>
                  <a:gd name="connsiteX3" fmla="*/ 31330 w 29838"/>
                  <a:gd name="connsiteY3" fmla="*/ 25856 h 29550"/>
                  <a:gd name="connsiteX4" fmla="*/ 26109 w 29838"/>
                  <a:gd name="connsiteY4" fmla="*/ 31028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109" y="31028"/>
                    </a:moveTo>
                    <a:lnTo>
                      <a:pt x="20887" y="25856"/>
                    </a:lnTo>
                    <a:lnTo>
                      <a:pt x="26109" y="20685"/>
                    </a:lnTo>
                    <a:lnTo>
                      <a:pt x="31330" y="25856"/>
                    </a:lnTo>
                    <a:lnTo>
                      <a:pt x="26109" y="31028"/>
                    </a:lnTo>
                    <a:close/>
                    <a:moveTo>
                      <a:pt x="15665" y="20685"/>
                    </a:moveTo>
                    <a:lnTo>
                      <a:pt x="10443" y="15514"/>
                    </a:lnTo>
                    <a:lnTo>
                      <a:pt x="15665" y="10343"/>
                    </a:lnTo>
                    <a:lnTo>
                      <a:pt x="20887" y="15514"/>
                    </a:lnTo>
                    <a:lnTo>
                      <a:pt x="15665"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dirty="0"/>
              </a:p>
            </p:txBody>
          </p:sp>
          <p:sp>
            <p:nvSpPr>
              <p:cNvPr id="105" name="Freeform 139">
                <a:extLst>
                  <a:ext uri="{FF2B5EF4-FFF2-40B4-BE49-F238E27FC236}">
                    <a16:creationId xmlns:a16="http://schemas.microsoft.com/office/drawing/2014/main" id="{7331FC8E-0004-0B59-CE6F-B545DB406777}"/>
                  </a:ext>
                </a:extLst>
              </p:cNvPr>
              <p:cNvSpPr/>
              <p:nvPr/>
            </p:nvSpPr>
            <p:spPr>
              <a:xfrm>
                <a:off x="591876" y="1683891"/>
                <a:ext cx="29838" cy="29550"/>
              </a:xfrm>
              <a:custGeom>
                <a:avLst/>
                <a:gdLst>
                  <a:gd name="connsiteX0" fmla="*/ 26854 w 29838"/>
                  <a:gd name="connsiteY0" fmla="*/ 31028 h 29550"/>
                  <a:gd name="connsiteX1" fmla="*/ 21633 w 29838"/>
                  <a:gd name="connsiteY1" fmla="*/ 25856 h 29550"/>
                  <a:gd name="connsiteX2" fmla="*/ 26854 w 29838"/>
                  <a:gd name="connsiteY2" fmla="*/ 20685 h 29550"/>
                  <a:gd name="connsiteX3" fmla="*/ 32076 w 29838"/>
                  <a:gd name="connsiteY3" fmla="*/ 25856 h 29550"/>
                  <a:gd name="connsiteX4" fmla="*/ 26854 w 29838"/>
                  <a:gd name="connsiteY4" fmla="*/ 31028 h 29550"/>
                  <a:gd name="connsiteX5" fmla="*/ 16411 w 29838"/>
                  <a:gd name="connsiteY5" fmla="*/ 20685 h 29550"/>
                  <a:gd name="connsiteX6" fmla="*/ 11189 w 29838"/>
                  <a:gd name="connsiteY6" fmla="*/ 15514 h 29550"/>
                  <a:gd name="connsiteX7" fmla="*/ 16411 w 29838"/>
                  <a:gd name="connsiteY7" fmla="*/ 10343 h 29550"/>
                  <a:gd name="connsiteX8" fmla="*/ 21633 w 29838"/>
                  <a:gd name="connsiteY8" fmla="*/ 15514 h 29550"/>
                  <a:gd name="connsiteX9" fmla="*/ 16411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854" y="31028"/>
                    </a:moveTo>
                    <a:lnTo>
                      <a:pt x="21633" y="25856"/>
                    </a:lnTo>
                    <a:lnTo>
                      <a:pt x="26854" y="20685"/>
                    </a:lnTo>
                    <a:lnTo>
                      <a:pt x="32076" y="25856"/>
                    </a:lnTo>
                    <a:lnTo>
                      <a:pt x="26854" y="31028"/>
                    </a:lnTo>
                    <a:close/>
                    <a:moveTo>
                      <a:pt x="16411" y="20685"/>
                    </a:moveTo>
                    <a:lnTo>
                      <a:pt x="11189" y="15514"/>
                    </a:lnTo>
                    <a:lnTo>
                      <a:pt x="16411" y="10343"/>
                    </a:lnTo>
                    <a:lnTo>
                      <a:pt x="21633" y="15514"/>
                    </a:lnTo>
                    <a:lnTo>
                      <a:pt x="16411"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dirty="0"/>
              </a:p>
            </p:txBody>
          </p:sp>
          <p:sp>
            <p:nvSpPr>
              <p:cNvPr id="106" name="Freeform 140">
                <a:extLst>
                  <a:ext uri="{FF2B5EF4-FFF2-40B4-BE49-F238E27FC236}">
                    <a16:creationId xmlns:a16="http://schemas.microsoft.com/office/drawing/2014/main" id="{24F0D3BC-6E3C-C693-5799-4645BBCDC898}"/>
                  </a:ext>
                </a:extLst>
              </p:cNvPr>
              <p:cNvSpPr/>
              <p:nvPr/>
            </p:nvSpPr>
            <p:spPr>
              <a:xfrm>
                <a:off x="688850" y="1684630"/>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26109 w 29838"/>
                  <a:gd name="connsiteY10" fmla="*/ 10343 h 29550"/>
                  <a:gd name="connsiteX11" fmla="*/ 20887 w 29838"/>
                  <a:gd name="connsiteY11" fmla="*/ 5171 h 29550"/>
                  <a:gd name="connsiteX12" fmla="*/ 25363 w 29838"/>
                  <a:gd name="connsiteY12" fmla="*/ 0 h 29550"/>
                  <a:gd name="connsiteX13" fmla="*/ 30584 w 29838"/>
                  <a:gd name="connsiteY13" fmla="*/ 5171 h 29550"/>
                  <a:gd name="connsiteX14" fmla="*/ 26109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5665" y="20685"/>
                    </a:moveTo>
                    <a:lnTo>
                      <a:pt x="10443" y="15514"/>
                    </a:lnTo>
                    <a:lnTo>
                      <a:pt x="15665" y="10343"/>
                    </a:lnTo>
                    <a:lnTo>
                      <a:pt x="20887" y="15514"/>
                    </a:lnTo>
                    <a:lnTo>
                      <a:pt x="15665" y="20685"/>
                    </a:lnTo>
                    <a:close/>
                    <a:moveTo>
                      <a:pt x="26109" y="10343"/>
                    </a:moveTo>
                    <a:lnTo>
                      <a:pt x="20887" y="5171"/>
                    </a:lnTo>
                    <a:lnTo>
                      <a:pt x="25363" y="0"/>
                    </a:lnTo>
                    <a:lnTo>
                      <a:pt x="30584" y="5171"/>
                    </a:lnTo>
                    <a:lnTo>
                      <a:pt x="26109" y="10343"/>
                    </a:lnTo>
                    <a:close/>
                  </a:path>
                </a:pathLst>
              </a:custGeom>
              <a:grpFill/>
              <a:ln w="7269" cap="flat">
                <a:noFill/>
                <a:prstDash val="solid"/>
                <a:miter/>
              </a:ln>
            </p:spPr>
            <p:txBody>
              <a:bodyPr rtlCol="0" anchor="ctr"/>
              <a:lstStyle/>
              <a:p>
                <a:endParaRPr lang="en-US" dirty="0"/>
              </a:p>
            </p:txBody>
          </p:sp>
          <p:sp>
            <p:nvSpPr>
              <p:cNvPr id="107" name="Freeform 141">
                <a:extLst>
                  <a:ext uri="{FF2B5EF4-FFF2-40B4-BE49-F238E27FC236}">
                    <a16:creationId xmlns:a16="http://schemas.microsoft.com/office/drawing/2014/main" id="{F87C2A5F-06E1-CFBB-190D-3AFCBF7303B1}"/>
                  </a:ext>
                </a:extLst>
              </p:cNvPr>
              <p:cNvSpPr/>
              <p:nvPr/>
            </p:nvSpPr>
            <p:spPr>
              <a:xfrm>
                <a:off x="591130" y="1780668"/>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4919 w 29838"/>
                  <a:gd name="connsiteY5" fmla="*/ 21424 h 29550"/>
                  <a:gd name="connsiteX6" fmla="*/ 9697 w 29838"/>
                  <a:gd name="connsiteY6" fmla="*/ 16253 h 29550"/>
                  <a:gd name="connsiteX7" fmla="*/ 14919 w 29838"/>
                  <a:gd name="connsiteY7" fmla="*/ 11081 h 29550"/>
                  <a:gd name="connsiteX8" fmla="*/ 20141 w 29838"/>
                  <a:gd name="connsiteY8" fmla="*/ 16253 h 29550"/>
                  <a:gd name="connsiteX9" fmla="*/ 14919 w 29838"/>
                  <a:gd name="connsiteY9" fmla="*/ 21424 h 29550"/>
                  <a:gd name="connsiteX10" fmla="*/ 25363 w 29838"/>
                  <a:gd name="connsiteY10" fmla="*/ 10343 h 29550"/>
                  <a:gd name="connsiteX11" fmla="*/ 20141 w 29838"/>
                  <a:gd name="connsiteY11" fmla="*/ 5171 h 29550"/>
                  <a:gd name="connsiteX12" fmla="*/ 25363 w 29838"/>
                  <a:gd name="connsiteY12" fmla="*/ 0 h 29550"/>
                  <a:gd name="connsiteX13" fmla="*/ 30584 w 29838"/>
                  <a:gd name="connsiteY13" fmla="*/ 5171 h 29550"/>
                  <a:gd name="connsiteX14" fmla="*/ 25363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4919" y="21424"/>
                    </a:moveTo>
                    <a:lnTo>
                      <a:pt x="9697" y="16253"/>
                    </a:lnTo>
                    <a:lnTo>
                      <a:pt x="14919" y="11081"/>
                    </a:lnTo>
                    <a:lnTo>
                      <a:pt x="20141" y="16253"/>
                    </a:lnTo>
                    <a:lnTo>
                      <a:pt x="14919" y="21424"/>
                    </a:lnTo>
                    <a:close/>
                    <a:moveTo>
                      <a:pt x="25363" y="10343"/>
                    </a:moveTo>
                    <a:lnTo>
                      <a:pt x="20141" y="5171"/>
                    </a:lnTo>
                    <a:lnTo>
                      <a:pt x="25363" y="0"/>
                    </a:lnTo>
                    <a:lnTo>
                      <a:pt x="30584" y="5171"/>
                    </a:lnTo>
                    <a:lnTo>
                      <a:pt x="25363" y="10343"/>
                    </a:lnTo>
                    <a:close/>
                  </a:path>
                </a:pathLst>
              </a:custGeom>
              <a:grpFill/>
              <a:ln w="7269" cap="flat">
                <a:noFill/>
                <a:prstDash val="solid"/>
                <a:miter/>
              </a:ln>
            </p:spPr>
            <p:txBody>
              <a:bodyPr rtlCol="0" anchor="ctr"/>
              <a:lstStyle/>
              <a:p>
                <a:endParaRPr lang="en-US" dirty="0"/>
              </a:p>
            </p:txBody>
          </p:sp>
          <p:sp>
            <p:nvSpPr>
              <p:cNvPr id="108" name="Freeform 142">
                <a:extLst>
                  <a:ext uri="{FF2B5EF4-FFF2-40B4-BE49-F238E27FC236}">
                    <a16:creationId xmlns:a16="http://schemas.microsoft.com/office/drawing/2014/main" id="{5AE5B99F-74C1-F1C6-A4C5-60C721A9F00C}"/>
                  </a:ext>
                </a:extLst>
              </p:cNvPr>
              <p:cNvSpPr/>
              <p:nvPr/>
            </p:nvSpPr>
            <p:spPr>
              <a:xfrm>
                <a:off x="519225"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6985 w 82055"/>
                  <a:gd name="connsiteY16" fmla="*/ 85247 h 81263"/>
                  <a:gd name="connsiteX17" fmla="*/ 64445 w 82055"/>
                  <a:gd name="connsiteY17" fmla="*/ 82292 h 81263"/>
                  <a:gd name="connsiteX18" fmla="*/ 65937 w 82055"/>
                  <a:gd name="connsiteY18" fmla="*/ 78598 h 81263"/>
                  <a:gd name="connsiteX19" fmla="*/ 63699 w 82055"/>
                  <a:gd name="connsiteY19" fmla="*/ 72688 h 81263"/>
                  <a:gd name="connsiteX20" fmla="*/ 73397 w 82055"/>
                  <a:gd name="connsiteY20" fmla="*/ 63084 h 81263"/>
                  <a:gd name="connsiteX21" fmla="*/ 79364 w 82055"/>
                  <a:gd name="connsiteY21" fmla="*/ 65300 h 81263"/>
                  <a:gd name="connsiteX22" fmla="*/ 83094 w 82055"/>
                  <a:gd name="connsiteY22" fmla="*/ 63823 h 81263"/>
                  <a:gd name="connsiteX23" fmla="*/ 86078 w 82055"/>
                  <a:gd name="connsiteY23" fmla="*/ 56435 h 81263"/>
                  <a:gd name="connsiteX24" fmla="*/ 84586 w 82055"/>
                  <a:gd name="connsiteY24" fmla="*/ 52742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3417 w 82055"/>
                  <a:gd name="connsiteY44" fmla="*/ 12849 h 81263"/>
                  <a:gd name="connsiteX45" fmla="*/ 13720 w 82055"/>
                  <a:gd name="connsiteY45" fmla="*/ 22453 h 81263"/>
                  <a:gd name="connsiteX46" fmla="*/ 7752 w 82055"/>
                  <a:gd name="connsiteY46" fmla="*/ 20236 h 81263"/>
                  <a:gd name="connsiteX47" fmla="*/ 4022 w 82055"/>
                  <a:gd name="connsiteY47" fmla="*/ 21714 h 81263"/>
                  <a:gd name="connsiteX48" fmla="*/ 1039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3256" y="85247"/>
                      <a:pt x="54748" y="85986"/>
                      <a:pt x="56985" y="85247"/>
                    </a:cubicBezTo>
                    <a:lnTo>
                      <a:pt x="64445" y="82292"/>
                    </a:lnTo>
                    <a:cubicBezTo>
                      <a:pt x="65937" y="81553"/>
                      <a:pt x="66683" y="80076"/>
                      <a:pt x="65937" y="78598"/>
                    </a:cubicBezTo>
                    <a:lnTo>
                      <a:pt x="63699" y="72688"/>
                    </a:lnTo>
                    <a:cubicBezTo>
                      <a:pt x="67429" y="70472"/>
                      <a:pt x="71159" y="66778"/>
                      <a:pt x="73397" y="63084"/>
                    </a:cubicBezTo>
                    <a:lnTo>
                      <a:pt x="79364" y="65300"/>
                    </a:lnTo>
                    <a:cubicBezTo>
                      <a:pt x="80856" y="66039"/>
                      <a:pt x="82348" y="65300"/>
                      <a:pt x="83094" y="63823"/>
                    </a:cubicBezTo>
                    <a:lnTo>
                      <a:pt x="86078" y="56435"/>
                    </a:lnTo>
                    <a:cubicBezTo>
                      <a:pt x="86824" y="54958"/>
                      <a:pt x="86078" y="53480"/>
                      <a:pt x="84586" y="52742"/>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3417" y="12849"/>
                    </a:lnTo>
                    <a:cubicBezTo>
                      <a:pt x="19688" y="15065"/>
                      <a:pt x="15958" y="18759"/>
                      <a:pt x="13720" y="22453"/>
                    </a:cubicBezTo>
                    <a:lnTo>
                      <a:pt x="7752" y="20236"/>
                    </a:lnTo>
                    <a:cubicBezTo>
                      <a:pt x="6260" y="19497"/>
                      <a:pt x="4768" y="20236"/>
                      <a:pt x="4022" y="21714"/>
                    </a:cubicBezTo>
                    <a:lnTo>
                      <a:pt x="1039"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p>
            </p:txBody>
          </p:sp>
          <p:sp>
            <p:nvSpPr>
              <p:cNvPr id="109" name="Freeform 143">
                <a:extLst>
                  <a:ext uri="{FF2B5EF4-FFF2-40B4-BE49-F238E27FC236}">
                    <a16:creationId xmlns:a16="http://schemas.microsoft.com/office/drawing/2014/main" id="{BD79760A-A393-E4D4-E09E-A100E24D985E}"/>
                  </a:ext>
                </a:extLst>
              </p:cNvPr>
              <p:cNvSpPr/>
              <p:nvPr/>
            </p:nvSpPr>
            <p:spPr>
              <a:xfrm>
                <a:off x="706460"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5494 w 82055"/>
                  <a:gd name="connsiteY16" fmla="*/ 83769 h 81263"/>
                  <a:gd name="connsiteX17" fmla="*/ 62953 w 82055"/>
                  <a:gd name="connsiteY17" fmla="*/ 80814 h 81263"/>
                  <a:gd name="connsiteX18" fmla="*/ 64445 w 82055"/>
                  <a:gd name="connsiteY18" fmla="*/ 77121 h 81263"/>
                  <a:gd name="connsiteX19" fmla="*/ 62207 w 82055"/>
                  <a:gd name="connsiteY19" fmla="*/ 71210 h 81263"/>
                  <a:gd name="connsiteX20" fmla="*/ 71905 w 82055"/>
                  <a:gd name="connsiteY20" fmla="*/ 61607 h 81263"/>
                  <a:gd name="connsiteX21" fmla="*/ 77872 w 82055"/>
                  <a:gd name="connsiteY21" fmla="*/ 63823 h 81263"/>
                  <a:gd name="connsiteX22" fmla="*/ 81602 w 82055"/>
                  <a:gd name="connsiteY22" fmla="*/ 62345 h 81263"/>
                  <a:gd name="connsiteX23" fmla="*/ 84586 w 82055"/>
                  <a:gd name="connsiteY23" fmla="*/ 54958 h 81263"/>
                  <a:gd name="connsiteX24" fmla="*/ 83094 w 82055"/>
                  <a:gd name="connsiteY24" fmla="*/ 51264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2510" y="83769"/>
                      <a:pt x="54002" y="84508"/>
                      <a:pt x="55494" y="83769"/>
                    </a:cubicBezTo>
                    <a:lnTo>
                      <a:pt x="62953" y="80814"/>
                    </a:lnTo>
                    <a:cubicBezTo>
                      <a:pt x="64445" y="80076"/>
                      <a:pt x="65191" y="78598"/>
                      <a:pt x="64445" y="77121"/>
                    </a:cubicBezTo>
                    <a:lnTo>
                      <a:pt x="62207" y="71210"/>
                    </a:lnTo>
                    <a:cubicBezTo>
                      <a:pt x="65937" y="68994"/>
                      <a:pt x="69667" y="65300"/>
                      <a:pt x="71905" y="61607"/>
                    </a:cubicBezTo>
                    <a:lnTo>
                      <a:pt x="77872" y="63823"/>
                    </a:lnTo>
                    <a:cubicBezTo>
                      <a:pt x="79364" y="64562"/>
                      <a:pt x="80856" y="63823"/>
                      <a:pt x="81602" y="62345"/>
                    </a:cubicBezTo>
                    <a:lnTo>
                      <a:pt x="84586" y="54958"/>
                    </a:lnTo>
                    <a:cubicBezTo>
                      <a:pt x="85332" y="53480"/>
                      <a:pt x="84586" y="52003"/>
                      <a:pt x="83094" y="51264"/>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p>
            </p:txBody>
          </p:sp>
          <p:sp>
            <p:nvSpPr>
              <p:cNvPr id="110" name="Freeform 144">
                <a:extLst>
                  <a:ext uri="{FF2B5EF4-FFF2-40B4-BE49-F238E27FC236}">
                    <a16:creationId xmlns:a16="http://schemas.microsoft.com/office/drawing/2014/main" id="{A825752C-F051-890F-1773-CA5D547E7AD9}"/>
                  </a:ext>
                </a:extLst>
              </p:cNvPr>
              <p:cNvSpPr/>
              <p:nvPr/>
            </p:nvSpPr>
            <p:spPr>
              <a:xfrm>
                <a:off x="706460" y="1613419"/>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5697 h 81263"/>
                  <a:gd name="connsiteX5" fmla="*/ 3276 w 82055"/>
                  <a:gd name="connsiteY5" fmla="*/ 63084 h 81263"/>
                  <a:gd name="connsiteX6" fmla="*/ 7006 w 82055"/>
                  <a:gd name="connsiteY6" fmla="*/ 64562 h 81263"/>
                  <a:gd name="connsiteX7" fmla="*/ 12974 w 82055"/>
                  <a:gd name="connsiteY7" fmla="*/ 62345 h 81263"/>
                  <a:gd name="connsiteX8" fmla="*/ 22671 w 82055"/>
                  <a:gd name="connsiteY8" fmla="*/ 71949 h 81263"/>
                  <a:gd name="connsiteX9" fmla="*/ 20434 w 82055"/>
                  <a:gd name="connsiteY9" fmla="*/ 77859 h 81263"/>
                  <a:gd name="connsiteX10" fmla="*/ 21925 w 82055"/>
                  <a:gd name="connsiteY10" fmla="*/ 81553 h 81263"/>
                  <a:gd name="connsiteX11" fmla="*/ 29385 w 82055"/>
                  <a:gd name="connsiteY11" fmla="*/ 84508 h 81263"/>
                  <a:gd name="connsiteX12" fmla="*/ 33115 w 82055"/>
                  <a:gd name="connsiteY12" fmla="*/ 83031 h 81263"/>
                  <a:gd name="connsiteX13" fmla="*/ 35353 w 82055"/>
                  <a:gd name="connsiteY13" fmla="*/ 77121 h 81263"/>
                  <a:gd name="connsiteX14" fmla="*/ 49526 w 82055"/>
                  <a:gd name="connsiteY14" fmla="*/ 77121 h 81263"/>
                  <a:gd name="connsiteX15" fmla="*/ 51764 w 82055"/>
                  <a:gd name="connsiteY15" fmla="*/ 83031 h 81263"/>
                  <a:gd name="connsiteX16" fmla="*/ 55494 w 82055"/>
                  <a:gd name="connsiteY16" fmla="*/ 84508 h 81263"/>
                  <a:gd name="connsiteX17" fmla="*/ 62953 w 82055"/>
                  <a:gd name="connsiteY17" fmla="*/ 81553 h 81263"/>
                  <a:gd name="connsiteX18" fmla="*/ 64445 w 82055"/>
                  <a:gd name="connsiteY18" fmla="*/ 77859 h 81263"/>
                  <a:gd name="connsiteX19" fmla="*/ 62207 w 82055"/>
                  <a:gd name="connsiteY19" fmla="*/ 71949 h 81263"/>
                  <a:gd name="connsiteX20" fmla="*/ 71905 w 82055"/>
                  <a:gd name="connsiteY20" fmla="*/ 62345 h 81263"/>
                  <a:gd name="connsiteX21" fmla="*/ 77872 w 82055"/>
                  <a:gd name="connsiteY21" fmla="*/ 64562 h 81263"/>
                  <a:gd name="connsiteX22" fmla="*/ 81602 w 82055"/>
                  <a:gd name="connsiteY22" fmla="*/ 63084 h 81263"/>
                  <a:gd name="connsiteX23" fmla="*/ 84586 w 82055"/>
                  <a:gd name="connsiteY23" fmla="*/ 55697 h 81263"/>
                  <a:gd name="connsiteX24" fmla="*/ 83094 w 82055"/>
                  <a:gd name="connsiteY24" fmla="*/ 52003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742"/>
                      <a:pt x="-453" y="54219"/>
                      <a:pt x="293" y="55697"/>
                    </a:cubicBezTo>
                    <a:lnTo>
                      <a:pt x="3276" y="63084"/>
                    </a:lnTo>
                    <a:cubicBezTo>
                      <a:pt x="4022" y="64562"/>
                      <a:pt x="5514" y="65300"/>
                      <a:pt x="7006" y="64562"/>
                    </a:cubicBezTo>
                    <a:lnTo>
                      <a:pt x="12974" y="62345"/>
                    </a:lnTo>
                    <a:cubicBezTo>
                      <a:pt x="15212" y="66039"/>
                      <a:pt x="18942" y="69733"/>
                      <a:pt x="22671" y="71949"/>
                    </a:cubicBezTo>
                    <a:lnTo>
                      <a:pt x="20434" y="77859"/>
                    </a:lnTo>
                    <a:cubicBezTo>
                      <a:pt x="19688" y="79337"/>
                      <a:pt x="20434" y="80814"/>
                      <a:pt x="21925" y="81553"/>
                    </a:cubicBezTo>
                    <a:lnTo>
                      <a:pt x="29385" y="84508"/>
                    </a:lnTo>
                    <a:cubicBezTo>
                      <a:pt x="30877" y="85247"/>
                      <a:pt x="32369" y="84508"/>
                      <a:pt x="33115" y="83031"/>
                    </a:cubicBezTo>
                    <a:lnTo>
                      <a:pt x="35353" y="77121"/>
                    </a:lnTo>
                    <a:cubicBezTo>
                      <a:pt x="39828" y="77859"/>
                      <a:pt x="45050" y="77859"/>
                      <a:pt x="49526" y="77121"/>
                    </a:cubicBezTo>
                    <a:lnTo>
                      <a:pt x="51764" y="83031"/>
                    </a:lnTo>
                    <a:cubicBezTo>
                      <a:pt x="52510" y="84508"/>
                      <a:pt x="54002" y="85247"/>
                      <a:pt x="55494" y="84508"/>
                    </a:cubicBezTo>
                    <a:lnTo>
                      <a:pt x="62953" y="81553"/>
                    </a:lnTo>
                    <a:cubicBezTo>
                      <a:pt x="64445" y="80814"/>
                      <a:pt x="65191" y="79337"/>
                      <a:pt x="64445" y="77859"/>
                    </a:cubicBezTo>
                    <a:lnTo>
                      <a:pt x="62207" y="71949"/>
                    </a:lnTo>
                    <a:cubicBezTo>
                      <a:pt x="65937" y="69733"/>
                      <a:pt x="69667" y="66039"/>
                      <a:pt x="71905" y="62345"/>
                    </a:cubicBezTo>
                    <a:lnTo>
                      <a:pt x="77872" y="64562"/>
                    </a:lnTo>
                    <a:cubicBezTo>
                      <a:pt x="79364" y="65300"/>
                      <a:pt x="80856" y="64562"/>
                      <a:pt x="81602" y="63084"/>
                    </a:cubicBezTo>
                    <a:lnTo>
                      <a:pt x="84586" y="55697"/>
                    </a:lnTo>
                    <a:cubicBezTo>
                      <a:pt x="85332" y="54219"/>
                      <a:pt x="84586" y="52742"/>
                      <a:pt x="83094" y="52003"/>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p>
            </p:txBody>
          </p:sp>
          <p:sp>
            <p:nvSpPr>
              <p:cNvPr id="111" name="Freeform 145">
                <a:extLst>
                  <a:ext uri="{FF2B5EF4-FFF2-40B4-BE49-F238E27FC236}">
                    <a16:creationId xmlns:a16="http://schemas.microsoft.com/office/drawing/2014/main" id="{4B8865FE-68EE-70EA-E2DB-496AE5D0B0B2}"/>
                  </a:ext>
                </a:extLst>
              </p:cNvPr>
              <p:cNvSpPr/>
              <p:nvPr/>
            </p:nvSpPr>
            <p:spPr>
              <a:xfrm>
                <a:off x="519518" y="1612970"/>
                <a:ext cx="82055" cy="81263"/>
              </a:xfrm>
              <a:custGeom>
                <a:avLst/>
                <a:gdLst>
                  <a:gd name="connsiteX0" fmla="*/ 2238 w 82055"/>
                  <a:gd name="connsiteY0" fmla="*/ 33244 h 81263"/>
                  <a:gd name="connsiteX1" fmla="*/ 8206 w 82055"/>
                  <a:gd name="connsiteY1" fmla="*/ 35460 h 81263"/>
                  <a:gd name="connsiteX2" fmla="*/ 8206 w 82055"/>
                  <a:gd name="connsiteY2" fmla="*/ 49497 h 81263"/>
                  <a:gd name="connsiteX3" fmla="*/ 2238 w 82055"/>
                  <a:gd name="connsiteY3" fmla="*/ 52452 h 81263"/>
                  <a:gd name="connsiteX4" fmla="*/ 0 w 82055"/>
                  <a:gd name="connsiteY4" fmla="*/ 56146 h 81263"/>
                  <a:gd name="connsiteX5" fmla="*/ 2984 w 82055"/>
                  <a:gd name="connsiteY5" fmla="*/ 63533 h 81263"/>
                  <a:gd name="connsiteX6" fmla="*/ 6714 w 82055"/>
                  <a:gd name="connsiteY6" fmla="*/ 65011 h 81263"/>
                  <a:gd name="connsiteX7" fmla="*/ 12681 w 82055"/>
                  <a:gd name="connsiteY7" fmla="*/ 62794 h 81263"/>
                  <a:gd name="connsiteX8" fmla="*/ 22379 w 82055"/>
                  <a:gd name="connsiteY8" fmla="*/ 72398 h 81263"/>
                  <a:gd name="connsiteX9" fmla="*/ 20141 w 82055"/>
                  <a:gd name="connsiteY9" fmla="*/ 78308 h 81263"/>
                  <a:gd name="connsiteX10" fmla="*/ 21633 w 82055"/>
                  <a:gd name="connsiteY10" fmla="*/ 82002 h 81263"/>
                  <a:gd name="connsiteX11" fmla="*/ 29092 w 82055"/>
                  <a:gd name="connsiteY11" fmla="*/ 84957 h 81263"/>
                  <a:gd name="connsiteX12" fmla="*/ 32822 w 82055"/>
                  <a:gd name="connsiteY12" fmla="*/ 83480 h 81263"/>
                  <a:gd name="connsiteX13" fmla="*/ 35060 w 82055"/>
                  <a:gd name="connsiteY13" fmla="*/ 77569 h 81263"/>
                  <a:gd name="connsiteX14" fmla="*/ 49233 w 82055"/>
                  <a:gd name="connsiteY14" fmla="*/ 77569 h 81263"/>
                  <a:gd name="connsiteX15" fmla="*/ 52963 w 82055"/>
                  <a:gd name="connsiteY15" fmla="*/ 83480 h 81263"/>
                  <a:gd name="connsiteX16" fmla="*/ 56693 w 82055"/>
                  <a:gd name="connsiteY16" fmla="*/ 84957 h 81263"/>
                  <a:gd name="connsiteX17" fmla="*/ 64152 w 82055"/>
                  <a:gd name="connsiteY17" fmla="*/ 82002 h 81263"/>
                  <a:gd name="connsiteX18" fmla="*/ 65644 w 82055"/>
                  <a:gd name="connsiteY18" fmla="*/ 78308 h 81263"/>
                  <a:gd name="connsiteX19" fmla="*/ 63406 w 82055"/>
                  <a:gd name="connsiteY19" fmla="*/ 72398 h 81263"/>
                  <a:gd name="connsiteX20" fmla="*/ 73104 w 82055"/>
                  <a:gd name="connsiteY20" fmla="*/ 62794 h 81263"/>
                  <a:gd name="connsiteX21" fmla="*/ 79072 w 82055"/>
                  <a:gd name="connsiteY21" fmla="*/ 65011 h 81263"/>
                  <a:gd name="connsiteX22" fmla="*/ 82801 w 82055"/>
                  <a:gd name="connsiteY22" fmla="*/ 63533 h 81263"/>
                  <a:gd name="connsiteX23" fmla="*/ 85785 w 82055"/>
                  <a:gd name="connsiteY23" fmla="*/ 56146 h 81263"/>
                  <a:gd name="connsiteX24" fmla="*/ 84293 w 82055"/>
                  <a:gd name="connsiteY24" fmla="*/ 52452 h 81263"/>
                  <a:gd name="connsiteX25" fmla="*/ 78326 w 82055"/>
                  <a:gd name="connsiteY25" fmla="*/ 49497 h 81263"/>
                  <a:gd name="connsiteX26" fmla="*/ 78326 w 82055"/>
                  <a:gd name="connsiteY26" fmla="*/ 35460 h 81263"/>
                  <a:gd name="connsiteX27" fmla="*/ 84293 w 82055"/>
                  <a:gd name="connsiteY27" fmla="*/ 33244 h 81263"/>
                  <a:gd name="connsiteX28" fmla="*/ 85785 w 82055"/>
                  <a:gd name="connsiteY28" fmla="*/ 29550 h 81263"/>
                  <a:gd name="connsiteX29" fmla="*/ 82801 w 82055"/>
                  <a:gd name="connsiteY29" fmla="*/ 22163 h 81263"/>
                  <a:gd name="connsiteX30" fmla="*/ 79072 w 82055"/>
                  <a:gd name="connsiteY30" fmla="*/ 20685 h 81263"/>
                  <a:gd name="connsiteX31" fmla="*/ 73104 w 82055"/>
                  <a:gd name="connsiteY31" fmla="*/ 22901 h 81263"/>
                  <a:gd name="connsiteX32" fmla="*/ 63406 w 82055"/>
                  <a:gd name="connsiteY32" fmla="*/ 13298 h 81263"/>
                  <a:gd name="connsiteX33" fmla="*/ 65644 w 82055"/>
                  <a:gd name="connsiteY33" fmla="*/ 7388 h 81263"/>
                  <a:gd name="connsiteX34" fmla="*/ 64152 w 82055"/>
                  <a:gd name="connsiteY34" fmla="*/ 3694 h 81263"/>
                  <a:gd name="connsiteX35" fmla="*/ 64152 w 82055"/>
                  <a:gd name="connsiteY35" fmla="*/ 3694 h 81263"/>
                  <a:gd name="connsiteX36" fmla="*/ 56693 w 82055"/>
                  <a:gd name="connsiteY36" fmla="*/ 739 h 81263"/>
                  <a:gd name="connsiteX37" fmla="*/ 52963 w 82055"/>
                  <a:gd name="connsiteY37" fmla="*/ 1478 h 81263"/>
                  <a:gd name="connsiteX38" fmla="*/ 49979 w 82055"/>
                  <a:gd name="connsiteY38" fmla="*/ 8126 h 81263"/>
                  <a:gd name="connsiteX39" fmla="*/ 36552 w 82055"/>
                  <a:gd name="connsiteY39" fmla="*/ 8126 h 81263"/>
                  <a:gd name="connsiteX40" fmla="*/ 33568 w 82055"/>
                  <a:gd name="connsiteY40" fmla="*/ 2216 h 81263"/>
                  <a:gd name="connsiteX41" fmla="*/ 29838 w 82055"/>
                  <a:gd name="connsiteY41" fmla="*/ 0 h 81263"/>
                  <a:gd name="connsiteX42" fmla="*/ 22379 w 82055"/>
                  <a:gd name="connsiteY42" fmla="*/ 2955 h 81263"/>
                  <a:gd name="connsiteX43" fmla="*/ 20887 w 82055"/>
                  <a:gd name="connsiteY43" fmla="*/ 7388 h 81263"/>
                  <a:gd name="connsiteX44" fmla="*/ 23125 w 82055"/>
                  <a:gd name="connsiteY44" fmla="*/ 13298 h 81263"/>
                  <a:gd name="connsiteX45" fmla="*/ 13427 w 82055"/>
                  <a:gd name="connsiteY45" fmla="*/ 22901 h 81263"/>
                  <a:gd name="connsiteX46" fmla="*/ 7460 w 82055"/>
                  <a:gd name="connsiteY46" fmla="*/ 20685 h 81263"/>
                  <a:gd name="connsiteX47" fmla="*/ 3730 w 82055"/>
                  <a:gd name="connsiteY47" fmla="*/ 22163 h 81263"/>
                  <a:gd name="connsiteX48" fmla="*/ 746 w 82055"/>
                  <a:gd name="connsiteY48" fmla="*/ 29550 h 81263"/>
                  <a:gd name="connsiteX49" fmla="*/ 2238 w 82055"/>
                  <a:gd name="connsiteY49" fmla="*/ 33244 h 81263"/>
                  <a:gd name="connsiteX50" fmla="*/ 33568 w 82055"/>
                  <a:gd name="connsiteY50" fmla="*/ 19208 h 81263"/>
                  <a:gd name="connsiteX51" fmla="*/ 67136 w 82055"/>
                  <a:gd name="connsiteY51" fmla="*/ 33983 h 81263"/>
                  <a:gd name="connsiteX52" fmla="*/ 52963 w 82055"/>
                  <a:gd name="connsiteY52" fmla="*/ 66488 h 81263"/>
                  <a:gd name="connsiteX53" fmla="*/ 19395 w 82055"/>
                  <a:gd name="connsiteY53" fmla="*/ 51713 h 81263"/>
                  <a:gd name="connsiteX54" fmla="*/ 33568 w 82055"/>
                  <a:gd name="connsiteY54" fmla="*/ 19208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2238" y="33244"/>
                    </a:moveTo>
                    <a:lnTo>
                      <a:pt x="8206" y="35460"/>
                    </a:lnTo>
                    <a:cubicBezTo>
                      <a:pt x="7460" y="40632"/>
                      <a:pt x="7460" y="45064"/>
                      <a:pt x="8206" y="49497"/>
                    </a:cubicBezTo>
                    <a:lnTo>
                      <a:pt x="2238" y="52452"/>
                    </a:lnTo>
                    <a:cubicBezTo>
                      <a:pt x="746" y="53190"/>
                      <a:pt x="0" y="54668"/>
                      <a:pt x="0" y="56146"/>
                    </a:cubicBezTo>
                    <a:lnTo>
                      <a:pt x="2984" y="63533"/>
                    </a:lnTo>
                    <a:cubicBezTo>
                      <a:pt x="3730" y="65011"/>
                      <a:pt x="5222" y="65749"/>
                      <a:pt x="6714" y="65011"/>
                    </a:cubicBezTo>
                    <a:lnTo>
                      <a:pt x="12681" y="62794"/>
                    </a:lnTo>
                    <a:cubicBezTo>
                      <a:pt x="14919" y="66488"/>
                      <a:pt x="18649" y="70182"/>
                      <a:pt x="22379" y="72398"/>
                    </a:cubicBezTo>
                    <a:lnTo>
                      <a:pt x="20141" y="78308"/>
                    </a:lnTo>
                    <a:cubicBezTo>
                      <a:pt x="19395" y="79786"/>
                      <a:pt x="20141" y="81263"/>
                      <a:pt x="21633" y="82002"/>
                    </a:cubicBezTo>
                    <a:lnTo>
                      <a:pt x="29092" y="84957"/>
                    </a:lnTo>
                    <a:cubicBezTo>
                      <a:pt x="30584" y="85696"/>
                      <a:pt x="32076" y="84957"/>
                      <a:pt x="32822" y="83480"/>
                    </a:cubicBezTo>
                    <a:lnTo>
                      <a:pt x="35060" y="77569"/>
                    </a:lnTo>
                    <a:cubicBezTo>
                      <a:pt x="39536" y="78308"/>
                      <a:pt x="44757" y="78308"/>
                      <a:pt x="49233" y="77569"/>
                    </a:cubicBezTo>
                    <a:lnTo>
                      <a:pt x="52963" y="83480"/>
                    </a:lnTo>
                    <a:cubicBezTo>
                      <a:pt x="53709" y="84957"/>
                      <a:pt x="55201" y="85696"/>
                      <a:pt x="56693" y="84957"/>
                    </a:cubicBezTo>
                    <a:lnTo>
                      <a:pt x="64152" y="82002"/>
                    </a:lnTo>
                    <a:cubicBezTo>
                      <a:pt x="65644" y="81263"/>
                      <a:pt x="66390" y="79786"/>
                      <a:pt x="65644" y="78308"/>
                    </a:cubicBezTo>
                    <a:lnTo>
                      <a:pt x="63406" y="72398"/>
                    </a:lnTo>
                    <a:cubicBezTo>
                      <a:pt x="67136" y="70182"/>
                      <a:pt x="70866" y="66488"/>
                      <a:pt x="73104" y="62794"/>
                    </a:cubicBezTo>
                    <a:lnTo>
                      <a:pt x="79072" y="65011"/>
                    </a:lnTo>
                    <a:cubicBezTo>
                      <a:pt x="80563" y="65749"/>
                      <a:pt x="82055" y="65011"/>
                      <a:pt x="82801" y="63533"/>
                    </a:cubicBezTo>
                    <a:lnTo>
                      <a:pt x="85785" y="56146"/>
                    </a:lnTo>
                    <a:cubicBezTo>
                      <a:pt x="86531" y="54668"/>
                      <a:pt x="85785" y="53190"/>
                      <a:pt x="84293" y="52452"/>
                    </a:cubicBezTo>
                    <a:lnTo>
                      <a:pt x="78326" y="49497"/>
                    </a:lnTo>
                    <a:cubicBezTo>
                      <a:pt x="79072" y="45064"/>
                      <a:pt x="79072" y="39893"/>
                      <a:pt x="78326" y="35460"/>
                    </a:cubicBezTo>
                    <a:lnTo>
                      <a:pt x="84293" y="33244"/>
                    </a:lnTo>
                    <a:cubicBezTo>
                      <a:pt x="85785" y="32505"/>
                      <a:pt x="86531" y="31028"/>
                      <a:pt x="85785" y="29550"/>
                    </a:cubicBezTo>
                    <a:lnTo>
                      <a:pt x="82801" y="22163"/>
                    </a:lnTo>
                    <a:cubicBezTo>
                      <a:pt x="82801" y="20685"/>
                      <a:pt x="80563" y="19946"/>
                      <a:pt x="79072" y="20685"/>
                    </a:cubicBezTo>
                    <a:lnTo>
                      <a:pt x="73104" y="22901"/>
                    </a:lnTo>
                    <a:cubicBezTo>
                      <a:pt x="70120" y="19208"/>
                      <a:pt x="67136" y="15514"/>
                      <a:pt x="63406" y="13298"/>
                    </a:cubicBezTo>
                    <a:lnTo>
                      <a:pt x="65644" y="7388"/>
                    </a:lnTo>
                    <a:cubicBezTo>
                      <a:pt x="66390" y="5910"/>
                      <a:pt x="65644" y="4433"/>
                      <a:pt x="64152" y="3694"/>
                    </a:cubicBezTo>
                    <a:lnTo>
                      <a:pt x="64152" y="3694"/>
                    </a:lnTo>
                    <a:lnTo>
                      <a:pt x="56693" y="739"/>
                    </a:lnTo>
                    <a:cubicBezTo>
                      <a:pt x="55201" y="0"/>
                      <a:pt x="53709" y="0"/>
                      <a:pt x="52963" y="1478"/>
                    </a:cubicBezTo>
                    <a:lnTo>
                      <a:pt x="49979" y="8126"/>
                    </a:lnTo>
                    <a:cubicBezTo>
                      <a:pt x="45503" y="6649"/>
                      <a:pt x="41028" y="6649"/>
                      <a:pt x="36552" y="8126"/>
                    </a:cubicBezTo>
                    <a:lnTo>
                      <a:pt x="33568" y="2216"/>
                    </a:lnTo>
                    <a:cubicBezTo>
                      <a:pt x="32822" y="739"/>
                      <a:pt x="31330" y="0"/>
                      <a:pt x="29838" y="0"/>
                    </a:cubicBezTo>
                    <a:lnTo>
                      <a:pt x="22379" y="2955"/>
                    </a:lnTo>
                    <a:cubicBezTo>
                      <a:pt x="20887" y="3694"/>
                      <a:pt x="20141" y="5910"/>
                      <a:pt x="20887" y="7388"/>
                    </a:cubicBezTo>
                    <a:lnTo>
                      <a:pt x="23125" y="13298"/>
                    </a:lnTo>
                    <a:cubicBezTo>
                      <a:pt x="19395" y="15514"/>
                      <a:pt x="15665" y="19208"/>
                      <a:pt x="13427" y="22901"/>
                    </a:cubicBezTo>
                    <a:lnTo>
                      <a:pt x="7460" y="20685"/>
                    </a:lnTo>
                    <a:cubicBezTo>
                      <a:pt x="5968" y="19946"/>
                      <a:pt x="4476" y="20685"/>
                      <a:pt x="3730" y="22163"/>
                    </a:cubicBezTo>
                    <a:lnTo>
                      <a:pt x="746" y="29550"/>
                    </a:lnTo>
                    <a:cubicBezTo>
                      <a:pt x="0" y="31028"/>
                      <a:pt x="746" y="32505"/>
                      <a:pt x="2238" y="33244"/>
                    </a:cubicBezTo>
                    <a:close/>
                    <a:moveTo>
                      <a:pt x="33568" y="19208"/>
                    </a:moveTo>
                    <a:cubicBezTo>
                      <a:pt x="46995" y="14036"/>
                      <a:pt x="61915" y="20685"/>
                      <a:pt x="67136" y="33983"/>
                    </a:cubicBezTo>
                    <a:cubicBezTo>
                      <a:pt x="72358" y="46542"/>
                      <a:pt x="65644" y="61317"/>
                      <a:pt x="52963" y="66488"/>
                    </a:cubicBezTo>
                    <a:cubicBezTo>
                      <a:pt x="39536" y="71659"/>
                      <a:pt x="24617" y="65011"/>
                      <a:pt x="19395" y="51713"/>
                    </a:cubicBezTo>
                    <a:cubicBezTo>
                      <a:pt x="14919" y="39154"/>
                      <a:pt x="20887" y="24379"/>
                      <a:pt x="33568" y="19208"/>
                    </a:cubicBezTo>
                    <a:close/>
                  </a:path>
                </a:pathLst>
              </a:custGeom>
              <a:grpFill/>
              <a:ln w="7269" cap="flat">
                <a:noFill/>
                <a:prstDash val="solid"/>
                <a:miter/>
              </a:ln>
            </p:spPr>
            <p:txBody>
              <a:bodyPr rtlCol="0" anchor="ctr"/>
              <a:lstStyle/>
              <a:p>
                <a:endParaRPr lang="en-US" dirty="0"/>
              </a:p>
            </p:txBody>
          </p:sp>
        </p:grpSp>
      </p:grpSp>
      <p:grpSp>
        <p:nvGrpSpPr>
          <p:cNvPr id="139" name="Group 138">
            <a:extLst>
              <a:ext uri="{FF2B5EF4-FFF2-40B4-BE49-F238E27FC236}">
                <a16:creationId xmlns:a16="http://schemas.microsoft.com/office/drawing/2014/main" id="{8C0C9F4E-FFD2-BED7-23FE-E49AD9008577}"/>
              </a:ext>
            </a:extLst>
          </p:cNvPr>
          <p:cNvGrpSpPr/>
          <p:nvPr/>
        </p:nvGrpSpPr>
        <p:grpSpPr>
          <a:xfrm>
            <a:off x="6461935" y="4789308"/>
            <a:ext cx="777240" cy="777240"/>
            <a:chOff x="6381380" y="4789308"/>
            <a:chExt cx="777240" cy="777240"/>
          </a:xfrm>
        </p:grpSpPr>
        <p:sp>
          <p:nvSpPr>
            <p:cNvPr id="66" name="Oval 65">
              <a:extLst>
                <a:ext uri="{FF2B5EF4-FFF2-40B4-BE49-F238E27FC236}">
                  <a16:creationId xmlns:a16="http://schemas.microsoft.com/office/drawing/2014/main" id="{E2720598-809B-435E-8870-3CBB2833FF16}"/>
                </a:ext>
              </a:extLst>
            </p:cNvPr>
            <p:cNvSpPr>
              <a:spLocks noChangeAspect="1"/>
            </p:cNvSpPr>
            <p:nvPr/>
          </p:nvSpPr>
          <p:spPr>
            <a:xfrm>
              <a:off x="6381380" y="478930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67" name="Oval 66">
              <a:extLst>
                <a:ext uri="{FF2B5EF4-FFF2-40B4-BE49-F238E27FC236}">
                  <a16:creationId xmlns:a16="http://schemas.microsoft.com/office/drawing/2014/main" id="{1204C6A0-B325-99A9-14F5-09D08978E8CA}"/>
                </a:ext>
              </a:extLst>
            </p:cNvPr>
            <p:cNvSpPr/>
            <p:nvPr/>
          </p:nvSpPr>
          <p:spPr>
            <a:xfrm>
              <a:off x="6446150" y="4854078"/>
              <a:ext cx="647700" cy="647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112" name="Graphic 154">
              <a:extLst>
                <a:ext uri="{FF2B5EF4-FFF2-40B4-BE49-F238E27FC236}">
                  <a16:creationId xmlns:a16="http://schemas.microsoft.com/office/drawing/2014/main" id="{AEDC30BF-EE83-056E-BF62-FC78AEE1DD3B}"/>
                </a:ext>
              </a:extLst>
            </p:cNvPr>
            <p:cNvGrpSpPr>
              <a:grpSpLocks noChangeAspect="1"/>
            </p:cNvGrpSpPr>
            <p:nvPr/>
          </p:nvGrpSpPr>
          <p:grpSpPr>
            <a:xfrm>
              <a:off x="6529277" y="4949516"/>
              <a:ext cx="442194" cy="437198"/>
              <a:chOff x="3848100" y="1206500"/>
              <a:chExt cx="4495800" cy="4445000"/>
            </a:xfrm>
            <a:solidFill>
              <a:schemeClr val="bg1"/>
            </a:solidFill>
          </p:grpSpPr>
          <p:sp>
            <p:nvSpPr>
              <p:cNvPr id="113" name="Freeform 80">
                <a:extLst>
                  <a:ext uri="{FF2B5EF4-FFF2-40B4-BE49-F238E27FC236}">
                    <a16:creationId xmlns:a16="http://schemas.microsoft.com/office/drawing/2014/main" id="{FD747807-EFF9-5781-3B47-6E570748DED4}"/>
                  </a:ext>
                </a:extLst>
              </p:cNvPr>
              <p:cNvSpPr/>
              <p:nvPr/>
            </p:nvSpPr>
            <p:spPr>
              <a:xfrm>
                <a:off x="6162914" y="4225743"/>
                <a:ext cx="2176614" cy="1418212"/>
              </a:xfrm>
              <a:custGeom>
                <a:avLst/>
                <a:gdLst>
                  <a:gd name="connsiteX0" fmla="*/ 1745378 w 2176613"/>
                  <a:gd name="connsiteY0" fmla="*/ 1247196 h 1418211"/>
                  <a:gd name="connsiteX1" fmla="*/ 1745378 w 2176613"/>
                  <a:gd name="connsiteY1" fmla="*/ 1284127 h 1418211"/>
                  <a:gd name="connsiteX2" fmla="*/ 439790 w 2176613"/>
                  <a:gd name="connsiteY2" fmla="*/ 1284983 h 1418211"/>
                  <a:gd name="connsiteX3" fmla="*/ 439790 w 2176613"/>
                  <a:gd name="connsiteY3" fmla="*/ 1241009 h 1418211"/>
                  <a:gd name="connsiteX4" fmla="*/ 439790 w 2176613"/>
                  <a:gd name="connsiteY4" fmla="*/ 1241009 h 1418211"/>
                  <a:gd name="connsiteX5" fmla="*/ 439790 w 2176613"/>
                  <a:gd name="connsiteY5" fmla="*/ 1214549 h 1418211"/>
                  <a:gd name="connsiteX6" fmla="*/ 564114 w 2176613"/>
                  <a:gd name="connsiteY6" fmla="*/ 1006195 h 1418211"/>
                  <a:gd name="connsiteX7" fmla="*/ 868745 w 2176613"/>
                  <a:gd name="connsiteY7" fmla="*/ 897212 h 1418211"/>
                  <a:gd name="connsiteX8" fmla="*/ 892792 w 2176613"/>
                  <a:gd name="connsiteY8" fmla="*/ 820495 h 1418211"/>
                  <a:gd name="connsiteX9" fmla="*/ 820650 w 2176613"/>
                  <a:gd name="connsiteY9" fmla="*/ 644218 h 1418211"/>
                  <a:gd name="connsiteX10" fmla="*/ 763051 w 2176613"/>
                  <a:gd name="connsiteY10" fmla="*/ 543040 h 1418211"/>
                  <a:gd name="connsiteX11" fmla="*/ 786623 w 2176613"/>
                  <a:gd name="connsiteY11" fmla="*/ 423015 h 1418211"/>
                  <a:gd name="connsiteX12" fmla="*/ 791755 w 2176613"/>
                  <a:gd name="connsiteY12" fmla="*/ 423015 h 1418211"/>
                  <a:gd name="connsiteX13" fmla="*/ 784817 w 2176613"/>
                  <a:gd name="connsiteY13" fmla="*/ 261205 h 1418211"/>
                  <a:gd name="connsiteX14" fmla="*/ 866748 w 2176613"/>
                  <a:gd name="connsiteY14" fmla="*/ 115767 h 1418211"/>
                  <a:gd name="connsiteX15" fmla="*/ 942787 w 2176613"/>
                  <a:gd name="connsiteY15" fmla="*/ 52376 h 1418211"/>
                  <a:gd name="connsiteX16" fmla="*/ 1017210 w 2176613"/>
                  <a:gd name="connsiteY16" fmla="*/ 14303 h 1418211"/>
                  <a:gd name="connsiteX17" fmla="*/ 1017211 w 2176613"/>
                  <a:gd name="connsiteY17" fmla="*/ 14303 h 1418211"/>
                  <a:gd name="connsiteX18" fmla="*/ 1083745 w 2176613"/>
                  <a:gd name="connsiteY18" fmla="*/ 1359 h 1418211"/>
                  <a:gd name="connsiteX19" fmla="*/ 1112830 w 2176613"/>
                  <a:gd name="connsiteY19" fmla="*/ 26 h 1418211"/>
                  <a:gd name="connsiteX20" fmla="*/ 1252076 w 2176613"/>
                  <a:gd name="connsiteY20" fmla="*/ 37147 h 1418211"/>
                  <a:gd name="connsiteX21" fmla="*/ 1334008 w 2176613"/>
                  <a:gd name="connsiteY21" fmla="*/ 114339 h 1418211"/>
                  <a:gd name="connsiteX22" fmla="*/ 1417746 w 2176613"/>
                  <a:gd name="connsiteY22" fmla="*/ 441670 h 1418211"/>
                  <a:gd name="connsiteX23" fmla="*/ 1417746 w 2176613"/>
                  <a:gd name="connsiteY23" fmla="*/ 441670 h 1418211"/>
                  <a:gd name="connsiteX24" fmla="*/ 1428866 w 2176613"/>
                  <a:gd name="connsiteY24" fmla="*/ 559696 h 1418211"/>
                  <a:gd name="connsiteX25" fmla="*/ 1370031 w 2176613"/>
                  <a:gd name="connsiteY25" fmla="*/ 660875 h 1418211"/>
                  <a:gd name="connsiteX26" fmla="*/ 1358435 w 2176613"/>
                  <a:gd name="connsiteY26" fmla="*/ 657068 h 1418211"/>
                  <a:gd name="connsiteX27" fmla="*/ 1293422 w 2176613"/>
                  <a:gd name="connsiteY27" fmla="*/ 818306 h 1418211"/>
                  <a:gd name="connsiteX28" fmla="*/ 1322507 w 2176613"/>
                  <a:gd name="connsiteY28" fmla="*/ 904541 h 1418211"/>
                  <a:gd name="connsiteX29" fmla="*/ 1622480 w 2176613"/>
                  <a:gd name="connsiteY29" fmla="*/ 1006862 h 1418211"/>
                  <a:gd name="connsiteX30" fmla="*/ 1746804 w 2176613"/>
                  <a:gd name="connsiteY30" fmla="*/ 1214549 h 1418211"/>
                  <a:gd name="connsiteX31" fmla="*/ 1745378 w 2176613"/>
                  <a:gd name="connsiteY31" fmla="*/ 1247196 h 1418211"/>
                  <a:gd name="connsiteX32" fmla="*/ 2114452 w 2176613"/>
                  <a:gd name="connsiteY32" fmla="*/ 870561 h 1418211"/>
                  <a:gd name="connsiteX33" fmla="*/ 2022540 w 2176613"/>
                  <a:gd name="connsiteY33" fmla="*/ 835629 h 1418211"/>
                  <a:gd name="connsiteX34" fmla="*/ 1875310 w 2176613"/>
                  <a:gd name="connsiteY34" fmla="*/ 783660 h 1418211"/>
                  <a:gd name="connsiteX35" fmla="*/ 1857821 w 2176613"/>
                  <a:gd name="connsiteY35" fmla="*/ 771571 h 1418211"/>
                  <a:gd name="connsiteX36" fmla="*/ 1857821 w 2176613"/>
                  <a:gd name="connsiteY36" fmla="*/ 764528 h 1418211"/>
                  <a:gd name="connsiteX37" fmla="*/ 1857821 w 2176613"/>
                  <a:gd name="connsiteY37" fmla="*/ 764528 h 1418211"/>
                  <a:gd name="connsiteX38" fmla="*/ 1857821 w 2176613"/>
                  <a:gd name="connsiteY38" fmla="*/ 722077 h 1418211"/>
                  <a:gd name="connsiteX39" fmla="*/ 2055902 w 2176613"/>
                  <a:gd name="connsiteY39" fmla="*/ 660875 h 1418211"/>
                  <a:gd name="connsiteX40" fmla="*/ 1979863 w 2176613"/>
                  <a:gd name="connsiteY40" fmla="*/ 465466 h 1418211"/>
                  <a:gd name="connsiteX41" fmla="*/ 1824459 w 2176613"/>
                  <a:gd name="connsiteY41" fmla="*/ 160884 h 1418211"/>
                  <a:gd name="connsiteX42" fmla="*/ 1648619 w 2176613"/>
                  <a:gd name="connsiteY42" fmla="*/ 134613 h 1418211"/>
                  <a:gd name="connsiteX43" fmla="*/ 1506046 w 2176613"/>
                  <a:gd name="connsiteY43" fmla="*/ 423681 h 1418211"/>
                  <a:gd name="connsiteX44" fmla="*/ 1480573 w 2176613"/>
                  <a:gd name="connsiteY44" fmla="*/ 605098 h 1418211"/>
                  <a:gd name="connsiteX45" fmla="*/ 1449207 w 2176613"/>
                  <a:gd name="connsiteY45" fmla="*/ 674962 h 1418211"/>
                  <a:gd name="connsiteX46" fmla="*/ 1445405 w 2176613"/>
                  <a:gd name="connsiteY46" fmla="*/ 680292 h 1418211"/>
                  <a:gd name="connsiteX47" fmla="*/ 1623050 w 2176613"/>
                  <a:gd name="connsiteY47" fmla="*/ 724742 h 1418211"/>
                  <a:gd name="connsiteX48" fmla="*/ 1623050 w 2176613"/>
                  <a:gd name="connsiteY48" fmla="*/ 771191 h 1418211"/>
                  <a:gd name="connsiteX49" fmla="*/ 1605562 w 2176613"/>
                  <a:gd name="connsiteY49" fmla="*/ 783279 h 1418211"/>
                  <a:gd name="connsiteX50" fmla="*/ 1458616 w 2176613"/>
                  <a:gd name="connsiteY50" fmla="*/ 835629 h 1418211"/>
                  <a:gd name="connsiteX51" fmla="*/ 1383148 w 2176613"/>
                  <a:gd name="connsiteY51" fmla="*/ 862946 h 1418211"/>
                  <a:gd name="connsiteX52" fmla="*/ 1637593 w 2176613"/>
                  <a:gd name="connsiteY52" fmla="*/ 946516 h 1418211"/>
                  <a:gd name="connsiteX53" fmla="*/ 1807920 w 2176613"/>
                  <a:gd name="connsiteY53" fmla="*/ 1180188 h 1418211"/>
                  <a:gd name="connsiteX54" fmla="*/ 2178610 w 2176613"/>
                  <a:gd name="connsiteY54" fmla="*/ 1058640 h 1418211"/>
                  <a:gd name="connsiteX55" fmla="*/ 2178610 w 2176613"/>
                  <a:gd name="connsiteY55" fmla="*/ 959366 h 1418211"/>
                  <a:gd name="connsiteX56" fmla="*/ 2114452 w 2176613"/>
                  <a:gd name="connsiteY56" fmla="*/ 870561 h 1418211"/>
                  <a:gd name="connsiteX57" fmla="*/ 547575 w 2176613"/>
                  <a:gd name="connsiteY57" fmla="*/ 946135 h 1418211"/>
                  <a:gd name="connsiteX58" fmla="*/ 793276 w 2176613"/>
                  <a:gd name="connsiteY58" fmla="*/ 862565 h 1418211"/>
                  <a:gd name="connsiteX59" fmla="*/ 718663 w 2176613"/>
                  <a:gd name="connsiteY59" fmla="*/ 835629 h 1418211"/>
                  <a:gd name="connsiteX60" fmla="*/ 571242 w 2176613"/>
                  <a:gd name="connsiteY60" fmla="*/ 783660 h 1418211"/>
                  <a:gd name="connsiteX61" fmla="*/ 553753 w 2176613"/>
                  <a:gd name="connsiteY61" fmla="*/ 771381 h 1418211"/>
                  <a:gd name="connsiteX62" fmla="*/ 553753 w 2176613"/>
                  <a:gd name="connsiteY62" fmla="*/ 764528 h 1418211"/>
                  <a:gd name="connsiteX63" fmla="*/ 553753 w 2176613"/>
                  <a:gd name="connsiteY63" fmla="*/ 764528 h 1418211"/>
                  <a:gd name="connsiteX64" fmla="*/ 553753 w 2176613"/>
                  <a:gd name="connsiteY64" fmla="*/ 722077 h 1418211"/>
                  <a:gd name="connsiteX65" fmla="*/ 748888 w 2176613"/>
                  <a:gd name="connsiteY65" fmla="*/ 663730 h 1418211"/>
                  <a:gd name="connsiteX66" fmla="*/ 744896 w 2176613"/>
                  <a:gd name="connsiteY66" fmla="*/ 658019 h 1418211"/>
                  <a:gd name="connsiteX67" fmla="*/ 675796 w 2176613"/>
                  <a:gd name="connsiteY67" fmla="*/ 465466 h 1418211"/>
                  <a:gd name="connsiteX68" fmla="*/ 520392 w 2176613"/>
                  <a:gd name="connsiteY68" fmla="*/ 160884 h 1418211"/>
                  <a:gd name="connsiteX69" fmla="*/ 344552 w 2176613"/>
                  <a:gd name="connsiteY69" fmla="*/ 134423 h 1418211"/>
                  <a:gd name="connsiteX70" fmla="*/ 201979 w 2176613"/>
                  <a:gd name="connsiteY70" fmla="*/ 423491 h 1418211"/>
                  <a:gd name="connsiteX71" fmla="*/ 118431 w 2176613"/>
                  <a:gd name="connsiteY71" fmla="*/ 658876 h 1418211"/>
                  <a:gd name="connsiteX72" fmla="*/ 319364 w 2176613"/>
                  <a:gd name="connsiteY72" fmla="*/ 724076 h 1418211"/>
                  <a:gd name="connsiteX73" fmla="*/ 319364 w 2176613"/>
                  <a:gd name="connsiteY73" fmla="*/ 770905 h 1418211"/>
                  <a:gd name="connsiteX74" fmla="*/ 301875 w 2176613"/>
                  <a:gd name="connsiteY74" fmla="*/ 782993 h 1418211"/>
                  <a:gd name="connsiteX75" fmla="*/ 154454 w 2176613"/>
                  <a:gd name="connsiteY75" fmla="*/ 835629 h 1418211"/>
                  <a:gd name="connsiteX76" fmla="*/ 62542 w 2176613"/>
                  <a:gd name="connsiteY76" fmla="*/ 870275 h 1418211"/>
                  <a:gd name="connsiteX77" fmla="*/ 0 w 2176613"/>
                  <a:gd name="connsiteY77" fmla="*/ 959175 h 1418211"/>
                  <a:gd name="connsiteX78" fmla="*/ 0 w 2176613"/>
                  <a:gd name="connsiteY78" fmla="*/ 1058165 h 1418211"/>
                  <a:gd name="connsiteX79" fmla="*/ 378484 w 2176613"/>
                  <a:gd name="connsiteY79" fmla="*/ 1180188 h 1418211"/>
                  <a:gd name="connsiteX80" fmla="*/ 547956 w 2176613"/>
                  <a:gd name="connsiteY80" fmla="*/ 946135 h 141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176613" h="1418211">
                    <a:moveTo>
                      <a:pt x="1745378" y="1247196"/>
                    </a:moveTo>
                    <a:lnTo>
                      <a:pt x="1745378" y="1284127"/>
                    </a:lnTo>
                    <a:cubicBezTo>
                      <a:pt x="1330991" y="1474422"/>
                      <a:pt x="854426" y="1474735"/>
                      <a:pt x="439790" y="1284983"/>
                    </a:cubicBezTo>
                    <a:lnTo>
                      <a:pt x="439790" y="1241009"/>
                    </a:lnTo>
                    <a:lnTo>
                      <a:pt x="439790" y="1241009"/>
                    </a:lnTo>
                    <a:lnTo>
                      <a:pt x="439790" y="1214549"/>
                    </a:lnTo>
                    <a:cubicBezTo>
                      <a:pt x="439790" y="1142496"/>
                      <a:pt x="456234" y="1032656"/>
                      <a:pt x="564114" y="1006195"/>
                    </a:cubicBezTo>
                    <a:cubicBezTo>
                      <a:pt x="668807" y="979388"/>
                      <a:pt x="770788" y="942903"/>
                      <a:pt x="868745" y="897212"/>
                    </a:cubicBezTo>
                    <a:cubicBezTo>
                      <a:pt x="881270" y="873282"/>
                      <a:pt x="889415" y="847300"/>
                      <a:pt x="892792" y="820495"/>
                    </a:cubicBezTo>
                    <a:cubicBezTo>
                      <a:pt x="854353" y="768730"/>
                      <a:pt x="829544" y="708109"/>
                      <a:pt x="820650" y="644218"/>
                    </a:cubicBezTo>
                    <a:cubicBezTo>
                      <a:pt x="805252" y="643076"/>
                      <a:pt x="784817" y="621945"/>
                      <a:pt x="763051" y="543040"/>
                    </a:cubicBezTo>
                    <a:cubicBezTo>
                      <a:pt x="735106" y="443003"/>
                      <a:pt x="761340" y="423015"/>
                      <a:pt x="786623" y="423015"/>
                    </a:cubicBezTo>
                    <a:lnTo>
                      <a:pt x="791755" y="423015"/>
                    </a:lnTo>
                    <a:cubicBezTo>
                      <a:pt x="773256" y="371002"/>
                      <a:pt x="770838" y="314615"/>
                      <a:pt x="784817" y="261205"/>
                    </a:cubicBezTo>
                    <a:cubicBezTo>
                      <a:pt x="798320" y="206131"/>
                      <a:pt x="826660" y="155824"/>
                      <a:pt x="866748" y="115767"/>
                    </a:cubicBezTo>
                    <a:cubicBezTo>
                      <a:pt x="889280" y="91464"/>
                      <a:pt x="914836" y="70159"/>
                      <a:pt x="942787" y="52376"/>
                    </a:cubicBezTo>
                    <a:cubicBezTo>
                      <a:pt x="965614" y="36128"/>
                      <a:pt x="990686" y="23302"/>
                      <a:pt x="1017210" y="14303"/>
                    </a:cubicBezTo>
                    <a:lnTo>
                      <a:pt x="1017211" y="14303"/>
                    </a:lnTo>
                    <a:cubicBezTo>
                      <a:pt x="1038653" y="6813"/>
                      <a:pt x="1061061" y="2453"/>
                      <a:pt x="1083745" y="1359"/>
                    </a:cubicBezTo>
                    <a:cubicBezTo>
                      <a:pt x="1093820" y="502"/>
                      <a:pt x="1103515" y="26"/>
                      <a:pt x="1112830" y="26"/>
                    </a:cubicBezTo>
                    <a:cubicBezTo>
                      <a:pt x="1161771" y="-658"/>
                      <a:pt x="1209952" y="12186"/>
                      <a:pt x="1252076" y="37147"/>
                    </a:cubicBezTo>
                    <a:cubicBezTo>
                      <a:pt x="1285861" y="54975"/>
                      <a:pt x="1314179" y="81655"/>
                      <a:pt x="1334008" y="114339"/>
                    </a:cubicBezTo>
                    <a:cubicBezTo>
                      <a:pt x="1334008" y="114340"/>
                      <a:pt x="1483234" y="124810"/>
                      <a:pt x="1417746" y="441670"/>
                    </a:cubicBezTo>
                    <a:lnTo>
                      <a:pt x="1417746" y="441670"/>
                    </a:lnTo>
                    <a:cubicBezTo>
                      <a:pt x="1437896" y="448524"/>
                      <a:pt x="1452153" y="476602"/>
                      <a:pt x="1428866" y="559696"/>
                    </a:cubicBezTo>
                    <a:cubicBezTo>
                      <a:pt x="1405579" y="642790"/>
                      <a:pt x="1385524" y="660875"/>
                      <a:pt x="1370031" y="660875"/>
                    </a:cubicBezTo>
                    <a:cubicBezTo>
                      <a:pt x="1365883" y="660734"/>
                      <a:pt x="1361861" y="659413"/>
                      <a:pt x="1358435" y="657068"/>
                    </a:cubicBezTo>
                    <a:cubicBezTo>
                      <a:pt x="1349474" y="715116"/>
                      <a:pt x="1327223" y="770302"/>
                      <a:pt x="1293422" y="818306"/>
                    </a:cubicBezTo>
                    <a:cubicBezTo>
                      <a:pt x="1296618" y="848854"/>
                      <a:pt x="1306552" y="878309"/>
                      <a:pt x="1322507" y="904541"/>
                    </a:cubicBezTo>
                    <a:cubicBezTo>
                      <a:pt x="1419506" y="946881"/>
                      <a:pt x="1519840" y="981105"/>
                      <a:pt x="1622480" y="1006862"/>
                    </a:cubicBezTo>
                    <a:cubicBezTo>
                      <a:pt x="1730170" y="1033322"/>
                      <a:pt x="1747469" y="1142496"/>
                      <a:pt x="1746804" y="1214549"/>
                    </a:cubicBezTo>
                    <a:cubicBezTo>
                      <a:pt x="1746519" y="1225875"/>
                      <a:pt x="1746043" y="1237392"/>
                      <a:pt x="1745378" y="1247196"/>
                    </a:cubicBezTo>
                    <a:close/>
                    <a:moveTo>
                      <a:pt x="2114452" y="870561"/>
                    </a:moveTo>
                    <a:cubicBezTo>
                      <a:pt x="2084965" y="856083"/>
                      <a:pt x="2054194" y="844389"/>
                      <a:pt x="2022540" y="835629"/>
                    </a:cubicBezTo>
                    <a:cubicBezTo>
                      <a:pt x="1972153" y="822280"/>
                      <a:pt x="1922918" y="804901"/>
                      <a:pt x="1875310" y="783660"/>
                    </a:cubicBezTo>
                    <a:cubicBezTo>
                      <a:pt x="1864474" y="776711"/>
                      <a:pt x="1857821" y="771571"/>
                      <a:pt x="1857821" y="771571"/>
                    </a:cubicBezTo>
                    <a:lnTo>
                      <a:pt x="1857821" y="764528"/>
                    </a:lnTo>
                    <a:lnTo>
                      <a:pt x="1857821" y="764528"/>
                    </a:lnTo>
                    <a:lnTo>
                      <a:pt x="1857821" y="722077"/>
                    </a:lnTo>
                    <a:cubicBezTo>
                      <a:pt x="1857821" y="722077"/>
                      <a:pt x="1990889" y="726074"/>
                      <a:pt x="2055902" y="660875"/>
                    </a:cubicBezTo>
                    <a:cubicBezTo>
                      <a:pt x="2055902" y="660875"/>
                      <a:pt x="1963040" y="634605"/>
                      <a:pt x="1979863" y="465466"/>
                    </a:cubicBezTo>
                    <a:cubicBezTo>
                      <a:pt x="1996687" y="296328"/>
                      <a:pt x="1959047" y="147939"/>
                      <a:pt x="1824459" y="160884"/>
                    </a:cubicBezTo>
                    <a:cubicBezTo>
                      <a:pt x="1824459" y="160884"/>
                      <a:pt x="1765623" y="89973"/>
                      <a:pt x="1648619" y="134613"/>
                    </a:cubicBezTo>
                    <a:cubicBezTo>
                      <a:pt x="1608413" y="149747"/>
                      <a:pt x="1500533" y="188487"/>
                      <a:pt x="1506046" y="423681"/>
                    </a:cubicBezTo>
                    <a:cubicBezTo>
                      <a:pt x="1508327" y="514865"/>
                      <a:pt x="1496066" y="570928"/>
                      <a:pt x="1480573" y="605098"/>
                    </a:cubicBezTo>
                    <a:cubicBezTo>
                      <a:pt x="1473027" y="629589"/>
                      <a:pt x="1462492" y="653055"/>
                      <a:pt x="1449207" y="674962"/>
                    </a:cubicBezTo>
                    <a:lnTo>
                      <a:pt x="1445405" y="680292"/>
                    </a:lnTo>
                    <a:cubicBezTo>
                      <a:pt x="1472494" y="699328"/>
                      <a:pt x="1526671" y="724742"/>
                      <a:pt x="1623050" y="724742"/>
                    </a:cubicBezTo>
                    <a:lnTo>
                      <a:pt x="1623050" y="771191"/>
                    </a:lnTo>
                    <a:cubicBezTo>
                      <a:pt x="1623050" y="771191"/>
                      <a:pt x="1616397" y="776330"/>
                      <a:pt x="1605562" y="783279"/>
                    </a:cubicBezTo>
                    <a:cubicBezTo>
                      <a:pt x="1558004" y="804505"/>
                      <a:pt x="1508875" y="822008"/>
                      <a:pt x="1458616" y="835629"/>
                    </a:cubicBezTo>
                    <a:cubicBezTo>
                      <a:pt x="1432761" y="842667"/>
                      <a:pt x="1407521" y="851802"/>
                      <a:pt x="1383148" y="862946"/>
                    </a:cubicBezTo>
                    <a:cubicBezTo>
                      <a:pt x="1465942" y="896633"/>
                      <a:pt x="1550959" y="924555"/>
                      <a:pt x="1637593" y="946516"/>
                    </a:cubicBezTo>
                    <a:cubicBezTo>
                      <a:pt x="1738630" y="971454"/>
                      <a:pt x="1799651" y="1055975"/>
                      <a:pt x="1807920" y="1180188"/>
                    </a:cubicBezTo>
                    <a:cubicBezTo>
                      <a:pt x="1908672" y="1171526"/>
                      <a:pt x="2104092" y="1143733"/>
                      <a:pt x="2178610" y="1058640"/>
                    </a:cubicBezTo>
                    <a:lnTo>
                      <a:pt x="2178610" y="959366"/>
                    </a:lnTo>
                    <a:cubicBezTo>
                      <a:pt x="2174295" y="920530"/>
                      <a:pt x="2149937" y="886814"/>
                      <a:pt x="2114452" y="870561"/>
                    </a:cubicBezTo>
                    <a:close/>
                    <a:moveTo>
                      <a:pt x="547575" y="946135"/>
                    </a:moveTo>
                    <a:cubicBezTo>
                      <a:pt x="631496" y="924636"/>
                      <a:pt x="713640" y="896697"/>
                      <a:pt x="793276" y="862565"/>
                    </a:cubicBezTo>
                    <a:cubicBezTo>
                      <a:pt x="769113" y="851729"/>
                      <a:pt x="744172" y="842725"/>
                      <a:pt x="718663" y="835629"/>
                    </a:cubicBezTo>
                    <a:cubicBezTo>
                      <a:pt x="668183" y="822382"/>
                      <a:pt x="618877" y="805000"/>
                      <a:pt x="571242" y="783660"/>
                    </a:cubicBezTo>
                    <a:cubicBezTo>
                      <a:pt x="560597" y="776711"/>
                      <a:pt x="553753" y="771381"/>
                      <a:pt x="553753" y="771381"/>
                    </a:cubicBezTo>
                    <a:lnTo>
                      <a:pt x="553753" y="764528"/>
                    </a:lnTo>
                    <a:lnTo>
                      <a:pt x="553753" y="764528"/>
                    </a:lnTo>
                    <a:lnTo>
                      <a:pt x="553753" y="722077"/>
                    </a:lnTo>
                    <a:cubicBezTo>
                      <a:pt x="553753" y="722077"/>
                      <a:pt x="684065" y="725789"/>
                      <a:pt x="748888" y="663730"/>
                    </a:cubicBezTo>
                    <a:lnTo>
                      <a:pt x="744896" y="658019"/>
                    </a:lnTo>
                    <a:cubicBezTo>
                      <a:pt x="722655" y="648501"/>
                      <a:pt x="661824" y="605955"/>
                      <a:pt x="675796" y="465466"/>
                    </a:cubicBezTo>
                    <a:cubicBezTo>
                      <a:pt x="692524" y="296423"/>
                      <a:pt x="654980" y="147939"/>
                      <a:pt x="520392" y="160884"/>
                    </a:cubicBezTo>
                    <a:cubicBezTo>
                      <a:pt x="520392" y="160884"/>
                      <a:pt x="461556" y="89973"/>
                      <a:pt x="344552" y="134423"/>
                    </a:cubicBezTo>
                    <a:cubicBezTo>
                      <a:pt x="304346" y="149747"/>
                      <a:pt x="196466" y="188487"/>
                      <a:pt x="201979" y="423491"/>
                    </a:cubicBezTo>
                    <a:cubicBezTo>
                      <a:pt x="207491" y="658495"/>
                      <a:pt x="118431" y="658876"/>
                      <a:pt x="118431" y="658876"/>
                    </a:cubicBezTo>
                    <a:cubicBezTo>
                      <a:pt x="118431" y="658876"/>
                      <a:pt x="164244" y="725503"/>
                      <a:pt x="319364" y="724076"/>
                    </a:cubicBezTo>
                    <a:lnTo>
                      <a:pt x="319364" y="770905"/>
                    </a:lnTo>
                    <a:cubicBezTo>
                      <a:pt x="319364" y="770905"/>
                      <a:pt x="312520" y="776045"/>
                      <a:pt x="301875" y="782993"/>
                    </a:cubicBezTo>
                    <a:cubicBezTo>
                      <a:pt x="254180" y="804361"/>
                      <a:pt x="204890" y="821961"/>
                      <a:pt x="154454" y="835629"/>
                    </a:cubicBezTo>
                    <a:cubicBezTo>
                      <a:pt x="122780" y="844206"/>
                      <a:pt x="92002" y="855808"/>
                      <a:pt x="62542" y="870275"/>
                    </a:cubicBezTo>
                    <a:cubicBezTo>
                      <a:pt x="27619" y="886935"/>
                      <a:pt x="3910" y="920637"/>
                      <a:pt x="0" y="959175"/>
                    </a:cubicBezTo>
                    <a:lnTo>
                      <a:pt x="0" y="1058165"/>
                    </a:lnTo>
                    <a:cubicBezTo>
                      <a:pt x="74138" y="1143067"/>
                      <a:pt x="275641" y="1171336"/>
                      <a:pt x="378484" y="1180188"/>
                    </a:cubicBezTo>
                    <a:cubicBezTo>
                      <a:pt x="385898" y="1055309"/>
                      <a:pt x="446729" y="971073"/>
                      <a:pt x="547956" y="946135"/>
                    </a:cubicBezTo>
                    <a:close/>
                  </a:path>
                </a:pathLst>
              </a:custGeom>
              <a:grpFill/>
              <a:ln w="9505" cap="flat">
                <a:noFill/>
                <a:prstDash val="solid"/>
                <a:miter/>
              </a:ln>
            </p:spPr>
            <p:txBody>
              <a:bodyPr rtlCol="0" anchor="ctr"/>
              <a:lstStyle/>
              <a:p>
                <a:endParaRPr lang="en-US" dirty="0"/>
              </a:p>
            </p:txBody>
          </p:sp>
          <p:sp>
            <p:nvSpPr>
              <p:cNvPr id="114" name="Freeform 81">
                <a:extLst>
                  <a:ext uri="{FF2B5EF4-FFF2-40B4-BE49-F238E27FC236}">
                    <a16:creationId xmlns:a16="http://schemas.microsoft.com/office/drawing/2014/main" id="{7E575C8D-9799-C327-0862-59BBD5964436}"/>
                  </a:ext>
                </a:extLst>
              </p:cNvPr>
              <p:cNvSpPr/>
              <p:nvPr/>
            </p:nvSpPr>
            <p:spPr>
              <a:xfrm>
                <a:off x="5224214" y="2987165"/>
                <a:ext cx="513263" cy="361692"/>
              </a:xfrm>
              <a:custGeom>
                <a:avLst/>
                <a:gdLst>
                  <a:gd name="connsiteX0" fmla="*/ 63302 w 513262"/>
                  <a:gd name="connsiteY0" fmla="*/ 364547 h 361691"/>
                  <a:gd name="connsiteX1" fmla="*/ 517920 w 513262"/>
                  <a:gd name="connsiteY1" fmla="*/ 364547 h 361691"/>
                  <a:gd name="connsiteX2" fmla="*/ 368884 w 513262"/>
                  <a:gd name="connsiteY2" fmla="*/ 85664 h 361691"/>
                  <a:gd name="connsiteX3" fmla="*/ 226311 w 513262"/>
                  <a:gd name="connsiteY3" fmla="*/ 0 h 361691"/>
                  <a:gd name="connsiteX4" fmla="*/ 0 w 513262"/>
                  <a:gd name="connsiteY4" fmla="*/ 0 h 361691"/>
                  <a:gd name="connsiteX5" fmla="*/ 0 w 513262"/>
                  <a:gd name="connsiteY5" fmla="*/ 303821 h 361691"/>
                  <a:gd name="connsiteX6" fmla="*/ 63302 w 513262"/>
                  <a:gd name="connsiteY6" fmla="*/ 364547 h 36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262" h="361691">
                    <a:moveTo>
                      <a:pt x="63302" y="364547"/>
                    </a:moveTo>
                    <a:lnTo>
                      <a:pt x="517920" y="364547"/>
                    </a:lnTo>
                    <a:lnTo>
                      <a:pt x="368884" y="85664"/>
                    </a:lnTo>
                    <a:cubicBezTo>
                      <a:pt x="340802" y="32936"/>
                      <a:pt x="285985" y="0"/>
                      <a:pt x="226311" y="0"/>
                    </a:cubicBezTo>
                    <a:lnTo>
                      <a:pt x="0" y="0"/>
                    </a:lnTo>
                    <a:lnTo>
                      <a:pt x="0" y="303821"/>
                    </a:lnTo>
                    <a:cubicBezTo>
                      <a:pt x="1282" y="337852"/>
                      <a:pt x="29296" y="364725"/>
                      <a:pt x="63302" y="364547"/>
                    </a:cubicBezTo>
                    <a:close/>
                  </a:path>
                </a:pathLst>
              </a:custGeom>
              <a:grpFill/>
              <a:ln w="9505" cap="flat">
                <a:noFill/>
                <a:prstDash val="solid"/>
                <a:miter/>
              </a:ln>
            </p:spPr>
            <p:txBody>
              <a:bodyPr rtlCol="0" anchor="ctr"/>
              <a:lstStyle/>
              <a:p>
                <a:endParaRPr lang="en-US" dirty="0"/>
              </a:p>
            </p:txBody>
          </p:sp>
          <p:sp>
            <p:nvSpPr>
              <p:cNvPr id="116" name="Freeform 82">
                <a:extLst>
                  <a:ext uri="{FF2B5EF4-FFF2-40B4-BE49-F238E27FC236}">
                    <a16:creationId xmlns:a16="http://schemas.microsoft.com/office/drawing/2014/main" id="{54648C3B-8620-D33D-C000-383907876D1F}"/>
                  </a:ext>
                </a:extLst>
              </p:cNvPr>
              <p:cNvSpPr/>
              <p:nvPr/>
            </p:nvSpPr>
            <p:spPr>
              <a:xfrm>
                <a:off x="4091234" y="3899580"/>
                <a:ext cx="380195" cy="380728"/>
              </a:xfrm>
              <a:custGeom>
                <a:avLst/>
                <a:gdLst>
                  <a:gd name="connsiteX0" fmla="*/ 387038 w 380194"/>
                  <a:gd name="connsiteY0" fmla="*/ 193790 h 380728"/>
                  <a:gd name="connsiteX1" fmla="*/ 193519 w 380194"/>
                  <a:gd name="connsiteY1" fmla="*/ 387581 h 380728"/>
                  <a:gd name="connsiteX2" fmla="*/ 0 w 380194"/>
                  <a:gd name="connsiteY2" fmla="*/ 193790 h 380728"/>
                  <a:gd name="connsiteX3" fmla="*/ 193519 w 380194"/>
                  <a:gd name="connsiteY3" fmla="*/ 0 h 380728"/>
                  <a:gd name="connsiteX4" fmla="*/ 387038 w 380194"/>
                  <a:gd name="connsiteY4" fmla="*/ 193790 h 380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194" h="380728">
                    <a:moveTo>
                      <a:pt x="387038" y="193790"/>
                    </a:moveTo>
                    <a:cubicBezTo>
                      <a:pt x="387038" y="300818"/>
                      <a:pt x="300397" y="387581"/>
                      <a:pt x="193519" y="387581"/>
                    </a:cubicBezTo>
                    <a:cubicBezTo>
                      <a:pt x="86641" y="387581"/>
                      <a:pt x="0" y="300818"/>
                      <a:pt x="0" y="193790"/>
                    </a:cubicBezTo>
                    <a:cubicBezTo>
                      <a:pt x="0" y="86763"/>
                      <a:pt x="86641" y="0"/>
                      <a:pt x="193519" y="0"/>
                    </a:cubicBezTo>
                    <a:cubicBezTo>
                      <a:pt x="300397" y="0"/>
                      <a:pt x="387038" y="86763"/>
                      <a:pt x="387038" y="193790"/>
                    </a:cubicBezTo>
                    <a:close/>
                  </a:path>
                </a:pathLst>
              </a:custGeom>
              <a:grpFill/>
              <a:ln w="9505" cap="flat">
                <a:noFill/>
                <a:prstDash val="solid"/>
                <a:miter/>
              </a:ln>
            </p:spPr>
            <p:txBody>
              <a:bodyPr rtlCol="0" anchor="ctr"/>
              <a:lstStyle/>
              <a:p>
                <a:endParaRPr lang="en-US" dirty="0"/>
              </a:p>
            </p:txBody>
          </p:sp>
          <p:sp>
            <p:nvSpPr>
              <p:cNvPr id="117" name="Freeform 83">
                <a:extLst>
                  <a:ext uri="{FF2B5EF4-FFF2-40B4-BE49-F238E27FC236}">
                    <a16:creationId xmlns:a16="http://schemas.microsoft.com/office/drawing/2014/main" id="{E7E39D80-21FA-25C6-DFEA-97C615F10921}"/>
                  </a:ext>
                </a:extLst>
              </p:cNvPr>
              <p:cNvSpPr/>
              <p:nvPr/>
            </p:nvSpPr>
            <p:spPr>
              <a:xfrm>
                <a:off x="5185339" y="3899580"/>
                <a:ext cx="380195" cy="380728"/>
              </a:xfrm>
              <a:custGeom>
                <a:avLst/>
                <a:gdLst>
                  <a:gd name="connsiteX0" fmla="*/ 193709 w 380194"/>
                  <a:gd name="connsiteY0" fmla="*/ 0 h 380728"/>
                  <a:gd name="connsiteX1" fmla="*/ 0 w 380194"/>
                  <a:gd name="connsiteY1" fmla="*/ 193790 h 380728"/>
                  <a:gd name="connsiteX2" fmla="*/ 193519 w 380194"/>
                  <a:gd name="connsiteY2" fmla="*/ 387771 h 380728"/>
                  <a:gd name="connsiteX3" fmla="*/ 387228 w 380194"/>
                  <a:gd name="connsiteY3" fmla="*/ 193981 h 380728"/>
                  <a:gd name="connsiteX4" fmla="*/ 387228 w 380194"/>
                  <a:gd name="connsiteY4" fmla="*/ 193791 h 380728"/>
                  <a:gd name="connsiteX5" fmla="*/ 387228 w 380194"/>
                  <a:gd name="connsiteY5" fmla="*/ 193790 h 380728"/>
                  <a:gd name="connsiteX6" fmla="*/ 193709 w 380194"/>
                  <a:gd name="connsiteY6" fmla="*/ 0 h 38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194" h="380728">
                    <a:moveTo>
                      <a:pt x="193709" y="0"/>
                    </a:moveTo>
                    <a:cubicBezTo>
                      <a:pt x="86779" y="-53"/>
                      <a:pt x="52" y="86710"/>
                      <a:pt x="0" y="193790"/>
                    </a:cubicBezTo>
                    <a:cubicBezTo>
                      <a:pt x="-52" y="300871"/>
                      <a:pt x="86589" y="387719"/>
                      <a:pt x="193519" y="387771"/>
                    </a:cubicBezTo>
                    <a:cubicBezTo>
                      <a:pt x="300449" y="387824"/>
                      <a:pt x="387176" y="301061"/>
                      <a:pt x="387228" y="193981"/>
                    </a:cubicBezTo>
                    <a:cubicBezTo>
                      <a:pt x="387228" y="193918"/>
                      <a:pt x="387228" y="193854"/>
                      <a:pt x="387228" y="193791"/>
                    </a:cubicBezTo>
                    <a:lnTo>
                      <a:pt x="387228" y="193790"/>
                    </a:lnTo>
                    <a:cubicBezTo>
                      <a:pt x="387123" y="86806"/>
                      <a:pt x="300543" y="105"/>
                      <a:pt x="193709" y="0"/>
                    </a:cubicBezTo>
                    <a:close/>
                  </a:path>
                </a:pathLst>
              </a:custGeom>
              <a:grpFill/>
              <a:ln w="9505" cap="flat">
                <a:noFill/>
                <a:prstDash val="solid"/>
                <a:miter/>
              </a:ln>
            </p:spPr>
            <p:txBody>
              <a:bodyPr rtlCol="0" anchor="ctr"/>
              <a:lstStyle/>
              <a:p>
                <a:endParaRPr lang="en-US" dirty="0"/>
              </a:p>
            </p:txBody>
          </p:sp>
          <p:sp>
            <p:nvSpPr>
              <p:cNvPr id="118" name="Freeform 84">
                <a:extLst>
                  <a:ext uri="{FF2B5EF4-FFF2-40B4-BE49-F238E27FC236}">
                    <a16:creationId xmlns:a16="http://schemas.microsoft.com/office/drawing/2014/main" id="{1A5B4DD2-E6CB-69F9-58C6-FA11E1DD228E}"/>
                  </a:ext>
                </a:extLst>
              </p:cNvPr>
              <p:cNvSpPr/>
              <p:nvPr/>
            </p:nvSpPr>
            <p:spPr>
              <a:xfrm>
                <a:off x="3848100" y="2859473"/>
                <a:ext cx="2072060" cy="1189775"/>
              </a:xfrm>
              <a:custGeom>
                <a:avLst/>
                <a:gdLst>
                  <a:gd name="connsiteX0" fmla="*/ 1938992 w 2072060"/>
                  <a:gd name="connsiteY0" fmla="*/ 570955 h 1189775"/>
                  <a:gd name="connsiteX1" fmla="*/ 1439416 w 2072060"/>
                  <a:gd name="connsiteY1" fmla="*/ 570955 h 1189775"/>
                  <a:gd name="connsiteX2" fmla="*/ 1297509 w 2072060"/>
                  <a:gd name="connsiteY2" fmla="*/ 431513 h 1189775"/>
                  <a:gd name="connsiteX3" fmla="*/ 1297509 w 2072060"/>
                  <a:gd name="connsiteY3" fmla="*/ 58400 h 1189775"/>
                  <a:gd name="connsiteX4" fmla="*/ 1241905 w 2072060"/>
                  <a:gd name="connsiteY4" fmla="*/ 53 h 1189775"/>
                  <a:gd name="connsiteX5" fmla="*/ 62637 w 2072060"/>
                  <a:gd name="connsiteY5" fmla="*/ 53 h 1189775"/>
                  <a:gd name="connsiteX6" fmla="*/ 24 w 2072060"/>
                  <a:gd name="connsiteY6" fmla="*/ 57748 h 1189775"/>
                  <a:gd name="connsiteX7" fmla="*/ 0 w 2072060"/>
                  <a:gd name="connsiteY7" fmla="*/ 58399 h 1189775"/>
                  <a:gd name="connsiteX8" fmla="*/ 0 w 2072060"/>
                  <a:gd name="connsiteY8" fmla="*/ 1135860 h 1189775"/>
                  <a:gd name="connsiteX9" fmla="*/ 62637 w 2072060"/>
                  <a:gd name="connsiteY9" fmla="*/ 1196015 h 1189775"/>
                  <a:gd name="connsiteX10" fmla="*/ 167191 w 2072060"/>
                  <a:gd name="connsiteY10" fmla="*/ 1196015 h 1189775"/>
                  <a:gd name="connsiteX11" fmla="*/ 473434 w 2072060"/>
                  <a:gd name="connsiteY11" fmla="*/ 962626 h 1189775"/>
                  <a:gd name="connsiteX12" fmla="*/ 706496 w 2072060"/>
                  <a:gd name="connsiteY12" fmla="*/ 1196015 h 1189775"/>
                  <a:gd name="connsiteX13" fmla="*/ 1261295 w 2072060"/>
                  <a:gd name="connsiteY13" fmla="*/ 1196015 h 1189775"/>
                  <a:gd name="connsiteX14" fmla="*/ 1567840 w 2072060"/>
                  <a:gd name="connsiteY14" fmla="*/ 963022 h 1189775"/>
                  <a:gd name="connsiteX15" fmla="*/ 1800506 w 2072060"/>
                  <a:gd name="connsiteY15" fmla="*/ 1196015 h 1189775"/>
                  <a:gd name="connsiteX16" fmla="*/ 2011324 w 2072060"/>
                  <a:gd name="connsiteY16" fmla="*/ 1196015 h 1189775"/>
                  <a:gd name="connsiteX17" fmla="*/ 2074056 w 2072060"/>
                  <a:gd name="connsiteY17" fmla="*/ 1135860 h 1189775"/>
                  <a:gd name="connsiteX18" fmla="*/ 2074056 w 2072060"/>
                  <a:gd name="connsiteY18" fmla="*/ 798249 h 1189775"/>
                  <a:gd name="connsiteX19" fmla="*/ 2039078 w 2072060"/>
                  <a:gd name="connsiteY19" fmla="*/ 698689 h 118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72060" h="1189775">
                    <a:moveTo>
                      <a:pt x="1938992" y="570955"/>
                    </a:moveTo>
                    <a:lnTo>
                      <a:pt x="1439416" y="570955"/>
                    </a:lnTo>
                    <a:cubicBezTo>
                      <a:pt x="1362008" y="571122"/>
                      <a:pt x="1298807" y="509019"/>
                      <a:pt x="1297509" y="431513"/>
                    </a:cubicBezTo>
                    <a:lnTo>
                      <a:pt x="1297509" y="58400"/>
                    </a:lnTo>
                    <a:cubicBezTo>
                      <a:pt x="1298199" y="26929"/>
                      <a:pt x="1273330" y="832"/>
                      <a:pt x="1241905" y="53"/>
                    </a:cubicBezTo>
                    <a:lnTo>
                      <a:pt x="62637" y="53"/>
                    </a:lnTo>
                    <a:cubicBezTo>
                      <a:pt x="29437" y="-1329"/>
                      <a:pt x="1404" y="24501"/>
                      <a:pt x="24" y="57748"/>
                    </a:cubicBezTo>
                    <a:cubicBezTo>
                      <a:pt x="15" y="57965"/>
                      <a:pt x="7" y="58182"/>
                      <a:pt x="0" y="58399"/>
                    </a:cubicBezTo>
                    <a:lnTo>
                      <a:pt x="0" y="1135860"/>
                    </a:lnTo>
                    <a:cubicBezTo>
                      <a:pt x="831" y="1169739"/>
                      <a:pt x="28801" y="1196600"/>
                      <a:pt x="62637" y="1196015"/>
                    </a:cubicBezTo>
                    <a:lnTo>
                      <a:pt x="167191" y="1196015"/>
                    </a:lnTo>
                    <a:cubicBezTo>
                      <a:pt x="187399" y="1046881"/>
                      <a:pt x="324509" y="942389"/>
                      <a:pt x="473434" y="962626"/>
                    </a:cubicBezTo>
                    <a:cubicBezTo>
                      <a:pt x="594685" y="979102"/>
                      <a:pt x="690043" y="1074594"/>
                      <a:pt x="706496" y="1196015"/>
                    </a:cubicBezTo>
                    <a:lnTo>
                      <a:pt x="1261295" y="1196015"/>
                    </a:lnTo>
                    <a:cubicBezTo>
                      <a:pt x="1281696" y="1046907"/>
                      <a:pt x="1418941" y="942593"/>
                      <a:pt x="1567840" y="963022"/>
                    </a:cubicBezTo>
                    <a:cubicBezTo>
                      <a:pt x="1688810" y="979620"/>
                      <a:pt x="1783932" y="1074874"/>
                      <a:pt x="1800506" y="1196015"/>
                    </a:cubicBezTo>
                    <a:lnTo>
                      <a:pt x="2011324" y="1196015"/>
                    </a:lnTo>
                    <a:cubicBezTo>
                      <a:pt x="2045177" y="1196601"/>
                      <a:pt x="2073174" y="1169754"/>
                      <a:pt x="2074056" y="1135860"/>
                    </a:cubicBezTo>
                    <a:lnTo>
                      <a:pt x="2074056" y="798249"/>
                    </a:lnTo>
                    <a:cubicBezTo>
                      <a:pt x="2073706" y="762103"/>
                      <a:pt x="2061406" y="727092"/>
                      <a:pt x="2039078" y="698689"/>
                    </a:cubicBezTo>
                    <a:close/>
                  </a:path>
                </a:pathLst>
              </a:custGeom>
              <a:grpFill/>
              <a:ln w="9505" cap="flat">
                <a:noFill/>
                <a:prstDash val="solid"/>
                <a:miter/>
              </a:ln>
            </p:spPr>
            <p:txBody>
              <a:bodyPr rtlCol="0" anchor="ctr"/>
              <a:lstStyle/>
              <a:p>
                <a:endParaRPr lang="en-US" dirty="0"/>
              </a:p>
            </p:txBody>
          </p:sp>
          <p:sp>
            <p:nvSpPr>
              <p:cNvPr id="119" name="Freeform 85">
                <a:extLst>
                  <a:ext uri="{FF2B5EF4-FFF2-40B4-BE49-F238E27FC236}">
                    <a16:creationId xmlns:a16="http://schemas.microsoft.com/office/drawing/2014/main" id="{49CDF09B-8D4A-C8CB-775F-174A5EC9C1FC}"/>
                  </a:ext>
                </a:extLst>
              </p:cNvPr>
              <p:cNvSpPr/>
              <p:nvPr/>
            </p:nvSpPr>
            <p:spPr>
              <a:xfrm>
                <a:off x="5982322" y="1206500"/>
                <a:ext cx="2053050" cy="1513394"/>
              </a:xfrm>
              <a:custGeom>
                <a:avLst/>
                <a:gdLst>
                  <a:gd name="connsiteX0" fmla="*/ 0 w 2053050"/>
                  <a:gd name="connsiteY0" fmla="*/ 1434679 h 1513394"/>
                  <a:gd name="connsiteX1" fmla="*/ 0 w 2053050"/>
                  <a:gd name="connsiteY1" fmla="*/ 1513965 h 1513394"/>
                  <a:gd name="connsiteX2" fmla="*/ 2061510 w 2053050"/>
                  <a:gd name="connsiteY2" fmla="*/ 1513965 h 1513394"/>
                  <a:gd name="connsiteX3" fmla="*/ 2061510 w 2053050"/>
                  <a:gd name="connsiteY3" fmla="*/ 1434679 h 1513394"/>
                  <a:gd name="connsiteX4" fmla="*/ 1973400 w 2053050"/>
                  <a:gd name="connsiteY4" fmla="*/ 1434679 h 1513394"/>
                  <a:gd name="connsiteX5" fmla="*/ 1973400 w 2053050"/>
                  <a:gd name="connsiteY5" fmla="*/ 412995 h 1513394"/>
                  <a:gd name="connsiteX6" fmla="*/ 1447591 w 2053050"/>
                  <a:gd name="connsiteY6" fmla="*/ 709677 h 1513394"/>
                  <a:gd name="connsiteX7" fmla="*/ 1447591 w 2053050"/>
                  <a:gd name="connsiteY7" fmla="*/ 412995 h 1513394"/>
                  <a:gd name="connsiteX8" fmla="*/ 927960 w 2053050"/>
                  <a:gd name="connsiteY8" fmla="*/ 708059 h 1513394"/>
                  <a:gd name="connsiteX9" fmla="*/ 927960 w 2053050"/>
                  <a:gd name="connsiteY9" fmla="*/ 412995 h 1513394"/>
                  <a:gd name="connsiteX10" fmla="*/ 408899 w 2053050"/>
                  <a:gd name="connsiteY10" fmla="*/ 709677 h 1513394"/>
                  <a:gd name="connsiteX11" fmla="*/ 408899 w 2053050"/>
                  <a:gd name="connsiteY11" fmla="*/ 0 h 1513394"/>
                  <a:gd name="connsiteX12" fmla="*/ 88395 w 2053050"/>
                  <a:gd name="connsiteY12" fmla="*/ 0 h 1513394"/>
                  <a:gd name="connsiteX13" fmla="*/ 88395 w 2053050"/>
                  <a:gd name="connsiteY13" fmla="*/ 1434679 h 1513394"/>
                  <a:gd name="connsiteX14" fmla="*/ 1621244 w 2053050"/>
                  <a:gd name="connsiteY14" fmla="*/ 1127145 h 1513394"/>
                  <a:gd name="connsiteX15" fmla="*/ 1786534 w 2053050"/>
                  <a:gd name="connsiteY15" fmla="*/ 1127145 h 1513394"/>
                  <a:gd name="connsiteX16" fmla="*/ 1786534 w 2053050"/>
                  <a:gd name="connsiteY16" fmla="*/ 1292762 h 1513394"/>
                  <a:gd name="connsiteX17" fmla="*/ 1621244 w 2053050"/>
                  <a:gd name="connsiteY17" fmla="*/ 1292762 h 1513394"/>
                  <a:gd name="connsiteX18" fmla="*/ 1621244 w 2053050"/>
                  <a:gd name="connsiteY18" fmla="*/ 789344 h 1513394"/>
                  <a:gd name="connsiteX19" fmla="*/ 1786534 w 2053050"/>
                  <a:gd name="connsiteY19" fmla="*/ 789344 h 1513394"/>
                  <a:gd name="connsiteX20" fmla="*/ 1786534 w 2053050"/>
                  <a:gd name="connsiteY20" fmla="*/ 954961 h 1513394"/>
                  <a:gd name="connsiteX21" fmla="*/ 1621244 w 2053050"/>
                  <a:gd name="connsiteY21" fmla="*/ 954961 h 1513394"/>
                  <a:gd name="connsiteX22" fmla="*/ 1110263 w 2053050"/>
                  <a:gd name="connsiteY22" fmla="*/ 1127145 h 1513394"/>
                  <a:gd name="connsiteX23" fmla="*/ 1275648 w 2053050"/>
                  <a:gd name="connsiteY23" fmla="*/ 1127145 h 1513394"/>
                  <a:gd name="connsiteX24" fmla="*/ 1275648 w 2053050"/>
                  <a:gd name="connsiteY24" fmla="*/ 1292762 h 1513394"/>
                  <a:gd name="connsiteX25" fmla="*/ 1110263 w 2053050"/>
                  <a:gd name="connsiteY25" fmla="*/ 1292762 h 1513394"/>
                  <a:gd name="connsiteX26" fmla="*/ 1110263 w 2053050"/>
                  <a:gd name="connsiteY26" fmla="*/ 789344 h 1513394"/>
                  <a:gd name="connsiteX27" fmla="*/ 1275648 w 2053050"/>
                  <a:gd name="connsiteY27" fmla="*/ 789344 h 1513394"/>
                  <a:gd name="connsiteX28" fmla="*/ 1275648 w 2053050"/>
                  <a:gd name="connsiteY28" fmla="*/ 954961 h 1513394"/>
                  <a:gd name="connsiteX29" fmla="*/ 1110263 w 2053050"/>
                  <a:gd name="connsiteY29" fmla="*/ 954961 h 1513394"/>
                  <a:gd name="connsiteX30" fmla="*/ 599757 w 2053050"/>
                  <a:gd name="connsiteY30" fmla="*/ 1127145 h 1513394"/>
                  <a:gd name="connsiteX31" fmla="*/ 764761 w 2053050"/>
                  <a:gd name="connsiteY31" fmla="*/ 1127145 h 1513394"/>
                  <a:gd name="connsiteX32" fmla="*/ 764761 w 2053050"/>
                  <a:gd name="connsiteY32" fmla="*/ 1292762 h 1513394"/>
                  <a:gd name="connsiteX33" fmla="*/ 599377 w 2053050"/>
                  <a:gd name="connsiteY33" fmla="*/ 1292762 h 1513394"/>
                  <a:gd name="connsiteX34" fmla="*/ 599757 w 2053050"/>
                  <a:gd name="connsiteY34" fmla="*/ 789344 h 1513394"/>
                  <a:gd name="connsiteX35" fmla="*/ 764761 w 2053050"/>
                  <a:gd name="connsiteY35" fmla="*/ 789344 h 1513394"/>
                  <a:gd name="connsiteX36" fmla="*/ 764761 w 2053050"/>
                  <a:gd name="connsiteY36" fmla="*/ 954961 h 1513394"/>
                  <a:gd name="connsiteX37" fmla="*/ 599377 w 2053050"/>
                  <a:gd name="connsiteY37" fmla="*/ 954961 h 151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53050" h="1513394">
                    <a:moveTo>
                      <a:pt x="0" y="1434679"/>
                    </a:moveTo>
                    <a:lnTo>
                      <a:pt x="0" y="1513965"/>
                    </a:lnTo>
                    <a:lnTo>
                      <a:pt x="2061510" y="1513965"/>
                    </a:lnTo>
                    <a:lnTo>
                      <a:pt x="2061510" y="1434679"/>
                    </a:lnTo>
                    <a:lnTo>
                      <a:pt x="1973400" y="1434679"/>
                    </a:lnTo>
                    <a:lnTo>
                      <a:pt x="1973400" y="412995"/>
                    </a:lnTo>
                    <a:lnTo>
                      <a:pt x="1447591" y="709677"/>
                    </a:lnTo>
                    <a:lnTo>
                      <a:pt x="1447591" y="412995"/>
                    </a:lnTo>
                    <a:lnTo>
                      <a:pt x="927960" y="708059"/>
                    </a:lnTo>
                    <a:lnTo>
                      <a:pt x="927960" y="412995"/>
                    </a:lnTo>
                    <a:lnTo>
                      <a:pt x="408899" y="709677"/>
                    </a:lnTo>
                    <a:lnTo>
                      <a:pt x="408899" y="0"/>
                    </a:lnTo>
                    <a:lnTo>
                      <a:pt x="88395" y="0"/>
                    </a:lnTo>
                    <a:lnTo>
                      <a:pt x="88395" y="1434679"/>
                    </a:lnTo>
                    <a:close/>
                    <a:moveTo>
                      <a:pt x="1621244" y="1127145"/>
                    </a:moveTo>
                    <a:lnTo>
                      <a:pt x="1786534" y="1127145"/>
                    </a:lnTo>
                    <a:lnTo>
                      <a:pt x="1786534" y="1292762"/>
                    </a:lnTo>
                    <a:lnTo>
                      <a:pt x="1621244" y="1292762"/>
                    </a:lnTo>
                    <a:close/>
                    <a:moveTo>
                      <a:pt x="1621244" y="789344"/>
                    </a:moveTo>
                    <a:lnTo>
                      <a:pt x="1786534" y="789344"/>
                    </a:lnTo>
                    <a:lnTo>
                      <a:pt x="1786534" y="954961"/>
                    </a:lnTo>
                    <a:lnTo>
                      <a:pt x="1621244" y="954961"/>
                    </a:lnTo>
                    <a:close/>
                    <a:moveTo>
                      <a:pt x="1110263" y="1127145"/>
                    </a:moveTo>
                    <a:lnTo>
                      <a:pt x="1275648" y="1127145"/>
                    </a:lnTo>
                    <a:lnTo>
                      <a:pt x="1275648" y="1292762"/>
                    </a:lnTo>
                    <a:lnTo>
                      <a:pt x="1110263" y="1292762"/>
                    </a:lnTo>
                    <a:close/>
                    <a:moveTo>
                      <a:pt x="1110263" y="789344"/>
                    </a:moveTo>
                    <a:lnTo>
                      <a:pt x="1275648" y="789344"/>
                    </a:lnTo>
                    <a:lnTo>
                      <a:pt x="1275648" y="954961"/>
                    </a:lnTo>
                    <a:lnTo>
                      <a:pt x="1110263" y="954961"/>
                    </a:lnTo>
                    <a:close/>
                    <a:moveTo>
                      <a:pt x="599757" y="1127145"/>
                    </a:moveTo>
                    <a:lnTo>
                      <a:pt x="764761" y="1127145"/>
                    </a:lnTo>
                    <a:lnTo>
                      <a:pt x="764761" y="1292762"/>
                    </a:lnTo>
                    <a:lnTo>
                      <a:pt x="599377" y="1292762"/>
                    </a:lnTo>
                    <a:close/>
                    <a:moveTo>
                      <a:pt x="599757" y="789344"/>
                    </a:moveTo>
                    <a:lnTo>
                      <a:pt x="764761" y="789344"/>
                    </a:lnTo>
                    <a:lnTo>
                      <a:pt x="764761" y="954961"/>
                    </a:lnTo>
                    <a:lnTo>
                      <a:pt x="599377" y="954961"/>
                    </a:lnTo>
                    <a:close/>
                  </a:path>
                </a:pathLst>
              </a:custGeom>
              <a:grpFill/>
              <a:ln w="9505" cap="flat">
                <a:noFill/>
                <a:prstDash val="solid"/>
                <a:miter/>
              </a:ln>
            </p:spPr>
            <p:txBody>
              <a:bodyPr rtlCol="0" anchor="ctr"/>
              <a:lstStyle/>
              <a:p>
                <a:endParaRPr lang="en-US" dirty="0"/>
              </a:p>
            </p:txBody>
          </p:sp>
          <p:sp>
            <p:nvSpPr>
              <p:cNvPr id="120" name="Freeform 86">
                <a:extLst>
                  <a:ext uri="{FF2B5EF4-FFF2-40B4-BE49-F238E27FC236}">
                    <a16:creationId xmlns:a16="http://schemas.microsoft.com/office/drawing/2014/main" id="{23544955-7D8D-CF90-860B-F227A3AE34EC}"/>
                  </a:ext>
                </a:extLst>
              </p:cNvPr>
              <p:cNvSpPr/>
              <p:nvPr/>
            </p:nvSpPr>
            <p:spPr>
              <a:xfrm>
                <a:off x="6046194" y="5532522"/>
                <a:ext cx="256631" cy="76146"/>
              </a:xfrm>
              <a:custGeom>
                <a:avLst/>
                <a:gdLst>
                  <a:gd name="connsiteX0" fmla="*/ 140102 w 256631"/>
                  <a:gd name="connsiteY0" fmla="*/ 80905 h 76145"/>
                  <a:gd name="connsiteX1" fmla="*/ 0 w 256631"/>
                  <a:gd name="connsiteY1" fmla="*/ 76146 h 76145"/>
                  <a:gd name="connsiteX2" fmla="*/ 5228 w 256631"/>
                  <a:gd name="connsiteY2" fmla="*/ 0 h 76145"/>
                  <a:gd name="connsiteX3" fmla="*/ 260433 w 256631"/>
                  <a:gd name="connsiteY3" fmla="*/ 952 h 76145"/>
                  <a:gd name="connsiteX4" fmla="*/ 261669 w 256631"/>
                  <a:gd name="connsiteY4" fmla="*/ 952 h 76145"/>
                  <a:gd name="connsiteX5" fmla="*/ 265566 w 256631"/>
                  <a:gd name="connsiteY5" fmla="*/ 77097 h 76145"/>
                  <a:gd name="connsiteX6" fmla="*/ 140102 w 256631"/>
                  <a:gd name="connsiteY6" fmla="*/ 80905 h 7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631" h="76145">
                    <a:moveTo>
                      <a:pt x="140102" y="80905"/>
                    </a:moveTo>
                    <a:cubicBezTo>
                      <a:pt x="93528" y="80905"/>
                      <a:pt x="46384" y="79286"/>
                      <a:pt x="0" y="76146"/>
                    </a:cubicBezTo>
                    <a:lnTo>
                      <a:pt x="5228" y="0"/>
                    </a:lnTo>
                    <a:cubicBezTo>
                      <a:pt x="90188" y="5791"/>
                      <a:pt x="175432" y="6110"/>
                      <a:pt x="260433" y="952"/>
                    </a:cubicBezTo>
                    <a:lnTo>
                      <a:pt x="261669" y="952"/>
                    </a:lnTo>
                    <a:lnTo>
                      <a:pt x="265566" y="77097"/>
                    </a:lnTo>
                    <a:cubicBezTo>
                      <a:pt x="223840" y="79382"/>
                      <a:pt x="181828" y="80905"/>
                      <a:pt x="140102" y="80905"/>
                    </a:cubicBezTo>
                    <a:close/>
                  </a:path>
                </a:pathLst>
              </a:custGeom>
              <a:grpFill/>
              <a:ln w="9505" cap="flat">
                <a:noFill/>
                <a:prstDash val="solid"/>
                <a:miter/>
              </a:ln>
            </p:spPr>
            <p:txBody>
              <a:bodyPr rtlCol="0" anchor="ctr"/>
              <a:lstStyle/>
              <a:p>
                <a:endParaRPr lang="en-US" dirty="0"/>
              </a:p>
            </p:txBody>
          </p:sp>
          <p:sp>
            <p:nvSpPr>
              <p:cNvPr id="121" name="Freeform 87">
                <a:extLst>
                  <a:ext uri="{FF2B5EF4-FFF2-40B4-BE49-F238E27FC236}">
                    <a16:creationId xmlns:a16="http://schemas.microsoft.com/office/drawing/2014/main" id="{F9A1578E-E6A2-7664-E6CF-E600121E4ECA}"/>
                  </a:ext>
                </a:extLst>
              </p:cNvPr>
              <p:cNvSpPr/>
              <p:nvPr/>
            </p:nvSpPr>
            <p:spPr>
              <a:xfrm>
                <a:off x="5526279" y="5430678"/>
                <a:ext cx="266136" cy="133255"/>
              </a:xfrm>
              <a:custGeom>
                <a:avLst/>
                <a:gdLst>
                  <a:gd name="connsiteX0" fmla="*/ 256631 w 266136"/>
                  <a:gd name="connsiteY0" fmla="*/ 142012 h 133254"/>
                  <a:gd name="connsiteX1" fmla="*/ 0 w 266136"/>
                  <a:gd name="connsiteY1" fmla="*/ 71958 h 133254"/>
                  <a:gd name="connsiteX2" fmla="*/ 24808 w 266136"/>
                  <a:gd name="connsiteY2" fmla="*/ 0 h 133254"/>
                  <a:gd name="connsiteX3" fmla="*/ 271934 w 266136"/>
                  <a:gd name="connsiteY3" fmla="*/ 67389 h 133254"/>
                </a:gdLst>
                <a:ahLst/>
                <a:cxnLst>
                  <a:cxn ang="0">
                    <a:pos x="connsiteX0" y="connsiteY0"/>
                  </a:cxn>
                  <a:cxn ang="0">
                    <a:pos x="connsiteX1" y="connsiteY1"/>
                  </a:cxn>
                  <a:cxn ang="0">
                    <a:pos x="connsiteX2" y="connsiteY2"/>
                  </a:cxn>
                  <a:cxn ang="0">
                    <a:pos x="connsiteX3" y="connsiteY3"/>
                  </a:cxn>
                </a:cxnLst>
                <a:rect l="l" t="t" r="r" b="b"/>
                <a:pathLst>
                  <a:path w="266136" h="133254">
                    <a:moveTo>
                      <a:pt x="256631" y="142012"/>
                    </a:moveTo>
                    <a:cubicBezTo>
                      <a:pt x="169654" y="124288"/>
                      <a:pt x="83927" y="100886"/>
                      <a:pt x="0" y="71958"/>
                    </a:cubicBezTo>
                    <a:lnTo>
                      <a:pt x="24808" y="0"/>
                    </a:lnTo>
                    <a:cubicBezTo>
                      <a:pt x="105620" y="27860"/>
                      <a:pt x="188174" y="50371"/>
                      <a:pt x="271934" y="67389"/>
                    </a:cubicBezTo>
                    <a:close/>
                  </a:path>
                </a:pathLst>
              </a:custGeom>
              <a:grpFill/>
              <a:ln w="9505" cap="flat">
                <a:noFill/>
                <a:prstDash val="solid"/>
                <a:miter/>
              </a:ln>
            </p:spPr>
            <p:txBody>
              <a:bodyPr rtlCol="0" anchor="ctr"/>
              <a:lstStyle/>
              <a:p>
                <a:endParaRPr lang="en-US" dirty="0"/>
              </a:p>
            </p:txBody>
          </p:sp>
          <p:sp>
            <p:nvSpPr>
              <p:cNvPr id="122" name="Freeform 88">
                <a:extLst>
                  <a:ext uri="{FF2B5EF4-FFF2-40B4-BE49-F238E27FC236}">
                    <a16:creationId xmlns:a16="http://schemas.microsoft.com/office/drawing/2014/main" id="{F06858D5-08E5-47AD-9A69-168E774F5780}"/>
                  </a:ext>
                </a:extLst>
              </p:cNvPr>
              <p:cNvSpPr/>
              <p:nvPr/>
            </p:nvSpPr>
            <p:spPr>
              <a:xfrm>
                <a:off x="5050750" y="5201765"/>
                <a:ext cx="256631" cy="190364"/>
              </a:xfrm>
              <a:custGeom>
                <a:avLst/>
                <a:gdLst>
                  <a:gd name="connsiteX0" fmla="*/ 229828 w 256631"/>
                  <a:gd name="connsiteY0" fmla="*/ 197598 h 190364"/>
                  <a:gd name="connsiteX1" fmla="*/ 0 w 256631"/>
                  <a:gd name="connsiteY1" fmla="*/ 63106 h 190364"/>
                  <a:gd name="connsiteX2" fmla="*/ 42582 w 256631"/>
                  <a:gd name="connsiteY2" fmla="*/ 0 h 190364"/>
                  <a:gd name="connsiteX3" fmla="*/ 263855 w 256631"/>
                  <a:gd name="connsiteY3" fmla="*/ 129448 h 190364"/>
                </a:gdLst>
                <a:ahLst/>
                <a:cxnLst>
                  <a:cxn ang="0">
                    <a:pos x="connsiteX0" y="connsiteY0"/>
                  </a:cxn>
                  <a:cxn ang="0">
                    <a:pos x="connsiteX1" y="connsiteY1"/>
                  </a:cxn>
                  <a:cxn ang="0">
                    <a:pos x="connsiteX2" y="connsiteY2"/>
                  </a:cxn>
                  <a:cxn ang="0">
                    <a:pos x="connsiteX3" y="connsiteY3"/>
                  </a:cxn>
                </a:cxnLst>
                <a:rect l="l" t="t" r="r" b="b"/>
                <a:pathLst>
                  <a:path w="256631" h="190364">
                    <a:moveTo>
                      <a:pt x="229828" y="197598"/>
                    </a:moveTo>
                    <a:cubicBezTo>
                      <a:pt x="150380" y="157819"/>
                      <a:pt x="73607" y="112893"/>
                      <a:pt x="0" y="63106"/>
                    </a:cubicBezTo>
                    <a:lnTo>
                      <a:pt x="42582" y="0"/>
                    </a:lnTo>
                    <a:cubicBezTo>
                      <a:pt x="113436" y="47945"/>
                      <a:pt x="187352" y="91187"/>
                      <a:pt x="263855" y="129448"/>
                    </a:cubicBezTo>
                    <a:close/>
                  </a:path>
                </a:pathLst>
              </a:custGeom>
              <a:grpFill/>
              <a:ln w="9505" cap="flat">
                <a:noFill/>
                <a:prstDash val="solid"/>
                <a:miter/>
              </a:ln>
            </p:spPr>
            <p:txBody>
              <a:bodyPr rtlCol="0" anchor="ctr"/>
              <a:lstStyle/>
              <a:p>
                <a:endParaRPr lang="en-US" dirty="0"/>
              </a:p>
            </p:txBody>
          </p:sp>
          <p:sp>
            <p:nvSpPr>
              <p:cNvPr id="123" name="Freeform 89">
                <a:extLst>
                  <a:ext uri="{FF2B5EF4-FFF2-40B4-BE49-F238E27FC236}">
                    <a16:creationId xmlns:a16="http://schemas.microsoft.com/office/drawing/2014/main" id="{B323DDF9-2CD4-39D1-CC85-A9FFF7F51B60}"/>
                  </a:ext>
                </a:extLst>
              </p:cNvPr>
              <p:cNvSpPr/>
              <p:nvPr/>
            </p:nvSpPr>
            <p:spPr>
              <a:xfrm>
                <a:off x="4653067" y="4862536"/>
                <a:ext cx="237622" cy="237955"/>
              </a:xfrm>
              <a:custGeom>
                <a:avLst/>
                <a:gdLst>
                  <a:gd name="connsiteX0" fmla="*/ 187341 w 237621"/>
                  <a:gd name="connsiteY0" fmla="*/ 239192 h 237955"/>
                  <a:gd name="connsiteX1" fmla="*/ 0 w 237621"/>
                  <a:gd name="connsiteY1" fmla="*/ 50066 h 237955"/>
                  <a:gd name="connsiteX2" fmla="*/ 57029 w 237621"/>
                  <a:gd name="connsiteY2" fmla="*/ 0 h 237955"/>
                  <a:gd name="connsiteX3" fmla="*/ 237622 w 237621"/>
                  <a:gd name="connsiteY3" fmla="*/ 182083 h 237955"/>
                </a:gdLst>
                <a:ahLst/>
                <a:cxnLst>
                  <a:cxn ang="0">
                    <a:pos x="connsiteX0" y="connsiteY0"/>
                  </a:cxn>
                  <a:cxn ang="0">
                    <a:pos x="connsiteX1" y="connsiteY1"/>
                  </a:cxn>
                  <a:cxn ang="0">
                    <a:pos x="connsiteX2" y="connsiteY2"/>
                  </a:cxn>
                  <a:cxn ang="0">
                    <a:pos x="connsiteX3" y="connsiteY3"/>
                  </a:cxn>
                </a:cxnLst>
                <a:rect l="l" t="t" r="r" b="b"/>
                <a:pathLst>
                  <a:path w="237621" h="237955">
                    <a:moveTo>
                      <a:pt x="187341" y="239192"/>
                    </a:moveTo>
                    <a:cubicBezTo>
                      <a:pt x="120903" y="180245"/>
                      <a:pt x="58326" y="117072"/>
                      <a:pt x="0" y="50066"/>
                    </a:cubicBezTo>
                    <a:lnTo>
                      <a:pt x="57029" y="0"/>
                    </a:lnTo>
                    <a:cubicBezTo>
                      <a:pt x="113200" y="64570"/>
                      <a:pt x="173526" y="125394"/>
                      <a:pt x="237622" y="182083"/>
                    </a:cubicBezTo>
                    <a:close/>
                  </a:path>
                </a:pathLst>
              </a:custGeom>
              <a:grpFill/>
              <a:ln w="9505" cap="flat">
                <a:noFill/>
                <a:prstDash val="solid"/>
                <a:miter/>
              </a:ln>
            </p:spPr>
            <p:txBody>
              <a:bodyPr rtlCol="0" anchor="ctr"/>
              <a:lstStyle/>
              <a:p>
                <a:endParaRPr lang="en-US" dirty="0"/>
              </a:p>
            </p:txBody>
          </p:sp>
          <p:sp>
            <p:nvSpPr>
              <p:cNvPr id="124" name="Freeform 90">
                <a:extLst>
                  <a:ext uri="{FF2B5EF4-FFF2-40B4-BE49-F238E27FC236}">
                    <a16:creationId xmlns:a16="http://schemas.microsoft.com/office/drawing/2014/main" id="{8B414BC4-F75F-3403-6B6B-26697CC458AB}"/>
                  </a:ext>
                </a:extLst>
              </p:cNvPr>
              <p:cNvSpPr/>
              <p:nvPr/>
            </p:nvSpPr>
            <p:spPr>
              <a:xfrm>
                <a:off x="4359747" y="4436216"/>
                <a:ext cx="190097" cy="256991"/>
              </a:xfrm>
              <a:custGeom>
                <a:avLst/>
                <a:gdLst>
                  <a:gd name="connsiteX0" fmla="*/ 132118 w 190097"/>
                  <a:gd name="connsiteY0" fmla="*/ 264511 h 256991"/>
                  <a:gd name="connsiteX1" fmla="*/ 0 w 190097"/>
                  <a:gd name="connsiteY1" fmla="*/ 33409 h 256991"/>
                  <a:gd name="connsiteX2" fmla="*/ 68150 w 190097"/>
                  <a:gd name="connsiteY2" fmla="*/ 0 h 256991"/>
                  <a:gd name="connsiteX3" fmla="*/ 195515 w 190097"/>
                  <a:gd name="connsiteY3" fmla="*/ 222440 h 256991"/>
                </a:gdLst>
                <a:ahLst/>
                <a:cxnLst>
                  <a:cxn ang="0">
                    <a:pos x="connsiteX0" y="connsiteY0"/>
                  </a:cxn>
                  <a:cxn ang="0">
                    <a:pos x="connsiteX1" y="connsiteY1"/>
                  </a:cxn>
                  <a:cxn ang="0">
                    <a:pos x="connsiteX2" y="connsiteY2"/>
                  </a:cxn>
                  <a:cxn ang="0">
                    <a:pos x="connsiteX3" y="connsiteY3"/>
                  </a:cxn>
                </a:cxnLst>
                <a:rect l="l" t="t" r="r" b="b"/>
                <a:pathLst>
                  <a:path w="190097" h="256991">
                    <a:moveTo>
                      <a:pt x="132118" y="264511"/>
                    </a:moveTo>
                    <a:cubicBezTo>
                      <a:pt x="83087" y="190448"/>
                      <a:pt x="38953" y="113249"/>
                      <a:pt x="0" y="33409"/>
                    </a:cubicBezTo>
                    <a:lnTo>
                      <a:pt x="68150" y="0"/>
                    </a:lnTo>
                    <a:cubicBezTo>
                      <a:pt x="105705" y="76855"/>
                      <a:pt x="148251" y="151161"/>
                      <a:pt x="195515" y="222440"/>
                    </a:cubicBezTo>
                    <a:close/>
                  </a:path>
                </a:pathLst>
              </a:custGeom>
              <a:grpFill/>
              <a:ln w="9505" cap="flat">
                <a:noFill/>
                <a:prstDash val="solid"/>
                <a:miter/>
              </a:ln>
            </p:spPr>
            <p:txBody>
              <a:bodyPr rtlCol="0" anchor="ctr"/>
              <a:lstStyle/>
              <a:p>
                <a:endParaRPr lang="en-US" dirty="0"/>
              </a:p>
            </p:txBody>
          </p:sp>
          <p:sp>
            <p:nvSpPr>
              <p:cNvPr id="125" name="Freeform 91">
                <a:extLst>
                  <a:ext uri="{FF2B5EF4-FFF2-40B4-BE49-F238E27FC236}">
                    <a16:creationId xmlns:a16="http://schemas.microsoft.com/office/drawing/2014/main" id="{2871BBB3-B989-103D-EC5B-7213FEEA01B6}"/>
                  </a:ext>
                </a:extLst>
              </p:cNvPr>
              <p:cNvSpPr/>
              <p:nvPr/>
            </p:nvSpPr>
            <p:spPr>
              <a:xfrm>
                <a:off x="8040505" y="3967825"/>
                <a:ext cx="133068" cy="266510"/>
              </a:xfrm>
              <a:custGeom>
                <a:avLst/>
                <a:gdLst>
                  <a:gd name="connsiteX0" fmla="*/ 71857 w 133068"/>
                  <a:gd name="connsiteY0" fmla="*/ 272316 h 266509"/>
                  <a:gd name="connsiteX1" fmla="*/ 0 w 133068"/>
                  <a:gd name="connsiteY1" fmla="*/ 247473 h 266509"/>
                  <a:gd name="connsiteX2" fmla="*/ 67485 w 133068"/>
                  <a:gd name="connsiteY2" fmla="*/ 0 h 266509"/>
                  <a:gd name="connsiteX3" fmla="*/ 142003 w 133068"/>
                  <a:gd name="connsiteY3" fmla="*/ 15229 h 266509"/>
                  <a:gd name="connsiteX4" fmla="*/ 71857 w 133068"/>
                  <a:gd name="connsiteY4" fmla="*/ 272316 h 266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068" h="266509">
                    <a:moveTo>
                      <a:pt x="71857" y="272316"/>
                    </a:moveTo>
                    <a:lnTo>
                      <a:pt x="0" y="247473"/>
                    </a:lnTo>
                    <a:cubicBezTo>
                      <a:pt x="27927" y="166565"/>
                      <a:pt x="50471" y="83893"/>
                      <a:pt x="67485" y="0"/>
                    </a:cubicBezTo>
                    <a:lnTo>
                      <a:pt x="142003" y="15229"/>
                    </a:lnTo>
                    <a:cubicBezTo>
                      <a:pt x="124336" y="102387"/>
                      <a:pt x="100902" y="188272"/>
                      <a:pt x="71857" y="272316"/>
                    </a:cubicBezTo>
                    <a:close/>
                  </a:path>
                </a:pathLst>
              </a:custGeom>
              <a:grpFill/>
              <a:ln w="9505" cap="flat">
                <a:noFill/>
                <a:prstDash val="solid"/>
                <a:miter/>
              </a:ln>
            </p:spPr>
            <p:txBody>
              <a:bodyPr rtlCol="0" anchor="ctr"/>
              <a:lstStyle/>
              <a:p>
                <a:endParaRPr lang="en-US" dirty="0"/>
              </a:p>
            </p:txBody>
          </p:sp>
          <p:sp>
            <p:nvSpPr>
              <p:cNvPr id="126" name="Freeform 92">
                <a:extLst>
                  <a:ext uri="{FF2B5EF4-FFF2-40B4-BE49-F238E27FC236}">
                    <a16:creationId xmlns:a16="http://schemas.microsoft.com/office/drawing/2014/main" id="{C00E49B6-2535-C89E-C9EE-2DFD62734874}"/>
                  </a:ext>
                </a:extLst>
              </p:cNvPr>
              <p:cNvSpPr/>
              <p:nvPr/>
            </p:nvSpPr>
            <p:spPr>
              <a:xfrm>
                <a:off x="8142207" y="3448703"/>
                <a:ext cx="76039" cy="266510"/>
              </a:xfrm>
              <a:custGeom>
                <a:avLst/>
                <a:gdLst>
                  <a:gd name="connsiteX0" fmla="*/ 76039 w 76038"/>
                  <a:gd name="connsiteY0" fmla="*/ 270602 h 266509"/>
                  <a:gd name="connsiteX1" fmla="*/ 0 w 76038"/>
                  <a:gd name="connsiteY1" fmla="*/ 265272 h 266509"/>
                  <a:gd name="connsiteX2" fmla="*/ 4752 w 76038"/>
                  <a:gd name="connsiteY2" fmla="*/ 129257 h 266509"/>
                  <a:gd name="connsiteX3" fmla="*/ 1046 w 76038"/>
                  <a:gd name="connsiteY3" fmla="*/ 8757 h 266509"/>
                  <a:gd name="connsiteX4" fmla="*/ 1046 w 76038"/>
                  <a:gd name="connsiteY4" fmla="*/ 4759 h 266509"/>
                  <a:gd name="connsiteX5" fmla="*/ 77085 w 76038"/>
                  <a:gd name="connsiteY5" fmla="*/ 0 h 266509"/>
                  <a:gd name="connsiteX6" fmla="*/ 77085 w 76038"/>
                  <a:gd name="connsiteY6" fmla="*/ 4093 h 266509"/>
                  <a:gd name="connsiteX7" fmla="*/ 80886 w 76038"/>
                  <a:gd name="connsiteY7" fmla="*/ 129257 h 266509"/>
                  <a:gd name="connsiteX8" fmla="*/ 76039 w 76038"/>
                  <a:gd name="connsiteY8" fmla="*/ 270602 h 266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38" h="266509">
                    <a:moveTo>
                      <a:pt x="76039" y="270602"/>
                    </a:moveTo>
                    <a:lnTo>
                      <a:pt x="0" y="265272"/>
                    </a:lnTo>
                    <a:cubicBezTo>
                      <a:pt x="3136" y="220346"/>
                      <a:pt x="4752" y="174564"/>
                      <a:pt x="4752" y="129257"/>
                    </a:cubicBezTo>
                    <a:cubicBezTo>
                      <a:pt x="4752" y="89376"/>
                      <a:pt x="3517" y="48828"/>
                      <a:pt x="1046" y="8757"/>
                    </a:cubicBezTo>
                    <a:lnTo>
                      <a:pt x="1046" y="4759"/>
                    </a:lnTo>
                    <a:lnTo>
                      <a:pt x="77085" y="0"/>
                    </a:lnTo>
                    <a:lnTo>
                      <a:pt x="77085" y="4093"/>
                    </a:lnTo>
                    <a:cubicBezTo>
                      <a:pt x="79556" y="45783"/>
                      <a:pt x="80886" y="87853"/>
                      <a:pt x="80886" y="129257"/>
                    </a:cubicBezTo>
                    <a:cubicBezTo>
                      <a:pt x="80981" y="175991"/>
                      <a:pt x="79271" y="223487"/>
                      <a:pt x="76039" y="270602"/>
                    </a:cubicBezTo>
                    <a:close/>
                  </a:path>
                </a:pathLst>
              </a:custGeom>
              <a:grpFill/>
              <a:ln w="9505" cap="flat">
                <a:noFill/>
                <a:prstDash val="solid"/>
                <a:miter/>
              </a:ln>
            </p:spPr>
            <p:txBody>
              <a:bodyPr rtlCol="0" anchor="ctr"/>
              <a:lstStyle/>
              <a:p>
                <a:endParaRPr lang="en-US" dirty="0"/>
              </a:p>
            </p:txBody>
          </p:sp>
          <p:sp>
            <p:nvSpPr>
              <p:cNvPr id="127" name="Freeform 93">
                <a:extLst>
                  <a:ext uri="{FF2B5EF4-FFF2-40B4-BE49-F238E27FC236}">
                    <a16:creationId xmlns:a16="http://schemas.microsoft.com/office/drawing/2014/main" id="{0BC8D4B6-A75C-6733-6DBF-D999F2443C51}"/>
                  </a:ext>
                </a:extLst>
              </p:cNvPr>
              <p:cNvSpPr/>
              <p:nvPr/>
            </p:nvSpPr>
            <p:spPr>
              <a:xfrm>
                <a:off x="8045447" y="2926439"/>
                <a:ext cx="133068" cy="266510"/>
              </a:xfrm>
              <a:custGeom>
                <a:avLst/>
                <a:gdLst>
                  <a:gd name="connsiteX0" fmla="*/ 65298 w 133068"/>
                  <a:gd name="connsiteY0" fmla="*/ 272221 h 266509"/>
                  <a:gd name="connsiteX1" fmla="*/ 0 w 133068"/>
                  <a:gd name="connsiteY1" fmla="*/ 24176 h 266509"/>
                  <a:gd name="connsiteX2" fmla="*/ 72047 w 133068"/>
                  <a:gd name="connsiteY2" fmla="*/ 0 h 266509"/>
                  <a:gd name="connsiteX3" fmla="*/ 139912 w 133068"/>
                  <a:gd name="connsiteY3" fmla="*/ 257658 h 266509"/>
                </a:gdLst>
                <a:ahLst/>
                <a:cxnLst>
                  <a:cxn ang="0">
                    <a:pos x="connsiteX0" y="connsiteY0"/>
                  </a:cxn>
                  <a:cxn ang="0">
                    <a:pos x="connsiteX1" y="connsiteY1"/>
                  </a:cxn>
                  <a:cxn ang="0">
                    <a:pos x="connsiteX2" y="connsiteY2"/>
                  </a:cxn>
                  <a:cxn ang="0">
                    <a:pos x="connsiteX3" y="connsiteY3"/>
                  </a:cxn>
                </a:cxnLst>
                <a:rect l="l" t="t" r="r" b="b"/>
                <a:pathLst>
                  <a:path w="133068" h="266509">
                    <a:moveTo>
                      <a:pt x="65298" y="272221"/>
                    </a:moveTo>
                    <a:cubicBezTo>
                      <a:pt x="48996" y="188193"/>
                      <a:pt x="27183" y="105332"/>
                      <a:pt x="0" y="24176"/>
                    </a:cubicBezTo>
                    <a:lnTo>
                      <a:pt x="72047" y="0"/>
                    </a:lnTo>
                    <a:cubicBezTo>
                      <a:pt x="100286" y="84303"/>
                      <a:pt x="122957" y="170374"/>
                      <a:pt x="139912" y="257658"/>
                    </a:cubicBezTo>
                    <a:close/>
                  </a:path>
                </a:pathLst>
              </a:custGeom>
              <a:grpFill/>
              <a:ln w="9505" cap="flat">
                <a:noFill/>
                <a:prstDash val="solid"/>
                <a:miter/>
              </a:ln>
            </p:spPr>
            <p:txBody>
              <a:bodyPr rtlCol="0" anchor="ctr"/>
              <a:lstStyle/>
              <a:p>
                <a:endParaRPr lang="en-US" dirty="0"/>
              </a:p>
            </p:txBody>
          </p:sp>
          <p:sp>
            <p:nvSpPr>
              <p:cNvPr id="128" name="Freeform 94">
                <a:extLst>
                  <a:ext uri="{FF2B5EF4-FFF2-40B4-BE49-F238E27FC236}">
                    <a16:creationId xmlns:a16="http://schemas.microsoft.com/office/drawing/2014/main" id="{E9F8D887-818D-D836-5FAA-6558ECE518EF}"/>
                  </a:ext>
                </a:extLst>
              </p:cNvPr>
              <p:cNvSpPr/>
              <p:nvPr/>
            </p:nvSpPr>
            <p:spPr>
              <a:xfrm>
                <a:off x="4366970" y="2437203"/>
                <a:ext cx="190097" cy="256991"/>
              </a:xfrm>
              <a:custGeom>
                <a:avLst/>
                <a:gdLst>
                  <a:gd name="connsiteX0" fmla="*/ 68055 w 190097"/>
                  <a:gd name="connsiteY0" fmla="*/ 264225 h 256991"/>
                  <a:gd name="connsiteX1" fmla="*/ 0 w 190097"/>
                  <a:gd name="connsiteY1" fmla="*/ 230150 h 256991"/>
                  <a:gd name="connsiteX2" fmla="*/ 134209 w 190097"/>
                  <a:gd name="connsiteY2" fmla="*/ 0 h 256991"/>
                  <a:gd name="connsiteX3" fmla="*/ 197226 w 190097"/>
                  <a:gd name="connsiteY3" fmla="*/ 42642 h 256991"/>
                  <a:gd name="connsiteX4" fmla="*/ 68055 w 190097"/>
                  <a:gd name="connsiteY4" fmla="*/ 264225 h 256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097" h="256991">
                    <a:moveTo>
                      <a:pt x="68055" y="264225"/>
                    </a:moveTo>
                    <a:lnTo>
                      <a:pt x="0" y="230150"/>
                    </a:lnTo>
                    <a:cubicBezTo>
                      <a:pt x="39727" y="150612"/>
                      <a:pt x="84557" y="73734"/>
                      <a:pt x="134209" y="0"/>
                    </a:cubicBezTo>
                    <a:lnTo>
                      <a:pt x="197226" y="42642"/>
                    </a:lnTo>
                    <a:cubicBezTo>
                      <a:pt x="149379" y="113596"/>
                      <a:pt x="106229" y="187616"/>
                      <a:pt x="68055" y="264225"/>
                    </a:cubicBezTo>
                    <a:close/>
                  </a:path>
                </a:pathLst>
              </a:custGeom>
              <a:grpFill/>
              <a:ln w="9505" cap="flat">
                <a:noFill/>
                <a:prstDash val="solid"/>
                <a:miter/>
              </a:ln>
            </p:spPr>
            <p:txBody>
              <a:bodyPr rtlCol="0" anchor="ctr"/>
              <a:lstStyle/>
              <a:p>
                <a:endParaRPr lang="en-US" dirty="0"/>
              </a:p>
            </p:txBody>
          </p:sp>
          <p:sp>
            <p:nvSpPr>
              <p:cNvPr id="129" name="Freeform 95">
                <a:extLst>
                  <a:ext uri="{FF2B5EF4-FFF2-40B4-BE49-F238E27FC236}">
                    <a16:creationId xmlns:a16="http://schemas.microsoft.com/office/drawing/2014/main" id="{3E8FB5BB-02D7-D173-2264-A5DFBCC018F5}"/>
                  </a:ext>
                </a:extLst>
              </p:cNvPr>
              <p:cNvSpPr/>
              <p:nvPr/>
            </p:nvSpPr>
            <p:spPr>
              <a:xfrm>
                <a:off x="4663997" y="2038772"/>
                <a:ext cx="237622" cy="237955"/>
              </a:xfrm>
              <a:custGeom>
                <a:avLst/>
                <a:gdLst>
                  <a:gd name="connsiteX0" fmla="*/ 57029 w 237621"/>
                  <a:gd name="connsiteY0" fmla="*/ 238145 h 237955"/>
                  <a:gd name="connsiteX1" fmla="*/ 0 w 237621"/>
                  <a:gd name="connsiteY1" fmla="*/ 187699 h 237955"/>
                  <a:gd name="connsiteX2" fmla="*/ 188767 w 237621"/>
                  <a:gd name="connsiteY2" fmla="*/ 0 h 237955"/>
                  <a:gd name="connsiteX3" fmla="*/ 238762 w 237621"/>
                  <a:gd name="connsiteY3" fmla="*/ 57109 h 237955"/>
                  <a:gd name="connsiteX4" fmla="*/ 57029 w 237621"/>
                  <a:gd name="connsiteY4" fmla="*/ 238145 h 23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1" h="237955">
                    <a:moveTo>
                      <a:pt x="57029" y="238145"/>
                    </a:moveTo>
                    <a:lnTo>
                      <a:pt x="0" y="187699"/>
                    </a:lnTo>
                    <a:cubicBezTo>
                      <a:pt x="58831" y="121138"/>
                      <a:pt x="121884" y="58442"/>
                      <a:pt x="188767" y="0"/>
                    </a:cubicBezTo>
                    <a:lnTo>
                      <a:pt x="238762" y="57109"/>
                    </a:lnTo>
                    <a:cubicBezTo>
                      <a:pt x="174356" y="113474"/>
                      <a:pt x="113652" y="173945"/>
                      <a:pt x="57029" y="238145"/>
                    </a:cubicBezTo>
                    <a:close/>
                  </a:path>
                </a:pathLst>
              </a:custGeom>
              <a:grpFill/>
              <a:ln w="9505" cap="flat">
                <a:noFill/>
                <a:prstDash val="solid"/>
                <a:miter/>
              </a:ln>
            </p:spPr>
            <p:txBody>
              <a:bodyPr rtlCol="0" anchor="ctr"/>
              <a:lstStyle/>
              <a:p>
                <a:endParaRPr lang="en-US" dirty="0"/>
              </a:p>
            </p:txBody>
          </p:sp>
          <p:sp>
            <p:nvSpPr>
              <p:cNvPr id="130" name="Freeform 96">
                <a:extLst>
                  <a:ext uri="{FF2B5EF4-FFF2-40B4-BE49-F238E27FC236}">
                    <a16:creationId xmlns:a16="http://schemas.microsoft.com/office/drawing/2014/main" id="{3A2EDACB-4B7B-E1C5-E555-AC7A28165FC4}"/>
                  </a:ext>
                </a:extLst>
              </p:cNvPr>
              <p:cNvSpPr/>
              <p:nvPr/>
            </p:nvSpPr>
            <p:spPr>
              <a:xfrm>
                <a:off x="5064722" y="1744754"/>
                <a:ext cx="256631" cy="190364"/>
              </a:xfrm>
              <a:custGeom>
                <a:avLst/>
                <a:gdLst>
                  <a:gd name="connsiteX0" fmla="*/ 41631 w 256631"/>
                  <a:gd name="connsiteY0" fmla="*/ 195885 h 190364"/>
                  <a:gd name="connsiteX1" fmla="*/ 0 w 256631"/>
                  <a:gd name="connsiteY1" fmla="*/ 132493 h 190364"/>
                  <a:gd name="connsiteX2" fmla="*/ 230683 w 256631"/>
                  <a:gd name="connsiteY2" fmla="*/ 0 h 190364"/>
                  <a:gd name="connsiteX3" fmla="*/ 264140 w 256631"/>
                  <a:gd name="connsiteY3" fmla="*/ 68436 h 190364"/>
                  <a:gd name="connsiteX4" fmla="*/ 41631 w 256631"/>
                  <a:gd name="connsiteY4" fmla="*/ 195885 h 19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631" h="190364">
                    <a:moveTo>
                      <a:pt x="41631" y="195885"/>
                    </a:moveTo>
                    <a:lnTo>
                      <a:pt x="0" y="132493"/>
                    </a:lnTo>
                    <a:cubicBezTo>
                      <a:pt x="73945" y="83368"/>
                      <a:pt x="151002" y="39110"/>
                      <a:pt x="230683" y="0"/>
                    </a:cubicBezTo>
                    <a:lnTo>
                      <a:pt x="264140" y="68436"/>
                    </a:lnTo>
                    <a:cubicBezTo>
                      <a:pt x="187272" y="106010"/>
                      <a:pt x="112944" y="148584"/>
                      <a:pt x="41631" y="195885"/>
                    </a:cubicBezTo>
                    <a:close/>
                  </a:path>
                </a:pathLst>
              </a:custGeom>
              <a:grpFill/>
              <a:ln w="9505" cap="flat">
                <a:noFill/>
                <a:prstDash val="solid"/>
                <a:miter/>
              </a:ln>
            </p:spPr>
            <p:txBody>
              <a:bodyPr rtlCol="0" anchor="ctr"/>
              <a:lstStyle/>
              <a:p>
                <a:endParaRPr lang="en-US" dirty="0"/>
              </a:p>
            </p:txBody>
          </p:sp>
          <p:sp>
            <p:nvSpPr>
              <p:cNvPr id="131" name="Freeform 97">
                <a:extLst>
                  <a:ext uri="{FF2B5EF4-FFF2-40B4-BE49-F238E27FC236}">
                    <a16:creationId xmlns:a16="http://schemas.microsoft.com/office/drawing/2014/main" id="{4BCF09F7-B0ED-663A-BD11-C3D1CA63A5D2}"/>
                  </a:ext>
                </a:extLst>
              </p:cNvPr>
              <p:cNvSpPr/>
              <p:nvPr/>
            </p:nvSpPr>
            <p:spPr>
              <a:xfrm>
                <a:off x="5541201" y="1575901"/>
                <a:ext cx="266136" cy="133255"/>
              </a:xfrm>
              <a:custGeom>
                <a:avLst/>
                <a:gdLst>
                  <a:gd name="connsiteX0" fmla="*/ 24142 w 266136"/>
                  <a:gd name="connsiteY0" fmla="*/ 140013 h 133254"/>
                  <a:gd name="connsiteX1" fmla="*/ 0 w 266136"/>
                  <a:gd name="connsiteY1" fmla="*/ 67770 h 133254"/>
                  <a:gd name="connsiteX2" fmla="*/ 257297 w 266136"/>
                  <a:gd name="connsiteY2" fmla="*/ 0 h 133254"/>
                  <a:gd name="connsiteX3" fmla="*/ 271744 w 266136"/>
                  <a:gd name="connsiteY3" fmla="*/ 74718 h 133254"/>
                  <a:gd name="connsiteX4" fmla="*/ 24142 w 266136"/>
                  <a:gd name="connsiteY4" fmla="*/ 140013 h 133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136" h="133254">
                    <a:moveTo>
                      <a:pt x="24142" y="140013"/>
                    </a:moveTo>
                    <a:lnTo>
                      <a:pt x="0" y="67770"/>
                    </a:lnTo>
                    <a:cubicBezTo>
                      <a:pt x="84189" y="39555"/>
                      <a:pt x="170140" y="16916"/>
                      <a:pt x="257297" y="0"/>
                    </a:cubicBezTo>
                    <a:lnTo>
                      <a:pt x="271744" y="74718"/>
                    </a:lnTo>
                    <a:cubicBezTo>
                      <a:pt x="187867" y="91010"/>
                      <a:pt x="105154" y="112823"/>
                      <a:pt x="24142" y="140013"/>
                    </a:cubicBezTo>
                    <a:close/>
                  </a:path>
                </a:pathLst>
              </a:custGeom>
              <a:grpFill/>
              <a:ln w="9505" cap="flat">
                <a:noFill/>
                <a:prstDash val="solid"/>
                <a:miter/>
              </a:ln>
            </p:spPr>
            <p:txBody>
              <a:bodyPr rtlCol="0" anchor="ctr"/>
              <a:lstStyle/>
              <a:p>
                <a:endParaRPr lang="en-US" dirty="0"/>
              </a:p>
            </p:txBody>
          </p:sp>
        </p:grpSp>
      </p:grpSp>
      <p:sp>
        <p:nvSpPr>
          <p:cNvPr id="4" name="Text Placeholder 5">
            <a:extLst>
              <a:ext uri="{FF2B5EF4-FFF2-40B4-BE49-F238E27FC236}">
                <a16:creationId xmlns:a16="http://schemas.microsoft.com/office/drawing/2014/main" id="{416A0FD3-7D30-9EE3-23B7-DEF27462E5E2}"/>
              </a:ext>
            </a:extLst>
          </p:cNvPr>
          <p:cNvSpPr>
            <a:spLocks noGrp="1"/>
          </p:cNvSpPr>
          <p:nvPr>
            <p:ph type="body" sz="quarter" idx="10"/>
          </p:nvPr>
        </p:nvSpPr>
        <p:spPr>
          <a:xfrm>
            <a:off x="438150" y="155575"/>
            <a:ext cx="11312525" cy="338138"/>
          </a:xfrm>
        </p:spPr>
        <p:txBody>
          <a:bodyPr/>
          <a:lstStyle/>
          <a:p>
            <a:r>
              <a:rPr lang="en-US" dirty="0"/>
              <a:t>About ScottMadden</a:t>
            </a:r>
          </a:p>
        </p:txBody>
      </p:sp>
    </p:spTree>
    <p:extLst>
      <p:ext uri="{BB962C8B-B14F-4D97-AF65-F5344CB8AC3E}">
        <p14:creationId xmlns:p14="http://schemas.microsoft.com/office/powerpoint/2010/main" val="169437470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6C61A-FCCC-A2F0-1048-9401771B35C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253ABF-1C3D-579E-1D1E-33CF6E09CAF4}"/>
              </a:ext>
            </a:extLst>
          </p:cNvPr>
          <p:cNvSpPr>
            <a:spLocks noGrp="1"/>
          </p:cNvSpPr>
          <p:nvPr>
            <p:ph type="sldNum" sz="quarter" idx="4"/>
          </p:nvPr>
        </p:nvSpPr>
        <p:spPr/>
        <p:txBody>
          <a:bodyPr/>
          <a:lstStyle/>
          <a:p>
            <a:fld id="{9AA6D16A-0A68-8445-85DB-A0BE8CCB51C7}" type="slidenum">
              <a:rPr lang="en-US" smtClean="0"/>
              <a:pPr/>
              <a:t>3</a:t>
            </a:fld>
            <a:endParaRPr lang="en-US" dirty="0"/>
          </a:p>
        </p:txBody>
      </p:sp>
      <p:sp>
        <p:nvSpPr>
          <p:cNvPr id="3" name="Title 2">
            <a:extLst>
              <a:ext uri="{FF2B5EF4-FFF2-40B4-BE49-F238E27FC236}">
                <a16:creationId xmlns:a16="http://schemas.microsoft.com/office/drawing/2014/main" id="{DC0C6E58-B470-B634-70BC-86CD34520E4A}"/>
              </a:ext>
            </a:extLst>
          </p:cNvPr>
          <p:cNvSpPr>
            <a:spLocks noGrp="1"/>
          </p:cNvSpPr>
          <p:nvPr>
            <p:ph type="title"/>
          </p:nvPr>
        </p:nvSpPr>
        <p:spPr/>
        <p:txBody>
          <a:bodyPr/>
          <a:lstStyle/>
          <a:p>
            <a:r>
              <a:rPr lang="en-US" dirty="0"/>
              <a:t>Corporate and Shared Services Capabilities</a:t>
            </a:r>
          </a:p>
        </p:txBody>
      </p:sp>
      <p:sp>
        <p:nvSpPr>
          <p:cNvPr id="35" name="TextBox 34">
            <a:extLst>
              <a:ext uri="{FF2B5EF4-FFF2-40B4-BE49-F238E27FC236}">
                <a16:creationId xmlns:a16="http://schemas.microsoft.com/office/drawing/2014/main" id="{24578E55-2088-62EC-9811-B99FDC7ED202}"/>
              </a:ext>
            </a:extLst>
          </p:cNvPr>
          <p:cNvSpPr txBox="1"/>
          <p:nvPr/>
        </p:nvSpPr>
        <p:spPr>
          <a:xfrm>
            <a:off x="444014" y="3073002"/>
            <a:ext cx="2752344" cy="2893100"/>
          </a:xfrm>
          <a:prstGeom prst="rect">
            <a:avLst/>
          </a:prstGeom>
          <a:noFill/>
          <a:ln>
            <a:noFill/>
          </a:ln>
        </p:spPr>
        <p:txBody>
          <a:bodyPr wrap="square">
            <a:spAutoFit/>
          </a:bodyPr>
          <a:lstStyle/>
          <a:p>
            <a:pPr marL="182563" lvl="1" indent="-182563" algn="l" defTabSz="914400" rtl="0" eaLnBrk="1" latinLnBrk="0" hangingPunct="1">
              <a:spcAft>
                <a:spcPts val="600"/>
              </a:spcAft>
              <a:buClr>
                <a:schemeClr val="tx1"/>
              </a:buClr>
              <a:buSzPct val="100000"/>
              <a:buFont typeface="Wingdings" panose="05000000000000000000" pitchFamily="2" charset="2"/>
              <a:buChar char="n"/>
            </a:pPr>
            <a:r>
              <a:rPr lang="en-US" sz="1200" kern="1200" dirty="0">
                <a:solidFill>
                  <a:srgbClr val="5F6062"/>
                </a:solidFill>
                <a:latin typeface="+mn-lt"/>
                <a:ea typeface="+mn-ea"/>
                <a:cs typeface="Arial"/>
              </a:rPr>
              <a:t>Strategic planning</a:t>
            </a:r>
          </a:p>
          <a:p>
            <a:pPr marL="182563" lvl="1" indent="-182563" algn="l" defTabSz="914400" rtl="0" eaLnBrk="1" latinLnBrk="0" hangingPunct="1">
              <a:spcAft>
                <a:spcPts val="600"/>
              </a:spcAft>
              <a:buClr>
                <a:schemeClr val="tx1"/>
              </a:buClr>
              <a:buSzPct val="100000"/>
              <a:buFont typeface="Wingdings" panose="05000000000000000000" pitchFamily="2" charset="2"/>
              <a:buChar char="n"/>
            </a:pPr>
            <a:r>
              <a:rPr lang="en-US" sz="1200" kern="1200" dirty="0">
                <a:solidFill>
                  <a:srgbClr val="5F6062"/>
                </a:solidFill>
                <a:latin typeface="+mn-lt"/>
                <a:ea typeface="+mn-ea"/>
                <a:cs typeface="Arial"/>
              </a:rPr>
              <a:t>Feasibility analysis</a:t>
            </a:r>
          </a:p>
          <a:p>
            <a:pPr marL="182563" lvl="1" indent="-182563" algn="l" defTabSz="914400" rtl="0" eaLnBrk="1" latinLnBrk="0" hangingPunct="1">
              <a:spcAft>
                <a:spcPts val="600"/>
              </a:spcAft>
              <a:buClr>
                <a:schemeClr val="tx1"/>
              </a:buClr>
              <a:buSzPct val="100000"/>
              <a:buFont typeface="Wingdings" panose="05000000000000000000" pitchFamily="2" charset="2"/>
              <a:buChar char="n"/>
            </a:pPr>
            <a:r>
              <a:rPr lang="en-US" sz="1200" kern="1200" dirty="0">
                <a:solidFill>
                  <a:srgbClr val="5F6062"/>
                </a:solidFill>
                <a:latin typeface="+mn-lt"/>
                <a:ea typeface="+mn-ea"/>
                <a:cs typeface="Arial"/>
              </a:rPr>
              <a:t>Benchmarking</a:t>
            </a:r>
          </a:p>
          <a:p>
            <a:pPr marL="182563" lvl="1" indent="-182563" algn="l" defTabSz="914400" rtl="0" eaLnBrk="1" latinLnBrk="0" hangingPunct="1">
              <a:spcAft>
                <a:spcPts val="600"/>
              </a:spcAft>
              <a:buClr>
                <a:schemeClr val="tx1"/>
              </a:buClr>
              <a:buSzPct val="100000"/>
              <a:buFont typeface="Wingdings" panose="05000000000000000000" pitchFamily="2" charset="2"/>
              <a:buChar char="n"/>
            </a:pPr>
            <a:r>
              <a:rPr lang="en-US" sz="1200" kern="1200" dirty="0">
                <a:solidFill>
                  <a:srgbClr val="5F6062"/>
                </a:solidFill>
                <a:latin typeface="+mn-lt"/>
                <a:ea typeface="+mn-ea"/>
                <a:cs typeface="Arial"/>
              </a:rPr>
              <a:t>Statistical and analytical modeling</a:t>
            </a:r>
          </a:p>
          <a:p>
            <a:pPr marL="182563" lvl="1" indent="-182563" algn="l" defTabSz="914400" rtl="0" eaLnBrk="1" latinLnBrk="0" hangingPunct="1">
              <a:spcAft>
                <a:spcPts val="600"/>
              </a:spcAft>
              <a:buClr>
                <a:schemeClr val="tx1"/>
              </a:buClr>
              <a:buSzPct val="100000"/>
              <a:buFont typeface="Wingdings" panose="05000000000000000000" pitchFamily="2" charset="2"/>
              <a:buChar char="n"/>
            </a:pPr>
            <a:r>
              <a:rPr lang="en-US" sz="1200" kern="1200" dirty="0">
                <a:solidFill>
                  <a:srgbClr val="5F6062"/>
                </a:solidFill>
                <a:latin typeface="+mn-lt"/>
                <a:ea typeface="+mn-ea"/>
                <a:cs typeface="Arial"/>
              </a:rPr>
              <a:t>Leading practices assessment</a:t>
            </a:r>
          </a:p>
          <a:p>
            <a:pPr marL="182563" lvl="1" indent="-182563" algn="l" defTabSz="914400" rtl="0" eaLnBrk="1" latinLnBrk="0" hangingPunct="1">
              <a:spcAft>
                <a:spcPts val="600"/>
              </a:spcAft>
              <a:buClr>
                <a:schemeClr val="tx1"/>
              </a:buClr>
              <a:buSzPct val="100000"/>
              <a:buFont typeface="Wingdings" panose="05000000000000000000" pitchFamily="2" charset="2"/>
              <a:buChar char="n"/>
            </a:pPr>
            <a:r>
              <a:rPr lang="en-US" sz="1200" kern="1200" dirty="0">
                <a:solidFill>
                  <a:srgbClr val="5F6062"/>
                </a:solidFill>
                <a:latin typeface="+mn-lt"/>
                <a:ea typeface="+mn-ea"/>
                <a:cs typeface="Arial"/>
              </a:rPr>
              <a:t>Performance evaluation</a:t>
            </a:r>
          </a:p>
          <a:p>
            <a:pPr marL="182563" lvl="1" indent="-182563" algn="l" defTabSz="914400" rtl="0" eaLnBrk="1" latinLnBrk="0" hangingPunct="1">
              <a:spcAft>
                <a:spcPts val="600"/>
              </a:spcAft>
              <a:buClr>
                <a:schemeClr val="tx1"/>
              </a:buClr>
              <a:buSzPct val="100000"/>
              <a:buFont typeface="Wingdings" panose="05000000000000000000" pitchFamily="2" charset="2"/>
              <a:buChar char="n"/>
            </a:pPr>
            <a:r>
              <a:rPr lang="en-US" sz="1200" kern="1200" dirty="0">
                <a:solidFill>
                  <a:srgbClr val="5F6062"/>
                </a:solidFill>
                <a:latin typeface="+mn-lt"/>
                <a:ea typeface="+mn-ea"/>
                <a:cs typeface="Arial"/>
              </a:rPr>
              <a:t>Project planning</a:t>
            </a:r>
          </a:p>
          <a:p>
            <a:pPr marL="182563" lvl="1" indent="-182563" algn="l" defTabSz="914400" rtl="0" eaLnBrk="1" latinLnBrk="0" hangingPunct="1">
              <a:spcAft>
                <a:spcPts val="600"/>
              </a:spcAft>
              <a:buClr>
                <a:schemeClr val="tx1"/>
              </a:buClr>
              <a:buSzPct val="100000"/>
              <a:buFont typeface="Wingdings" panose="05000000000000000000" pitchFamily="2" charset="2"/>
              <a:buChar char="n"/>
            </a:pPr>
            <a:r>
              <a:rPr lang="en-US" sz="1200" kern="1200" dirty="0">
                <a:solidFill>
                  <a:srgbClr val="5F6062"/>
                </a:solidFill>
                <a:latin typeface="+mn-lt"/>
                <a:ea typeface="+mn-ea"/>
                <a:cs typeface="Arial"/>
              </a:rPr>
              <a:t>Leadership education and buy-in</a:t>
            </a:r>
          </a:p>
          <a:p>
            <a:pPr marL="182563" lvl="1" indent="-182563" algn="l" defTabSz="914400" rtl="0" eaLnBrk="1" latinLnBrk="0" hangingPunct="1">
              <a:spcAft>
                <a:spcPts val="600"/>
              </a:spcAft>
              <a:buClr>
                <a:schemeClr val="tx1"/>
              </a:buClr>
              <a:buSzPct val="100000"/>
              <a:buFont typeface="Wingdings" panose="05000000000000000000" pitchFamily="2" charset="2"/>
              <a:buChar char="n"/>
            </a:pPr>
            <a:r>
              <a:rPr lang="en-US" sz="1200" kern="1200" dirty="0">
                <a:solidFill>
                  <a:srgbClr val="5F6062"/>
                </a:solidFill>
                <a:latin typeface="+mn-lt"/>
                <a:ea typeface="+mn-ea"/>
                <a:cs typeface="Arial"/>
              </a:rPr>
              <a:t>Staff evaluation</a:t>
            </a:r>
          </a:p>
          <a:p>
            <a:pPr marL="182563" lvl="1" indent="-182563" algn="l" defTabSz="914400" rtl="0" eaLnBrk="1" latinLnBrk="0" hangingPunct="1">
              <a:spcAft>
                <a:spcPts val="600"/>
              </a:spcAft>
              <a:buClr>
                <a:schemeClr val="tx1"/>
              </a:buClr>
              <a:buSzPct val="100000"/>
              <a:buFont typeface="Wingdings" panose="05000000000000000000" pitchFamily="2" charset="2"/>
              <a:buChar char="n"/>
            </a:pPr>
            <a:r>
              <a:rPr lang="en-US" sz="1200" kern="1200" dirty="0">
                <a:solidFill>
                  <a:srgbClr val="5F6062"/>
                </a:solidFill>
                <a:latin typeface="+mn-lt"/>
                <a:ea typeface="+mn-ea"/>
                <a:cs typeface="Arial"/>
              </a:rPr>
              <a:t>Change readiness assessment</a:t>
            </a:r>
          </a:p>
          <a:p>
            <a:pPr marL="182563" lvl="1" indent="-182563" algn="l" defTabSz="914400" rtl="0" eaLnBrk="1" latinLnBrk="0" hangingPunct="1">
              <a:spcAft>
                <a:spcPts val="600"/>
              </a:spcAft>
              <a:buClr>
                <a:schemeClr val="tx1"/>
              </a:buClr>
              <a:buSzPct val="100000"/>
              <a:buFont typeface="Wingdings" panose="05000000000000000000" pitchFamily="2" charset="2"/>
              <a:buChar char="n"/>
            </a:pPr>
            <a:r>
              <a:rPr lang="en-US" sz="1200" kern="1200" dirty="0">
                <a:solidFill>
                  <a:srgbClr val="5F6062"/>
                </a:solidFill>
                <a:latin typeface="+mn-lt"/>
                <a:ea typeface="+mn-ea"/>
                <a:cs typeface="Arial"/>
              </a:rPr>
              <a:t>Site visits</a:t>
            </a:r>
          </a:p>
        </p:txBody>
      </p:sp>
      <p:sp>
        <p:nvSpPr>
          <p:cNvPr id="69" name="TextBox 68">
            <a:extLst>
              <a:ext uri="{FF2B5EF4-FFF2-40B4-BE49-F238E27FC236}">
                <a16:creationId xmlns:a16="http://schemas.microsoft.com/office/drawing/2014/main" id="{A184097F-B496-EF09-9B99-557309D0B615}"/>
              </a:ext>
            </a:extLst>
          </p:cNvPr>
          <p:cNvSpPr txBox="1"/>
          <p:nvPr/>
        </p:nvSpPr>
        <p:spPr>
          <a:xfrm>
            <a:off x="3351849" y="3073002"/>
            <a:ext cx="2752344" cy="3416320"/>
          </a:xfrm>
          <a:prstGeom prst="rect">
            <a:avLst/>
          </a:prstGeom>
          <a:noFill/>
          <a:ln>
            <a:noFill/>
          </a:ln>
        </p:spPr>
        <p:txBody>
          <a:bodyPr wrap="square">
            <a:spAutoFit/>
          </a:bodyPr>
          <a:lstStyle/>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Current state analysis</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Future state design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Business case development</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Service delivery model design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Work scope delineation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Policy assessment</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Intelligent automation strategy</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Sourcing evaluation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Organizational design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Technology evaluation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Transformation planning</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Implementation planning</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Change management</a:t>
            </a:r>
          </a:p>
        </p:txBody>
      </p:sp>
      <p:sp>
        <p:nvSpPr>
          <p:cNvPr id="81" name="TextBox 80">
            <a:extLst>
              <a:ext uri="{FF2B5EF4-FFF2-40B4-BE49-F238E27FC236}">
                <a16:creationId xmlns:a16="http://schemas.microsoft.com/office/drawing/2014/main" id="{BB1ACFFB-B8B3-7F84-2BBA-F4D4A2B3072C}"/>
              </a:ext>
            </a:extLst>
          </p:cNvPr>
          <p:cNvSpPr txBox="1"/>
          <p:nvPr/>
        </p:nvSpPr>
        <p:spPr>
          <a:xfrm>
            <a:off x="6259684" y="3073002"/>
            <a:ext cx="2752344" cy="3524042"/>
          </a:xfrm>
          <a:prstGeom prst="rect">
            <a:avLst/>
          </a:prstGeom>
          <a:noFill/>
          <a:ln>
            <a:noFill/>
          </a:ln>
        </p:spPr>
        <p:txBody>
          <a:bodyPr wrap="square">
            <a:spAutoFit/>
          </a:bodyPr>
          <a:lstStyle/>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Project management</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Service and transaction center build</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Detailed organizational design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Staffing</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Policy harmonization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Process redesign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Technology design, selection, implementation, and support</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Education and training</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Facility design and setup</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Change management</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Sourcing implementation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Metrics and dashboarding</a:t>
            </a:r>
          </a:p>
        </p:txBody>
      </p:sp>
      <p:sp>
        <p:nvSpPr>
          <p:cNvPr id="105" name="TextBox 104">
            <a:extLst>
              <a:ext uri="{FF2B5EF4-FFF2-40B4-BE49-F238E27FC236}">
                <a16:creationId xmlns:a16="http://schemas.microsoft.com/office/drawing/2014/main" id="{7158B066-6B22-25E6-B32B-A7B4DC499C8C}"/>
              </a:ext>
            </a:extLst>
          </p:cNvPr>
          <p:cNvSpPr txBox="1"/>
          <p:nvPr/>
        </p:nvSpPr>
        <p:spPr>
          <a:xfrm>
            <a:off x="9167520" y="3073002"/>
            <a:ext cx="2752344" cy="3524042"/>
          </a:xfrm>
          <a:prstGeom prst="rect">
            <a:avLst/>
          </a:prstGeom>
          <a:noFill/>
          <a:ln>
            <a:noFill/>
          </a:ln>
        </p:spPr>
        <p:txBody>
          <a:bodyPr wrap="square">
            <a:spAutoFit/>
          </a:bodyPr>
          <a:lstStyle/>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Analytics setup and deployment</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Operations improvement</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Governance</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Service expansion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Cost reduction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Process redesign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Intelligent automation opportunities/implementation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Technology upgrade</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Merger and acquisition integration</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Field resource development</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Voice-of-the-customer surveys</a:t>
            </a:r>
          </a:p>
          <a:p>
            <a:pPr marL="182563" lvl="1" indent="-182563">
              <a:spcAft>
                <a:spcPts val="600"/>
              </a:spcAft>
              <a:buClr>
                <a:schemeClr val="tx1"/>
              </a:buClr>
              <a:buSzPct val="100000"/>
              <a:buFont typeface="Wingdings" panose="05000000000000000000" pitchFamily="2" charset="2"/>
              <a:buChar char="n"/>
            </a:pPr>
            <a:r>
              <a:rPr lang="en-US" sz="1200" dirty="0">
                <a:solidFill>
                  <a:srgbClr val="5F6062"/>
                </a:solidFill>
                <a:cs typeface="Arial"/>
              </a:rPr>
              <a:t>Metrics and performance management</a:t>
            </a:r>
          </a:p>
        </p:txBody>
      </p:sp>
      <p:grpSp>
        <p:nvGrpSpPr>
          <p:cNvPr id="19" name="Group 18">
            <a:extLst>
              <a:ext uri="{FF2B5EF4-FFF2-40B4-BE49-F238E27FC236}">
                <a16:creationId xmlns:a16="http://schemas.microsoft.com/office/drawing/2014/main" id="{6B6DAD0F-B3D9-C48E-5989-5C7396264FD0}"/>
              </a:ext>
            </a:extLst>
          </p:cNvPr>
          <p:cNvGrpSpPr/>
          <p:nvPr/>
        </p:nvGrpSpPr>
        <p:grpSpPr>
          <a:xfrm>
            <a:off x="-9617" y="1037381"/>
            <a:ext cx="12201617" cy="1962292"/>
            <a:chOff x="-9617" y="1037381"/>
            <a:chExt cx="12201617" cy="1962292"/>
          </a:xfrm>
        </p:grpSpPr>
        <p:sp>
          <p:nvSpPr>
            <p:cNvPr id="147" name="Rectangle 146">
              <a:extLst>
                <a:ext uri="{FF2B5EF4-FFF2-40B4-BE49-F238E27FC236}">
                  <a16:creationId xmlns:a16="http://schemas.microsoft.com/office/drawing/2014/main" id="{9864ACC8-128F-CA52-15D9-D652A92944ED}"/>
                </a:ext>
              </a:extLst>
            </p:cNvPr>
            <p:cNvSpPr/>
            <p:nvPr/>
          </p:nvSpPr>
          <p:spPr>
            <a:xfrm>
              <a:off x="-9617" y="1037381"/>
              <a:ext cx="12201617" cy="1958684"/>
            </a:xfrm>
            <a:prstGeom prst="rect">
              <a:avLst/>
            </a:prstGeom>
            <a:blipFill>
              <a:blip r:embed="rId3" cstate="print">
                <a:extLst>
                  <a:ext uri="{28A0092B-C50C-407E-A947-70E740481C1C}">
                    <a14:useLocalDpi xmlns:a14="http://schemas.microsoft.com/office/drawing/2010/main"/>
                  </a:ext>
                </a:extLst>
              </a:blip>
              <a:srcRect/>
              <a:stretch>
                <a:fillRect r="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15" name="Group 14">
              <a:extLst>
                <a:ext uri="{FF2B5EF4-FFF2-40B4-BE49-F238E27FC236}">
                  <a16:creationId xmlns:a16="http://schemas.microsoft.com/office/drawing/2014/main" id="{FA5782BD-CF82-58D9-1926-CE9D264C70AA}"/>
                </a:ext>
              </a:extLst>
            </p:cNvPr>
            <p:cNvGrpSpPr/>
            <p:nvPr/>
          </p:nvGrpSpPr>
          <p:grpSpPr>
            <a:xfrm>
              <a:off x="438912" y="1718357"/>
              <a:ext cx="2755049" cy="1281316"/>
              <a:chOff x="438912" y="1718357"/>
              <a:chExt cx="2755049" cy="1281316"/>
            </a:xfrm>
          </p:grpSpPr>
          <p:sp>
            <p:nvSpPr>
              <p:cNvPr id="50" name="Freeform 49">
                <a:extLst>
                  <a:ext uri="{FF2B5EF4-FFF2-40B4-BE49-F238E27FC236}">
                    <a16:creationId xmlns:a16="http://schemas.microsoft.com/office/drawing/2014/main" id="{F2DFBE4F-124C-4979-5B0E-3A58EA39AEB7}"/>
                  </a:ext>
                </a:extLst>
              </p:cNvPr>
              <p:cNvSpPr/>
              <p:nvPr/>
            </p:nvSpPr>
            <p:spPr>
              <a:xfrm>
                <a:off x="438912"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algn="ctr"/>
                <a:r>
                  <a:rPr lang="en-US" sz="1600" b="1" dirty="0">
                    <a:solidFill>
                      <a:schemeClr val="bg1"/>
                    </a:solidFill>
                    <a:latin typeface="Arial" panose="020B0604020202020204" pitchFamily="34" charset="0"/>
                    <a:cs typeface="Arial" panose="020B0604020202020204" pitchFamily="34" charset="0"/>
                  </a:rPr>
                  <a:t>Assess and Plan</a:t>
                </a:r>
              </a:p>
            </p:txBody>
          </p:sp>
          <p:grpSp>
            <p:nvGrpSpPr>
              <p:cNvPr id="13" name="Group 12">
                <a:extLst>
                  <a:ext uri="{FF2B5EF4-FFF2-40B4-BE49-F238E27FC236}">
                    <a16:creationId xmlns:a16="http://schemas.microsoft.com/office/drawing/2014/main" id="{F765DF4A-A968-4560-02BF-FA4ECBB081FF}"/>
                  </a:ext>
                </a:extLst>
              </p:cNvPr>
              <p:cNvGrpSpPr/>
              <p:nvPr/>
            </p:nvGrpSpPr>
            <p:grpSpPr>
              <a:xfrm>
                <a:off x="1385846" y="1718357"/>
                <a:ext cx="868680" cy="868680"/>
                <a:chOff x="1385846" y="1718357"/>
                <a:chExt cx="868680" cy="868680"/>
              </a:xfrm>
            </p:grpSpPr>
            <p:sp>
              <p:nvSpPr>
                <p:cNvPr id="148" name="Oval 147">
                  <a:extLst>
                    <a:ext uri="{FF2B5EF4-FFF2-40B4-BE49-F238E27FC236}">
                      <a16:creationId xmlns:a16="http://schemas.microsoft.com/office/drawing/2014/main" id="{43B46CF7-9BF0-1CE7-28A4-17AAC3E2FCF5}"/>
                    </a:ext>
                  </a:extLst>
                </p:cNvPr>
                <p:cNvSpPr/>
                <p:nvPr/>
              </p:nvSpPr>
              <p:spPr>
                <a:xfrm>
                  <a:off x="1386210" y="1722867"/>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58" name="Freeform 57">
                  <a:extLst>
                    <a:ext uri="{FF2B5EF4-FFF2-40B4-BE49-F238E27FC236}">
                      <a16:creationId xmlns:a16="http://schemas.microsoft.com/office/drawing/2014/main" id="{05CB8E06-8281-674E-4A3E-442A1EA69411}"/>
                    </a:ext>
                  </a:extLst>
                </p:cNvPr>
                <p:cNvSpPr/>
                <p:nvPr/>
              </p:nvSpPr>
              <p:spPr>
                <a:xfrm>
                  <a:off x="1453168" y="1785679"/>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endParaRPr lang="en-US" dirty="0"/>
                </a:p>
              </p:txBody>
            </p:sp>
            <p:sp>
              <p:nvSpPr>
                <p:cNvPr id="59" name="Freeform 58">
                  <a:extLst>
                    <a:ext uri="{FF2B5EF4-FFF2-40B4-BE49-F238E27FC236}">
                      <a16:creationId xmlns:a16="http://schemas.microsoft.com/office/drawing/2014/main" id="{0F1DB4AE-AECA-BB83-9B5E-CF4B5BD842E4}"/>
                    </a:ext>
                  </a:extLst>
                </p:cNvPr>
                <p:cNvSpPr/>
                <p:nvPr/>
              </p:nvSpPr>
              <p:spPr>
                <a:xfrm>
                  <a:off x="1385846" y="1718357"/>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endParaRPr lang="en-US" dirty="0"/>
                </a:p>
              </p:txBody>
            </p:sp>
            <p:grpSp>
              <p:nvGrpSpPr>
                <p:cNvPr id="60" name="Graphic 29">
                  <a:extLst>
                    <a:ext uri="{FF2B5EF4-FFF2-40B4-BE49-F238E27FC236}">
                      <a16:creationId xmlns:a16="http://schemas.microsoft.com/office/drawing/2014/main" id="{EF9262AE-C1AA-8366-1AA2-5D67A0A1CE5C}"/>
                    </a:ext>
                  </a:extLst>
                </p:cNvPr>
                <p:cNvGrpSpPr/>
                <p:nvPr/>
              </p:nvGrpSpPr>
              <p:grpSpPr>
                <a:xfrm>
                  <a:off x="1568639" y="1950181"/>
                  <a:ext cx="504593" cy="426598"/>
                  <a:chOff x="1555192" y="2046686"/>
                  <a:chExt cx="529805" cy="447913"/>
                </a:xfrm>
              </p:grpSpPr>
              <p:sp>
                <p:nvSpPr>
                  <p:cNvPr id="61" name="Freeform 60">
                    <a:extLst>
                      <a:ext uri="{FF2B5EF4-FFF2-40B4-BE49-F238E27FC236}">
                        <a16:creationId xmlns:a16="http://schemas.microsoft.com/office/drawing/2014/main" id="{DF83A373-796F-7F09-6741-519BD062EA93}"/>
                      </a:ext>
                    </a:extLst>
                  </p:cNvPr>
                  <p:cNvSpPr/>
                  <p:nvPr/>
                </p:nvSpPr>
                <p:spPr>
                  <a:xfrm>
                    <a:off x="1555192" y="2046686"/>
                    <a:ext cx="529805" cy="447913"/>
                  </a:xfrm>
                  <a:custGeom>
                    <a:avLst/>
                    <a:gdLst>
                      <a:gd name="connsiteX0" fmla="*/ 529805 w 529805"/>
                      <a:gd name="connsiteY0" fmla="*/ 29725 h 447913"/>
                      <a:gd name="connsiteX1" fmla="*/ 500352 w 529805"/>
                      <a:gd name="connsiteY1" fmla="*/ 0 h 447913"/>
                      <a:gd name="connsiteX2" fmla="*/ 500216 w 529805"/>
                      <a:gd name="connsiteY2" fmla="*/ 0 h 447913"/>
                      <a:gd name="connsiteX3" fmla="*/ 29771 w 529805"/>
                      <a:gd name="connsiteY3" fmla="*/ 0 h 447913"/>
                      <a:gd name="connsiteX4" fmla="*/ 0 w 529805"/>
                      <a:gd name="connsiteY4" fmla="*/ 29679 h 447913"/>
                      <a:gd name="connsiteX5" fmla="*/ 24071 w 529805"/>
                      <a:gd name="connsiteY5" fmla="*/ 58907 h 447913"/>
                      <a:gd name="connsiteX6" fmla="*/ 24071 w 529805"/>
                      <a:gd name="connsiteY6" fmla="*/ 415609 h 447913"/>
                      <a:gd name="connsiteX7" fmla="*/ 56375 w 529805"/>
                      <a:gd name="connsiteY7" fmla="*/ 447913 h 447913"/>
                      <a:gd name="connsiteX8" fmla="*/ 471984 w 529805"/>
                      <a:gd name="connsiteY8" fmla="*/ 447913 h 447913"/>
                      <a:gd name="connsiteX9" fmla="*/ 504424 w 529805"/>
                      <a:gd name="connsiteY9" fmla="*/ 415745 h 447913"/>
                      <a:gd name="connsiteX10" fmla="*/ 504424 w 529805"/>
                      <a:gd name="connsiteY10" fmla="*/ 415745 h 447913"/>
                      <a:gd name="connsiteX11" fmla="*/ 504424 w 529805"/>
                      <a:gd name="connsiteY11" fmla="*/ 58907 h 447913"/>
                      <a:gd name="connsiteX12" fmla="*/ 529805 w 529805"/>
                      <a:gd name="connsiteY12" fmla="*/ 29725 h 447913"/>
                      <a:gd name="connsiteX13" fmla="*/ 489086 w 529805"/>
                      <a:gd name="connsiteY13" fmla="*/ 415338 h 447913"/>
                      <a:gd name="connsiteX14" fmla="*/ 472527 w 529805"/>
                      <a:gd name="connsiteY14" fmla="*/ 431897 h 447913"/>
                      <a:gd name="connsiteX15" fmla="*/ 57460 w 529805"/>
                      <a:gd name="connsiteY15" fmla="*/ 431897 h 447913"/>
                      <a:gd name="connsiteX16" fmla="*/ 40901 w 529805"/>
                      <a:gd name="connsiteY16" fmla="*/ 415610 h 447913"/>
                      <a:gd name="connsiteX17" fmla="*/ 40901 w 529805"/>
                      <a:gd name="connsiteY17" fmla="*/ 415338 h 447913"/>
                      <a:gd name="connsiteX18" fmla="*/ 40901 w 529805"/>
                      <a:gd name="connsiteY18" fmla="*/ 59450 h 447913"/>
                      <a:gd name="connsiteX19" fmla="*/ 488814 w 529805"/>
                      <a:gd name="connsiteY19" fmla="*/ 59450 h 447913"/>
                      <a:gd name="connsiteX20" fmla="*/ 499944 w 529805"/>
                      <a:gd name="connsiteY20" fmla="*/ 43163 h 447913"/>
                      <a:gd name="connsiteX21" fmla="*/ 29093 w 529805"/>
                      <a:gd name="connsiteY21" fmla="*/ 43163 h 447913"/>
                      <a:gd name="connsiteX22" fmla="*/ 15520 w 529805"/>
                      <a:gd name="connsiteY22" fmla="*/ 30268 h 447913"/>
                      <a:gd name="connsiteX23" fmla="*/ 15520 w 529805"/>
                      <a:gd name="connsiteY23" fmla="*/ 30268 h 447913"/>
                      <a:gd name="connsiteX24" fmla="*/ 29093 w 529805"/>
                      <a:gd name="connsiteY24" fmla="*/ 16695 h 447913"/>
                      <a:gd name="connsiteX25" fmla="*/ 500216 w 529805"/>
                      <a:gd name="connsiteY25" fmla="*/ 16695 h 447913"/>
                      <a:gd name="connsiteX26" fmla="*/ 513789 w 529805"/>
                      <a:gd name="connsiteY26" fmla="*/ 29589 h 447913"/>
                      <a:gd name="connsiteX27" fmla="*/ 513789 w 529805"/>
                      <a:gd name="connsiteY27" fmla="*/ 29589 h 447913"/>
                      <a:gd name="connsiteX28" fmla="*/ 501166 w 529805"/>
                      <a:gd name="connsiteY28" fmla="*/ 43163 h 44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9805" h="447913">
                        <a:moveTo>
                          <a:pt x="529805" y="29725"/>
                        </a:moveTo>
                        <a:cubicBezTo>
                          <a:pt x="529880" y="13383"/>
                          <a:pt x="516694" y="75"/>
                          <a:pt x="500352" y="0"/>
                        </a:cubicBezTo>
                        <a:cubicBezTo>
                          <a:pt x="500307" y="0"/>
                          <a:pt x="500261" y="0"/>
                          <a:pt x="500216" y="0"/>
                        </a:cubicBezTo>
                        <a:lnTo>
                          <a:pt x="29771" y="0"/>
                        </a:lnTo>
                        <a:cubicBezTo>
                          <a:pt x="13355" y="-26"/>
                          <a:pt x="26" y="13262"/>
                          <a:pt x="0" y="29679"/>
                        </a:cubicBezTo>
                        <a:cubicBezTo>
                          <a:pt x="-22" y="43934"/>
                          <a:pt x="10078" y="56195"/>
                          <a:pt x="24071" y="58907"/>
                        </a:cubicBezTo>
                        <a:lnTo>
                          <a:pt x="24071" y="415609"/>
                        </a:lnTo>
                        <a:cubicBezTo>
                          <a:pt x="24219" y="433389"/>
                          <a:pt x="38595" y="447765"/>
                          <a:pt x="56375" y="447913"/>
                        </a:cubicBezTo>
                        <a:lnTo>
                          <a:pt x="471984" y="447913"/>
                        </a:lnTo>
                        <a:cubicBezTo>
                          <a:pt x="489794" y="447913"/>
                          <a:pt x="504274" y="433554"/>
                          <a:pt x="504424" y="415745"/>
                        </a:cubicBezTo>
                        <a:lnTo>
                          <a:pt x="504424" y="415745"/>
                        </a:lnTo>
                        <a:lnTo>
                          <a:pt x="504424" y="58907"/>
                        </a:lnTo>
                        <a:cubicBezTo>
                          <a:pt x="518981" y="56876"/>
                          <a:pt x="529811" y="44424"/>
                          <a:pt x="529805" y="29725"/>
                        </a:cubicBezTo>
                        <a:close/>
                        <a:moveTo>
                          <a:pt x="489086" y="415338"/>
                        </a:moveTo>
                        <a:cubicBezTo>
                          <a:pt x="489086" y="424483"/>
                          <a:pt x="481672" y="431897"/>
                          <a:pt x="472527" y="431897"/>
                        </a:cubicBezTo>
                        <a:lnTo>
                          <a:pt x="57460" y="431897"/>
                        </a:lnTo>
                        <a:cubicBezTo>
                          <a:pt x="48391" y="431972"/>
                          <a:pt x="40976" y="424680"/>
                          <a:pt x="40901" y="415610"/>
                        </a:cubicBezTo>
                        <a:cubicBezTo>
                          <a:pt x="40900" y="415520"/>
                          <a:pt x="40900" y="415429"/>
                          <a:pt x="40901" y="415338"/>
                        </a:cubicBezTo>
                        <a:lnTo>
                          <a:pt x="40901" y="59450"/>
                        </a:lnTo>
                        <a:lnTo>
                          <a:pt x="488814" y="59450"/>
                        </a:lnTo>
                        <a:close/>
                        <a:moveTo>
                          <a:pt x="499944" y="43163"/>
                        </a:moveTo>
                        <a:lnTo>
                          <a:pt x="29093" y="43163"/>
                        </a:lnTo>
                        <a:cubicBezTo>
                          <a:pt x="21854" y="43172"/>
                          <a:pt x="15882" y="37499"/>
                          <a:pt x="15520" y="30268"/>
                        </a:cubicBezTo>
                        <a:lnTo>
                          <a:pt x="15520" y="30268"/>
                        </a:lnTo>
                        <a:cubicBezTo>
                          <a:pt x="15520" y="22772"/>
                          <a:pt x="21596" y="16695"/>
                          <a:pt x="29093" y="16695"/>
                        </a:cubicBezTo>
                        <a:lnTo>
                          <a:pt x="500216" y="16695"/>
                        </a:lnTo>
                        <a:cubicBezTo>
                          <a:pt x="507454" y="16685"/>
                          <a:pt x="513427" y="22359"/>
                          <a:pt x="513789" y="29589"/>
                        </a:cubicBezTo>
                        <a:lnTo>
                          <a:pt x="513789" y="29589"/>
                        </a:lnTo>
                        <a:cubicBezTo>
                          <a:pt x="513807" y="36730"/>
                          <a:pt x="508289" y="42663"/>
                          <a:pt x="501166" y="43163"/>
                        </a:cubicBezTo>
                        <a:close/>
                      </a:path>
                    </a:pathLst>
                  </a:custGeom>
                  <a:solidFill>
                    <a:srgbClr val="5F6163"/>
                  </a:solidFill>
                  <a:ln w="13543" cap="flat">
                    <a:noFill/>
                    <a:prstDash val="solid"/>
                    <a:miter/>
                  </a:ln>
                </p:spPr>
                <p:txBody>
                  <a:bodyPr rtlCol="0" anchor="ctr"/>
                  <a:lstStyle/>
                  <a:p>
                    <a:endParaRPr lang="en-US" dirty="0"/>
                  </a:p>
                </p:txBody>
              </p:sp>
              <p:sp>
                <p:nvSpPr>
                  <p:cNvPr id="62" name="Freeform 61">
                    <a:extLst>
                      <a:ext uri="{FF2B5EF4-FFF2-40B4-BE49-F238E27FC236}">
                        <a16:creationId xmlns:a16="http://schemas.microsoft.com/office/drawing/2014/main" id="{424C4B53-4360-3FC3-F4BA-FCA5EEC7C626}"/>
                      </a:ext>
                    </a:extLst>
                  </p:cNvPr>
                  <p:cNvSpPr/>
                  <p:nvPr/>
                </p:nvSpPr>
                <p:spPr>
                  <a:xfrm>
                    <a:off x="1690886" y="2181717"/>
                    <a:ext cx="265582" cy="249088"/>
                  </a:xfrm>
                  <a:custGeom>
                    <a:avLst/>
                    <a:gdLst>
                      <a:gd name="connsiteX0" fmla="*/ 8499 w 265582"/>
                      <a:gd name="connsiteY0" fmla="*/ 249088 h 249088"/>
                      <a:gd name="connsiteX1" fmla="*/ 17050 w 265582"/>
                      <a:gd name="connsiteY1" fmla="*/ 240537 h 249088"/>
                      <a:gd name="connsiteX2" fmla="*/ 194994 w 265582"/>
                      <a:gd name="connsiteY2" fmla="*/ 62594 h 249088"/>
                      <a:gd name="connsiteX3" fmla="*/ 237885 w 265582"/>
                      <a:gd name="connsiteY3" fmla="*/ 62594 h 249088"/>
                      <a:gd name="connsiteX4" fmla="*/ 205174 w 265582"/>
                      <a:gd name="connsiteY4" fmla="*/ 95169 h 249088"/>
                      <a:gd name="connsiteX5" fmla="*/ 206288 w 265582"/>
                      <a:gd name="connsiteY5" fmla="*/ 106632 h 249088"/>
                      <a:gd name="connsiteX6" fmla="*/ 216711 w 265582"/>
                      <a:gd name="connsiteY6" fmla="*/ 106570 h 249088"/>
                      <a:gd name="connsiteX7" fmla="*/ 263267 w 265582"/>
                      <a:gd name="connsiteY7" fmla="*/ 60422 h 249088"/>
                      <a:gd name="connsiteX8" fmla="*/ 263267 w 265582"/>
                      <a:gd name="connsiteY8" fmla="*/ 49156 h 249088"/>
                      <a:gd name="connsiteX9" fmla="*/ 263267 w 265582"/>
                      <a:gd name="connsiteY9" fmla="*/ 49156 h 249088"/>
                      <a:gd name="connsiteX10" fmla="*/ 216168 w 265582"/>
                      <a:gd name="connsiteY10" fmla="*/ 2465 h 249088"/>
                      <a:gd name="connsiteX11" fmla="*/ 204652 w 265582"/>
                      <a:gd name="connsiteY11" fmla="*/ 2307 h 249088"/>
                      <a:gd name="connsiteX12" fmla="*/ 204495 w 265582"/>
                      <a:gd name="connsiteY12" fmla="*/ 2465 h 249088"/>
                      <a:gd name="connsiteX13" fmla="*/ 204495 w 265582"/>
                      <a:gd name="connsiteY13" fmla="*/ 13459 h 249088"/>
                      <a:gd name="connsiteX14" fmla="*/ 236799 w 265582"/>
                      <a:gd name="connsiteY14" fmla="*/ 45763 h 249088"/>
                      <a:gd name="connsiteX15" fmla="*/ 193772 w 265582"/>
                      <a:gd name="connsiteY15" fmla="*/ 45763 h 249088"/>
                      <a:gd name="connsiteX16" fmla="*/ 84 w 265582"/>
                      <a:gd name="connsiteY16" fmla="*/ 239723 h 249088"/>
                      <a:gd name="connsiteX17" fmla="*/ 84 w 265582"/>
                      <a:gd name="connsiteY17" fmla="*/ 239994 h 249088"/>
                      <a:gd name="connsiteX18" fmla="*/ 6861 w 265582"/>
                      <a:gd name="connsiteY18" fmla="*/ 249068 h 249088"/>
                      <a:gd name="connsiteX19" fmla="*/ 7006 w 265582"/>
                      <a:gd name="connsiteY19" fmla="*/ 249088 h 24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5582" h="249088">
                        <a:moveTo>
                          <a:pt x="8499" y="249088"/>
                        </a:moveTo>
                        <a:cubicBezTo>
                          <a:pt x="13221" y="249088"/>
                          <a:pt x="17050" y="245259"/>
                          <a:pt x="17050" y="240537"/>
                        </a:cubicBezTo>
                        <a:cubicBezTo>
                          <a:pt x="17050" y="142261"/>
                          <a:pt x="96718" y="62594"/>
                          <a:pt x="194994" y="62594"/>
                        </a:cubicBezTo>
                        <a:lnTo>
                          <a:pt x="237885" y="62594"/>
                        </a:lnTo>
                        <a:lnTo>
                          <a:pt x="205174" y="95169"/>
                        </a:lnTo>
                        <a:cubicBezTo>
                          <a:pt x="202317" y="98642"/>
                          <a:pt x="202815" y="103774"/>
                          <a:pt x="206288" y="106632"/>
                        </a:cubicBezTo>
                        <a:cubicBezTo>
                          <a:pt x="209323" y="109129"/>
                          <a:pt x="213707" y="109102"/>
                          <a:pt x="216711" y="106570"/>
                        </a:cubicBezTo>
                        <a:lnTo>
                          <a:pt x="263267" y="60422"/>
                        </a:lnTo>
                        <a:cubicBezTo>
                          <a:pt x="266355" y="57301"/>
                          <a:pt x="266355" y="52277"/>
                          <a:pt x="263267" y="49156"/>
                        </a:cubicBezTo>
                        <a:lnTo>
                          <a:pt x="263267" y="49156"/>
                        </a:lnTo>
                        <a:lnTo>
                          <a:pt x="216168" y="2465"/>
                        </a:lnTo>
                        <a:cubicBezTo>
                          <a:pt x="213031" y="-759"/>
                          <a:pt x="207875" y="-830"/>
                          <a:pt x="204652" y="2307"/>
                        </a:cubicBezTo>
                        <a:cubicBezTo>
                          <a:pt x="204598" y="2359"/>
                          <a:pt x="204547" y="2412"/>
                          <a:pt x="204495" y="2465"/>
                        </a:cubicBezTo>
                        <a:cubicBezTo>
                          <a:pt x="201771" y="5623"/>
                          <a:pt x="201771" y="10300"/>
                          <a:pt x="204495" y="13459"/>
                        </a:cubicBezTo>
                        <a:lnTo>
                          <a:pt x="236799" y="45763"/>
                        </a:lnTo>
                        <a:lnTo>
                          <a:pt x="193772" y="45763"/>
                        </a:lnTo>
                        <a:cubicBezTo>
                          <a:pt x="86726" y="45838"/>
                          <a:pt x="9" y="132676"/>
                          <a:pt x="84" y="239723"/>
                        </a:cubicBezTo>
                        <a:cubicBezTo>
                          <a:pt x="84" y="239812"/>
                          <a:pt x="84" y="239903"/>
                          <a:pt x="84" y="239994"/>
                        </a:cubicBezTo>
                        <a:cubicBezTo>
                          <a:pt x="-550" y="244372"/>
                          <a:pt x="2483" y="248434"/>
                          <a:pt x="6861" y="249068"/>
                        </a:cubicBezTo>
                        <a:cubicBezTo>
                          <a:pt x="6908" y="249076"/>
                          <a:pt x="6957" y="249082"/>
                          <a:pt x="7006" y="249088"/>
                        </a:cubicBezTo>
                        <a:close/>
                      </a:path>
                    </a:pathLst>
                  </a:custGeom>
                  <a:solidFill>
                    <a:srgbClr val="26BCD7"/>
                  </a:solidFill>
                  <a:ln w="13543" cap="flat">
                    <a:noFill/>
                    <a:prstDash val="solid"/>
                    <a:miter/>
                  </a:ln>
                </p:spPr>
                <p:txBody>
                  <a:bodyPr rtlCol="0" anchor="ctr"/>
                  <a:lstStyle/>
                  <a:p>
                    <a:endParaRPr lang="en-US" dirty="0"/>
                  </a:p>
                </p:txBody>
              </p:sp>
              <p:sp>
                <p:nvSpPr>
                  <p:cNvPr id="63" name="Freeform 62">
                    <a:extLst>
                      <a:ext uri="{FF2B5EF4-FFF2-40B4-BE49-F238E27FC236}">
                        <a16:creationId xmlns:a16="http://schemas.microsoft.com/office/drawing/2014/main" id="{D3641908-FE24-EE48-E8F5-65A27DA77F9C}"/>
                      </a:ext>
                    </a:extLst>
                  </p:cNvPr>
                  <p:cNvSpPr/>
                  <p:nvPr/>
                </p:nvSpPr>
                <p:spPr>
                  <a:xfrm>
                    <a:off x="1792904" y="2346381"/>
                    <a:ext cx="68005" cy="67865"/>
                  </a:xfrm>
                  <a:custGeom>
                    <a:avLst/>
                    <a:gdLst>
                      <a:gd name="connsiteX0" fmla="*/ 33933 w 68005"/>
                      <a:gd name="connsiteY0" fmla="*/ 0 h 67865"/>
                      <a:gd name="connsiteX1" fmla="*/ 0 w 68005"/>
                      <a:gd name="connsiteY1" fmla="*/ 33933 h 67865"/>
                      <a:gd name="connsiteX2" fmla="*/ 33933 w 68005"/>
                      <a:gd name="connsiteY2" fmla="*/ 67866 h 67865"/>
                      <a:gd name="connsiteX3" fmla="*/ 68001 w 68005"/>
                      <a:gd name="connsiteY3" fmla="*/ 33933 h 67865"/>
                      <a:gd name="connsiteX4" fmla="*/ 35160 w 68005"/>
                      <a:gd name="connsiteY4" fmla="*/ 3 h 67865"/>
                      <a:gd name="connsiteX5" fmla="*/ 34883 w 68005"/>
                      <a:gd name="connsiteY5" fmla="*/ 0 h 67865"/>
                      <a:gd name="connsiteX6" fmla="*/ 33933 w 68005"/>
                      <a:gd name="connsiteY6" fmla="*/ 52935 h 67865"/>
                      <a:gd name="connsiteX7" fmla="*/ 15745 w 68005"/>
                      <a:gd name="connsiteY7" fmla="*/ 34747 h 67865"/>
                      <a:gd name="connsiteX8" fmla="*/ 33933 w 68005"/>
                      <a:gd name="connsiteY8" fmla="*/ 16559 h 67865"/>
                      <a:gd name="connsiteX9" fmla="*/ 52121 w 68005"/>
                      <a:gd name="connsiteY9" fmla="*/ 34747 h 67865"/>
                      <a:gd name="connsiteX10" fmla="*/ 52121 w 68005"/>
                      <a:gd name="connsiteY10" fmla="*/ 34747 h 67865"/>
                      <a:gd name="connsiteX11" fmla="*/ 33933 w 68005"/>
                      <a:gd name="connsiteY11" fmla="*/ 52935 h 67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005" h="67865">
                        <a:moveTo>
                          <a:pt x="33933" y="0"/>
                        </a:moveTo>
                        <a:cubicBezTo>
                          <a:pt x="15192" y="0"/>
                          <a:pt x="0" y="15192"/>
                          <a:pt x="0" y="33933"/>
                        </a:cubicBezTo>
                        <a:cubicBezTo>
                          <a:pt x="0" y="52673"/>
                          <a:pt x="15192" y="67866"/>
                          <a:pt x="33933" y="67866"/>
                        </a:cubicBezTo>
                        <a:cubicBezTo>
                          <a:pt x="52574" y="67577"/>
                          <a:pt x="67638" y="52574"/>
                          <a:pt x="68001" y="33933"/>
                        </a:cubicBezTo>
                        <a:cubicBezTo>
                          <a:pt x="68301" y="15495"/>
                          <a:pt x="53598" y="304"/>
                          <a:pt x="35160" y="3"/>
                        </a:cubicBezTo>
                        <a:cubicBezTo>
                          <a:pt x="35068" y="1"/>
                          <a:pt x="34975" y="1"/>
                          <a:pt x="34883" y="0"/>
                        </a:cubicBezTo>
                        <a:close/>
                        <a:moveTo>
                          <a:pt x="33933" y="52935"/>
                        </a:moveTo>
                        <a:cubicBezTo>
                          <a:pt x="23887" y="52935"/>
                          <a:pt x="15745" y="44793"/>
                          <a:pt x="15745" y="34747"/>
                        </a:cubicBezTo>
                        <a:cubicBezTo>
                          <a:pt x="15745" y="24702"/>
                          <a:pt x="23887" y="16559"/>
                          <a:pt x="33933" y="16559"/>
                        </a:cubicBezTo>
                        <a:cubicBezTo>
                          <a:pt x="43978" y="16559"/>
                          <a:pt x="52121" y="24702"/>
                          <a:pt x="52121" y="34747"/>
                        </a:cubicBezTo>
                        <a:lnTo>
                          <a:pt x="52121" y="34747"/>
                        </a:lnTo>
                        <a:cubicBezTo>
                          <a:pt x="52048" y="44761"/>
                          <a:pt x="43947" y="52862"/>
                          <a:pt x="33933" y="52935"/>
                        </a:cubicBezTo>
                        <a:close/>
                      </a:path>
                    </a:pathLst>
                  </a:custGeom>
                  <a:solidFill>
                    <a:srgbClr val="B3B4B2"/>
                  </a:solidFill>
                  <a:ln w="13543" cap="flat">
                    <a:noFill/>
                    <a:prstDash val="solid"/>
                    <a:miter/>
                  </a:ln>
                </p:spPr>
                <p:txBody>
                  <a:bodyPr rtlCol="0" anchor="ctr"/>
                  <a:lstStyle/>
                  <a:p>
                    <a:endParaRPr lang="en-US" dirty="0"/>
                  </a:p>
                </p:txBody>
              </p:sp>
              <p:sp>
                <p:nvSpPr>
                  <p:cNvPr id="64" name="Freeform 63">
                    <a:extLst>
                      <a:ext uri="{FF2B5EF4-FFF2-40B4-BE49-F238E27FC236}">
                        <a16:creationId xmlns:a16="http://schemas.microsoft.com/office/drawing/2014/main" id="{803B4DFE-F471-D295-DA70-A1AA3B35821E}"/>
                      </a:ext>
                    </a:extLst>
                  </p:cNvPr>
                  <p:cNvSpPr/>
                  <p:nvPr/>
                </p:nvSpPr>
                <p:spPr>
                  <a:xfrm>
                    <a:off x="1919101" y="2336805"/>
                    <a:ext cx="55631" cy="55734"/>
                  </a:xfrm>
                  <a:custGeom>
                    <a:avLst/>
                    <a:gdLst>
                      <a:gd name="connsiteX0" fmla="*/ 14420 w 55631"/>
                      <a:gd name="connsiteY0" fmla="*/ 2925 h 55734"/>
                      <a:gd name="connsiteX1" fmla="*/ 2883 w 55631"/>
                      <a:gd name="connsiteY1" fmla="*/ 2382 h 55734"/>
                      <a:gd name="connsiteX2" fmla="*/ 2340 w 55631"/>
                      <a:gd name="connsiteY2" fmla="*/ 13919 h 55734"/>
                      <a:gd name="connsiteX3" fmla="*/ 2340 w 55631"/>
                      <a:gd name="connsiteY3" fmla="*/ 14597 h 55734"/>
                      <a:gd name="connsiteX4" fmla="*/ 15913 w 55631"/>
                      <a:gd name="connsiteY4" fmla="*/ 28171 h 55734"/>
                      <a:gd name="connsiteX5" fmla="*/ 2340 w 55631"/>
                      <a:gd name="connsiteY5" fmla="*/ 41744 h 55734"/>
                      <a:gd name="connsiteX6" fmla="*/ 2340 w 55631"/>
                      <a:gd name="connsiteY6" fmla="*/ 53281 h 55734"/>
                      <a:gd name="connsiteX7" fmla="*/ 13663 w 55631"/>
                      <a:gd name="connsiteY7" fmla="*/ 53495 h 55734"/>
                      <a:gd name="connsiteX8" fmla="*/ 13878 w 55631"/>
                      <a:gd name="connsiteY8" fmla="*/ 53281 h 55734"/>
                      <a:gd name="connsiteX9" fmla="*/ 27451 w 55631"/>
                      <a:gd name="connsiteY9" fmla="*/ 39708 h 55734"/>
                      <a:gd name="connsiteX10" fmla="*/ 41024 w 55631"/>
                      <a:gd name="connsiteY10" fmla="*/ 53281 h 55734"/>
                      <a:gd name="connsiteX11" fmla="*/ 52561 w 55631"/>
                      <a:gd name="connsiteY11" fmla="*/ 53281 h 55734"/>
                      <a:gd name="connsiteX12" fmla="*/ 52561 w 55631"/>
                      <a:gd name="connsiteY12" fmla="*/ 41744 h 55734"/>
                      <a:gd name="connsiteX13" fmla="*/ 52561 w 55631"/>
                      <a:gd name="connsiteY13" fmla="*/ 41744 h 55734"/>
                      <a:gd name="connsiteX14" fmla="*/ 38988 w 55631"/>
                      <a:gd name="connsiteY14" fmla="*/ 28171 h 55734"/>
                      <a:gd name="connsiteX15" fmla="*/ 52561 w 55631"/>
                      <a:gd name="connsiteY15" fmla="*/ 14597 h 55734"/>
                      <a:gd name="connsiteX16" fmla="*/ 53859 w 55631"/>
                      <a:gd name="connsiteY16" fmla="*/ 3154 h 55734"/>
                      <a:gd name="connsiteX17" fmla="*/ 53783 w 55631"/>
                      <a:gd name="connsiteY17" fmla="*/ 3060 h 55734"/>
                      <a:gd name="connsiteX18" fmla="*/ 42537 w 55631"/>
                      <a:gd name="connsiteY18" fmla="*/ 1713 h 55734"/>
                      <a:gd name="connsiteX19" fmla="*/ 42381 w 55631"/>
                      <a:gd name="connsiteY19" fmla="*/ 1839 h 55734"/>
                      <a:gd name="connsiteX20" fmla="*/ 41024 w 55631"/>
                      <a:gd name="connsiteY20" fmla="*/ 3196 h 55734"/>
                      <a:gd name="connsiteX21" fmla="*/ 26093 w 55631"/>
                      <a:gd name="connsiteY21" fmla="*/ 17991 h 5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631" h="55734">
                        <a:moveTo>
                          <a:pt x="14420" y="2925"/>
                        </a:moveTo>
                        <a:cubicBezTo>
                          <a:pt x="11384" y="-412"/>
                          <a:pt x="6220" y="-655"/>
                          <a:pt x="2883" y="2382"/>
                        </a:cubicBezTo>
                        <a:cubicBezTo>
                          <a:pt x="-453" y="5418"/>
                          <a:pt x="-696" y="10583"/>
                          <a:pt x="2340" y="13919"/>
                        </a:cubicBezTo>
                        <a:lnTo>
                          <a:pt x="2340" y="14597"/>
                        </a:lnTo>
                        <a:lnTo>
                          <a:pt x="15913" y="28171"/>
                        </a:lnTo>
                        <a:lnTo>
                          <a:pt x="2340" y="41744"/>
                        </a:lnTo>
                        <a:cubicBezTo>
                          <a:pt x="-780" y="44956"/>
                          <a:pt x="-780" y="50068"/>
                          <a:pt x="2340" y="53281"/>
                        </a:cubicBezTo>
                        <a:cubicBezTo>
                          <a:pt x="5408" y="56466"/>
                          <a:pt x="10477" y="56563"/>
                          <a:pt x="13663" y="53495"/>
                        </a:cubicBezTo>
                        <a:cubicBezTo>
                          <a:pt x="13736" y="53425"/>
                          <a:pt x="13807" y="53354"/>
                          <a:pt x="13878" y="53281"/>
                        </a:cubicBezTo>
                        <a:lnTo>
                          <a:pt x="27451" y="39708"/>
                        </a:lnTo>
                        <a:lnTo>
                          <a:pt x="41024" y="53281"/>
                        </a:lnTo>
                        <a:cubicBezTo>
                          <a:pt x="44209" y="56466"/>
                          <a:pt x="49375" y="56466"/>
                          <a:pt x="52561" y="53281"/>
                        </a:cubicBezTo>
                        <a:cubicBezTo>
                          <a:pt x="55747" y="50095"/>
                          <a:pt x="55747" y="44929"/>
                          <a:pt x="52561" y="41744"/>
                        </a:cubicBezTo>
                        <a:lnTo>
                          <a:pt x="52561" y="41744"/>
                        </a:lnTo>
                        <a:lnTo>
                          <a:pt x="38988" y="28171"/>
                        </a:lnTo>
                        <a:lnTo>
                          <a:pt x="52561" y="14597"/>
                        </a:lnTo>
                        <a:cubicBezTo>
                          <a:pt x="56079" y="11796"/>
                          <a:pt x="56660" y="6672"/>
                          <a:pt x="53859" y="3154"/>
                        </a:cubicBezTo>
                        <a:cubicBezTo>
                          <a:pt x="53833" y="3123"/>
                          <a:pt x="53808" y="3092"/>
                          <a:pt x="53783" y="3060"/>
                        </a:cubicBezTo>
                        <a:cubicBezTo>
                          <a:pt x="51050" y="-417"/>
                          <a:pt x="46015" y="-1021"/>
                          <a:pt x="42537" y="1713"/>
                        </a:cubicBezTo>
                        <a:cubicBezTo>
                          <a:pt x="42486" y="1753"/>
                          <a:pt x="42433" y="1795"/>
                          <a:pt x="42381" y="1839"/>
                        </a:cubicBezTo>
                        <a:cubicBezTo>
                          <a:pt x="41863" y="2220"/>
                          <a:pt x="41405" y="2678"/>
                          <a:pt x="41024" y="3196"/>
                        </a:cubicBezTo>
                        <a:lnTo>
                          <a:pt x="26093" y="17991"/>
                        </a:lnTo>
                        <a:close/>
                      </a:path>
                    </a:pathLst>
                  </a:custGeom>
                  <a:solidFill>
                    <a:srgbClr val="5F6163"/>
                  </a:solidFill>
                  <a:ln w="13543" cap="flat">
                    <a:noFill/>
                    <a:prstDash val="solid"/>
                    <a:miter/>
                  </a:ln>
                </p:spPr>
                <p:txBody>
                  <a:bodyPr rtlCol="0" anchor="ctr"/>
                  <a:lstStyle/>
                  <a:p>
                    <a:endParaRPr lang="en-US" dirty="0"/>
                  </a:p>
                </p:txBody>
              </p:sp>
              <p:sp>
                <p:nvSpPr>
                  <p:cNvPr id="65" name="Freeform 64">
                    <a:extLst>
                      <a:ext uri="{FF2B5EF4-FFF2-40B4-BE49-F238E27FC236}">
                        <a16:creationId xmlns:a16="http://schemas.microsoft.com/office/drawing/2014/main" id="{F6CE86A8-7E2C-02BA-A735-16ABD3338370}"/>
                      </a:ext>
                    </a:extLst>
                  </p:cNvPr>
                  <p:cNvSpPr/>
                  <p:nvPr/>
                </p:nvSpPr>
                <p:spPr>
                  <a:xfrm>
                    <a:off x="1785688" y="2153591"/>
                    <a:ext cx="55930" cy="56435"/>
                  </a:xfrm>
                  <a:custGeom>
                    <a:avLst/>
                    <a:gdLst>
                      <a:gd name="connsiteX0" fmla="*/ 2193 w 55930"/>
                      <a:gd name="connsiteY0" fmla="*/ 52987 h 56435"/>
                      <a:gd name="connsiteX1" fmla="*/ 13595 w 55930"/>
                      <a:gd name="connsiteY1" fmla="*/ 52987 h 56435"/>
                      <a:gd name="connsiteX2" fmla="*/ 13595 w 55930"/>
                      <a:gd name="connsiteY2" fmla="*/ 52987 h 56435"/>
                      <a:gd name="connsiteX3" fmla="*/ 27168 w 55930"/>
                      <a:gd name="connsiteY3" fmla="*/ 39413 h 56435"/>
                      <a:gd name="connsiteX4" fmla="*/ 40741 w 55930"/>
                      <a:gd name="connsiteY4" fmla="*/ 52987 h 56435"/>
                      <a:gd name="connsiteX5" fmla="*/ 52482 w 55930"/>
                      <a:gd name="connsiteY5" fmla="*/ 54819 h 56435"/>
                      <a:gd name="connsiteX6" fmla="*/ 54314 w 55930"/>
                      <a:gd name="connsiteY6" fmla="*/ 43078 h 56435"/>
                      <a:gd name="connsiteX7" fmla="*/ 52821 w 55930"/>
                      <a:gd name="connsiteY7" fmla="*/ 41449 h 56435"/>
                      <a:gd name="connsiteX8" fmla="*/ 39248 w 55930"/>
                      <a:gd name="connsiteY8" fmla="*/ 27876 h 56435"/>
                      <a:gd name="connsiteX9" fmla="*/ 52821 w 55930"/>
                      <a:gd name="connsiteY9" fmla="*/ 14303 h 56435"/>
                      <a:gd name="connsiteX10" fmla="*/ 52821 w 55930"/>
                      <a:gd name="connsiteY10" fmla="*/ 2766 h 56435"/>
                      <a:gd name="connsiteX11" fmla="*/ 41284 w 55930"/>
                      <a:gd name="connsiteY11" fmla="*/ 2766 h 56435"/>
                      <a:gd name="connsiteX12" fmla="*/ 27711 w 55930"/>
                      <a:gd name="connsiteY12" fmla="*/ 16339 h 56435"/>
                      <a:gd name="connsiteX13" fmla="*/ 14138 w 55930"/>
                      <a:gd name="connsiteY13" fmla="*/ 2766 h 56435"/>
                      <a:gd name="connsiteX14" fmla="*/ 2465 w 55930"/>
                      <a:gd name="connsiteY14" fmla="*/ 2087 h 56435"/>
                      <a:gd name="connsiteX15" fmla="*/ 2307 w 55930"/>
                      <a:gd name="connsiteY15" fmla="*/ 13604 h 56435"/>
                      <a:gd name="connsiteX16" fmla="*/ 2465 w 55930"/>
                      <a:gd name="connsiteY16" fmla="*/ 13760 h 56435"/>
                      <a:gd name="connsiteX17" fmla="*/ 2465 w 55930"/>
                      <a:gd name="connsiteY17" fmla="*/ 13760 h 56435"/>
                      <a:gd name="connsiteX18" fmla="*/ 16038 w 55930"/>
                      <a:gd name="connsiteY18" fmla="*/ 27333 h 56435"/>
                      <a:gd name="connsiteX19" fmla="*/ 2465 w 55930"/>
                      <a:gd name="connsiteY19" fmla="*/ 41585 h 56435"/>
                      <a:gd name="connsiteX20" fmla="*/ 2465 w 55930"/>
                      <a:gd name="connsiteY20" fmla="*/ 52987 h 5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930" h="56435">
                        <a:moveTo>
                          <a:pt x="2193" y="52987"/>
                        </a:moveTo>
                        <a:cubicBezTo>
                          <a:pt x="5360" y="56091"/>
                          <a:pt x="10428" y="56091"/>
                          <a:pt x="13595" y="52987"/>
                        </a:cubicBezTo>
                        <a:lnTo>
                          <a:pt x="13595" y="52987"/>
                        </a:lnTo>
                        <a:lnTo>
                          <a:pt x="27168" y="39413"/>
                        </a:lnTo>
                        <a:lnTo>
                          <a:pt x="40741" y="52987"/>
                        </a:lnTo>
                        <a:cubicBezTo>
                          <a:pt x="43477" y="56734"/>
                          <a:pt x="48734" y="57555"/>
                          <a:pt x="52482" y="54819"/>
                        </a:cubicBezTo>
                        <a:cubicBezTo>
                          <a:pt x="56229" y="52083"/>
                          <a:pt x="57050" y="46826"/>
                          <a:pt x="54314" y="43078"/>
                        </a:cubicBezTo>
                        <a:cubicBezTo>
                          <a:pt x="53889" y="42473"/>
                          <a:pt x="53387" y="41926"/>
                          <a:pt x="52821" y="41449"/>
                        </a:cubicBezTo>
                        <a:lnTo>
                          <a:pt x="39248" y="27876"/>
                        </a:lnTo>
                        <a:lnTo>
                          <a:pt x="52821" y="14303"/>
                        </a:lnTo>
                        <a:cubicBezTo>
                          <a:pt x="56007" y="11118"/>
                          <a:pt x="56007" y="5952"/>
                          <a:pt x="52821" y="2766"/>
                        </a:cubicBezTo>
                        <a:cubicBezTo>
                          <a:pt x="49635" y="-420"/>
                          <a:pt x="44469" y="-420"/>
                          <a:pt x="41284" y="2766"/>
                        </a:cubicBezTo>
                        <a:lnTo>
                          <a:pt x="27711" y="16339"/>
                        </a:lnTo>
                        <a:lnTo>
                          <a:pt x="14138" y="2766"/>
                        </a:lnTo>
                        <a:cubicBezTo>
                          <a:pt x="11098" y="-638"/>
                          <a:pt x="5878" y="-942"/>
                          <a:pt x="2465" y="2087"/>
                        </a:cubicBezTo>
                        <a:cubicBezTo>
                          <a:pt x="-759" y="5224"/>
                          <a:pt x="-830" y="10381"/>
                          <a:pt x="2307" y="13604"/>
                        </a:cubicBezTo>
                        <a:cubicBezTo>
                          <a:pt x="2359" y="13657"/>
                          <a:pt x="2412" y="13709"/>
                          <a:pt x="2465" y="13760"/>
                        </a:cubicBezTo>
                        <a:lnTo>
                          <a:pt x="2465" y="13760"/>
                        </a:lnTo>
                        <a:lnTo>
                          <a:pt x="16038" y="27333"/>
                        </a:lnTo>
                        <a:lnTo>
                          <a:pt x="2465" y="41585"/>
                        </a:lnTo>
                        <a:cubicBezTo>
                          <a:pt x="-640" y="44752"/>
                          <a:pt x="-640" y="49820"/>
                          <a:pt x="2465" y="52987"/>
                        </a:cubicBezTo>
                        <a:close/>
                      </a:path>
                    </a:pathLst>
                  </a:custGeom>
                  <a:solidFill>
                    <a:srgbClr val="5F6163"/>
                  </a:solidFill>
                  <a:ln w="13543" cap="flat">
                    <a:noFill/>
                    <a:prstDash val="solid"/>
                    <a:miter/>
                  </a:ln>
                </p:spPr>
                <p:txBody>
                  <a:bodyPr rtlCol="0" anchor="ctr"/>
                  <a:lstStyle/>
                  <a:p>
                    <a:endParaRPr lang="en-US" dirty="0"/>
                  </a:p>
                </p:txBody>
              </p:sp>
              <p:sp>
                <p:nvSpPr>
                  <p:cNvPr id="66" name="Freeform 65">
                    <a:extLst>
                      <a:ext uri="{FF2B5EF4-FFF2-40B4-BE49-F238E27FC236}">
                        <a16:creationId xmlns:a16="http://schemas.microsoft.com/office/drawing/2014/main" id="{FEA8FC1D-3820-597C-9D74-D61785C2AD44}"/>
                      </a:ext>
                    </a:extLst>
                  </p:cNvPr>
                  <p:cNvSpPr/>
                  <p:nvPr/>
                </p:nvSpPr>
                <p:spPr>
                  <a:xfrm>
                    <a:off x="1663603" y="2217985"/>
                    <a:ext cx="56630" cy="55047"/>
                  </a:xfrm>
                  <a:custGeom>
                    <a:avLst/>
                    <a:gdLst>
                      <a:gd name="connsiteX0" fmla="*/ 4292 w 56630"/>
                      <a:gd name="connsiteY0" fmla="*/ 52658 h 55047"/>
                      <a:gd name="connsiteX1" fmla="*/ 15558 w 56630"/>
                      <a:gd name="connsiteY1" fmla="*/ 52658 h 55047"/>
                      <a:gd name="connsiteX2" fmla="*/ 15558 w 56630"/>
                      <a:gd name="connsiteY2" fmla="*/ 52658 h 55047"/>
                      <a:gd name="connsiteX3" fmla="*/ 29131 w 56630"/>
                      <a:gd name="connsiteY3" fmla="*/ 39085 h 55047"/>
                      <a:gd name="connsiteX4" fmla="*/ 42704 w 56630"/>
                      <a:gd name="connsiteY4" fmla="*/ 52658 h 55047"/>
                      <a:gd name="connsiteX5" fmla="*/ 54242 w 56630"/>
                      <a:gd name="connsiteY5" fmla="*/ 52658 h 55047"/>
                      <a:gd name="connsiteX6" fmla="*/ 54242 w 56630"/>
                      <a:gd name="connsiteY6" fmla="*/ 41121 h 55047"/>
                      <a:gd name="connsiteX7" fmla="*/ 54242 w 56630"/>
                      <a:gd name="connsiteY7" fmla="*/ 41121 h 55047"/>
                      <a:gd name="connsiteX8" fmla="*/ 39311 w 56630"/>
                      <a:gd name="connsiteY8" fmla="*/ 27548 h 55047"/>
                      <a:gd name="connsiteX9" fmla="*/ 52884 w 56630"/>
                      <a:gd name="connsiteY9" fmla="*/ 13975 h 55047"/>
                      <a:gd name="connsiteX10" fmla="*/ 52816 w 56630"/>
                      <a:gd name="connsiteY10" fmla="*/ 2370 h 55047"/>
                      <a:gd name="connsiteX11" fmla="*/ 41211 w 56630"/>
                      <a:gd name="connsiteY11" fmla="*/ 2438 h 55047"/>
                      <a:gd name="connsiteX12" fmla="*/ 41211 w 56630"/>
                      <a:gd name="connsiteY12" fmla="*/ 2438 h 55047"/>
                      <a:gd name="connsiteX13" fmla="*/ 27638 w 56630"/>
                      <a:gd name="connsiteY13" fmla="*/ 16011 h 55047"/>
                      <a:gd name="connsiteX14" fmla="*/ 14065 w 56630"/>
                      <a:gd name="connsiteY14" fmla="*/ 2438 h 55047"/>
                      <a:gd name="connsiteX15" fmla="*/ 2528 w 56630"/>
                      <a:gd name="connsiteY15" fmla="*/ 2438 h 55047"/>
                      <a:gd name="connsiteX16" fmla="*/ 2528 w 56630"/>
                      <a:gd name="connsiteY16" fmla="*/ 13975 h 55047"/>
                      <a:gd name="connsiteX17" fmla="*/ 16101 w 56630"/>
                      <a:gd name="connsiteY17" fmla="*/ 27548 h 55047"/>
                      <a:gd name="connsiteX18" fmla="*/ 2528 w 56630"/>
                      <a:gd name="connsiteY18" fmla="*/ 41121 h 55047"/>
                      <a:gd name="connsiteX19" fmla="*/ 1574 w 56630"/>
                      <a:gd name="connsiteY19" fmla="*/ 50864 h 55047"/>
                      <a:gd name="connsiteX20" fmla="*/ 1714 w 56630"/>
                      <a:gd name="connsiteY20" fmla="*/ 51029 h 55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30" h="55047">
                        <a:moveTo>
                          <a:pt x="4292" y="52658"/>
                        </a:moveTo>
                        <a:cubicBezTo>
                          <a:pt x="7413" y="55746"/>
                          <a:pt x="12438" y="55746"/>
                          <a:pt x="15558" y="52658"/>
                        </a:cubicBezTo>
                        <a:lnTo>
                          <a:pt x="15558" y="52658"/>
                        </a:lnTo>
                        <a:lnTo>
                          <a:pt x="29131" y="39085"/>
                        </a:lnTo>
                        <a:lnTo>
                          <a:pt x="42704" y="52658"/>
                        </a:lnTo>
                        <a:cubicBezTo>
                          <a:pt x="45890" y="55844"/>
                          <a:pt x="51056" y="55844"/>
                          <a:pt x="54242" y="52658"/>
                        </a:cubicBezTo>
                        <a:cubicBezTo>
                          <a:pt x="57427" y="49472"/>
                          <a:pt x="57427" y="44307"/>
                          <a:pt x="54242" y="41121"/>
                        </a:cubicBezTo>
                        <a:lnTo>
                          <a:pt x="54242" y="41121"/>
                        </a:lnTo>
                        <a:lnTo>
                          <a:pt x="39311" y="27548"/>
                        </a:lnTo>
                        <a:lnTo>
                          <a:pt x="52884" y="13975"/>
                        </a:lnTo>
                        <a:cubicBezTo>
                          <a:pt x="56070" y="10751"/>
                          <a:pt x="56040" y="5555"/>
                          <a:pt x="52816" y="2370"/>
                        </a:cubicBezTo>
                        <a:cubicBezTo>
                          <a:pt x="49593" y="-816"/>
                          <a:pt x="44397" y="-786"/>
                          <a:pt x="41211" y="2438"/>
                        </a:cubicBezTo>
                        <a:lnTo>
                          <a:pt x="41211" y="2438"/>
                        </a:lnTo>
                        <a:lnTo>
                          <a:pt x="27638" y="16011"/>
                        </a:lnTo>
                        <a:lnTo>
                          <a:pt x="14065" y="2438"/>
                        </a:lnTo>
                        <a:cubicBezTo>
                          <a:pt x="10879" y="-748"/>
                          <a:pt x="5714" y="-748"/>
                          <a:pt x="2528" y="2438"/>
                        </a:cubicBezTo>
                        <a:cubicBezTo>
                          <a:pt x="-658" y="5623"/>
                          <a:pt x="-658" y="10789"/>
                          <a:pt x="2528" y="13975"/>
                        </a:cubicBezTo>
                        <a:lnTo>
                          <a:pt x="16101" y="27548"/>
                        </a:lnTo>
                        <a:lnTo>
                          <a:pt x="2528" y="41121"/>
                        </a:lnTo>
                        <a:cubicBezTo>
                          <a:pt x="-426" y="43548"/>
                          <a:pt x="-853" y="47910"/>
                          <a:pt x="1574" y="50864"/>
                        </a:cubicBezTo>
                        <a:cubicBezTo>
                          <a:pt x="1619" y="50919"/>
                          <a:pt x="1666" y="50975"/>
                          <a:pt x="1714" y="51029"/>
                        </a:cubicBezTo>
                        <a:close/>
                      </a:path>
                    </a:pathLst>
                  </a:custGeom>
                  <a:solidFill>
                    <a:srgbClr val="5F6163"/>
                  </a:solidFill>
                  <a:ln w="13543" cap="flat">
                    <a:noFill/>
                    <a:prstDash val="solid"/>
                    <a:miter/>
                  </a:ln>
                </p:spPr>
                <p:txBody>
                  <a:bodyPr rtlCol="0" anchor="ctr"/>
                  <a:lstStyle/>
                  <a:p>
                    <a:endParaRPr lang="en-US" dirty="0"/>
                  </a:p>
                </p:txBody>
              </p:sp>
            </p:grpSp>
          </p:grpSp>
        </p:grpSp>
        <p:grpSp>
          <p:nvGrpSpPr>
            <p:cNvPr id="16" name="Group 15">
              <a:extLst>
                <a:ext uri="{FF2B5EF4-FFF2-40B4-BE49-F238E27FC236}">
                  <a16:creationId xmlns:a16="http://schemas.microsoft.com/office/drawing/2014/main" id="{E56AD042-9244-D779-4BB6-D64AA1397905}"/>
                </a:ext>
              </a:extLst>
            </p:cNvPr>
            <p:cNvGrpSpPr/>
            <p:nvPr/>
          </p:nvGrpSpPr>
          <p:grpSpPr>
            <a:xfrm>
              <a:off x="3346747" y="1674813"/>
              <a:ext cx="2755049" cy="1324860"/>
              <a:chOff x="3346747" y="1674813"/>
              <a:chExt cx="2755049" cy="1324860"/>
            </a:xfrm>
          </p:grpSpPr>
          <p:sp>
            <p:nvSpPr>
              <p:cNvPr id="68" name="Freeform 67">
                <a:extLst>
                  <a:ext uri="{FF2B5EF4-FFF2-40B4-BE49-F238E27FC236}">
                    <a16:creationId xmlns:a16="http://schemas.microsoft.com/office/drawing/2014/main" id="{04CF7463-8EF0-BFE5-7308-95A075D3A99A}"/>
                  </a:ext>
                </a:extLst>
              </p:cNvPr>
              <p:cNvSpPr/>
              <p:nvPr/>
            </p:nvSpPr>
            <p:spPr>
              <a:xfrm>
                <a:off x="3346747"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algn="ctr"/>
                <a:r>
                  <a:rPr lang="en-US" sz="1600" b="1" dirty="0">
                    <a:solidFill>
                      <a:schemeClr val="bg1"/>
                    </a:solidFill>
                    <a:latin typeface="Arial" panose="020B0604020202020204" pitchFamily="34" charset="0"/>
                    <a:cs typeface="Arial" panose="020B0604020202020204" pitchFamily="34" charset="0"/>
                  </a:rPr>
                  <a:t>Design</a:t>
                </a:r>
              </a:p>
            </p:txBody>
          </p:sp>
          <p:grpSp>
            <p:nvGrpSpPr>
              <p:cNvPr id="11" name="Group 10">
                <a:extLst>
                  <a:ext uri="{FF2B5EF4-FFF2-40B4-BE49-F238E27FC236}">
                    <a16:creationId xmlns:a16="http://schemas.microsoft.com/office/drawing/2014/main" id="{03166685-F75A-6BCF-1FB1-9E4A9FFC54ED}"/>
                  </a:ext>
                </a:extLst>
              </p:cNvPr>
              <p:cNvGrpSpPr/>
              <p:nvPr/>
            </p:nvGrpSpPr>
            <p:grpSpPr>
              <a:xfrm>
                <a:off x="4285402" y="1674813"/>
                <a:ext cx="868680" cy="868680"/>
                <a:chOff x="4285402" y="1674813"/>
                <a:chExt cx="868680" cy="868680"/>
              </a:xfrm>
            </p:grpSpPr>
            <p:sp>
              <p:nvSpPr>
                <p:cNvPr id="149" name="Oval 148">
                  <a:extLst>
                    <a:ext uri="{FF2B5EF4-FFF2-40B4-BE49-F238E27FC236}">
                      <a16:creationId xmlns:a16="http://schemas.microsoft.com/office/drawing/2014/main" id="{F2D2FFD2-963E-954B-4CE7-A425E642324E}"/>
                    </a:ext>
                  </a:extLst>
                </p:cNvPr>
                <p:cNvSpPr/>
                <p:nvPr/>
              </p:nvSpPr>
              <p:spPr>
                <a:xfrm>
                  <a:off x="4292694" y="1679323"/>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0" name="Freeform 69">
                  <a:extLst>
                    <a:ext uri="{FF2B5EF4-FFF2-40B4-BE49-F238E27FC236}">
                      <a16:creationId xmlns:a16="http://schemas.microsoft.com/office/drawing/2014/main" id="{23D7B4B6-7658-BD07-AB2A-1A7AD94E78BC}"/>
                    </a:ext>
                  </a:extLst>
                </p:cNvPr>
                <p:cNvSpPr/>
                <p:nvPr/>
              </p:nvSpPr>
              <p:spPr>
                <a:xfrm>
                  <a:off x="4352724" y="1742135"/>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endParaRPr lang="en-US" dirty="0"/>
                </a:p>
              </p:txBody>
            </p:sp>
            <p:sp>
              <p:nvSpPr>
                <p:cNvPr id="71" name="Freeform 70">
                  <a:extLst>
                    <a:ext uri="{FF2B5EF4-FFF2-40B4-BE49-F238E27FC236}">
                      <a16:creationId xmlns:a16="http://schemas.microsoft.com/office/drawing/2014/main" id="{DBC17BEE-CCBB-B287-C479-CF01D9F7BB62}"/>
                    </a:ext>
                  </a:extLst>
                </p:cNvPr>
                <p:cNvSpPr/>
                <p:nvPr/>
              </p:nvSpPr>
              <p:spPr>
                <a:xfrm>
                  <a:off x="4285402" y="1674813"/>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endParaRPr lang="en-US" dirty="0"/>
                </a:p>
              </p:txBody>
            </p:sp>
            <p:grpSp>
              <p:nvGrpSpPr>
                <p:cNvPr id="122" name="Group 121">
                  <a:extLst>
                    <a:ext uri="{FF2B5EF4-FFF2-40B4-BE49-F238E27FC236}">
                      <a16:creationId xmlns:a16="http://schemas.microsoft.com/office/drawing/2014/main" id="{D4AFF620-3B2B-63C2-4263-279414E91187}"/>
                    </a:ext>
                  </a:extLst>
                </p:cNvPr>
                <p:cNvGrpSpPr/>
                <p:nvPr/>
              </p:nvGrpSpPr>
              <p:grpSpPr>
                <a:xfrm>
                  <a:off x="4512281" y="1896197"/>
                  <a:ext cx="425828" cy="425910"/>
                  <a:chOff x="7719039" y="473559"/>
                  <a:chExt cx="469191" cy="469281"/>
                </a:xfrm>
              </p:grpSpPr>
              <p:sp>
                <p:nvSpPr>
                  <p:cNvPr id="119" name="Freeform 118">
                    <a:extLst>
                      <a:ext uri="{FF2B5EF4-FFF2-40B4-BE49-F238E27FC236}">
                        <a16:creationId xmlns:a16="http://schemas.microsoft.com/office/drawing/2014/main" id="{66FDE5B4-9660-1147-24AA-12A0886B8FA8}"/>
                      </a:ext>
                    </a:extLst>
                  </p:cNvPr>
                  <p:cNvSpPr/>
                  <p:nvPr/>
                </p:nvSpPr>
                <p:spPr>
                  <a:xfrm>
                    <a:off x="7719039" y="473559"/>
                    <a:ext cx="469191" cy="469203"/>
                  </a:xfrm>
                  <a:custGeom>
                    <a:avLst/>
                    <a:gdLst>
                      <a:gd name="connsiteX0" fmla="*/ 462211 w 469191"/>
                      <a:gd name="connsiteY0" fmla="*/ 346173 h 469203"/>
                      <a:gd name="connsiteX1" fmla="*/ 433707 w 469191"/>
                      <a:gd name="connsiteY1" fmla="*/ 317534 h 469203"/>
                      <a:gd name="connsiteX2" fmla="*/ 375615 w 469191"/>
                      <a:gd name="connsiteY2" fmla="*/ 375627 h 469203"/>
                      <a:gd name="connsiteX3" fmla="*/ 359055 w 469191"/>
                      <a:gd name="connsiteY3" fmla="*/ 359068 h 469203"/>
                      <a:gd name="connsiteX4" fmla="*/ 417013 w 469191"/>
                      <a:gd name="connsiteY4" fmla="*/ 300975 h 469203"/>
                      <a:gd name="connsiteX5" fmla="*/ 400453 w 469191"/>
                      <a:gd name="connsiteY5" fmla="*/ 284415 h 469203"/>
                      <a:gd name="connsiteX6" fmla="*/ 359734 w 469191"/>
                      <a:gd name="connsiteY6" fmla="*/ 325135 h 469203"/>
                      <a:gd name="connsiteX7" fmla="*/ 343175 w 469191"/>
                      <a:gd name="connsiteY7" fmla="*/ 309254 h 469203"/>
                      <a:gd name="connsiteX8" fmla="*/ 383894 w 469191"/>
                      <a:gd name="connsiteY8" fmla="*/ 268535 h 469203"/>
                      <a:gd name="connsiteX9" fmla="*/ 367335 w 469191"/>
                      <a:gd name="connsiteY9" fmla="*/ 251840 h 469203"/>
                      <a:gd name="connsiteX10" fmla="*/ 309242 w 469191"/>
                      <a:gd name="connsiteY10" fmla="*/ 309254 h 469203"/>
                      <a:gd name="connsiteX11" fmla="*/ 292547 w 469191"/>
                      <a:gd name="connsiteY11" fmla="*/ 292695 h 469203"/>
                      <a:gd name="connsiteX12" fmla="*/ 350640 w 469191"/>
                      <a:gd name="connsiteY12" fmla="*/ 234602 h 469203"/>
                      <a:gd name="connsiteX13" fmla="*/ 334081 w 469191"/>
                      <a:gd name="connsiteY13" fmla="*/ 218043 h 469203"/>
                      <a:gd name="connsiteX14" fmla="*/ 293361 w 469191"/>
                      <a:gd name="connsiteY14" fmla="*/ 258762 h 469203"/>
                      <a:gd name="connsiteX15" fmla="*/ 276666 w 469191"/>
                      <a:gd name="connsiteY15" fmla="*/ 242203 h 469203"/>
                      <a:gd name="connsiteX16" fmla="*/ 318200 w 469191"/>
                      <a:gd name="connsiteY16" fmla="*/ 200805 h 469203"/>
                      <a:gd name="connsiteX17" fmla="*/ 301641 w 469191"/>
                      <a:gd name="connsiteY17" fmla="*/ 184110 h 469203"/>
                      <a:gd name="connsiteX18" fmla="*/ 260107 w 469191"/>
                      <a:gd name="connsiteY18" fmla="*/ 225644 h 469203"/>
                      <a:gd name="connsiteX19" fmla="*/ 243548 w 469191"/>
                      <a:gd name="connsiteY19" fmla="*/ 209085 h 469203"/>
                      <a:gd name="connsiteX20" fmla="*/ 285082 w 469191"/>
                      <a:gd name="connsiteY20" fmla="*/ 167551 h 469203"/>
                      <a:gd name="connsiteX21" fmla="*/ 268387 w 469191"/>
                      <a:gd name="connsiteY21" fmla="*/ 150992 h 469203"/>
                      <a:gd name="connsiteX22" fmla="*/ 210430 w 469191"/>
                      <a:gd name="connsiteY22" fmla="*/ 209085 h 469203"/>
                      <a:gd name="connsiteX23" fmla="*/ 193056 w 469191"/>
                      <a:gd name="connsiteY23" fmla="*/ 193883 h 469203"/>
                      <a:gd name="connsiteX24" fmla="*/ 251149 w 469191"/>
                      <a:gd name="connsiteY24" fmla="*/ 135790 h 469203"/>
                      <a:gd name="connsiteX25" fmla="*/ 234590 w 469191"/>
                      <a:gd name="connsiteY25" fmla="*/ 118552 h 469203"/>
                      <a:gd name="connsiteX26" fmla="*/ 193056 w 469191"/>
                      <a:gd name="connsiteY26" fmla="*/ 159950 h 469203"/>
                      <a:gd name="connsiteX27" fmla="*/ 176497 w 469191"/>
                      <a:gd name="connsiteY27" fmla="*/ 143391 h 469203"/>
                      <a:gd name="connsiteX28" fmla="*/ 218031 w 469191"/>
                      <a:gd name="connsiteY28" fmla="*/ 101857 h 469203"/>
                      <a:gd name="connsiteX29" fmla="*/ 201336 w 469191"/>
                      <a:gd name="connsiteY29" fmla="*/ 85298 h 469203"/>
                      <a:gd name="connsiteX30" fmla="*/ 159938 w 469191"/>
                      <a:gd name="connsiteY30" fmla="*/ 126696 h 469203"/>
                      <a:gd name="connsiteX31" fmla="*/ 143243 w 469191"/>
                      <a:gd name="connsiteY31" fmla="*/ 110136 h 469203"/>
                      <a:gd name="connsiteX32" fmla="*/ 184776 w 469191"/>
                      <a:gd name="connsiteY32" fmla="*/ 68603 h 469203"/>
                      <a:gd name="connsiteX33" fmla="*/ 168217 w 469191"/>
                      <a:gd name="connsiteY33" fmla="*/ 52043 h 469203"/>
                      <a:gd name="connsiteX34" fmla="*/ 110124 w 469191"/>
                      <a:gd name="connsiteY34" fmla="*/ 110136 h 469203"/>
                      <a:gd name="connsiteX35" fmla="*/ 93836 w 469191"/>
                      <a:gd name="connsiteY35" fmla="*/ 93849 h 469203"/>
                      <a:gd name="connsiteX36" fmla="*/ 151658 w 469191"/>
                      <a:gd name="connsiteY36" fmla="*/ 35484 h 469203"/>
                      <a:gd name="connsiteX37" fmla="*/ 123019 w 469191"/>
                      <a:gd name="connsiteY37" fmla="*/ 6845 h 469203"/>
                      <a:gd name="connsiteX38" fmla="*/ 89765 w 469191"/>
                      <a:gd name="connsiteY38" fmla="*/ 6845 h 469203"/>
                      <a:gd name="connsiteX39" fmla="*/ 89765 w 469191"/>
                      <a:gd name="connsiteY39" fmla="*/ 6845 h 469203"/>
                      <a:gd name="connsiteX40" fmla="*/ 6833 w 469191"/>
                      <a:gd name="connsiteY40" fmla="*/ 89912 h 469203"/>
                      <a:gd name="connsiteX41" fmla="*/ 6833 w 469191"/>
                      <a:gd name="connsiteY41" fmla="*/ 123031 h 469203"/>
                      <a:gd name="connsiteX42" fmla="*/ 346161 w 469191"/>
                      <a:gd name="connsiteY42" fmla="*/ 462359 h 469203"/>
                      <a:gd name="connsiteX43" fmla="*/ 379415 w 469191"/>
                      <a:gd name="connsiteY43" fmla="*/ 462359 h 469203"/>
                      <a:gd name="connsiteX44" fmla="*/ 462347 w 469191"/>
                      <a:gd name="connsiteY44" fmla="*/ 379427 h 469203"/>
                      <a:gd name="connsiteX45" fmla="*/ 462347 w 469191"/>
                      <a:gd name="connsiteY45" fmla="*/ 346173 h 469203"/>
                      <a:gd name="connsiteX46" fmla="*/ 359055 w 469191"/>
                      <a:gd name="connsiteY46" fmla="*/ 408745 h 469203"/>
                      <a:gd name="connsiteX47" fmla="*/ 342548 w 469191"/>
                      <a:gd name="connsiteY47" fmla="*/ 408797 h 469203"/>
                      <a:gd name="connsiteX48" fmla="*/ 342496 w 469191"/>
                      <a:gd name="connsiteY48" fmla="*/ 408745 h 469203"/>
                      <a:gd name="connsiteX49" fmla="*/ 342496 w 469191"/>
                      <a:gd name="connsiteY49" fmla="*/ 392186 h 469203"/>
                      <a:gd name="connsiteX50" fmla="*/ 359055 w 469191"/>
                      <a:gd name="connsiteY50" fmla="*/ 392186 h 469203"/>
                      <a:gd name="connsiteX51" fmla="*/ 359055 w 469191"/>
                      <a:gd name="connsiteY51" fmla="*/ 392186 h 469203"/>
                      <a:gd name="connsiteX52" fmla="*/ 359055 w 469191"/>
                      <a:gd name="connsiteY52" fmla="*/ 408745 h 46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69191" h="469203">
                        <a:moveTo>
                          <a:pt x="462211" y="346173"/>
                        </a:moveTo>
                        <a:lnTo>
                          <a:pt x="433707" y="317534"/>
                        </a:lnTo>
                        <a:lnTo>
                          <a:pt x="375615" y="375627"/>
                        </a:lnTo>
                        <a:lnTo>
                          <a:pt x="359055" y="359068"/>
                        </a:lnTo>
                        <a:lnTo>
                          <a:pt x="417013" y="300975"/>
                        </a:lnTo>
                        <a:lnTo>
                          <a:pt x="400453" y="284415"/>
                        </a:lnTo>
                        <a:lnTo>
                          <a:pt x="359734" y="325135"/>
                        </a:lnTo>
                        <a:lnTo>
                          <a:pt x="343175" y="309254"/>
                        </a:lnTo>
                        <a:lnTo>
                          <a:pt x="383894" y="268535"/>
                        </a:lnTo>
                        <a:lnTo>
                          <a:pt x="367335" y="251840"/>
                        </a:lnTo>
                        <a:lnTo>
                          <a:pt x="309242" y="309254"/>
                        </a:lnTo>
                        <a:lnTo>
                          <a:pt x="292547" y="292695"/>
                        </a:lnTo>
                        <a:lnTo>
                          <a:pt x="350640" y="234602"/>
                        </a:lnTo>
                        <a:lnTo>
                          <a:pt x="334081" y="218043"/>
                        </a:lnTo>
                        <a:lnTo>
                          <a:pt x="293361" y="258762"/>
                        </a:lnTo>
                        <a:lnTo>
                          <a:pt x="276666" y="242203"/>
                        </a:lnTo>
                        <a:lnTo>
                          <a:pt x="318200" y="200805"/>
                        </a:lnTo>
                        <a:lnTo>
                          <a:pt x="301641" y="184110"/>
                        </a:lnTo>
                        <a:lnTo>
                          <a:pt x="260107" y="225644"/>
                        </a:lnTo>
                        <a:lnTo>
                          <a:pt x="243548" y="209085"/>
                        </a:lnTo>
                        <a:lnTo>
                          <a:pt x="285082" y="167551"/>
                        </a:lnTo>
                        <a:lnTo>
                          <a:pt x="268387" y="150992"/>
                        </a:lnTo>
                        <a:lnTo>
                          <a:pt x="210430" y="209085"/>
                        </a:lnTo>
                        <a:lnTo>
                          <a:pt x="193056" y="193883"/>
                        </a:lnTo>
                        <a:lnTo>
                          <a:pt x="251149" y="135790"/>
                        </a:lnTo>
                        <a:lnTo>
                          <a:pt x="234590" y="118552"/>
                        </a:lnTo>
                        <a:lnTo>
                          <a:pt x="193056" y="159950"/>
                        </a:lnTo>
                        <a:lnTo>
                          <a:pt x="176497" y="143391"/>
                        </a:lnTo>
                        <a:lnTo>
                          <a:pt x="218031" y="101857"/>
                        </a:lnTo>
                        <a:lnTo>
                          <a:pt x="201336" y="85298"/>
                        </a:lnTo>
                        <a:lnTo>
                          <a:pt x="159938" y="126696"/>
                        </a:lnTo>
                        <a:lnTo>
                          <a:pt x="143243" y="110136"/>
                        </a:lnTo>
                        <a:lnTo>
                          <a:pt x="184776" y="68603"/>
                        </a:lnTo>
                        <a:lnTo>
                          <a:pt x="168217" y="52043"/>
                        </a:lnTo>
                        <a:lnTo>
                          <a:pt x="110124" y="110136"/>
                        </a:lnTo>
                        <a:lnTo>
                          <a:pt x="93836" y="93849"/>
                        </a:lnTo>
                        <a:lnTo>
                          <a:pt x="151658" y="35484"/>
                        </a:lnTo>
                        <a:lnTo>
                          <a:pt x="123019" y="6845"/>
                        </a:lnTo>
                        <a:cubicBezTo>
                          <a:pt x="113812" y="-2282"/>
                          <a:pt x="98971" y="-2282"/>
                          <a:pt x="89765" y="6845"/>
                        </a:cubicBezTo>
                        <a:lnTo>
                          <a:pt x="89765" y="6845"/>
                        </a:lnTo>
                        <a:lnTo>
                          <a:pt x="6833" y="89912"/>
                        </a:lnTo>
                        <a:cubicBezTo>
                          <a:pt x="-2278" y="99072"/>
                          <a:pt x="-2278" y="113872"/>
                          <a:pt x="6833" y="123031"/>
                        </a:cubicBezTo>
                        <a:lnTo>
                          <a:pt x="346161" y="462359"/>
                        </a:lnTo>
                        <a:cubicBezTo>
                          <a:pt x="355367" y="471486"/>
                          <a:pt x="370208" y="471486"/>
                          <a:pt x="379415" y="462359"/>
                        </a:cubicBezTo>
                        <a:lnTo>
                          <a:pt x="462347" y="379427"/>
                        </a:lnTo>
                        <a:cubicBezTo>
                          <a:pt x="471473" y="370221"/>
                          <a:pt x="471473" y="355380"/>
                          <a:pt x="462347" y="346173"/>
                        </a:cubicBezTo>
                        <a:close/>
                        <a:moveTo>
                          <a:pt x="359055" y="408745"/>
                        </a:moveTo>
                        <a:cubicBezTo>
                          <a:pt x="354511" y="413318"/>
                          <a:pt x="347120" y="413341"/>
                          <a:pt x="342548" y="408797"/>
                        </a:cubicBezTo>
                        <a:cubicBezTo>
                          <a:pt x="342530" y="408779"/>
                          <a:pt x="342514" y="408763"/>
                          <a:pt x="342496" y="408745"/>
                        </a:cubicBezTo>
                        <a:cubicBezTo>
                          <a:pt x="337923" y="404172"/>
                          <a:pt x="337923" y="396759"/>
                          <a:pt x="342496" y="392186"/>
                        </a:cubicBezTo>
                        <a:cubicBezTo>
                          <a:pt x="347069" y="387613"/>
                          <a:pt x="354483" y="387613"/>
                          <a:pt x="359055" y="392186"/>
                        </a:cubicBezTo>
                        <a:lnTo>
                          <a:pt x="359055" y="392186"/>
                        </a:lnTo>
                        <a:cubicBezTo>
                          <a:pt x="363502" y="396810"/>
                          <a:pt x="363502" y="404121"/>
                          <a:pt x="359055" y="408745"/>
                        </a:cubicBezTo>
                        <a:close/>
                      </a:path>
                    </a:pathLst>
                  </a:custGeom>
                  <a:solidFill>
                    <a:srgbClr val="26BCD7"/>
                  </a:solidFill>
                  <a:ln w="13543" cap="flat">
                    <a:noFill/>
                    <a:prstDash val="solid"/>
                    <a:miter/>
                  </a:ln>
                </p:spPr>
                <p:txBody>
                  <a:bodyPr rtlCol="0" anchor="ctr"/>
                  <a:lstStyle/>
                  <a:p>
                    <a:endParaRPr lang="en-US" dirty="0"/>
                  </a:p>
                </p:txBody>
              </p:sp>
              <p:sp>
                <p:nvSpPr>
                  <p:cNvPr id="120" name="Freeform 119">
                    <a:extLst>
                      <a:ext uri="{FF2B5EF4-FFF2-40B4-BE49-F238E27FC236}">
                        <a16:creationId xmlns:a16="http://schemas.microsoft.com/office/drawing/2014/main" id="{015A12B6-1595-0404-EB65-E3C7B20C9A4B}"/>
                      </a:ext>
                    </a:extLst>
                  </p:cNvPr>
                  <p:cNvSpPr/>
                  <p:nvPr/>
                </p:nvSpPr>
                <p:spPr>
                  <a:xfrm>
                    <a:off x="7722885" y="473571"/>
                    <a:ext cx="461273" cy="469269"/>
                  </a:xfrm>
                  <a:custGeom>
                    <a:avLst/>
                    <a:gdLst>
                      <a:gd name="connsiteX0" fmla="*/ 454428 w 461273"/>
                      <a:gd name="connsiteY0" fmla="*/ 106459 h 469269"/>
                      <a:gd name="connsiteX1" fmla="*/ 454428 w 461273"/>
                      <a:gd name="connsiteY1" fmla="*/ 73205 h 469269"/>
                      <a:gd name="connsiteX2" fmla="*/ 388056 w 461273"/>
                      <a:gd name="connsiteY2" fmla="*/ 6833 h 469269"/>
                      <a:gd name="connsiteX3" fmla="*/ 354937 w 461273"/>
                      <a:gd name="connsiteY3" fmla="*/ 6833 h 469269"/>
                      <a:gd name="connsiteX4" fmla="*/ 253817 w 461273"/>
                      <a:gd name="connsiteY4" fmla="*/ 110396 h 469269"/>
                      <a:gd name="connsiteX5" fmla="*/ 352901 w 461273"/>
                      <a:gd name="connsiteY5" fmla="*/ 209887 h 469269"/>
                      <a:gd name="connsiteX6" fmla="*/ 371496 w 461273"/>
                      <a:gd name="connsiteY6" fmla="*/ 23528 h 469269"/>
                      <a:gd name="connsiteX7" fmla="*/ 371496 w 461273"/>
                      <a:gd name="connsiteY7" fmla="*/ 23528 h 469269"/>
                      <a:gd name="connsiteX8" fmla="*/ 437869 w 461273"/>
                      <a:gd name="connsiteY8" fmla="*/ 89765 h 469269"/>
                      <a:gd name="connsiteX9" fmla="*/ 388056 w 461273"/>
                      <a:gd name="connsiteY9" fmla="*/ 139578 h 469269"/>
                      <a:gd name="connsiteX10" fmla="*/ 321683 w 461273"/>
                      <a:gd name="connsiteY10" fmla="*/ 73205 h 469269"/>
                      <a:gd name="connsiteX11" fmla="*/ 33661 w 461273"/>
                      <a:gd name="connsiteY11" fmla="*/ 335710 h 469269"/>
                      <a:gd name="connsiteX12" fmla="*/ 0 w 461273"/>
                      <a:gd name="connsiteY12" fmla="*/ 469269 h 469269"/>
                      <a:gd name="connsiteX13" fmla="*/ 132474 w 461273"/>
                      <a:gd name="connsiteY13" fmla="*/ 435743 h 469269"/>
                      <a:gd name="connsiteX14" fmla="*/ 207533 w 461273"/>
                      <a:gd name="connsiteY14" fmla="*/ 358784 h 469269"/>
                      <a:gd name="connsiteX15" fmla="*/ 108585 w 461273"/>
                      <a:gd name="connsiteY15" fmla="*/ 259293 h 469269"/>
                      <a:gd name="connsiteX16" fmla="*/ 60808 w 461273"/>
                      <a:gd name="connsiteY16" fmla="*/ 429500 h 469269"/>
                      <a:gd name="connsiteX17" fmla="*/ 39362 w 461273"/>
                      <a:gd name="connsiteY17" fmla="*/ 408869 h 469269"/>
                      <a:gd name="connsiteX18" fmla="*/ 46013 w 461273"/>
                      <a:gd name="connsiteY18" fmla="*/ 381722 h 469269"/>
                      <a:gd name="connsiteX19" fmla="*/ 86732 w 461273"/>
                      <a:gd name="connsiteY19" fmla="*/ 422442 h 469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1273" h="469269">
                        <a:moveTo>
                          <a:pt x="454428" y="106459"/>
                        </a:moveTo>
                        <a:cubicBezTo>
                          <a:pt x="463555" y="97253"/>
                          <a:pt x="463555" y="82412"/>
                          <a:pt x="454428" y="73205"/>
                        </a:cubicBezTo>
                        <a:lnTo>
                          <a:pt x="388056" y="6833"/>
                        </a:lnTo>
                        <a:cubicBezTo>
                          <a:pt x="378897" y="-2278"/>
                          <a:pt x="364096" y="-2278"/>
                          <a:pt x="354937" y="6833"/>
                        </a:cubicBezTo>
                        <a:lnTo>
                          <a:pt x="253817" y="110396"/>
                        </a:lnTo>
                        <a:lnTo>
                          <a:pt x="352901" y="209887"/>
                        </a:lnTo>
                        <a:close/>
                        <a:moveTo>
                          <a:pt x="371496" y="23528"/>
                        </a:moveTo>
                        <a:lnTo>
                          <a:pt x="371496" y="23528"/>
                        </a:lnTo>
                        <a:lnTo>
                          <a:pt x="437869" y="89765"/>
                        </a:lnTo>
                        <a:lnTo>
                          <a:pt x="388056" y="139578"/>
                        </a:lnTo>
                        <a:lnTo>
                          <a:pt x="321683" y="73205"/>
                        </a:lnTo>
                        <a:close/>
                        <a:moveTo>
                          <a:pt x="33661" y="335710"/>
                        </a:moveTo>
                        <a:lnTo>
                          <a:pt x="0" y="469269"/>
                        </a:lnTo>
                        <a:lnTo>
                          <a:pt x="132474" y="435743"/>
                        </a:lnTo>
                        <a:lnTo>
                          <a:pt x="207533" y="358784"/>
                        </a:lnTo>
                        <a:lnTo>
                          <a:pt x="108585" y="259293"/>
                        </a:lnTo>
                        <a:close/>
                        <a:moveTo>
                          <a:pt x="60808" y="429500"/>
                        </a:moveTo>
                        <a:lnTo>
                          <a:pt x="39362" y="408869"/>
                        </a:lnTo>
                        <a:lnTo>
                          <a:pt x="46013" y="381722"/>
                        </a:lnTo>
                        <a:lnTo>
                          <a:pt x="86732" y="422442"/>
                        </a:lnTo>
                        <a:close/>
                      </a:path>
                    </a:pathLst>
                  </a:custGeom>
                  <a:solidFill>
                    <a:srgbClr val="5F6163"/>
                  </a:solidFill>
                  <a:ln w="13543" cap="flat">
                    <a:noFill/>
                    <a:prstDash val="solid"/>
                    <a:miter/>
                  </a:ln>
                </p:spPr>
                <p:txBody>
                  <a:bodyPr rtlCol="0" anchor="ctr"/>
                  <a:lstStyle/>
                  <a:p>
                    <a:endParaRPr lang="en-US" dirty="0"/>
                  </a:p>
                </p:txBody>
              </p:sp>
            </p:grpSp>
          </p:grpSp>
        </p:grpSp>
        <p:grpSp>
          <p:nvGrpSpPr>
            <p:cNvPr id="17" name="Group 16">
              <a:extLst>
                <a:ext uri="{FF2B5EF4-FFF2-40B4-BE49-F238E27FC236}">
                  <a16:creationId xmlns:a16="http://schemas.microsoft.com/office/drawing/2014/main" id="{305B6DDB-3669-BBCA-6982-9DD27AA7438E}"/>
                </a:ext>
              </a:extLst>
            </p:cNvPr>
            <p:cNvGrpSpPr/>
            <p:nvPr/>
          </p:nvGrpSpPr>
          <p:grpSpPr>
            <a:xfrm>
              <a:off x="6254582" y="1674813"/>
              <a:ext cx="2755049" cy="1324860"/>
              <a:chOff x="6254582" y="1674813"/>
              <a:chExt cx="2755049" cy="1324860"/>
            </a:xfrm>
          </p:grpSpPr>
          <p:sp>
            <p:nvSpPr>
              <p:cNvPr id="80" name="Freeform 79">
                <a:extLst>
                  <a:ext uri="{FF2B5EF4-FFF2-40B4-BE49-F238E27FC236}">
                    <a16:creationId xmlns:a16="http://schemas.microsoft.com/office/drawing/2014/main" id="{AA556260-70A1-F086-F20E-B2F686DAD471}"/>
                  </a:ext>
                </a:extLst>
              </p:cNvPr>
              <p:cNvSpPr/>
              <p:nvPr/>
            </p:nvSpPr>
            <p:spPr>
              <a:xfrm>
                <a:off x="6254582"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algn="ctr"/>
                <a:r>
                  <a:rPr lang="en-US" sz="1600" b="1" dirty="0">
                    <a:solidFill>
                      <a:schemeClr val="bg1"/>
                    </a:solidFill>
                    <a:latin typeface="Arial" panose="020B0604020202020204" pitchFamily="34" charset="0"/>
                    <a:cs typeface="Arial" panose="020B0604020202020204" pitchFamily="34" charset="0"/>
                  </a:rPr>
                  <a:t>Build</a:t>
                </a:r>
              </a:p>
            </p:txBody>
          </p:sp>
          <p:grpSp>
            <p:nvGrpSpPr>
              <p:cNvPr id="9" name="Group 8">
                <a:extLst>
                  <a:ext uri="{FF2B5EF4-FFF2-40B4-BE49-F238E27FC236}">
                    <a16:creationId xmlns:a16="http://schemas.microsoft.com/office/drawing/2014/main" id="{2942CE7E-595D-4759-3431-04BB9D6E30A9}"/>
                  </a:ext>
                </a:extLst>
              </p:cNvPr>
              <p:cNvGrpSpPr/>
              <p:nvPr/>
            </p:nvGrpSpPr>
            <p:grpSpPr>
              <a:xfrm>
                <a:off x="7197917" y="1674813"/>
                <a:ext cx="868680" cy="868680"/>
                <a:chOff x="7197917" y="1674813"/>
                <a:chExt cx="868680" cy="868680"/>
              </a:xfrm>
            </p:grpSpPr>
            <p:sp>
              <p:nvSpPr>
                <p:cNvPr id="150" name="Oval 149">
                  <a:extLst>
                    <a:ext uri="{FF2B5EF4-FFF2-40B4-BE49-F238E27FC236}">
                      <a16:creationId xmlns:a16="http://schemas.microsoft.com/office/drawing/2014/main" id="{5A192F1F-0456-14D4-0783-A54BD149C1C2}"/>
                    </a:ext>
                  </a:extLst>
                </p:cNvPr>
                <p:cNvSpPr/>
                <p:nvPr/>
              </p:nvSpPr>
              <p:spPr>
                <a:xfrm>
                  <a:off x="7201599" y="1679323"/>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grpSp>
              <p:nvGrpSpPr>
                <p:cNvPr id="8" name="Group 7">
                  <a:extLst>
                    <a:ext uri="{FF2B5EF4-FFF2-40B4-BE49-F238E27FC236}">
                      <a16:creationId xmlns:a16="http://schemas.microsoft.com/office/drawing/2014/main" id="{F1FDF171-B95B-5DD5-1313-95929F98D9FF}"/>
                    </a:ext>
                  </a:extLst>
                </p:cNvPr>
                <p:cNvGrpSpPr/>
                <p:nvPr/>
              </p:nvGrpSpPr>
              <p:grpSpPr>
                <a:xfrm>
                  <a:off x="7197917" y="1674813"/>
                  <a:ext cx="868680" cy="868680"/>
                  <a:chOff x="7197917" y="1674813"/>
                  <a:chExt cx="868680" cy="868680"/>
                </a:xfrm>
              </p:grpSpPr>
              <p:sp>
                <p:nvSpPr>
                  <p:cNvPr id="82" name="Freeform 81">
                    <a:extLst>
                      <a:ext uri="{FF2B5EF4-FFF2-40B4-BE49-F238E27FC236}">
                        <a16:creationId xmlns:a16="http://schemas.microsoft.com/office/drawing/2014/main" id="{5EF721D8-25F9-35BB-B832-33DFA103215F}"/>
                      </a:ext>
                    </a:extLst>
                  </p:cNvPr>
                  <p:cNvSpPr/>
                  <p:nvPr/>
                </p:nvSpPr>
                <p:spPr>
                  <a:xfrm>
                    <a:off x="7265239" y="1742135"/>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endParaRPr lang="en-US" dirty="0"/>
                  </a:p>
                </p:txBody>
              </p:sp>
              <p:sp>
                <p:nvSpPr>
                  <p:cNvPr id="83" name="Freeform 82">
                    <a:extLst>
                      <a:ext uri="{FF2B5EF4-FFF2-40B4-BE49-F238E27FC236}">
                        <a16:creationId xmlns:a16="http://schemas.microsoft.com/office/drawing/2014/main" id="{43EA1EB8-3BE1-EAE1-A1A9-D739BBECAC6E}"/>
                      </a:ext>
                    </a:extLst>
                  </p:cNvPr>
                  <p:cNvSpPr/>
                  <p:nvPr/>
                </p:nvSpPr>
                <p:spPr>
                  <a:xfrm>
                    <a:off x="7197917" y="1674813"/>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endParaRPr lang="en-US" dirty="0"/>
                  </a:p>
                </p:txBody>
              </p:sp>
            </p:grpSp>
            <p:grpSp>
              <p:nvGrpSpPr>
                <p:cNvPr id="132" name="Group 131">
                  <a:extLst>
                    <a:ext uri="{FF2B5EF4-FFF2-40B4-BE49-F238E27FC236}">
                      <a16:creationId xmlns:a16="http://schemas.microsoft.com/office/drawing/2014/main" id="{4E62D433-FB79-0335-8736-DD49E60F0557}"/>
                    </a:ext>
                  </a:extLst>
                </p:cNvPr>
                <p:cNvGrpSpPr/>
                <p:nvPr/>
              </p:nvGrpSpPr>
              <p:grpSpPr>
                <a:xfrm>
                  <a:off x="7372467" y="1854844"/>
                  <a:ext cx="513729" cy="514165"/>
                  <a:chOff x="8433979" y="276446"/>
                  <a:chExt cx="587383" cy="587882"/>
                </a:xfrm>
              </p:grpSpPr>
              <p:sp>
                <p:nvSpPr>
                  <p:cNvPr id="126" name="Freeform 125">
                    <a:extLst>
                      <a:ext uri="{FF2B5EF4-FFF2-40B4-BE49-F238E27FC236}">
                        <a16:creationId xmlns:a16="http://schemas.microsoft.com/office/drawing/2014/main" id="{29796B0F-8CD3-7577-44CD-E99EF43CD771}"/>
                      </a:ext>
                    </a:extLst>
                  </p:cNvPr>
                  <p:cNvSpPr/>
                  <p:nvPr/>
                </p:nvSpPr>
                <p:spPr>
                  <a:xfrm>
                    <a:off x="8533253" y="375177"/>
                    <a:ext cx="395318" cy="390974"/>
                  </a:xfrm>
                  <a:custGeom>
                    <a:avLst/>
                    <a:gdLst>
                      <a:gd name="connsiteX0" fmla="*/ 372632 w 395318"/>
                      <a:gd name="connsiteY0" fmla="*/ 156277 h 390974"/>
                      <a:gd name="connsiteX1" fmla="*/ 372632 w 395318"/>
                      <a:gd name="connsiteY1" fmla="*/ 156277 h 390974"/>
                      <a:gd name="connsiteX2" fmla="*/ 354309 w 395318"/>
                      <a:gd name="connsiteY2" fmla="*/ 152612 h 390974"/>
                      <a:gd name="connsiteX3" fmla="*/ 337206 w 395318"/>
                      <a:gd name="connsiteY3" fmla="*/ 111892 h 390974"/>
                      <a:gd name="connsiteX4" fmla="*/ 348201 w 395318"/>
                      <a:gd name="connsiteY4" fmla="*/ 97234 h 390974"/>
                      <a:gd name="connsiteX5" fmla="*/ 345757 w 395318"/>
                      <a:gd name="connsiteY5" fmla="*/ 69137 h 390974"/>
                      <a:gd name="connsiteX6" fmla="*/ 321326 w 395318"/>
                      <a:gd name="connsiteY6" fmla="*/ 45520 h 390974"/>
                      <a:gd name="connsiteX7" fmla="*/ 293229 w 395318"/>
                      <a:gd name="connsiteY7" fmla="*/ 43077 h 390974"/>
                      <a:gd name="connsiteX8" fmla="*/ 277349 w 395318"/>
                      <a:gd name="connsiteY8" fmla="*/ 54071 h 390974"/>
                      <a:gd name="connsiteX9" fmla="*/ 236630 w 395318"/>
                      <a:gd name="connsiteY9" fmla="*/ 36969 h 390974"/>
                      <a:gd name="connsiteX10" fmla="*/ 233372 w 395318"/>
                      <a:gd name="connsiteY10" fmla="*/ 18374 h 390974"/>
                      <a:gd name="connsiteX11" fmla="*/ 212954 w 395318"/>
                      <a:gd name="connsiteY11" fmla="*/ 28 h 390974"/>
                      <a:gd name="connsiteX12" fmla="*/ 212605 w 395318"/>
                      <a:gd name="connsiteY12" fmla="*/ 50 h 390974"/>
                      <a:gd name="connsiteX13" fmla="*/ 177044 w 395318"/>
                      <a:gd name="connsiteY13" fmla="*/ 50 h 390974"/>
                      <a:gd name="connsiteX14" fmla="*/ 155055 w 395318"/>
                      <a:gd name="connsiteY14" fmla="*/ 18374 h 390974"/>
                      <a:gd name="connsiteX15" fmla="*/ 152612 w 395318"/>
                      <a:gd name="connsiteY15" fmla="*/ 36697 h 390974"/>
                      <a:gd name="connsiteX16" fmla="*/ 111892 w 395318"/>
                      <a:gd name="connsiteY16" fmla="*/ 53800 h 390974"/>
                      <a:gd name="connsiteX17" fmla="*/ 97234 w 395318"/>
                      <a:gd name="connsiteY17" fmla="*/ 42805 h 390974"/>
                      <a:gd name="connsiteX18" fmla="*/ 69137 w 395318"/>
                      <a:gd name="connsiteY18" fmla="*/ 45248 h 390974"/>
                      <a:gd name="connsiteX19" fmla="*/ 45520 w 395318"/>
                      <a:gd name="connsiteY19" fmla="*/ 69544 h 390974"/>
                      <a:gd name="connsiteX20" fmla="*/ 43077 w 395318"/>
                      <a:gd name="connsiteY20" fmla="*/ 97641 h 390974"/>
                      <a:gd name="connsiteX21" fmla="*/ 53664 w 395318"/>
                      <a:gd name="connsiteY21" fmla="*/ 113386 h 390974"/>
                      <a:gd name="connsiteX22" fmla="*/ 36562 w 395318"/>
                      <a:gd name="connsiteY22" fmla="*/ 154105 h 390974"/>
                      <a:gd name="connsiteX23" fmla="*/ 18374 w 395318"/>
                      <a:gd name="connsiteY23" fmla="*/ 157498 h 390974"/>
                      <a:gd name="connsiteX24" fmla="*/ 28 w 395318"/>
                      <a:gd name="connsiteY24" fmla="*/ 177916 h 390974"/>
                      <a:gd name="connsiteX25" fmla="*/ 50 w 395318"/>
                      <a:gd name="connsiteY25" fmla="*/ 178265 h 390974"/>
                      <a:gd name="connsiteX26" fmla="*/ 50 w 395318"/>
                      <a:gd name="connsiteY26" fmla="*/ 213827 h 390974"/>
                      <a:gd name="connsiteX27" fmla="*/ 18374 w 395318"/>
                      <a:gd name="connsiteY27" fmla="*/ 235544 h 390974"/>
                      <a:gd name="connsiteX28" fmla="*/ 36697 w 395318"/>
                      <a:gd name="connsiteY28" fmla="*/ 239208 h 390974"/>
                      <a:gd name="connsiteX29" fmla="*/ 53800 w 395318"/>
                      <a:gd name="connsiteY29" fmla="*/ 279928 h 390974"/>
                      <a:gd name="connsiteX30" fmla="*/ 42805 w 395318"/>
                      <a:gd name="connsiteY30" fmla="*/ 293501 h 390974"/>
                      <a:gd name="connsiteX31" fmla="*/ 45520 w 395318"/>
                      <a:gd name="connsiteY31" fmla="*/ 321326 h 390974"/>
                      <a:gd name="connsiteX32" fmla="*/ 69952 w 395318"/>
                      <a:gd name="connsiteY32" fmla="*/ 345757 h 390974"/>
                      <a:gd name="connsiteX33" fmla="*/ 98048 w 395318"/>
                      <a:gd name="connsiteY33" fmla="*/ 348201 h 390974"/>
                      <a:gd name="connsiteX34" fmla="*/ 113386 w 395318"/>
                      <a:gd name="connsiteY34" fmla="*/ 337206 h 390974"/>
                      <a:gd name="connsiteX35" fmla="*/ 154105 w 395318"/>
                      <a:gd name="connsiteY35" fmla="*/ 354309 h 390974"/>
                      <a:gd name="connsiteX36" fmla="*/ 157770 w 395318"/>
                      <a:gd name="connsiteY36" fmla="*/ 372632 h 390974"/>
                      <a:gd name="connsiteX37" fmla="*/ 179758 w 395318"/>
                      <a:gd name="connsiteY37" fmla="*/ 390956 h 390974"/>
                      <a:gd name="connsiteX38" fmla="*/ 215320 w 395318"/>
                      <a:gd name="connsiteY38" fmla="*/ 390956 h 390974"/>
                      <a:gd name="connsiteX39" fmla="*/ 237308 w 395318"/>
                      <a:gd name="connsiteY39" fmla="*/ 372632 h 390974"/>
                      <a:gd name="connsiteX40" fmla="*/ 240973 w 395318"/>
                      <a:gd name="connsiteY40" fmla="*/ 354309 h 390974"/>
                      <a:gd name="connsiteX41" fmla="*/ 281692 w 395318"/>
                      <a:gd name="connsiteY41" fmla="*/ 337206 h 390974"/>
                      <a:gd name="connsiteX42" fmla="*/ 297573 w 395318"/>
                      <a:gd name="connsiteY42" fmla="*/ 348201 h 390974"/>
                      <a:gd name="connsiteX43" fmla="*/ 325669 w 395318"/>
                      <a:gd name="connsiteY43" fmla="*/ 345757 h 390974"/>
                      <a:gd name="connsiteX44" fmla="*/ 350101 w 395318"/>
                      <a:gd name="connsiteY44" fmla="*/ 321326 h 390974"/>
                      <a:gd name="connsiteX45" fmla="*/ 352544 w 395318"/>
                      <a:gd name="connsiteY45" fmla="*/ 293229 h 390974"/>
                      <a:gd name="connsiteX46" fmla="*/ 341550 w 395318"/>
                      <a:gd name="connsiteY46" fmla="*/ 277349 h 390974"/>
                      <a:gd name="connsiteX47" fmla="*/ 358652 w 395318"/>
                      <a:gd name="connsiteY47" fmla="*/ 236630 h 390974"/>
                      <a:gd name="connsiteX48" fmla="*/ 376976 w 395318"/>
                      <a:gd name="connsiteY48" fmla="*/ 232965 h 390974"/>
                      <a:gd name="connsiteX49" fmla="*/ 395299 w 395318"/>
                      <a:gd name="connsiteY49" fmla="*/ 210976 h 390974"/>
                      <a:gd name="connsiteX50" fmla="*/ 395299 w 395318"/>
                      <a:gd name="connsiteY50" fmla="*/ 175822 h 390974"/>
                      <a:gd name="connsiteX51" fmla="*/ 372632 w 395318"/>
                      <a:gd name="connsiteY51" fmla="*/ 156277 h 390974"/>
                      <a:gd name="connsiteX52" fmla="*/ 195503 w 395318"/>
                      <a:gd name="connsiteY52" fmla="*/ 281014 h 390974"/>
                      <a:gd name="connsiteX53" fmla="*/ 109721 w 395318"/>
                      <a:gd name="connsiteY53" fmla="*/ 195503 h 390974"/>
                      <a:gd name="connsiteX54" fmla="*/ 195231 w 395318"/>
                      <a:gd name="connsiteY54" fmla="*/ 109721 h 390974"/>
                      <a:gd name="connsiteX55" fmla="*/ 281014 w 395318"/>
                      <a:gd name="connsiteY55" fmla="*/ 195231 h 390974"/>
                      <a:gd name="connsiteX56" fmla="*/ 281014 w 395318"/>
                      <a:gd name="connsiteY56" fmla="*/ 195503 h 390974"/>
                      <a:gd name="connsiteX57" fmla="*/ 196593 w 395318"/>
                      <a:gd name="connsiteY57" fmla="*/ 281014 h 390974"/>
                      <a:gd name="connsiteX58" fmla="*/ 195503 w 395318"/>
                      <a:gd name="connsiteY58" fmla="*/ 281014 h 39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5318" h="390974">
                        <a:moveTo>
                          <a:pt x="372632" y="156277"/>
                        </a:moveTo>
                        <a:lnTo>
                          <a:pt x="372632" y="156277"/>
                        </a:lnTo>
                        <a:lnTo>
                          <a:pt x="354309" y="152612"/>
                        </a:lnTo>
                        <a:cubicBezTo>
                          <a:pt x="350439" y="138340"/>
                          <a:pt x="344688" y="124647"/>
                          <a:pt x="337206" y="111892"/>
                        </a:cubicBezTo>
                        <a:lnTo>
                          <a:pt x="348201" y="97234"/>
                        </a:lnTo>
                        <a:cubicBezTo>
                          <a:pt x="354234" y="88495"/>
                          <a:pt x="353209" y="76703"/>
                          <a:pt x="345757" y="69137"/>
                        </a:cubicBezTo>
                        <a:lnTo>
                          <a:pt x="321326" y="45520"/>
                        </a:lnTo>
                        <a:cubicBezTo>
                          <a:pt x="314034" y="37495"/>
                          <a:pt x="301797" y="36431"/>
                          <a:pt x="293229" y="43077"/>
                        </a:cubicBezTo>
                        <a:lnTo>
                          <a:pt x="277349" y="54071"/>
                        </a:lnTo>
                        <a:cubicBezTo>
                          <a:pt x="264449" y="46885"/>
                          <a:pt x="250792" y="41149"/>
                          <a:pt x="236630" y="36969"/>
                        </a:cubicBezTo>
                        <a:lnTo>
                          <a:pt x="233372" y="18374"/>
                        </a:lnTo>
                        <a:cubicBezTo>
                          <a:pt x="232799" y="7670"/>
                          <a:pt x="223658" y="-545"/>
                          <a:pt x="212954" y="28"/>
                        </a:cubicBezTo>
                        <a:cubicBezTo>
                          <a:pt x="212837" y="35"/>
                          <a:pt x="212722" y="42"/>
                          <a:pt x="212605" y="50"/>
                        </a:cubicBezTo>
                        <a:lnTo>
                          <a:pt x="177044" y="50"/>
                        </a:lnTo>
                        <a:cubicBezTo>
                          <a:pt x="166238" y="12"/>
                          <a:pt x="156966" y="7739"/>
                          <a:pt x="155055" y="18374"/>
                        </a:cubicBezTo>
                        <a:lnTo>
                          <a:pt x="152612" y="36697"/>
                        </a:lnTo>
                        <a:cubicBezTo>
                          <a:pt x="138262" y="40336"/>
                          <a:pt x="124537" y="46101"/>
                          <a:pt x="111892" y="53800"/>
                        </a:cubicBezTo>
                        <a:lnTo>
                          <a:pt x="97234" y="42805"/>
                        </a:lnTo>
                        <a:cubicBezTo>
                          <a:pt x="88666" y="36160"/>
                          <a:pt x="76429" y="37224"/>
                          <a:pt x="69137" y="45248"/>
                        </a:cubicBezTo>
                        <a:lnTo>
                          <a:pt x="45520" y="69544"/>
                        </a:lnTo>
                        <a:cubicBezTo>
                          <a:pt x="37495" y="76836"/>
                          <a:pt x="36431" y="89073"/>
                          <a:pt x="43077" y="97641"/>
                        </a:cubicBezTo>
                        <a:lnTo>
                          <a:pt x="53664" y="113386"/>
                        </a:lnTo>
                        <a:cubicBezTo>
                          <a:pt x="46478" y="126285"/>
                          <a:pt x="40742" y="139943"/>
                          <a:pt x="36562" y="154105"/>
                        </a:cubicBezTo>
                        <a:lnTo>
                          <a:pt x="18374" y="157498"/>
                        </a:lnTo>
                        <a:cubicBezTo>
                          <a:pt x="7670" y="158071"/>
                          <a:pt x="-545" y="167212"/>
                          <a:pt x="28" y="177916"/>
                        </a:cubicBezTo>
                        <a:cubicBezTo>
                          <a:pt x="35" y="178033"/>
                          <a:pt x="42" y="178148"/>
                          <a:pt x="50" y="178265"/>
                        </a:cubicBezTo>
                        <a:lnTo>
                          <a:pt x="50" y="213827"/>
                        </a:lnTo>
                        <a:cubicBezTo>
                          <a:pt x="142" y="224529"/>
                          <a:pt x="7840" y="233652"/>
                          <a:pt x="18374" y="235544"/>
                        </a:cubicBezTo>
                        <a:lnTo>
                          <a:pt x="36697" y="239208"/>
                        </a:lnTo>
                        <a:cubicBezTo>
                          <a:pt x="40336" y="253558"/>
                          <a:pt x="46101" y="267283"/>
                          <a:pt x="53800" y="279928"/>
                        </a:cubicBezTo>
                        <a:lnTo>
                          <a:pt x="42805" y="293501"/>
                        </a:lnTo>
                        <a:cubicBezTo>
                          <a:pt x="36993" y="302245"/>
                          <a:pt x="38127" y="313870"/>
                          <a:pt x="45520" y="321326"/>
                        </a:cubicBezTo>
                        <a:lnTo>
                          <a:pt x="69952" y="345757"/>
                        </a:lnTo>
                        <a:cubicBezTo>
                          <a:pt x="77517" y="353209"/>
                          <a:pt x="89310" y="354234"/>
                          <a:pt x="98048" y="348201"/>
                        </a:cubicBezTo>
                        <a:lnTo>
                          <a:pt x="113386" y="337206"/>
                        </a:lnTo>
                        <a:cubicBezTo>
                          <a:pt x="126285" y="344392"/>
                          <a:pt x="139943" y="350128"/>
                          <a:pt x="154105" y="354309"/>
                        </a:cubicBezTo>
                        <a:lnTo>
                          <a:pt x="157770" y="372632"/>
                        </a:lnTo>
                        <a:cubicBezTo>
                          <a:pt x="159297" y="383487"/>
                          <a:pt x="168807" y="391412"/>
                          <a:pt x="179758" y="390956"/>
                        </a:cubicBezTo>
                        <a:lnTo>
                          <a:pt x="215320" y="390956"/>
                        </a:lnTo>
                        <a:cubicBezTo>
                          <a:pt x="226125" y="390994"/>
                          <a:pt x="235397" y="383267"/>
                          <a:pt x="237308" y="372632"/>
                        </a:cubicBezTo>
                        <a:lnTo>
                          <a:pt x="240973" y="354309"/>
                        </a:lnTo>
                        <a:cubicBezTo>
                          <a:pt x="255322" y="350670"/>
                          <a:pt x="269048" y="344905"/>
                          <a:pt x="281692" y="337206"/>
                        </a:cubicBezTo>
                        <a:lnTo>
                          <a:pt x="297573" y="348201"/>
                        </a:lnTo>
                        <a:cubicBezTo>
                          <a:pt x="306311" y="354234"/>
                          <a:pt x="318104" y="353209"/>
                          <a:pt x="325669" y="345757"/>
                        </a:cubicBezTo>
                        <a:lnTo>
                          <a:pt x="350101" y="321326"/>
                        </a:lnTo>
                        <a:cubicBezTo>
                          <a:pt x="357552" y="313760"/>
                          <a:pt x="358577" y="301968"/>
                          <a:pt x="352544" y="293229"/>
                        </a:cubicBezTo>
                        <a:lnTo>
                          <a:pt x="341550" y="277349"/>
                        </a:lnTo>
                        <a:cubicBezTo>
                          <a:pt x="348735" y="264449"/>
                          <a:pt x="354471" y="250792"/>
                          <a:pt x="358652" y="236630"/>
                        </a:cubicBezTo>
                        <a:lnTo>
                          <a:pt x="376976" y="232965"/>
                        </a:lnTo>
                        <a:cubicBezTo>
                          <a:pt x="387830" y="231438"/>
                          <a:pt x="395755" y="221927"/>
                          <a:pt x="395299" y="210976"/>
                        </a:cubicBezTo>
                        <a:lnTo>
                          <a:pt x="395299" y="175822"/>
                        </a:lnTo>
                        <a:cubicBezTo>
                          <a:pt x="391789" y="165717"/>
                          <a:pt x="383143" y="158261"/>
                          <a:pt x="372632" y="156277"/>
                        </a:cubicBezTo>
                        <a:close/>
                        <a:moveTo>
                          <a:pt x="195503" y="281014"/>
                        </a:moveTo>
                        <a:cubicBezTo>
                          <a:pt x="148202" y="281088"/>
                          <a:pt x="109795" y="242804"/>
                          <a:pt x="109721" y="195503"/>
                        </a:cubicBezTo>
                        <a:cubicBezTo>
                          <a:pt x="109646" y="148202"/>
                          <a:pt x="147931" y="109795"/>
                          <a:pt x="195231" y="109721"/>
                        </a:cubicBezTo>
                        <a:cubicBezTo>
                          <a:pt x="242532" y="109646"/>
                          <a:pt x="280939" y="147931"/>
                          <a:pt x="281014" y="195231"/>
                        </a:cubicBezTo>
                        <a:cubicBezTo>
                          <a:pt x="281014" y="195322"/>
                          <a:pt x="281014" y="195412"/>
                          <a:pt x="281014" y="195503"/>
                        </a:cubicBezTo>
                        <a:cubicBezTo>
                          <a:pt x="281315" y="242428"/>
                          <a:pt x="243518" y="280712"/>
                          <a:pt x="196593" y="281014"/>
                        </a:cubicBezTo>
                        <a:cubicBezTo>
                          <a:pt x="196229" y="281016"/>
                          <a:pt x="195867" y="281016"/>
                          <a:pt x="195503" y="281014"/>
                        </a:cubicBezTo>
                        <a:close/>
                      </a:path>
                    </a:pathLst>
                  </a:custGeom>
                  <a:solidFill>
                    <a:srgbClr val="5F6163"/>
                  </a:solidFill>
                  <a:ln w="13543" cap="flat">
                    <a:noFill/>
                    <a:prstDash val="solid"/>
                    <a:miter/>
                  </a:ln>
                </p:spPr>
                <p:txBody>
                  <a:bodyPr rtlCol="0" anchor="ctr"/>
                  <a:lstStyle/>
                  <a:p>
                    <a:endParaRPr lang="en-US" dirty="0"/>
                  </a:p>
                </p:txBody>
              </p:sp>
              <p:sp>
                <p:nvSpPr>
                  <p:cNvPr id="127" name="Freeform 126">
                    <a:extLst>
                      <a:ext uri="{FF2B5EF4-FFF2-40B4-BE49-F238E27FC236}">
                        <a16:creationId xmlns:a16="http://schemas.microsoft.com/office/drawing/2014/main" id="{A524F166-97FF-029E-FB2F-39D31A107E37}"/>
                      </a:ext>
                    </a:extLst>
                  </p:cNvPr>
                  <p:cNvSpPr/>
                  <p:nvPr/>
                </p:nvSpPr>
                <p:spPr>
                  <a:xfrm>
                    <a:off x="8469739" y="276446"/>
                    <a:ext cx="271654" cy="244290"/>
                  </a:xfrm>
                  <a:custGeom>
                    <a:avLst/>
                    <a:gdLst>
                      <a:gd name="connsiteX0" fmla="*/ 8458 w 271654"/>
                      <a:gd name="connsiteY0" fmla="*/ 244014 h 244290"/>
                      <a:gd name="connsiteX1" fmla="*/ 23117 w 271654"/>
                      <a:gd name="connsiteY1" fmla="*/ 235463 h 244290"/>
                      <a:gd name="connsiteX2" fmla="*/ 218570 w 271654"/>
                      <a:gd name="connsiteY2" fmla="*/ 54669 h 244290"/>
                      <a:gd name="connsiteX3" fmla="*/ 197803 w 271654"/>
                      <a:gd name="connsiteY3" fmla="*/ 71771 h 244290"/>
                      <a:gd name="connsiteX4" fmla="*/ 195359 w 271654"/>
                      <a:gd name="connsiteY4" fmla="*/ 88873 h 244290"/>
                      <a:gd name="connsiteX5" fmla="*/ 212462 w 271654"/>
                      <a:gd name="connsiteY5" fmla="*/ 91316 h 244290"/>
                      <a:gd name="connsiteX6" fmla="*/ 266754 w 271654"/>
                      <a:gd name="connsiteY6" fmla="*/ 49783 h 244290"/>
                      <a:gd name="connsiteX7" fmla="*/ 271640 w 271654"/>
                      <a:gd name="connsiteY7" fmla="*/ 40010 h 244290"/>
                      <a:gd name="connsiteX8" fmla="*/ 263089 w 271654"/>
                      <a:gd name="connsiteY8" fmla="*/ 27794 h 244290"/>
                      <a:gd name="connsiteX9" fmla="*/ 201875 w 271654"/>
                      <a:gd name="connsiteY9" fmla="*/ 648 h 244290"/>
                      <a:gd name="connsiteX10" fmla="*/ 186545 w 271654"/>
                      <a:gd name="connsiteY10" fmla="*/ 8189 h 244290"/>
                      <a:gd name="connsiteX11" fmla="*/ 192102 w 271654"/>
                      <a:gd name="connsiteY11" fmla="*/ 22636 h 244290"/>
                      <a:gd name="connsiteX12" fmla="*/ 210426 w 271654"/>
                      <a:gd name="connsiteY12" fmla="*/ 31187 h 244290"/>
                      <a:gd name="connsiteX13" fmla="*/ 449 w 271654"/>
                      <a:gd name="connsiteY13" fmla="*/ 229355 h 244290"/>
                      <a:gd name="connsiteX14" fmla="*/ 8458 w 271654"/>
                      <a:gd name="connsiteY14" fmla="*/ 244014 h 2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654" h="244290">
                        <a:moveTo>
                          <a:pt x="8458" y="244014"/>
                        </a:moveTo>
                        <a:cubicBezTo>
                          <a:pt x="14817" y="245363"/>
                          <a:pt x="21161" y="241663"/>
                          <a:pt x="23117" y="235463"/>
                        </a:cubicBezTo>
                        <a:cubicBezTo>
                          <a:pt x="46284" y="141555"/>
                          <a:pt x="123144" y="70460"/>
                          <a:pt x="218570" y="54669"/>
                        </a:cubicBezTo>
                        <a:lnTo>
                          <a:pt x="197803" y="71771"/>
                        </a:lnTo>
                        <a:cubicBezTo>
                          <a:pt x="192406" y="75819"/>
                          <a:pt x="191312" y="83477"/>
                          <a:pt x="195359" y="88873"/>
                        </a:cubicBezTo>
                        <a:cubicBezTo>
                          <a:pt x="199407" y="94270"/>
                          <a:pt x="207065" y="95364"/>
                          <a:pt x="212462" y="91316"/>
                        </a:cubicBezTo>
                        <a:lnTo>
                          <a:pt x="266754" y="49783"/>
                        </a:lnTo>
                        <a:cubicBezTo>
                          <a:pt x="269980" y="47604"/>
                          <a:pt x="271833" y="43897"/>
                          <a:pt x="271640" y="40010"/>
                        </a:cubicBezTo>
                        <a:cubicBezTo>
                          <a:pt x="271482" y="34597"/>
                          <a:pt x="268121" y="29796"/>
                          <a:pt x="263089" y="27794"/>
                        </a:cubicBezTo>
                        <a:lnTo>
                          <a:pt x="201875" y="648"/>
                        </a:lnTo>
                        <a:cubicBezTo>
                          <a:pt x="195559" y="-1502"/>
                          <a:pt x="188696" y="1874"/>
                          <a:pt x="186545" y="8189"/>
                        </a:cubicBezTo>
                        <a:cubicBezTo>
                          <a:pt x="184664" y="13715"/>
                          <a:pt x="187003" y="19795"/>
                          <a:pt x="192102" y="22636"/>
                        </a:cubicBezTo>
                        <a:lnTo>
                          <a:pt x="210426" y="31187"/>
                        </a:lnTo>
                        <a:cubicBezTo>
                          <a:pt x="107817" y="50721"/>
                          <a:pt x="25883" y="128048"/>
                          <a:pt x="449" y="229355"/>
                        </a:cubicBezTo>
                        <a:cubicBezTo>
                          <a:pt x="-1310" y="235605"/>
                          <a:pt x="2248" y="242116"/>
                          <a:pt x="8458" y="244014"/>
                        </a:cubicBezTo>
                        <a:close/>
                      </a:path>
                    </a:pathLst>
                  </a:custGeom>
                  <a:solidFill>
                    <a:srgbClr val="26BCD7"/>
                  </a:solidFill>
                  <a:ln w="13543" cap="flat">
                    <a:noFill/>
                    <a:prstDash val="solid"/>
                    <a:miter/>
                  </a:ln>
                </p:spPr>
                <p:txBody>
                  <a:bodyPr rtlCol="0" anchor="ctr"/>
                  <a:lstStyle/>
                  <a:p>
                    <a:endParaRPr lang="en-US" dirty="0"/>
                  </a:p>
                </p:txBody>
              </p:sp>
              <p:sp>
                <p:nvSpPr>
                  <p:cNvPr id="128" name="Freeform 127">
                    <a:extLst>
                      <a:ext uri="{FF2B5EF4-FFF2-40B4-BE49-F238E27FC236}">
                        <a16:creationId xmlns:a16="http://schemas.microsoft.com/office/drawing/2014/main" id="{1E998649-65AF-4350-AEF8-612D765E76D3}"/>
                      </a:ext>
                    </a:extLst>
                  </p:cNvPr>
                  <p:cNvSpPr/>
                  <p:nvPr/>
                </p:nvSpPr>
                <p:spPr>
                  <a:xfrm>
                    <a:off x="8433979" y="558315"/>
                    <a:ext cx="244924" cy="271617"/>
                  </a:xfrm>
                  <a:custGeom>
                    <a:avLst/>
                    <a:gdLst>
                      <a:gd name="connsiteX0" fmla="*/ 236006 w 244924"/>
                      <a:gd name="connsiteY0" fmla="*/ 246909 h 271617"/>
                      <a:gd name="connsiteX1" fmla="*/ 55212 w 244924"/>
                      <a:gd name="connsiteY1" fmla="*/ 51456 h 271617"/>
                      <a:gd name="connsiteX2" fmla="*/ 72314 w 244924"/>
                      <a:gd name="connsiteY2" fmla="*/ 73444 h 271617"/>
                      <a:gd name="connsiteX3" fmla="*/ 89416 w 244924"/>
                      <a:gd name="connsiteY3" fmla="*/ 75887 h 271617"/>
                      <a:gd name="connsiteX4" fmla="*/ 91859 w 244924"/>
                      <a:gd name="connsiteY4" fmla="*/ 58785 h 271617"/>
                      <a:gd name="connsiteX5" fmla="*/ 49783 w 244924"/>
                      <a:gd name="connsiteY5" fmla="*/ 4900 h 271617"/>
                      <a:gd name="connsiteX6" fmla="*/ 40010 w 244924"/>
                      <a:gd name="connsiteY6" fmla="*/ 14 h 271617"/>
                      <a:gd name="connsiteX7" fmla="*/ 27794 w 244924"/>
                      <a:gd name="connsiteY7" fmla="*/ 8565 h 271617"/>
                      <a:gd name="connsiteX8" fmla="*/ 648 w 244924"/>
                      <a:gd name="connsiteY8" fmla="*/ 69780 h 271617"/>
                      <a:gd name="connsiteX9" fmla="*/ 8189 w 244924"/>
                      <a:gd name="connsiteY9" fmla="*/ 85109 h 271617"/>
                      <a:gd name="connsiteX10" fmla="*/ 22636 w 244924"/>
                      <a:gd name="connsiteY10" fmla="*/ 79552 h 271617"/>
                      <a:gd name="connsiteX11" fmla="*/ 31187 w 244924"/>
                      <a:gd name="connsiteY11" fmla="*/ 61229 h 271617"/>
                      <a:gd name="connsiteX12" fmla="*/ 229898 w 244924"/>
                      <a:gd name="connsiteY12" fmla="*/ 271340 h 271617"/>
                      <a:gd name="connsiteX13" fmla="*/ 244557 w 244924"/>
                      <a:gd name="connsiteY13" fmla="*/ 262789 h 271617"/>
                      <a:gd name="connsiteX14" fmla="*/ 236006 w 244924"/>
                      <a:gd name="connsiteY14" fmla="*/ 246909 h 27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924" h="271617">
                        <a:moveTo>
                          <a:pt x="236006" y="246909"/>
                        </a:moveTo>
                        <a:cubicBezTo>
                          <a:pt x="142097" y="223741"/>
                          <a:pt x="71003" y="146882"/>
                          <a:pt x="55212" y="51456"/>
                        </a:cubicBezTo>
                        <a:lnTo>
                          <a:pt x="72314" y="73444"/>
                        </a:lnTo>
                        <a:cubicBezTo>
                          <a:pt x="76361" y="78841"/>
                          <a:pt x="84019" y="79935"/>
                          <a:pt x="89416" y="75887"/>
                        </a:cubicBezTo>
                        <a:cubicBezTo>
                          <a:pt x="94813" y="71840"/>
                          <a:pt x="95907" y="64182"/>
                          <a:pt x="91859" y="58785"/>
                        </a:cubicBezTo>
                        <a:lnTo>
                          <a:pt x="49783" y="4900"/>
                        </a:lnTo>
                        <a:cubicBezTo>
                          <a:pt x="47604" y="1674"/>
                          <a:pt x="43897" y="-179"/>
                          <a:pt x="40010" y="14"/>
                        </a:cubicBezTo>
                        <a:cubicBezTo>
                          <a:pt x="34597" y="171"/>
                          <a:pt x="29796" y="3533"/>
                          <a:pt x="27794" y="8565"/>
                        </a:cubicBezTo>
                        <a:lnTo>
                          <a:pt x="648" y="69780"/>
                        </a:lnTo>
                        <a:cubicBezTo>
                          <a:pt x="-1502" y="76095"/>
                          <a:pt x="1874" y="82958"/>
                          <a:pt x="8189" y="85109"/>
                        </a:cubicBezTo>
                        <a:cubicBezTo>
                          <a:pt x="13715" y="86990"/>
                          <a:pt x="19795" y="84652"/>
                          <a:pt x="22636" y="79552"/>
                        </a:cubicBezTo>
                        <a:lnTo>
                          <a:pt x="31187" y="61229"/>
                        </a:lnTo>
                        <a:cubicBezTo>
                          <a:pt x="50313" y="164263"/>
                          <a:pt x="128090" y="246502"/>
                          <a:pt x="229898" y="271340"/>
                        </a:cubicBezTo>
                        <a:cubicBezTo>
                          <a:pt x="236257" y="272690"/>
                          <a:pt x="242601" y="268990"/>
                          <a:pt x="244557" y="262789"/>
                        </a:cubicBezTo>
                        <a:cubicBezTo>
                          <a:pt x="246144" y="256094"/>
                          <a:pt x="242469" y="249269"/>
                          <a:pt x="236006" y="246909"/>
                        </a:cubicBezTo>
                        <a:close/>
                      </a:path>
                    </a:pathLst>
                  </a:custGeom>
                  <a:solidFill>
                    <a:srgbClr val="26BCD7"/>
                  </a:solidFill>
                  <a:ln w="13543" cap="flat">
                    <a:noFill/>
                    <a:prstDash val="solid"/>
                    <a:miter/>
                  </a:ln>
                </p:spPr>
                <p:txBody>
                  <a:bodyPr rtlCol="0" anchor="ctr"/>
                  <a:lstStyle/>
                  <a:p>
                    <a:endParaRPr lang="en-US" dirty="0"/>
                  </a:p>
                </p:txBody>
              </p:sp>
              <p:sp>
                <p:nvSpPr>
                  <p:cNvPr id="129" name="Freeform 128">
                    <a:extLst>
                      <a:ext uri="{FF2B5EF4-FFF2-40B4-BE49-F238E27FC236}">
                        <a16:creationId xmlns:a16="http://schemas.microsoft.com/office/drawing/2014/main" id="{ECCA9716-8AF1-B246-FF59-A6D920D4CD6A}"/>
                      </a:ext>
                    </a:extLst>
                  </p:cNvPr>
                  <p:cNvSpPr/>
                  <p:nvPr/>
                </p:nvSpPr>
                <p:spPr>
                  <a:xfrm>
                    <a:off x="8716393" y="615615"/>
                    <a:ext cx="272823" cy="248713"/>
                  </a:xfrm>
                  <a:custGeom>
                    <a:avLst/>
                    <a:gdLst>
                      <a:gd name="connsiteX0" fmla="*/ 262787 w 272823"/>
                      <a:gd name="connsiteY0" fmla="*/ 264 h 248713"/>
                      <a:gd name="connsiteX1" fmla="*/ 248170 w 272823"/>
                      <a:gd name="connsiteY1" fmla="*/ 9827 h 248713"/>
                      <a:gd name="connsiteX2" fmla="*/ 248128 w 272823"/>
                      <a:gd name="connsiteY2" fmla="*/ 10036 h 248713"/>
                      <a:gd name="connsiteX3" fmla="*/ 51454 w 272823"/>
                      <a:gd name="connsiteY3" fmla="*/ 194495 h 248713"/>
                      <a:gd name="connsiteX4" fmla="*/ 72220 w 272823"/>
                      <a:gd name="connsiteY4" fmla="*/ 178615 h 248713"/>
                      <a:gd name="connsiteX5" fmla="*/ 74664 w 272823"/>
                      <a:gd name="connsiteY5" fmla="*/ 161512 h 248713"/>
                      <a:gd name="connsiteX6" fmla="*/ 57562 w 272823"/>
                      <a:gd name="connsiteY6" fmla="*/ 159069 h 248713"/>
                      <a:gd name="connsiteX7" fmla="*/ 4898 w 272823"/>
                      <a:gd name="connsiteY7" fmla="*/ 199789 h 248713"/>
                      <a:gd name="connsiteX8" fmla="*/ 11 w 272823"/>
                      <a:gd name="connsiteY8" fmla="*/ 210783 h 248713"/>
                      <a:gd name="connsiteX9" fmla="*/ 8563 w 272823"/>
                      <a:gd name="connsiteY9" fmla="*/ 220556 h 248713"/>
                      <a:gd name="connsiteX10" fmla="*/ 69777 w 272823"/>
                      <a:gd name="connsiteY10" fmla="*/ 247702 h 248713"/>
                      <a:gd name="connsiteX11" fmla="*/ 85997 w 272823"/>
                      <a:gd name="connsiteY11" fmla="*/ 241254 h 248713"/>
                      <a:gd name="connsiteX12" fmla="*/ 79550 w 272823"/>
                      <a:gd name="connsiteY12" fmla="*/ 225035 h 248713"/>
                      <a:gd name="connsiteX13" fmla="*/ 61226 w 272823"/>
                      <a:gd name="connsiteY13" fmla="*/ 217705 h 248713"/>
                      <a:gd name="connsiteX14" fmla="*/ 272560 w 272823"/>
                      <a:gd name="connsiteY14" fmla="*/ 14923 h 248713"/>
                      <a:gd name="connsiteX15" fmla="*/ 262996 w 272823"/>
                      <a:gd name="connsiteY15" fmla="*/ 306 h 248713"/>
                      <a:gd name="connsiteX16" fmla="*/ 262787 w 272823"/>
                      <a:gd name="connsiteY16" fmla="*/ 264 h 2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823" h="248713">
                        <a:moveTo>
                          <a:pt x="262787" y="264"/>
                        </a:moveTo>
                        <a:cubicBezTo>
                          <a:pt x="256109" y="-1132"/>
                          <a:pt x="249566" y="3149"/>
                          <a:pt x="248170" y="9827"/>
                        </a:cubicBezTo>
                        <a:cubicBezTo>
                          <a:pt x="248155" y="9897"/>
                          <a:pt x="248142" y="9967"/>
                          <a:pt x="248128" y="10036"/>
                        </a:cubicBezTo>
                        <a:cubicBezTo>
                          <a:pt x="226646" y="106062"/>
                          <a:pt x="148659" y="179206"/>
                          <a:pt x="51454" y="194495"/>
                        </a:cubicBezTo>
                        <a:lnTo>
                          <a:pt x="72220" y="178615"/>
                        </a:lnTo>
                        <a:cubicBezTo>
                          <a:pt x="77617" y="174567"/>
                          <a:pt x="78711" y="166909"/>
                          <a:pt x="74664" y="161512"/>
                        </a:cubicBezTo>
                        <a:cubicBezTo>
                          <a:pt x="70616" y="156116"/>
                          <a:pt x="62958" y="155022"/>
                          <a:pt x="57562" y="159069"/>
                        </a:cubicBezTo>
                        <a:lnTo>
                          <a:pt x="4898" y="199789"/>
                        </a:lnTo>
                        <a:cubicBezTo>
                          <a:pt x="1646" y="202492"/>
                          <a:pt x="-162" y="206558"/>
                          <a:pt x="11" y="210783"/>
                        </a:cubicBezTo>
                        <a:cubicBezTo>
                          <a:pt x="1017" y="215281"/>
                          <a:pt x="4238" y="218961"/>
                          <a:pt x="8563" y="220556"/>
                        </a:cubicBezTo>
                        <a:lnTo>
                          <a:pt x="69777" y="247702"/>
                        </a:lnTo>
                        <a:cubicBezTo>
                          <a:pt x="76037" y="250400"/>
                          <a:pt x="83299" y="247514"/>
                          <a:pt x="85997" y="241254"/>
                        </a:cubicBezTo>
                        <a:cubicBezTo>
                          <a:pt x="88696" y="234995"/>
                          <a:pt x="85810" y="227733"/>
                          <a:pt x="79550" y="225035"/>
                        </a:cubicBezTo>
                        <a:lnTo>
                          <a:pt x="61226" y="217705"/>
                        </a:lnTo>
                        <a:cubicBezTo>
                          <a:pt x="165990" y="198663"/>
                          <a:pt x="249209" y="118811"/>
                          <a:pt x="272560" y="14923"/>
                        </a:cubicBezTo>
                        <a:cubicBezTo>
                          <a:pt x="273955" y="8246"/>
                          <a:pt x="269674" y="1701"/>
                          <a:pt x="262996" y="306"/>
                        </a:cubicBezTo>
                        <a:cubicBezTo>
                          <a:pt x="262927" y="291"/>
                          <a:pt x="262856" y="277"/>
                          <a:pt x="262787" y="264"/>
                        </a:cubicBezTo>
                        <a:close/>
                      </a:path>
                    </a:pathLst>
                  </a:custGeom>
                  <a:solidFill>
                    <a:srgbClr val="26BCD7"/>
                  </a:solidFill>
                  <a:ln w="13543" cap="flat">
                    <a:noFill/>
                    <a:prstDash val="solid"/>
                    <a:miter/>
                  </a:ln>
                </p:spPr>
                <p:txBody>
                  <a:bodyPr rtlCol="0" anchor="ctr"/>
                  <a:lstStyle/>
                  <a:p>
                    <a:endParaRPr lang="en-US" dirty="0"/>
                  </a:p>
                </p:txBody>
              </p:sp>
              <p:sp>
                <p:nvSpPr>
                  <p:cNvPr id="130" name="Freeform 129">
                    <a:extLst>
                      <a:ext uri="{FF2B5EF4-FFF2-40B4-BE49-F238E27FC236}">
                        <a16:creationId xmlns:a16="http://schemas.microsoft.com/office/drawing/2014/main" id="{0F7DFB22-72D5-0C0F-78DC-AE94284DE08C}"/>
                      </a:ext>
                    </a:extLst>
                  </p:cNvPr>
                  <p:cNvSpPr/>
                  <p:nvPr/>
                </p:nvSpPr>
                <p:spPr>
                  <a:xfrm>
                    <a:off x="8774524" y="310243"/>
                    <a:ext cx="246838" cy="273060"/>
                  </a:xfrm>
                  <a:custGeom>
                    <a:avLst/>
                    <a:gdLst>
                      <a:gd name="connsiteX0" fmla="*/ 246190 w 246838"/>
                      <a:gd name="connsiteY0" fmla="*/ 202887 h 273060"/>
                      <a:gd name="connsiteX1" fmla="*/ 238649 w 246838"/>
                      <a:gd name="connsiteY1" fmla="*/ 187558 h 273060"/>
                      <a:gd name="connsiteX2" fmla="*/ 224202 w 246838"/>
                      <a:gd name="connsiteY2" fmla="*/ 193114 h 273060"/>
                      <a:gd name="connsiteX3" fmla="*/ 216872 w 246838"/>
                      <a:gd name="connsiteY3" fmla="*/ 211438 h 273060"/>
                      <a:gd name="connsiteX4" fmla="*/ 14090 w 246838"/>
                      <a:gd name="connsiteY4" fmla="*/ 105 h 273060"/>
                      <a:gd name="connsiteX5" fmla="*/ 104 w 246838"/>
                      <a:gd name="connsiteY5" fmla="*/ 10887 h 273060"/>
                      <a:gd name="connsiteX6" fmla="*/ 9203 w 246838"/>
                      <a:gd name="connsiteY6" fmla="*/ 24536 h 273060"/>
                      <a:gd name="connsiteX7" fmla="*/ 193662 w 246838"/>
                      <a:gd name="connsiteY7" fmla="*/ 221211 h 273060"/>
                      <a:gd name="connsiteX8" fmla="*/ 176560 w 246838"/>
                      <a:gd name="connsiteY8" fmla="*/ 199222 h 273060"/>
                      <a:gd name="connsiteX9" fmla="*/ 159750 w 246838"/>
                      <a:gd name="connsiteY9" fmla="*/ 195237 h 273060"/>
                      <a:gd name="connsiteX10" fmla="*/ 155765 w 246838"/>
                      <a:gd name="connsiteY10" fmla="*/ 212046 h 273060"/>
                      <a:gd name="connsiteX11" fmla="*/ 157151 w 246838"/>
                      <a:gd name="connsiteY11" fmla="*/ 213881 h 273060"/>
                      <a:gd name="connsiteX12" fmla="*/ 198684 w 246838"/>
                      <a:gd name="connsiteY12" fmla="*/ 268174 h 273060"/>
                      <a:gd name="connsiteX13" fmla="*/ 208457 w 246838"/>
                      <a:gd name="connsiteY13" fmla="*/ 273060 h 273060"/>
                      <a:gd name="connsiteX14" fmla="*/ 219451 w 246838"/>
                      <a:gd name="connsiteY14" fmla="*/ 264509 h 27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6838" h="273060">
                        <a:moveTo>
                          <a:pt x="246190" y="202887"/>
                        </a:moveTo>
                        <a:cubicBezTo>
                          <a:pt x="248340" y="196572"/>
                          <a:pt x="244965" y="189709"/>
                          <a:pt x="238649" y="187558"/>
                        </a:cubicBezTo>
                        <a:cubicBezTo>
                          <a:pt x="233123" y="185676"/>
                          <a:pt x="227043" y="188015"/>
                          <a:pt x="224202" y="193114"/>
                        </a:cubicBezTo>
                        <a:lnTo>
                          <a:pt x="216872" y="211438"/>
                        </a:lnTo>
                        <a:cubicBezTo>
                          <a:pt x="197831" y="106674"/>
                          <a:pt x="117978" y="23456"/>
                          <a:pt x="14090" y="105"/>
                        </a:cubicBezTo>
                        <a:cubicBezTo>
                          <a:pt x="7250" y="-780"/>
                          <a:pt x="989" y="4048"/>
                          <a:pt x="104" y="10887"/>
                        </a:cubicBezTo>
                        <a:cubicBezTo>
                          <a:pt x="-695" y="17071"/>
                          <a:pt x="3188" y="22897"/>
                          <a:pt x="9203" y="24536"/>
                        </a:cubicBezTo>
                        <a:cubicBezTo>
                          <a:pt x="105468" y="45602"/>
                          <a:pt x="178805" y="123795"/>
                          <a:pt x="193662" y="221211"/>
                        </a:cubicBezTo>
                        <a:lnTo>
                          <a:pt x="176560" y="199222"/>
                        </a:lnTo>
                        <a:cubicBezTo>
                          <a:pt x="173019" y="193480"/>
                          <a:pt x="165493" y="191696"/>
                          <a:pt x="159750" y="195237"/>
                        </a:cubicBezTo>
                        <a:cubicBezTo>
                          <a:pt x="154008" y="198779"/>
                          <a:pt x="152223" y="206303"/>
                          <a:pt x="155765" y="212046"/>
                        </a:cubicBezTo>
                        <a:cubicBezTo>
                          <a:pt x="156168" y="212700"/>
                          <a:pt x="156632" y="213314"/>
                          <a:pt x="157151" y="213881"/>
                        </a:cubicBezTo>
                        <a:lnTo>
                          <a:pt x="198684" y="268174"/>
                        </a:lnTo>
                        <a:cubicBezTo>
                          <a:pt x="201216" y="270969"/>
                          <a:pt x="204703" y="272711"/>
                          <a:pt x="208457" y="273060"/>
                        </a:cubicBezTo>
                        <a:cubicBezTo>
                          <a:pt x="213607" y="272947"/>
                          <a:pt x="218075" y="269473"/>
                          <a:pt x="219451" y="264509"/>
                        </a:cubicBezTo>
                        <a:close/>
                      </a:path>
                    </a:pathLst>
                  </a:custGeom>
                  <a:solidFill>
                    <a:srgbClr val="26BCD7"/>
                  </a:solidFill>
                  <a:ln w="13543" cap="flat">
                    <a:noFill/>
                    <a:prstDash val="solid"/>
                    <a:miter/>
                  </a:ln>
                </p:spPr>
                <p:txBody>
                  <a:bodyPr rtlCol="0" anchor="ctr"/>
                  <a:lstStyle/>
                  <a:p>
                    <a:endParaRPr lang="en-US" dirty="0"/>
                  </a:p>
                </p:txBody>
              </p:sp>
            </p:grpSp>
          </p:grpSp>
        </p:grpSp>
        <p:grpSp>
          <p:nvGrpSpPr>
            <p:cNvPr id="18" name="Group 17">
              <a:extLst>
                <a:ext uri="{FF2B5EF4-FFF2-40B4-BE49-F238E27FC236}">
                  <a16:creationId xmlns:a16="http://schemas.microsoft.com/office/drawing/2014/main" id="{BD4DB9B9-5334-8D6A-FC08-0B6BADEFF674}"/>
                </a:ext>
              </a:extLst>
            </p:cNvPr>
            <p:cNvGrpSpPr/>
            <p:nvPr/>
          </p:nvGrpSpPr>
          <p:grpSpPr>
            <a:xfrm>
              <a:off x="9162418" y="1674813"/>
              <a:ext cx="2755049" cy="1324860"/>
              <a:chOff x="9162418" y="1674813"/>
              <a:chExt cx="2755049" cy="1324860"/>
            </a:xfrm>
          </p:grpSpPr>
          <p:sp>
            <p:nvSpPr>
              <p:cNvPr id="104" name="Freeform 103">
                <a:extLst>
                  <a:ext uri="{FF2B5EF4-FFF2-40B4-BE49-F238E27FC236}">
                    <a16:creationId xmlns:a16="http://schemas.microsoft.com/office/drawing/2014/main" id="{E723C8B0-E322-B89E-8E75-C68EA25D4AAB}"/>
                  </a:ext>
                </a:extLst>
              </p:cNvPr>
              <p:cNvSpPr/>
              <p:nvPr/>
            </p:nvSpPr>
            <p:spPr>
              <a:xfrm>
                <a:off x="9162418"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algn="ctr"/>
                <a:r>
                  <a:rPr lang="en-US" sz="1600" b="1" dirty="0">
                    <a:solidFill>
                      <a:schemeClr val="bg1"/>
                    </a:solidFill>
                    <a:latin typeface="Arial" panose="020B0604020202020204" pitchFamily="34" charset="0"/>
                    <a:cs typeface="Arial" panose="020B0604020202020204" pitchFamily="34" charset="0"/>
                  </a:rPr>
                  <a:t>Improve</a:t>
                </a:r>
              </a:p>
            </p:txBody>
          </p:sp>
          <p:grpSp>
            <p:nvGrpSpPr>
              <p:cNvPr id="14" name="Group 13">
                <a:extLst>
                  <a:ext uri="{FF2B5EF4-FFF2-40B4-BE49-F238E27FC236}">
                    <a16:creationId xmlns:a16="http://schemas.microsoft.com/office/drawing/2014/main" id="{4069112E-8C70-8DA0-4BD8-F008B4A486E5}"/>
                  </a:ext>
                </a:extLst>
              </p:cNvPr>
              <p:cNvGrpSpPr/>
              <p:nvPr/>
            </p:nvGrpSpPr>
            <p:grpSpPr>
              <a:xfrm>
                <a:off x="10109352" y="1674813"/>
                <a:ext cx="868680" cy="868680"/>
                <a:chOff x="10109352" y="1674813"/>
                <a:chExt cx="868680" cy="868680"/>
              </a:xfrm>
            </p:grpSpPr>
            <p:sp>
              <p:nvSpPr>
                <p:cNvPr id="151" name="Oval 150">
                  <a:extLst>
                    <a:ext uri="{FF2B5EF4-FFF2-40B4-BE49-F238E27FC236}">
                      <a16:creationId xmlns:a16="http://schemas.microsoft.com/office/drawing/2014/main" id="{29FC34C3-23CE-292A-C575-2FD77E3B057E}"/>
                    </a:ext>
                  </a:extLst>
                </p:cNvPr>
                <p:cNvSpPr/>
                <p:nvPr/>
              </p:nvSpPr>
              <p:spPr>
                <a:xfrm>
                  <a:off x="10112521" y="1679323"/>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6" name="Freeform 105">
                  <a:extLst>
                    <a:ext uri="{FF2B5EF4-FFF2-40B4-BE49-F238E27FC236}">
                      <a16:creationId xmlns:a16="http://schemas.microsoft.com/office/drawing/2014/main" id="{F996203B-A67A-B4F0-01D2-D1BD9D04ED47}"/>
                    </a:ext>
                  </a:extLst>
                </p:cNvPr>
                <p:cNvSpPr/>
                <p:nvPr/>
              </p:nvSpPr>
              <p:spPr>
                <a:xfrm>
                  <a:off x="10176674" y="1742135"/>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endParaRPr lang="en-US" dirty="0"/>
                </a:p>
              </p:txBody>
            </p:sp>
            <p:sp>
              <p:nvSpPr>
                <p:cNvPr id="107" name="Freeform 106">
                  <a:extLst>
                    <a:ext uri="{FF2B5EF4-FFF2-40B4-BE49-F238E27FC236}">
                      <a16:creationId xmlns:a16="http://schemas.microsoft.com/office/drawing/2014/main" id="{9E0206F3-1AE7-EF2D-2748-480322846E4A}"/>
                    </a:ext>
                  </a:extLst>
                </p:cNvPr>
                <p:cNvSpPr/>
                <p:nvPr/>
              </p:nvSpPr>
              <p:spPr>
                <a:xfrm>
                  <a:off x="10109352" y="1674813"/>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endParaRPr lang="en-US" dirty="0"/>
                </a:p>
              </p:txBody>
            </p:sp>
            <p:grpSp>
              <p:nvGrpSpPr>
                <p:cNvPr id="144" name="Group 143">
                  <a:extLst>
                    <a:ext uri="{FF2B5EF4-FFF2-40B4-BE49-F238E27FC236}">
                      <a16:creationId xmlns:a16="http://schemas.microsoft.com/office/drawing/2014/main" id="{C2F06C87-74F8-10D0-92A7-F5FF4320E06A}"/>
                    </a:ext>
                  </a:extLst>
                </p:cNvPr>
                <p:cNvGrpSpPr/>
                <p:nvPr/>
              </p:nvGrpSpPr>
              <p:grpSpPr>
                <a:xfrm>
                  <a:off x="10319032" y="1888892"/>
                  <a:ext cx="422674" cy="414010"/>
                  <a:chOff x="9080735" y="278314"/>
                  <a:chExt cx="487357" cy="477367"/>
                </a:xfrm>
              </p:grpSpPr>
              <p:sp>
                <p:nvSpPr>
                  <p:cNvPr id="137" name="Freeform 136">
                    <a:extLst>
                      <a:ext uri="{FF2B5EF4-FFF2-40B4-BE49-F238E27FC236}">
                        <a16:creationId xmlns:a16="http://schemas.microsoft.com/office/drawing/2014/main" id="{BD1CB2B2-982E-1BEE-52DA-E6ED37EB9ADF}"/>
                      </a:ext>
                    </a:extLst>
                  </p:cNvPr>
                  <p:cNvSpPr/>
                  <p:nvPr/>
                </p:nvSpPr>
                <p:spPr>
                  <a:xfrm>
                    <a:off x="9529109" y="490993"/>
                    <a:ext cx="38983" cy="39114"/>
                  </a:xfrm>
                  <a:custGeom>
                    <a:avLst/>
                    <a:gdLst>
                      <a:gd name="connsiteX0" fmla="*/ 37409 w 38983"/>
                      <a:gd name="connsiteY0" fmla="*/ 17114 h 39114"/>
                      <a:gd name="connsiteX1" fmla="*/ 21799 w 38983"/>
                      <a:gd name="connsiteY1" fmla="*/ 1641 h 39114"/>
                      <a:gd name="connsiteX2" fmla="*/ 18688 w 38983"/>
                      <a:gd name="connsiteY2" fmla="*/ 137 h 39114"/>
                      <a:gd name="connsiteX3" fmla="*/ 17185 w 38983"/>
                      <a:gd name="connsiteY3" fmla="*/ 1641 h 39114"/>
                      <a:gd name="connsiteX4" fmla="*/ 1575 w 38983"/>
                      <a:gd name="connsiteY4" fmla="*/ 17114 h 39114"/>
                      <a:gd name="connsiteX5" fmla="*/ 205 w 38983"/>
                      <a:gd name="connsiteY5" fmla="*/ 20494 h 39114"/>
                      <a:gd name="connsiteX6" fmla="*/ 1575 w 38983"/>
                      <a:gd name="connsiteY6" fmla="*/ 21864 h 39114"/>
                      <a:gd name="connsiteX7" fmla="*/ 17185 w 38983"/>
                      <a:gd name="connsiteY7" fmla="*/ 37474 h 39114"/>
                      <a:gd name="connsiteX8" fmla="*/ 20296 w 38983"/>
                      <a:gd name="connsiteY8" fmla="*/ 38977 h 39114"/>
                      <a:gd name="connsiteX9" fmla="*/ 21799 w 38983"/>
                      <a:gd name="connsiteY9" fmla="*/ 37474 h 39114"/>
                      <a:gd name="connsiteX10" fmla="*/ 37409 w 38983"/>
                      <a:gd name="connsiteY10" fmla="*/ 21864 h 39114"/>
                      <a:gd name="connsiteX11" fmla="*/ 38779 w 38983"/>
                      <a:gd name="connsiteY11" fmla="*/ 18485 h 39114"/>
                      <a:gd name="connsiteX12" fmla="*/ 37409 w 38983"/>
                      <a:gd name="connsiteY12" fmla="*/ 17114 h 3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83" h="39114">
                        <a:moveTo>
                          <a:pt x="37409" y="17114"/>
                        </a:moveTo>
                        <a:cubicBezTo>
                          <a:pt x="29912" y="14946"/>
                          <a:pt x="24032" y="9118"/>
                          <a:pt x="21799" y="1641"/>
                        </a:cubicBezTo>
                        <a:cubicBezTo>
                          <a:pt x="21356" y="366"/>
                          <a:pt x="19963" y="-307"/>
                          <a:pt x="18688" y="137"/>
                        </a:cubicBezTo>
                        <a:cubicBezTo>
                          <a:pt x="17984" y="381"/>
                          <a:pt x="17430" y="936"/>
                          <a:pt x="17185" y="1641"/>
                        </a:cubicBezTo>
                        <a:cubicBezTo>
                          <a:pt x="14908" y="9091"/>
                          <a:pt x="9046" y="14903"/>
                          <a:pt x="1575" y="17114"/>
                        </a:cubicBezTo>
                        <a:cubicBezTo>
                          <a:pt x="263" y="17669"/>
                          <a:pt x="-351" y="19181"/>
                          <a:pt x="205" y="20494"/>
                        </a:cubicBezTo>
                        <a:cubicBezTo>
                          <a:pt x="465" y="21111"/>
                          <a:pt x="958" y="21604"/>
                          <a:pt x="1575" y="21864"/>
                        </a:cubicBezTo>
                        <a:cubicBezTo>
                          <a:pt x="9065" y="24123"/>
                          <a:pt x="14926" y="29984"/>
                          <a:pt x="17185" y="37474"/>
                        </a:cubicBezTo>
                        <a:cubicBezTo>
                          <a:pt x="17628" y="38748"/>
                          <a:pt x="19021" y="39421"/>
                          <a:pt x="20296" y="38977"/>
                        </a:cubicBezTo>
                        <a:cubicBezTo>
                          <a:pt x="21000" y="38733"/>
                          <a:pt x="21554" y="38178"/>
                          <a:pt x="21799" y="37474"/>
                        </a:cubicBezTo>
                        <a:cubicBezTo>
                          <a:pt x="24015" y="29958"/>
                          <a:pt x="29893" y="24080"/>
                          <a:pt x="37409" y="21864"/>
                        </a:cubicBezTo>
                        <a:cubicBezTo>
                          <a:pt x="38720" y="21309"/>
                          <a:pt x="39335" y="19797"/>
                          <a:pt x="38779" y="18485"/>
                        </a:cubicBezTo>
                        <a:cubicBezTo>
                          <a:pt x="38519" y="17867"/>
                          <a:pt x="38026" y="17376"/>
                          <a:pt x="37409" y="17114"/>
                        </a:cubicBezTo>
                        <a:close/>
                      </a:path>
                    </a:pathLst>
                  </a:custGeom>
                  <a:solidFill>
                    <a:srgbClr val="26BCD7"/>
                  </a:solidFill>
                  <a:ln w="13543" cap="flat">
                    <a:noFill/>
                    <a:prstDash val="solid"/>
                    <a:miter/>
                  </a:ln>
                </p:spPr>
                <p:txBody>
                  <a:bodyPr rtlCol="0" anchor="ctr"/>
                  <a:lstStyle/>
                  <a:p>
                    <a:endParaRPr lang="en-US" dirty="0"/>
                  </a:p>
                </p:txBody>
              </p:sp>
              <p:sp>
                <p:nvSpPr>
                  <p:cNvPr id="138" name="Freeform 137">
                    <a:extLst>
                      <a:ext uri="{FF2B5EF4-FFF2-40B4-BE49-F238E27FC236}">
                        <a16:creationId xmlns:a16="http://schemas.microsoft.com/office/drawing/2014/main" id="{656DE6F5-D206-618E-434F-647AA203742F}"/>
                      </a:ext>
                    </a:extLst>
                  </p:cNvPr>
                  <p:cNvSpPr/>
                  <p:nvPr/>
                </p:nvSpPr>
                <p:spPr>
                  <a:xfrm>
                    <a:off x="9296409" y="314279"/>
                    <a:ext cx="46834" cy="46834"/>
                  </a:xfrm>
                  <a:custGeom>
                    <a:avLst/>
                    <a:gdLst>
                      <a:gd name="connsiteX0" fmla="*/ 1904 w 46834"/>
                      <a:gd name="connsiteY0" fmla="*/ 26200 h 46834"/>
                      <a:gd name="connsiteX1" fmla="*/ 20635 w 46834"/>
                      <a:gd name="connsiteY1" fmla="*/ 44930 h 46834"/>
                      <a:gd name="connsiteX2" fmla="*/ 24500 w 46834"/>
                      <a:gd name="connsiteY2" fmla="*/ 46630 h 46834"/>
                      <a:gd name="connsiteX3" fmla="*/ 26200 w 46834"/>
                      <a:gd name="connsiteY3" fmla="*/ 44930 h 46834"/>
                      <a:gd name="connsiteX4" fmla="*/ 44930 w 46834"/>
                      <a:gd name="connsiteY4" fmla="*/ 26200 h 46834"/>
                      <a:gd name="connsiteX5" fmla="*/ 46630 w 46834"/>
                      <a:gd name="connsiteY5" fmla="*/ 22334 h 46834"/>
                      <a:gd name="connsiteX6" fmla="*/ 44930 w 46834"/>
                      <a:gd name="connsiteY6" fmla="*/ 20635 h 46834"/>
                      <a:gd name="connsiteX7" fmla="*/ 26200 w 46834"/>
                      <a:gd name="connsiteY7" fmla="*/ 1904 h 46834"/>
                      <a:gd name="connsiteX8" fmla="*/ 22334 w 46834"/>
                      <a:gd name="connsiteY8" fmla="*/ 204 h 46834"/>
                      <a:gd name="connsiteX9" fmla="*/ 20635 w 46834"/>
                      <a:gd name="connsiteY9" fmla="*/ 1904 h 46834"/>
                      <a:gd name="connsiteX10" fmla="*/ 1904 w 46834"/>
                      <a:gd name="connsiteY10" fmla="*/ 20635 h 46834"/>
                      <a:gd name="connsiteX11" fmla="*/ 204 w 46834"/>
                      <a:gd name="connsiteY11" fmla="*/ 24500 h 46834"/>
                      <a:gd name="connsiteX12" fmla="*/ 1904 w 46834"/>
                      <a:gd name="connsiteY12" fmla="*/ 26200 h 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834" h="46834">
                        <a:moveTo>
                          <a:pt x="1904" y="26200"/>
                        </a:moveTo>
                        <a:cubicBezTo>
                          <a:pt x="10884" y="28924"/>
                          <a:pt x="17910" y="35950"/>
                          <a:pt x="20635" y="44930"/>
                        </a:cubicBezTo>
                        <a:cubicBezTo>
                          <a:pt x="21233" y="46467"/>
                          <a:pt x="22964" y="47228"/>
                          <a:pt x="24500" y="46630"/>
                        </a:cubicBezTo>
                        <a:cubicBezTo>
                          <a:pt x="25279" y="46326"/>
                          <a:pt x="25896" y="45710"/>
                          <a:pt x="26200" y="44930"/>
                        </a:cubicBezTo>
                        <a:cubicBezTo>
                          <a:pt x="28924" y="35950"/>
                          <a:pt x="35951" y="28924"/>
                          <a:pt x="44930" y="26200"/>
                        </a:cubicBezTo>
                        <a:cubicBezTo>
                          <a:pt x="46467" y="25601"/>
                          <a:pt x="47228" y="23870"/>
                          <a:pt x="46630" y="22334"/>
                        </a:cubicBezTo>
                        <a:cubicBezTo>
                          <a:pt x="46326" y="21555"/>
                          <a:pt x="45710" y="20939"/>
                          <a:pt x="44930" y="20635"/>
                        </a:cubicBezTo>
                        <a:cubicBezTo>
                          <a:pt x="35951" y="17910"/>
                          <a:pt x="28924" y="10884"/>
                          <a:pt x="26200" y="1904"/>
                        </a:cubicBezTo>
                        <a:cubicBezTo>
                          <a:pt x="25601" y="367"/>
                          <a:pt x="23870" y="-394"/>
                          <a:pt x="22334" y="204"/>
                        </a:cubicBezTo>
                        <a:cubicBezTo>
                          <a:pt x="21555" y="508"/>
                          <a:pt x="20939" y="1125"/>
                          <a:pt x="20635" y="1904"/>
                        </a:cubicBezTo>
                        <a:cubicBezTo>
                          <a:pt x="17910" y="10884"/>
                          <a:pt x="10884" y="17910"/>
                          <a:pt x="1904" y="20635"/>
                        </a:cubicBezTo>
                        <a:cubicBezTo>
                          <a:pt x="367" y="21233"/>
                          <a:pt x="-394" y="22964"/>
                          <a:pt x="204" y="24500"/>
                        </a:cubicBezTo>
                        <a:cubicBezTo>
                          <a:pt x="508" y="25279"/>
                          <a:pt x="1125" y="25896"/>
                          <a:pt x="1904" y="26200"/>
                        </a:cubicBezTo>
                        <a:close/>
                      </a:path>
                    </a:pathLst>
                  </a:custGeom>
                  <a:solidFill>
                    <a:srgbClr val="26BCD7"/>
                  </a:solidFill>
                  <a:ln w="13543" cap="flat">
                    <a:noFill/>
                    <a:prstDash val="solid"/>
                    <a:miter/>
                  </a:ln>
                </p:spPr>
                <p:txBody>
                  <a:bodyPr rtlCol="0" anchor="ctr"/>
                  <a:lstStyle/>
                  <a:p>
                    <a:endParaRPr lang="en-US" dirty="0"/>
                  </a:p>
                </p:txBody>
              </p:sp>
              <p:sp>
                <p:nvSpPr>
                  <p:cNvPr id="139" name="Freeform 138">
                    <a:extLst>
                      <a:ext uri="{FF2B5EF4-FFF2-40B4-BE49-F238E27FC236}">
                        <a16:creationId xmlns:a16="http://schemas.microsoft.com/office/drawing/2014/main" id="{22EA4792-DCDB-0751-BA85-2B1CB8302A02}"/>
                      </a:ext>
                    </a:extLst>
                  </p:cNvPr>
                  <p:cNvSpPr/>
                  <p:nvPr/>
                </p:nvSpPr>
                <p:spPr>
                  <a:xfrm>
                    <a:off x="9319338" y="529278"/>
                    <a:ext cx="46707" cy="46834"/>
                  </a:xfrm>
                  <a:custGeom>
                    <a:avLst/>
                    <a:gdLst>
                      <a:gd name="connsiteX0" fmla="*/ 2048 w 46707"/>
                      <a:gd name="connsiteY0" fmla="*/ 26200 h 46834"/>
                      <a:gd name="connsiteX1" fmla="*/ 20779 w 46707"/>
                      <a:gd name="connsiteY1" fmla="*/ 44930 h 46834"/>
                      <a:gd name="connsiteX2" fmla="*/ 24645 w 46707"/>
                      <a:gd name="connsiteY2" fmla="*/ 46630 h 46834"/>
                      <a:gd name="connsiteX3" fmla="*/ 26344 w 46707"/>
                      <a:gd name="connsiteY3" fmla="*/ 44930 h 46834"/>
                      <a:gd name="connsiteX4" fmla="*/ 44804 w 46707"/>
                      <a:gd name="connsiteY4" fmla="*/ 26200 h 46834"/>
                      <a:gd name="connsiteX5" fmla="*/ 46503 w 46707"/>
                      <a:gd name="connsiteY5" fmla="*/ 22334 h 46834"/>
                      <a:gd name="connsiteX6" fmla="*/ 44804 w 46707"/>
                      <a:gd name="connsiteY6" fmla="*/ 20635 h 46834"/>
                      <a:gd name="connsiteX7" fmla="*/ 26073 w 46707"/>
                      <a:gd name="connsiteY7" fmla="*/ 1904 h 46834"/>
                      <a:gd name="connsiteX8" fmla="*/ 22207 w 46707"/>
                      <a:gd name="connsiteY8" fmla="*/ 204 h 46834"/>
                      <a:gd name="connsiteX9" fmla="*/ 20508 w 46707"/>
                      <a:gd name="connsiteY9" fmla="*/ 1904 h 46834"/>
                      <a:gd name="connsiteX10" fmla="*/ 1777 w 46707"/>
                      <a:gd name="connsiteY10" fmla="*/ 20635 h 46834"/>
                      <a:gd name="connsiteX11" fmla="*/ 257 w 46707"/>
                      <a:gd name="connsiteY11" fmla="*/ 24575 h 46834"/>
                      <a:gd name="connsiteX12" fmla="*/ 2048 w 46707"/>
                      <a:gd name="connsiteY12" fmla="*/ 26200 h 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707" h="46834">
                        <a:moveTo>
                          <a:pt x="2048" y="26200"/>
                        </a:moveTo>
                        <a:cubicBezTo>
                          <a:pt x="11054" y="28880"/>
                          <a:pt x="18099" y="35925"/>
                          <a:pt x="20779" y="44930"/>
                        </a:cubicBezTo>
                        <a:cubicBezTo>
                          <a:pt x="21378" y="46467"/>
                          <a:pt x="23108" y="47228"/>
                          <a:pt x="24645" y="46630"/>
                        </a:cubicBezTo>
                        <a:cubicBezTo>
                          <a:pt x="25424" y="46326"/>
                          <a:pt x="26040" y="45710"/>
                          <a:pt x="26344" y="44930"/>
                        </a:cubicBezTo>
                        <a:cubicBezTo>
                          <a:pt x="29015" y="36014"/>
                          <a:pt x="35928" y="29001"/>
                          <a:pt x="44804" y="26200"/>
                        </a:cubicBezTo>
                        <a:cubicBezTo>
                          <a:pt x="46340" y="25601"/>
                          <a:pt x="47102" y="23870"/>
                          <a:pt x="46503" y="22334"/>
                        </a:cubicBezTo>
                        <a:cubicBezTo>
                          <a:pt x="46199" y="21555"/>
                          <a:pt x="45583" y="20939"/>
                          <a:pt x="44804" y="20635"/>
                        </a:cubicBezTo>
                        <a:cubicBezTo>
                          <a:pt x="35798" y="17954"/>
                          <a:pt x="28753" y="10909"/>
                          <a:pt x="26073" y="1904"/>
                        </a:cubicBezTo>
                        <a:cubicBezTo>
                          <a:pt x="25474" y="367"/>
                          <a:pt x="23744" y="-394"/>
                          <a:pt x="22207" y="204"/>
                        </a:cubicBezTo>
                        <a:cubicBezTo>
                          <a:pt x="21428" y="508"/>
                          <a:pt x="20812" y="1125"/>
                          <a:pt x="20508" y="1904"/>
                        </a:cubicBezTo>
                        <a:cubicBezTo>
                          <a:pt x="17941" y="10976"/>
                          <a:pt x="10849" y="18068"/>
                          <a:pt x="1777" y="20635"/>
                        </a:cubicBezTo>
                        <a:cubicBezTo>
                          <a:pt x="269" y="21302"/>
                          <a:pt x="-411" y="23067"/>
                          <a:pt x="257" y="24575"/>
                        </a:cubicBezTo>
                        <a:cubicBezTo>
                          <a:pt x="597" y="25344"/>
                          <a:pt x="1249" y="25935"/>
                          <a:pt x="2048" y="26200"/>
                        </a:cubicBezTo>
                        <a:close/>
                      </a:path>
                    </a:pathLst>
                  </a:custGeom>
                  <a:solidFill>
                    <a:srgbClr val="26BCD7"/>
                  </a:solidFill>
                  <a:ln w="13543" cap="flat">
                    <a:noFill/>
                    <a:prstDash val="solid"/>
                    <a:miter/>
                  </a:ln>
                </p:spPr>
                <p:txBody>
                  <a:bodyPr rtlCol="0" anchor="ctr"/>
                  <a:lstStyle/>
                  <a:p>
                    <a:endParaRPr lang="en-US" dirty="0"/>
                  </a:p>
                </p:txBody>
              </p:sp>
              <p:sp>
                <p:nvSpPr>
                  <p:cNvPr id="140" name="Freeform 139">
                    <a:extLst>
                      <a:ext uri="{FF2B5EF4-FFF2-40B4-BE49-F238E27FC236}">
                        <a16:creationId xmlns:a16="http://schemas.microsoft.com/office/drawing/2014/main" id="{CA7CC165-7AE5-E6B7-31AE-80640C1DA433}"/>
                      </a:ext>
                    </a:extLst>
                  </p:cNvPr>
                  <p:cNvSpPr/>
                  <p:nvPr/>
                </p:nvSpPr>
                <p:spPr>
                  <a:xfrm>
                    <a:off x="9080735" y="694059"/>
                    <a:ext cx="120800" cy="61486"/>
                  </a:xfrm>
                  <a:custGeom>
                    <a:avLst/>
                    <a:gdLst>
                      <a:gd name="connsiteX0" fmla="*/ 115372 w 120800"/>
                      <a:gd name="connsiteY0" fmla="*/ 0 h 61486"/>
                      <a:gd name="connsiteX1" fmla="*/ 5429 w 120800"/>
                      <a:gd name="connsiteY1" fmla="*/ 0 h 61486"/>
                      <a:gd name="connsiteX2" fmla="*/ 0 w 120800"/>
                      <a:gd name="connsiteY2" fmla="*/ 5429 h 61486"/>
                      <a:gd name="connsiteX3" fmla="*/ 0 w 120800"/>
                      <a:gd name="connsiteY3" fmla="*/ 56057 h 61486"/>
                      <a:gd name="connsiteX4" fmla="*/ 5429 w 120800"/>
                      <a:gd name="connsiteY4" fmla="*/ 61486 h 61486"/>
                      <a:gd name="connsiteX5" fmla="*/ 115372 w 120800"/>
                      <a:gd name="connsiteY5" fmla="*/ 61486 h 61486"/>
                      <a:gd name="connsiteX6" fmla="*/ 120801 w 120800"/>
                      <a:gd name="connsiteY6" fmla="*/ 56057 h 61486"/>
                      <a:gd name="connsiteX7" fmla="*/ 120801 w 120800"/>
                      <a:gd name="connsiteY7" fmla="*/ 5429 h 61486"/>
                      <a:gd name="connsiteX8" fmla="*/ 115372 w 120800"/>
                      <a:gd name="connsiteY8" fmla="*/ 0 h 61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00" h="61486">
                        <a:moveTo>
                          <a:pt x="115372" y="0"/>
                        </a:moveTo>
                        <a:lnTo>
                          <a:pt x="5429" y="0"/>
                        </a:lnTo>
                        <a:cubicBezTo>
                          <a:pt x="2431" y="0"/>
                          <a:pt x="0" y="2431"/>
                          <a:pt x="0" y="5429"/>
                        </a:cubicBezTo>
                        <a:lnTo>
                          <a:pt x="0" y="56057"/>
                        </a:lnTo>
                        <a:cubicBezTo>
                          <a:pt x="0" y="59055"/>
                          <a:pt x="2431" y="61486"/>
                          <a:pt x="5429" y="61486"/>
                        </a:cubicBezTo>
                        <a:lnTo>
                          <a:pt x="115372" y="61486"/>
                        </a:lnTo>
                        <a:cubicBezTo>
                          <a:pt x="118370" y="61486"/>
                          <a:pt x="120801" y="59055"/>
                          <a:pt x="120801" y="56057"/>
                        </a:cubicBezTo>
                        <a:lnTo>
                          <a:pt x="120801" y="5429"/>
                        </a:lnTo>
                        <a:cubicBezTo>
                          <a:pt x="120801" y="2431"/>
                          <a:pt x="118370" y="0"/>
                          <a:pt x="115372" y="0"/>
                        </a:cubicBezTo>
                        <a:close/>
                      </a:path>
                    </a:pathLst>
                  </a:custGeom>
                  <a:solidFill>
                    <a:srgbClr val="5F6163"/>
                  </a:solidFill>
                  <a:ln w="13543" cap="flat">
                    <a:noFill/>
                    <a:prstDash val="solid"/>
                    <a:miter/>
                  </a:ln>
                </p:spPr>
                <p:txBody>
                  <a:bodyPr rtlCol="0" anchor="ctr"/>
                  <a:lstStyle/>
                  <a:p>
                    <a:endParaRPr lang="en-US" dirty="0"/>
                  </a:p>
                </p:txBody>
              </p:sp>
              <p:sp>
                <p:nvSpPr>
                  <p:cNvPr id="141" name="Freeform 140">
                    <a:extLst>
                      <a:ext uri="{FF2B5EF4-FFF2-40B4-BE49-F238E27FC236}">
                        <a16:creationId xmlns:a16="http://schemas.microsoft.com/office/drawing/2014/main" id="{FE237D80-FAB4-ED28-3045-26791097DA93}"/>
                      </a:ext>
                    </a:extLst>
                  </p:cNvPr>
                  <p:cNvSpPr/>
                  <p:nvPr/>
                </p:nvSpPr>
                <p:spPr>
                  <a:xfrm>
                    <a:off x="9391831" y="278314"/>
                    <a:ext cx="120800" cy="477231"/>
                  </a:xfrm>
                  <a:custGeom>
                    <a:avLst/>
                    <a:gdLst>
                      <a:gd name="connsiteX0" fmla="*/ 115372 w 120800"/>
                      <a:gd name="connsiteY0" fmla="*/ 0 h 477231"/>
                      <a:gd name="connsiteX1" fmla="*/ 5429 w 120800"/>
                      <a:gd name="connsiteY1" fmla="*/ 0 h 477231"/>
                      <a:gd name="connsiteX2" fmla="*/ 0 w 120800"/>
                      <a:gd name="connsiteY2" fmla="*/ 5429 h 477231"/>
                      <a:gd name="connsiteX3" fmla="*/ 0 w 120800"/>
                      <a:gd name="connsiteY3" fmla="*/ 471802 h 477231"/>
                      <a:gd name="connsiteX4" fmla="*/ 5429 w 120800"/>
                      <a:gd name="connsiteY4" fmla="*/ 477231 h 477231"/>
                      <a:gd name="connsiteX5" fmla="*/ 115372 w 120800"/>
                      <a:gd name="connsiteY5" fmla="*/ 477231 h 477231"/>
                      <a:gd name="connsiteX6" fmla="*/ 120801 w 120800"/>
                      <a:gd name="connsiteY6" fmla="*/ 471802 h 477231"/>
                      <a:gd name="connsiteX7" fmla="*/ 120801 w 120800"/>
                      <a:gd name="connsiteY7" fmla="*/ 5429 h 477231"/>
                      <a:gd name="connsiteX8" fmla="*/ 115372 w 120800"/>
                      <a:gd name="connsiteY8" fmla="*/ 0 h 47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00" h="477231">
                        <a:moveTo>
                          <a:pt x="115372" y="0"/>
                        </a:moveTo>
                        <a:lnTo>
                          <a:pt x="5429" y="0"/>
                        </a:lnTo>
                        <a:cubicBezTo>
                          <a:pt x="2431" y="0"/>
                          <a:pt x="0" y="2431"/>
                          <a:pt x="0" y="5429"/>
                        </a:cubicBezTo>
                        <a:lnTo>
                          <a:pt x="0" y="471802"/>
                        </a:lnTo>
                        <a:cubicBezTo>
                          <a:pt x="0" y="474800"/>
                          <a:pt x="2431" y="477231"/>
                          <a:pt x="5429" y="477231"/>
                        </a:cubicBezTo>
                        <a:lnTo>
                          <a:pt x="115372" y="477231"/>
                        </a:lnTo>
                        <a:cubicBezTo>
                          <a:pt x="118370" y="477231"/>
                          <a:pt x="120801" y="474800"/>
                          <a:pt x="120801" y="471802"/>
                        </a:cubicBezTo>
                        <a:lnTo>
                          <a:pt x="120801" y="5429"/>
                        </a:lnTo>
                        <a:cubicBezTo>
                          <a:pt x="120801" y="2431"/>
                          <a:pt x="118370" y="0"/>
                          <a:pt x="115372" y="0"/>
                        </a:cubicBezTo>
                        <a:close/>
                      </a:path>
                    </a:pathLst>
                  </a:custGeom>
                  <a:solidFill>
                    <a:srgbClr val="26BCD7"/>
                  </a:solidFill>
                  <a:ln w="13543" cap="flat">
                    <a:noFill/>
                    <a:prstDash val="solid"/>
                    <a:miter/>
                  </a:ln>
                </p:spPr>
                <p:txBody>
                  <a:bodyPr rtlCol="0" anchor="ctr"/>
                  <a:lstStyle/>
                  <a:p>
                    <a:endParaRPr lang="en-US" dirty="0"/>
                  </a:p>
                </p:txBody>
              </p:sp>
              <p:sp>
                <p:nvSpPr>
                  <p:cNvPr id="142" name="Freeform 141">
                    <a:extLst>
                      <a:ext uri="{FF2B5EF4-FFF2-40B4-BE49-F238E27FC236}">
                        <a16:creationId xmlns:a16="http://schemas.microsoft.com/office/drawing/2014/main" id="{5BEB09FF-FCE1-A5F5-A79A-92A76022C4A0}"/>
                      </a:ext>
                    </a:extLst>
                  </p:cNvPr>
                  <p:cNvSpPr/>
                  <p:nvPr/>
                </p:nvSpPr>
                <p:spPr>
                  <a:xfrm>
                    <a:off x="9235197" y="639088"/>
                    <a:ext cx="120800" cy="116593"/>
                  </a:xfrm>
                  <a:custGeom>
                    <a:avLst/>
                    <a:gdLst>
                      <a:gd name="connsiteX0" fmla="*/ 115372 w 120800"/>
                      <a:gd name="connsiteY0" fmla="*/ 0 h 116593"/>
                      <a:gd name="connsiteX1" fmla="*/ 5429 w 120800"/>
                      <a:gd name="connsiteY1" fmla="*/ 0 h 116593"/>
                      <a:gd name="connsiteX2" fmla="*/ 0 w 120800"/>
                      <a:gd name="connsiteY2" fmla="*/ 5429 h 116593"/>
                      <a:gd name="connsiteX3" fmla="*/ 0 w 120800"/>
                      <a:gd name="connsiteY3" fmla="*/ 111164 h 116593"/>
                      <a:gd name="connsiteX4" fmla="*/ 5429 w 120800"/>
                      <a:gd name="connsiteY4" fmla="*/ 116593 h 116593"/>
                      <a:gd name="connsiteX5" fmla="*/ 115372 w 120800"/>
                      <a:gd name="connsiteY5" fmla="*/ 116593 h 116593"/>
                      <a:gd name="connsiteX6" fmla="*/ 120801 w 120800"/>
                      <a:gd name="connsiteY6" fmla="*/ 111164 h 116593"/>
                      <a:gd name="connsiteX7" fmla="*/ 120801 w 120800"/>
                      <a:gd name="connsiteY7" fmla="*/ 5294 h 116593"/>
                      <a:gd name="connsiteX8" fmla="*/ 115372 w 120800"/>
                      <a:gd name="connsiteY8" fmla="*/ 0 h 11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00" h="116593">
                        <a:moveTo>
                          <a:pt x="115372" y="0"/>
                        </a:moveTo>
                        <a:lnTo>
                          <a:pt x="5429" y="0"/>
                        </a:lnTo>
                        <a:cubicBezTo>
                          <a:pt x="2431" y="0"/>
                          <a:pt x="0" y="2431"/>
                          <a:pt x="0" y="5429"/>
                        </a:cubicBezTo>
                        <a:lnTo>
                          <a:pt x="0" y="111164"/>
                        </a:lnTo>
                        <a:cubicBezTo>
                          <a:pt x="0" y="114162"/>
                          <a:pt x="2431" y="116593"/>
                          <a:pt x="5429" y="116593"/>
                        </a:cubicBezTo>
                        <a:lnTo>
                          <a:pt x="115372" y="116593"/>
                        </a:lnTo>
                        <a:cubicBezTo>
                          <a:pt x="118370" y="116593"/>
                          <a:pt x="120801" y="114162"/>
                          <a:pt x="120801" y="111164"/>
                        </a:cubicBezTo>
                        <a:lnTo>
                          <a:pt x="120801" y="5294"/>
                        </a:lnTo>
                        <a:cubicBezTo>
                          <a:pt x="120728" y="2348"/>
                          <a:pt x="118318" y="-1"/>
                          <a:pt x="115372" y="0"/>
                        </a:cubicBezTo>
                        <a:close/>
                      </a:path>
                    </a:pathLst>
                  </a:custGeom>
                  <a:solidFill>
                    <a:srgbClr val="5F6163"/>
                  </a:solidFill>
                  <a:ln w="13543" cap="flat">
                    <a:noFill/>
                    <a:prstDash val="solid"/>
                    <a:miter/>
                  </a:ln>
                </p:spPr>
                <p:txBody>
                  <a:bodyPr rtlCol="0" anchor="ctr"/>
                  <a:lstStyle/>
                  <a:p>
                    <a:endParaRPr lang="en-US" dirty="0"/>
                  </a:p>
                </p:txBody>
              </p:sp>
              <p:sp>
                <p:nvSpPr>
                  <p:cNvPr id="143" name="Freeform 142">
                    <a:extLst>
                      <a:ext uri="{FF2B5EF4-FFF2-40B4-BE49-F238E27FC236}">
                        <a16:creationId xmlns:a16="http://schemas.microsoft.com/office/drawing/2014/main" id="{15814207-1425-05CD-4FD8-52AF1DFC63EE}"/>
                      </a:ext>
                    </a:extLst>
                  </p:cNvPr>
                  <p:cNvSpPr/>
                  <p:nvPr/>
                </p:nvSpPr>
                <p:spPr>
                  <a:xfrm>
                    <a:off x="9081010" y="395352"/>
                    <a:ext cx="299885" cy="250929"/>
                  </a:xfrm>
                  <a:custGeom>
                    <a:avLst/>
                    <a:gdLst>
                      <a:gd name="connsiteX0" fmla="*/ 262501 w 299885"/>
                      <a:gd name="connsiteY0" fmla="*/ 49233 h 250929"/>
                      <a:gd name="connsiteX1" fmla="*/ 189613 w 299885"/>
                      <a:gd name="connsiteY1" fmla="*/ 146009 h 250929"/>
                      <a:gd name="connsiteX2" fmla="*/ 5698 w 299885"/>
                      <a:gd name="connsiteY2" fmla="*/ 236813 h 250929"/>
                      <a:gd name="connsiteX3" fmla="*/ 133 w 299885"/>
                      <a:gd name="connsiteY3" fmla="*/ 245093 h 250929"/>
                      <a:gd name="connsiteX4" fmla="*/ 7191 w 299885"/>
                      <a:gd name="connsiteY4" fmla="*/ 250930 h 250929"/>
                      <a:gd name="connsiteX5" fmla="*/ 8548 w 299885"/>
                      <a:gd name="connsiteY5" fmla="*/ 250930 h 250929"/>
                      <a:gd name="connsiteX6" fmla="*/ 199250 w 299885"/>
                      <a:gd name="connsiteY6" fmla="*/ 155918 h 250929"/>
                      <a:gd name="connsiteX7" fmla="*/ 276346 w 299885"/>
                      <a:gd name="connsiteY7" fmla="*/ 53712 h 250929"/>
                      <a:gd name="connsiteX8" fmla="*/ 276346 w 299885"/>
                      <a:gd name="connsiteY8" fmla="*/ 52355 h 250929"/>
                      <a:gd name="connsiteX9" fmla="*/ 283947 w 299885"/>
                      <a:gd name="connsiteY9" fmla="*/ 35388 h 250929"/>
                      <a:gd name="connsiteX10" fmla="*/ 286118 w 299885"/>
                      <a:gd name="connsiteY10" fmla="*/ 46518 h 250929"/>
                      <a:gd name="connsiteX11" fmla="*/ 294534 w 299885"/>
                      <a:gd name="connsiteY11" fmla="*/ 51676 h 250929"/>
                      <a:gd name="connsiteX12" fmla="*/ 299692 w 299885"/>
                      <a:gd name="connsiteY12" fmla="*/ 43261 h 250929"/>
                      <a:gd name="connsiteX13" fmla="*/ 291005 w 299885"/>
                      <a:gd name="connsiteY13" fmla="*/ 6070 h 250929"/>
                      <a:gd name="connsiteX14" fmla="*/ 286390 w 299885"/>
                      <a:gd name="connsiteY14" fmla="*/ 234 h 250929"/>
                      <a:gd name="connsiteX15" fmla="*/ 279603 w 299885"/>
                      <a:gd name="connsiteY15" fmla="*/ 1863 h 250929"/>
                      <a:gd name="connsiteX16" fmla="*/ 251914 w 299885"/>
                      <a:gd name="connsiteY16" fmla="*/ 26566 h 250929"/>
                      <a:gd name="connsiteX17" fmla="*/ 251914 w 299885"/>
                      <a:gd name="connsiteY17" fmla="*/ 36474 h 250929"/>
                      <a:gd name="connsiteX18" fmla="*/ 261822 w 299885"/>
                      <a:gd name="connsiteY18" fmla="*/ 36474 h 250929"/>
                      <a:gd name="connsiteX19" fmla="*/ 272952 w 299885"/>
                      <a:gd name="connsiteY19" fmla="*/ 26566 h 250929"/>
                      <a:gd name="connsiteX20" fmla="*/ 263451 w 299885"/>
                      <a:gd name="connsiteY20" fmla="*/ 47333 h 25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9885" h="250929">
                        <a:moveTo>
                          <a:pt x="262501" y="49233"/>
                        </a:moveTo>
                        <a:cubicBezTo>
                          <a:pt x="244153" y="85568"/>
                          <a:pt x="219470" y="118340"/>
                          <a:pt x="189613" y="146009"/>
                        </a:cubicBezTo>
                        <a:cubicBezTo>
                          <a:pt x="138057" y="192955"/>
                          <a:pt x="74317" y="224425"/>
                          <a:pt x="5698" y="236813"/>
                        </a:cubicBezTo>
                        <a:cubicBezTo>
                          <a:pt x="1875" y="237565"/>
                          <a:pt x="-615" y="241271"/>
                          <a:pt x="133" y="245093"/>
                        </a:cubicBezTo>
                        <a:cubicBezTo>
                          <a:pt x="783" y="248478"/>
                          <a:pt x="3743" y="250927"/>
                          <a:pt x="7191" y="250930"/>
                        </a:cubicBezTo>
                        <a:lnTo>
                          <a:pt x="8548" y="250930"/>
                        </a:lnTo>
                        <a:cubicBezTo>
                          <a:pt x="79781" y="237811"/>
                          <a:pt x="145875" y="204881"/>
                          <a:pt x="199250" y="155918"/>
                        </a:cubicBezTo>
                        <a:cubicBezTo>
                          <a:pt x="230893" y="126769"/>
                          <a:pt x="257011" y="92144"/>
                          <a:pt x="276346" y="53712"/>
                        </a:cubicBezTo>
                        <a:lnTo>
                          <a:pt x="276346" y="52355"/>
                        </a:lnTo>
                        <a:cubicBezTo>
                          <a:pt x="279235" y="46866"/>
                          <a:pt x="281774" y="41199"/>
                          <a:pt x="283947" y="35388"/>
                        </a:cubicBezTo>
                        <a:lnTo>
                          <a:pt x="286118" y="46518"/>
                        </a:lnTo>
                        <a:cubicBezTo>
                          <a:pt x="287018" y="50266"/>
                          <a:pt x="290786" y="52576"/>
                          <a:pt x="294534" y="51676"/>
                        </a:cubicBezTo>
                        <a:cubicBezTo>
                          <a:pt x="298281" y="50776"/>
                          <a:pt x="300591" y="47008"/>
                          <a:pt x="299692" y="43261"/>
                        </a:cubicBezTo>
                        <a:lnTo>
                          <a:pt x="291005" y="6070"/>
                        </a:lnTo>
                        <a:cubicBezTo>
                          <a:pt x="290497" y="3494"/>
                          <a:pt x="288779" y="1322"/>
                          <a:pt x="286390" y="234"/>
                        </a:cubicBezTo>
                        <a:cubicBezTo>
                          <a:pt x="283997" y="-380"/>
                          <a:pt x="281457" y="231"/>
                          <a:pt x="279603" y="1863"/>
                        </a:cubicBezTo>
                        <a:lnTo>
                          <a:pt x="251914" y="26566"/>
                        </a:lnTo>
                        <a:cubicBezTo>
                          <a:pt x="249466" y="29415"/>
                          <a:pt x="249466" y="33625"/>
                          <a:pt x="251914" y="36474"/>
                        </a:cubicBezTo>
                        <a:cubicBezTo>
                          <a:pt x="254741" y="38982"/>
                          <a:pt x="258995" y="38982"/>
                          <a:pt x="261822" y="36474"/>
                        </a:cubicBezTo>
                        <a:lnTo>
                          <a:pt x="272952" y="26566"/>
                        </a:lnTo>
                        <a:cubicBezTo>
                          <a:pt x="270232" y="33685"/>
                          <a:pt x="267059" y="40621"/>
                          <a:pt x="263451" y="47333"/>
                        </a:cubicBezTo>
                        <a:close/>
                      </a:path>
                    </a:pathLst>
                  </a:custGeom>
                  <a:solidFill>
                    <a:srgbClr val="5F6163"/>
                  </a:solidFill>
                  <a:ln w="13543" cap="flat">
                    <a:noFill/>
                    <a:prstDash val="solid"/>
                    <a:miter/>
                  </a:ln>
                </p:spPr>
                <p:txBody>
                  <a:bodyPr rtlCol="0" anchor="ctr"/>
                  <a:lstStyle/>
                  <a:p>
                    <a:endParaRPr lang="en-US" dirty="0"/>
                  </a:p>
                </p:txBody>
              </p:sp>
            </p:grpSp>
          </p:grpSp>
        </p:grpSp>
      </p:grpSp>
      <p:sp>
        <p:nvSpPr>
          <p:cNvPr id="4" name="Text Placeholder 5">
            <a:extLst>
              <a:ext uri="{FF2B5EF4-FFF2-40B4-BE49-F238E27FC236}">
                <a16:creationId xmlns:a16="http://schemas.microsoft.com/office/drawing/2014/main" id="{AE4EC626-24C4-8D7F-197E-612D132412FD}"/>
              </a:ext>
            </a:extLst>
          </p:cNvPr>
          <p:cNvSpPr>
            <a:spLocks noGrp="1"/>
          </p:cNvSpPr>
          <p:nvPr>
            <p:ph type="body" sz="quarter" idx="10"/>
          </p:nvPr>
        </p:nvSpPr>
        <p:spPr>
          <a:xfrm>
            <a:off x="438912" y="155448"/>
            <a:ext cx="11311128" cy="338328"/>
          </a:xfrm>
        </p:spPr>
        <p:txBody>
          <a:bodyPr/>
          <a:lstStyle/>
          <a:p>
            <a:r>
              <a:rPr lang="en-US" dirty="0"/>
              <a:t>About ScottMadden</a:t>
            </a:r>
          </a:p>
        </p:txBody>
      </p:sp>
    </p:spTree>
    <p:extLst>
      <p:ext uri="{BB962C8B-B14F-4D97-AF65-F5344CB8AC3E}">
        <p14:creationId xmlns:p14="http://schemas.microsoft.com/office/powerpoint/2010/main" val="1838180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4</a:t>
            </a:fld>
            <a:endParaRPr lang="en-US" dirty="0"/>
          </a:p>
        </p:txBody>
      </p:sp>
      <p:sp>
        <p:nvSpPr>
          <p:cNvPr id="3" name="Title 2"/>
          <p:cNvSpPr>
            <a:spLocks noGrp="1"/>
          </p:cNvSpPr>
          <p:nvPr>
            <p:ph type="title"/>
          </p:nvPr>
        </p:nvSpPr>
        <p:spPr/>
        <p:txBody>
          <a:bodyPr/>
          <a:lstStyle/>
          <a:p>
            <a:r>
              <a:rPr lang="en-US" dirty="0"/>
              <a:t>Spotlight: Our Finance and Accounting Practice</a:t>
            </a:r>
          </a:p>
        </p:txBody>
      </p:sp>
      <p:sp>
        <p:nvSpPr>
          <p:cNvPr id="10" name="Content Placeholder 9"/>
          <p:cNvSpPr>
            <a:spLocks noGrp="1"/>
          </p:cNvSpPr>
          <p:nvPr>
            <p:ph sz="quarter" idx="11"/>
          </p:nvPr>
        </p:nvSpPr>
        <p:spPr>
          <a:xfrm>
            <a:off x="438149" y="1115568"/>
            <a:ext cx="5657851" cy="5083006"/>
          </a:xfrm>
        </p:spPr>
        <p:txBody>
          <a:bodyPr/>
          <a:lstStyle/>
          <a:p>
            <a:r>
              <a:rPr lang="en-US" b="0" dirty="0"/>
              <a:t>Finance and accounting is a core specialty at ScottMadden and has been since our inception in 1983. As such, we have a dedicated finance and accounting practice that consults across geographies and industries, including aerospace, consumer products, defense, higher education, energy, entertainment, healthcare, manufacturing, pharmaceuticals, retail, technology, telecommunications, transportation, and others.</a:t>
            </a:r>
          </a:p>
          <a:p>
            <a:r>
              <a:rPr lang="en-US" b="0" dirty="0"/>
              <a:t>Whether we are designing and implementing new service delivery models, expanding existing operations, or evaluating outsourcing opportunities, we ensure our clients achieve the business value desired.</a:t>
            </a:r>
          </a:p>
          <a:p>
            <a:r>
              <a:rPr lang="en-US" b="0" dirty="0"/>
              <a:t>ScottMadden has extensive experience supporting clients across finance and accounting functions, including:</a:t>
            </a:r>
          </a:p>
          <a:p>
            <a:pPr marL="230188" lvl="1" indent="-230188">
              <a:lnSpc>
                <a:spcPct val="100000"/>
              </a:lnSpc>
              <a:spcBef>
                <a:spcPts val="0"/>
              </a:spcBef>
              <a:spcAft>
                <a:spcPts val="0"/>
              </a:spcAft>
            </a:pPr>
            <a:r>
              <a:rPr lang="en-US" dirty="0"/>
              <a:t>Accounts payable, including travel and expense</a:t>
            </a:r>
          </a:p>
          <a:p>
            <a:pPr marL="230188" lvl="1" indent="-230188">
              <a:lnSpc>
                <a:spcPct val="100000"/>
              </a:lnSpc>
              <a:spcBef>
                <a:spcPts val="0"/>
              </a:spcBef>
              <a:spcAft>
                <a:spcPts val="0"/>
              </a:spcAft>
            </a:pPr>
            <a:r>
              <a:rPr lang="en-US" dirty="0"/>
              <a:t>Billing, credit, collections, and cash application</a:t>
            </a:r>
          </a:p>
          <a:p>
            <a:pPr marL="230188" lvl="1" indent="-230188">
              <a:lnSpc>
                <a:spcPct val="100000"/>
              </a:lnSpc>
              <a:spcBef>
                <a:spcPts val="0"/>
              </a:spcBef>
              <a:spcAft>
                <a:spcPts val="0"/>
              </a:spcAft>
            </a:pPr>
            <a:r>
              <a:rPr lang="en-US" dirty="0"/>
              <a:t>Payroll and time collection</a:t>
            </a:r>
          </a:p>
          <a:p>
            <a:pPr marL="230188" lvl="1" indent="-230188">
              <a:lnSpc>
                <a:spcPct val="100000"/>
              </a:lnSpc>
              <a:spcBef>
                <a:spcPts val="0"/>
              </a:spcBef>
              <a:spcAft>
                <a:spcPts val="0"/>
              </a:spcAft>
            </a:pPr>
            <a:r>
              <a:rPr lang="en-US" dirty="0"/>
              <a:t>General accounting and fixed assets</a:t>
            </a:r>
          </a:p>
          <a:p>
            <a:pPr marL="230188" lvl="1" indent="-230188">
              <a:lnSpc>
                <a:spcPct val="100000"/>
              </a:lnSpc>
              <a:spcBef>
                <a:spcPts val="0"/>
              </a:spcBef>
              <a:spcAft>
                <a:spcPts val="0"/>
              </a:spcAft>
            </a:pPr>
            <a:r>
              <a:rPr lang="en-US" dirty="0"/>
              <a:t>Tax and treasury</a:t>
            </a:r>
          </a:p>
          <a:p>
            <a:pPr marL="230188" lvl="1" indent="-230188">
              <a:lnSpc>
                <a:spcPct val="100000"/>
              </a:lnSpc>
              <a:spcBef>
                <a:spcPts val="0"/>
              </a:spcBef>
              <a:spcAft>
                <a:spcPts val="0"/>
              </a:spcAft>
            </a:pPr>
            <a:r>
              <a:rPr lang="en-US" dirty="0"/>
              <a:t>Financial planning and analysis</a:t>
            </a:r>
          </a:p>
          <a:p>
            <a:pPr marL="230188" lvl="1" indent="-230188">
              <a:lnSpc>
                <a:spcPct val="100000"/>
              </a:lnSpc>
              <a:spcBef>
                <a:spcPts val="0"/>
              </a:spcBef>
              <a:spcAft>
                <a:spcPts val="0"/>
              </a:spcAft>
            </a:pPr>
            <a:r>
              <a:rPr lang="en-US" dirty="0"/>
              <a:t>Budgeting and forecasting</a:t>
            </a:r>
          </a:p>
          <a:p>
            <a:r>
              <a:rPr lang="en-US" b="0" dirty="0"/>
              <a:t>In addition, we have dedicated expertise across end-to-end, cross-functional processes comprising:</a:t>
            </a:r>
          </a:p>
          <a:p>
            <a:pPr marL="230188" lvl="1" indent="-230188">
              <a:lnSpc>
                <a:spcPct val="100000"/>
              </a:lnSpc>
              <a:spcBef>
                <a:spcPts val="0"/>
              </a:spcBef>
              <a:spcAft>
                <a:spcPts val="0"/>
              </a:spcAft>
            </a:pPr>
            <a:r>
              <a:rPr lang="en-US" dirty="0"/>
              <a:t>Procure-to-pay</a:t>
            </a:r>
          </a:p>
          <a:p>
            <a:pPr marL="230188" lvl="1" indent="-230188">
              <a:lnSpc>
                <a:spcPct val="100000"/>
              </a:lnSpc>
              <a:spcBef>
                <a:spcPts val="0"/>
              </a:spcBef>
              <a:spcAft>
                <a:spcPts val="0"/>
              </a:spcAft>
            </a:pPr>
            <a:r>
              <a:rPr lang="en-US" dirty="0"/>
              <a:t>Record-to-report</a:t>
            </a:r>
          </a:p>
          <a:p>
            <a:pPr marL="230188" lvl="1" indent="-230188">
              <a:lnSpc>
                <a:spcPct val="100000"/>
              </a:lnSpc>
              <a:spcBef>
                <a:spcPts val="0"/>
              </a:spcBef>
              <a:spcAft>
                <a:spcPts val="0"/>
              </a:spcAft>
            </a:pPr>
            <a:r>
              <a:rPr lang="en-US" dirty="0"/>
              <a:t>Order-to-cash</a:t>
            </a:r>
          </a:p>
        </p:txBody>
      </p:sp>
      <p:sp>
        <p:nvSpPr>
          <p:cNvPr id="6" name="Content Placeholder 5">
            <a:extLst>
              <a:ext uri="{FF2B5EF4-FFF2-40B4-BE49-F238E27FC236}">
                <a16:creationId xmlns:a16="http://schemas.microsoft.com/office/drawing/2014/main" id="{A4F6C96D-536C-48BF-9443-ABBE76DACF7F}"/>
              </a:ext>
            </a:extLst>
          </p:cNvPr>
          <p:cNvSpPr>
            <a:spLocks noGrp="1"/>
          </p:cNvSpPr>
          <p:nvPr>
            <p:ph sz="quarter" idx="12"/>
          </p:nvPr>
        </p:nvSpPr>
        <p:spPr>
          <a:xfrm>
            <a:off x="6784981" y="1086210"/>
            <a:ext cx="4854644" cy="5083526"/>
          </a:xfrm>
        </p:spPr>
        <p:txBody>
          <a:bodyPr/>
          <a:lstStyle/>
          <a:p>
            <a:r>
              <a:rPr lang="en-US" dirty="0">
                <a:solidFill>
                  <a:schemeClr val="accent2"/>
                </a:solidFill>
              </a:rPr>
              <a:t>Finance Transformation</a:t>
            </a:r>
          </a:p>
          <a:p>
            <a:pPr lvl="1">
              <a:lnSpc>
                <a:spcPct val="100000"/>
              </a:lnSpc>
              <a:spcBef>
                <a:spcPts val="0"/>
              </a:spcBef>
              <a:spcAft>
                <a:spcPts val="0"/>
              </a:spcAft>
            </a:pPr>
            <a:r>
              <a:rPr lang="en-US" sz="1150" dirty="0"/>
              <a:t>Finance transformation strategy</a:t>
            </a:r>
          </a:p>
          <a:p>
            <a:pPr lvl="1">
              <a:lnSpc>
                <a:spcPct val="100000"/>
              </a:lnSpc>
              <a:spcBef>
                <a:spcPts val="0"/>
              </a:spcBef>
              <a:spcAft>
                <a:spcPts val="0"/>
              </a:spcAft>
            </a:pPr>
            <a:r>
              <a:rPr lang="en-US" sz="1150" dirty="0"/>
              <a:t>Multifunction strategy and expansion planning</a:t>
            </a:r>
          </a:p>
          <a:p>
            <a:pPr lvl="1">
              <a:lnSpc>
                <a:spcPct val="100000"/>
              </a:lnSpc>
              <a:spcBef>
                <a:spcPts val="0"/>
              </a:spcBef>
              <a:spcAft>
                <a:spcPts val="0"/>
              </a:spcAft>
            </a:pPr>
            <a:r>
              <a:rPr lang="en-US" sz="1150" dirty="0"/>
              <a:t>Benchmarking and leading practices evaluation</a:t>
            </a:r>
          </a:p>
          <a:p>
            <a:pPr lvl="1">
              <a:lnSpc>
                <a:spcPct val="100000"/>
              </a:lnSpc>
              <a:spcBef>
                <a:spcPts val="0"/>
              </a:spcBef>
              <a:spcAft>
                <a:spcPts val="0"/>
              </a:spcAft>
            </a:pPr>
            <a:r>
              <a:rPr lang="en-US" sz="1150" dirty="0"/>
              <a:t>Service delivery model design or redesign</a:t>
            </a:r>
          </a:p>
          <a:p>
            <a:pPr lvl="1">
              <a:lnSpc>
                <a:spcPct val="100000"/>
              </a:lnSpc>
              <a:spcBef>
                <a:spcPts val="0"/>
              </a:spcBef>
              <a:spcAft>
                <a:spcPts val="0"/>
              </a:spcAft>
            </a:pPr>
            <a:r>
              <a:rPr lang="en-US" sz="1150" dirty="0"/>
              <a:t>Business case development</a:t>
            </a:r>
          </a:p>
          <a:p>
            <a:pPr lvl="1">
              <a:lnSpc>
                <a:spcPct val="100000"/>
              </a:lnSpc>
              <a:spcBef>
                <a:spcPts val="0"/>
              </a:spcBef>
              <a:spcAft>
                <a:spcPts val="0"/>
              </a:spcAft>
            </a:pPr>
            <a:r>
              <a:rPr lang="en-US" sz="1150" dirty="0"/>
              <a:t>Implementation planning/support/project management</a:t>
            </a:r>
          </a:p>
          <a:p>
            <a:pPr lvl="1">
              <a:lnSpc>
                <a:spcPct val="100000"/>
              </a:lnSpc>
              <a:spcBef>
                <a:spcPts val="0"/>
              </a:spcBef>
              <a:spcAft>
                <a:spcPts val="0"/>
              </a:spcAft>
            </a:pPr>
            <a:r>
              <a:rPr lang="en-US" sz="1150" dirty="0"/>
              <a:t>Analytics, metrics, and performance management</a:t>
            </a:r>
          </a:p>
          <a:p>
            <a:r>
              <a:rPr lang="en-US" dirty="0">
                <a:solidFill>
                  <a:schemeClr val="accent2"/>
                </a:solidFill>
              </a:rPr>
              <a:t>Digitization Strategy and Implementation</a:t>
            </a:r>
          </a:p>
          <a:p>
            <a:pPr lvl="1">
              <a:lnSpc>
                <a:spcPct val="100000"/>
              </a:lnSpc>
              <a:spcBef>
                <a:spcPts val="0"/>
              </a:spcBef>
              <a:spcAft>
                <a:spcPts val="0"/>
              </a:spcAft>
            </a:pPr>
            <a:r>
              <a:rPr lang="en-US" sz="1150" dirty="0"/>
              <a:t>RPA and Artificial Intelligence (AI) strategy and application</a:t>
            </a:r>
          </a:p>
          <a:p>
            <a:pPr lvl="1">
              <a:lnSpc>
                <a:spcPct val="100000"/>
              </a:lnSpc>
              <a:spcBef>
                <a:spcPts val="0"/>
              </a:spcBef>
              <a:spcAft>
                <a:spcPts val="0"/>
              </a:spcAft>
            </a:pPr>
            <a:r>
              <a:rPr lang="en-US" sz="1150" dirty="0"/>
              <a:t>RPA and AI opportunity identification and business case</a:t>
            </a:r>
          </a:p>
          <a:p>
            <a:pPr lvl="1">
              <a:lnSpc>
                <a:spcPct val="100000"/>
              </a:lnSpc>
              <a:spcBef>
                <a:spcPts val="0"/>
              </a:spcBef>
              <a:spcAft>
                <a:spcPts val="0"/>
              </a:spcAft>
            </a:pPr>
            <a:r>
              <a:rPr lang="en-US" sz="1150" dirty="0"/>
              <a:t>Vendor selection and implementation management</a:t>
            </a:r>
          </a:p>
          <a:p>
            <a:pPr lvl="1">
              <a:lnSpc>
                <a:spcPct val="100000"/>
              </a:lnSpc>
              <a:spcBef>
                <a:spcPts val="0"/>
              </a:spcBef>
              <a:spcAft>
                <a:spcPts val="0"/>
              </a:spcAft>
            </a:pPr>
            <a:r>
              <a:rPr lang="en-US" sz="1150" dirty="0"/>
              <a:t>Governance and vendor management</a:t>
            </a:r>
          </a:p>
          <a:p>
            <a:r>
              <a:rPr lang="en-US" dirty="0">
                <a:solidFill>
                  <a:schemeClr val="accent2"/>
                </a:solidFill>
              </a:rPr>
              <a:t>Financial and Service Management Systems</a:t>
            </a:r>
          </a:p>
          <a:p>
            <a:pPr lvl="1">
              <a:lnSpc>
                <a:spcPct val="100000"/>
              </a:lnSpc>
              <a:spcBef>
                <a:spcPts val="0"/>
              </a:spcBef>
              <a:spcAft>
                <a:spcPts val="0"/>
              </a:spcAft>
            </a:pPr>
            <a:r>
              <a:rPr lang="en-US" sz="1150" dirty="0"/>
              <a:t>Finance technology advisory services</a:t>
            </a:r>
          </a:p>
          <a:p>
            <a:pPr lvl="1">
              <a:lnSpc>
                <a:spcPct val="100000"/>
              </a:lnSpc>
              <a:spcBef>
                <a:spcPts val="0"/>
              </a:spcBef>
              <a:spcAft>
                <a:spcPts val="0"/>
              </a:spcAft>
            </a:pPr>
            <a:r>
              <a:rPr lang="en-US" sz="1150" dirty="0"/>
              <a:t>Systems requirements identification</a:t>
            </a:r>
          </a:p>
          <a:p>
            <a:pPr lvl="1">
              <a:lnSpc>
                <a:spcPct val="100000"/>
              </a:lnSpc>
              <a:spcBef>
                <a:spcPts val="0"/>
              </a:spcBef>
              <a:spcAft>
                <a:spcPts val="0"/>
              </a:spcAft>
            </a:pPr>
            <a:r>
              <a:rPr lang="en-US" sz="1150" dirty="0"/>
              <a:t>Vendor selection facilitation</a:t>
            </a:r>
          </a:p>
          <a:p>
            <a:pPr lvl="1">
              <a:lnSpc>
                <a:spcPct val="100000"/>
              </a:lnSpc>
              <a:spcBef>
                <a:spcPts val="0"/>
              </a:spcBef>
              <a:spcAft>
                <a:spcPts val="0"/>
              </a:spcAft>
            </a:pPr>
            <a:r>
              <a:rPr lang="en-US" sz="1150" dirty="0"/>
              <a:t>Configuration design</a:t>
            </a:r>
          </a:p>
          <a:p>
            <a:pPr lvl="1">
              <a:lnSpc>
                <a:spcPct val="100000"/>
              </a:lnSpc>
              <a:spcBef>
                <a:spcPts val="0"/>
              </a:spcBef>
              <a:spcAft>
                <a:spcPts val="0"/>
              </a:spcAft>
            </a:pPr>
            <a:r>
              <a:rPr lang="en-US" sz="1150" dirty="0"/>
              <a:t>Testing design and facilitation</a:t>
            </a:r>
          </a:p>
          <a:p>
            <a:r>
              <a:rPr lang="en-US" dirty="0">
                <a:solidFill>
                  <a:schemeClr val="accent2"/>
                </a:solidFill>
              </a:rPr>
              <a:t>Process Design and Continuous Improvement</a:t>
            </a:r>
          </a:p>
          <a:p>
            <a:pPr lvl="1">
              <a:lnSpc>
                <a:spcPct val="100000"/>
              </a:lnSpc>
              <a:spcBef>
                <a:spcPts val="0"/>
              </a:spcBef>
              <a:spcAft>
                <a:spcPts val="0"/>
              </a:spcAft>
            </a:pPr>
            <a:r>
              <a:rPr lang="en-US" sz="1150" dirty="0"/>
              <a:t>End-to-end process design</a:t>
            </a:r>
          </a:p>
          <a:p>
            <a:pPr lvl="1">
              <a:lnSpc>
                <a:spcPct val="100000"/>
              </a:lnSpc>
              <a:spcBef>
                <a:spcPts val="0"/>
              </a:spcBef>
              <a:spcAft>
                <a:spcPts val="0"/>
              </a:spcAft>
            </a:pPr>
            <a:r>
              <a:rPr lang="en-US" sz="1150" dirty="0"/>
              <a:t>Global process owner creation</a:t>
            </a:r>
          </a:p>
          <a:p>
            <a:pPr lvl="1">
              <a:lnSpc>
                <a:spcPct val="100000"/>
              </a:lnSpc>
              <a:spcBef>
                <a:spcPts val="0"/>
              </a:spcBef>
              <a:spcAft>
                <a:spcPts val="0"/>
              </a:spcAft>
            </a:pPr>
            <a:r>
              <a:rPr lang="en-US" sz="1150" dirty="0"/>
              <a:t>Continuous improvement program design</a:t>
            </a:r>
          </a:p>
          <a:p>
            <a:pPr lvl="1">
              <a:lnSpc>
                <a:spcPct val="100000"/>
              </a:lnSpc>
              <a:spcBef>
                <a:spcPts val="0"/>
              </a:spcBef>
              <a:spcAft>
                <a:spcPts val="0"/>
              </a:spcAft>
            </a:pPr>
            <a:r>
              <a:rPr lang="en-US" sz="1150" dirty="0"/>
              <a:t>Customer satisfaction program development</a:t>
            </a:r>
          </a:p>
          <a:p>
            <a:r>
              <a:rPr lang="en-US" dirty="0">
                <a:solidFill>
                  <a:schemeClr val="accent2"/>
                </a:solidFill>
              </a:rPr>
              <a:t>Other Strategic Initiatives</a:t>
            </a:r>
          </a:p>
          <a:p>
            <a:pPr lvl="1">
              <a:lnSpc>
                <a:spcPct val="100000"/>
              </a:lnSpc>
              <a:spcBef>
                <a:spcPts val="0"/>
              </a:spcBef>
              <a:spcAft>
                <a:spcPts val="0"/>
              </a:spcAft>
            </a:pPr>
            <a:r>
              <a:rPr lang="en-US" sz="1150" dirty="0"/>
              <a:t>Merger and acquisition integration</a:t>
            </a:r>
          </a:p>
          <a:p>
            <a:pPr lvl="1">
              <a:lnSpc>
                <a:spcPct val="100000"/>
              </a:lnSpc>
              <a:spcBef>
                <a:spcPts val="0"/>
              </a:spcBef>
              <a:spcAft>
                <a:spcPts val="0"/>
              </a:spcAft>
            </a:pPr>
            <a:r>
              <a:rPr lang="en-US" sz="1150" dirty="0"/>
              <a:t>Divestiture and transition services</a:t>
            </a:r>
          </a:p>
          <a:p>
            <a:pPr lvl="1">
              <a:lnSpc>
                <a:spcPct val="100000"/>
              </a:lnSpc>
              <a:spcBef>
                <a:spcPts val="0"/>
              </a:spcBef>
              <a:spcAft>
                <a:spcPts val="0"/>
              </a:spcAft>
            </a:pPr>
            <a:r>
              <a:rPr lang="en-US" sz="1150" dirty="0"/>
              <a:t>Cost reduction and operations improvement</a:t>
            </a:r>
          </a:p>
          <a:p>
            <a:pPr lvl="1">
              <a:lnSpc>
                <a:spcPct val="100000"/>
              </a:lnSpc>
              <a:spcBef>
                <a:spcPts val="0"/>
              </a:spcBef>
              <a:spcAft>
                <a:spcPts val="0"/>
              </a:spcAft>
            </a:pPr>
            <a:r>
              <a:rPr lang="en-US" sz="1150" dirty="0"/>
              <a:t>Service expansion</a:t>
            </a:r>
          </a:p>
        </p:txBody>
      </p:sp>
      <p:sp>
        <p:nvSpPr>
          <p:cNvPr id="17" name="Rounded Rectangle 13">
            <a:extLst>
              <a:ext uri="{FF2B5EF4-FFF2-40B4-BE49-F238E27FC236}">
                <a16:creationId xmlns:a16="http://schemas.microsoft.com/office/drawing/2014/main" id="{E8B0C1D3-6BA2-47E9-BD76-05B254AB22AD}"/>
              </a:ext>
            </a:extLst>
          </p:cNvPr>
          <p:cNvSpPr/>
          <p:nvPr/>
        </p:nvSpPr>
        <p:spPr>
          <a:xfrm>
            <a:off x="6282669" y="989901"/>
            <a:ext cx="395024" cy="5712652"/>
          </a:xfrm>
          <a:prstGeom prst="roundRect">
            <a:avLst/>
          </a:prstGeom>
          <a:solidFill>
            <a:srgbClr val="C00000"/>
          </a:solid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vert270" wrap="square" lIns="0" tIns="101882" rIns="0" bIns="101882" numCol="1" spcCol="1415" anchor="ctr" anchorCtr="0">
            <a:noAutofit/>
          </a:bodyPr>
          <a:lstStyle/>
          <a:p>
            <a:pPr algn="ctr" defTabSz="1188629">
              <a:spcBef>
                <a:spcPct val="0"/>
              </a:spcBef>
            </a:pPr>
            <a:r>
              <a:rPr lang="en-US" sz="1400" b="1" kern="0" dirty="0">
                <a:solidFill>
                  <a:prstClr val="white"/>
                </a:solidFill>
              </a:rPr>
              <a:t>FINANCE AND ACCOUNTING SERVICES</a:t>
            </a:r>
          </a:p>
        </p:txBody>
      </p:sp>
      <p:sp>
        <p:nvSpPr>
          <p:cNvPr id="4" name="Text Placeholder 5">
            <a:extLst>
              <a:ext uri="{FF2B5EF4-FFF2-40B4-BE49-F238E27FC236}">
                <a16:creationId xmlns:a16="http://schemas.microsoft.com/office/drawing/2014/main" id="{6E018E04-4603-6E47-EFE2-F36796198DCD}"/>
              </a:ext>
            </a:extLst>
          </p:cNvPr>
          <p:cNvSpPr>
            <a:spLocks noGrp="1"/>
          </p:cNvSpPr>
          <p:nvPr>
            <p:ph type="body" sz="quarter" idx="10"/>
          </p:nvPr>
        </p:nvSpPr>
        <p:spPr>
          <a:xfrm>
            <a:off x="438912" y="155448"/>
            <a:ext cx="11311128" cy="338328"/>
          </a:xfrm>
        </p:spPr>
        <p:txBody>
          <a:bodyPr/>
          <a:lstStyle/>
          <a:p>
            <a:r>
              <a:rPr lang="en-US" dirty="0"/>
              <a:t>About ScottMadden</a:t>
            </a:r>
          </a:p>
        </p:txBody>
      </p:sp>
    </p:spTree>
    <p:extLst>
      <p:ext uri="{BB962C8B-B14F-4D97-AF65-F5344CB8AC3E}">
        <p14:creationId xmlns:p14="http://schemas.microsoft.com/office/powerpoint/2010/main" val="1366815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DB4539-D16E-FC41-B255-DF0575E8B5D9}"/>
              </a:ext>
            </a:extLst>
          </p:cNvPr>
          <p:cNvSpPr>
            <a:spLocks noGrp="1"/>
          </p:cNvSpPr>
          <p:nvPr>
            <p:ph type="sldNum" sz="quarter" idx="4"/>
          </p:nvPr>
        </p:nvSpPr>
        <p:spPr/>
        <p:txBody>
          <a:bodyPr/>
          <a:lstStyle/>
          <a:p>
            <a:fld id="{9AA6D16A-0A68-8445-85DB-A0BE8CCB51C7}" type="slidenum">
              <a:rPr lang="en-US" smtClean="0"/>
              <a:pPr/>
              <a:t>5</a:t>
            </a:fld>
            <a:endParaRPr lang="en-US" dirty="0"/>
          </a:p>
        </p:txBody>
      </p:sp>
      <p:sp>
        <p:nvSpPr>
          <p:cNvPr id="3" name="Title 2">
            <a:extLst>
              <a:ext uri="{FF2B5EF4-FFF2-40B4-BE49-F238E27FC236}">
                <a16:creationId xmlns:a16="http://schemas.microsoft.com/office/drawing/2014/main" id="{C4B7C8A4-DA86-B247-9923-875E896EFF07}"/>
              </a:ext>
            </a:extLst>
          </p:cNvPr>
          <p:cNvSpPr>
            <a:spLocks noGrp="1"/>
          </p:cNvSpPr>
          <p:nvPr>
            <p:ph type="title"/>
          </p:nvPr>
        </p:nvSpPr>
        <p:spPr/>
        <p:txBody>
          <a:bodyPr/>
          <a:lstStyle/>
          <a:p>
            <a:r>
              <a:rPr lang="en-US" dirty="0">
                <a:solidFill>
                  <a:schemeClr val="accent2"/>
                </a:solidFill>
              </a:rPr>
              <a:t>Spotlight: Our Intelligent Automation Services</a:t>
            </a:r>
            <a:endParaRPr lang="en-US" dirty="0">
              <a:solidFill>
                <a:schemeClr val="accent3"/>
              </a:solidFill>
            </a:endParaRPr>
          </a:p>
        </p:txBody>
      </p:sp>
      <p:sp>
        <p:nvSpPr>
          <p:cNvPr id="13" name="Text Placeholder 12">
            <a:extLst>
              <a:ext uri="{FF2B5EF4-FFF2-40B4-BE49-F238E27FC236}">
                <a16:creationId xmlns:a16="http://schemas.microsoft.com/office/drawing/2014/main" id="{D429D3E1-5E93-ED03-1AF9-42539188E6E7}"/>
              </a:ext>
            </a:extLst>
          </p:cNvPr>
          <p:cNvSpPr>
            <a:spLocks noGrp="1"/>
          </p:cNvSpPr>
          <p:nvPr>
            <p:ph type="body" sz="quarter" idx="10"/>
          </p:nvPr>
        </p:nvSpPr>
        <p:spPr/>
        <p:txBody>
          <a:bodyPr/>
          <a:lstStyle/>
          <a:p>
            <a:r>
              <a:rPr lang="en-US" dirty="0"/>
              <a:t>About ScottMadden</a:t>
            </a:r>
          </a:p>
        </p:txBody>
      </p:sp>
      <p:grpSp>
        <p:nvGrpSpPr>
          <p:cNvPr id="34" name="Group 33">
            <a:extLst>
              <a:ext uri="{FF2B5EF4-FFF2-40B4-BE49-F238E27FC236}">
                <a16:creationId xmlns:a16="http://schemas.microsoft.com/office/drawing/2014/main" id="{4E2CD768-B804-F68B-9A90-2877D064842B}"/>
              </a:ext>
            </a:extLst>
          </p:cNvPr>
          <p:cNvGrpSpPr/>
          <p:nvPr/>
        </p:nvGrpSpPr>
        <p:grpSpPr>
          <a:xfrm>
            <a:off x="458770" y="1099334"/>
            <a:ext cx="731520" cy="731520"/>
            <a:chOff x="458770" y="1162834"/>
            <a:chExt cx="1012488" cy="731520"/>
          </a:xfrm>
        </p:grpSpPr>
        <p:sp>
          <p:nvSpPr>
            <p:cNvPr id="5" name="Pentagon 4">
              <a:extLst>
                <a:ext uri="{FF2B5EF4-FFF2-40B4-BE49-F238E27FC236}">
                  <a16:creationId xmlns:a16="http://schemas.microsoft.com/office/drawing/2014/main" id="{4F2419F4-2114-434D-9B9D-8A7179EDE6D4}"/>
                </a:ext>
              </a:extLst>
            </p:cNvPr>
            <p:cNvSpPr>
              <a:spLocks noChangeAspect="1"/>
            </p:cNvSpPr>
            <p:nvPr/>
          </p:nvSpPr>
          <p:spPr>
            <a:xfrm>
              <a:off x="458770" y="1162834"/>
              <a:ext cx="1012488" cy="731520"/>
            </a:xfrm>
            <a:prstGeom prst="homePlate">
              <a:avLst>
                <a:gd name="adj" fmla="val 2605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6" name="TextBox 5">
              <a:extLst>
                <a:ext uri="{FF2B5EF4-FFF2-40B4-BE49-F238E27FC236}">
                  <a16:creationId xmlns:a16="http://schemas.microsoft.com/office/drawing/2014/main" id="{15F2D23B-F30B-F749-9A91-4AD06294C0C9}"/>
                </a:ext>
              </a:extLst>
            </p:cNvPr>
            <p:cNvSpPr txBox="1"/>
            <p:nvPr/>
          </p:nvSpPr>
          <p:spPr>
            <a:xfrm>
              <a:off x="593358" y="1266984"/>
              <a:ext cx="585417"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01</a:t>
              </a:r>
            </a:p>
          </p:txBody>
        </p:sp>
      </p:grpSp>
      <p:grpSp>
        <p:nvGrpSpPr>
          <p:cNvPr id="33" name="Group 32">
            <a:extLst>
              <a:ext uri="{FF2B5EF4-FFF2-40B4-BE49-F238E27FC236}">
                <a16:creationId xmlns:a16="http://schemas.microsoft.com/office/drawing/2014/main" id="{A554265F-1B2A-B326-9977-A80568F98499}"/>
              </a:ext>
            </a:extLst>
          </p:cNvPr>
          <p:cNvGrpSpPr/>
          <p:nvPr/>
        </p:nvGrpSpPr>
        <p:grpSpPr>
          <a:xfrm>
            <a:off x="458770" y="1957216"/>
            <a:ext cx="731520" cy="731520"/>
            <a:chOff x="458770" y="2235187"/>
            <a:chExt cx="1012488" cy="731520"/>
          </a:xfrm>
        </p:grpSpPr>
        <p:sp>
          <p:nvSpPr>
            <p:cNvPr id="7" name="Pentagon 6">
              <a:extLst>
                <a:ext uri="{FF2B5EF4-FFF2-40B4-BE49-F238E27FC236}">
                  <a16:creationId xmlns:a16="http://schemas.microsoft.com/office/drawing/2014/main" id="{75152930-050D-C248-9384-9CB6BA3DC16D}"/>
                </a:ext>
              </a:extLst>
            </p:cNvPr>
            <p:cNvSpPr>
              <a:spLocks noChangeAspect="1"/>
            </p:cNvSpPr>
            <p:nvPr/>
          </p:nvSpPr>
          <p:spPr>
            <a:xfrm>
              <a:off x="458770" y="2235187"/>
              <a:ext cx="1012488" cy="731520"/>
            </a:xfrm>
            <a:prstGeom prst="homePlate">
              <a:avLst>
                <a:gd name="adj" fmla="val 260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8" name="TextBox 7">
              <a:extLst>
                <a:ext uri="{FF2B5EF4-FFF2-40B4-BE49-F238E27FC236}">
                  <a16:creationId xmlns:a16="http://schemas.microsoft.com/office/drawing/2014/main" id="{32799B8D-02C3-554E-A129-8201359AEE4B}"/>
                </a:ext>
              </a:extLst>
            </p:cNvPr>
            <p:cNvSpPr txBox="1"/>
            <p:nvPr/>
          </p:nvSpPr>
          <p:spPr>
            <a:xfrm>
              <a:off x="593358" y="2346237"/>
              <a:ext cx="585417"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02</a:t>
              </a:r>
            </a:p>
          </p:txBody>
        </p:sp>
      </p:grpSp>
      <p:grpSp>
        <p:nvGrpSpPr>
          <p:cNvPr id="32" name="Group 31">
            <a:extLst>
              <a:ext uri="{FF2B5EF4-FFF2-40B4-BE49-F238E27FC236}">
                <a16:creationId xmlns:a16="http://schemas.microsoft.com/office/drawing/2014/main" id="{B41857A4-80F1-6969-9D1F-75FE3872597F}"/>
              </a:ext>
            </a:extLst>
          </p:cNvPr>
          <p:cNvGrpSpPr/>
          <p:nvPr/>
        </p:nvGrpSpPr>
        <p:grpSpPr>
          <a:xfrm>
            <a:off x="458770" y="2815098"/>
            <a:ext cx="731520" cy="731520"/>
            <a:chOff x="458770" y="3307540"/>
            <a:chExt cx="1012488" cy="731520"/>
          </a:xfrm>
        </p:grpSpPr>
        <p:sp>
          <p:nvSpPr>
            <p:cNvPr id="9" name="Pentagon 8">
              <a:extLst>
                <a:ext uri="{FF2B5EF4-FFF2-40B4-BE49-F238E27FC236}">
                  <a16:creationId xmlns:a16="http://schemas.microsoft.com/office/drawing/2014/main" id="{821BD365-33D9-DE48-9F6E-7B56B81C077B}"/>
                </a:ext>
              </a:extLst>
            </p:cNvPr>
            <p:cNvSpPr>
              <a:spLocks noChangeAspect="1"/>
            </p:cNvSpPr>
            <p:nvPr/>
          </p:nvSpPr>
          <p:spPr>
            <a:xfrm>
              <a:off x="458770" y="3307540"/>
              <a:ext cx="1012488" cy="731520"/>
            </a:xfrm>
            <a:prstGeom prst="homePlate">
              <a:avLst>
                <a:gd name="adj" fmla="val 26056"/>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0" name="TextBox 9">
              <a:extLst>
                <a:ext uri="{FF2B5EF4-FFF2-40B4-BE49-F238E27FC236}">
                  <a16:creationId xmlns:a16="http://schemas.microsoft.com/office/drawing/2014/main" id="{93CA911A-BE6D-BE4C-9F21-AEC37838D846}"/>
                </a:ext>
              </a:extLst>
            </p:cNvPr>
            <p:cNvSpPr txBox="1"/>
            <p:nvPr/>
          </p:nvSpPr>
          <p:spPr>
            <a:xfrm>
              <a:off x="593358" y="3401993"/>
              <a:ext cx="585417"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03</a:t>
              </a:r>
            </a:p>
          </p:txBody>
        </p:sp>
      </p:grpSp>
      <p:grpSp>
        <p:nvGrpSpPr>
          <p:cNvPr id="31" name="Group 30">
            <a:extLst>
              <a:ext uri="{FF2B5EF4-FFF2-40B4-BE49-F238E27FC236}">
                <a16:creationId xmlns:a16="http://schemas.microsoft.com/office/drawing/2014/main" id="{0F7BBC6B-FDC8-35B4-B2CC-48A86D97EFF1}"/>
              </a:ext>
            </a:extLst>
          </p:cNvPr>
          <p:cNvGrpSpPr/>
          <p:nvPr/>
        </p:nvGrpSpPr>
        <p:grpSpPr>
          <a:xfrm>
            <a:off x="458770" y="3672980"/>
            <a:ext cx="731520" cy="731520"/>
            <a:chOff x="458770" y="4379893"/>
            <a:chExt cx="1012488" cy="731520"/>
          </a:xfrm>
        </p:grpSpPr>
        <p:sp>
          <p:nvSpPr>
            <p:cNvPr id="11" name="Pentagon 10">
              <a:extLst>
                <a:ext uri="{FF2B5EF4-FFF2-40B4-BE49-F238E27FC236}">
                  <a16:creationId xmlns:a16="http://schemas.microsoft.com/office/drawing/2014/main" id="{88291272-F6B5-8442-A161-146327C7C4A0}"/>
                </a:ext>
              </a:extLst>
            </p:cNvPr>
            <p:cNvSpPr>
              <a:spLocks noChangeAspect="1"/>
            </p:cNvSpPr>
            <p:nvPr/>
          </p:nvSpPr>
          <p:spPr>
            <a:xfrm>
              <a:off x="458770" y="4379893"/>
              <a:ext cx="1012488" cy="731520"/>
            </a:xfrm>
            <a:prstGeom prst="homePlate">
              <a:avLst>
                <a:gd name="adj" fmla="val 2605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2" name="TextBox 11">
              <a:extLst>
                <a:ext uri="{FF2B5EF4-FFF2-40B4-BE49-F238E27FC236}">
                  <a16:creationId xmlns:a16="http://schemas.microsoft.com/office/drawing/2014/main" id="{A7238FDC-808F-9744-9303-C57238202A5E}"/>
                </a:ext>
              </a:extLst>
            </p:cNvPr>
            <p:cNvSpPr txBox="1"/>
            <p:nvPr/>
          </p:nvSpPr>
          <p:spPr>
            <a:xfrm>
              <a:off x="593358" y="4489585"/>
              <a:ext cx="585417"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04</a:t>
              </a:r>
            </a:p>
          </p:txBody>
        </p:sp>
      </p:grpSp>
      <p:sp>
        <p:nvSpPr>
          <p:cNvPr id="15" name="TextBox 14">
            <a:extLst>
              <a:ext uri="{FF2B5EF4-FFF2-40B4-BE49-F238E27FC236}">
                <a16:creationId xmlns:a16="http://schemas.microsoft.com/office/drawing/2014/main" id="{CB7F5316-6B76-5366-D47B-B446FDD5E785}"/>
              </a:ext>
            </a:extLst>
          </p:cNvPr>
          <p:cNvSpPr txBox="1"/>
          <p:nvPr/>
        </p:nvSpPr>
        <p:spPr>
          <a:xfrm>
            <a:off x="1211329" y="1037688"/>
            <a:ext cx="4808471" cy="830997"/>
          </a:xfrm>
          <a:prstGeom prst="rect">
            <a:avLst/>
          </a:prstGeom>
        </p:spPr>
        <p:txBody>
          <a:bodyPr wrap="square" rtlCol="0">
            <a:spAutoFit/>
          </a:bodyPr>
          <a:lstStyle/>
          <a:p>
            <a:pPr marL="0" marR="0">
              <a:spcBef>
                <a:spcPts val="0"/>
              </a:spcBef>
              <a:spcAft>
                <a:spcPts val="0"/>
              </a:spcAft>
            </a:pPr>
            <a:r>
              <a:rPr lang="en-US" sz="1200" b="1" kern="100" dirty="0">
                <a:effectLst/>
                <a:ea typeface="Aptos" panose="020B0004020202020204" pitchFamily="34" charset="0"/>
                <a:cs typeface="Times New Roman" panose="02020603050405020304" pitchFamily="18" charset="0"/>
              </a:rPr>
              <a:t>Strategy Development: </a:t>
            </a:r>
            <a:r>
              <a:rPr lang="en-US" sz="1200" b="0" kern="100" dirty="0">
                <a:effectLst/>
                <a:ea typeface="Aptos" panose="020B0004020202020204" pitchFamily="34" charset="0"/>
                <a:cs typeface="Times New Roman" panose="02020603050405020304" pitchFamily="18" charset="0"/>
              </a:rPr>
              <a:t>Create a comprehensive AI strategy aligned with business goals. This includes identifying key areas where AI can create value, set objectives, and define a roadmap for </a:t>
            </a:r>
          </a:p>
          <a:p>
            <a:pPr marL="0" marR="0">
              <a:spcBef>
                <a:spcPts val="0"/>
              </a:spcBef>
              <a:spcAft>
                <a:spcPts val="0"/>
              </a:spcAft>
            </a:pPr>
            <a:r>
              <a:rPr lang="en-US" sz="1200" b="0" kern="100" dirty="0">
                <a:effectLst/>
                <a:ea typeface="Aptos" panose="020B0004020202020204" pitchFamily="34" charset="0"/>
                <a:cs typeface="Times New Roman" panose="02020603050405020304" pitchFamily="18" charset="0"/>
              </a:rPr>
              <a:t>AI implementation.</a:t>
            </a:r>
          </a:p>
        </p:txBody>
      </p:sp>
      <p:grpSp>
        <p:nvGrpSpPr>
          <p:cNvPr id="4" name="Group 3">
            <a:extLst>
              <a:ext uri="{FF2B5EF4-FFF2-40B4-BE49-F238E27FC236}">
                <a16:creationId xmlns:a16="http://schemas.microsoft.com/office/drawing/2014/main" id="{CBAA87A4-C6B9-CBD5-FF43-677A554F9D21}"/>
              </a:ext>
            </a:extLst>
          </p:cNvPr>
          <p:cNvGrpSpPr/>
          <p:nvPr/>
        </p:nvGrpSpPr>
        <p:grpSpPr>
          <a:xfrm>
            <a:off x="458770" y="4530862"/>
            <a:ext cx="731520" cy="731520"/>
            <a:chOff x="458770" y="5452246"/>
            <a:chExt cx="1012488" cy="731520"/>
          </a:xfrm>
        </p:grpSpPr>
        <p:sp>
          <p:nvSpPr>
            <p:cNvPr id="16" name="Pentagon 10">
              <a:extLst>
                <a:ext uri="{FF2B5EF4-FFF2-40B4-BE49-F238E27FC236}">
                  <a16:creationId xmlns:a16="http://schemas.microsoft.com/office/drawing/2014/main" id="{FF433A3A-4F4E-3868-27DD-70F9E240DE0C}"/>
                </a:ext>
              </a:extLst>
            </p:cNvPr>
            <p:cNvSpPr>
              <a:spLocks noChangeAspect="1"/>
            </p:cNvSpPr>
            <p:nvPr/>
          </p:nvSpPr>
          <p:spPr>
            <a:xfrm>
              <a:off x="458770" y="5452246"/>
              <a:ext cx="1012488" cy="731520"/>
            </a:xfrm>
            <a:prstGeom prst="homePlate">
              <a:avLst>
                <a:gd name="adj" fmla="val 260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7" name="TextBox 16">
              <a:extLst>
                <a:ext uri="{FF2B5EF4-FFF2-40B4-BE49-F238E27FC236}">
                  <a16:creationId xmlns:a16="http://schemas.microsoft.com/office/drawing/2014/main" id="{FB6B08ED-75F4-FFAF-8816-0ECA97C85B76}"/>
                </a:ext>
              </a:extLst>
            </p:cNvPr>
            <p:cNvSpPr txBox="1"/>
            <p:nvPr/>
          </p:nvSpPr>
          <p:spPr>
            <a:xfrm>
              <a:off x="590114" y="5556396"/>
              <a:ext cx="585417"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05</a:t>
              </a:r>
            </a:p>
          </p:txBody>
        </p:sp>
      </p:grpSp>
      <p:grpSp>
        <p:nvGrpSpPr>
          <p:cNvPr id="14" name="Group 13">
            <a:extLst>
              <a:ext uri="{FF2B5EF4-FFF2-40B4-BE49-F238E27FC236}">
                <a16:creationId xmlns:a16="http://schemas.microsoft.com/office/drawing/2014/main" id="{E628954A-4353-4C6B-8CD9-1AFE38B515E0}"/>
              </a:ext>
            </a:extLst>
          </p:cNvPr>
          <p:cNvGrpSpPr/>
          <p:nvPr/>
        </p:nvGrpSpPr>
        <p:grpSpPr>
          <a:xfrm>
            <a:off x="458770" y="5388746"/>
            <a:ext cx="731520" cy="731520"/>
            <a:chOff x="458770" y="5452246"/>
            <a:chExt cx="1012488" cy="731520"/>
          </a:xfrm>
          <a:solidFill>
            <a:schemeClr val="accent5">
              <a:lumMod val="50000"/>
            </a:schemeClr>
          </a:solidFill>
        </p:grpSpPr>
        <p:sp>
          <p:nvSpPr>
            <p:cNvPr id="29" name="Pentagon 10">
              <a:extLst>
                <a:ext uri="{FF2B5EF4-FFF2-40B4-BE49-F238E27FC236}">
                  <a16:creationId xmlns:a16="http://schemas.microsoft.com/office/drawing/2014/main" id="{64E1D965-4C95-A796-935B-3651006DDC89}"/>
                </a:ext>
              </a:extLst>
            </p:cNvPr>
            <p:cNvSpPr>
              <a:spLocks noChangeAspect="1"/>
            </p:cNvSpPr>
            <p:nvPr/>
          </p:nvSpPr>
          <p:spPr>
            <a:xfrm>
              <a:off x="458770" y="5452246"/>
              <a:ext cx="1012488" cy="731520"/>
            </a:xfrm>
            <a:prstGeom prst="homePlate">
              <a:avLst>
                <a:gd name="adj" fmla="val 2605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0" name="TextBox 29">
              <a:extLst>
                <a:ext uri="{FF2B5EF4-FFF2-40B4-BE49-F238E27FC236}">
                  <a16:creationId xmlns:a16="http://schemas.microsoft.com/office/drawing/2014/main" id="{CE8548E4-E82A-826B-E1F5-42C38C9EA479}"/>
                </a:ext>
              </a:extLst>
            </p:cNvPr>
            <p:cNvSpPr txBox="1"/>
            <p:nvPr/>
          </p:nvSpPr>
          <p:spPr>
            <a:xfrm>
              <a:off x="590113" y="5556396"/>
              <a:ext cx="585418" cy="523220"/>
            </a:xfrm>
            <a:prstGeom prst="rect">
              <a:avLst/>
            </a:prstGeom>
            <a:grp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06</a:t>
              </a:r>
            </a:p>
          </p:txBody>
        </p:sp>
      </p:grpSp>
      <p:sp>
        <p:nvSpPr>
          <p:cNvPr id="35" name="TextBox 34">
            <a:extLst>
              <a:ext uri="{FF2B5EF4-FFF2-40B4-BE49-F238E27FC236}">
                <a16:creationId xmlns:a16="http://schemas.microsoft.com/office/drawing/2014/main" id="{575E0A1C-6EBE-41AA-6095-2051FD004318}"/>
              </a:ext>
            </a:extLst>
          </p:cNvPr>
          <p:cNvSpPr txBox="1"/>
          <p:nvPr/>
        </p:nvSpPr>
        <p:spPr>
          <a:xfrm>
            <a:off x="1211329" y="1908179"/>
            <a:ext cx="4808471" cy="830997"/>
          </a:xfrm>
          <a:prstGeom prst="rect">
            <a:avLst/>
          </a:prstGeom>
        </p:spPr>
        <p:txBody>
          <a:bodyPr wrap="square" rtlCol="0">
            <a:spAutoFit/>
          </a:bodyPr>
          <a:lstStyle/>
          <a:p>
            <a:pPr marL="0" marR="0">
              <a:spcBef>
                <a:spcPts val="0"/>
              </a:spcBef>
              <a:spcAft>
                <a:spcPts val="0"/>
              </a:spcAft>
            </a:pPr>
            <a:r>
              <a:rPr lang="en-US" sz="1200" b="1" kern="100" dirty="0">
                <a:effectLst/>
                <a:ea typeface="Aptos" panose="020B0004020202020204" pitchFamily="34" charset="0"/>
                <a:cs typeface="Times New Roman" panose="02020603050405020304" pitchFamily="18" charset="0"/>
              </a:rPr>
              <a:t>Use Case Identification and Prioritization: </a:t>
            </a:r>
            <a:r>
              <a:rPr lang="en-US" sz="1200" b="0" kern="100" dirty="0">
                <a:effectLst/>
                <a:ea typeface="Aptos" panose="020B0004020202020204" pitchFamily="34" charset="0"/>
                <a:cs typeface="Times New Roman" panose="02020603050405020304" pitchFamily="18" charset="0"/>
              </a:rPr>
              <a:t>Help clients identify potential AI use cases across different functions and prioritize them based on business impact, feasibility, and alignment with strategic goals.</a:t>
            </a:r>
          </a:p>
        </p:txBody>
      </p:sp>
      <p:sp>
        <p:nvSpPr>
          <p:cNvPr id="36" name="TextBox 35">
            <a:extLst>
              <a:ext uri="{FF2B5EF4-FFF2-40B4-BE49-F238E27FC236}">
                <a16:creationId xmlns:a16="http://schemas.microsoft.com/office/drawing/2014/main" id="{ADCFD785-7C28-E6EC-DC99-B0E1185505B6}"/>
              </a:ext>
            </a:extLst>
          </p:cNvPr>
          <p:cNvSpPr txBox="1"/>
          <p:nvPr/>
        </p:nvSpPr>
        <p:spPr>
          <a:xfrm>
            <a:off x="1211329" y="2858828"/>
            <a:ext cx="4808471" cy="646331"/>
          </a:xfrm>
          <a:prstGeom prst="rect">
            <a:avLst/>
          </a:prstGeom>
        </p:spPr>
        <p:txBody>
          <a:bodyPr wrap="square" rtlCol="0">
            <a:spAutoFit/>
          </a:bodyPr>
          <a:lstStyle/>
          <a:p>
            <a:pPr marL="0" marR="0">
              <a:spcBef>
                <a:spcPts val="0"/>
              </a:spcBef>
              <a:spcAft>
                <a:spcPts val="0"/>
              </a:spcAft>
            </a:pPr>
            <a:r>
              <a:rPr lang="en-US" sz="1200" b="1" kern="100" dirty="0">
                <a:effectLst/>
                <a:latin typeface="+mn-lt"/>
                <a:ea typeface="Aptos" panose="020B0004020202020204" pitchFamily="34" charset="0"/>
                <a:cs typeface="Times New Roman" panose="02020603050405020304" pitchFamily="18" charset="0"/>
              </a:rPr>
              <a:t>Operating Model Design: </a:t>
            </a:r>
            <a:r>
              <a:rPr lang="en-US" sz="1200" b="0" kern="100" dirty="0">
                <a:effectLst/>
                <a:latin typeface="+mn-lt"/>
                <a:ea typeface="Aptos" panose="020B0004020202020204" pitchFamily="34" charset="0"/>
                <a:cs typeface="Times New Roman" panose="02020603050405020304" pitchFamily="18" charset="0"/>
              </a:rPr>
              <a:t>Help design an operating model that </a:t>
            </a:r>
          </a:p>
          <a:p>
            <a:pPr marL="0" marR="0">
              <a:spcBef>
                <a:spcPts val="0"/>
              </a:spcBef>
              <a:spcAft>
                <a:spcPts val="0"/>
              </a:spcAft>
            </a:pPr>
            <a:r>
              <a:rPr lang="en-US" sz="1200" b="0" kern="100" dirty="0">
                <a:effectLst/>
                <a:latin typeface="+mn-lt"/>
                <a:ea typeface="Aptos" panose="020B0004020202020204" pitchFamily="34" charset="0"/>
                <a:cs typeface="Times New Roman" panose="02020603050405020304" pitchFamily="18" charset="0"/>
              </a:rPr>
              <a:t>supports AI initiatives, including organizational structure, roles and responsibilities, and processes for AI development and deployment.</a:t>
            </a:r>
            <a:endParaRPr lang="en-US" sz="1200" dirty="0">
              <a:solidFill>
                <a:srgbClr val="5F6062"/>
              </a:solidFill>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5916AA8C-7754-EBDB-A001-2A47E0D795B5}"/>
              </a:ext>
            </a:extLst>
          </p:cNvPr>
          <p:cNvSpPr txBox="1"/>
          <p:nvPr/>
        </p:nvSpPr>
        <p:spPr>
          <a:xfrm>
            <a:off x="1211329" y="3698147"/>
            <a:ext cx="4808471" cy="646331"/>
          </a:xfrm>
          <a:prstGeom prst="rect">
            <a:avLst/>
          </a:prstGeom>
        </p:spPr>
        <p:txBody>
          <a:bodyPr wrap="square" rtlCol="0">
            <a:spAutoFit/>
          </a:bodyPr>
          <a:lstStyle/>
          <a:p>
            <a:pPr marL="0" marR="0">
              <a:spcBef>
                <a:spcPts val="0"/>
              </a:spcBef>
              <a:spcAft>
                <a:spcPts val="0"/>
              </a:spcAft>
            </a:pPr>
            <a:r>
              <a:rPr lang="en-US" sz="1200" b="1" kern="100" dirty="0">
                <a:cs typeface="Times New Roman" panose="02020603050405020304" pitchFamily="18" charset="0"/>
              </a:rPr>
              <a:t>Technology and Architecture Planning: </a:t>
            </a:r>
            <a:r>
              <a:rPr lang="en-US" sz="1200" kern="100" dirty="0">
                <a:cs typeface="Times New Roman" panose="02020603050405020304" pitchFamily="18" charset="0"/>
              </a:rPr>
              <a:t>Plan the technology stack and architecture required to support AI initiatives, including data infrastructure, AI platforms, and integration with existing systems</a:t>
            </a:r>
            <a:r>
              <a:rPr lang="en-US" sz="800" kern="100" dirty="0">
                <a:effectLst/>
                <a:latin typeface="+mn-lt"/>
                <a:ea typeface="Aptos" panose="020B0004020202020204" pitchFamily="34" charset="0"/>
                <a:cs typeface="Times New Roman" panose="02020603050405020304" pitchFamily="18" charset="0"/>
              </a:rPr>
              <a:t>.</a:t>
            </a:r>
          </a:p>
        </p:txBody>
      </p:sp>
      <p:sp>
        <p:nvSpPr>
          <p:cNvPr id="38" name="TextBox 37">
            <a:extLst>
              <a:ext uri="{FF2B5EF4-FFF2-40B4-BE49-F238E27FC236}">
                <a16:creationId xmlns:a16="http://schemas.microsoft.com/office/drawing/2014/main" id="{2B7175A8-7106-317D-C414-F3C70DF56304}"/>
              </a:ext>
            </a:extLst>
          </p:cNvPr>
          <p:cNvSpPr txBox="1"/>
          <p:nvPr/>
        </p:nvSpPr>
        <p:spPr>
          <a:xfrm>
            <a:off x="1211329" y="4560308"/>
            <a:ext cx="4808471" cy="646331"/>
          </a:xfrm>
          <a:prstGeom prst="rect">
            <a:avLst/>
          </a:prstGeom>
        </p:spPr>
        <p:txBody>
          <a:bodyPr wrap="square" rtlCol="0">
            <a:spAutoFit/>
          </a:bodyPr>
          <a:lstStyle/>
          <a:p>
            <a:r>
              <a:rPr lang="en-US" sz="1200" b="1" kern="100" dirty="0">
                <a:cs typeface="Times New Roman" panose="02020603050405020304" pitchFamily="18" charset="0"/>
              </a:rPr>
              <a:t>Governance Implementation: </a:t>
            </a:r>
            <a:r>
              <a:rPr lang="en-US" sz="1200" kern="100" dirty="0">
                <a:cs typeface="Times New Roman" panose="02020603050405020304" pitchFamily="18" charset="0"/>
              </a:rPr>
              <a:t>Provide guidance on implementing AI governance frameworks and practices to ensure responsible use of AI, compliance with regulations, and mitigation of risks.</a:t>
            </a:r>
          </a:p>
        </p:txBody>
      </p:sp>
      <p:sp>
        <p:nvSpPr>
          <p:cNvPr id="40" name="TextBox 39">
            <a:extLst>
              <a:ext uri="{FF2B5EF4-FFF2-40B4-BE49-F238E27FC236}">
                <a16:creationId xmlns:a16="http://schemas.microsoft.com/office/drawing/2014/main" id="{8855EEEC-128A-3B28-F758-FD4AFDCDA3F7}"/>
              </a:ext>
            </a:extLst>
          </p:cNvPr>
          <p:cNvSpPr txBox="1"/>
          <p:nvPr/>
        </p:nvSpPr>
        <p:spPr>
          <a:xfrm>
            <a:off x="1211329" y="5339168"/>
            <a:ext cx="4808471" cy="830997"/>
          </a:xfrm>
          <a:prstGeom prst="rect">
            <a:avLst/>
          </a:prstGeom>
        </p:spPr>
        <p:txBody>
          <a:bodyPr wrap="square" rtlCol="0">
            <a:spAutoFit/>
          </a:bodyPr>
          <a:lstStyle/>
          <a:p>
            <a:r>
              <a:rPr lang="en-US" sz="1200" b="1" kern="100" dirty="0">
                <a:cs typeface="Times New Roman" panose="02020603050405020304" pitchFamily="18" charset="0"/>
              </a:rPr>
              <a:t>AI Talent and Capability Building: </a:t>
            </a:r>
            <a:r>
              <a:rPr lang="en-US" sz="1200" kern="100" dirty="0">
                <a:cs typeface="Times New Roman" panose="02020603050405020304" pitchFamily="18" charset="0"/>
              </a:rPr>
              <a:t>Develop the skills and capabilities within an organization to effectively implement and manage AI initiatives, including training programs, hiring strategies, and talent development plans.</a:t>
            </a:r>
          </a:p>
        </p:txBody>
      </p:sp>
      <p:grpSp>
        <p:nvGrpSpPr>
          <p:cNvPr id="41" name="Group 40">
            <a:extLst>
              <a:ext uri="{FF2B5EF4-FFF2-40B4-BE49-F238E27FC236}">
                <a16:creationId xmlns:a16="http://schemas.microsoft.com/office/drawing/2014/main" id="{D7A7B16E-2353-1458-A329-F5C73CFE119B}"/>
              </a:ext>
            </a:extLst>
          </p:cNvPr>
          <p:cNvGrpSpPr/>
          <p:nvPr/>
        </p:nvGrpSpPr>
        <p:grpSpPr>
          <a:xfrm>
            <a:off x="6369812" y="1099334"/>
            <a:ext cx="731520" cy="731520"/>
            <a:chOff x="458770" y="1162834"/>
            <a:chExt cx="1012488" cy="731520"/>
          </a:xfrm>
        </p:grpSpPr>
        <p:sp>
          <p:nvSpPr>
            <p:cNvPr id="47" name="Pentagon 4">
              <a:extLst>
                <a:ext uri="{FF2B5EF4-FFF2-40B4-BE49-F238E27FC236}">
                  <a16:creationId xmlns:a16="http://schemas.microsoft.com/office/drawing/2014/main" id="{A182A9AB-3C1A-F782-3948-04AA1F049707}"/>
                </a:ext>
              </a:extLst>
            </p:cNvPr>
            <p:cNvSpPr>
              <a:spLocks noChangeAspect="1"/>
            </p:cNvSpPr>
            <p:nvPr/>
          </p:nvSpPr>
          <p:spPr>
            <a:xfrm>
              <a:off x="458770" y="1162834"/>
              <a:ext cx="1012488" cy="731520"/>
            </a:xfrm>
            <a:prstGeom prst="homePlate">
              <a:avLst>
                <a:gd name="adj" fmla="val 2605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50" name="TextBox 49">
              <a:extLst>
                <a:ext uri="{FF2B5EF4-FFF2-40B4-BE49-F238E27FC236}">
                  <a16:creationId xmlns:a16="http://schemas.microsoft.com/office/drawing/2014/main" id="{8CAE9079-5286-9D8B-2AF9-460E5DA5FCAE}"/>
                </a:ext>
              </a:extLst>
            </p:cNvPr>
            <p:cNvSpPr txBox="1"/>
            <p:nvPr/>
          </p:nvSpPr>
          <p:spPr>
            <a:xfrm>
              <a:off x="593357" y="1266984"/>
              <a:ext cx="585418"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07</a:t>
              </a:r>
            </a:p>
          </p:txBody>
        </p:sp>
      </p:grpSp>
      <p:grpSp>
        <p:nvGrpSpPr>
          <p:cNvPr id="51" name="Group 50">
            <a:extLst>
              <a:ext uri="{FF2B5EF4-FFF2-40B4-BE49-F238E27FC236}">
                <a16:creationId xmlns:a16="http://schemas.microsoft.com/office/drawing/2014/main" id="{AFED527D-38AC-2FF2-E16D-882BF8EBF1E8}"/>
              </a:ext>
            </a:extLst>
          </p:cNvPr>
          <p:cNvGrpSpPr/>
          <p:nvPr/>
        </p:nvGrpSpPr>
        <p:grpSpPr>
          <a:xfrm>
            <a:off x="6369812" y="1957216"/>
            <a:ext cx="731520" cy="731520"/>
            <a:chOff x="458770" y="2235187"/>
            <a:chExt cx="1012488" cy="731520"/>
          </a:xfrm>
        </p:grpSpPr>
        <p:sp>
          <p:nvSpPr>
            <p:cNvPr id="52" name="Pentagon 6">
              <a:extLst>
                <a:ext uri="{FF2B5EF4-FFF2-40B4-BE49-F238E27FC236}">
                  <a16:creationId xmlns:a16="http://schemas.microsoft.com/office/drawing/2014/main" id="{DA33CEB6-4CD0-E1E8-05E2-33B0143D523A}"/>
                </a:ext>
              </a:extLst>
            </p:cNvPr>
            <p:cNvSpPr>
              <a:spLocks noChangeAspect="1"/>
            </p:cNvSpPr>
            <p:nvPr/>
          </p:nvSpPr>
          <p:spPr>
            <a:xfrm>
              <a:off x="458770" y="2235187"/>
              <a:ext cx="1012488" cy="731520"/>
            </a:xfrm>
            <a:prstGeom prst="homePlate">
              <a:avLst>
                <a:gd name="adj" fmla="val 260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53" name="TextBox 52">
              <a:extLst>
                <a:ext uri="{FF2B5EF4-FFF2-40B4-BE49-F238E27FC236}">
                  <a16:creationId xmlns:a16="http://schemas.microsoft.com/office/drawing/2014/main" id="{92132583-128A-62EB-79FD-E61D7BE6CB9C}"/>
                </a:ext>
              </a:extLst>
            </p:cNvPr>
            <p:cNvSpPr txBox="1"/>
            <p:nvPr/>
          </p:nvSpPr>
          <p:spPr>
            <a:xfrm>
              <a:off x="593357" y="2346237"/>
              <a:ext cx="585418"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08</a:t>
              </a:r>
            </a:p>
          </p:txBody>
        </p:sp>
      </p:grpSp>
      <p:grpSp>
        <p:nvGrpSpPr>
          <p:cNvPr id="54" name="Group 53">
            <a:extLst>
              <a:ext uri="{FF2B5EF4-FFF2-40B4-BE49-F238E27FC236}">
                <a16:creationId xmlns:a16="http://schemas.microsoft.com/office/drawing/2014/main" id="{896FAB08-7C82-54B3-60D4-AA9C56A04CB6}"/>
              </a:ext>
            </a:extLst>
          </p:cNvPr>
          <p:cNvGrpSpPr/>
          <p:nvPr/>
        </p:nvGrpSpPr>
        <p:grpSpPr>
          <a:xfrm>
            <a:off x="6369812" y="2815098"/>
            <a:ext cx="731520" cy="731520"/>
            <a:chOff x="458770" y="3307540"/>
            <a:chExt cx="1012488" cy="731520"/>
          </a:xfrm>
        </p:grpSpPr>
        <p:sp>
          <p:nvSpPr>
            <p:cNvPr id="55" name="Pentagon 8">
              <a:extLst>
                <a:ext uri="{FF2B5EF4-FFF2-40B4-BE49-F238E27FC236}">
                  <a16:creationId xmlns:a16="http://schemas.microsoft.com/office/drawing/2014/main" id="{D6E1FD09-EF3A-7A73-09CC-3782629F1F9D}"/>
                </a:ext>
              </a:extLst>
            </p:cNvPr>
            <p:cNvSpPr>
              <a:spLocks noChangeAspect="1"/>
            </p:cNvSpPr>
            <p:nvPr/>
          </p:nvSpPr>
          <p:spPr>
            <a:xfrm>
              <a:off x="458770" y="3307540"/>
              <a:ext cx="1012488" cy="731520"/>
            </a:xfrm>
            <a:prstGeom prst="homePlate">
              <a:avLst>
                <a:gd name="adj" fmla="val 26056"/>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56" name="TextBox 55">
              <a:extLst>
                <a:ext uri="{FF2B5EF4-FFF2-40B4-BE49-F238E27FC236}">
                  <a16:creationId xmlns:a16="http://schemas.microsoft.com/office/drawing/2014/main" id="{D3DCD0C9-96F4-58C1-A030-F8F9936CF9B8}"/>
                </a:ext>
              </a:extLst>
            </p:cNvPr>
            <p:cNvSpPr txBox="1"/>
            <p:nvPr/>
          </p:nvSpPr>
          <p:spPr>
            <a:xfrm>
              <a:off x="593357" y="3401993"/>
              <a:ext cx="585418"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09</a:t>
              </a:r>
            </a:p>
          </p:txBody>
        </p:sp>
      </p:grpSp>
      <p:grpSp>
        <p:nvGrpSpPr>
          <p:cNvPr id="57" name="Group 56">
            <a:extLst>
              <a:ext uri="{FF2B5EF4-FFF2-40B4-BE49-F238E27FC236}">
                <a16:creationId xmlns:a16="http://schemas.microsoft.com/office/drawing/2014/main" id="{AED36782-5914-12D2-7DE9-B79A0E11DDD1}"/>
              </a:ext>
            </a:extLst>
          </p:cNvPr>
          <p:cNvGrpSpPr/>
          <p:nvPr/>
        </p:nvGrpSpPr>
        <p:grpSpPr>
          <a:xfrm>
            <a:off x="6369812" y="3672980"/>
            <a:ext cx="731520" cy="731520"/>
            <a:chOff x="458770" y="4379893"/>
            <a:chExt cx="1012488" cy="731520"/>
          </a:xfrm>
        </p:grpSpPr>
        <p:sp>
          <p:nvSpPr>
            <p:cNvPr id="58" name="Pentagon 10">
              <a:extLst>
                <a:ext uri="{FF2B5EF4-FFF2-40B4-BE49-F238E27FC236}">
                  <a16:creationId xmlns:a16="http://schemas.microsoft.com/office/drawing/2014/main" id="{180AD273-4BFB-22DD-949B-DAAA68D3182C}"/>
                </a:ext>
              </a:extLst>
            </p:cNvPr>
            <p:cNvSpPr>
              <a:spLocks noChangeAspect="1"/>
            </p:cNvSpPr>
            <p:nvPr/>
          </p:nvSpPr>
          <p:spPr>
            <a:xfrm>
              <a:off x="458770" y="4379893"/>
              <a:ext cx="1012488" cy="731520"/>
            </a:xfrm>
            <a:prstGeom prst="homePlate">
              <a:avLst>
                <a:gd name="adj" fmla="val 2605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59" name="TextBox 58">
              <a:extLst>
                <a:ext uri="{FF2B5EF4-FFF2-40B4-BE49-F238E27FC236}">
                  <a16:creationId xmlns:a16="http://schemas.microsoft.com/office/drawing/2014/main" id="{1EB490C5-F779-BF7D-E970-031F3FB30118}"/>
                </a:ext>
              </a:extLst>
            </p:cNvPr>
            <p:cNvSpPr txBox="1"/>
            <p:nvPr/>
          </p:nvSpPr>
          <p:spPr>
            <a:xfrm>
              <a:off x="593357" y="4489585"/>
              <a:ext cx="585418"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10</a:t>
              </a:r>
            </a:p>
          </p:txBody>
        </p:sp>
      </p:grpSp>
      <p:sp>
        <p:nvSpPr>
          <p:cNvPr id="60" name="TextBox 59">
            <a:extLst>
              <a:ext uri="{FF2B5EF4-FFF2-40B4-BE49-F238E27FC236}">
                <a16:creationId xmlns:a16="http://schemas.microsoft.com/office/drawing/2014/main" id="{415227EB-A2F8-77F9-B2E7-9B0F81E55B4D}"/>
              </a:ext>
            </a:extLst>
          </p:cNvPr>
          <p:cNvSpPr txBox="1"/>
          <p:nvPr/>
        </p:nvSpPr>
        <p:spPr>
          <a:xfrm>
            <a:off x="7195933" y="1048232"/>
            <a:ext cx="4809744" cy="830997"/>
          </a:xfrm>
          <a:prstGeom prst="rect">
            <a:avLst/>
          </a:prstGeom>
        </p:spPr>
        <p:txBody>
          <a:bodyPr wrap="square" rtlCol="0">
            <a:spAutoFit/>
          </a:bodyPr>
          <a:lstStyle/>
          <a:p>
            <a:pPr marL="0" marR="0">
              <a:spcBef>
                <a:spcPts val="0"/>
              </a:spcBef>
              <a:spcAft>
                <a:spcPts val="0"/>
              </a:spcAft>
            </a:pPr>
            <a:r>
              <a:rPr lang="en-US" sz="1200" b="1" kern="100" dirty="0">
                <a:effectLst/>
                <a:ea typeface="Aptos" panose="020B0004020202020204" pitchFamily="34" charset="0"/>
                <a:cs typeface="Times New Roman" panose="02020603050405020304" pitchFamily="18" charset="0"/>
              </a:rPr>
              <a:t>AI Maturity Assessment and Benchmarking</a:t>
            </a:r>
            <a:r>
              <a:rPr lang="en-US" sz="1200" kern="100" dirty="0">
                <a:effectLst/>
                <a:ea typeface="Aptos" panose="020B0004020202020204" pitchFamily="34" charset="0"/>
                <a:cs typeface="Times New Roman" panose="02020603050405020304" pitchFamily="18" charset="0"/>
              </a:rPr>
              <a:t>: </a:t>
            </a:r>
            <a:r>
              <a:rPr lang="en-US" sz="1200" b="0" kern="100" dirty="0">
                <a:effectLst/>
                <a:ea typeface="Aptos" panose="020B0004020202020204" pitchFamily="34" charset="0"/>
                <a:cs typeface="Times New Roman" panose="02020603050405020304" pitchFamily="18" charset="0"/>
              </a:rPr>
              <a:t>Evaluate an organization’s current AI maturity level and benchmark it against industry standards to identify areas for improvement and future opportunities.</a:t>
            </a:r>
          </a:p>
        </p:txBody>
      </p:sp>
      <p:grpSp>
        <p:nvGrpSpPr>
          <p:cNvPr id="61" name="Group 60">
            <a:extLst>
              <a:ext uri="{FF2B5EF4-FFF2-40B4-BE49-F238E27FC236}">
                <a16:creationId xmlns:a16="http://schemas.microsoft.com/office/drawing/2014/main" id="{A0FE8D3A-DED0-4470-6F65-4FF42708C06E}"/>
              </a:ext>
            </a:extLst>
          </p:cNvPr>
          <p:cNvGrpSpPr/>
          <p:nvPr/>
        </p:nvGrpSpPr>
        <p:grpSpPr>
          <a:xfrm>
            <a:off x="6369812" y="4530862"/>
            <a:ext cx="731520" cy="731520"/>
            <a:chOff x="458770" y="5452246"/>
            <a:chExt cx="1012488" cy="731520"/>
          </a:xfrm>
        </p:grpSpPr>
        <p:sp>
          <p:nvSpPr>
            <p:cNvPr id="62" name="Pentagon 10">
              <a:extLst>
                <a:ext uri="{FF2B5EF4-FFF2-40B4-BE49-F238E27FC236}">
                  <a16:creationId xmlns:a16="http://schemas.microsoft.com/office/drawing/2014/main" id="{3CF0D056-7569-171E-F406-661E33ED18CF}"/>
                </a:ext>
              </a:extLst>
            </p:cNvPr>
            <p:cNvSpPr>
              <a:spLocks noChangeAspect="1"/>
            </p:cNvSpPr>
            <p:nvPr/>
          </p:nvSpPr>
          <p:spPr>
            <a:xfrm>
              <a:off x="458770" y="5452246"/>
              <a:ext cx="1012488" cy="731520"/>
            </a:xfrm>
            <a:prstGeom prst="homePlate">
              <a:avLst>
                <a:gd name="adj" fmla="val 260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63" name="TextBox 62">
              <a:extLst>
                <a:ext uri="{FF2B5EF4-FFF2-40B4-BE49-F238E27FC236}">
                  <a16:creationId xmlns:a16="http://schemas.microsoft.com/office/drawing/2014/main" id="{14E2E470-4F73-361E-A6C7-9B11458A8E83}"/>
                </a:ext>
              </a:extLst>
            </p:cNvPr>
            <p:cNvSpPr txBox="1"/>
            <p:nvPr/>
          </p:nvSpPr>
          <p:spPr>
            <a:xfrm>
              <a:off x="600020" y="5556396"/>
              <a:ext cx="565604" cy="523220"/>
            </a:xfrm>
            <a:prstGeom prst="rect">
              <a:avLst/>
            </a:prstGeom>
            <a:no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11</a:t>
              </a:r>
            </a:p>
          </p:txBody>
        </p:sp>
      </p:grpSp>
      <p:grpSp>
        <p:nvGrpSpPr>
          <p:cNvPr id="64" name="Group 63">
            <a:extLst>
              <a:ext uri="{FF2B5EF4-FFF2-40B4-BE49-F238E27FC236}">
                <a16:creationId xmlns:a16="http://schemas.microsoft.com/office/drawing/2014/main" id="{7CD91B4E-87F5-BACA-28E8-FAAF84E5754D}"/>
              </a:ext>
            </a:extLst>
          </p:cNvPr>
          <p:cNvGrpSpPr/>
          <p:nvPr/>
        </p:nvGrpSpPr>
        <p:grpSpPr>
          <a:xfrm>
            <a:off x="6369812" y="5388746"/>
            <a:ext cx="731520" cy="731520"/>
            <a:chOff x="458770" y="5452246"/>
            <a:chExt cx="1012488" cy="731520"/>
          </a:xfrm>
          <a:solidFill>
            <a:schemeClr val="accent5">
              <a:lumMod val="50000"/>
            </a:schemeClr>
          </a:solidFill>
        </p:grpSpPr>
        <p:sp>
          <p:nvSpPr>
            <p:cNvPr id="65" name="Pentagon 10">
              <a:extLst>
                <a:ext uri="{FF2B5EF4-FFF2-40B4-BE49-F238E27FC236}">
                  <a16:creationId xmlns:a16="http://schemas.microsoft.com/office/drawing/2014/main" id="{C01C9993-4D87-8742-9AF3-45CC799A629F}"/>
                </a:ext>
              </a:extLst>
            </p:cNvPr>
            <p:cNvSpPr>
              <a:spLocks noChangeAspect="1"/>
            </p:cNvSpPr>
            <p:nvPr/>
          </p:nvSpPr>
          <p:spPr>
            <a:xfrm>
              <a:off x="458770" y="5452246"/>
              <a:ext cx="1012488" cy="731520"/>
            </a:xfrm>
            <a:prstGeom prst="homePlate">
              <a:avLst>
                <a:gd name="adj" fmla="val 2605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66" name="TextBox 65">
              <a:extLst>
                <a:ext uri="{FF2B5EF4-FFF2-40B4-BE49-F238E27FC236}">
                  <a16:creationId xmlns:a16="http://schemas.microsoft.com/office/drawing/2014/main" id="{3FCF8565-103D-CBA8-BFEC-82523236C23F}"/>
                </a:ext>
              </a:extLst>
            </p:cNvPr>
            <p:cNvSpPr txBox="1"/>
            <p:nvPr/>
          </p:nvSpPr>
          <p:spPr>
            <a:xfrm>
              <a:off x="590113" y="5556396"/>
              <a:ext cx="585418" cy="523220"/>
            </a:xfrm>
            <a:prstGeom prst="rect">
              <a:avLst/>
            </a:prstGeom>
            <a:grpFill/>
          </p:spPr>
          <p:txBody>
            <a:bodyPr wrap="none" rtlCol="0" anchor="ctr" anchorCtr="0">
              <a:spAutoFit/>
            </a:bodyPr>
            <a:lstStyle/>
            <a:p>
              <a:pPr algn="ctr"/>
              <a:r>
                <a:rPr lang="en-US" sz="2800" b="1" dirty="0">
                  <a:solidFill>
                    <a:schemeClr val="bg1"/>
                  </a:solidFill>
                  <a:latin typeface="Arial" panose="020B0604020202020204" pitchFamily="34" charset="0"/>
                  <a:ea typeface="League Spartan" charset="0"/>
                  <a:cs typeface="Arial" panose="020B0604020202020204" pitchFamily="34" charset="0"/>
                </a:rPr>
                <a:t>12</a:t>
              </a:r>
            </a:p>
          </p:txBody>
        </p:sp>
      </p:grpSp>
      <p:sp>
        <p:nvSpPr>
          <p:cNvPr id="67" name="TextBox 66">
            <a:extLst>
              <a:ext uri="{FF2B5EF4-FFF2-40B4-BE49-F238E27FC236}">
                <a16:creationId xmlns:a16="http://schemas.microsoft.com/office/drawing/2014/main" id="{C215FCCC-3235-D76E-1C56-618B2822220F}"/>
              </a:ext>
            </a:extLst>
          </p:cNvPr>
          <p:cNvSpPr txBox="1"/>
          <p:nvPr/>
        </p:nvSpPr>
        <p:spPr>
          <a:xfrm>
            <a:off x="7195933" y="1906141"/>
            <a:ext cx="4809744" cy="830997"/>
          </a:xfrm>
          <a:prstGeom prst="rect">
            <a:avLst/>
          </a:prstGeom>
        </p:spPr>
        <p:txBody>
          <a:bodyPr wrap="square" rtlCol="0">
            <a:spAutoFit/>
          </a:bodyPr>
          <a:lstStyle/>
          <a:p>
            <a:pPr marL="0" marR="0">
              <a:spcBef>
                <a:spcPts val="0"/>
              </a:spcBef>
              <a:spcAft>
                <a:spcPts val="0"/>
              </a:spcAft>
            </a:pPr>
            <a:r>
              <a:rPr lang="en-US" sz="1200" b="1" kern="100" dirty="0">
                <a:effectLst/>
                <a:ea typeface="Aptos" panose="020B0004020202020204" pitchFamily="34" charset="0"/>
                <a:cs typeface="Times New Roman" panose="02020603050405020304" pitchFamily="18" charset="0"/>
              </a:rPr>
              <a:t>AI Ecosystem and Partnership Development</a:t>
            </a:r>
            <a:r>
              <a:rPr lang="en-US" sz="1200" kern="100" dirty="0">
                <a:effectLst/>
                <a:ea typeface="Aptos" panose="020B0004020202020204" pitchFamily="34" charset="0"/>
                <a:cs typeface="Times New Roman" panose="02020603050405020304" pitchFamily="18" charset="0"/>
              </a:rPr>
              <a:t>: </a:t>
            </a:r>
            <a:r>
              <a:rPr lang="en-US" sz="1200" b="0" kern="100" dirty="0">
                <a:effectLst/>
                <a:ea typeface="Aptos" panose="020B0004020202020204" pitchFamily="34" charset="0"/>
                <a:cs typeface="Times New Roman" panose="02020603050405020304" pitchFamily="18" charset="0"/>
              </a:rPr>
              <a:t>Building and managing an ecosystem of partners, including technology providers, academic institutions, and startups, to enhance AI capabilities and accelerate innovation.</a:t>
            </a:r>
          </a:p>
        </p:txBody>
      </p:sp>
      <p:sp>
        <p:nvSpPr>
          <p:cNvPr id="68" name="TextBox 67">
            <a:extLst>
              <a:ext uri="{FF2B5EF4-FFF2-40B4-BE49-F238E27FC236}">
                <a16:creationId xmlns:a16="http://schemas.microsoft.com/office/drawing/2014/main" id="{1FDB113B-ECDB-599C-97F4-77D793BBDC50}"/>
              </a:ext>
            </a:extLst>
          </p:cNvPr>
          <p:cNvSpPr txBox="1"/>
          <p:nvPr/>
        </p:nvSpPr>
        <p:spPr>
          <a:xfrm>
            <a:off x="7195933" y="2766639"/>
            <a:ext cx="4809744" cy="830997"/>
          </a:xfrm>
          <a:prstGeom prst="rect">
            <a:avLst/>
          </a:prstGeom>
        </p:spPr>
        <p:txBody>
          <a:bodyPr wrap="square" rtlCol="0">
            <a:spAutoFit/>
          </a:bodyPr>
          <a:lstStyle/>
          <a:p>
            <a:pPr>
              <a:spcAft>
                <a:spcPts val="600"/>
              </a:spcAft>
            </a:pPr>
            <a:r>
              <a:rPr lang="en-US" sz="1200" b="1" kern="100" dirty="0">
                <a:effectLst/>
                <a:ea typeface="Aptos" panose="020B0004020202020204" pitchFamily="34" charset="0"/>
                <a:cs typeface="Times New Roman" panose="02020603050405020304" pitchFamily="18" charset="0"/>
              </a:rPr>
              <a:t>AI Impact Measurement and ROI Analysis</a:t>
            </a:r>
            <a:r>
              <a:rPr lang="en-US" sz="1200" kern="100" dirty="0">
                <a:effectLst/>
                <a:ea typeface="Aptos" panose="020B0004020202020204" pitchFamily="34" charset="0"/>
                <a:cs typeface="Times New Roman" panose="02020603050405020304" pitchFamily="18" charset="0"/>
              </a:rPr>
              <a:t>: </a:t>
            </a:r>
            <a:r>
              <a:rPr lang="en-US" sz="1200" b="0" kern="100" dirty="0">
                <a:effectLst/>
                <a:ea typeface="Aptos" panose="020B0004020202020204" pitchFamily="34" charset="0"/>
                <a:cs typeface="Times New Roman" panose="02020603050405020304" pitchFamily="18" charset="0"/>
              </a:rPr>
              <a:t>Help organizations measure the impact of AI initiatives and analyze the return on investment (ROI) to ensure that AI strategies deliver tangible business value.</a:t>
            </a:r>
          </a:p>
        </p:txBody>
      </p:sp>
      <p:sp>
        <p:nvSpPr>
          <p:cNvPr id="69" name="TextBox 68">
            <a:extLst>
              <a:ext uri="{FF2B5EF4-FFF2-40B4-BE49-F238E27FC236}">
                <a16:creationId xmlns:a16="http://schemas.microsoft.com/office/drawing/2014/main" id="{FDF09323-A558-849D-56FF-2ADBC3494C83}"/>
              </a:ext>
            </a:extLst>
          </p:cNvPr>
          <p:cNvSpPr txBox="1"/>
          <p:nvPr/>
        </p:nvSpPr>
        <p:spPr>
          <a:xfrm>
            <a:off x="7195933" y="3625801"/>
            <a:ext cx="4809744" cy="830997"/>
          </a:xfrm>
          <a:prstGeom prst="rect">
            <a:avLst/>
          </a:prstGeom>
        </p:spPr>
        <p:txBody>
          <a:bodyPr wrap="square" rtlCol="0">
            <a:spAutoFit/>
          </a:bodyPr>
          <a:lstStyle/>
          <a:p>
            <a:pPr marL="0" marR="0">
              <a:spcBef>
                <a:spcPts val="0"/>
              </a:spcBef>
              <a:spcAft>
                <a:spcPts val="0"/>
              </a:spcAft>
            </a:pPr>
            <a:r>
              <a:rPr lang="en-US" sz="1200" b="1" kern="100" dirty="0">
                <a:cs typeface="Times New Roman" panose="02020603050405020304" pitchFamily="18" charset="0"/>
              </a:rPr>
              <a:t>AI-Driven Innovation and R&amp;D: </a:t>
            </a:r>
            <a:r>
              <a:rPr lang="en-US" sz="1200" b="0" kern="100" dirty="0">
                <a:effectLst/>
                <a:ea typeface="Aptos" panose="020B0004020202020204" pitchFamily="34" charset="0"/>
                <a:cs typeface="Times New Roman" panose="02020603050405020304" pitchFamily="18" charset="0"/>
              </a:rPr>
              <a:t>Support organizations in driving innovation through AI by facilitating AI research and development initiatives, experimenting with new technologies, and creating innovative AI solutions.</a:t>
            </a:r>
          </a:p>
        </p:txBody>
      </p:sp>
      <p:sp>
        <p:nvSpPr>
          <p:cNvPr id="70" name="TextBox 69">
            <a:extLst>
              <a:ext uri="{FF2B5EF4-FFF2-40B4-BE49-F238E27FC236}">
                <a16:creationId xmlns:a16="http://schemas.microsoft.com/office/drawing/2014/main" id="{44800D44-D75F-8FAA-D3E4-3F1A684FF0DD}"/>
              </a:ext>
            </a:extLst>
          </p:cNvPr>
          <p:cNvSpPr txBox="1"/>
          <p:nvPr/>
        </p:nvSpPr>
        <p:spPr>
          <a:xfrm>
            <a:off x="7195933" y="4487017"/>
            <a:ext cx="4809744" cy="830997"/>
          </a:xfrm>
          <a:prstGeom prst="rect">
            <a:avLst/>
          </a:prstGeom>
        </p:spPr>
        <p:txBody>
          <a:bodyPr wrap="square" rtlCol="0">
            <a:spAutoFit/>
          </a:bodyPr>
          <a:lstStyle/>
          <a:p>
            <a:pPr marL="0" marR="0">
              <a:spcBef>
                <a:spcPts val="0"/>
              </a:spcBef>
              <a:spcAft>
                <a:spcPts val="0"/>
              </a:spcAft>
            </a:pPr>
            <a:r>
              <a:rPr lang="en-US" sz="1200" b="1" kern="100" dirty="0">
                <a:effectLst/>
                <a:ea typeface="Aptos" panose="020B0004020202020204" pitchFamily="34" charset="0"/>
                <a:cs typeface="Times New Roman" panose="02020603050405020304" pitchFamily="18" charset="0"/>
              </a:rPr>
              <a:t>AI Deployment and Change Management</a:t>
            </a:r>
            <a:r>
              <a:rPr lang="en-US" sz="1200" kern="100" dirty="0">
                <a:effectLst/>
                <a:ea typeface="Aptos" panose="020B0004020202020204" pitchFamily="34" charset="0"/>
                <a:cs typeface="Times New Roman" panose="02020603050405020304" pitchFamily="18" charset="0"/>
              </a:rPr>
              <a:t>: </a:t>
            </a:r>
            <a:r>
              <a:rPr lang="en-US" sz="1200" b="0" kern="100" dirty="0">
                <a:effectLst/>
                <a:ea typeface="Aptos" panose="020B0004020202020204" pitchFamily="34" charset="0"/>
                <a:cs typeface="Times New Roman" panose="02020603050405020304" pitchFamily="18" charset="0"/>
              </a:rPr>
              <a:t>Assist in deploying AI solutions and manage the change associated with integrating AI into business processes, ensuring smooth adoption and maximizing </a:t>
            </a:r>
            <a:br>
              <a:rPr lang="en-US" sz="1200" b="0" kern="100" dirty="0">
                <a:effectLst/>
                <a:ea typeface="Aptos" panose="020B0004020202020204" pitchFamily="34" charset="0"/>
                <a:cs typeface="Times New Roman" panose="02020603050405020304" pitchFamily="18" charset="0"/>
              </a:rPr>
            </a:br>
            <a:r>
              <a:rPr lang="en-US" sz="1200" b="0" kern="100" dirty="0">
                <a:effectLst/>
                <a:ea typeface="Aptos" panose="020B0004020202020204" pitchFamily="34" charset="0"/>
                <a:cs typeface="Times New Roman" panose="02020603050405020304" pitchFamily="18" charset="0"/>
              </a:rPr>
              <a:t>value realization.</a:t>
            </a:r>
          </a:p>
        </p:txBody>
      </p:sp>
      <p:sp>
        <p:nvSpPr>
          <p:cNvPr id="71" name="TextBox 70">
            <a:extLst>
              <a:ext uri="{FF2B5EF4-FFF2-40B4-BE49-F238E27FC236}">
                <a16:creationId xmlns:a16="http://schemas.microsoft.com/office/drawing/2014/main" id="{55514A54-2E23-146C-5B8E-7CB75EC5C855}"/>
              </a:ext>
            </a:extLst>
          </p:cNvPr>
          <p:cNvSpPr txBox="1"/>
          <p:nvPr/>
        </p:nvSpPr>
        <p:spPr>
          <a:xfrm>
            <a:off x="7195933" y="5341001"/>
            <a:ext cx="4809744" cy="830997"/>
          </a:xfrm>
          <a:prstGeom prst="rect">
            <a:avLst/>
          </a:prstGeom>
        </p:spPr>
        <p:txBody>
          <a:bodyPr wrap="square" rtlCol="0">
            <a:spAutoFit/>
          </a:bodyPr>
          <a:lstStyle/>
          <a:p>
            <a:pPr marL="0" marR="0">
              <a:spcBef>
                <a:spcPts val="0"/>
              </a:spcBef>
              <a:spcAft>
                <a:spcPts val="0"/>
              </a:spcAft>
            </a:pPr>
            <a:r>
              <a:rPr lang="en-US" sz="1200" b="1" kern="100" dirty="0">
                <a:effectLst/>
                <a:ea typeface="Aptos" panose="020B0004020202020204" pitchFamily="34" charset="0"/>
                <a:cs typeface="Times New Roman" panose="02020603050405020304" pitchFamily="18" charset="0"/>
              </a:rPr>
              <a:t>AI-Enabled Business Transformation: </a:t>
            </a:r>
            <a:r>
              <a:rPr lang="en-US" sz="1200" b="0" kern="100" dirty="0">
                <a:effectLst/>
                <a:ea typeface="Aptos" panose="020B0004020202020204" pitchFamily="34" charset="0"/>
                <a:cs typeface="Times New Roman" panose="02020603050405020304" pitchFamily="18" charset="0"/>
              </a:rPr>
              <a:t>Leveraging AI to drive large-scale business transformation, including reimagining business models, optimizing operations, and enhancing customer experiences.</a:t>
            </a:r>
          </a:p>
        </p:txBody>
      </p:sp>
    </p:spTree>
    <p:extLst>
      <p:ext uri="{BB962C8B-B14F-4D97-AF65-F5344CB8AC3E}">
        <p14:creationId xmlns:p14="http://schemas.microsoft.com/office/powerpoint/2010/main" val="3664103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7B22F-95A2-9998-9110-6B242A3008B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A954EA-CB59-3363-3860-ECD3C87C7428}"/>
              </a:ext>
            </a:extLst>
          </p:cNvPr>
          <p:cNvSpPr>
            <a:spLocks noGrp="1"/>
          </p:cNvSpPr>
          <p:nvPr>
            <p:ph type="sldNum" sz="quarter" idx="4"/>
          </p:nvPr>
        </p:nvSpPr>
        <p:spPr/>
        <p:txBody>
          <a:bodyPr/>
          <a:lstStyle/>
          <a:p>
            <a:fld id="{9AA6D16A-0A68-8445-85DB-A0BE8CCB51C7}" type="slidenum">
              <a:rPr lang="en-US" smtClean="0"/>
              <a:pPr/>
              <a:t>6</a:t>
            </a:fld>
            <a:endParaRPr lang="en-US" dirty="0"/>
          </a:p>
        </p:txBody>
      </p:sp>
      <p:sp>
        <p:nvSpPr>
          <p:cNvPr id="3" name="Title 2">
            <a:extLst>
              <a:ext uri="{FF2B5EF4-FFF2-40B4-BE49-F238E27FC236}">
                <a16:creationId xmlns:a16="http://schemas.microsoft.com/office/drawing/2014/main" id="{70A4A009-7AD0-5E37-C420-C06506FCD32F}"/>
              </a:ext>
            </a:extLst>
          </p:cNvPr>
          <p:cNvSpPr>
            <a:spLocks noGrp="1"/>
          </p:cNvSpPr>
          <p:nvPr>
            <p:ph type="title"/>
          </p:nvPr>
        </p:nvSpPr>
        <p:spPr/>
        <p:txBody>
          <a:bodyPr/>
          <a:lstStyle/>
          <a:p>
            <a:r>
              <a:rPr lang="en-US" dirty="0"/>
              <a:t>How We Differ from Our Competition</a:t>
            </a:r>
          </a:p>
        </p:txBody>
      </p:sp>
      <p:graphicFrame>
        <p:nvGraphicFramePr>
          <p:cNvPr id="4" name="Table 3">
            <a:extLst>
              <a:ext uri="{FF2B5EF4-FFF2-40B4-BE49-F238E27FC236}">
                <a16:creationId xmlns:a16="http://schemas.microsoft.com/office/drawing/2014/main" id="{C9F26FB7-92E6-94C3-2078-BEA0EDBF50D2}"/>
              </a:ext>
            </a:extLst>
          </p:cNvPr>
          <p:cNvGraphicFramePr>
            <a:graphicFrameLocks noGrp="1"/>
          </p:cNvGraphicFramePr>
          <p:nvPr>
            <p:extLst>
              <p:ext uri="{D42A27DB-BD31-4B8C-83A1-F6EECF244321}">
                <p14:modId xmlns:p14="http://schemas.microsoft.com/office/powerpoint/2010/main" val="1957480256"/>
              </p:ext>
            </p:extLst>
          </p:nvPr>
        </p:nvGraphicFramePr>
        <p:xfrm>
          <a:off x="1678512" y="1753345"/>
          <a:ext cx="10038805" cy="4354460"/>
        </p:xfrm>
        <a:graphic>
          <a:graphicData uri="http://schemas.openxmlformats.org/drawingml/2006/table">
            <a:tbl>
              <a:tblPr bandRow="1">
                <a:tableStyleId>{5C22544A-7EE6-4342-B048-85BDC9FD1C3A}</a:tableStyleId>
              </a:tblPr>
              <a:tblGrid>
                <a:gridCol w="1865419">
                  <a:extLst>
                    <a:ext uri="{9D8B030D-6E8A-4147-A177-3AD203B41FA5}">
                      <a16:colId xmlns:a16="http://schemas.microsoft.com/office/drawing/2014/main" val="337347962"/>
                    </a:ext>
                  </a:extLst>
                </a:gridCol>
                <a:gridCol w="1903751">
                  <a:extLst>
                    <a:ext uri="{9D8B030D-6E8A-4147-A177-3AD203B41FA5}">
                      <a16:colId xmlns:a16="http://schemas.microsoft.com/office/drawing/2014/main" val="2751222549"/>
                    </a:ext>
                  </a:extLst>
                </a:gridCol>
                <a:gridCol w="1956216">
                  <a:extLst>
                    <a:ext uri="{9D8B030D-6E8A-4147-A177-3AD203B41FA5}">
                      <a16:colId xmlns:a16="http://schemas.microsoft.com/office/drawing/2014/main" val="596279423"/>
                    </a:ext>
                  </a:extLst>
                </a:gridCol>
                <a:gridCol w="1941227">
                  <a:extLst>
                    <a:ext uri="{9D8B030D-6E8A-4147-A177-3AD203B41FA5}">
                      <a16:colId xmlns:a16="http://schemas.microsoft.com/office/drawing/2014/main" val="3630586302"/>
                    </a:ext>
                  </a:extLst>
                </a:gridCol>
                <a:gridCol w="2372192">
                  <a:extLst>
                    <a:ext uri="{9D8B030D-6E8A-4147-A177-3AD203B41FA5}">
                      <a16:colId xmlns:a16="http://schemas.microsoft.com/office/drawing/2014/main" val="3967259440"/>
                    </a:ext>
                  </a:extLst>
                </a:gridCol>
              </a:tblGrid>
              <a:tr h="1463390">
                <a:tc>
                  <a:txBody>
                    <a:bodyPr/>
                    <a:lstStyle/>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Strategy work</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Mergers and acquisitions</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Cost reduction</a:t>
                      </a:r>
                    </a:p>
                  </a:txBody>
                  <a:tcPr marT="91440" marB="9144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accent1">
                        <a:lumMod val="75000"/>
                      </a:schemeClr>
                    </a:solidFill>
                  </a:tcPr>
                </a:tc>
                <a:tc>
                  <a:txBody>
                    <a:bodyPr/>
                    <a:lstStyle/>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Strategy and implementation work</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Large system implementations</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Outsourcing and offshoring</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Long engagements</a:t>
                      </a:r>
                    </a:p>
                  </a:txBody>
                  <a:tcPr marT="91440" marB="91440">
                    <a:lnT w="12700" cap="flat" cmpd="sng" algn="ctr">
                      <a:noFill/>
                      <a:prstDash val="solid"/>
                      <a:round/>
                      <a:headEnd type="none" w="med" len="med"/>
                      <a:tailEnd type="none" w="med" len="med"/>
                    </a:lnT>
                    <a:solidFill>
                      <a:schemeClr val="accent1">
                        <a:lumMod val="75000"/>
                      </a:schemeClr>
                    </a:solidFill>
                  </a:tcPr>
                </a:tc>
                <a:tc>
                  <a:txBody>
                    <a:bodyPr/>
                    <a:lstStyle/>
                    <a:p>
                      <a:pPr marL="230188" marR="0" lvl="0" indent="-230188" algn="l" defTabSz="914400" rtl="0" eaLnBrk="1" fontAlgn="auto" latinLnBrk="0" hangingPunct="1">
                        <a:lnSpc>
                          <a:spcPct val="90000"/>
                        </a:lnSpc>
                        <a:spcBef>
                          <a:spcPts val="0"/>
                        </a:spcBef>
                        <a:spcAft>
                          <a:spcPts val="500"/>
                        </a:spcAft>
                        <a:buClr>
                          <a:schemeClr val="bg1"/>
                        </a:buClr>
                        <a:buSzTx/>
                        <a:buFont typeface="Wingdings" panose="05000000000000000000" pitchFamily="2" charset="2"/>
                        <a:buChar char="n"/>
                        <a:tabLst/>
                        <a:defRPr/>
                      </a:pPr>
                      <a:r>
                        <a:rPr lang="en-US" sz="1000" kern="1200" dirty="0">
                          <a:solidFill>
                            <a:schemeClr val="bg1"/>
                          </a:solidFill>
                          <a:latin typeface="+mn-lt"/>
                          <a:ea typeface="+mn-ea"/>
                          <a:cs typeface="+mn-cs"/>
                        </a:rPr>
                        <a:t>Advisory services regarding vendor-provided solutions</a:t>
                      </a:r>
                    </a:p>
                  </a:txBody>
                  <a:tcPr marT="91440" marB="91440">
                    <a:lnT w="12700" cap="flat" cmpd="sng" algn="ctr">
                      <a:noFill/>
                      <a:prstDash val="solid"/>
                      <a:round/>
                      <a:headEnd type="none" w="med" len="med"/>
                      <a:tailEnd type="none" w="med" len="med"/>
                    </a:lnT>
                    <a:solidFill>
                      <a:schemeClr val="accent1">
                        <a:lumMod val="75000"/>
                      </a:schemeClr>
                    </a:solidFill>
                  </a:tcPr>
                </a:tc>
                <a:tc>
                  <a:txBody>
                    <a:bodyPr/>
                    <a:lstStyle/>
                    <a:p>
                      <a:pPr marL="230188" lvl="2"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Functional program development and/or support (e.g., compensation, tax, and sourcing)</a:t>
                      </a:r>
                    </a:p>
                    <a:p>
                      <a:pPr marL="230188" lvl="2"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Unique products</a:t>
                      </a:r>
                    </a:p>
                  </a:txBody>
                  <a:tcPr marT="91440" marB="91440">
                    <a:lnT w="12700" cap="flat" cmpd="sng" algn="ctr">
                      <a:noFill/>
                      <a:prstDash val="solid"/>
                      <a:round/>
                      <a:headEnd type="none" w="med" len="med"/>
                      <a:tailEnd type="none" w="med" len="med"/>
                    </a:lnT>
                    <a:solidFill>
                      <a:schemeClr val="accent1">
                        <a:lumMod val="75000"/>
                      </a:schemeClr>
                    </a:solidFill>
                  </a:tcPr>
                </a:tc>
                <a:tc>
                  <a:txBody>
                    <a:bodyPr/>
                    <a:lstStyle/>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Strategy, design, and implementation work</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Efficient business services </a:t>
                      </a:r>
                      <a:br>
                        <a:rPr lang="en-US" sz="1000" kern="1200" dirty="0">
                          <a:solidFill>
                            <a:schemeClr val="bg1"/>
                          </a:solidFill>
                          <a:latin typeface="+mn-lt"/>
                          <a:ea typeface="+mn-ea"/>
                          <a:cs typeface="+mn-cs"/>
                        </a:rPr>
                      </a:br>
                      <a:r>
                        <a:rPr lang="en-US" sz="1000" kern="1200" dirty="0">
                          <a:solidFill>
                            <a:schemeClr val="bg1"/>
                          </a:solidFill>
                          <a:latin typeface="+mn-lt"/>
                          <a:ea typeface="+mn-ea"/>
                          <a:cs typeface="+mn-cs"/>
                        </a:rPr>
                        <a:t>and operating models</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Full improvement and service delivery model lifecycle support</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Engagements scoped in manageable phases</a:t>
                      </a:r>
                    </a:p>
                  </a:txBody>
                  <a:tcPr marT="91440" marB="9144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2">
                        <a:lumMod val="50000"/>
                      </a:schemeClr>
                    </a:solidFill>
                  </a:tcPr>
                </a:tc>
                <a:extLst>
                  <a:ext uri="{0D108BD9-81ED-4DB2-BD59-A6C34878D82A}">
                    <a16:rowId xmlns:a16="http://schemas.microsoft.com/office/drawing/2014/main" val="2261592606"/>
                  </a:ext>
                </a:extLst>
              </a:tr>
              <a:tr h="1441900">
                <a:tc>
                  <a:txBody>
                    <a:bodyPr/>
                    <a:lstStyle/>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Solutions focused on big picture but not always practical</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Not often involved in implementation</a:t>
                      </a:r>
                    </a:p>
                  </a:txBody>
                  <a:tcPr marT="91440" marB="91440">
                    <a:lnL w="12700" cap="flat" cmpd="sng" algn="ctr">
                      <a:noFill/>
                      <a:prstDash val="solid"/>
                      <a:round/>
                      <a:headEnd type="none" w="med" len="med"/>
                      <a:tailEnd type="none" w="med" len="med"/>
                    </a:lnL>
                    <a:solidFill>
                      <a:schemeClr val="accent1">
                        <a:lumMod val="75000"/>
                      </a:schemeClr>
                    </a:solidFill>
                  </a:tcPr>
                </a:tc>
                <a:tc>
                  <a:txBody>
                    <a:bodyPr/>
                    <a:lstStyle/>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Off-the-shelf </a:t>
                      </a:r>
                      <a:br>
                        <a:rPr lang="en-US" sz="1000" kern="1200" dirty="0">
                          <a:solidFill>
                            <a:schemeClr val="bg1"/>
                          </a:solidFill>
                          <a:latin typeface="+mn-lt"/>
                          <a:ea typeface="+mn-ea"/>
                          <a:cs typeface="+mn-cs"/>
                        </a:rPr>
                      </a:br>
                      <a:r>
                        <a:rPr lang="en-US" sz="1000" kern="1200" dirty="0">
                          <a:solidFill>
                            <a:schemeClr val="bg1"/>
                          </a:solidFill>
                          <a:latin typeface="+mn-lt"/>
                          <a:ea typeface="+mn-ea"/>
                          <a:cs typeface="+mn-cs"/>
                        </a:rPr>
                        <a:t>methodologies</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Client must adapt to consultant’s approach</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Large project teams</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Get in and stay in; </a:t>
                      </a:r>
                      <a:br>
                        <a:rPr lang="en-US" sz="1000" kern="1200" dirty="0">
                          <a:solidFill>
                            <a:schemeClr val="bg1"/>
                          </a:solidFill>
                          <a:latin typeface="+mn-lt"/>
                          <a:ea typeface="+mn-ea"/>
                          <a:cs typeface="+mn-cs"/>
                        </a:rPr>
                      </a:br>
                      <a:r>
                        <a:rPr lang="en-US" sz="1000" kern="1200" dirty="0">
                          <a:solidFill>
                            <a:schemeClr val="bg1"/>
                          </a:solidFill>
                          <a:latin typeface="+mn-lt"/>
                          <a:ea typeface="+mn-ea"/>
                          <a:cs typeface="+mn-cs"/>
                        </a:rPr>
                        <a:t>take over</a:t>
                      </a:r>
                    </a:p>
                  </a:txBody>
                  <a:tcPr marT="91440" marB="91440">
                    <a:solidFill>
                      <a:schemeClr val="accent1">
                        <a:lumMod val="75000"/>
                      </a:schemeClr>
                    </a:solidFill>
                  </a:tcPr>
                </a:tc>
                <a:tc>
                  <a:txBody>
                    <a:bodyPr/>
                    <a:lstStyle/>
                    <a:p>
                      <a:pPr marL="230188" lvl="2"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Sourcing analysis </a:t>
                      </a:r>
                      <a:br>
                        <a:rPr lang="en-US" sz="1000" kern="1200" dirty="0">
                          <a:solidFill>
                            <a:schemeClr val="bg1"/>
                          </a:solidFill>
                          <a:latin typeface="+mn-lt"/>
                          <a:ea typeface="+mn-ea"/>
                          <a:cs typeface="+mn-cs"/>
                        </a:rPr>
                      </a:br>
                      <a:r>
                        <a:rPr lang="en-US" sz="1000" kern="1200" dirty="0">
                          <a:solidFill>
                            <a:schemeClr val="bg1"/>
                          </a:solidFill>
                          <a:latin typeface="+mn-lt"/>
                          <a:ea typeface="+mn-ea"/>
                          <a:cs typeface="+mn-cs"/>
                        </a:rPr>
                        <a:t>and solutions</a:t>
                      </a:r>
                    </a:p>
                    <a:p>
                      <a:pPr marL="230188" lvl="2"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Standard methodologies</a:t>
                      </a:r>
                    </a:p>
                    <a:p>
                      <a:pPr marL="230188" lvl="2"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Limited client involvement after data capture</a:t>
                      </a:r>
                    </a:p>
                    <a:p>
                      <a:pPr marL="230188" lvl="2"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Neutral or vested interest as a provider</a:t>
                      </a:r>
                    </a:p>
                  </a:txBody>
                  <a:tcPr marT="91440" marB="91440">
                    <a:solidFill>
                      <a:schemeClr val="accent1">
                        <a:lumMod val="75000"/>
                      </a:schemeClr>
                    </a:solidFill>
                  </a:tcPr>
                </a:tc>
                <a:tc>
                  <a:txBody>
                    <a:bodyPr/>
                    <a:lstStyle/>
                    <a:p>
                      <a:pPr marL="230188" lvl="2"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Advisory role</a:t>
                      </a:r>
                    </a:p>
                    <a:p>
                      <a:pPr marL="230188" lvl="2"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Research and </a:t>
                      </a:r>
                      <a:br>
                        <a:rPr lang="en-US" sz="1000" kern="1200" dirty="0">
                          <a:solidFill>
                            <a:schemeClr val="bg1"/>
                          </a:solidFill>
                          <a:latin typeface="+mn-lt"/>
                          <a:ea typeface="+mn-ea"/>
                          <a:cs typeface="+mn-cs"/>
                        </a:rPr>
                      </a:br>
                      <a:r>
                        <a:rPr lang="en-US" sz="1000" kern="1200" dirty="0">
                          <a:solidFill>
                            <a:schemeClr val="bg1"/>
                          </a:solidFill>
                          <a:latin typeface="+mn-lt"/>
                          <a:ea typeface="+mn-ea"/>
                          <a:cs typeface="+mn-cs"/>
                        </a:rPr>
                        <a:t>program-based solutions</a:t>
                      </a:r>
                    </a:p>
                    <a:p>
                      <a:pPr marL="230188" lvl="2"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Implementation of unique technologies</a:t>
                      </a:r>
                    </a:p>
                  </a:txBody>
                  <a:tcPr marT="91440" marB="91440">
                    <a:solidFill>
                      <a:schemeClr val="accent1">
                        <a:lumMod val="75000"/>
                      </a:schemeClr>
                    </a:solidFill>
                  </a:tcPr>
                </a:tc>
                <a:tc>
                  <a:txBody>
                    <a:bodyPr/>
                    <a:lstStyle/>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Customized, practical solutions</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Small project teams</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Collaborative approach with clients</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Sale not mixed with delivery </a:t>
                      </a:r>
                      <a:br>
                        <a:rPr lang="en-US" sz="1000" kern="1200" dirty="0">
                          <a:solidFill>
                            <a:schemeClr val="bg1"/>
                          </a:solidFill>
                          <a:latin typeface="+mn-lt"/>
                          <a:ea typeface="+mn-ea"/>
                          <a:cs typeface="+mn-cs"/>
                        </a:rPr>
                      </a:br>
                      <a:r>
                        <a:rPr lang="en-US" sz="1000" kern="1200" dirty="0">
                          <a:solidFill>
                            <a:schemeClr val="bg1"/>
                          </a:solidFill>
                          <a:latin typeface="+mn-lt"/>
                          <a:ea typeface="+mn-ea"/>
                          <a:cs typeface="+mn-cs"/>
                        </a:rPr>
                        <a:t>of work</a:t>
                      </a:r>
                    </a:p>
                  </a:txBody>
                  <a:tcPr marT="91440" marB="91440">
                    <a:lnR w="12700" cap="flat" cmpd="sng" algn="ctr">
                      <a:noFill/>
                      <a:prstDash val="solid"/>
                      <a:round/>
                      <a:headEnd type="none" w="med" len="med"/>
                      <a:tailEnd type="none" w="med" len="med"/>
                    </a:lnR>
                    <a:solidFill>
                      <a:schemeClr val="accent2">
                        <a:lumMod val="50000"/>
                      </a:schemeClr>
                    </a:solidFill>
                  </a:tcPr>
                </a:tc>
                <a:extLst>
                  <a:ext uri="{0D108BD9-81ED-4DB2-BD59-A6C34878D82A}">
                    <a16:rowId xmlns:a16="http://schemas.microsoft.com/office/drawing/2014/main" val="2179858867"/>
                  </a:ext>
                </a:extLst>
              </a:tr>
              <a:tr h="1441900">
                <a:tc>
                  <a:txBody>
                    <a:bodyPr/>
                    <a:lstStyle/>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Leverage reputation</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Teams comprised of mix of senior and junior resources</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Generalists</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Strong business acumen; weaker functional skills</a:t>
                      </a:r>
                    </a:p>
                  </a:txBody>
                  <a:tcPr marT="91440" marB="9144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accent1">
                        <a:lumMod val="75000"/>
                      </a:schemeClr>
                    </a:solidFill>
                  </a:tcPr>
                </a:tc>
                <a:tc>
                  <a:txBody>
                    <a:bodyPr/>
                    <a:lstStyle/>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Sales team is not involved in delivery</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Teams comprised of junior, inexperienced resources with oversight by senior resources</a:t>
                      </a:r>
                    </a:p>
                  </a:txBody>
                  <a:tcPr marT="91440" marB="91440">
                    <a:lnB w="12700" cap="flat" cmpd="sng" algn="ctr">
                      <a:noFill/>
                      <a:prstDash val="solid"/>
                      <a:round/>
                      <a:headEnd type="none" w="med" len="med"/>
                      <a:tailEnd type="none" w="med" len="med"/>
                    </a:lnB>
                    <a:solidFill>
                      <a:schemeClr val="accent1">
                        <a:lumMod val="75000"/>
                      </a:schemeClr>
                    </a:solidFill>
                  </a:tcPr>
                </a:tc>
                <a:tc>
                  <a:txBody>
                    <a:bodyPr/>
                    <a:lstStyle/>
                    <a:p>
                      <a:pPr marL="230188" lvl="2"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Sales team is not </a:t>
                      </a:r>
                      <a:br>
                        <a:rPr lang="en-US" sz="1000" kern="1200" dirty="0">
                          <a:solidFill>
                            <a:schemeClr val="bg1"/>
                          </a:solidFill>
                          <a:latin typeface="+mn-lt"/>
                          <a:ea typeface="+mn-ea"/>
                          <a:cs typeface="+mn-cs"/>
                        </a:rPr>
                      </a:br>
                      <a:r>
                        <a:rPr lang="en-US" sz="1000" kern="1200" dirty="0">
                          <a:solidFill>
                            <a:schemeClr val="bg1"/>
                          </a:solidFill>
                          <a:latin typeface="+mn-lt"/>
                          <a:ea typeface="+mn-ea"/>
                          <a:cs typeface="+mn-cs"/>
                        </a:rPr>
                        <a:t>involved in delivery</a:t>
                      </a:r>
                    </a:p>
                    <a:p>
                      <a:pPr marL="230188" lvl="2"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Teams comprised of junior resources with oversight by senior resources</a:t>
                      </a:r>
                    </a:p>
                  </a:txBody>
                  <a:tcPr marT="91440" marB="91440">
                    <a:lnB w="12700" cap="flat" cmpd="sng" algn="ctr">
                      <a:noFill/>
                      <a:prstDash val="solid"/>
                      <a:round/>
                      <a:headEnd type="none" w="med" len="med"/>
                      <a:tailEnd type="none" w="med" len="med"/>
                    </a:lnB>
                    <a:solidFill>
                      <a:schemeClr val="accent1">
                        <a:lumMod val="75000"/>
                      </a:schemeClr>
                    </a:solidFill>
                  </a:tcPr>
                </a:tc>
                <a:tc>
                  <a:txBody>
                    <a:bodyPr/>
                    <a:lstStyle/>
                    <a:p>
                      <a:pPr marL="230188" lvl="2"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Leverage reputation</a:t>
                      </a:r>
                    </a:p>
                    <a:p>
                      <a:pPr marL="230188" lvl="2"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Deep, functional knowledge; narrower focus</a:t>
                      </a:r>
                    </a:p>
                  </a:txBody>
                  <a:tcPr marT="91440" marB="91440">
                    <a:lnB w="12700" cap="flat" cmpd="sng" algn="ctr">
                      <a:noFill/>
                      <a:prstDash val="solid"/>
                      <a:round/>
                      <a:headEnd type="none" w="med" len="med"/>
                      <a:tailEnd type="none" w="med" len="med"/>
                    </a:lnB>
                    <a:solidFill>
                      <a:schemeClr val="accent1">
                        <a:lumMod val="75000"/>
                      </a:schemeClr>
                    </a:solidFill>
                  </a:tcPr>
                </a:tc>
                <a:tc>
                  <a:txBody>
                    <a:bodyPr/>
                    <a:lstStyle/>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Working partners meet with prospective clients</a:t>
                      </a:r>
                    </a:p>
                    <a:p>
                      <a:pPr marL="230188" indent="-230188" algn="l" defTabSz="914400" rtl="0" eaLnBrk="1" latinLnBrk="0" hangingPunct="1">
                        <a:lnSpc>
                          <a:spcPct val="90000"/>
                        </a:lnSpc>
                        <a:spcAft>
                          <a:spcPts val="500"/>
                        </a:spcAft>
                        <a:buClr>
                          <a:schemeClr val="bg1"/>
                        </a:buClr>
                        <a:buFont typeface="Wingdings" panose="05000000000000000000" pitchFamily="2" charset="2"/>
                        <a:buChar char="n"/>
                        <a:tabLst/>
                      </a:pPr>
                      <a:r>
                        <a:rPr lang="en-US" sz="1000" kern="1200" dirty="0">
                          <a:solidFill>
                            <a:schemeClr val="bg1"/>
                          </a:solidFill>
                          <a:latin typeface="+mn-lt"/>
                          <a:ea typeface="+mn-ea"/>
                          <a:cs typeface="+mn-cs"/>
                        </a:rPr>
                        <a:t>Senior, experienced consultants with business acumen and functional knowledge</a:t>
                      </a:r>
                    </a:p>
                  </a:txBody>
                  <a:tcPr marT="91440" marB="9144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accent2">
                        <a:lumMod val="50000"/>
                      </a:schemeClr>
                    </a:solidFill>
                  </a:tcPr>
                </a:tc>
                <a:extLst>
                  <a:ext uri="{0D108BD9-81ED-4DB2-BD59-A6C34878D82A}">
                    <a16:rowId xmlns:a16="http://schemas.microsoft.com/office/drawing/2014/main" val="2205686390"/>
                  </a:ext>
                </a:extLst>
              </a:tr>
            </a:tbl>
          </a:graphicData>
        </a:graphic>
      </p:graphicFrame>
      <p:grpSp>
        <p:nvGrpSpPr>
          <p:cNvPr id="7" name="Group 6">
            <a:extLst>
              <a:ext uri="{FF2B5EF4-FFF2-40B4-BE49-F238E27FC236}">
                <a16:creationId xmlns:a16="http://schemas.microsoft.com/office/drawing/2014/main" id="{559D7EA2-FB7D-63F9-3B12-16A3A90C5017}"/>
              </a:ext>
            </a:extLst>
          </p:cNvPr>
          <p:cNvGrpSpPr/>
          <p:nvPr/>
        </p:nvGrpSpPr>
        <p:grpSpPr>
          <a:xfrm>
            <a:off x="439718" y="1175628"/>
            <a:ext cx="11277600" cy="4931346"/>
            <a:chOff x="381000" y="1175628"/>
            <a:chExt cx="11277600" cy="4931346"/>
          </a:xfrm>
        </p:grpSpPr>
        <p:grpSp>
          <p:nvGrpSpPr>
            <p:cNvPr id="5" name="Group 4">
              <a:extLst>
                <a:ext uri="{FF2B5EF4-FFF2-40B4-BE49-F238E27FC236}">
                  <a16:creationId xmlns:a16="http://schemas.microsoft.com/office/drawing/2014/main" id="{A93BC76A-8346-98AB-4062-98AD1828A9EB}"/>
                </a:ext>
              </a:extLst>
            </p:cNvPr>
            <p:cNvGrpSpPr/>
            <p:nvPr/>
          </p:nvGrpSpPr>
          <p:grpSpPr>
            <a:xfrm>
              <a:off x="381000" y="1182067"/>
              <a:ext cx="1238794" cy="4924907"/>
              <a:chOff x="381000" y="1175628"/>
              <a:chExt cx="1238794" cy="4924907"/>
            </a:xfrm>
          </p:grpSpPr>
          <p:sp>
            <p:nvSpPr>
              <p:cNvPr id="19" name="Freeform 18">
                <a:extLst>
                  <a:ext uri="{FF2B5EF4-FFF2-40B4-BE49-F238E27FC236}">
                    <a16:creationId xmlns:a16="http://schemas.microsoft.com/office/drawing/2014/main" id="{E8C7BE59-8A60-4E88-19B3-DDFBDB97A609}"/>
                  </a:ext>
                </a:extLst>
              </p:cNvPr>
              <p:cNvSpPr/>
              <p:nvPr/>
            </p:nvSpPr>
            <p:spPr>
              <a:xfrm>
                <a:off x="381000" y="1175628"/>
                <a:ext cx="1238794" cy="580566"/>
              </a:xfrm>
              <a:custGeom>
                <a:avLst/>
                <a:gdLst>
                  <a:gd name="connsiteX0" fmla="*/ 0 w 1238794"/>
                  <a:gd name="connsiteY0" fmla="*/ 580566 h 580566"/>
                  <a:gd name="connsiteX1" fmla="*/ 0 w 1238794"/>
                  <a:gd name="connsiteY1" fmla="*/ 311879 h 580566"/>
                  <a:gd name="connsiteX2" fmla="*/ 201562 w 1238794"/>
                  <a:gd name="connsiteY2" fmla="*/ 123643 h 580566"/>
                  <a:gd name="connsiteX3" fmla="*/ 1238794 w 1238794"/>
                  <a:gd name="connsiteY3" fmla="*/ 0 h 580566"/>
                  <a:gd name="connsiteX4" fmla="*/ 1238794 w 1238794"/>
                  <a:gd name="connsiteY4" fmla="*/ 580566 h 580566"/>
                  <a:gd name="connsiteX5" fmla="*/ 0 w 1238794"/>
                  <a:gd name="connsiteY5" fmla="*/ 580566 h 580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8794" h="580566">
                    <a:moveTo>
                      <a:pt x="0" y="580566"/>
                    </a:moveTo>
                    <a:lnTo>
                      <a:pt x="0" y="311879"/>
                    </a:lnTo>
                    <a:cubicBezTo>
                      <a:pt x="29938" y="212861"/>
                      <a:pt x="129944" y="154586"/>
                      <a:pt x="201562" y="123643"/>
                    </a:cubicBezTo>
                    <a:cubicBezTo>
                      <a:pt x="420287" y="29009"/>
                      <a:pt x="807023" y="190428"/>
                      <a:pt x="1238794" y="0"/>
                    </a:cubicBezTo>
                    <a:lnTo>
                      <a:pt x="1238794" y="580566"/>
                    </a:lnTo>
                    <a:lnTo>
                      <a:pt x="0" y="580566"/>
                    </a:lnTo>
                    <a:close/>
                  </a:path>
                </a:pathLst>
              </a:custGeom>
              <a:solidFill>
                <a:schemeClr val="accent2">
                  <a:lumMod val="20000"/>
                  <a:lumOff val="80000"/>
                </a:schemeClr>
              </a:solidFill>
              <a:ln w="0" cap="flat">
                <a:noFill/>
                <a:prstDash val="solid"/>
                <a:miter/>
              </a:ln>
            </p:spPr>
            <p:txBody>
              <a:bodyPr rtlCol="0" anchor="ctr"/>
              <a:lstStyle/>
              <a:p>
                <a:endParaRPr lang="en-US" dirty="0"/>
              </a:p>
            </p:txBody>
          </p:sp>
          <p:sp>
            <p:nvSpPr>
              <p:cNvPr id="18" name="Freeform 17">
                <a:extLst>
                  <a:ext uri="{FF2B5EF4-FFF2-40B4-BE49-F238E27FC236}">
                    <a16:creationId xmlns:a16="http://schemas.microsoft.com/office/drawing/2014/main" id="{D0CB404F-5EB6-2858-C3F0-74130850C37E}"/>
                  </a:ext>
                </a:extLst>
              </p:cNvPr>
              <p:cNvSpPr/>
              <p:nvPr/>
            </p:nvSpPr>
            <p:spPr>
              <a:xfrm>
                <a:off x="381000" y="3133111"/>
                <a:ext cx="1238794" cy="720067"/>
              </a:xfrm>
              <a:custGeom>
                <a:avLst/>
                <a:gdLst>
                  <a:gd name="connsiteX0" fmla="*/ 201562 w 1238794"/>
                  <a:gd name="connsiteY0" fmla="*/ 123772 h 720067"/>
                  <a:gd name="connsiteX1" fmla="*/ 0 w 1238794"/>
                  <a:gd name="connsiteY1" fmla="*/ 312008 h 720067"/>
                  <a:gd name="connsiteX2" fmla="*/ 0 w 1238794"/>
                  <a:gd name="connsiteY2" fmla="*/ 720067 h 720067"/>
                  <a:gd name="connsiteX3" fmla="*/ 1238794 w 1238794"/>
                  <a:gd name="connsiteY3" fmla="*/ 720067 h 720067"/>
                  <a:gd name="connsiteX4" fmla="*/ 1238794 w 1238794"/>
                  <a:gd name="connsiteY4" fmla="*/ 0 h 720067"/>
                  <a:gd name="connsiteX5" fmla="*/ 201562 w 1238794"/>
                  <a:gd name="connsiteY5" fmla="*/ 123643 h 72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8794" h="720067">
                    <a:moveTo>
                      <a:pt x="201562" y="123772"/>
                    </a:moveTo>
                    <a:cubicBezTo>
                      <a:pt x="126460" y="161677"/>
                      <a:pt x="29938" y="212990"/>
                      <a:pt x="0" y="312008"/>
                    </a:cubicBezTo>
                    <a:lnTo>
                      <a:pt x="0" y="720067"/>
                    </a:lnTo>
                    <a:lnTo>
                      <a:pt x="1238794" y="720067"/>
                    </a:lnTo>
                    <a:lnTo>
                      <a:pt x="1238794" y="0"/>
                    </a:lnTo>
                    <a:cubicBezTo>
                      <a:pt x="807023" y="190428"/>
                      <a:pt x="414351" y="16374"/>
                      <a:pt x="201562" y="123643"/>
                    </a:cubicBezTo>
                    <a:close/>
                  </a:path>
                </a:pathLst>
              </a:custGeom>
              <a:solidFill>
                <a:schemeClr val="accent2"/>
              </a:solidFill>
              <a:ln w="0" cap="flat">
                <a:noFill/>
                <a:prstDash val="solid"/>
                <a:miter/>
              </a:ln>
            </p:spPr>
            <p:txBody>
              <a:bodyPr rtlCol="0" anchor="ctr"/>
              <a:lstStyle/>
              <a:p>
                <a:endParaRPr lang="en-US" dirty="0"/>
              </a:p>
            </p:txBody>
          </p:sp>
          <p:sp>
            <p:nvSpPr>
              <p:cNvPr id="20" name="Freeform 19">
                <a:extLst>
                  <a:ext uri="{FF2B5EF4-FFF2-40B4-BE49-F238E27FC236}">
                    <a16:creationId xmlns:a16="http://schemas.microsoft.com/office/drawing/2014/main" id="{644A450E-F290-0D11-7A98-7002B94D57F8}"/>
                  </a:ext>
                </a:extLst>
              </p:cNvPr>
              <p:cNvSpPr/>
              <p:nvPr/>
            </p:nvSpPr>
            <p:spPr>
              <a:xfrm>
                <a:off x="381000" y="1335112"/>
                <a:ext cx="1238794" cy="2123069"/>
              </a:xfrm>
              <a:custGeom>
                <a:avLst/>
                <a:gdLst>
                  <a:gd name="connsiteX0" fmla="*/ 201562 w 1238794"/>
                  <a:gd name="connsiteY0" fmla="*/ 123643 h 2123069"/>
                  <a:gd name="connsiteX1" fmla="*/ 0 w 1238794"/>
                  <a:gd name="connsiteY1" fmla="*/ 387431 h 2123069"/>
                  <a:gd name="connsiteX2" fmla="*/ 0 w 1238794"/>
                  <a:gd name="connsiteY2" fmla="*/ 2123070 h 2123069"/>
                  <a:gd name="connsiteX3" fmla="*/ 201562 w 1238794"/>
                  <a:gd name="connsiteY3" fmla="*/ 1934834 h 2123069"/>
                  <a:gd name="connsiteX4" fmla="*/ 1238794 w 1238794"/>
                  <a:gd name="connsiteY4" fmla="*/ 1811191 h 2123069"/>
                  <a:gd name="connsiteX5" fmla="*/ 1238794 w 1238794"/>
                  <a:gd name="connsiteY5" fmla="*/ 0 h 2123069"/>
                  <a:gd name="connsiteX6" fmla="*/ 201562 w 1238794"/>
                  <a:gd name="connsiteY6" fmla="*/ 123643 h 2123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8794" h="2123069">
                    <a:moveTo>
                      <a:pt x="201562" y="123643"/>
                    </a:moveTo>
                    <a:cubicBezTo>
                      <a:pt x="88135" y="176632"/>
                      <a:pt x="29938" y="288414"/>
                      <a:pt x="0" y="387431"/>
                    </a:cubicBezTo>
                    <a:lnTo>
                      <a:pt x="0" y="2123070"/>
                    </a:lnTo>
                    <a:cubicBezTo>
                      <a:pt x="29938" y="2024052"/>
                      <a:pt x="126460" y="1972610"/>
                      <a:pt x="201562" y="1934834"/>
                    </a:cubicBezTo>
                    <a:cubicBezTo>
                      <a:pt x="414351" y="1827565"/>
                      <a:pt x="806894" y="2001619"/>
                      <a:pt x="1238794" y="1811191"/>
                    </a:cubicBezTo>
                    <a:lnTo>
                      <a:pt x="1238794" y="0"/>
                    </a:lnTo>
                    <a:cubicBezTo>
                      <a:pt x="807023" y="190428"/>
                      <a:pt x="417448" y="22691"/>
                      <a:pt x="201562" y="123643"/>
                    </a:cubicBezTo>
                    <a:close/>
                  </a:path>
                </a:pathLst>
              </a:custGeom>
              <a:gradFill>
                <a:gsLst>
                  <a:gs pos="0">
                    <a:schemeClr val="accent2"/>
                  </a:gs>
                  <a:gs pos="100000">
                    <a:schemeClr val="accent2">
                      <a:lumMod val="40000"/>
                      <a:lumOff val="60000"/>
                    </a:schemeClr>
                  </a:gs>
                </a:gsLst>
                <a:lin ang="13800000" scaled="0"/>
              </a:gradFill>
              <a:ln w="0" cap="flat">
                <a:noFill/>
                <a:prstDash val="solid"/>
                <a:miter/>
              </a:ln>
            </p:spPr>
            <p:txBody>
              <a:bodyPr tIns="1005840" rtlCol="0" anchor="ctr"/>
              <a:lstStyle/>
              <a:p>
                <a:pPr algn="ctr">
                  <a:spcBef>
                    <a:spcPts val="300"/>
                  </a:spcBef>
                  <a:spcAft>
                    <a:spcPts val="300"/>
                  </a:spcAft>
                  <a:buClr>
                    <a:srgbClr val="26BCD7"/>
                  </a:buClr>
                  <a:buSzPct val="100000"/>
                </a:pPr>
                <a:r>
                  <a:rPr lang="en-US" sz="1300" b="1" dirty="0">
                    <a:solidFill>
                      <a:schemeClr val="bg1"/>
                    </a:solidFill>
                    <a:latin typeface="Arial Black" panose="020B0604020202020204" pitchFamily="34" charset="0"/>
                    <a:cs typeface="Arial Black" panose="020B0604020202020204" pitchFamily="34" charset="0"/>
                  </a:rPr>
                  <a:t>FOCUS</a:t>
                </a:r>
              </a:p>
            </p:txBody>
          </p:sp>
          <p:sp>
            <p:nvSpPr>
              <p:cNvPr id="21" name="Freeform 20">
                <a:extLst>
                  <a:ext uri="{FF2B5EF4-FFF2-40B4-BE49-F238E27FC236}">
                    <a16:creationId xmlns:a16="http://schemas.microsoft.com/office/drawing/2014/main" id="{CBD40F02-F118-03FC-9D7B-9ED179BA29FC}"/>
                  </a:ext>
                </a:extLst>
              </p:cNvPr>
              <p:cNvSpPr/>
              <p:nvPr/>
            </p:nvSpPr>
            <p:spPr>
              <a:xfrm>
                <a:off x="381000" y="3336045"/>
                <a:ext cx="1238794" cy="1598587"/>
              </a:xfrm>
              <a:custGeom>
                <a:avLst/>
                <a:gdLst>
                  <a:gd name="connsiteX0" fmla="*/ 201562 w 1238794"/>
                  <a:gd name="connsiteY0" fmla="*/ 123643 h 1598587"/>
                  <a:gd name="connsiteX1" fmla="*/ 0 w 1238794"/>
                  <a:gd name="connsiteY1" fmla="*/ 387431 h 1598587"/>
                  <a:gd name="connsiteX2" fmla="*/ 0 w 1238794"/>
                  <a:gd name="connsiteY2" fmla="*/ 1598588 h 1598587"/>
                  <a:gd name="connsiteX3" fmla="*/ 201562 w 1238794"/>
                  <a:gd name="connsiteY3" fmla="*/ 1410352 h 1598587"/>
                  <a:gd name="connsiteX4" fmla="*/ 1238794 w 1238794"/>
                  <a:gd name="connsiteY4" fmla="*/ 1286709 h 1598587"/>
                  <a:gd name="connsiteX5" fmla="*/ 1238794 w 1238794"/>
                  <a:gd name="connsiteY5" fmla="*/ 0 h 1598587"/>
                  <a:gd name="connsiteX6" fmla="*/ 201562 w 1238794"/>
                  <a:gd name="connsiteY6" fmla="*/ 123643 h 159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8794" h="1598587">
                    <a:moveTo>
                      <a:pt x="201562" y="123643"/>
                    </a:moveTo>
                    <a:cubicBezTo>
                      <a:pt x="88135" y="176632"/>
                      <a:pt x="29938" y="288414"/>
                      <a:pt x="0" y="387431"/>
                    </a:cubicBezTo>
                    <a:lnTo>
                      <a:pt x="0" y="1598588"/>
                    </a:lnTo>
                    <a:cubicBezTo>
                      <a:pt x="29938" y="1499570"/>
                      <a:pt x="126460" y="1448128"/>
                      <a:pt x="201562" y="1410352"/>
                    </a:cubicBezTo>
                    <a:cubicBezTo>
                      <a:pt x="414351" y="1303083"/>
                      <a:pt x="806894" y="1477137"/>
                      <a:pt x="1238794" y="1286709"/>
                    </a:cubicBezTo>
                    <a:lnTo>
                      <a:pt x="1238794" y="0"/>
                    </a:lnTo>
                    <a:cubicBezTo>
                      <a:pt x="807023" y="190428"/>
                      <a:pt x="417448" y="22691"/>
                      <a:pt x="201562" y="123643"/>
                    </a:cubicBezTo>
                    <a:close/>
                  </a:path>
                </a:pathLst>
              </a:custGeom>
              <a:gradFill>
                <a:gsLst>
                  <a:gs pos="0">
                    <a:schemeClr val="accent2">
                      <a:lumMod val="75000"/>
                    </a:schemeClr>
                  </a:gs>
                  <a:gs pos="100000">
                    <a:schemeClr val="accent2"/>
                  </a:gs>
                </a:gsLst>
                <a:lin ang="9600000" scaled="0"/>
              </a:gradFill>
              <a:ln w="0" cap="flat">
                <a:noFill/>
                <a:prstDash val="solid"/>
                <a:miter/>
              </a:ln>
            </p:spPr>
            <p:txBody>
              <a:bodyPr tIns="365760" rtlCol="0" anchor="ctr"/>
              <a:lstStyle/>
              <a:p>
                <a:pPr algn="ctr">
                  <a:spcBef>
                    <a:spcPts val="300"/>
                  </a:spcBef>
                  <a:spcAft>
                    <a:spcPts val="300"/>
                  </a:spcAft>
                  <a:buClr>
                    <a:srgbClr val="26BCD7"/>
                  </a:buClr>
                  <a:buSzPct val="100000"/>
                </a:pPr>
                <a:r>
                  <a:rPr lang="en-US" sz="1300" b="1" dirty="0">
                    <a:solidFill>
                      <a:schemeClr val="bg1"/>
                    </a:solidFill>
                    <a:latin typeface="Arial Black" panose="020B0604020202020204" pitchFamily="34" charset="0"/>
                    <a:cs typeface="Arial Black" panose="020B0604020202020204" pitchFamily="34" charset="0"/>
                  </a:rPr>
                  <a:t>APPROACH</a:t>
                </a:r>
              </a:p>
            </p:txBody>
          </p:sp>
          <p:sp>
            <p:nvSpPr>
              <p:cNvPr id="22" name="Freeform 21">
                <a:extLst>
                  <a:ext uri="{FF2B5EF4-FFF2-40B4-BE49-F238E27FC236}">
                    <a16:creationId xmlns:a16="http://schemas.microsoft.com/office/drawing/2014/main" id="{C85F78FC-B386-77D0-0117-42AABD567526}"/>
                  </a:ext>
                </a:extLst>
              </p:cNvPr>
              <p:cNvSpPr/>
              <p:nvPr/>
            </p:nvSpPr>
            <p:spPr>
              <a:xfrm>
                <a:off x="381000" y="4622625"/>
                <a:ext cx="1238794" cy="725610"/>
              </a:xfrm>
              <a:custGeom>
                <a:avLst/>
                <a:gdLst>
                  <a:gd name="connsiteX0" fmla="*/ 201562 w 1238794"/>
                  <a:gd name="connsiteY0" fmla="*/ 123643 h 725610"/>
                  <a:gd name="connsiteX1" fmla="*/ 0 w 1238794"/>
                  <a:gd name="connsiteY1" fmla="*/ 311879 h 725610"/>
                  <a:gd name="connsiteX2" fmla="*/ 0 w 1238794"/>
                  <a:gd name="connsiteY2" fmla="*/ 725611 h 725610"/>
                  <a:gd name="connsiteX3" fmla="*/ 1238794 w 1238794"/>
                  <a:gd name="connsiteY3" fmla="*/ 725611 h 725610"/>
                  <a:gd name="connsiteX4" fmla="*/ 1238794 w 1238794"/>
                  <a:gd name="connsiteY4" fmla="*/ 0 h 725610"/>
                  <a:gd name="connsiteX5" fmla="*/ 201562 w 1238794"/>
                  <a:gd name="connsiteY5" fmla="*/ 123643 h 725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8794" h="725610">
                    <a:moveTo>
                      <a:pt x="201562" y="123643"/>
                    </a:moveTo>
                    <a:cubicBezTo>
                      <a:pt x="126460" y="161548"/>
                      <a:pt x="29938" y="212861"/>
                      <a:pt x="0" y="311879"/>
                    </a:cubicBezTo>
                    <a:lnTo>
                      <a:pt x="0" y="725611"/>
                    </a:lnTo>
                    <a:lnTo>
                      <a:pt x="1238794" y="725611"/>
                    </a:lnTo>
                    <a:lnTo>
                      <a:pt x="1238794" y="0"/>
                    </a:lnTo>
                    <a:cubicBezTo>
                      <a:pt x="807023" y="190428"/>
                      <a:pt x="414351" y="16374"/>
                      <a:pt x="201562" y="123643"/>
                    </a:cubicBezTo>
                    <a:close/>
                  </a:path>
                </a:pathLst>
              </a:custGeom>
              <a:solidFill>
                <a:schemeClr val="accent2">
                  <a:lumMod val="75000"/>
                </a:schemeClr>
              </a:solidFill>
              <a:ln w="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C5CCBEE8-9D5B-F4D4-D36C-205FC4A7B4C6}"/>
                  </a:ext>
                </a:extLst>
              </p:cNvPr>
              <p:cNvSpPr/>
              <p:nvPr/>
            </p:nvSpPr>
            <p:spPr>
              <a:xfrm>
                <a:off x="381000" y="4795003"/>
                <a:ext cx="1238794" cy="1305532"/>
              </a:xfrm>
              <a:custGeom>
                <a:avLst/>
                <a:gdLst>
                  <a:gd name="connsiteX0" fmla="*/ 201562 w 1238794"/>
                  <a:gd name="connsiteY0" fmla="*/ 123643 h 1305532"/>
                  <a:gd name="connsiteX1" fmla="*/ 0 w 1238794"/>
                  <a:gd name="connsiteY1" fmla="*/ 387431 h 1305532"/>
                  <a:gd name="connsiteX2" fmla="*/ 0 w 1238794"/>
                  <a:gd name="connsiteY2" fmla="*/ 1305533 h 1305532"/>
                  <a:gd name="connsiteX3" fmla="*/ 1238794 w 1238794"/>
                  <a:gd name="connsiteY3" fmla="*/ 1305533 h 1305532"/>
                  <a:gd name="connsiteX4" fmla="*/ 1238794 w 1238794"/>
                  <a:gd name="connsiteY4" fmla="*/ 0 h 1305532"/>
                  <a:gd name="connsiteX5" fmla="*/ 201562 w 1238794"/>
                  <a:gd name="connsiteY5" fmla="*/ 123643 h 130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8794" h="1305532">
                    <a:moveTo>
                      <a:pt x="201562" y="123643"/>
                    </a:moveTo>
                    <a:cubicBezTo>
                      <a:pt x="88135" y="176633"/>
                      <a:pt x="29938" y="288414"/>
                      <a:pt x="0" y="387431"/>
                    </a:cubicBezTo>
                    <a:lnTo>
                      <a:pt x="0" y="1305533"/>
                    </a:lnTo>
                    <a:lnTo>
                      <a:pt x="1238794" y="1305533"/>
                    </a:lnTo>
                    <a:lnTo>
                      <a:pt x="1238794" y="0"/>
                    </a:lnTo>
                    <a:cubicBezTo>
                      <a:pt x="807023" y="190428"/>
                      <a:pt x="417448" y="22692"/>
                      <a:pt x="201562" y="123643"/>
                    </a:cubicBezTo>
                    <a:close/>
                  </a:path>
                </a:pathLst>
              </a:custGeom>
              <a:gradFill>
                <a:gsLst>
                  <a:gs pos="0">
                    <a:schemeClr val="accent2">
                      <a:lumMod val="50000"/>
                    </a:schemeClr>
                  </a:gs>
                  <a:gs pos="100000">
                    <a:schemeClr val="accent2">
                      <a:lumMod val="75000"/>
                    </a:schemeClr>
                  </a:gs>
                </a:gsLst>
                <a:lin ang="13200000" scaled="0"/>
              </a:gradFill>
              <a:ln w="0" cap="flat">
                <a:noFill/>
                <a:prstDash val="solid"/>
                <a:miter/>
              </a:ln>
            </p:spPr>
            <p:txBody>
              <a:bodyPr lIns="0" rIns="0" bIns="91440" rtlCol="0" anchor="b"/>
              <a:lstStyle/>
              <a:p>
                <a:pPr algn="ctr">
                  <a:spcBef>
                    <a:spcPts val="300"/>
                  </a:spcBef>
                  <a:spcAft>
                    <a:spcPts val="300"/>
                  </a:spcAft>
                  <a:buClr>
                    <a:srgbClr val="26BCD7"/>
                  </a:buClr>
                  <a:buSzPct val="100000"/>
                </a:pPr>
                <a:r>
                  <a:rPr lang="en-US" sz="1300" b="1" dirty="0">
                    <a:solidFill>
                      <a:schemeClr val="bg1"/>
                    </a:solidFill>
                    <a:latin typeface="Arial Black" panose="020B0604020202020204" pitchFamily="34" charset="0"/>
                    <a:cs typeface="Arial Black" panose="020B0604020202020204" pitchFamily="34" charset="0"/>
                  </a:rPr>
                  <a:t>PROJECT TEAMS AND PEOPLE</a:t>
                </a:r>
              </a:p>
            </p:txBody>
          </p:sp>
          <p:sp>
            <p:nvSpPr>
              <p:cNvPr id="57" name="Graphic 55">
                <a:extLst>
                  <a:ext uri="{FF2B5EF4-FFF2-40B4-BE49-F238E27FC236}">
                    <a16:creationId xmlns:a16="http://schemas.microsoft.com/office/drawing/2014/main" id="{46478C3F-E7C3-40DC-7E41-FC949BE39DC5}"/>
                  </a:ext>
                </a:extLst>
              </p:cNvPr>
              <p:cNvSpPr/>
              <p:nvPr/>
            </p:nvSpPr>
            <p:spPr>
              <a:xfrm>
                <a:off x="797781" y="4872491"/>
                <a:ext cx="405233" cy="398256"/>
              </a:xfrm>
              <a:custGeom>
                <a:avLst/>
                <a:gdLst>
                  <a:gd name="connsiteX0" fmla="*/ 5348097 w 6147511"/>
                  <a:gd name="connsiteY0" fmla="*/ 579046 h 6041672"/>
                  <a:gd name="connsiteX1" fmla="*/ 5045539 w 6147511"/>
                  <a:gd name="connsiteY1" fmla="*/ 476291 h 6041672"/>
                  <a:gd name="connsiteX2" fmla="*/ 4779838 w 6147511"/>
                  <a:gd name="connsiteY2" fmla="*/ 653770 h 6041672"/>
                  <a:gd name="connsiteX3" fmla="*/ 4758898 w 6147511"/>
                  <a:gd name="connsiteY3" fmla="*/ 972604 h 6041672"/>
                  <a:gd name="connsiteX4" fmla="*/ 4999105 w 6147511"/>
                  <a:gd name="connsiteY4" fmla="*/ 1183299 h 6041672"/>
                  <a:gd name="connsiteX5" fmla="*/ 5312493 w 6147511"/>
                  <a:gd name="connsiteY5" fmla="*/ 1120994 h 6041672"/>
                  <a:gd name="connsiteX6" fmla="*/ 5453825 w 6147511"/>
                  <a:gd name="connsiteY6" fmla="*/ 834438 h 6041672"/>
                  <a:gd name="connsiteX7" fmla="*/ 5348097 w 6147511"/>
                  <a:gd name="connsiteY7" fmla="*/ 579046 h 6041672"/>
                  <a:gd name="connsiteX8" fmla="*/ 5615559 w 6147511"/>
                  <a:gd name="connsiteY8" fmla="*/ 2443108 h 6041672"/>
                  <a:gd name="connsiteX9" fmla="*/ 5658764 w 6147511"/>
                  <a:gd name="connsiteY9" fmla="*/ 2368276 h 6041672"/>
                  <a:gd name="connsiteX10" fmla="*/ 5745175 w 6147511"/>
                  <a:gd name="connsiteY10" fmla="*/ 2368276 h 6041672"/>
                  <a:gd name="connsiteX11" fmla="*/ 5788381 w 6147511"/>
                  <a:gd name="connsiteY11" fmla="*/ 2443108 h 6041672"/>
                  <a:gd name="connsiteX12" fmla="*/ 5788381 w 6147511"/>
                  <a:gd name="connsiteY12" fmla="*/ 2767972 h 6041672"/>
                  <a:gd name="connsiteX13" fmla="*/ 6147511 w 6147511"/>
                  <a:gd name="connsiteY13" fmla="*/ 2767972 h 6041672"/>
                  <a:gd name="connsiteX14" fmla="*/ 6147511 w 6147511"/>
                  <a:gd name="connsiteY14" fmla="*/ 2271304 h 6041672"/>
                  <a:gd name="connsiteX15" fmla="*/ 5994350 w 6147511"/>
                  <a:gd name="connsiteY15" fmla="*/ 1903286 h 6041672"/>
                  <a:gd name="connsiteX16" fmla="*/ 5626304 w 6147511"/>
                  <a:gd name="connsiteY16" fmla="*/ 1750096 h 6041672"/>
                  <a:gd name="connsiteX17" fmla="*/ 4559164 w 6147511"/>
                  <a:gd name="connsiteY17" fmla="*/ 1750096 h 6041672"/>
                  <a:gd name="connsiteX18" fmla="*/ 4191147 w 6147511"/>
                  <a:gd name="connsiteY18" fmla="*/ 1903286 h 6041672"/>
                  <a:gd name="connsiteX19" fmla="*/ 4037956 w 6147511"/>
                  <a:gd name="connsiteY19" fmla="*/ 2271304 h 6041672"/>
                  <a:gd name="connsiteX20" fmla="*/ 4037956 w 6147511"/>
                  <a:gd name="connsiteY20" fmla="*/ 2767680 h 6041672"/>
                  <a:gd name="connsiteX21" fmla="*/ 4397401 w 6147511"/>
                  <a:gd name="connsiteY21" fmla="*/ 2767703 h 6041672"/>
                  <a:gd name="connsiteX22" fmla="*/ 4397401 w 6147511"/>
                  <a:gd name="connsiteY22" fmla="*/ 2442839 h 6041672"/>
                  <a:gd name="connsiteX23" fmla="*/ 4440601 w 6147511"/>
                  <a:gd name="connsiteY23" fmla="*/ 2367984 h 6041672"/>
                  <a:gd name="connsiteX24" fmla="*/ 4527017 w 6147511"/>
                  <a:gd name="connsiteY24" fmla="*/ 2367984 h 6041672"/>
                  <a:gd name="connsiteX25" fmla="*/ 4570211 w 6147511"/>
                  <a:gd name="connsiteY25" fmla="*/ 2442839 h 6041672"/>
                  <a:gd name="connsiteX26" fmla="*/ 4570211 w 6147511"/>
                  <a:gd name="connsiteY26" fmla="*/ 2767703 h 6041672"/>
                  <a:gd name="connsiteX27" fmla="*/ 5615502 w 6147511"/>
                  <a:gd name="connsiteY27" fmla="*/ 2767703 h 6041672"/>
                  <a:gd name="connsiteX28" fmla="*/ 5615502 w 6147511"/>
                  <a:gd name="connsiteY28" fmla="*/ 2442839 h 6041672"/>
                  <a:gd name="connsiteX29" fmla="*/ 1310170 w 6147511"/>
                  <a:gd name="connsiteY29" fmla="*/ 579046 h 6041672"/>
                  <a:gd name="connsiteX30" fmla="*/ 1007629 w 6147511"/>
                  <a:gd name="connsiteY30" fmla="*/ 476291 h 6041672"/>
                  <a:gd name="connsiteX31" fmla="*/ 741927 w 6147511"/>
                  <a:gd name="connsiteY31" fmla="*/ 653770 h 6041672"/>
                  <a:gd name="connsiteX32" fmla="*/ 720987 w 6147511"/>
                  <a:gd name="connsiteY32" fmla="*/ 972604 h 6041672"/>
                  <a:gd name="connsiteX33" fmla="*/ 961194 w 6147511"/>
                  <a:gd name="connsiteY33" fmla="*/ 1183299 h 6041672"/>
                  <a:gd name="connsiteX34" fmla="*/ 1274582 w 6147511"/>
                  <a:gd name="connsiteY34" fmla="*/ 1120994 h 6041672"/>
                  <a:gd name="connsiteX35" fmla="*/ 1415914 w 6147511"/>
                  <a:gd name="connsiteY35" fmla="*/ 834438 h 6041672"/>
                  <a:gd name="connsiteX36" fmla="*/ 1310164 w 6147511"/>
                  <a:gd name="connsiteY36" fmla="*/ 579046 h 6041672"/>
                  <a:gd name="connsiteX37" fmla="*/ 1577637 w 6147511"/>
                  <a:gd name="connsiteY37" fmla="*/ 2443108 h 6041672"/>
                  <a:gd name="connsiteX38" fmla="*/ 1620860 w 6147511"/>
                  <a:gd name="connsiteY38" fmla="*/ 2368276 h 6041672"/>
                  <a:gd name="connsiteX39" fmla="*/ 1707253 w 6147511"/>
                  <a:gd name="connsiteY39" fmla="*/ 2368276 h 6041672"/>
                  <a:gd name="connsiteX40" fmla="*/ 1750470 w 6147511"/>
                  <a:gd name="connsiteY40" fmla="*/ 2443108 h 6041672"/>
                  <a:gd name="connsiteX41" fmla="*/ 1750470 w 6147511"/>
                  <a:gd name="connsiteY41" fmla="*/ 2767972 h 6041672"/>
                  <a:gd name="connsiteX42" fmla="*/ 2109687 w 6147511"/>
                  <a:gd name="connsiteY42" fmla="*/ 2767972 h 6041672"/>
                  <a:gd name="connsiteX43" fmla="*/ 2109687 w 6147511"/>
                  <a:gd name="connsiteY43" fmla="*/ 2271304 h 6041672"/>
                  <a:gd name="connsiteX44" fmla="*/ 1956496 w 6147511"/>
                  <a:gd name="connsiteY44" fmla="*/ 1903286 h 6041672"/>
                  <a:gd name="connsiteX45" fmla="*/ 1588479 w 6147511"/>
                  <a:gd name="connsiteY45" fmla="*/ 1750096 h 6041672"/>
                  <a:gd name="connsiteX46" fmla="*/ 521202 w 6147511"/>
                  <a:gd name="connsiteY46" fmla="*/ 1750096 h 6041672"/>
                  <a:gd name="connsiteX47" fmla="*/ 153168 w 6147511"/>
                  <a:gd name="connsiteY47" fmla="*/ 1903286 h 6041672"/>
                  <a:gd name="connsiteX48" fmla="*/ 0 w 6147511"/>
                  <a:gd name="connsiteY48" fmla="*/ 2271304 h 6041672"/>
                  <a:gd name="connsiteX49" fmla="*/ 0 w 6147511"/>
                  <a:gd name="connsiteY49" fmla="*/ 2767680 h 6041672"/>
                  <a:gd name="connsiteX50" fmla="*/ 359216 w 6147511"/>
                  <a:gd name="connsiteY50" fmla="*/ 2767680 h 6041672"/>
                  <a:gd name="connsiteX51" fmla="*/ 359216 w 6147511"/>
                  <a:gd name="connsiteY51" fmla="*/ 2442839 h 6041672"/>
                  <a:gd name="connsiteX52" fmla="*/ 402416 w 6147511"/>
                  <a:gd name="connsiteY52" fmla="*/ 2367984 h 6041672"/>
                  <a:gd name="connsiteX53" fmla="*/ 488833 w 6147511"/>
                  <a:gd name="connsiteY53" fmla="*/ 2367984 h 6041672"/>
                  <a:gd name="connsiteX54" fmla="*/ 532049 w 6147511"/>
                  <a:gd name="connsiteY54" fmla="*/ 2442839 h 6041672"/>
                  <a:gd name="connsiteX55" fmla="*/ 532049 w 6147511"/>
                  <a:gd name="connsiteY55" fmla="*/ 2767703 h 6041672"/>
                  <a:gd name="connsiteX56" fmla="*/ 1577551 w 6147511"/>
                  <a:gd name="connsiteY56" fmla="*/ 2767703 h 6041672"/>
                  <a:gd name="connsiteX57" fmla="*/ 1577551 w 6147511"/>
                  <a:gd name="connsiteY57" fmla="*/ 2442839 h 6041672"/>
                  <a:gd name="connsiteX58" fmla="*/ 5294045 w 6147511"/>
                  <a:gd name="connsiteY58" fmla="*/ 3491696 h 6041672"/>
                  <a:gd name="connsiteX59" fmla="*/ 4979406 w 6147511"/>
                  <a:gd name="connsiteY59" fmla="*/ 3491696 h 6041672"/>
                  <a:gd name="connsiteX60" fmla="*/ 4979406 w 6147511"/>
                  <a:gd name="connsiteY60" fmla="*/ 3651402 h 6041672"/>
                  <a:gd name="connsiteX61" fmla="*/ 4961946 w 6147511"/>
                  <a:gd name="connsiteY61" fmla="*/ 3703460 h 6041672"/>
                  <a:gd name="connsiteX62" fmla="*/ 4916649 w 6147511"/>
                  <a:gd name="connsiteY62" fmla="*/ 3734469 h 6041672"/>
                  <a:gd name="connsiteX63" fmla="*/ 4831324 w 6147511"/>
                  <a:gd name="connsiteY63" fmla="*/ 3764228 h 6041672"/>
                  <a:gd name="connsiteX64" fmla="*/ 4755486 w 6147511"/>
                  <a:gd name="connsiteY64" fmla="*/ 3800369 h 6041672"/>
                  <a:gd name="connsiteX65" fmla="*/ 4699096 w 6147511"/>
                  <a:gd name="connsiteY65" fmla="*/ 3814279 h 6041672"/>
                  <a:gd name="connsiteX66" fmla="*/ 4646638 w 6147511"/>
                  <a:gd name="connsiteY66" fmla="*/ 3789385 h 6041672"/>
                  <a:gd name="connsiteX67" fmla="*/ 4533275 w 6147511"/>
                  <a:gd name="connsiteY67" fmla="*/ 3676022 h 6041672"/>
                  <a:gd name="connsiteX68" fmla="*/ 4310728 w 6147511"/>
                  <a:gd name="connsiteY68" fmla="*/ 3898507 h 6041672"/>
                  <a:gd name="connsiteX69" fmla="*/ 4424159 w 6147511"/>
                  <a:gd name="connsiteY69" fmla="*/ 4011870 h 6041672"/>
                  <a:gd name="connsiteX70" fmla="*/ 4424176 w 6147511"/>
                  <a:gd name="connsiteY70" fmla="*/ 4011870 h 6041672"/>
                  <a:gd name="connsiteX71" fmla="*/ 4448602 w 6147511"/>
                  <a:gd name="connsiteY71" fmla="*/ 4060899 h 6041672"/>
                  <a:gd name="connsiteX72" fmla="*/ 4438509 w 6147511"/>
                  <a:gd name="connsiteY72" fmla="*/ 4114740 h 6041672"/>
                  <a:gd name="connsiteX73" fmla="*/ 4399133 w 6147511"/>
                  <a:gd name="connsiteY73" fmla="*/ 4196624 h 6041672"/>
                  <a:gd name="connsiteX74" fmla="*/ 4370466 w 6147511"/>
                  <a:gd name="connsiteY74" fmla="*/ 4278223 h 6041672"/>
                  <a:gd name="connsiteX75" fmla="*/ 4339949 w 6147511"/>
                  <a:gd name="connsiteY75" fmla="*/ 4326018 h 6041672"/>
                  <a:gd name="connsiteX76" fmla="*/ 4286393 w 6147511"/>
                  <a:gd name="connsiteY76" fmla="*/ 4344614 h 6041672"/>
                  <a:gd name="connsiteX77" fmla="*/ 4125927 w 6147511"/>
                  <a:gd name="connsiteY77" fmla="*/ 4344614 h 6041672"/>
                  <a:gd name="connsiteX78" fmla="*/ 4125927 w 6147511"/>
                  <a:gd name="connsiteY78" fmla="*/ 4659539 h 6041672"/>
                  <a:gd name="connsiteX79" fmla="*/ 4286125 w 6147511"/>
                  <a:gd name="connsiteY79" fmla="*/ 4659539 h 6041672"/>
                  <a:gd name="connsiteX80" fmla="*/ 4338142 w 6147511"/>
                  <a:gd name="connsiteY80" fmla="*/ 4677016 h 6041672"/>
                  <a:gd name="connsiteX81" fmla="*/ 4369169 w 6147511"/>
                  <a:gd name="connsiteY81" fmla="*/ 4722290 h 6041672"/>
                  <a:gd name="connsiteX82" fmla="*/ 4398864 w 6147511"/>
                  <a:gd name="connsiteY82" fmla="*/ 4807592 h 6041672"/>
                  <a:gd name="connsiteX83" fmla="*/ 4435006 w 6147511"/>
                  <a:gd name="connsiteY83" fmla="*/ 4883447 h 6041672"/>
                  <a:gd name="connsiteX84" fmla="*/ 4448956 w 6147511"/>
                  <a:gd name="connsiteY84" fmla="*/ 4939814 h 6041672"/>
                  <a:gd name="connsiteX85" fmla="*/ 4424113 w 6147511"/>
                  <a:gd name="connsiteY85" fmla="*/ 4992278 h 6041672"/>
                  <a:gd name="connsiteX86" fmla="*/ 4310682 w 6147511"/>
                  <a:gd name="connsiteY86" fmla="*/ 5105641 h 6041672"/>
                  <a:gd name="connsiteX87" fmla="*/ 4533230 w 6147511"/>
                  <a:gd name="connsiteY87" fmla="*/ 5328154 h 6041672"/>
                  <a:gd name="connsiteX88" fmla="*/ 4646570 w 6147511"/>
                  <a:gd name="connsiteY88" fmla="*/ 5215032 h 6041672"/>
                  <a:gd name="connsiteX89" fmla="*/ 4695616 w 6147511"/>
                  <a:gd name="connsiteY89" fmla="*/ 5190634 h 6041672"/>
                  <a:gd name="connsiteX90" fmla="*/ 4749440 w 6147511"/>
                  <a:gd name="connsiteY90" fmla="*/ 5200698 h 6041672"/>
                  <a:gd name="connsiteX91" fmla="*/ 4831255 w 6147511"/>
                  <a:gd name="connsiteY91" fmla="*/ 5240058 h 6041672"/>
                  <a:gd name="connsiteX92" fmla="*/ 4912940 w 6147511"/>
                  <a:gd name="connsiteY92" fmla="*/ 5268724 h 6041672"/>
                  <a:gd name="connsiteX93" fmla="*/ 4960712 w 6147511"/>
                  <a:gd name="connsiteY93" fmla="*/ 5299259 h 6041672"/>
                  <a:gd name="connsiteX94" fmla="*/ 4979331 w 6147511"/>
                  <a:gd name="connsiteY94" fmla="*/ 5352843 h 6041672"/>
                  <a:gd name="connsiteX95" fmla="*/ 4979331 w 6147511"/>
                  <a:gd name="connsiteY95" fmla="*/ 5513035 h 6041672"/>
                  <a:gd name="connsiteX96" fmla="*/ 5293902 w 6147511"/>
                  <a:gd name="connsiteY96" fmla="*/ 5513035 h 6041672"/>
                  <a:gd name="connsiteX97" fmla="*/ 5293902 w 6147511"/>
                  <a:gd name="connsiteY97" fmla="*/ 5352843 h 6041672"/>
                  <a:gd name="connsiteX98" fmla="*/ 5311470 w 6147511"/>
                  <a:gd name="connsiteY98" fmla="*/ 5300825 h 6041672"/>
                  <a:gd name="connsiteX99" fmla="*/ 5356790 w 6147511"/>
                  <a:gd name="connsiteY99" fmla="*/ 5269907 h 6041672"/>
                  <a:gd name="connsiteX100" fmla="*/ 5442109 w 6147511"/>
                  <a:gd name="connsiteY100" fmla="*/ 5240189 h 6041672"/>
                  <a:gd name="connsiteX101" fmla="*/ 5518004 w 6147511"/>
                  <a:gd name="connsiteY101" fmla="*/ 5204047 h 6041672"/>
                  <a:gd name="connsiteX102" fmla="*/ 5574412 w 6147511"/>
                  <a:gd name="connsiteY102" fmla="*/ 5190143 h 6041672"/>
                  <a:gd name="connsiteX103" fmla="*/ 5626818 w 6147511"/>
                  <a:gd name="connsiteY103" fmla="*/ 5215032 h 6041672"/>
                  <a:gd name="connsiteX104" fmla="*/ 5740203 w 6147511"/>
                  <a:gd name="connsiteY104" fmla="*/ 5328383 h 6041672"/>
                  <a:gd name="connsiteX105" fmla="*/ 5962688 w 6147511"/>
                  <a:gd name="connsiteY105" fmla="*/ 5105909 h 6041672"/>
                  <a:gd name="connsiteX106" fmla="*/ 5849303 w 6147511"/>
                  <a:gd name="connsiteY106" fmla="*/ 4992547 h 6041672"/>
                  <a:gd name="connsiteX107" fmla="*/ 5824900 w 6147511"/>
                  <a:gd name="connsiteY107" fmla="*/ 4943523 h 6041672"/>
                  <a:gd name="connsiteX108" fmla="*/ 5835015 w 6147511"/>
                  <a:gd name="connsiteY108" fmla="*/ 4889677 h 6041672"/>
                  <a:gd name="connsiteX109" fmla="*/ 5874449 w 6147511"/>
                  <a:gd name="connsiteY109" fmla="*/ 4807884 h 6041672"/>
                  <a:gd name="connsiteX110" fmla="*/ 5903081 w 6147511"/>
                  <a:gd name="connsiteY110" fmla="*/ 4726199 h 6041672"/>
                  <a:gd name="connsiteX111" fmla="*/ 5933599 w 6147511"/>
                  <a:gd name="connsiteY111" fmla="*/ 4678382 h 6041672"/>
                  <a:gd name="connsiteX112" fmla="*/ 5987206 w 6147511"/>
                  <a:gd name="connsiteY112" fmla="*/ 4659808 h 6041672"/>
                  <a:gd name="connsiteX113" fmla="*/ 6147511 w 6147511"/>
                  <a:gd name="connsiteY113" fmla="*/ 4659808 h 6041672"/>
                  <a:gd name="connsiteX114" fmla="*/ 6147511 w 6147511"/>
                  <a:gd name="connsiteY114" fmla="*/ 4344883 h 6041672"/>
                  <a:gd name="connsiteX115" fmla="*/ 5987320 w 6147511"/>
                  <a:gd name="connsiteY115" fmla="*/ 4344883 h 6041672"/>
                  <a:gd name="connsiteX116" fmla="*/ 5935256 w 6147511"/>
                  <a:gd name="connsiteY116" fmla="*/ 4327492 h 6041672"/>
                  <a:gd name="connsiteX117" fmla="*/ 5904281 w 6147511"/>
                  <a:gd name="connsiteY117" fmla="*/ 4282218 h 6041672"/>
                  <a:gd name="connsiteX118" fmla="*/ 5838330 w 6147511"/>
                  <a:gd name="connsiteY118" fmla="*/ 4120969 h 6041672"/>
                  <a:gd name="connsiteX119" fmla="*/ 5824443 w 6147511"/>
                  <a:gd name="connsiteY119" fmla="*/ 4064602 h 6041672"/>
                  <a:gd name="connsiteX120" fmla="*/ 5849360 w 6147511"/>
                  <a:gd name="connsiteY120" fmla="*/ 4012138 h 6041672"/>
                  <a:gd name="connsiteX121" fmla="*/ 5962688 w 6147511"/>
                  <a:gd name="connsiteY121" fmla="*/ 3898776 h 6041672"/>
                  <a:gd name="connsiteX122" fmla="*/ 5740203 w 6147511"/>
                  <a:gd name="connsiteY122" fmla="*/ 3676291 h 6041672"/>
                  <a:gd name="connsiteX123" fmla="*/ 5626760 w 6147511"/>
                  <a:gd name="connsiteY123" fmla="*/ 3789653 h 6041672"/>
                  <a:gd name="connsiteX124" fmla="*/ 5626760 w 6147511"/>
                  <a:gd name="connsiteY124" fmla="*/ 3789676 h 6041672"/>
                  <a:gd name="connsiteX125" fmla="*/ 5577783 w 6147511"/>
                  <a:gd name="connsiteY125" fmla="*/ 3814057 h 6041672"/>
                  <a:gd name="connsiteX126" fmla="*/ 5523890 w 6147511"/>
                  <a:gd name="connsiteY126" fmla="*/ 3804010 h 6041672"/>
                  <a:gd name="connsiteX127" fmla="*/ 5360499 w 6147511"/>
                  <a:gd name="connsiteY127" fmla="*/ 3735898 h 6041672"/>
                  <a:gd name="connsiteX128" fmla="*/ 5312630 w 6147511"/>
                  <a:gd name="connsiteY128" fmla="*/ 3705426 h 6041672"/>
                  <a:gd name="connsiteX129" fmla="*/ 5294033 w 6147511"/>
                  <a:gd name="connsiteY129" fmla="*/ 3651825 h 6041672"/>
                  <a:gd name="connsiteX130" fmla="*/ 5294033 w 6147511"/>
                  <a:gd name="connsiteY130" fmla="*/ 3491405 h 6041672"/>
                  <a:gd name="connsiteX131" fmla="*/ 5358653 w 6147511"/>
                  <a:gd name="connsiteY131" fmla="*/ 4280366 h 6041672"/>
                  <a:gd name="connsiteX132" fmla="*/ 5447881 w 6147511"/>
                  <a:gd name="connsiteY132" fmla="*/ 4543165 h 6041672"/>
                  <a:gd name="connsiteX133" fmla="*/ 5293667 w 6147511"/>
                  <a:gd name="connsiteY133" fmla="*/ 4773931 h 6041672"/>
                  <a:gd name="connsiteX134" fmla="*/ 5016713 w 6147511"/>
                  <a:gd name="connsiteY134" fmla="*/ 4792082 h 6041672"/>
                  <a:gd name="connsiteX135" fmla="*/ 4833719 w 6147511"/>
                  <a:gd name="connsiteY135" fmla="*/ 4583416 h 6041672"/>
                  <a:gd name="connsiteX136" fmla="*/ 4887880 w 6147511"/>
                  <a:gd name="connsiteY136" fmla="*/ 4311216 h 6041672"/>
                  <a:gd name="connsiteX137" fmla="*/ 5136797 w 6147511"/>
                  <a:gd name="connsiteY137" fmla="*/ 4188457 h 6041672"/>
                  <a:gd name="connsiteX138" fmla="*/ 5358653 w 6147511"/>
                  <a:gd name="connsiteY138" fmla="*/ 4280366 h 6041672"/>
                  <a:gd name="connsiteX139" fmla="*/ 5136797 w 6147511"/>
                  <a:gd name="connsiteY139" fmla="*/ 4015647 h 6041672"/>
                  <a:gd name="connsiteX140" fmla="*/ 5522805 w 6147511"/>
                  <a:gd name="connsiteY140" fmla="*/ 4206026 h 6041672"/>
                  <a:gd name="connsiteX141" fmla="*/ 5606758 w 6147511"/>
                  <a:gd name="connsiteY141" fmla="*/ 4628153 h 6041672"/>
                  <a:gd name="connsiteX142" fmla="*/ 5322985 w 6147511"/>
                  <a:gd name="connsiteY142" fmla="*/ 4951764 h 6041672"/>
                  <a:gd name="connsiteX143" fmla="*/ 4893492 w 6147511"/>
                  <a:gd name="connsiteY143" fmla="*/ 4923590 h 6041672"/>
                  <a:gd name="connsiteX144" fmla="*/ 4654376 w 6147511"/>
                  <a:gd name="connsiteY144" fmla="*/ 4565711 h 6041672"/>
                  <a:gd name="connsiteX145" fmla="*/ 4792742 w 6147511"/>
                  <a:gd name="connsiteY145" fmla="*/ 4158139 h 6041672"/>
                  <a:gd name="connsiteX146" fmla="*/ 5136802 w 6147511"/>
                  <a:gd name="connsiteY146" fmla="*/ 4015642 h 6041672"/>
                  <a:gd name="connsiteX147" fmla="*/ 1168129 w 6147511"/>
                  <a:gd name="connsiteY147" fmla="*/ 3491411 h 6041672"/>
                  <a:gd name="connsiteX148" fmla="*/ 853558 w 6147511"/>
                  <a:gd name="connsiteY148" fmla="*/ 3491411 h 6041672"/>
                  <a:gd name="connsiteX149" fmla="*/ 853558 w 6147511"/>
                  <a:gd name="connsiteY149" fmla="*/ 3651408 h 6041672"/>
                  <a:gd name="connsiteX150" fmla="*/ 836099 w 6147511"/>
                  <a:gd name="connsiteY150" fmla="*/ 3703466 h 6041672"/>
                  <a:gd name="connsiteX151" fmla="*/ 790802 w 6147511"/>
                  <a:gd name="connsiteY151" fmla="*/ 3734475 h 6041672"/>
                  <a:gd name="connsiteX152" fmla="*/ 705500 w 6147511"/>
                  <a:gd name="connsiteY152" fmla="*/ 3764233 h 6041672"/>
                  <a:gd name="connsiteX153" fmla="*/ 629576 w 6147511"/>
                  <a:gd name="connsiteY153" fmla="*/ 3800375 h 6041672"/>
                  <a:gd name="connsiteX154" fmla="*/ 573232 w 6147511"/>
                  <a:gd name="connsiteY154" fmla="*/ 3814285 h 6041672"/>
                  <a:gd name="connsiteX155" fmla="*/ 520814 w 6147511"/>
                  <a:gd name="connsiteY155" fmla="*/ 3789396 h 6041672"/>
                  <a:gd name="connsiteX156" fmla="*/ 407382 w 6147511"/>
                  <a:gd name="connsiteY156" fmla="*/ 3676034 h 6041672"/>
                  <a:gd name="connsiteX157" fmla="*/ 184836 w 6147511"/>
                  <a:gd name="connsiteY157" fmla="*/ 3898713 h 6041672"/>
                  <a:gd name="connsiteX158" fmla="*/ 298197 w 6147511"/>
                  <a:gd name="connsiteY158" fmla="*/ 4012076 h 6041672"/>
                  <a:gd name="connsiteX159" fmla="*/ 322623 w 6147511"/>
                  <a:gd name="connsiteY159" fmla="*/ 4061104 h 6041672"/>
                  <a:gd name="connsiteX160" fmla="*/ 312531 w 6147511"/>
                  <a:gd name="connsiteY160" fmla="*/ 4114946 h 6041672"/>
                  <a:gd name="connsiteX161" fmla="*/ 273108 w 6147511"/>
                  <a:gd name="connsiteY161" fmla="*/ 4196830 h 6041672"/>
                  <a:gd name="connsiteX162" fmla="*/ 244442 w 6147511"/>
                  <a:gd name="connsiteY162" fmla="*/ 4278452 h 6041672"/>
                  <a:gd name="connsiteX163" fmla="*/ 213925 w 6147511"/>
                  <a:gd name="connsiteY163" fmla="*/ 4326246 h 6041672"/>
                  <a:gd name="connsiteX164" fmla="*/ 160347 w 6147511"/>
                  <a:gd name="connsiteY164" fmla="*/ 4344820 h 6041672"/>
                  <a:gd name="connsiteX165" fmla="*/ 13 w 6147511"/>
                  <a:gd name="connsiteY165" fmla="*/ 4344820 h 6041672"/>
                  <a:gd name="connsiteX166" fmla="*/ 13 w 6147511"/>
                  <a:gd name="connsiteY166" fmla="*/ 4659545 h 6041672"/>
                  <a:gd name="connsiteX167" fmla="*/ 160210 w 6147511"/>
                  <a:gd name="connsiteY167" fmla="*/ 4659545 h 6041672"/>
                  <a:gd name="connsiteX168" fmla="*/ 212248 w 6147511"/>
                  <a:gd name="connsiteY168" fmla="*/ 4676999 h 6041672"/>
                  <a:gd name="connsiteX169" fmla="*/ 243259 w 6147511"/>
                  <a:gd name="connsiteY169" fmla="*/ 4722296 h 6041672"/>
                  <a:gd name="connsiteX170" fmla="*/ 309176 w 6147511"/>
                  <a:gd name="connsiteY170" fmla="*/ 4883453 h 6041672"/>
                  <a:gd name="connsiteX171" fmla="*/ 323086 w 6147511"/>
                  <a:gd name="connsiteY171" fmla="*/ 4939826 h 6041672"/>
                  <a:gd name="connsiteX172" fmla="*/ 298197 w 6147511"/>
                  <a:gd name="connsiteY172" fmla="*/ 4992284 h 6041672"/>
                  <a:gd name="connsiteX173" fmla="*/ 184832 w 6147511"/>
                  <a:gd name="connsiteY173" fmla="*/ 5105715 h 6041672"/>
                  <a:gd name="connsiteX174" fmla="*/ 407320 w 6147511"/>
                  <a:gd name="connsiteY174" fmla="*/ 5328211 h 6041672"/>
                  <a:gd name="connsiteX175" fmla="*/ 520682 w 6147511"/>
                  <a:gd name="connsiteY175" fmla="*/ 5215037 h 6041672"/>
                  <a:gd name="connsiteX176" fmla="*/ 569705 w 6147511"/>
                  <a:gd name="connsiteY176" fmla="*/ 5190640 h 6041672"/>
                  <a:gd name="connsiteX177" fmla="*/ 623552 w 6147511"/>
                  <a:gd name="connsiteY177" fmla="*/ 5200710 h 6041672"/>
                  <a:gd name="connsiteX178" fmla="*/ 786967 w 6147511"/>
                  <a:gd name="connsiteY178" fmla="*/ 5268724 h 6041672"/>
                  <a:gd name="connsiteX179" fmla="*/ 834784 w 6147511"/>
                  <a:gd name="connsiteY179" fmla="*/ 5299242 h 6041672"/>
                  <a:gd name="connsiteX180" fmla="*/ 853421 w 6147511"/>
                  <a:gd name="connsiteY180" fmla="*/ 5352843 h 6041672"/>
                  <a:gd name="connsiteX181" fmla="*/ 853421 w 6147511"/>
                  <a:gd name="connsiteY181" fmla="*/ 5513035 h 6041672"/>
                  <a:gd name="connsiteX182" fmla="*/ 1167997 w 6147511"/>
                  <a:gd name="connsiteY182" fmla="*/ 5513035 h 6041672"/>
                  <a:gd name="connsiteX183" fmla="*/ 1167997 w 6147511"/>
                  <a:gd name="connsiteY183" fmla="*/ 5352843 h 6041672"/>
                  <a:gd name="connsiteX184" fmla="*/ 1185474 w 6147511"/>
                  <a:gd name="connsiteY184" fmla="*/ 5300785 h 6041672"/>
                  <a:gd name="connsiteX185" fmla="*/ 1230748 w 6147511"/>
                  <a:gd name="connsiteY185" fmla="*/ 5269753 h 6041672"/>
                  <a:gd name="connsiteX186" fmla="*/ 1316073 w 6147511"/>
                  <a:gd name="connsiteY186" fmla="*/ 5240063 h 6041672"/>
                  <a:gd name="connsiteX187" fmla="*/ 1391974 w 6147511"/>
                  <a:gd name="connsiteY187" fmla="*/ 5203922 h 6041672"/>
                  <a:gd name="connsiteX188" fmla="*/ 1448455 w 6147511"/>
                  <a:gd name="connsiteY188" fmla="*/ 5189989 h 6041672"/>
                  <a:gd name="connsiteX189" fmla="*/ 1500959 w 6147511"/>
                  <a:gd name="connsiteY189" fmla="*/ 5215037 h 6041672"/>
                  <a:gd name="connsiteX190" fmla="*/ 1614322 w 6147511"/>
                  <a:gd name="connsiteY190" fmla="*/ 5328383 h 6041672"/>
                  <a:gd name="connsiteX191" fmla="*/ 1836870 w 6147511"/>
                  <a:gd name="connsiteY191" fmla="*/ 5105915 h 6041672"/>
                  <a:gd name="connsiteX192" fmla="*/ 1723415 w 6147511"/>
                  <a:gd name="connsiteY192" fmla="*/ 4992352 h 6041672"/>
                  <a:gd name="connsiteX193" fmla="*/ 1698995 w 6147511"/>
                  <a:gd name="connsiteY193" fmla="*/ 4943329 h 6041672"/>
                  <a:gd name="connsiteX194" fmla="*/ 1709082 w 6147511"/>
                  <a:gd name="connsiteY194" fmla="*/ 4889482 h 6041672"/>
                  <a:gd name="connsiteX195" fmla="*/ 1748464 w 6147511"/>
                  <a:gd name="connsiteY195" fmla="*/ 4807667 h 6041672"/>
                  <a:gd name="connsiteX196" fmla="*/ 1777131 w 6147511"/>
                  <a:gd name="connsiteY196" fmla="*/ 4726005 h 6041672"/>
                  <a:gd name="connsiteX197" fmla="*/ 1807643 w 6147511"/>
                  <a:gd name="connsiteY197" fmla="*/ 4678210 h 6041672"/>
                  <a:gd name="connsiteX198" fmla="*/ 1861204 w 6147511"/>
                  <a:gd name="connsiteY198" fmla="*/ 4659614 h 6041672"/>
                  <a:gd name="connsiteX199" fmla="*/ 2021401 w 6147511"/>
                  <a:gd name="connsiteY199" fmla="*/ 4659614 h 6041672"/>
                  <a:gd name="connsiteX200" fmla="*/ 2021401 w 6147511"/>
                  <a:gd name="connsiteY200" fmla="*/ 4344889 h 6041672"/>
                  <a:gd name="connsiteX201" fmla="*/ 1861404 w 6147511"/>
                  <a:gd name="connsiteY201" fmla="*/ 4344889 h 6041672"/>
                  <a:gd name="connsiteX202" fmla="*/ 1809386 w 6147511"/>
                  <a:gd name="connsiteY202" fmla="*/ 4327475 h 6041672"/>
                  <a:gd name="connsiteX203" fmla="*/ 1778354 w 6147511"/>
                  <a:gd name="connsiteY203" fmla="*/ 4282224 h 6041672"/>
                  <a:gd name="connsiteX204" fmla="*/ 1748664 w 6147511"/>
                  <a:gd name="connsiteY204" fmla="*/ 4196899 h 6041672"/>
                  <a:gd name="connsiteX205" fmla="*/ 1712523 w 6147511"/>
                  <a:gd name="connsiteY205" fmla="*/ 4120975 h 6041672"/>
                  <a:gd name="connsiteX206" fmla="*/ 1698567 w 6147511"/>
                  <a:gd name="connsiteY206" fmla="*/ 4064625 h 6041672"/>
                  <a:gd name="connsiteX207" fmla="*/ 1723415 w 6147511"/>
                  <a:gd name="connsiteY207" fmla="*/ 4012144 h 6041672"/>
                  <a:gd name="connsiteX208" fmla="*/ 1836847 w 6147511"/>
                  <a:gd name="connsiteY208" fmla="*/ 3898782 h 6041672"/>
                  <a:gd name="connsiteX209" fmla="*/ 1614299 w 6147511"/>
                  <a:gd name="connsiteY209" fmla="*/ 3676296 h 6041672"/>
                  <a:gd name="connsiteX210" fmla="*/ 1500936 w 6147511"/>
                  <a:gd name="connsiteY210" fmla="*/ 3789659 h 6041672"/>
                  <a:gd name="connsiteX211" fmla="*/ 1500959 w 6147511"/>
                  <a:gd name="connsiteY211" fmla="*/ 3789682 h 6041672"/>
                  <a:gd name="connsiteX212" fmla="*/ 1451913 w 6147511"/>
                  <a:gd name="connsiteY212" fmla="*/ 3814057 h 6041672"/>
                  <a:gd name="connsiteX213" fmla="*/ 1398089 w 6147511"/>
                  <a:gd name="connsiteY213" fmla="*/ 3804015 h 6041672"/>
                  <a:gd name="connsiteX214" fmla="*/ 1234589 w 6147511"/>
                  <a:gd name="connsiteY214" fmla="*/ 3735898 h 6041672"/>
                  <a:gd name="connsiteX215" fmla="*/ 1186794 w 6147511"/>
                  <a:gd name="connsiteY215" fmla="*/ 3705408 h 6041672"/>
                  <a:gd name="connsiteX216" fmla="*/ 1168197 w 6147511"/>
                  <a:gd name="connsiteY216" fmla="*/ 3651830 h 6041672"/>
                  <a:gd name="connsiteX217" fmla="*/ 1168197 w 6147511"/>
                  <a:gd name="connsiteY217" fmla="*/ 3491411 h 6041672"/>
                  <a:gd name="connsiteX218" fmla="*/ 1232668 w 6147511"/>
                  <a:gd name="connsiteY218" fmla="*/ 4280081 h 6041672"/>
                  <a:gd name="connsiteX219" fmla="*/ 1321874 w 6147511"/>
                  <a:gd name="connsiteY219" fmla="*/ 4542902 h 6041672"/>
                  <a:gd name="connsiteX220" fmla="*/ 1167683 w 6147511"/>
                  <a:gd name="connsiteY220" fmla="*/ 4773668 h 6041672"/>
                  <a:gd name="connsiteX221" fmla="*/ 890751 w 6147511"/>
                  <a:gd name="connsiteY221" fmla="*/ 4791819 h 6041672"/>
                  <a:gd name="connsiteX222" fmla="*/ 707757 w 6147511"/>
                  <a:gd name="connsiteY222" fmla="*/ 4583153 h 6041672"/>
                  <a:gd name="connsiteX223" fmla="*/ 761895 w 6147511"/>
                  <a:gd name="connsiteY223" fmla="*/ 4310953 h 6041672"/>
                  <a:gd name="connsiteX224" fmla="*/ 1010812 w 6147511"/>
                  <a:gd name="connsiteY224" fmla="*/ 4188195 h 6041672"/>
                  <a:gd name="connsiteX225" fmla="*/ 1232668 w 6147511"/>
                  <a:gd name="connsiteY225" fmla="*/ 4280081 h 6041672"/>
                  <a:gd name="connsiteX226" fmla="*/ 1010812 w 6147511"/>
                  <a:gd name="connsiteY226" fmla="*/ 4015362 h 6041672"/>
                  <a:gd name="connsiteX227" fmla="*/ 1010812 w 6147511"/>
                  <a:gd name="connsiteY227" fmla="*/ 4015384 h 6041672"/>
                  <a:gd name="connsiteX228" fmla="*/ 1397220 w 6147511"/>
                  <a:gd name="connsiteY228" fmla="*/ 4205677 h 6041672"/>
                  <a:gd name="connsiteX229" fmla="*/ 1481471 w 6147511"/>
                  <a:gd name="connsiteY229" fmla="*/ 4628073 h 6041672"/>
                  <a:gd name="connsiteX230" fmla="*/ 1197641 w 6147511"/>
                  <a:gd name="connsiteY230" fmla="*/ 4952045 h 6041672"/>
                  <a:gd name="connsiteX231" fmla="*/ 767833 w 6147511"/>
                  <a:gd name="connsiteY231" fmla="*/ 4924093 h 6041672"/>
                  <a:gd name="connsiteX232" fmla="*/ 528363 w 6147511"/>
                  <a:gd name="connsiteY232" fmla="*/ 4566076 h 6041672"/>
                  <a:gd name="connsiteX233" fmla="*/ 666615 w 6147511"/>
                  <a:gd name="connsiteY233" fmla="*/ 4158145 h 6041672"/>
                  <a:gd name="connsiteX234" fmla="*/ 1010606 w 6147511"/>
                  <a:gd name="connsiteY234" fmla="*/ 4015647 h 6041672"/>
                  <a:gd name="connsiteX235" fmla="*/ 3329159 w 6147511"/>
                  <a:gd name="connsiteY235" fmla="*/ 105844 h 6041672"/>
                  <a:gd name="connsiteX236" fmla="*/ 3026601 w 6147511"/>
                  <a:gd name="connsiteY236" fmla="*/ 3089 h 6041672"/>
                  <a:gd name="connsiteX237" fmla="*/ 2760900 w 6147511"/>
                  <a:gd name="connsiteY237" fmla="*/ 180591 h 6041672"/>
                  <a:gd name="connsiteX238" fmla="*/ 2739982 w 6147511"/>
                  <a:gd name="connsiteY238" fmla="*/ 499448 h 6041672"/>
                  <a:gd name="connsiteX239" fmla="*/ 2980235 w 6147511"/>
                  <a:gd name="connsiteY239" fmla="*/ 710120 h 6041672"/>
                  <a:gd name="connsiteX240" fmla="*/ 3293623 w 6147511"/>
                  <a:gd name="connsiteY240" fmla="*/ 647769 h 6041672"/>
                  <a:gd name="connsiteX241" fmla="*/ 3434915 w 6147511"/>
                  <a:gd name="connsiteY241" fmla="*/ 361173 h 6041672"/>
                  <a:gd name="connsiteX242" fmla="*/ 3329165 w 6147511"/>
                  <a:gd name="connsiteY242" fmla="*/ 105850 h 6041672"/>
                  <a:gd name="connsiteX243" fmla="*/ 3596627 w 6147511"/>
                  <a:gd name="connsiteY243" fmla="*/ 1969849 h 6041672"/>
                  <a:gd name="connsiteX244" fmla="*/ 3596627 w 6147511"/>
                  <a:gd name="connsiteY244" fmla="*/ 2294775 h 6041672"/>
                  <a:gd name="connsiteX245" fmla="*/ 2551067 w 6147511"/>
                  <a:gd name="connsiteY245" fmla="*/ 2294775 h 6041672"/>
                  <a:gd name="connsiteX246" fmla="*/ 2551067 w 6147511"/>
                  <a:gd name="connsiteY246" fmla="*/ 1969580 h 6041672"/>
                  <a:gd name="connsiteX247" fmla="*/ 2507868 w 6147511"/>
                  <a:gd name="connsiteY247" fmla="*/ 1894748 h 6041672"/>
                  <a:gd name="connsiteX248" fmla="*/ 2421451 w 6147511"/>
                  <a:gd name="connsiteY248" fmla="*/ 1894748 h 6041672"/>
                  <a:gd name="connsiteX249" fmla="*/ 2378257 w 6147511"/>
                  <a:gd name="connsiteY249" fmla="*/ 1969580 h 6041672"/>
                  <a:gd name="connsiteX250" fmla="*/ 2378257 w 6147511"/>
                  <a:gd name="connsiteY250" fmla="*/ 2294506 h 6041672"/>
                  <a:gd name="connsiteX251" fmla="*/ 2282240 w 6147511"/>
                  <a:gd name="connsiteY251" fmla="*/ 2294506 h 6041672"/>
                  <a:gd name="connsiteX252" fmla="*/ 2282240 w 6147511"/>
                  <a:gd name="connsiteY252" fmla="*/ 2271309 h 6041672"/>
                  <a:gd name="connsiteX253" fmla="*/ 2023076 w 6147511"/>
                  <a:gd name="connsiteY253" fmla="*/ 1731173 h 6041672"/>
                  <a:gd name="connsiteX254" fmla="*/ 2196423 w 6147511"/>
                  <a:gd name="connsiteY254" fmla="*/ 1407070 h 6041672"/>
                  <a:gd name="connsiteX255" fmla="*/ 2540169 w 6147511"/>
                  <a:gd name="connsiteY255" fmla="*/ 1276899 h 6041672"/>
                  <a:gd name="connsiteX256" fmla="*/ 3607388 w 6147511"/>
                  <a:gd name="connsiteY256" fmla="*/ 1276899 h 6041672"/>
                  <a:gd name="connsiteX257" fmla="*/ 3951134 w 6147511"/>
                  <a:gd name="connsiteY257" fmla="*/ 1407070 h 6041672"/>
                  <a:gd name="connsiteX258" fmla="*/ 4124481 w 6147511"/>
                  <a:gd name="connsiteY258" fmla="*/ 1731173 h 6041672"/>
                  <a:gd name="connsiteX259" fmla="*/ 3865118 w 6147511"/>
                  <a:gd name="connsiteY259" fmla="*/ 2271309 h 6041672"/>
                  <a:gd name="connsiteX260" fmla="*/ 3865118 w 6147511"/>
                  <a:gd name="connsiteY260" fmla="*/ 2294484 h 6041672"/>
                  <a:gd name="connsiteX261" fmla="*/ 3769100 w 6147511"/>
                  <a:gd name="connsiteY261" fmla="*/ 2294484 h 6041672"/>
                  <a:gd name="connsiteX262" fmla="*/ 3769100 w 6147511"/>
                  <a:gd name="connsiteY262" fmla="*/ 1969574 h 6041672"/>
                  <a:gd name="connsiteX263" fmla="*/ 3725186 w 6147511"/>
                  <a:gd name="connsiteY263" fmla="*/ 1896708 h 6041672"/>
                  <a:gd name="connsiteX264" fmla="*/ 3640107 w 6147511"/>
                  <a:gd name="connsiteY264" fmla="*/ 1896708 h 6041672"/>
                  <a:gd name="connsiteX265" fmla="*/ 3596198 w 6147511"/>
                  <a:gd name="connsiteY265" fmla="*/ 1969574 h 6041672"/>
                  <a:gd name="connsiteX266" fmla="*/ 2179821 w 6147511"/>
                  <a:gd name="connsiteY266" fmla="*/ 3219376 h 6041672"/>
                  <a:gd name="connsiteX267" fmla="*/ 2180221 w 6147511"/>
                  <a:gd name="connsiteY267" fmla="*/ 3219376 h 6041672"/>
                  <a:gd name="connsiteX268" fmla="*/ 1791333 w 6147511"/>
                  <a:gd name="connsiteY268" fmla="*/ 5395877 h 6041672"/>
                  <a:gd name="connsiteX269" fmla="*/ 1978476 w 6147511"/>
                  <a:gd name="connsiteY269" fmla="*/ 5208174 h 6041672"/>
                  <a:gd name="connsiteX270" fmla="*/ 2020984 w 6147511"/>
                  <a:gd name="connsiteY270" fmla="*/ 5105618 h 6041672"/>
                  <a:gd name="connsiteX271" fmla="*/ 1978476 w 6147511"/>
                  <a:gd name="connsiteY271" fmla="*/ 5003039 h 6041672"/>
                  <a:gd name="connsiteX272" fmla="*/ 1889939 w 6147511"/>
                  <a:gd name="connsiteY272" fmla="*/ 4914503 h 6041672"/>
                  <a:gd name="connsiteX273" fmla="*/ 1907976 w 6147511"/>
                  <a:gd name="connsiteY273" fmla="*/ 4873829 h 6041672"/>
                  <a:gd name="connsiteX274" fmla="*/ 1924098 w 6147511"/>
                  <a:gd name="connsiteY274" fmla="*/ 4832687 h 6041672"/>
                  <a:gd name="connsiteX275" fmla="*/ 2049176 w 6147511"/>
                  <a:gd name="connsiteY275" fmla="*/ 4832710 h 6041672"/>
                  <a:gd name="connsiteX276" fmla="*/ 2151309 w 6147511"/>
                  <a:gd name="connsiteY276" fmla="*/ 4790247 h 6041672"/>
                  <a:gd name="connsiteX277" fmla="*/ 2151869 w 6147511"/>
                  <a:gd name="connsiteY277" fmla="*/ 4789756 h 6041672"/>
                  <a:gd name="connsiteX278" fmla="*/ 2151846 w 6147511"/>
                  <a:gd name="connsiteY278" fmla="*/ 4789779 h 6041672"/>
                  <a:gd name="connsiteX279" fmla="*/ 2194440 w 6147511"/>
                  <a:gd name="connsiteY279" fmla="*/ 4687377 h 6041672"/>
                  <a:gd name="connsiteX280" fmla="*/ 2194440 w 6147511"/>
                  <a:gd name="connsiteY280" fmla="*/ 4317731 h 6041672"/>
                  <a:gd name="connsiteX281" fmla="*/ 2152046 w 6147511"/>
                  <a:gd name="connsiteY281" fmla="*/ 4215621 h 6041672"/>
                  <a:gd name="connsiteX282" fmla="*/ 2151492 w 6147511"/>
                  <a:gd name="connsiteY282" fmla="*/ 4215061 h 6041672"/>
                  <a:gd name="connsiteX283" fmla="*/ 2151515 w 6147511"/>
                  <a:gd name="connsiteY283" fmla="*/ 4215061 h 6041672"/>
                  <a:gd name="connsiteX284" fmla="*/ 2049182 w 6147511"/>
                  <a:gd name="connsiteY284" fmla="*/ 4172398 h 6041672"/>
                  <a:gd name="connsiteX285" fmla="*/ 1924098 w 6147511"/>
                  <a:gd name="connsiteY285" fmla="*/ 4172398 h 6041672"/>
                  <a:gd name="connsiteX286" fmla="*/ 1907976 w 6147511"/>
                  <a:gd name="connsiteY286" fmla="*/ 4131256 h 6041672"/>
                  <a:gd name="connsiteX287" fmla="*/ 1889939 w 6147511"/>
                  <a:gd name="connsiteY287" fmla="*/ 4090582 h 6041672"/>
                  <a:gd name="connsiteX288" fmla="*/ 1978476 w 6147511"/>
                  <a:gd name="connsiteY288" fmla="*/ 4001171 h 6041672"/>
                  <a:gd name="connsiteX289" fmla="*/ 2021116 w 6147511"/>
                  <a:gd name="connsiteY289" fmla="*/ 3898301 h 6041672"/>
                  <a:gd name="connsiteX290" fmla="*/ 1978476 w 6147511"/>
                  <a:gd name="connsiteY290" fmla="*/ 3795431 h 6041672"/>
                  <a:gd name="connsiteX291" fmla="*/ 1796042 w 6147511"/>
                  <a:gd name="connsiteY291" fmla="*/ 3612997 h 6041672"/>
                  <a:gd name="connsiteX292" fmla="*/ 2179547 w 6147511"/>
                  <a:gd name="connsiteY292" fmla="*/ 3219153 h 6041672"/>
                  <a:gd name="connsiteX293" fmla="*/ 2180507 w 6147511"/>
                  <a:gd name="connsiteY293" fmla="*/ 3219622 h 6041672"/>
                  <a:gd name="connsiteX294" fmla="*/ 2377274 w 6147511"/>
                  <a:gd name="connsiteY294" fmla="*/ 3416452 h 6041672"/>
                  <a:gd name="connsiteX295" fmla="*/ 2429784 w 6147511"/>
                  <a:gd name="connsiteY295" fmla="*/ 3441278 h 6041672"/>
                  <a:gd name="connsiteX296" fmla="*/ 2486174 w 6147511"/>
                  <a:gd name="connsiteY296" fmla="*/ 3427283 h 6041672"/>
                  <a:gd name="connsiteX297" fmla="*/ 2736496 w 6147511"/>
                  <a:gd name="connsiteY297" fmla="*/ 3324413 h 6041672"/>
                  <a:gd name="connsiteX298" fmla="*/ 2781656 w 6147511"/>
                  <a:gd name="connsiteY298" fmla="*/ 3293780 h 6041672"/>
                  <a:gd name="connsiteX299" fmla="*/ 2799447 w 6147511"/>
                  <a:gd name="connsiteY299" fmla="*/ 3242191 h 6041672"/>
                  <a:gd name="connsiteX300" fmla="*/ 2799447 w 6147511"/>
                  <a:gd name="connsiteY300" fmla="*/ 2963607 h 6041672"/>
                  <a:gd name="connsiteX301" fmla="*/ 2800007 w 6147511"/>
                  <a:gd name="connsiteY301" fmla="*/ 2963270 h 6041672"/>
                  <a:gd name="connsiteX302" fmla="*/ 3348247 w 6147511"/>
                  <a:gd name="connsiteY302" fmla="*/ 2963270 h 6041672"/>
                  <a:gd name="connsiteX303" fmla="*/ 3348247 w 6147511"/>
                  <a:gd name="connsiteY303" fmla="*/ 3241991 h 6041672"/>
                  <a:gd name="connsiteX304" fmla="*/ 3348224 w 6147511"/>
                  <a:gd name="connsiteY304" fmla="*/ 3241991 h 6041672"/>
                  <a:gd name="connsiteX305" fmla="*/ 3366867 w 6147511"/>
                  <a:gd name="connsiteY305" fmla="*/ 3295592 h 6041672"/>
                  <a:gd name="connsiteX306" fmla="*/ 3414684 w 6147511"/>
                  <a:gd name="connsiteY306" fmla="*/ 3326133 h 6041672"/>
                  <a:gd name="connsiteX307" fmla="*/ 3541889 w 6147511"/>
                  <a:gd name="connsiteY307" fmla="*/ 3370647 h 6041672"/>
                  <a:gd name="connsiteX308" fmla="*/ 3667327 w 6147511"/>
                  <a:gd name="connsiteY308" fmla="*/ 3431191 h 6041672"/>
                  <a:gd name="connsiteX309" fmla="*/ 3721174 w 6147511"/>
                  <a:gd name="connsiteY309" fmla="*/ 3441238 h 6041672"/>
                  <a:gd name="connsiteX310" fmla="*/ 3770197 w 6147511"/>
                  <a:gd name="connsiteY310" fmla="*/ 3416795 h 6041672"/>
                  <a:gd name="connsiteX311" fmla="*/ 3967496 w 6147511"/>
                  <a:gd name="connsiteY311" fmla="*/ 3219496 h 6041672"/>
                  <a:gd name="connsiteX312" fmla="*/ 3967988 w 6147511"/>
                  <a:gd name="connsiteY312" fmla="*/ 3220051 h 6041672"/>
                  <a:gd name="connsiteX313" fmla="*/ 3972519 w 6147511"/>
                  <a:gd name="connsiteY313" fmla="*/ 3224160 h 6041672"/>
                  <a:gd name="connsiteX314" fmla="*/ 4354910 w 6147511"/>
                  <a:gd name="connsiteY314" fmla="*/ 3609362 h 6041672"/>
                  <a:gd name="connsiteX315" fmla="*/ 4168727 w 6147511"/>
                  <a:gd name="connsiteY315" fmla="*/ 3795546 h 6041672"/>
                  <a:gd name="connsiteX316" fmla="*/ 4168727 w 6147511"/>
                  <a:gd name="connsiteY316" fmla="*/ 3795568 h 6041672"/>
                  <a:gd name="connsiteX317" fmla="*/ 4126287 w 6147511"/>
                  <a:gd name="connsiteY317" fmla="*/ 3893392 h 6041672"/>
                  <a:gd name="connsiteX318" fmla="*/ 4162275 w 6147511"/>
                  <a:gd name="connsiteY318" fmla="*/ 3993759 h 6041672"/>
                  <a:gd name="connsiteX319" fmla="*/ 4168727 w 6147511"/>
                  <a:gd name="connsiteY319" fmla="*/ 4001011 h 6041672"/>
                  <a:gd name="connsiteX320" fmla="*/ 4257601 w 6147511"/>
                  <a:gd name="connsiteY320" fmla="*/ 4090308 h 6041672"/>
                  <a:gd name="connsiteX321" fmla="*/ 4239565 w 6147511"/>
                  <a:gd name="connsiteY321" fmla="*/ 4131050 h 6041672"/>
                  <a:gd name="connsiteX322" fmla="*/ 4223442 w 6147511"/>
                  <a:gd name="connsiteY322" fmla="*/ 4172193 h 6041672"/>
                  <a:gd name="connsiteX323" fmla="*/ 4098358 w 6147511"/>
                  <a:gd name="connsiteY323" fmla="*/ 4172193 h 6041672"/>
                  <a:gd name="connsiteX324" fmla="*/ 3996225 w 6147511"/>
                  <a:gd name="connsiteY324" fmla="*/ 4214655 h 6041672"/>
                  <a:gd name="connsiteX325" fmla="*/ 3995671 w 6147511"/>
                  <a:gd name="connsiteY325" fmla="*/ 4215215 h 6041672"/>
                  <a:gd name="connsiteX326" fmla="*/ 3995694 w 6147511"/>
                  <a:gd name="connsiteY326" fmla="*/ 4215193 h 6041672"/>
                  <a:gd name="connsiteX327" fmla="*/ 3953100 w 6147511"/>
                  <a:gd name="connsiteY327" fmla="*/ 4317525 h 6041672"/>
                  <a:gd name="connsiteX328" fmla="*/ 3953100 w 6147511"/>
                  <a:gd name="connsiteY328" fmla="*/ 4686971 h 6041672"/>
                  <a:gd name="connsiteX329" fmla="*/ 3995494 w 6147511"/>
                  <a:gd name="connsiteY329" fmla="*/ 4789150 h 6041672"/>
                  <a:gd name="connsiteX330" fmla="*/ 3996048 w 6147511"/>
                  <a:gd name="connsiteY330" fmla="*/ 4789710 h 6041672"/>
                  <a:gd name="connsiteX331" fmla="*/ 3996025 w 6147511"/>
                  <a:gd name="connsiteY331" fmla="*/ 4789687 h 6041672"/>
                  <a:gd name="connsiteX332" fmla="*/ 4098358 w 6147511"/>
                  <a:gd name="connsiteY332" fmla="*/ 4832281 h 6041672"/>
                  <a:gd name="connsiteX333" fmla="*/ 4223442 w 6147511"/>
                  <a:gd name="connsiteY333" fmla="*/ 4832281 h 6041672"/>
                  <a:gd name="connsiteX334" fmla="*/ 4239565 w 6147511"/>
                  <a:gd name="connsiteY334" fmla="*/ 4873423 h 6041672"/>
                  <a:gd name="connsiteX335" fmla="*/ 4257601 w 6147511"/>
                  <a:gd name="connsiteY335" fmla="*/ 4914097 h 6041672"/>
                  <a:gd name="connsiteX336" fmla="*/ 4169064 w 6147511"/>
                  <a:gd name="connsiteY336" fmla="*/ 5002634 h 6041672"/>
                  <a:gd name="connsiteX337" fmla="*/ 4126624 w 6147511"/>
                  <a:gd name="connsiteY337" fmla="*/ 5100326 h 6041672"/>
                  <a:gd name="connsiteX338" fmla="*/ 4162612 w 6147511"/>
                  <a:gd name="connsiteY338" fmla="*/ 5200561 h 6041672"/>
                  <a:gd name="connsiteX339" fmla="*/ 4169064 w 6147511"/>
                  <a:gd name="connsiteY339" fmla="*/ 5207414 h 6041672"/>
                  <a:gd name="connsiteX340" fmla="*/ 4355402 w 6147511"/>
                  <a:gd name="connsiteY340" fmla="*/ 5393763 h 6041672"/>
                  <a:gd name="connsiteX341" fmla="*/ 3968525 w 6147511"/>
                  <a:gd name="connsiteY341" fmla="*/ 5784268 h 6041672"/>
                  <a:gd name="connsiteX342" fmla="*/ 3967965 w 6147511"/>
                  <a:gd name="connsiteY342" fmla="*/ 5784726 h 6041672"/>
                  <a:gd name="connsiteX343" fmla="*/ 3967204 w 6147511"/>
                  <a:gd name="connsiteY343" fmla="*/ 5784726 h 6041672"/>
                  <a:gd name="connsiteX344" fmla="*/ 3770437 w 6147511"/>
                  <a:gd name="connsiteY344" fmla="*/ 5587958 h 6041672"/>
                  <a:gd name="connsiteX345" fmla="*/ 3770460 w 6147511"/>
                  <a:gd name="connsiteY345" fmla="*/ 5587958 h 6041672"/>
                  <a:gd name="connsiteX346" fmla="*/ 3717979 w 6147511"/>
                  <a:gd name="connsiteY346" fmla="*/ 5563041 h 6041672"/>
                  <a:gd name="connsiteX347" fmla="*/ 3661566 w 6147511"/>
                  <a:gd name="connsiteY347" fmla="*/ 5577042 h 6041672"/>
                  <a:gd name="connsiteX348" fmla="*/ 3542174 w 6147511"/>
                  <a:gd name="connsiteY348" fmla="*/ 5634250 h 6041672"/>
                  <a:gd name="connsiteX349" fmla="*/ 3411243 w 6147511"/>
                  <a:gd name="connsiteY349" fmla="*/ 5679855 h 6041672"/>
                  <a:gd name="connsiteX350" fmla="*/ 3365969 w 6147511"/>
                  <a:gd name="connsiteY350" fmla="*/ 5710888 h 6041672"/>
                  <a:gd name="connsiteX351" fmla="*/ 3348487 w 6147511"/>
                  <a:gd name="connsiteY351" fmla="*/ 5762894 h 6041672"/>
                  <a:gd name="connsiteX352" fmla="*/ 3348487 w 6147511"/>
                  <a:gd name="connsiteY352" fmla="*/ 6041672 h 6041672"/>
                  <a:gd name="connsiteX353" fmla="*/ 2799447 w 6147511"/>
                  <a:gd name="connsiteY353" fmla="*/ 6041672 h 6041672"/>
                  <a:gd name="connsiteX354" fmla="*/ 2799447 w 6147511"/>
                  <a:gd name="connsiteY354" fmla="*/ 5762209 h 6041672"/>
                  <a:gd name="connsiteX355" fmla="*/ 2780828 w 6147511"/>
                  <a:gd name="connsiteY355" fmla="*/ 5708659 h 6041672"/>
                  <a:gd name="connsiteX356" fmla="*/ 2732987 w 6147511"/>
                  <a:gd name="connsiteY356" fmla="*/ 5678141 h 6041672"/>
                  <a:gd name="connsiteX357" fmla="*/ 2605783 w 6147511"/>
                  <a:gd name="connsiteY357" fmla="*/ 5633564 h 6041672"/>
                  <a:gd name="connsiteX358" fmla="*/ 2480344 w 6147511"/>
                  <a:gd name="connsiteY358" fmla="*/ 5573099 h 6041672"/>
                  <a:gd name="connsiteX359" fmla="*/ 2426498 w 6147511"/>
                  <a:gd name="connsiteY359" fmla="*/ 5563041 h 6041672"/>
                  <a:gd name="connsiteX360" fmla="*/ 2377474 w 6147511"/>
                  <a:gd name="connsiteY360" fmla="*/ 5587444 h 6041672"/>
                  <a:gd name="connsiteX361" fmla="*/ 2180376 w 6147511"/>
                  <a:gd name="connsiteY361" fmla="*/ 5784268 h 6041672"/>
                  <a:gd name="connsiteX362" fmla="*/ 2179124 w 6147511"/>
                  <a:gd name="connsiteY362" fmla="*/ 5784268 h 6041672"/>
                  <a:gd name="connsiteX363" fmla="*/ 3431823 w 6147511"/>
                  <a:gd name="connsiteY363" fmla="*/ 4144178 h 6041672"/>
                  <a:gd name="connsiteX364" fmla="*/ 3007707 w 6147511"/>
                  <a:gd name="connsiteY364" fmla="*/ 4000251 h 6041672"/>
                  <a:gd name="connsiteX365" fmla="*/ 2635318 w 6147511"/>
                  <a:gd name="connsiteY365" fmla="*/ 4249100 h 6041672"/>
                  <a:gd name="connsiteX366" fmla="*/ 2606075 w 6147511"/>
                  <a:gd name="connsiteY366" fmla="*/ 4696030 h 6041672"/>
                  <a:gd name="connsiteX367" fmla="*/ 2942814 w 6147511"/>
                  <a:gd name="connsiteY367" fmla="*/ 4991312 h 6041672"/>
                  <a:gd name="connsiteX368" fmla="*/ 3382086 w 6147511"/>
                  <a:gd name="connsiteY368" fmla="*/ 4903913 h 6041672"/>
                  <a:gd name="connsiteX369" fmla="*/ 3580168 w 6147511"/>
                  <a:gd name="connsiteY369" fmla="*/ 4502234 h 6041672"/>
                  <a:gd name="connsiteX370" fmla="*/ 3431823 w 6147511"/>
                  <a:gd name="connsiteY370" fmla="*/ 4144178 h 6041672"/>
                  <a:gd name="connsiteX371" fmla="*/ 3073767 w 6147511"/>
                  <a:gd name="connsiteY371" fmla="*/ 3822863 h 6041672"/>
                  <a:gd name="connsiteX372" fmla="*/ 2535105 w 6147511"/>
                  <a:gd name="connsiteY372" fmla="*/ 4088456 h 6041672"/>
                  <a:gd name="connsiteX373" fmla="*/ 2417902 w 6147511"/>
                  <a:gd name="connsiteY373" fmla="*/ 4677502 h 6041672"/>
                  <a:gd name="connsiteX374" fmla="*/ 2813866 w 6147511"/>
                  <a:gd name="connsiteY374" fmla="*/ 5129055 h 6041672"/>
                  <a:gd name="connsiteX375" fmla="*/ 3413141 w 6147511"/>
                  <a:gd name="connsiteY375" fmla="*/ 5089810 h 6041672"/>
                  <a:gd name="connsiteX376" fmla="*/ 3746823 w 6147511"/>
                  <a:gd name="connsiteY376" fmla="*/ 4590485 h 6041672"/>
                  <a:gd name="connsiteX377" fmla="*/ 3553810 w 6147511"/>
                  <a:gd name="connsiteY377" fmla="*/ 4021751 h 6041672"/>
                  <a:gd name="connsiteX378" fmla="*/ 3073750 w 6147511"/>
                  <a:gd name="connsiteY378" fmla="*/ 3822863 h 604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Lst>
                <a:rect l="l" t="t" r="r" b="b"/>
                <a:pathLst>
                  <a:path w="6147511" h="6041672">
                    <a:moveTo>
                      <a:pt x="5348097" y="579046"/>
                    </a:moveTo>
                    <a:cubicBezTo>
                      <a:pt x="5268687" y="499619"/>
                      <a:pt x="5156890" y="461643"/>
                      <a:pt x="5045539" y="476291"/>
                    </a:cubicBezTo>
                    <a:cubicBezTo>
                      <a:pt x="4934211" y="490938"/>
                      <a:pt x="4836005" y="556523"/>
                      <a:pt x="4779838" y="653770"/>
                    </a:cubicBezTo>
                    <a:cubicBezTo>
                      <a:pt x="4723670" y="751016"/>
                      <a:pt x="4715944" y="868843"/>
                      <a:pt x="4758898" y="972604"/>
                    </a:cubicBezTo>
                    <a:cubicBezTo>
                      <a:pt x="4801869" y="1076366"/>
                      <a:pt x="4890634" y="1154233"/>
                      <a:pt x="4999105" y="1183299"/>
                    </a:cubicBezTo>
                    <a:cubicBezTo>
                      <a:pt x="5107576" y="1212388"/>
                      <a:pt x="5223396" y="1189351"/>
                      <a:pt x="5312493" y="1120994"/>
                    </a:cubicBezTo>
                    <a:cubicBezTo>
                      <a:pt x="5401590" y="1052637"/>
                      <a:pt x="5453825" y="946732"/>
                      <a:pt x="5453825" y="834438"/>
                    </a:cubicBezTo>
                    <a:cubicBezTo>
                      <a:pt x="5453996" y="738621"/>
                      <a:pt x="5415934" y="646712"/>
                      <a:pt x="5348097" y="579046"/>
                    </a:cubicBezTo>
                    <a:close/>
                    <a:moveTo>
                      <a:pt x="5615559" y="2443108"/>
                    </a:moveTo>
                    <a:cubicBezTo>
                      <a:pt x="5615559" y="2412236"/>
                      <a:pt x="5632019" y="2383701"/>
                      <a:pt x="5658764" y="2368276"/>
                    </a:cubicBezTo>
                    <a:cubicBezTo>
                      <a:pt x="5685511" y="2352828"/>
                      <a:pt x="5718429" y="2352828"/>
                      <a:pt x="5745175" y="2368276"/>
                    </a:cubicBezTo>
                    <a:cubicBezTo>
                      <a:pt x="5771922" y="2383701"/>
                      <a:pt x="5788381" y="2412230"/>
                      <a:pt x="5788381" y="2443108"/>
                    </a:cubicBezTo>
                    <a:lnTo>
                      <a:pt x="5788381" y="2767972"/>
                    </a:lnTo>
                    <a:lnTo>
                      <a:pt x="6147511" y="2767972"/>
                    </a:lnTo>
                    <a:lnTo>
                      <a:pt x="6147511" y="2271304"/>
                    </a:lnTo>
                    <a:cubicBezTo>
                      <a:pt x="6147054" y="2133229"/>
                      <a:pt x="6091962" y="2000933"/>
                      <a:pt x="5994350" y="1903286"/>
                    </a:cubicBezTo>
                    <a:cubicBezTo>
                      <a:pt x="5896737" y="1805640"/>
                      <a:pt x="5764378" y="1750564"/>
                      <a:pt x="5626304" y="1750096"/>
                    </a:cubicBezTo>
                    <a:lnTo>
                      <a:pt x="4559164" y="1750096"/>
                    </a:lnTo>
                    <a:cubicBezTo>
                      <a:pt x="4421090" y="1750564"/>
                      <a:pt x="4288793" y="1805640"/>
                      <a:pt x="4191147" y="1903286"/>
                    </a:cubicBezTo>
                    <a:cubicBezTo>
                      <a:pt x="4093500" y="2000933"/>
                      <a:pt x="4038425" y="2133224"/>
                      <a:pt x="4037956" y="2271304"/>
                    </a:cubicBezTo>
                    <a:lnTo>
                      <a:pt x="4037956" y="2767680"/>
                    </a:lnTo>
                    <a:lnTo>
                      <a:pt x="4397401" y="2767703"/>
                    </a:lnTo>
                    <a:lnTo>
                      <a:pt x="4397401" y="2442839"/>
                    </a:lnTo>
                    <a:cubicBezTo>
                      <a:pt x="4397401" y="2411967"/>
                      <a:pt x="4413855" y="2383432"/>
                      <a:pt x="4440601" y="2367984"/>
                    </a:cubicBezTo>
                    <a:cubicBezTo>
                      <a:pt x="4467341" y="2352560"/>
                      <a:pt x="4500271" y="2352560"/>
                      <a:pt x="4527017" y="2367984"/>
                    </a:cubicBezTo>
                    <a:cubicBezTo>
                      <a:pt x="4553741" y="2383432"/>
                      <a:pt x="4570211" y="2411961"/>
                      <a:pt x="4570211" y="2442839"/>
                    </a:cubicBezTo>
                    <a:lnTo>
                      <a:pt x="4570211" y="2767703"/>
                    </a:lnTo>
                    <a:lnTo>
                      <a:pt x="5615502" y="2767703"/>
                    </a:lnTo>
                    <a:lnTo>
                      <a:pt x="5615502" y="2442839"/>
                    </a:lnTo>
                    <a:close/>
                    <a:moveTo>
                      <a:pt x="1310170" y="579046"/>
                    </a:moveTo>
                    <a:cubicBezTo>
                      <a:pt x="1230782" y="499619"/>
                      <a:pt x="1118963" y="461643"/>
                      <a:pt x="1007629" y="476291"/>
                    </a:cubicBezTo>
                    <a:cubicBezTo>
                      <a:pt x="896278" y="490938"/>
                      <a:pt x="798094" y="556523"/>
                      <a:pt x="741927" y="653770"/>
                    </a:cubicBezTo>
                    <a:cubicBezTo>
                      <a:pt x="685760" y="751016"/>
                      <a:pt x="678010" y="868843"/>
                      <a:pt x="720987" y="972604"/>
                    </a:cubicBezTo>
                    <a:cubicBezTo>
                      <a:pt x="763941" y="1076366"/>
                      <a:pt x="852724" y="1154233"/>
                      <a:pt x="961194" y="1183299"/>
                    </a:cubicBezTo>
                    <a:cubicBezTo>
                      <a:pt x="1069665" y="1212388"/>
                      <a:pt x="1185485" y="1189351"/>
                      <a:pt x="1274582" y="1120994"/>
                    </a:cubicBezTo>
                    <a:cubicBezTo>
                      <a:pt x="1363679" y="1052637"/>
                      <a:pt x="1415914" y="946732"/>
                      <a:pt x="1415914" y="834438"/>
                    </a:cubicBezTo>
                    <a:cubicBezTo>
                      <a:pt x="1416069" y="738621"/>
                      <a:pt x="1378007" y="646712"/>
                      <a:pt x="1310164" y="579046"/>
                    </a:cubicBezTo>
                    <a:close/>
                    <a:moveTo>
                      <a:pt x="1577637" y="2443108"/>
                    </a:moveTo>
                    <a:cubicBezTo>
                      <a:pt x="1577637" y="2412236"/>
                      <a:pt x="1594114" y="2383701"/>
                      <a:pt x="1620860" y="2368276"/>
                    </a:cubicBezTo>
                    <a:cubicBezTo>
                      <a:pt x="1647577" y="2352828"/>
                      <a:pt x="1680530" y="2352828"/>
                      <a:pt x="1707253" y="2368276"/>
                    </a:cubicBezTo>
                    <a:cubicBezTo>
                      <a:pt x="1733994" y="2383701"/>
                      <a:pt x="1750470" y="2412230"/>
                      <a:pt x="1750470" y="2443108"/>
                    </a:cubicBezTo>
                    <a:lnTo>
                      <a:pt x="1750470" y="2767972"/>
                    </a:lnTo>
                    <a:lnTo>
                      <a:pt x="2109687" y="2767972"/>
                    </a:lnTo>
                    <a:lnTo>
                      <a:pt x="2109687" y="2271304"/>
                    </a:lnTo>
                    <a:cubicBezTo>
                      <a:pt x="2109218" y="2133229"/>
                      <a:pt x="2054142" y="2000933"/>
                      <a:pt x="1956496" y="1903286"/>
                    </a:cubicBezTo>
                    <a:cubicBezTo>
                      <a:pt x="1858850" y="1805640"/>
                      <a:pt x="1726559" y="1750564"/>
                      <a:pt x="1588479" y="1750096"/>
                    </a:cubicBezTo>
                    <a:lnTo>
                      <a:pt x="521202" y="1750096"/>
                    </a:lnTo>
                    <a:cubicBezTo>
                      <a:pt x="383128" y="1750564"/>
                      <a:pt x="250814" y="1805640"/>
                      <a:pt x="153168" y="1903286"/>
                    </a:cubicBezTo>
                    <a:cubicBezTo>
                      <a:pt x="55544" y="2000933"/>
                      <a:pt x="469" y="2133224"/>
                      <a:pt x="0" y="2271304"/>
                    </a:cubicBezTo>
                    <a:lnTo>
                      <a:pt x="0" y="2767680"/>
                    </a:lnTo>
                    <a:lnTo>
                      <a:pt x="359216" y="2767680"/>
                    </a:lnTo>
                    <a:lnTo>
                      <a:pt x="359216" y="2442839"/>
                    </a:lnTo>
                    <a:cubicBezTo>
                      <a:pt x="359216" y="2411967"/>
                      <a:pt x="375693" y="2383432"/>
                      <a:pt x="402416" y="2367984"/>
                    </a:cubicBezTo>
                    <a:cubicBezTo>
                      <a:pt x="429157" y="2352560"/>
                      <a:pt x="462109" y="2352560"/>
                      <a:pt x="488833" y="2367984"/>
                    </a:cubicBezTo>
                    <a:cubicBezTo>
                      <a:pt x="515573" y="2383432"/>
                      <a:pt x="532049" y="2411961"/>
                      <a:pt x="532049" y="2442839"/>
                    </a:cubicBezTo>
                    <a:lnTo>
                      <a:pt x="532049" y="2767703"/>
                    </a:lnTo>
                    <a:lnTo>
                      <a:pt x="1577551" y="2767703"/>
                    </a:lnTo>
                    <a:lnTo>
                      <a:pt x="1577551" y="2442839"/>
                    </a:lnTo>
                    <a:close/>
                    <a:moveTo>
                      <a:pt x="5294045" y="3491696"/>
                    </a:moveTo>
                    <a:lnTo>
                      <a:pt x="4979406" y="3491696"/>
                    </a:lnTo>
                    <a:lnTo>
                      <a:pt x="4979406" y="3651402"/>
                    </a:lnTo>
                    <a:cubicBezTo>
                      <a:pt x="4979406" y="3670199"/>
                      <a:pt x="4973267" y="3688458"/>
                      <a:pt x="4961946" y="3703460"/>
                    </a:cubicBezTo>
                    <a:cubicBezTo>
                      <a:pt x="4950630" y="3718439"/>
                      <a:pt x="4934714" y="3729337"/>
                      <a:pt x="4916649" y="3734469"/>
                    </a:cubicBezTo>
                    <a:cubicBezTo>
                      <a:pt x="4887651" y="3742710"/>
                      <a:pt x="4859162" y="3752643"/>
                      <a:pt x="4831324" y="3764228"/>
                    </a:cubicBezTo>
                    <a:cubicBezTo>
                      <a:pt x="4805429" y="3774897"/>
                      <a:pt x="4780095" y="3786979"/>
                      <a:pt x="4755486" y="3800369"/>
                    </a:cubicBezTo>
                    <a:cubicBezTo>
                      <a:pt x="4738855" y="3811353"/>
                      <a:pt x="4718944" y="3816268"/>
                      <a:pt x="4699096" y="3814279"/>
                    </a:cubicBezTo>
                    <a:cubicBezTo>
                      <a:pt x="4679271" y="3812268"/>
                      <a:pt x="4660743" y="3803495"/>
                      <a:pt x="4646638" y="3789385"/>
                    </a:cubicBezTo>
                    <a:lnTo>
                      <a:pt x="4533275" y="3676022"/>
                    </a:lnTo>
                    <a:lnTo>
                      <a:pt x="4310728" y="3898507"/>
                    </a:lnTo>
                    <a:lnTo>
                      <a:pt x="4424159" y="4011870"/>
                    </a:lnTo>
                    <a:lnTo>
                      <a:pt x="4424176" y="4011870"/>
                    </a:lnTo>
                    <a:cubicBezTo>
                      <a:pt x="4437441" y="4025111"/>
                      <a:pt x="4446013" y="4042325"/>
                      <a:pt x="4448602" y="4060899"/>
                    </a:cubicBezTo>
                    <a:cubicBezTo>
                      <a:pt x="4451191" y="4079472"/>
                      <a:pt x="4447642" y="4098378"/>
                      <a:pt x="4438509" y="4114740"/>
                    </a:cubicBezTo>
                    <a:cubicBezTo>
                      <a:pt x="4423845" y="4141263"/>
                      <a:pt x="4410694" y="4168609"/>
                      <a:pt x="4399133" y="4196624"/>
                    </a:cubicBezTo>
                    <a:cubicBezTo>
                      <a:pt x="4388080" y="4223262"/>
                      <a:pt x="4378502" y="4250517"/>
                      <a:pt x="4370466" y="4278223"/>
                    </a:cubicBezTo>
                    <a:cubicBezTo>
                      <a:pt x="4365957" y="4297128"/>
                      <a:pt x="4355196" y="4313959"/>
                      <a:pt x="4339949" y="4326018"/>
                    </a:cubicBezTo>
                    <a:cubicBezTo>
                      <a:pt x="4324701" y="4338048"/>
                      <a:pt x="4305841" y="4344614"/>
                      <a:pt x="4286393" y="4344614"/>
                    </a:cubicBezTo>
                    <a:lnTo>
                      <a:pt x="4125927" y="4344614"/>
                    </a:lnTo>
                    <a:lnTo>
                      <a:pt x="4125927" y="4659539"/>
                    </a:lnTo>
                    <a:lnTo>
                      <a:pt x="4286125" y="4659539"/>
                    </a:lnTo>
                    <a:cubicBezTo>
                      <a:pt x="4304898" y="4659562"/>
                      <a:pt x="4323164" y="4665700"/>
                      <a:pt x="4338142" y="4677016"/>
                    </a:cubicBezTo>
                    <a:cubicBezTo>
                      <a:pt x="4353122" y="4688337"/>
                      <a:pt x="4364014" y="4704231"/>
                      <a:pt x="4369169" y="4722290"/>
                    </a:cubicBezTo>
                    <a:cubicBezTo>
                      <a:pt x="4377433" y="4751265"/>
                      <a:pt x="4387343" y="4779754"/>
                      <a:pt x="4398864" y="4807592"/>
                    </a:cubicBezTo>
                    <a:cubicBezTo>
                      <a:pt x="4409580" y="4833487"/>
                      <a:pt x="4421633" y="4858827"/>
                      <a:pt x="4435006" y="4883447"/>
                    </a:cubicBezTo>
                    <a:cubicBezTo>
                      <a:pt x="4446013" y="4900055"/>
                      <a:pt x="4450945" y="4919972"/>
                      <a:pt x="4448956" y="4939814"/>
                    </a:cubicBezTo>
                    <a:cubicBezTo>
                      <a:pt x="4446973" y="4959640"/>
                      <a:pt x="4438178" y="4978168"/>
                      <a:pt x="4424113" y="4992278"/>
                    </a:cubicBezTo>
                    <a:lnTo>
                      <a:pt x="4310682" y="5105641"/>
                    </a:lnTo>
                    <a:lnTo>
                      <a:pt x="4533230" y="5328154"/>
                    </a:lnTo>
                    <a:lnTo>
                      <a:pt x="4646570" y="5215032"/>
                    </a:lnTo>
                    <a:cubicBezTo>
                      <a:pt x="4659828" y="5201796"/>
                      <a:pt x="4677042" y="5193223"/>
                      <a:pt x="4695616" y="5190634"/>
                    </a:cubicBezTo>
                    <a:cubicBezTo>
                      <a:pt x="4714167" y="5188045"/>
                      <a:pt x="4733072" y="5191595"/>
                      <a:pt x="4749440" y="5200698"/>
                    </a:cubicBezTo>
                    <a:cubicBezTo>
                      <a:pt x="4775934" y="5215369"/>
                      <a:pt x="4803263" y="5228496"/>
                      <a:pt x="4831255" y="5240058"/>
                    </a:cubicBezTo>
                    <a:cubicBezTo>
                      <a:pt x="4857933" y="5251111"/>
                      <a:pt x="4885211" y="5260683"/>
                      <a:pt x="4912940" y="5268724"/>
                    </a:cubicBezTo>
                    <a:cubicBezTo>
                      <a:pt x="4931845" y="5273256"/>
                      <a:pt x="4948682" y="5283995"/>
                      <a:pt x="4960712" y="5299259"/>
                    </a:cubicBezTo>
                    <a:cubicBezTo>
                      <a:pt x="4972770" y="5314496"/>
                      <a:pt x="4979308" y="5333355"/>
                      <a:pt x="4979331" y="5352843"/>
                    </a:cubicBezTo>
                    <a:lnTo>
                      <a:pt x="4979331" y="5513035"/>
                    </a:lnTo>
                    <a:lnTo>
                      <a:pt x="5293902" y="5513035"/>
                    </a:lnTo>
                    <a:lnTo>
                      <a:pt x="5293902" y="5352843"/>
                    </a:lnTo>
                    <a:cubicBezTo>
                      <a:pt x="5293971" y="5334041"/>
                      <a:pt x="5300131" y="5315810"/>
                      <a:pt x="5311470" y="5300825"/>
                    </a:cubicBezTo>
                    <a:cubicBezTo>
                      <a:pt x="5322814" y="5285869"/>
                      <a:pt x="5338730" y="5275016"/>
                      <a:pt x="5356790" y="5269907"/>
                    </a:cubicBezTo>
                    <a:cubicBezTo>
                      <a:pt x="5385759" y="5261643"/>
                      <a:pt x="5414277" y="5251734"/>
                      <a:pt x="5442109" y="5240189"/>
                    </a:cubicBezTo>
                    <a:cubicBezTo>
                      <a:pt x="5467998" y="5229474"/>
                      <a:pt x="5493373" y="5217421"/>
                      <a:pt x="5518004" y="5204047"/>
                    </a:cubicBezTo>
                    <a:cubicBezTo>
                      <a:pt x="5534635" y="5193063"/>
                      <a:pt x="5554580" y="5188154"/>
                      <a:pt x="5574412" y="5190143"/>
                    </a:cubicBezTo>
                    <a:cubicBezTo>
                      <a:pt x="5594242" y="5192149"/>
                      <a:pt x="5612759" y="5200944"/>
                      <a:pt x="5626818" y="5215032"/>
                    </a:cubicBezTo>
                    <a:lnTo>
                      <a:pt x="5740203" y="5328383"/>
                    </a:lnTo>
                    <a:lnTo>
                      <a:pt x="5962688" y="5105909"/>
                    </a:lnTo>
                    <a:lnTo>
                      <a:pt x="5849303" y="4992547"/>
                    </a:lnTo>
                    <a:cubicBezTo>
                      <a:pt x="5836044" y="4979311"/>
                      <a:pt x="5827471" y="4962097"/>
                      <a:pt x="5824900" y="4943523"/>
                    </a:cubicBezTo>
                    <a:cubicBezTo>
                      <a:pt x="5822328" y="4924950"/>
                      <a:pt x="5825872" y="4906062"/>
                      <a:pt x="5835015" y="4889677"/>
                    </a:cubicBezTo>
                    <a:cubicBezTo>
                      <a:pt x="5849645" y="4863182"/>
                      <a:pt x="5862790" y="4835853"/>
                      <a:pt x="5874449" y="4807884"/>
                    </a:cubicBezTo>
                    <a:cubicBezTo>
                      <a:pt x="5885479" y="4781183"/>
                      <a:pt x="5895023" y="4753928"/>
                      <a:pt x="5903081" y="4726199"/>
                    </a:cubicBezTo>
                    <a:cubicBezTo>
                      <a:pt x="5907596" y="4707271"/>
                      <a:pt x="5918340" y="4690435"/>
                      <a:pt x="5933599" y="4678382"/>
                    </a:cubicBezTo>
                    <a:cubicBezTo>
                      <a:pt x="5948858" y="4666352"/>
                      <a:pt x="5967718" y="4659785"/>
                      <a:pt x="5987206" y="4659808"/>
                    </a:cubicBezTo>
                    <a:lnTo>
                      <a:pt x="6147511" y="4659808"/>
                    </a:lnTo>
                    <a:lnTo>
                      <a:pt x="6147511" y="4344883"/>
                    </a:lnTo>
                    <a:lnTo>
                      <a:pt x="5987320" y="4344883"/>
                    </a:lnTo>
                    <a:cubicBezTo>
                      <a:pt x="5968518" y="4344929"/>
                      <a:pt x="5950287" y="4338814"/>
                      <a:pt x="5935256" y="4327492"/>
                    </a:cubicBezTo>
                    <a:cubicBezTo>
                      <a:pt x="5920283" y="4316177"/>
                      <a:pt x="5909368" y="4300277"/>
                      <a:pt x="5904281" y="4282218"/>
                    </a:cubicBezTo>
                    <a:cubicBezTo>
                      <a:pt x="5888222" y="4226228"/>
                      <a:pt x="5866105" y="4172181"/>
                      <a:pt x="5838330" y="4120969"/>
                    </a:cubicBezTo>
                    <a:cubicBezTo>
                      <a:pt x="5827357" y="4104361"/>
                      <a:pt x="5822442" y="4084450"/>
                      <a:pt x="5824443" y="4064602"/>
                    </a:cubicBezTo>
                    <a:cubicBezTo>
                      <a:pt x="5826443" y="4044777"/>
                      <a:pt x="5835244" y="4026226"/>
                      <a:pt x="5849360" y="4012138"/>
                    </a:cubicBezTo>
                    <a:lnTo>
                      <a:pt x="5962688" y="3898776"/>
                    </a:lnTo>
                    <a:lnTo>
                      <a:pt x="5740203" y="3676291"/>
                    </a:lnTo>
                    <a:lnTo>
                      <a:pt x="5626760" y="3789653"/>
                    </a:lnTo>
                    <a:lnTo>
                      <a:pt x="5626760" y="3789676"/>
                    </a:lnTo>
                    <a:cubicBezTo>
                      <a:pt x="5613502" y="3802895"/>
                      <a:pt x="5596300" y="3811468"/>
                      <a:pt x="5577783" y="3814057"/>
                    </a:cubicBezTo>
                    <a:cubicBezTo>
                      <a:pt x="5559209" y="3816645"/>
                      <a:pt x="5540293" y="3813119"/>
                      <a:pt x="5523890" y="3804010"/>
                    </a:cubicBezTo>
                    <a:cubicBezTo>
                      <a:pt x="5472113" y="3775297"/>
                      <a:pt x="5417363" y="3752460"/>
                      <a:pt x="5360499" y="3735898"/>
                    </a:cubicBezTo>
                    <a:cubicBezTo>
                      <a:pt x="5341565" y="3731412"/>
                      <a:pt x="5324711" y="3720673"/>
                      <a:pt x="5312630" y="3705426"/>
                    </a:cubicBezTo>
                    <a:cubicBezTo>
                      <a:pt x="5300577" y="3690155"/>
                      <a:pt x="5294016" y="3671267"/>
                      <a:pt x="5294033" y="3651825"/>
                    </a:cubicBezTo>
                    <a:lnTo>
                      <a:pt x="5294033" y="3491405"/>
                    </a:lnTo>
                    <a:close/>
                    <a:moveTo>
                      <a:pt x="5358653" y="4280366"/>
                    </a:moveTo>
                    <a:cubicBezTo>
                      <a:pt x="5427593" y="4349323"/>
                      <a:pt x="5460569" y="4446456"/>
                      <a:pt x="5447881" y="4543165"/>
                    </a:cubicBezTo>
                    <a:cubicBezTo>
                      <a:pt x="5435137" y="4639874"/>
                      <a:pt x="5378158" y="4725153"/>
                      <a:pt x="5293667" y="4773931"/>
                    </a:cubicBezTo>
                    <a:cubicBezTo>
                      <a:pt x="5209194" y="4822709"/>
                      <a:pt x="5106838" y="4829406"/>
                      <a:pt x="5016713" y="4792082"/>
                    </a:cubicBezTo>
                    <a:cubicBezTo>
                      <a:pt x="4926610" y="4754757"/>
                      <a:pt x="4858967" y="4677650"/>
                      <a:pt x="4833719" y="4583416"/>
                    </a:cubicBezTo>
                    <a:cubicBezTo>
                      <a:pt x="4808470" y="4489209"/>
                      <a:pt x="4828495" y="4388591"/>
                      <a:pt x="4887880" y="4311216"/>
                    </a:cubicBezTo>
                    <a:cubicBezTo>
                      <a:pt x="4947264" y="4233818"/>
                      <a:pt x="5039259" y="4188457"/>
                      <a:pt x="5136797" y="4188457"/>
                    </a:cubicBezTo>
                    <a:cubicBezTo>
                      <a:pt x="5220018" y="4188389"/>
                      <a:pt x="5299851" y="4221450"/>
                      <a:pt x="5358653" y="4280366"/>
                    </a:cubicBezTo>
                    <a:close/>
                    <a:moveTo>
                      <a:pt x="5136797" y="4015647"/>
                    </a:moveTo>
                    <a:cubicBezTo>
                      <a:pt x="5288067" y="4015647"/>
                      <a:pt x="5430736" y="4086011"/>
                      <a:pt x="5522805" y="4206026"/>
                    </a:cubicBezTo>
                    <a:cubicBezTo>
                      <a:pt x="5614874" y="4326018"/>
                      <a:pt x="5645906" y="4482043"/>
                      <a:pt x="5606758" y="4628153"/>
                    </a:cubicBezTo>
                    <a:cubicBezTo>
                      <a:pt x="5567610" y="4774262"/>
                      <a:pt x="5462740" y="4893877"/>
                      <a:pt x="5322985" y="4951764"/>
                    </a:cubicBezTo>
                    <a:cubicBezTo>
                      <a:pt x="5183237" y="5009652"/>
                      <a:pt x="5024491" y="4999228"/>
                      <a:pt x="4893492" y="4923590"/>
                    </a:cubicBezTo>
                    <a:cubicBezTo>
                      <a:pt x="4762493" y="4847957"/>
                      <a:pt x="4674110" y="4715683"/>
                      <a:pt x="4654376" y="4565711"/>
                    </a:cubicBezTo>
                    <a:cubicBezTo>
                      <a:pt x="4634642" y="4415738"/>
                      <a:pt x="4685763" y="4265113"/>
                      <a:pt x="4792742" y="4158139"/>
                    </a:cubicBezTo>
                    <a:cubicBezTo>
                      <a:pt x="4883868" y="4066722"/>
                      <a:pt x="5007700" y="4015442"/>
                      <a:pt x="5136802" y="4015642"/>
                    </a:cubicBezTo>
                    <a:close/>
                    <a:moveTo>
                      <a:pt x="1168129" y="3491411"/>
                    </a:moveTo>
                    <a:lnTo>
                      <a:pt x="853558" y="3491411"/>
                    </a:lnTo>
                    <a:lnTo>
                      <a:pt x="853558" y="3651408"/>
                    </a:lnTo>
                    <a:cubicBezTo>
                      <a:pt x="853558" y="3670204"/>
                      <a:pt x="847443" y="3688464"/>
                      <a:pt x="836099" y="3703466"/>
                    </a:cubicBezTo>
                    <a:cubicBezTo>
                      <a:pt x="824783" y="3718450"/>
                      <a:pt x="808890" y="3729343"/>
                      <a:pt x="790802" y="3734475"/>
                    </a:cubicBezTo>
                    <a:cubicBezTo>
                      <a:pt x="761804" y="3742716"/>
                      <a:pt x="733320" y="3752649"/>
                      <a:pt x="705500" y="3764233"/>
                    </a:cubicBezTo>
                    <a:cubicBezTo>
                      <a:pt x="679559" y="3774926"/>
                      <a:pt x="654225" y="3786985"/>
                      <a:pt x="629576" y="3800375"/>
                    </a:cubicBezTo>
                    <a:cubicBezTo>
                      <a:pt x="612968" y="3811382"/>
                      <a:pt x="593057" y="3816297"/>
                      <a:pt x="573232" y="3814285"/>
                    </a:cubicBezTo>
                    <a:cubicBezTo>
                      <a:pt x="553406" y="3812296"/>
                      <a:pt x="534878" y="3803501"/>
                      <a:pt x="520814" y="3789396"/>
                    </a:cubicBezTo>
                    <a:lnTo>
                      <a:pt x="407382" y="3676034"/>
                    </a:lnTo>
                    <a:lnTo>
                      <a:pt x="184836" y="3898713"/>
                    </a:lnTo>
                    <a:lnTo>
                      <a:pt x="298197" y="4012076"/>
                    </a:lnTo>
                    <a:cubicBezTo>
                      <a:pt x="311462" y="4025317"/>
                      <a:pt x="320051" y="4042554"/>
                      <a:pt x="322623" y="4061104"/>
                    </a:cubicBezTo>
                    <a:cubicBezTo>
                      <a:pt x="325212" y="4079678"/>
                      <a:pt x="321686" y="4098584"/>
                      <a:pt x="312531" y="4114946"/>
                    </a:cubicBezTo>
                    <a:cubicBezTo>
                      <a:pt x="297889" y="4141492"/>
                      <a:pt x="284716" y="4168815"/>
                      <a:pt x="273108" y="4196830"/>
                    </a:cubicBezTo>
                    <a:cubicBezTo>
                      <a:pt x="262056" y="4223491"/>
                      <a:pt x="252477" y="4250746"/>
                      <a:pt x="244442" y="4278452"/>
                    </a:cubicBezTo>
                    <a:cubicBezTo>
                      <a:pt x="239933" y="4297357"/>
                      <a:pt x="229194" y="4314211"/>
                      <a:pt x="213925" y="4326246"/>
                    </a:cubicBezTo>
                    <a:cubicBezTo>
                      <a:pt x="198677" y="4338299"/>
                      <a:pt x="179791" y="4344843"/>
                      <a:pt x="160347" y="4344820"/>
                    </a:cubicBezTo>
                    <a:lnTo>
                      <a:pt x="13" y="4344820"/>
                    </a:lnTo>
                    <a:lnTo>
                      <a:pt x="13" y="4659545"/>
                    </a:lnTo>
                    <a:lnTo>
                      <a:pt x="160210" y="4659545"/>
                    </a:lnTo>
                    <a:cubicBezTo>
                      <a:pt x="179007" y="4659545"/>
                      <a:pt x="197268" y="4665660"/>
                      <a:pt x="212248" y="4676999"/>
                    </a:cubicBezTo>
                    <a:cubicBezTo>
                      <a:pt x="227251" y="4688320"/>
                      <a:pt x="238121" y="4704214"/>
                      <a:pt x="243259" y="4722296"/>
                    </a:cubicBezTo>
                    <a:cubicBezTo>
                      <a:pt x="259307" y="4778240"/>
                      <a:pt x="281407" y="4832287"/>
                      <a:pt x="309176" y="4883453"/>
                    </a:cubicBezTo>
                    <a:cubicBezTo>
                      <a:pt x="320183" y="4900061"/>
                      <a:pt x="325098" y="4920001"/>
                      <a:pt x="323086" y="4939826"/>
                    </a:cubicBezTo>
                    <a:cubicBezTo>
                      <a:pt x="321097" y="4959668"/>
                      <a:pt x="312302" y="4978196"/>
                      <a:pt x="298197" y="4992284"/>
                    </a:cubicBezTo>
                    <a:lnTo>
                      <a:pt x="184832" y="5105715"/>
                    </a:lnTo>
                    <a:lnTo>
                      <a:pt x="407320" y="5328211"/>
                    </a:lnTo>
                    <a:lnTo>
                      <a:pt x="520682" y="5215037"/>
                    </a:lnTo>
                    <a:cubicBezTo>
                      <a:pt x="533918" y="5201802"/>
                      <a:pt x="551155" y="5193229"/>
                      <a:pt x="569705" y="5190640"/>
                    </a:cubicBezTo>
                    <a:cubicBezTo>
                      <a:pt x="588279" y="5188051"/>
                      <a:pt x="607162" y="5191600"/>
                      <a:pt x="623552" y="5200710"/>
                    </a:cubicBezTo>
                    <a:cubicBezTo>
                      <a:pt x="675342" y="5229348"/>
                      <a:pt x="730148" y="5252162"/>
                      <a:pt x="786967" y="5268724"/>
                    </a:cubicBezTo>
                    <a:cubicBezTo>
                      <a:pt x="805895" y="5273239"/>
                      <a:pt x="822726" y="5283977"/>
                      <a:pt x="834784" y="5299242"/>
                    </a:cubicBezTo>
                    <a:cubicBezTo>
                      <a:pt x="846837" y="5314496"/>
                      <a:pt x="853404" y="5333355"/>
                      <a:pt x="853421" y="5352843"/>
                    </a:cubicBezTo>
                    <a:lnTo>
                      <a:pt x="853421" y="5513035"/>
                    </a:lnTo>
                    <a:lnTo>
                      <a:pt x="1167997" y="5513035"/>
                    </a:lnTo>
                    <a:lnTo>
                      <a:pt x="1167997" y="5352843"/>
                    </a:lnTo>
                    <a:cubicBezTo>
                      <a:pt x="1168015" y="5334041"/>
                      <a:pt x="1174158" y="5315753"/>
                      <a:pt x="1185474" y="5300785"/>
                    </a:cubicBezTo>
                    <a:cubicBezTo>
                      <a:pt x="1196795" y="5285806"/>
                      <a:pt x="1212689" y="5274913"/>
                      <a:pt x="1230748" y="5269753"/>
                    </a:cubicBezTo>
                    <a:cubicBezTo>
                      <a:pt x="1259723" y="5261518"/>
                      <a:pt x="1288212" y="5251602"/>
                      <a:pt x="1316073" y="5240063"/>
                    </a:cubicBezTo>
                    <a:cubicBezTo>
                      <a:pt x="1341991" y="5229348"/>
                      <a:pt x="1367331" y="5217289"/>
                      <a:pt x="1391974" y="5203922"/>
                    </a:cubicBezTo>
                    <a:cubicBezTo>
                      <a:pt x="1408628" y="5192892"/>
                      <a:pt x="1428584" y="5187960"/>
                      <a:pt x="1448455" y="5189989"/>
                    </a:cubicBezTo>
                    <a:cubicBezTo>
                      <a:pt x="1468321" y="5192023"/>
                      <a:pt x="1486877" y="5200858"/>
                      <a:pt x="1500959" y="5215037"/>
                    </a:cubicBezTo>
                    <a:lnTo>
                      <a:pt x="1614322" y="5328383"/>
                    </a:lnTo>
                    <a:lnTo>
                      <a:pt x="1836870" y="5105915"/>
                    </a:lnTo>
                    <a:lnTo>
                      <a:pt x="1723415" y="4992352"/>
                    </a:lnTo>
                    <a:cubicBezTo>
                      <a:pt x="1710157" y="4979117"/>
                      <a:pt x="1701584" y="4961903"/>
                      <a:pt x="1698995" y="4943329"/>
                    </a:cubicBezTo>
                    <a:cubicBezTo>
                      <a:pt x="1696406" y="4924755"/>
                      <a:pt x="1699955" y="4905845"/>
                      <a:pt x="1709082" y="4889482"/>
                    </a:cubicBezTo>
                    <a:cubicBezTo>
                      <a:pt x="1723753" y="4862982"/>
                      <a:pt x="1736903" y="4835659"/>
                      <a:pt x="1748464" y="4807667"/>
                    </a:cubicBezTo>
                    <a:cubicBezTo>
                      <a:pt x="1759517" y="4780989"/>
                      <a:pt x="1769090" y="4753728"/>
                      <a:pt x="1777131" y="4726005"/>
                    </a:cubicBezTo>
                    <a:cubicBezTo>
                      <a:pt x="1781640" y="4707094"/>
                      <a:pt x="1792401" y="4690263"/>
                      <a:pt x="1807643" y="4678210"/>
                    </a:cubicBezTo>
                    <a:cubicBezTo>
                      <a:pt x="1822891" y="4666175"/>
                      <a:pt x="1841756" y="4659614"/>
                      <a:pt x="1861204" y="4659614"/>
                    </a:cubicBezTo>
                    <a:lnTo>
                      <a:pt x="2021401" y="4659614"/>
                    </a:lnTo>
                    <a:lnTo>
                      <a:pt x="2021401" y="4344889"/>
                    </a:lnTo>
                    <a:lnTo>
                      <a:pt x="1861404" y="4344889"/>
                    </a:lnTo>
                    <a:cubicBezTo>
                      <a:pt x="1842625" y="4344912"/>
                      <a:pt x="1824365" y="4338791"/>
                      <a:pt x="1809386" y="4327475"/>
                    </a:cubicBezTo>
                    <a:cubicBezTo>
                      <a:pt x="1794384" y="4316154"/>
                      <a:pt x="1783492" y="4300283"/>
                      <a:pt x="1778354" y="4282224"/>
                    </a:cubicBezTo>
                    <a:cubicBezTo>
                      <a:pt x="1770096" y="4253226"/>
                      <a:pt x="1760186" y="4224737"/>
                      <a:pt x="1748664" y="4196899"/>
                    </a:cubicBezTo>
                    <a:cubicBezTo>
                      <a:pt x="1737949" y="4170981"/>
                      <a:pt x="1725873" y="4145641"/>
                      <a:pt x="1712523" y="4120975"/>
                    </a:cubicBezTo>
                    <a:cubicBezTo>
                      <a:pt x="1701516" y="4104367"/>
                      <a:pt x="1696584" y="4084450"/>
                      <a:pt x="1698567" y="4064625"/>
                    </a:cubicBezTo>
                    <a:cubicBezTo>
                      <a:pt x="1700555" y="4044783"/>
                      <a:pt x="1709351" y="4026255"/>
                      <a:pt x="1723415" y="4012144"/>
                    </a:cubicBezTo>
                    <a:lnTo>
                      <a:pt x="1836847" y="3898782"/>
                    </a:lnTo>
                    <a:lnTo>
                      <a:pt x="1614299" y="3676296"/>
                    </a:lnTo>
                    <a:lnTo>
                      <a:pt x="1500936" y="3789659"/>
                    </a:lnTo>
                    <a:lnTo>
                      <a:pt x="1500959" y="3789682"/>
                    </a:lnTo>
                    <a:cubicBezTo>
                      <a:pt x="1487700" y="3802918"/>
                      <a:pt x="1470487" y="3811490"/>
                      <a:pt x="1451913" y="3814057"/>
                    </a:cubicBezTo>
                    <a:cubicBezTo>
                      <a:pt x="1433362" y="3816645"/>
                      <a:pt x="1414451" y="3813119"/>
                      <a:pt x="1398089" y="3804015"/>
                    </a:cubicBezTo>
                    <a:cubicBezTo>
                      <a:pt x="1346300" y="3775280"/>
                      <a:pt x="1291447" y="3752443"/>
                      <a:pt x="1234589" y="3735898"/>
                    </a:cubicBezTo>
                    <a:cubicBezTo>
                      <a:pt x="1215678" y="3731412"/>
                      <a:pt x="1198824" y="3720656"/>
                      <a:pt x="1186794" y="3705408"/>
                    </a:cubicBezTo>
                    <a:cubicBezTo>
                      <a:pt x="1174736" y="3690138"/>
                      <a:pt x="1168197" y="3671273"/>
                      <a:pt x="1168197" y="3651830"/>
                    </a:cubicBezTo>
                    <a:lnTo>
                      <a:pt x="1168197" y="3491411"/>
                    </a:lnTo>
                    <a:close/>
                    <a:moveTo>
                      <a:pt x="1232668" y="4280081"/>
                    </a:moveTo>
                    <a:cubicBezTo>
                      <a:pt x="1301649" y="4349060"/>
                      <a:pt x="1334624" y="4446193"/>
                      <a:pt x="1321874" y="4542902"/>
                    </a:cubicBezTo>
                    <a:cubicBezTo>
                      <a:pt x="1309147" y="4639611"/>
                      <a:pt x="1252157" y="4724890"/>
                      <a:pt x="1167683" y="4773668"/>
                    </a:cubicBezTo>
                    <a:cubicBezTo>
                      <a:pt x="1083210" y="4822446"/>
                      <a:pt x="980854" y="4829143"/>
                      <a:pt x="890751" y="4791819"/>
                    </a:cubicBezTo>
                    <a:cubicBezTo>
                      <a:pt x="800626" y="4754494"/>
                      <a:pt x="732989" y="4677365"/>
                      <a:pt x="707757" y="4583153"/>
                    </a:cubicBezTo>
                    <a:cubicBezTo>
                      <a:pt x="682508" y="4488924"/>
                      <a:pt x="702511" y="4388328"/>
                      <a:pt x="761895" y="4310953"/>
                    </a:cubicBezTo>
                    <a:cubicBezTo>
                      <a:pt x="821280" y="4233555"/>
                      <a:pt x="913274" y="4188195"/>
                      <a:pt x="1010812" y="4188195"/>
                    </a:cubicBezTo>
                    <a:cubicBezTo>
                      <a:pt x="1094057" y="4188080"/>
                      <a:pt x="1173890" y="4221165"/>
                      <a:pt x="1232668" y="4280081"/>
                    </a:cubicBezTo>
                    <a:close/>
                    <a:moveTo>
                      <a:pt x="1010812" y="4015362"/>
                    </a:moveTo>
                    <a:lnTo>
                      <a:pt x="1010812" y="4015384"/>
                    </a:lnTo>
                    <a:cubicBezTo>
                      <a:pt x="1162191" y="4015293"/>
                      <a:pt x="1305003" y="4085616"/>
                      <a:pt x="1397220" y="4205677"/>
                    </a:cubicBezTo>
                    <a:cubicBezTo>
                      <a:pt x="1489443" y="4325715"/>
                      <a:pt x="1520584" y="4481826"/>
                      <a:pt x="1481471" y="4628073"/>
                    </a:cubicBezTo>
                    <a:cubicBezTo>
                      <a:pt x="1442380" y="4774319"/>
                      <a:pt x="1337482" y="4894043"/>
                      <a:pt x="1197641" y="4952045"/>
                    </a:cubicBezTo>
                    <a:cubicBezTo>
                      <a:pt x="1057824" y="5010040"/>
                      <a:pt x="898964" y="4999731"/>
                      <a:pt x="767833" y="4924093"/>
                    </a:cubicBezTo>
                    <a:cubicBezTo>
                      <a:pt x="636702" y="4848483"/>
                      <a:pt x="548183" y="4716164"/>
                      <a:pt x="528363" y="4566076"/>
                    </a:cubicBezTo>
                    <a:cubicBezTo>
                      <a:pt x="508538" y="4416012"/>
                      <a:pt x="559619" y="4265256"/>
                      <a:pt x="666615" y="4158145"/>
                    </a:cubicBezTo>
                    <a:cubicBezTo>
                      <a:pt x="757740" y="4066774"/>
                      <a:pt x="881550" y="4015493"/>
                      <a:pt x="1010606" y="4015647"/>
                    </a:cubicBezTo>
                    <a:close/>
                    <a:moveTo>
                      <a:pt x="3329159" y="105844"/>
                    </a:moveTo>
                    <a:cubicBezTo>
                      <a:pt x="3249772" y="26417"/>
                      <a:pt x="3137952" y="-11559"/>
                      <a:pt x="3026601" y="3089"/>
                    </a:cubicBezTo>
                    <a:cubicBezTo>
                      <a:pt x="2915250" y="17736"/>
                      <a:pt x="2817067" y="83321"/>
                      <a:pt x="2760900" y="180591"/>
                    </a:cubicBezTo>
                    <a:cubicBezTo>
                      <a:pt x="2704733" y="277837"/>
                      <a:pt x="2697006" y="395686"/>
                      <a:pt x="2739982" y="499448"/>
                    </a:cubicBezTo>
                    <a:cubicBezTo>
                      <a:pt x="2782954" y="603187"/>
                      <a:pt x="2871742" y="681053"/>
                      <a:pt x="2980235" y="710120"/>
                    </a:cubicBezTo>
                    <a:cubicBezTo>
                      <a:pt x="3088706" y="739186"/>
                      <a:pt x="3204526" y="716149"/>
                      <a:pt x="3293623" y="647769"/>
                    </a:cubicBezTo>
                    <a:cubicBezTo>
                      <a:pt x="3382720" y="579389"/>
                      <a:pt x="3434938" y="473485"/>
                      <a:pt x="3434915" y="361173"/>
                    </a:cubicBezTo>
                    <a:cubicBezTo>
                      <a:pt x="3435024" y="265379"/>
                      <a:pt x="3396985" y="173493"/>
                      <a:pt x="3329165" y="105850"/>
                    </a:cubicBezTo>
                    <a:close/>
                    <a:moveTo>
                      <a:pt x="3596627" y="1969849"/>
                    </a:moveTo>
                    <a:lnTo>
                      <a:pt x="3596627" y="2294775"/>
                    </a:lnTo>
                    <a:lnTo>
                      <a:pt x="2551067" y="2294775"/>
                    </a:lnTo>
                    <a:lnTo>
                      <a:pt x="2551067" y="1969580"/>
                    </a:lnTo>
                    <a:cubicBezTo>
                      <a:pt x="2551067" y="1938708"/>
                      <a:pt x="2534591" y="1910173"/>
                      <a:pt x="2507868" y="1894748"/>
                    </a:cubicBezTo>
                    <a:cubicBezTo>
                      <a:pt x="2481127" y="1879300"/>
                      <a:pt x="2448197" y="1879300"/>
                      <a:pt x="2421451" y="1894748"/>
                    </a:cubicBezTo>
                    <a:cubicBezTo>
                      <a:pt x="2394734" y="1910173"/>
                      <a:pt x="2378257" y="1938702"/>
                      <a:pt x="2378257" y="1969580"/>
                    </a:cubicBezTo>
                    <a:lnTo>
                      <a:pt x="2378257" y="2294506"/>
                    </a:lnTo>
                    <a:lnTo>
                      <a:pt x="2282240" y="2294506"/>
                    </a:lnTo>
                    <a:lnTo>
                      <a:pt x="2282240" y="2271309"/>
                    </a:lnTo>
                    <a:cubicBezTo>
                      <a:pt x="2281657" y="2061415"/>
                      <a:pt x="2186445" y="1862978"/>
                      <a:pt x="2023076" y="1731173"/>
                    </a:cubicBezTo>
                    <a:cubicBezTo>
                      <a:pt x="2039752" y="1605735"/>
                      <a:pt x="2101343" y="1490583"/>
                      <a:pt x="2196423" y="1407070"/>
                    </a:cubicBezTo>
                    <a:cubicBezTo>
                      <a:pt x="2291504" y="1323534"/>
                      <a:pt x="2413616" y="1277299"/>
                      <a:pt x="2540169" y="1276899"/>
                    </a:cubicBezTo>
                    <a:lnTo>
                      <a:pt x="3607388" y="1276899"/>
                    </a:lnTo>
                    <a:cubicBezTo>
                      <a:pt x="3733947" y="1277305"/>
                      <a:pt x="3856059" y="1323539"/>
                      <a:pt x="3951134" y="1407070"/>
                    </a:cubicBezTo>
                    <a:cubicBezTo>
                      <a:pt x="4046214" y="1490583"/>
                      <a:pt x="4107805" y="1605735"/>
                      <a:pt x="4124481" y="1731173"/>
                    </a:cubicBezTo>
                    <a:cubicBezTo>
                      <a:pt x="3961044" y="1862933"/>
                      <a:pt x="3865746" y="2061392"/>
                      <a:pt x="3865118" y="2271309"/>
                    </a:cubicBezTo>
                    <a:lnTo>
                      <a:pt x="3865118" y="2294484"/>
                    </a:lnTo>
                    <a:lnTo>
                      <a:pt x="3769100" y="2294484"/>
                    </a:lnTo>
                    <a:lnTo>
                      <a:pt x="3769100" y="1969574"/>
                    </a:lnTo>
                    <a:cubicBezTo>
                      <a:pt x="3768248" y="1939256"/>
                      <a:pt x="3751572" y="1911619"/>
                      <a:pt x="3725186" y="1896708"/>
                    </a:cubicBezTo>
                    <a:cubicBezTo>
                      <a:pt x="3698800" y="1881798"/>
                      <a:pt x="3666515" y="1881798"/>
                      <a:pt x="3640107" y="1896708"/>
                    </a:cubicBezTo>
                    <a:cubicBezTo>
                      <a:pt x="3613720" y="1911619"/>
                      <a:pt x="3597067" y="1939256"/>
                      <a:pt x="3596198" y="1969574"/>
                    </a:cubicBezTo>
                    <a:close/>
                    <a:moveTo>
                      <a:pt x="2179821" y="3219376"/>
                    </a:moveTo>
                    <a:lnTo>
                      <a:pt x="2180221" y="3219376"/>
                    </a:lnTo>
                    <a:close/>
                    <a:moveTo>
                      <a:pt x="1791333" y="5395877"/>
                    </a:moveTo>
                    <a:lnTo>
                      <a:pt x="1978476" y="5208174"/>
                    </a:lnTo>
                    <a:cubicBezTo>
                      <a:pt x="2005691" y="5180982"/>
                      <a:pt x="2020984" y="5144080"/>
                      <a:pt x="2020984" y="5105618"/>
                    </a:cubicBezTo>
                    <a:cubicBezTo>
                      <a:pt x="2020984" y="5067133"/>
                      <a:pt x="2005691" y="5030249"/>
                      <a:pt x="1978476" y="5003039"/>
                    </a:cubicBezTo>
                    <a:lnTo>
                      <a:pt x="1889939" y="4914503"/>
                    </a:lnTo>
                    <a:cubicBezTo>
                      <a:pt x="1896346" y="4900798"/>
                      <a:pt x="1902352" y="4887225"/>
                      <a:pt x="1907976" y="4873829"/>
                    </a:cubicBezTo>
                    <a:cubicBezTo>
                      <a:pt x="1913668" y="4860119"/>
                      <a:pt x="1919097" y="4846391"/>
                      <a:pt x="1924098" y="4832687"/>
                    </a:cubicBezTo>
                    <a:lnTo>
                      <a:pt x="2049176" y="4832710"/>
                    </a:lnTo>
                    <a:cubicBezTo>
                      <a:pt x="2087489" y="4832595"/>
                      <a:pt x="2124209" y="4817325"/>
                      <a:pt x="2151309" y="4790247"/>
                    </a:cubicBezTo>
                    <a:lnTo>
                      <a:pt x="2151869" y="4789756"/>
                    </a:lnTo>
                    <a:lnTo>
                      <a:pt x="2151846" y="4789779"/>
                    </a:lnTo>
                    <a:cubicBezTo>
                      <a:pt x="2179061" y="4762632"/>
                      <a:pt x="2194377" y="4725799"/>
                      <a:pt x="2194440" y="4687377"/>
                    </a:cubicBezTo>
                    <a:lnTo>
                      <a:pt x="2194440" y="4317731"/>
                    </a:lnTo>
                    <a:cubicBezTo>
                      <a:pt x="2194377" y="4279423"/>
                      <a:pt x="2179130" y="4242699"/>
                      <a:pt x="2152046" y="4215621"/>
                    </a:cubicBezTo>
                    <a:lnTo>
                      <a:pt x="2151492" y="4215061"/>
                    </a:lnTo>
                    <a:lnTo>
                      <a:pt x="2151515" y="4215061"/>
                    </a:lnTo>
                    <a:cubicBezTo>
                      <a:pt x="2124409" y="4187846"/>
                      <a:pt x="2087598" y="4172513"/>
                      <a:pt x="2049182" y="4172398"/>
                    </a:cubicBezTo>
                    <a:lnTo>
                      <a:pt x="1924098" y="4172398"/>
                    </a:lnTo>
                    <a:cubicBezTo>
                      <a:pt x="1919028" y="4158694"/>
                      <a:pt x="1913668" y="4144966"/>
                      <a:pt x="1907976" y="4131256"/>
                    </a:cubicBezTo>
                    <a:cubicBezTo>
                      <a:pt x="1902284" y="4117552"/>
                      <a:pt x="1896323" y="4103818"/>
                      <a:pt x="1889939" y="4090582"/>
                    </a:cubicBezTo>
                    <a:lnTo>
                      <a:pt x="1978476" y="4001171"/>
                    </a:lnTo>
                    <a:cubicBezTo>
                      <a:pt x="2005777" y="3973893"/>
                      <a:pt x="2021116" y="3936877"/>
                      <a:pt x="2021116" y="3898301"/>
                    </a:cubicBezTo>
                    <a:cubicBezTo>
                      <a:pt x="2021116" y="3859702"/>
                      <a:pt x="2005777" y="3822692"/>
                      <a:pt x="1978476" y="3795431"/>
                    </a:cubicBezTo>
                    <a:lnTo>
                      <a:pt x="1796042" y="3612997"/>
                    </a:lnTo>
                    <a:lnTo>
                      <a:pt x="2179547" y="3219153"/>
                    </a:lnTo>
                    <a:cubicBezTo>
                      <a:pt x="2179907" y="3219199"/>
                      <a:pt x="2180238" y="3219376"/>
                      <a:pt x="2180507" y="3219622"/>
                    </a:cubicBezTo>
                    <a:lnTo>
                      <a:pt x="2377274" y="3416452"/>
                    </a:lnTo>
                    <a:cubicBezTo>
                      <a:pt x="2391385" y="3430540"/>
                      <a:pt x="2409936" y="3439312"/>
                      <a:pt x="2429784" y="3441278"/>
                    </a:cubicBezTo>
                    <a:cubicBezTo>
                      <a:pt x="2449626" y="3443261"/>
                      <a:pt x="2469560" y="3438306"/>
                      <a:pt x="2486174" y="3427283"/>
                    </a:cubicBezTo>
                    <a:cubicBezTo>
                      <a:pt x="2565561" y="3383860"/>
                      <a:pt x="2649520" y="3349370"/>
                      <a:pt x="2736496" y="3324413"/>
                    </a:cubicBezTo>
                    <a:cubicBezTo>
                      <a:pt x="2754464" y="3319366"/>
                      <a:pt x="2770318" y="3308605"/>
                      <a:pt x="2781656" y="3293780"/>
                    </a:cubicBezTo>
                    <a:cubicBezTo>
                      <a:pt x="2793018" y="3278955"/>
                      <a:pt x="2799247" y="3260850"/>
                      <a:pt x="2799447" y="3242191"/>
                    </a:cubicBezTo>
                    <a:lnTo>
                      <a:pt x="2799447" y="2963607"/>
                    </a:lnTo>
                    <a:lnTo>
                      <a:pt x="2800007" y="2963270"/>
                    </a:lnTo>
                    <a:lnTo>
                      <a:pt x="3348247" y="2963270"/>
                    </a:lnTo>
                    <a:lnTo>
                      <a:pt x="3348247" y="3241991"/>
                    </a:lnTo>
                    <a:lnTo>
                      <a:pt x="3348224" y="3241991"/>
                    </a:lnTo>
                    <a:cubicBezTo>
                      <a:pt x="3348247" y="3261439"/>
                      <a:pt x="3354785" y="3280321"/>
                      <a:pt x="3366867" y="3295592"/>
                    </a:cubicBezTo>
                    <a:cubicBezTo>
                      <a:pt x="3378919" y="3310862"/>
                      <a:pt x="3395756" y="3321623"/>
                      <a:pt x="3414684" y="3326133"/>
                    </a:cubicBezTo>
                    <a:cubicBezTo>
                      <a:pt x="3457884" y="3338591"/>
                      <a:pt x="3500363" y="3353433"/>
                      <a:pt x="3541889" y="3370647"/>
                    </a:cubicBezTo>
                    <a:cubicBezTo>
                      <a:pt x="3584843" y="3388415"/>
                      <a:pt x="3626722" y="3408640"/>
                      <a:pt x="3667327" y="3431191"/>
                    </a:cubicBezTo>
                    <a:cubicBezTo>
                      <a:pt x="3683712" y="3440301"/>
                      <a:pt x="3702623" y="3443827"/>
                      <a:pt x="3721174" y="3441238"/>
                    </a:cubicBezTo>
                    <a:cubicBezTo>
                      <a:pt x="3739748" y="3438627"/>
                      <a:pt x="3756961" y="3430054"/>
                      <a:pt x="3770197" y="3416795"/>
                    </a:cubicBezTo>
                    <a:cubicBezTo>
                      <a:pt x="3835828" y="3351164"/>
                      <a:pt x="3902757" y="3285888"/>
                      <a:pt x="3967496" y="3219496"/>
                    </a:cubicBezTo>
                    <a:lnTo>
                      <a:pt x="3967988" y="3220051"/>
                    </a:lnTo>
                    <a:cubicBezTo>
                      <a:pt x="3969508" y="3221502"/>
                      <a:pt x="3970936" y="3222862"/>
                      <a:pt x="3972519" y="3224160"/>
                    </a:cubicBezTo>
                    <a:lnTo>
                      <a:pt x="4354910" y="3609362"/>
                    </a:lnTo>
                    <a:lnTo>
                      <a:pt x="4168727" y="3795546"/>
                    </a:lnTo>
                    <a:lnTo>
                      <a:pt x="4168727" y="3795568"/>
                    </a:lnTo>
                    <a:cubicBezTo>
                      <a:pt x="4142649" y="3821600"/>
                      <a:pt x="4127470" y="3856582"/>
                      <a:pt x="4126287" y="3893392"/>
                    </a:cubicBezTo>
                    <a:cubicBezTo>
                      <a:pt x="4125081" y="3930203"/>
                      <a:pt x="4137963" y="3966081"/>
                      <a:pt x="4162275" y="3993759"/>
                    </a:cubicBezTo>
                    <a:cubicBezTo>
                      <a:pt x="4164263" y="3996302"/>
                      <a:pt x="4166429" y="3998737"/>
                      <a:pt x="4168727" y="4001011"/>
                    </a:cubicBezTo>
                    <a:lnTo>
                      <a:pt x="4257601" y="4090308"/>
                    </a:lnTo>
                    <a:cubicBezTo>
                      <a:pt x="4251240" y="4104019"/>
                      <a:pt x="4245234" y="4117614"/>
                      <a:pt x="4239565" y="4131050"/>
                    </a:cubicBezTo>
                    <a:cubicBezTo>
                      <a:pt x="4233872" y="4144761"/>
                      <a:pt x="4228443" y="4158488"/>
                      <a:pt x="4223442" y="4172193"/>
                    </a:cubicBezTo>
                    <a:lnTo>
                      <a:pt x="4098358" y="4172193"/>
                    </a:lnTo>
                    <a:cubicBezTo>
                      <a:pt x="4060051" y="4172307"/>
                      <a:pt x="4023326" y="4187555"/>
                      <a:pt x="3996225" y="4214655"/>
                    </a:cubicBezTo>
                    <a:lnTo>
                      <a:pt x="3995671" y="4215215"/>
                    </a:lnTo>
                    <a:lnTo>
                      <a:pt x="3995694" y="4215193"/>
                    </a:lnTo>
                    <a:cubicBezTo>
                      <a:pt x="3968502" y="4242316"/>
                      <a:pt x="3953186" y="4279132"/>
                      <a:pt x="3953100" y="4317525"/>
                    </a:cubicBezTo>
                    <a:lnTo>
                      <a:pt x="3953100" y="4686971"/>
                    </a:lnTo>
                    <a:cubicBezTo>
                      <a:pt x="3953163" y="4725279"/>
                      <a:pt x="3968410" y="4762026"/>
                      <a:pt x="3995494" y="4789150"/>
                    </a:cubicBezTo>
                    <a:lnTo>
                      <a:pt x="3996048" y="4789710"/>
                    </a:lnTo>
                    <a:lnTo>
                      <a:pt x="3996025" y="4789687"/>
                    </a:lnTo>
                    <a:cubicBezTo>
                      <a:pt x="4023172" y="4816856"/>
                      <a:pt x="4059965" y="4832167"/>
                      <a:pt x="4098358" y="4832281"/>
                    </a:cubicBezTo>
                    <a:lnTo>
                      <a:pt x="4223442" y="4832281"/>
                    </a:lnTo>
                    <a:cubicBezTo>
                      <a:pt x="4228512" y="4845986"/>
                      <a:pt x="4233889" y="4859719"/>
                      <a:pt x="4239565" y="4873423"/>
                    </a:cubicBezTo>
                    <a:cubicBezTo>
                      <a:pt x="4245188" y="4887128"/>
                      <a:pt x="4251217" y="4900861"/>
                      <a:pt x="4257601" y="4914097"/>
                    </a:cubicBezTo>
                    <a:lnTo>
                      <a:pt x="4169064" y="5002634"/>
                    </a:lnTo>
                    <a:cubicBezTo>
                      <a:pt x="4143009" y="5028620"/>
                      <a:pt x="4127830" y="5063533"/>
                      <a:pt x="4126624" y="5100326"/>
                    </a:cubicBezTo>
                    <a:cubicBezTo>
                      <a:pt x="4125441" y="5137096"/>
                      <a:pt x="4138300" y="5172947"/>
                      <a:pt x="4162612" y="5200561"/>
                    </a:cubicBezTo>
                    <a:cubicBezTo>
                      <a:pt x="4164623" y="5202973"/>
                      <a:pt x="4166784" y="5205248"/>
                      <a:pt x="4169064" y="5207414"/>
                    </a:cubicBezTo>
                    <a:lnTo>
                      <a:pt x="4355402" y="5393763"/>
                    </a:lnTo>
                    <a:lnTo>
                      <a:pt x="3968525" y="5784268"/>
                    </a:lnTo>
                    <a:lnTo>
                      <a:pt x="3967965" y="5784726"/>
                    </a:lnTo>
                    <a:lnTo>
                      <a:pt x="3967204" y="5784726"/>
                    </a:lnTo>
                    <a:lnTo>
                      <a:pt x="3770437" y="5587958"/>
                    </a:lnTo>
                    <a:lnTo>
                      <a:pt x="3770460" y="5587958"/>
                    </a:lnTo>
                    <a:cubicBezTo>
                      <a:pt x="3756372" y="5573842"/>
                      <a:pt x="3737822" y="5565041"/>
                      <a:pt x="3717979" y="5563041"/>
                    </a:cubicBezTo>
                    <a:cubicBezTo>
                      <a:pt x="3698108" y="5561098"/>
                      <a:pt x="3678174" y="5566013"/>
                      <a:pt x="3661566" y="5577042"/>
                    </a:cubicBezTo>
                    <a:cubicBezTo>
                      <a:pt x="3622807" y="5598246"/>
                      <a:pt x="3582962" y="5617334"/>
                      <a:pt x="3542174" y="5634250"/>
                    </a:cubicBezTo>
                    <a:cubicBezTo>
                      <a:pt x="3499420" y="5651909"/>
                      <a:pt x="3455712" y="5667168"/>
                      <a:pt x="3411243" y="5679855"/>
                    </a:cubicBezTo>
                    <a:cubicBezTo>
                      <a:pt x="3393179" y="5684999"/>
                      <a:pt x="3377308" y="5695915"/>
                      <a:pt x="3365969" y="5710888"/>
                    </a:cubicBezTo>
                    <a:cubicBezTo>
                      <a:pt x="3354648" y="5725861"/>
                      <a:pt x="3348533" y="5744149"/>
                      <a:pt x="3348487" y="5762894"/>
                    </a:cubicBezTo>
                    <a:lnTo>
                      <a:pt x="3348487" y="6041672"/>
                    </a:lnTo>
                    <a:lnTo>
                      <a:pt x="2799447" y="6041672"/>
                    </a:lnTo>
                    <a:lnTo>
                      <a:pt x="2799447" y="5762209"/>
                    </a:lnTo>
                    <a:cubicBezTo>
                      <a:pt x="2799447" y="5742777"/>
                      <a:pt x="2792886" y="5723918"/>
                      <a:pt x="2780828" y="5708659"/>
                    </a:cubicBezTo>
                    <a:cubicBezTo>
                      <a:pt x="2768775" y="5693400"/>
                      <a:pt x="2751921" y="5682656"/>
                      <a:pt x="2732987" y="5678141"/>
                    </a:cubicBezTo>
                    <a:cubicBezTo>
                      <a:pt x="2689793" y="5665682"/>
                      <a:pt x="2647308" y="5650766"/>
                      <a:pt x="2605783" y="5633564"/>
                    </a:cubicBezTo>
                    <a:cubicBezTo>
                      <a:pt x="2562852" y="5615790"/>
                      <a:pt x="2520972" y="5595559"/>
                      <a:pt x="2480344" y="5573099"/>
                    </a:cubicBezTo>
                    <a:cubicBezTo>
                      <a:pt x="2463982" y="5563956"/>
                      <a:pt x="2445071" y="5560412"/>
                      <a:pt x="2426498" y="5563041"/>
                    </a:cubicBezTo>
                    <a:cubicBezTo>
                      <a:pt x="2407947" y="5565612"/>
                      <a:pt x="2390733" y="5574185"/>
                      <a:pt x="2377474" y="5587444"/>
                    </a:cubicBezTo>
                    <a:lnTo>
                      <a:pt x="2180376" y="5784268"/>
                    </a:lnTo>
                    <a:lnTo>
                      <a:pt x="2179124" y="5784268"/>
                    </a:lnTo>
                    <a:close/>
                    <a:moveTo>
                      <a:pt x="3431823" y="4144178"/>
                    </a:moveTo>
                    <a:cubicBezTo>
                      <a:pt x="3320512" y="4032867"/>
                      <a:pt x="3163755" y="3979694"/>
                      <a:pt x="3007707" y="4000251"/>
                    </a:cubicBezTo>
                    <a:cubicBezTo>
                      <a:pt x="2851636" y="4020814"/>
                      <a:pt x="2714008" y="4112785"/>
                      <a:pt x="2635318" y="4249100"/>
                    </a:cubicBezTo>
                    <a:cubicBezTo>
                      <a:pt x="2556623" y="4385431"/>
                      <a:pt x="2545821" y="4550612"/>
                      <a:pt x="2606075" y="4696030"/>
                    </a:cubicBezTo>
                    <a:cubicBezTo>
                      <a:pt x="2666305" y="4841448"/>
                      <a:pt x="2790760" y="4950570"/>
                      <a:pt x="2942814" y="4991312"/>
                    </a:cubicBezTo>
                    <a:cubicBezTo>
                      <a:pt x="3094861" y="5032055"/>
                      <a:pt x="3257207" y="4999754"/>
                      <a:pt x="3382086" y="4903913"/>
                    </a:cubicBezTo>
                    <a:cubicBezTo>
                      <a:pt x="3506970" y="4808095"/>
                      <a:pt x="3580168" y="4659642"/>
                      <a:pt x="3580168" y="4502234"/>
                    </a:cubicBezTo>
                    <a:cubicBezTo>
                      <a:pt x="3580322" y="4367886"/>
                      <a:pt x="3526944" y="4239030"/>
                      <a:pt x="3431823" y="4144178"/>
                    </a:cubicBezTo>
                    <a:close/>
                    <a:moveTo>
                      <a:pt x="3073767" y="3822863"/>
                    </a:moveTo>
                    <a:cubicBezTo>
                      <a:pt x="2862689" y="3822863"/>
                      <a:pt x="2663602" y="3921024"/>
                      <a:pt x="2535105" y="4088456"/>
                    </a:cubicBezTo>
                    <a:cubicBezTo>
                      <a:pt x="2406610" y="4255912"/>
                      <a:pt x="2363278" y="4473619"/>
                      <a:pt x="2417902" y="4677502"/>
                    </a:cubicBezTo>
                    <a:cubicBezTo>
                      <a:pt x="2472509" y="4881390"/>
                      <a:pt x="2618842" y="5048262"/>
                      <a:pt x="2813866" y="5129055"/>
                    </a:cubicBezTo>
                    <a:cubicBezTo>
                      <a:pt x="3008868" y="5209848"/>
                      <a:pt x="3230347" y="5195338"/>
                      <a:pt x="3413141" y="5089810"/>
                    </a:cubicBezTo>
                    <a:cubicBezTo>
                      <a:pt x="3595930" y="4984283"/>
                      <a:pt x="3719271" y="4799751"/>
                      <a:pt x="3746823" y="4590485"/>
                    </a:cubicBezTo>
                    <a:cubicBezTo>
                      <a:pt x="3774392" y="4381196"/>
                      <a:pt x="3703046" y="4171015"/>
                      <a:pt x="3553810" y="4021751"/>
                    </a:cubicBezTo>
                    <a:cubicBezTo>
                      <a:pt x="3426606" y="3894255"/>
                      <a:pt x="3253864" y="3822686"/>
                      <a:pt x="3073750" y="3822863"/>
                    </a:cubicBezTo>
                    <a:close/>
                  </a:path>
                </a:pathLst>
              </a:custGeom>
              <a:solidFill>
                <a:schemeClr val="bg1"/>
              </a:solidFill>
              <a:ln w="5715" cap="flat">
                <a:noFill/>
                <a:prstDash val="solid"/>
                <a:miter/>
              </a:ln>
              <a:effectLst>
                <a:outerShdw blurRad="50800" dist="50800" dir="5400000" algn="ctr" rotWithShape="0">
                  <a:srgbClr val="000000">
                    <a:alpha val="22792"/>
                  </a:srgbClr>
                </a:outerShdw>
              </a:effectLst>
            </p:spPr>
            <p:txBody>
              <a:bodyPr rtlCol="0" anchor="ctr"/>
              <a:lstStyle/>
              <a:p>
                <a:endParaRPr lang="en-US" dirty="0"/>
              </a:p>
            </p:txBody>
          </p:sp>
          <p:pic>
            <p:nvPicPr>
              <p:cNvPr id="60" name="Graphic 59">
                <a:extLst>
                  <a:ext uri="{FF2B5EF4-FFF2-40B4-BE49-F238E27FC236}">
                    <a16:creationId xmlns:a16="http://schemas.microsoft.com/office/drawing/2014/main" id="{69C60459-0A22-2BB7-9A70-BA3676AE10EF}"/>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37334" y="3577780"/>
                <a:ext cx="580566" cy="580566"/>
              </a:xfrm>
              <a:prstGeom prst="rect">
                <a:avLst/>
              </a:prstGeom>
              <a:effectLst>
                <a:outerShdw blurRad="50800" dist="50800" dir="5400000" algn="ctr" rotWithShape="0">
                  <a:srgbClr val="000000">
                    <a:alpha val="22792"/>
                  </a:srgbClr>
                </a:outerShdw>
              </a:effectLst>
            </p:spPr>
          </p:pic>
          <p:pic>
            <p:nvPicPr>
              <p:cNvPr id="62" name="Graphic 61">
                <a:extLst>
                  <a:ext uri="{FF2B5EF4-FFF2-40B4-BE49-F238E27FC236}">
                    <a16:creationId xmlns:a16="http://schemas.microsoft.com/office/drawing/2014/main" id="{0DAFD9CF-C532-458A-8029-59F0E41E9C29}"/>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79783" y="2176072"/>
                <a:ext cx="580567" cy="580567"/>
              </a:xfrm>
              <a:prstGeom prst="rect">
                <a:avLst/>
              </a:prstGeom>
              <a:effectLst>
                <a:outerShdw blurRad="50800" dist="50800" dir="5400000" algn="ctr" rotWithShape="0">
                  <a:srgbClr val="000000">
                    <a:alpha val="22792"/>
                  </a:srgbClr>
                </a:outerShdw>
              </a:effectLst>
            </p:spPr>
          </p:pic>
        </p:grpSp>
        <p:grpSp>
          <p:nvGrpSpPr>
            <p:cNvPr id="6" name="Group 5">
              <a:extLst>
                <a:ext uri="{FF2B5EF4-FFF2-40B4-BE49-F238E27FC236}">
                  <a16:creationId xmlns:a16="http://schemas.microsoft.com/office/drawing/2014/main" id="{2AD66A35-FBB1-BE52-FF17-892B9AAB1CC7}"/>
                </a:ext>
              </a:extLst>
            </p:cNvPr>
            <p:cNvGrpSpPr/>
            <p:nvPr/>
          </p:nvGrpSpPr>
          <p:grpSpPr>
            <a:xfrm>
              <a:off x="1619794" y="1175628"/>
              <a:ext cx="10038806" cy="580566"/>
              <a:chOff x="1619794" y="1175628"/>
              <a:chExt cx="10038806" cy="580566"/>
            </a:xfrm>
          </p:grpSpPr>
          <p:sp>
            <p:nvSpPr>
              <p:cNvPr id="31" name="Rectangle 30">
                <a:extLst>
                  <a:ext uri="{FF2B5EF4-FFF2-40B4-BE49-F238E27FC236}">
                    <a16:creationId xmlns:a16="http://schemas.microsoft.com/office/drawing/2014/main" id="{9C7FA7F4-3FF6-1221-C87C-87417D8CB625}"/>
                  </a:ext>
                </a:extLst>
              </p:cNvPr>
              <p:cNvSpPr/>
              <p:nvPr/>
            </p:nvSpPr>
            <p:spPr>
              <a:xfrm>
                <a:off x="9284965" y="1175628"/>
                <a:ext cx="2373635" cy="580566"/>
              </a:xfrm>
              <a:prstGeom prst="rect">
                <a:avLst/>
              </a:prstGeom>
              <a:solidFill>
                <a:schemeClr val="accent2"/>
              </a:solidFill>
              <a:ln>
                <a:noFill/>
              </a:ln>
              <a:effectLst>
                <a:outerShdw blurRad="50800" dist="50800" dir="5400000" algn="ctr" rotWithShape="0">
                  <a:srgbClr val="000000">
                    <a:alpha val="52902"/>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latin typeface="Arial Black" panose="020B0A04020102020204" pitchFamily="34" charset="0"/>
                  </a:rPr>
                  <a:t>SCOTTMADDEN</a:t>
                </a:r>
              </a:p>
            </p:txBody>
          </p:sp>
          <p:sp>
            <p:nvSpPr>
              <p:cNvPr id="25" name="Rectangle 24">
                <a:extLst>
                  <a:ext uri="{FF2B5EF4-FFF2-40B4-BE49-F238E27FC236}">
                    <a16:creationId xmlns:a16="http://schemas.microsoft.com/office/drawing/2014/main" id="{ABC2C924-1DDB-6E9E-9C50-B644BEE53F1D}"/>
                  </a:ext>
                </a:extLst>
              </p:cNvPr>
              <p:cNvSpPr/>
              <p:nvPr/>
            </p:nvSpPr>
            <p:spPr>
              <a:xfrm>
                <a:off x="1619794" y="1175628"/>
                <a:ext cx="1867989" cy="580566"/>
              </a:xfrm>
              <a:prstGeom prst="rect">
                <a:avLst/>
              </a:prstGeom>
              <a:solidFill>
                <a:schemeClr val="accent1">
                  <a:lumMod val="75000"/>
                </a:schemeClr>
              </a:solidFill>
              <a:ln>
                <a:noFill/>
              </a:ln>
              <a:effectLst>
                <a:outerShdw blurRad="50800" dist="50800" dir="5400000" algn="ctr" rotWithShape="0">
                  <a:srgbClr val="000000">
                    <a:alpha val="52902"/>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00"/>
                  </a:spcBef>
                  <a:spcAft>
                    <a:spcPts val="300"/>
                  </a:spcAft>
                  <a:buClr>
                    <a:srgbClr val="26BCD7"/>
                  </a:buClr>
                  <a:buSzPct val="100000"/>
                </a:pPr>
                <a:r>
                  <a:rPr lang="en-US" sz="1100" b="1" dirty="0">
                    <a:solidFill>
                      <a:schemeClr val="bg1"/>
                    </a:solidFill>
                    <a:latin typeface="Arial Black" panose="020B0604020202020204" pitchFamily="34" charset="0"/>
                  </a:rPr>
                  <a:t>STRATEGY FIRMS</a:t>
                </a:r>
              </a:p>
            </p:txBody>
          </p:sp>
          <p:sp>
            <p:nvSpPr>
              <p:cNvPr id="26" name="Rectangle 25">
                <a:extLst>
                  <a:ext uri="{FF2B5EF4-FFF2-40B4-BE49-F238E27FC236}">
                    <a16:creationId xmlns:a16="http://schemas.microsoft.com/office/drawing/2014/main" id="{BB1B7C71-48C1-31E1-0DA2-A0F3D590D0DC}"/>
                  </a:ext>
                </a:extLst>
              </p:cNvPr>
              <p:cNvSpPr/>
              <p:nvPr/>
            </p:nvSpPr>
            <p:spPr>
              <a:xfrm>
                <a:off x="3487783" y="1175628"/>
                <a:ext cx="1907179" cy="580566"/>
              </a:xfrm>
              <a:prstGeom prst="rect">
                <a:avLst/>
              </a:prstGeom>
              <a:solidFill>
                <a:schemeClr val="accent1">
                  <a:lumMod val="75000"/>
                </a:schemeClr>
              </a:solidFill>
              <a:ln>
                <a:noFill/>
              </a:ln>
              <a:effectLst>
                <a:outerShdw blurRad="50800" dist="50800" dir="5400000" algn="ctr" rotWithShape="0">
                  <a:srgbClr val="000000">
                    <a:alpha val="52902"/>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00"/>
                  </a:spcBef>
                  <a:spcAft>
                    <a:spcPts val="300"/>
                  </a:spcAft>
                  <a:buClr>
                    <a:srgbClr val="26BCD7"/>
                  </a:buClr>
                  <a:buSzPct val="100000"/>
                </a:pPr>
                <a:r>
                  <a:rPr lang="en-US" sz="1100" b="1" dirty="0">
                    <a:solidFill>
                      <a:schemeClr val="bg1"/>
                    </a:solidFill>
                    <a:latin typeface="Arial Black" panose="020B0604020202020204" pitchFamily="34" charset="0"/>
                  </a:rPr>
                  <a:t>THE BIG FOUR</a:t>
                </a:r>
              </a:p>
            </p:txBody>
          </p:sp>
          <p:sp>
            <p:nvSpPr>
              <p:cNvPr id="29" name="Rectangle 28">
                <a:extLst>
                  <a:ext uri="{FF2B5EF4-FFF2-40B4-BE49-F238E27FC236}">
                    <a16:creationId xmlns:a16="http://schemas.microsoft.com/office/drawing/2014/main" id="{00FAA23A-FC11-DC06-E41D-DBFE7930FED6}"/>
                  </a:ext>
                </a:extLst>
              </p:cNvPr>
              <p:cNvSpPr/>
              <p:nvPr/>
            </p:nvSpPr>
            <p:spPr>
              <a:xfrm>
                <a:off x="5394963" y="1175628"/>
                <a:ext cx="1952900" cy="580566"/>
              </a:xfrm>
              <a:prstGeom prst="rect">
                <a:avLst/>
              </a:prstGeom>
              <a:solidFill>
                <a:schemeClr val="accent1">
                  <a:lumMod val="75000"/>
                </a:schemeClr>
              </a:solidFill>
              <a:ln>
                <a:noFill/>
              </a:ln>
              <a:effectLst>
                <a:outerShdw blurRad="50800" dist="50800" dir="5400000" algn="ctr" rotWithShape="0">
                  <a:srgbClr val="000000">
                    <a:alpha val="52902"/>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00"/>
                  </a:spcBef>
                  <a:spcAft>
                    <a:spcPts val="300"/>
                  </a:spcAft>
                  <a:buClr>
                    <a:srgbClr val="26BCD7"/>
                  </a:buClr>
                  <a:buSzPct val="100000"/>
                </a:pPr>
                <a:r>
                  <a:rPr lang="en-US" sz="1100" b="1" dirty="0">
                    <a:solidFill>
                      <a:schemeClr val="bg1"/>
                    </a:solidFill>
                    <a:latin typeface="Arial Black" panose="020B0604020202020204" pitchFamily="34" charset="0"/>
                  </a:rPr>
                  <a:t>OUTSOURCING ADVISORY FIRMS</a:t>
                </a:r>
              </a:p>
            </p:txBody>
          </p:sp>
          <p:sp>
            <p:nvSpPr>
              <p:cNvPr id="30" name="Rectangle 29">
                <a:extLst>
                  <a:ext uri="{FF2B5EF4-FFF2-40B4-BE49-F238E27FC236}">
                    <a16:creationId xmlns:a16="http://schemas.microsoft.com/office/drawing/2014/main" id="{15E2409D-A06A-D516-CCA3-B4496A3F1271}"/>
                  </a:ext>
                </a:extLst>
              </p:cNvPr>
              <p:cNvSpPr/>
              <p:nvPr/>
            </p:nvSpPr>
            <p:spPr>
              <a:xfrm>
                <a:off x="7347863" y="1175628"/>
                <a:ext cx="1937102" cy="580566"/>
              </a:xfrm>
              <a:prstGeom prst="rect">
                <a:avLst/>
              </a:prstGeom>
              <a:solidFill>
                <a:schemeClr val="accent1">
                  <a:lumMod val="75000"/>
                </a:schemeClr>
              </a:solidFill>
              <a:ln>
                <a:noFill/>
              </a:ln>
              <a:effectLst>
                <a:outerShdw blurRad="50800" dist="50800" dir="5400000" algn="ctr" rotWithShape="0">
                  <a:srgbClr val="000000">
                    <a:alpha val="52902"/>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00"/>
                  </a:spcBef>
                  <a:spcAft>
                    <a:spcPts val="300"/>
                  </a:spcAft>
                  <a:buClr>
                    <a:srgbClr val="26BCD7"/>
                  </a:buClr>
                  <a:buSzPct val="100000"/>
                </a:pPr>
                <a:r>
                  <a:rPr lang="en-US" sz="1100" b="1" dirty="0">
                    <a:solidFill>
                      <a:schemeClr val="bg1"/>
                    </a:solidFill>
                    <a:latin typeface="Arial Black" panose="020B0604020202020204" pitchFamily="34" charset="0"/>
                  </a:rPr>
                  <a:t>FUNCTIONAL CONSULTANCIES</a:t>
                </a:r>
              </a:p>
            </p:txBody>
          </p:sp>
        </p:grpSp>
      </p:grpSp>
      <p:sp>
        <p:nvSpPr>
          <p:cNvPr id="8" name="Text Placeholder 5">
            <a:extLst>
              <a:ext uri="{FF2B5EF4-FFF2-40B4-BE49-F238E27FC236}">
                <a16:creationId xmlns:a16="http://schemas.microsoft.com/office/drawing/2014/main" id="{45F49618-0AAC-D99E-5D41-594A33E87DBC}"/>
              </a:ext>
            </a:extLst>
          </p:cNvPr>
          <p:cNvSpPr>
            <a:spLocks noGrp="1"/>
          </p:cNvSpPr>
          <p:nvPr>
            <p:ph type="body" sz="quarter" idx="10"/>
          </p:nvPr>
        </p:nvSpPr>
        <p:spPr>
          <a:xfrm>
            <a:off x="438912" y="155448"/>
            <a:ext cx="11311128" cy="338328"/>
          </a:xfrm>
        </p:spPr>
        <p:txBody>
          <a:bodyPr/>
          <a:lstStyle/>
          <a:p>
            <a:r>
              <a:rPr lang="en-US" dirty="0"/>
              <a:t>About ScottMadden</a:t>
            </a:r>
          </a:p>
        </p:txBody>
      </p:sp>
    </p:spTree>
    <p:extLst>
      <p:ext uri="{BB962C8B-B14F-4D97-AF65-F5344CB8AC3E}">
        <p14:creationId xmlns:p14="http://schemas.microsoft.com/office/powerpoint/2010/main" val="4108685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Electronic Components Online | Find Electronic Parts | Arrow.com">
            <a:extLst>
              <a:ext uri="{FF2B5EF4-FFF2-40B4-BE49-F238E27FC236}">
                <a16:creationId xmlns:a16="http://schemas.microsoft.com/office/drawing/2014/main" id="{83EE5F8E-5D3F-4F5F-BB26-3BA8BF4CE7A5}"/>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t="22383" b="17771"/>
          <a:stretch/>
        </p:blipFill>
        <p:spPr bwMode="auto">
          <a:xfrm>
            <a:off x="3800648" y="1742689"/>
            <a:ext cx="1312359" cy="3926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4"/>
          </p:nvPr>
        </p:nvSpPr>
        <p:spPr/>
        <p:txBody>
          <a:bodyPr/>
          <a:lstStyle/>
          <a:p>
            <a:fld id="{9AA6D16A-0A68-8445-85DB-A0BE8CCB51C7}" type="slidenum">
              <a:rPr lang="en-US" smtClean="0"/>
              <a:pPr/>
              <a:t>7</a:t>
            </a:fld>
            <a:endParaRPr lang="en-US" dirty="0"/>
          </a:p>
        </p:txBody>
      </p:sp>
      <p:sp>
        <p:nvSpPr>
          <p:cNvPr id="3" name="Title 2"/>
          <p:cNvSpPr>
            <a:spLocks noGrp="1"/>
          </p:cNvSpPr>
          <p:nvPr>
            <p:ph type="title"/>
          </p:nvPr>
        </p:nvSpPr>
        <p:spPr/>
        <p:txBody>
          <a:bodyPr/>
          <a:lstStyle/>
          <a:p>
            <a:r>
              <a:rPr lang="en-US" dirty="0"/>
              <a:t>Representative Clients</a:t>
            </a:r>
          </a:p>
        </p:txBody>
      </p:sp>
      <p:pic>
        <p:nvPicPr>
          <p:cNvPr id="71" name="Picture 70" descr="Logo, company name&#10;&#10;Description automatically generated">
            <a:extLst>
              <a:ext uri="{FF2B5EF4-FFF2-40B4-BE49-F238E27FC236}">
                <a16:creationId xmlns:a16="http://schemas.microsoft.com/office/drawing/2014/main" id="{6E8C3192-4748-442F-B2A9-6FB283BE4EA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47208" y="5645194"/>
            <a:ext cx="1219239" cy="256853"/>
          </a:xfrm>
          <a:prstGeom prst="rect">
            <a:avLst/>
          </a:prstGeom>
        </p:spPr>
      </p:pic>
      <p:pic>
        <p:nvPicPr>
          <p:cNvPr id="74" name="Picture 73">
            <a:extLst>
              <a:ext uri="{FF2B5EF4-FFF2-40B4-BE49-F238E27FC236}">
                <a16:creationId xmlns:a16="http://schemas.microsoft.com/office/drawing/2014/main" id="{C97059D8-4814-41B2-83FE-E077B1DC265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746737" y="3793076"/>
            <a:ext cx="1420181" cy="340578"/>
          </a:xfrm>
          <a:prstGeom prst="rect">
            <a:avLst/>
          </a:prstGeom>
        </p:spPr>
      </p:pic>
      <p:pic>
        <p:nvPicPr>
          <p:cNvPr id="75" name="Picture 74">
            <a:extLst>
              <a:ext uri="{FF2B5EF4-FFF2-40B4-BE49-F238E27FC236}">
                <a16:creationId xmlns:a16="http://schemas.microsoft.com/office/drawing/2014/main" id="{94DC1ADC-0D30-4550-BE25-173A665F68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54096" y="2942218"/>
            <a:ext cx="835488" cy="226264"/>
          </a:xfrm>
          <a:prstGeom prst="rect">
            <a:avLst/>
          </a:prstGeom>
        </p:spPr>
      </p:pic>
      <p:cxnSp>
        <p:nvCxnSpPr>
          <p:cNvPr id="85" name="Straight Connector 84">
            <a:extLst>
              <a:ext uri="{FF2B5EF4-FFF2-40B4-BE49-F238E27FC236}">
                <a16:creationId xmlns:a16="http://schemas.microsoft.com/office/drawing/2014/main" id="{8A84F8D4-A725-49A9-B234-B7A1844F869F}"/>
              </a:ext>
            </a:extLst>
          </p:cNvPr>
          <p:cNvCxnSpPr/>
          <p:nvPr/>
        </p:nvCxnSpPr>
        <p:spPr>
          <a:xfrm>
            <a:off x="2067665"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87" name="Picture 86" descr="The Univ of Akron.jpeg">
            <a:extLst>
              <a:ext uri="{FF2B5EF4-FFF2-40B4-BE49-F238E27FC236}">
                <a16:creationId xmlns:a16="http://schemas.microsoft.com/office/drawing/2014/main" id="{E68DBC8C-A5CE-43A4-935A-E921AAAE6A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98752" y="5581652"/>
            <a:ext cx="863105" cy="385346"/>
          </a:xfrm>
          <a:prstGeom prst="rect">
            <a:avLst/>
          </a:prstGeom>
        </p:spPr>
      </p:pic>
      <p:pic>
        <p:nvPicPr>
          <p:cNvPr id="88" name="Picture 87" descr="ABB logo.jpg">
            <a:extLst>
              <a:ext uri="{FF2B5EF4-FFF2-40B4-BE49-F238E27FC236}">
                <a16:creationId xmlns:a16="http://schemas.microsoft.com/office/drawing/2014/main" id="{1CF075AA-028F-4959-AE50-7CF8E0F8C2E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72178" y="1676604"/>
            <a:ext cx="599325" cy="407221"/>
          </a:xfrm>
          <a:prstGeom prst="rect">
            <a:avLst/>
          </a:prstGeom>
        </p:spPr>
      </p:pic>
      <p:pic>
        <p:nvPicPr>
          <p:cNvPr id="89" name="Picture 88" descr="Oakley.jpeg">
            <a:extLst>
              <a:ext uri="{FF2B5EF4-FFF2-40B4-BE49-F238E27FC236}">
                <a16:creationId xmlns:a16="http://schemas.microsoft.com/office/drawing/2014/main" id="{D194D5AD-75FB-4F76-BFB7-FF3833A9B4E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46744" y="3585881"/>
            <a:ext cx="656580" cy="293853"/>
          </a:xfrm>
          <a:prstGeom prst="rect">
            <a:avLst/>
          </a:prstGeom>
        </p:spPr>
      </p:pic>
      <p:cxnSp>
        <p:nvCxnSpPr>
          <p:cNvPr id="90" name="Straight Connector 89">
            <a:extLst>
              <a:ext uri="{FF2B5EF4-FFF2-40B4-BE49-F238E27FC236}">
                <a16:creationId xmlns:a16="http://schemas.microsoft.com/office/drawing/2014/main" id="{B69F42D2-C47C-45FB-9E8D-240233AD80D2}"/>
              </a:ext>
            </a:extLst>
          </p:cNvPr>
          <p:cNvCxnSpPr/>
          <p:nvPr/>
        </p:nvCxnSpPr>
        <p:spPr>
          <a:xfrm>
            <a:off x="3677159"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C79BE22B-739E-4246-9EC6-376E30FD246E}"/>
              </a:ext>
            </a:extLst>
          </p:cNvPr>
          <p:cNvCxnSpPr/>
          <p:nvPr/>
        </p:nvCxnSpPr>
        <p:spPr>
          <a:xfrm>
            <a:off x="5293237"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EE68304-97BA-4E06-9889-193BA80F21E4}"/>
              </a:ext>
            </a:extLst>
          </p:cNvPr>
          <p:cNvCxnSpPr/>
          <p:nvPr/>
        </p:nvCxnSpPr>
        <p:spPr>
          <a:xfrm>
            <a:off x="6899131" y="17027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C509E1EC-238E-4D34-B109-1414C0F06B19}"/>
              </a:ext>
            </a:extLst>
          </p:cNvPr>
          <p:cNvCxnSpPr/>
          <p:nvPr/>
        </p:nvCxnSpPr>
        <p:spPr>
          <a:xfrm>
            <a:off x="8526366"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95" name="Picture 13" descr="APS Logo">
            <a:extLst>
              <a:ext uri="{FF2B5EF4-FFF2-40B4-BE49-F238E27FC236}">
                <a16:creationId xmlns:a16="http://schemas.microsoft.com/office/drawing/2014/main" id="{664AE3DC-C339-4B54-AC7A-18B6C911AB6B}"/>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7270202" y="2421582"/>
            <a:ext cx="859578" cy="309449"/>
          </a:xfrm>
          <a:prstGeom prst="rect">
            <a:avLst/>
          </a:prstGeom>
          <a:noFill/>
          <a:extLst>
            <a:ext uri="{909E8E84-426E-40dd-AFC4-6F175D3DCCD1}">
              <a14:hiddenFill xmlns="" xmlns:a14="http://schemas.microsoft.com/office/drawing/2010/main">
                <a:solidFill>
                  <a:srgbClr val="FFFFFF"/>
                </a:solidFill>
              </a14:hiddenFill>
            </a:ext>
          </a:extLst>
        </p:spPr>
      </p:pic>
      <p:pic>
        <p:nvPicPr>
          <p:cNvPr id="96" name="Picture 17">
            <a:extLst>
              <a:ext uri="{FF2B5EF4-FFF2-40B4-BE49-F238E27FC236}">
                <a16:creationId xmlns:a16="http://schemas.microsoft.com/office/drawing/2014/main" id="{CAD60F13-43DD-49B7-ACA5-5EE144DBE243}"/>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7481439" y="5636738"/>
            <a:ext cx="437104" cy="45301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99" name="Picture 98">
            <a:extLst>
              <a:ext uri="{FF2B5EF4-FFF2-40B4-BE49-F238E27FC236}">
                <a16:creationId xmlns:a16="http://schemas.microsoft.com/office/drawing/2014/main" id="{BEAB9C5B-3F5C-4462-8298-4695A56512F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468998" y="2460670"/>
            <a:ext cx="903388" cy="222346"/>
          </a:xfrm>
          <a:prstGeom prst="rect">
            <a:avLst/>
          </a:prstGeom>
        </p:spPr>
      </p:pic>
      <p:pic>
        <p:nvPicPr>
          <p:cNvPr id="101" name="Picture 100">
            <a:extLst>
              <a:ext uri="{FF2B5EF4-FFF2-40B4-BE49-F238E27FC236}">
                <a16:creationId xmlns:a16="http://schemas.microsoft.com/office/drawing/2014/main" id="{0CE8E6CC-8E69-4F6B-BEEB-8060BB05448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73617" y="2448378"/>
            <a:ext cx="1202834" cy="230543"/>
          </a:xfrm>
          <a:prstGeom prst="rect">
            <a:avLst/>
          </a:prstGeom>
        </p:spPr>
      </p:pic>
      <p:pic>
        <p:nvPicPr>
          <p:cNvPr id="102" name="Picture 101">
            <a:extLst>
              <a:ext uri="{FF2B5EF4-FFF2-40B4-BE49-F238E27FC236}">
                <a16:creationId xmlns:a16="http://schemas.microsoft.com/office/drawing/2014/main" id="{C2117899-1197-4169-95CE-9DAE81F4E1BC}"/>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22221" y="2984913"/>
            <a:ext cx="905627" cy="294976"/>
          </a:xfrm>
          <a:prstGeom prst="rect">
            <a:avLst/>
          </a:prstGeom>
        </p:spPr>
      </p:pic>
      <p:pic>
        <p:nvPicPr>
          <p:cNvPr id="103" name="Picture 102">
            <a:extLst>
              <a:ext uri="{FF2B5EF4-FFF2-40B4-BE49-F238E27FC236}">
                <a16:creationId xmlns:a16="http://schemas.microsoft.com/office/drawing/2014/main" id="{41AF2E72-36A1-41E4-9563-C396C7945FD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0522665" y="5717150"/>
            <a:ext cx="796053" cy="329080"/>
          </a:xfrm>
          <a:prstGeom prst="rect">
            <a:avLst/>
          </a:prstGeom>
        </p:spPr>
      </p:pic>
      <p:pic>
        <p:nvPicPr>
          <p:cNvPr id="104" name="Picture 103">
            <a:extLst>
              <a:ext uri="{FF2B5EF4-FFF2-40B4-BE49-F238E27FC236}">
                <a16:creationId xmlns:a16="http://schemas.microsoft.com/office/drawing/2014/main" id="{BE968196-A1FE-402A-99C3-D9EEAC22AE70}"/>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031830" y="5533384"/>
            <a:ext cx="486409" cy="412597"/>
          </a:xfrm>
          <a:prstGeom prst="rect">
            <a:avLst/>
          </a:prstGeom>
        </p:spPr>
      </p:pic>
      <p:pic>
        <p:nvPicPr>
          <p:cNvPr id="106" name="Picture 105">
            <a:extLst>
              <a:ext uri="{FF2B5EF4-FFF2-40B4-BE49-F238E27FC236}">
                <a16:creationId xmlns:a16="http://schemas.microsoft.com/office/drawing/2014/main" id="{1B14C265-6473-4CA4-89C4-E07543CEA0C2}"/>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434281" y="4796222"/>
            <a:ext cx="1392046" cy="392692"/>
          </a:xfrm>
          <a:prstGeom prst="rect">
            <a:avLst/>
          </a:prstGeom>
        </p:spPr>
      </p:pic>
      <p:pic>
        <p:nvPicPr>
          <p:cNvPr id="107" name="Picture 106">
            <a:extLst>
              <a:ext uri="{FF2B5EF4-FFF2-40B4-BE49-F238E27FC236}">
                <a16:creationId xmlns:a16="http://schemas.microsoft.com/office/drawing/2014/main" id="{51E248D8-7119-47D9-937B-3CC5C016FBB9}"/>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7371772" y="3565414"/>
            <a:ext cx="656438" cy="656438"/>
          </a:xfrm>
          <a:prstGeom prst="rect">
            <a:avLst/>
          </a:prstGeom>
        </p:spPr>
      </p:pic>
      <p:pic>
        <p:nvPicPr>
          <p:cNvPr id="109" name="Picture 108">
            <a:extLst>
              <a:ext uri="{FF2B5EF4-FFF2-40B4-BE49-F238E27FC236}">
                <a16:creationId xmlns:a16="http://schemas.microsoft.com/office/drawing/2014/main" id="{19734825-B462-465C-BEF0-977906E0DF8E}"/>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8804204" y="5123359"/>
            <a:ext cx="1042844" cy="286003"/>
          </a:xfrm>
          <a:prstGeom prst="rect">
            <a:avLst/>
          </a:prstGeom>
        </p:spPr>
      </p:pic>
      <p:pic>
        <p:nvPicPr>
          <p:cNvPr id="110" name="Picture 109">
            <a:extLst>
              <a:ext uri="{FF2B5EF4-FFF2-40B4-BE49-F238E27FC236}">
                <a16:creationId xmlns:a16="http://schemas.microsoft.com/office/drawing/2014/main" id="{F1E7BF98-CBE1-49A5-A4BC-6FA6F82BF70D}"/>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663386" y="4185726"/>
            <a:ext cx="1223296" cy="323078"/>
          </a:xfrm>
          <a:prstGeom prst="rect">
            <a:avLst/>
          </a:prstGeom>
        </p:spPr>
      </p:pic>
      <p:pic>
        <p:nvPicPr>
          <p:cNvPr id="112" name="Picture 111">
            <a:extLst>
              <a:ext uri="{FF2B5EF4-FFF2-40B4-BE49-F238E27FC236}">
                <a16:creationId xmlns:a16="http://schemas.microsoft.com/office/drawing/2014/main" id="{3B18E8C7-BFE5-46AB-86D3-EB69FCA50468}"/>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3851897" y="3152630"/>
            <a:ext cx="1209861" cy="356956"/>
          </a:xfrm>
          <a:prstGeom prst="rect">
            <a:avLst/>
          </a:prstGeom>
        </p:spPr>
      </p:pic>
      <p:pic>
        <p:nvPicPr>
          <p:cNvPr id="113" name="Picture 112">
            <a:extLst>
              <a:ext uri="{FF2B5EF4-FFF2-40B4-BE49-F238E27FC236}">
                <a16:creationId xmlns:a16="http://schemas.microsoft.com/office/drawing/2014/main" id="{67096F15-E0F2-4294-9DA6-4AA149129E33}"/>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942295" y="4814796"/>
            <a:ext cx="665479" cy="412597"/>
          </a:xfrm>
          <a:prstGeom prst="rect">
            <a:avLst/>
          </a:prstGeom>
        </p:spPr>
      </p:pic>
      <p:pic>
        <p:nvPicPr>
          <p:cNvPr id="114" name="Picture 113">
            <a:extLst>
              <a:ext uri="{FF2B5EF4-FFF2-40B4-BE49-F238E27FC236}">
                <a16:creationId xmlns:a16="http://schemas.microsoft.com/office/drawing/2014/main" id="{0A21F5F1-0D63-4F54-8A9D-37EA626B8C2F}"/>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8786174" y="5520255"/>
            <a:ext cx="1078904" cy="552042"/>
          </a:xfrm>
          <a:prstGeom prst="rect">
            <a:avLst/>
          </a:prstGeom>
        </p:spPr>
      </p:pic>
      <p:pic>
        <p:nvPicPr>
          <p:cNvPr id="115" name="Picture 114">
            <a:extLst>
              <a:ext uri="{FF2B5EF4-FFF2-40B4-BE49-F238E27FC236}">
                <a16:creationId xmlns:a16="http://schemas.microsoft.com/office/drawing/2014/main" id="{9E0747B1-7C24-4112-A908-0776C9EF9C0F}"/>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5414751" y="3236674"/>
            <a:ext cx="1382122" cy="357409"/>
          </a:xfrm>
          <a:prstGeom prst="rect">
            <a:avLst/>
          </a:prstGeom>
        </p:spPr>
      </p:pic>
      <p:cxnSp>
        <p:nvCxnSpPr>
          <p:cNvPr id="117" name="Straight Connector 116">
            <a:extLst>
              <a:ext uri="{FF2B5EF4-FFF2-40B4-BE49-F238E27FC236}">
                <a16:creationId xmlns:a16="http://schemas.microsoft.com/office/drawing/2014/main" id="{49407B49-F2A6-40CB-B72B-A9204FA17AB4}"/>
              </a:ext>
            </a:extLst>
          </p:cNvPr>
          <p:cNvCxnSpPr/>
          <p:nvPr/>
        </p:nvCxnSpPr>
        <p:spPr>
          <a:xfrm>
            <a:off x="10136458"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118" name="Picture 117">
            <a:extLst>
              <a:ext uri="{FF2B5EF4-FFF2-40B4-BE49-F238E27FC236}">
                <a16:creationId xmlns:a16="http://schemas.microsoft.com/office/drawing/2014/main" id="{D7CD9AC3-465E-4FB7-8A60-209861EACB5B}"/>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2267292" y="5175132"/>
            <a:ext cx="1209097" cy="226264"/>
          </a:xfrm>
          <a:prstGeom prst="rect">
            <a:avLst/>
          </a:prstGeom>
        </p:spPr>
      </p:pic>
      <p:pic>
        <p:nvPicPr>
          <p:cNvPr id="122" name="Picture 121">
            <a:extLst>
              <a:ext uri="{FF2B5EF4-FFF2-40B4-BE49-F238E27FC236}">
                <a16:creationId xmlns:a16="http://schemas.microsoft.com/office/drawing/2014/main" id="{BA7B0A48-D018-4B04-A2DB-BFF1CE8B0894}"/>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10312271" y="2959647"/>
            <a:ext cx="1216842" cy="301309"/>
          </a:xfrm>
          <a:prstGeom prst="rect">
            <a:avLst/>
          </a:prstGeom>
        </p:spPr>
      </p:pic>
      <p:pic>
        <p:nvPicPr>
          <p:cNvPr id="123" name="Picture 122">
            <a:extLst>
              <a:ext uri="{FF2B5EF4-FFF2-40B4-BE49-F238E27FC236}">
                <a16:creationId xmlns:a16="http://schemas.microsoft.com/office/drawing/2014/main" id="{F83C58E7-586B-48E8-9146-8B44489272E7}"/>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8887937" y="3679720"/>
            <a:ext cx="875378" cy="371372"/>
          </a:xfrm>
          <a:prstGeom prst="rect">
            <a:avLst/>
          </a:prstGeom>
        </p:spPr>
      </p:pic>
      <p:pic>
        <p:nvPicPr>
          <p:cNvPr id="127" name="Picture 126" descr="Logo&#10;&#10;Description automatically generated">
            <a:extLst>
              <a:ext uri="{FF2B5EF4-FFF2-40B4-BE49-F238E27FC236}">
                <a16:creationId xmlns:a16="http://schemas.microsoft.com/office/drawing/2014/main" id="{5092298E-3029-410A-BA02-4A8D03ADAA15}"/>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8722122" y="1670033"/>
            <a:ext cx="1207008" cy="333339"/>
          </a:xfrm>
          <a:prstGeom prst="rect">
            <a:avLst/>
          </a:prstGeom>
        </p:spPr>
      </p:pic>
      <p:pic>
        <p:nvPicPr>
          <p:cNvPr id="128" name="Picture 127" descr="Logo&#10;&#10;Description automatically generated">
            <a:extLst>
              <a:ext uri="{FF2B5EF4-FFF2-40B4-BE49-F238E27FC236}">
                <a16:creationId xmlns:a16="http://schemas.microsoft.com/office/drawing/2014/main" id="{581F3C79-9228-4462-B61D-1B5C2EFA059F}"/>
              </a:ext>
            </a:extLst>
          </p:cNvPr>
          <p:cNvPicPr>
            <a:picLocks noChangeAspect="1"/>
          </p:cNvPicPr>
          <p:nvPr/>
        </p:nvPicPr>
        <p:blipFill rotWithShape="1">
          <a:blip r:embed="rId29" cstate="screen">
            <a:extLst>
              <a:ext uri="{28A0092B-C50C-407E-A947-70E740481C1C}">
                <a14:useLocalDpi xmlns:a14="http://schemas.microsoft.com/office/drawing/2010/main"/>
              </a:ext>
            </a:extLst>
          </a:blip>
          <a:srcRect t="19706"/>
          <a:stretch/>
        </p:blipFill>
        <p:spPr>
          <a:xfrm>
            <a:off x="8659841" y="2240965"/>
            <a:ext cx="1331570" cy="352746"/>
          </a:xfrm>
          <a:prstGeom prst="rect">
            <a:avLst/>
          </a:prstGeom>
        </p:spPr>
      </p:pic>
      <p:pic>
        <p:nvPicPr>
          <p:cNvPr id="129" name="Picture 128" descr="Logo&#10;&#10;Description automatically generated">
            <a:extLst>
              <a:ext uri="{FF2B5EF4-FFF2-40B4-BE49-F238E27FC236}">
                <a16:creationId xmlns:a16="http://schemas.microsoft.com/office/drawing/2014/main" id="{8DE1BC4B-0805-4A0E-82E8-F06F3623C7D5}"/>
              </a:ext>
            </a:extLst>
          </p:cNvPr>
          <p:cNvPicPr>
            <a:picLocks noChangeAspect="1"/>
          </p:cNvPicPr>
          <p:nvPr/>
        </p:nvPicPr>
        <p:blipFill>
          <a:blip r:embed="rId30" cstate="screen">
            <a:extLst>
              <a:ext uri="{28A0092B-C50C-407E-A947-70E740481C1C}">
                <a14:useLocalDpi xmlns:a14="http://schemas.microsoft.com/office/drawing/2010/main"/>
              </a:ext>
            </a:extLst>
          </a:blip>
          <a:stretch>
            <a:fillRect/>
          </a:stretch>
        </p:blipFill>
        <p:spPr>
          <a:xfrm>
            <a:off x="2150509" y="2308644"/>
            <a:ext cx="1442663" cy="408755"/>
          </a:xfrm>
          <a:prstGeom prst="rect">
            <a:avLst/>
          </a:prstGeom>
        </p:spPr>
      </p:pic>
      <p:pic>
        <p:nvPicPr>
          <p:cNvPr id="130" name="Picture 129">
            <a:extLst>
              <a:ext uri="{FF2B5EF4-FFF2-40B4-BE49-F238E27FC236}">
                <a16:creationId xmlns:a16="http://schemas.microsoft.com/office/drawing/2014/main" id="{A69D9442-3E54-4F90-91D7-BF85911AE8A4}"/>
              </a:ext>
            </a:extLst>
          </p:cNvPr>
          <p:cNvPicPr>
            <a:picLocks noChangeAspect="1"/>
          </p:cNvPicPr>
          <p:nvPr/>
        </p:nvPicPr>
        <p:blipFill>
          <a:blip r:embed="rId31" cstate="screen">
            <a:extLst>
              <a:ext uri="{28A0092B-C50C-407E-A947-70E740481C1C}">
                <a14:useLocalDpi xmlns:a14="http://schemas.microsoft.com/office/drawing/2010/main"/>
              </a:ext>
            </a:extLst>
          </a:blip>
          <a:stretch>
            <a:fillRect/>
          </a:stretch>
        </p:blipFill>
        <p:spPr>
          <a:xfrm>
            <a:off x="10648438" y="3537587"/>
            <a:ext cx="544508" cy="544508"/>
          </a:xfrm>
          <a:prstGeom prst="rect">
            <a:avLst/>
          </a:prstGeom>
        </p:spPr>
      </p:pic>
      <p:pic>
        <p:nvPicPr>
          <p:cNvPr id="132" name="Picture 131">
            <a:extLst>
              <a:ext uri="{FF2B5EF4-FFF2-40B4-BE49-F238E27FC236}">
                <a16:creationId xmlns:a16="http://schemas.microsoft.com/office/drawing/2014/main" id="{E43C1F54-DCC1-48F5-BBBF-C205ACDEE6E9}"/>
              </a:ext>
            </a:extLst>
          </p:cNvPr>
          <p:cNvPicPr>
            <a:picLocks noChangeAspect="1"/>
          </p:cNvPicPr>
          <p:nvPr/>
        </p:nvPicPr>
        <p:blipFill>
          <a:blip r:embed="rId32" cstate="screen">
            <a:extLst>
              <a:ext uri="{28A0092B-C50C-407E-A947-70E740481C1C}">
                <a14:useLocalDpi xmlns:a14="http://schemas.microsoft.com/office/drawing/2010/main"/>
              </a:ext>
            </a:extLst>
          </a:blip>
          <a:stretch>
            <a:fillRect/>
          </a:stretch>
        </p:blipFill>
        <p:spPr>
          <a:xfrm>
            <a:off x="2214494" y="4646034"/>
            <a:ext cx="1314692" cy="304279"/>
          </a:xfrm>
          <a:prstGeom prst="rect">
            <a:avLst/>
          </a:prstGeom>
        </p:spPr>
      </p:pic>
      <p:pic>
        <p:nvPicPr>
          <p:cNvPr id="133" name="Picture 132" descr="Logo&#10;&#10;Description automatically generated">
            <a:extLst>
              <a:ext uri="{FF2B5EF4-FFF2-40B4-BE49-F238E27FC236}">
                <a16:creationId xmlns:a16="http://schemas.microsoft.com/office/drawing/2014/main" id="{44FF870B-8589-416F-8584-C695F5068A4F}"/>
              </a:ext>
            </a:extLst>
          </p:cNvPr>
          <p:cNvPicPr>
            <a:picLocks noChangeAspect="1"/>
          </p:cNvPicPr>
          <p:nvPr/>
        </p:nvPicPr>
        <p:blipFill rotWithShape="1">
          <a:blip r:embed="rId33" cstate="screen">
            <a:extLst>
              <a:ext uri="{28A0092B-C50C-407E-A947-70E740481C1C}">
                <a14:useLocalDpi xmlns:a14="http://schemas.microsoft.com/office/drawing/2010/main"/>
              </a:ext>
            </a:extLst>
          </a:blip>
          <a:srcRect/>
          <a:stretch/>
        </p:blipFill>
        <p:spPr>
          <a:xfrm>
            <a:off x="2268336" y="5626212"/>
            <a:ext cx="1207008" cy="330358"/>
          </a:xfrm>
          <a:prstGeom prst="rect">
            <a:avLst/>
          </a:prstGeom>
        </p:spPr>
      </p:pic>
      <p:pic>
        <p:nvPicPr>
          <p:cNvPr id="134" name="Picture 133" descr="A picture containing text&#10;&#10;Description automatically generated">
            <a:extLst>
              <a:ext uri="{FF2B5EF4-FFF2-40B4-BE49-F238E27FC236}">
                <a16:creationId xmlns:a16="http://schemas.microsoft.com/office/drawing/2014/main" id="{C8FA56F0-ECE5-4FB0-A12F-9BD5C8F323FD}"/>
              </a:ext>
            </a:extLst>
          </p:cNvPr>
          <p:cNvPicPr>
            <a:picLocks noChangeAspect="1"/>
          </p:cNvPicPr>
          <p:nvPr/>
        </p:nvPicPr>
        <p:blipFill>
          <a:blip r:embed="rId34" cstate="screen">
            <a:extLst>
              <a:ext uri="{28A0092B-C50C-407E-A947-70E740481C1C}">
                <a14:useLocalDpi xmlns:a14="http://schemas.microsoft.com/office/drawing/2010/main"/>
              </a:ext>
            </a:extLst>
          </a:blip>
          <a:stretch>
            <a:fillRect/>
          </a:stretch>
        </p:blipFill>
        <p:spPr>
          <a:xfrm>
            <a:off x="10432467" y="5179865"/>
            <a:ext cx="976451" cy="260652"/>
          </a:xfrm>
          <a:prstGeom prst="rect">
            <a:avLst/>
          </a:prstGeom>
        </p:spPr>
      </p:pic>
      <p:pic>
        <p:nvPicPr>
          <p:cNvPr id="135" name="Picture 134" descr="GAPacific.jpeg">
            <a:extLst>
              <a:ext uri="{FF2B5EF4-FFF2-40B4-BE49-F238E27FC236}">
                <a16:creationId xmlns:a16="http://schemas.microsoft.com/office/drawing/2014/main" id="{B9832DF3-C2C4-4C53-892A-81D2D27A8819}"/>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2366155" y="3973329"/>
            <a:ext cx="1011371" cy="447886"/>
          </a:xfrm>
          <a:prstGeom prst="rect">
            <a:avLst/>
          </a:prstGeom>
        </p:spPr>
      </p:pic>
      <p:sp>
        <p:nvSpPr>
          <p:cNvPr id="136" name="TextBox 135">
            <a:extLst>
              <a:ext uri="{FF2B5EF4-FFF2-40B4-BE49-F238E27FC236}">
                <a16:creationId xmlns:a16="http://schemas.microsoft.com/office/drawing/2014/main" id="{ED3CD0E1-09E2-43B9-AC67-241398E92113}"/>
              </a:ext>
            </a:extLst>
          </p:cNvPr>
          <p:cNvSpPr txBox="1"/>
          <p:nvPr/>
        </p:nvSpPr>
        <p:spPr>
          <a:xfrm>
            <a:off x="4485684" y="6162958"/>
            <a:ext cx="7314755" cy="230832"/>
          </a:xfrm>
          <a:prstGeom prst="rect">
            <a:avLst/>
          </a:prstGeom>
          <a:noFill/>
        </p:spPr>
        <p:txBody>
          <a:bodyPr wrap="square" rtlCol="0">
            <a:spAutoFit/>
          </a:bodyPr>
          <a:lstStyle/>
          <a:p>
            <a:pPr algn="r"/>
            <a:r>
              <a:rPr lang="en-US" sz="900" i="1" dirty="0"/>
              <a:t>Note: Representative sample; not all-inclusive of clients served. Excludes numerous well-known clients due to confidentiality agreements.</a:t>
            </a:r>
            <a:endParaRPr lang="en-US" sz="900" i="1" dirty="0">
              <a:solidFill>
                <a:srgbClr val="5F6062"/>
              </a:solidFill>
            </a:endParaRPr>
          </a:p>
        </p:txBody>
      </p:sp>
      <p:pic>
        <p:nvPicPr>
          <p:cNvPr id="1062" name="Picture 38" descr="Logo - AURA Astronomy">
            <a:extLst>
              <a:ext uri="{FF2B5EF4-FFF2-40B4-BE49-F238E27FC236}">
                <a16:creationId xmlns:a16="http://schemas.microsoft.com/office/drawing/2014/main" id="{BD168BBD-0259-4B91-919B-4DA23DBC1948}"/>
              </a:ext>
            </a:extLst>
          </p:cNvPr>
          <p:cNvPicPr>
            <a:picLocks noChangeAspect="1" noChangeArrowheads="1"/>
          </p:cNvPicPr>
          <p:nvPr/>
        </p:nvPicPr>
        <p:blipFill>
          <a:blip r:embed="rId36" cstate="screen">
            <a:extLst>
              <a:ext uri="{28A0092B-C50C-407E-A947-70E740481C1C}">
                <a14:useLocalDpi xmlns:a14="http://schemas.microsoft.com/office/drawing/2010/main"/>
              </a:ext>
            </a:extLst>
          </a:blip>
          <a:srcRect/>
          <a:stretch>
            <a:fillRect/>
          </a:stretch>
        </p:blipFill>
        <p:spPr bwMode="auto">
          <a:xfrm>
            <a:off x="5538131" y="1753891"/>
            <a:ext cx="1184346" cy="37887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A455CDB-C446-443B-AB86-284F6575E8B8}"/>
              </a:ext>
            </a:extLst>
          </p:cNvPr>
          <p:cNvPicPr>
            <a:picLocks noChangeAspect="1" noChangeArrowheads="1"/>
          </p:cNvPicPr>
          <p:nvPr/>
        </p:nvPicPr>
        <p:blipFill>
          <a:blip r:embed="rId37" cstate="screen">
            <a:extLst>
              <a:ext uri="{28A0092B-C50C-407E-A947-70E740481C1C}">
                <a14:useLocalDpi xmlns:a14="http://schemas.microsoft.com/office/drawing/2010/main"/>
              </a:ext>
            </a:extLst>
          </a:blip>
          <a:srcRect/>
          <a:stretch>
            <a:fillRect/>
          </a:stretch>
        </p:blipFill>
        <p:spPr bwMode="auto">
          <a:xfrm>
            <a:off x="7223261" y="1741914"/>
            <a:ext cx="953460" cy="4904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Mitsubishi Electric logo and symbol, meaning, history, PNG">
            <a:extLst>
              <a:ext uri="{FF2B5EF4-FFF2-40B4-BE49-F238E27FC236}">
                <a16:creationId xmlns:a16="http://schemas.microsoft.com/office/drawing/2014/main" id="{B9F9FB96-470A-4725-9AE8-3750E2E8295F}"/>
              </a:ext>
            </a:extLst>
          </p:cNvPr>
          <p:cNvPicPr>
            <a:picLocks noChangeAspect="1" noChangeArrowheads="1"/>
          </p:cNvPicPr>
          <p:nvPr/>
        </p:nvPicPr>
        <p:blipFill rotWithShape="1">
          <a:blip r:embed="rId38" cstate="screen">
            <a:clrChange>
              <a:clrFrom>
                <a:srgbClr val="FFFFFF"/>
              </a:clrFrom>
              <a:clrTo>
                <a:srgbClr val="FFFFFF">
                  <a:alpha val="0"/>
                </a:srgbClr>
              </a:clrTo>
            </a:clrChange>
            <a:extLst>
              <a:ext uri="{28A0092B-C50C-407E-A947-70E740481C1C}">
                <a14:useLocalDpi xmlns:a14="http://schemas.microsoft.com/office/drawing/2010/main"/>
              </a:ext>
            </a:extLst>
          </a:blip>
          <a:srcRect t="18396" b="16722"/>
          <a:stretch/>
        </p:blipFill>
        <p:spPr bwMode="auto">
          <a:xfrm>
            <a:off x="3900081" y="2418872"/>
            <a:ext cx="1113493" cy="4502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B4EB3CE-543B-C1A3-91E4-3884F6C6562F}"/>
              </a:ext>
            </a:extLst>
          </p:cNvPr>
          <p:cNvPicPr>
            <a:picLocks noChangeAspect="1"/>
          </p:cNvPicPr>
          <p:nvPr/>
        </p:nvPicPr>
        <p:blipFill>
          <a:blip r:embed="rId39" cstate="screen">
            <a:extLst>
              <a:ext uri="{28A0092B-C50C-407E-A947-70E740481C1C}">
                <a14:useLocalDpi xmlns:a14="http://schemas.microsoft.com/office/drawing/2010/main"/>
              </a:ext>
            </a:extLst>
          </a:blip>
          <a:stretch>
            <a:fillRect/>
          </a:stretch>
        </p:blipFill>
        <p:spPr>
          <a:xfrm>
            <a:off x="2201679" y="3393301"/>
            <a:ext cx="1340322" cy="355209"/>
          </a:xfrm>
          <a:prstGeom prst="rect">
            <a:avLst/>
          </a:prstGeom>
        </p:spPr>
      </p:pic>
      <p:pic>
        <p:nvPicPr>
          <p:cNvPr id="7" name="Picture 6">
            <a:extLst>
              <a:ext uri="{FF2B5EF4-FFF2-40B4-BE49-F238E27FC236}">
                <a16:creationId xmlns:a16="http://schemas.microsoft.com/office/drawing/2014/main" id="{64FDBEE4-BA81-35D4-9B98-C06A41A667A8}"/>
              </a:ext>
            </a:extLst>
          </p:cNvPr>
          <p:cNvPicPr>
            <a:picLocks noChangeAspect="1"/>
          </p:cNvPicPr>
          <p:nvPr/>
        </p:nvPicPr>
        <p:blipFill rotWithShape="1">
          <a:blip r:embed="rId40" cstate="screen">
            <a:extLst>
              <a:ext uri="{28A0092B-C50C-407E-A947-70E740481C1C}">
                <a14:useLocalDpi xmlns:a14="http://schemas.microsoft.com/office/drawing/2010/main"/>
              </a:ext>
            </a:extLst>
          </a:blip>
          <a:srcRect/>
          <a:stretch/>
        </p:blipFill>
        <p:spPr>
          <a:xfrm>
            <a:off x="3767781" y="4476039"/>
            <a:ext cx="1417024" cy="267803"/>
          </a:xfrm>
          <a:prstGeom prst="rect">
            <a:avLst/>
          </a:prstGeom>
        </p:spPr>
      </p:pic>
      <p:pic>
        <p:nvPicPr>
          <p:cNvPr id="8" name="Picture 7">
            <a:extLst>
              <a:ext uri="{FF2B5EF4-FFF2-40B4-BE49-F238E27FC236}">
                <a16:creationId xmlns:a16="http://schemas.microsoft.com/office/drawing/2014/main" id="{3B235870-5DCC-4D62-0BF3-C81B98FAFE92}"/>
              </a:ext>
            </a:extLst>
          </p:cNvPr>
          <p:cNvPicPr>
            <a:picLocks noChangeAspect="1"/>
          </p:cNvPicPr>
          <p:nvPr/>
        </p:nvPicPr>
        <p:blipFill>
          <a:blip r:embed="rId41" cstate="screen">
            <a:extLst>
              <a:ext uri="{28A0092B-C50C-407E-A947-70E740481C1C}">
                <a14:useLocalDpi xmlns:a14="http://schemas.microsoft.com/office/drawing/2010/main"/>
              </a:ext>
            </a:extLst>
          </a:blip>
          <a:stretch>
            <a:fillRect/>
          </a:stretch>
        </p:blipFill>
        <p:spPr>
          <a:xfrm>
            <a:off x="3799909" y="5005380"/>
            <a:ext cx="1277236" cy="351892"/>
          </a:xfrm>
          <a:prstGeom prst="rect">
            <a:avLst/>
          </a:prstGeom>
        </p:spPr>
      </p:pic>
      <p:pic>
        <p:nvPicPr>
          <p:cNvPr id="9" name="Picture 8">
            <a:extLst>
              <a:ext uri="{FF2B5EF4-FFF2-40B4-BE49-F238E27FC236}">
                <a16:creationId xmlns:a16="http://schemas.microsoft.com/office/drawing/2014/main" id="{49AF3409-6DAF-CBEC-C081-EB314CDF75A5}"/>
              </a:ext>
            </a:extLst>
          </p:cNvPr>
          <p:cNvPicPr>
            <a:picLocks noChangeAspect="1"/>
          </p:cNvPicPr>
          <p:nvPr/>
        </p:nvPicPr>
        <p:blipFill>
          <a:blip r:embed="rId42" cstate="screen">
            <a:extLst>
              <a:ext uri="{28A0092B-C50C-407E-A947-70E740481C1C}">
                <a14:useLocalDpi xmlns:a14="http://schemas.microsoft.com/office/drawing/2010/main"/>
              </a:ext>
            </a:extLst>
          </a:blip>
          <a:stretch>
            <a:fillRect/>
          </a:stretch>
        </p:blipFill>
        <p:spPr>
          <a:xfrm>
            <a:off x="6969782" y="5075824"/>
            <a:ext cx="1460418" cy="371684"/>
          </a:xfrm>
          <a:prstGeom prst="rect">
            <a:avLst/>
          </a:prstGeom>
        </p:spPr>
      </p:pic>
      <p:pic>
        <p:nvPicPr>
          <p:cNvPr id="10" name="Picture 12" descr="Black Hills Energy strikes deal with a bitcoin mining company to not  interrupt its regular service | Wyoming Public Media">
            <a:extLst>
              <a:ext uri="{FF2B5EF4-FFF2-40B4-BE49-F238E27FC236}">
                <a16:creationId xmlns:a16="http://schemas.microsoft.com/office/drawing/2014/main" id="{90DB91D8-9D62-6A1A-F66E-31C4BAC513CC}"/>
              </a:ext>
            </a:extLst>
          </p:cNvPr>
          <p:cNvPicPr>
            <a:picLocks noChangeAspect="1" noChangeArrowheads="1"/>
          </p:cNvPicPr>
          <p:nvPr/>
        </p:nvPicPr>
        <p:blipFill rotWithShape="1">
          <a:blip r:embed="rId43" cstate="screen">
            <a:extLst>
              <a:ext uri="{28A0092B-C50C-407E-A947-70E740481C1C}">
                <a14:useLocalDpi xmlns:a14="http://schemas.microsoft.com/office/drawing/2010/main"/>
              </a:ext>
            </a:extLst>
          </a:blip>
          <a:srcRect l="8651" t="11242" r="7974" b="27485"/>
          <a:stretch/>
        </p:blipFill>
        <p:spPr bwMode="auto">
          <a:xfrm>
            <a:off x="7252125" y="2920261"/>
            <a:ext cx="895733" cy="45592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a:extLst>
              <a:ext uri="{FF2B5EF4-FFF2-40B4-BE49-F238E27FC236}">
                <a16:creationId xmlns:a16="http://schemas.microsoft.com/office/drawing/2014/main" id="{93679659-0E8E-141A-F256-125FFE6DF2EF}"/>
              </a:ext>
            </a:extLst>
          </p:cNvPr>
          <p:cNvPicPr>
            <a:picLocks noChangeAspect="1" noChangeArrowheads="1"/>
          </p:cNvPicPr>
          <p:nvPr/>
        </p:nvPicPr>
        <p:blipFill rotWithShape="1">
          <a:blip r:embed="rId44" cstate="screen">
            <a:clrChange>
              <a:clrFrom>
                <a:srgbClr val="F9F9F9"/>
              </a:clrFrom>
              <a:clrTo>
                <a:srgbClr val="F9F9F9">
                  <a:alpha val="0"/>
                </a:srgbClr>
              </a:clrTo>
            </a:clrChange>
            <a:extLst>
              <a:ext uri="{28A0092B-C50C-407E-A947-70E740481C1C}">
                <a14:useLocalDpi xmlns:a14="http://schemas.microsoft.com/office/drawing/2010/main"/>
              </a:ext>
            </a:extLst>
          </a:blip>
          <a:srcRect/>
          <a:stretch/>
        </p:blipFill>
        <p:spPr bwMode="auto">
          <a:xfrm>
            <a:off x="8649270" y="4345247"/>
            <a:ext cx="1398633" cy="4839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9B53D6D0-C1B9-ACE2-62CA-C217D53BE4FB}"/>
              </a:ext>
            </a:extLst>
          </p:cNvPr>
          <p:cNvPicPr>
            <a:picLocks noChangeAspect="1"/>
          </p:cNvPicPr>
          <p:nvPr/>
        </p:nvPicPr>
        <p:blipFill>
          <a:blip r:embed="rId45" cstate="screen">
            <a:extLst>
              <a:ext uri="{28A0092B-C50C-407E-A947-70E740481C1C}">
                <a14:useLocalDpi xmlns:a14="http://schemas.microsoft.com/office/drawing/2010/main"/>
              </a:ext>
            </a:extLst>
          </a:blip>
          <a:stretch>
            <a:fillRect/>
          </a:stretch>
        </p:blipFill>
        <p:spPr>
          <a:xfrm>
            <a:off x="10538806" y="1685883"/>
            <a:ext cx="833580" cy="498156"/>
          </a:xfrm>
          <a:prstGeom prst="rect">
            <a:avLst/>
          </a:prstGeom>
        </p:spPr>
      </p:pic>
      <p:pic>
        <p:nvPicPr>
          <p:cNvPr id="13" name="Picture 12" descr="A blue sign with white letters&#10;&#10;Description automatically generated with low confidence">
            <a:extLst>
              <a:ext uri="{FF2B5EF4-FFF2-40B4-BE49-F238E27FC236}">
                <a16:creationId xmlns:a16="http://schemas.microsoft.com/office/drawing/2014/main" id="{5A7C9091-D6A2-38ED-B44B-BFF43A1C124C}"/>
              </a:ext>
            </a:extLst>
          </p:cNvPr>
          <p:cNvPicPr>
            <a:picLocks noChangeAspect="1"/>
          </p:cNvPicPr>
          <p:nvPr/>
        </p:nvPicPr>
        <p:blipFill>
          <a:blip r:embed="rId46" cstate="screen">
            <a:extLst>
              <a:ext uri="{28A0092B-C50C-407E-A947-70E740481C1C}">
                <a14:useLocalDpi xmlns:a14="http://schemas.microsoft.com/office/drawing/2010/main"/>
              </a:ext>
            </a:extLst>
          </a:blip>
          <a:stretch>
            <a:fillRect/>
          </a:stretch>
        </p:blipFill>
        <p:spPr>
          <a:xfrm>
            <a:off x="10666465" y="4358726"/>
            <a:ext cx="544508" cy="544508"/>
          </a:xfrm>
          <a:prstGeom prst="rect">
            <a:avLst/>
          </a:prstGeom>
        </p:spPr>
      </p:pic>
      <p:grpSp>
        <p:nvGrpSpPr>
          <p:cNvPr id="14" name="Group 13">
            <a:extLst>
              <a:ext uri="{FF2B5EF4-FFF2-40B4-BE49-F238E27FC236}">
                <a16:creationId xmlns:a16="http://schemas.microsoft.com/office/drawing/2014/main" id="{08A0304C-7705-BBAF-D813-396AF1DD8E2E}"/>
              </a:ext>
            </a:extLst>
          </p:cNvPr>
          <p:cNvGrpSpPr/>
          <p:nvPr/>
        </p:nvGrpSpPr>
        <p:grpSpPr>
          <a:xfrm>
            <a:off x="471739" y="1138330"/>
            <a:ext cx="11255971" cy="481616"/>
            <a:chOff x="471739" y="1101754"/>
            <a:chExt cx="11255971" cy="481616"/>
          </a:xfrm>
        </p:grpSpPr>
        <p:sp>
          <p:nvSpPr>
            <p:cNvPr id="15" name="Rounded Rectangle 14">
              <a:extLst>
                <a:ext uri="{FF2B5EF4-FFF2-40B4-BE49-F238E27FC236}">
                  <a16:creationId xmlns:a16="http://schemas.microsoft.com/office/drawing/2014/main" id="{ED768F47-7D0E-C52A-8C32-01966D18081F}"/>
                </a:ext>
              </a:extLst>
            </p:cNvPr>
            <p:cNvSpPr/>
            <p:nvPr/>
          </p:nvSpPr>
          <p:spPr>
            <a:xfrm>
              <a:off x="471739" y="1104651"/>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latin typeface="Arial" panose="020B0604020202020204" pitchFamily="34" charset="0"/>
                  <a:cs typeface="Arial" panose="020B0604020202020204" pitchFamily="34" charset="0"/>
                </a:rPr>
                <a:t>Retail and</a:t>
              </a:r>
              <a:br>
                <a:rPr lang="en-US" sz="1100" b="1" dirty="0">
                  <a:solidFill>
                    <a:schemeClr val="bg1"/>
                  </a:solidFill>
                  <a:latin typeface="Arial" panose="020B0604020202020204" pitchFamily="34" charset="0"/>
                  <a:cs typeface="Arial" panose="020B0604020202020204" pitchFamily="34" charset="0"/>
                </a:rPr>
              </a:br>
              <a:r>
                <a:rPr lang="en-US" sz="1100" b="1" dirty="0">
                  <a:solidFill>
                    <a:schemeClr val="bg1"/>
                  </a:solidFill>
                  <a:latin typeface="Arial" panose="020B0604020202020204" pitchFamily="34" charset="0"/>
                  <a:cs typeface="Arial" panose="020B0604020202020204" pitchFamily="34" charset="0"/>
                </a:rPr>
                <a:t>Consumer Products</a:t>
              </a:r>
            </a:p>
          </p:txBody>
        </p:sp>
        <p:sp>
          <p:nvSpPr>
            <p:cNvPr id="16" name="Rounded Rectangle 15">
              <a:extLst>
                <a:ext uri="{FF2B5EF4-FFF2-40B4-BE49-F238E27FC236}">
                  <a16:creationId xmlns:a16="http://schemas.microsoft.com/office/drawing/2014/main" id="{F651A3B4-3F20-2F7F-4C0A-C2DBA1B14E30}"/>
                </a:ext>
              </a:extLst>
            </p:cNvPr>
            <p:cNvSpPr/>
            <p:nvPr/>
          </p:nvSpPr>
          <p:spPr>
            <a:xfrm>
              <a:off x="2087331" y="1101754"/>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Manufacturing and Industrial</a:t>
              </a:r>
            </a:p>
          </p:txBody>
        </p:sp>
        <p:sp>
          <p:nvSpPr>
            <p:cNvPr id="17" name="Rounded Rectangle 16">
              <a:extLst>
                <a:ext uri="{FF2B5EF4-FFF2-40B4-BE49-F238E27FC236}">
                  <a16:creationId xmlns:a16="http://schemas.microsoft.com/office/drawing/2014/main" id="{9DBC4CEF-A086-E9D6-7823-6E7A6272A117}"/>
                </a:ext>
              </a:extLst>
            </p:cNvPr>
            <p:cNvSpPr/>
            <p:nvPr/>
          </p:nvSpPr>
          <p:spPr>
            <a:xfrm>
              <a:off x="3702923" y="1101754"/>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Technology and Communications</a:t>
              </a:r>
            </a:p>
          </p:txBody>
        </p:sp>
        <p:sp>
          <p:nvSpPr>
            <p:cNvPr id="18" name="Rounded Rectangle 17">
              <a:extLst>
                <a:ext uri="{FF2B5EF4-FFF2-40B4-BE49-F238E27FC236}">
                  <a16:creationId xmlns:a16="http://schemas.microsoft.com/office/drawing/2014/main" id="{7F9B39E8-02B7-8BF1-07D0-1FEA79583ACB}"/>
                </a:ext>
              </a:extLst>
            </p:cNvPr>
            <p:cNvSpPr/>
            <p:nvPr/>
          </p:nvSpPr>
          <p:spPr>
            <a:xfrm>
              <a:off x="5318515" y="1101754"/>
              <a:ext cx="1580616"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Higher Ed., Public Sector, Non-profit</a:t>
              </a:r>
            </a:p>
          </p:txBody>
        </p:sp>
        <p:sp>
          <p:nvSpPr>
            <p:cNvPr id="19" name="Rounded Rectangle 18">
              <a:extLst>
                <a:ext uri="{FF2B5EF4-FFF2-40B4-BE49-F238E27FC236}">
                  <a16:creationId xmlns:a16="http://schemas.microsoft.com/office/drawing/2014/main" id="{A76AE106-367C-EEFD-52DE-6AD2DF3D15FF}"/>
                </a:ext>
              </a:extLst>
            </p:cNvPr>
            <p:cNvSpPr/>
            <p:nvPr/>
          </p:nvSpPr>
          <p:spPr>
            <a:xfrm>
              <a:off x="6924895" y="1101754"/>
              <a:ext cx="1601472"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Energy and</a:t>
              </a:r>
              <a:br>
                <a:rPr lang="en-US" sz="1100" b="1" dirty="0">
                  <a:solidFill>
                    <a:schemeClr val="bg1"/>
                  </a:solidFill>
                </a:rPr>
              </a:br>
              <a:r>
                <a:rPr lang="en-US" sz="1100" b="1" dirty="0">
                  <a:solidFill>
                    <a:schemeClr val="bg1"/>
                  </a:solidFill>
                </a:rPr>
                <a:t>Utilities</a:t>
              </a:r>
            </a:p>
          </p:txBody>
        </p:sp>
        <p:sp>
          <p:nvSpPr>
            <p:cNvPr id="20" name="Rounded Rectangle 19">
              <a:extLst>
                <a:ext uri="{FF2B5EF4-FFF2-40B4-BE49-F238E27FC236}">
                  <a16:creationId xmlns:a16="http://schemas.microsoft.com/office/drawing/2014/main" id="{067BFE8A-8969-352E-1F8D-EF0556E62D14}"/>
                </a:ext>
              </a:extLst>
            </p:cNvPr>
            <p:cNvSpPr/>
            <p:nvPr/>
          </p:nvSpPr>
          <p:spPr>
            <a:xfrm>
              <a:off x="8552132" y="1101754"/>
              <a:ext cx="1584324"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Healthcare</a:t>
              </a:r>
            </a:p>
          </p:txBody>
        </p:sp>
        <p:sp>
          <p:nvSpPr>
            <p:cNvPr id="21" name="Rounded Rectangle 20">
              <a:extLst>
                <a:ext uri="{FF2B5EF4-FFF2-40B4-BE49-F238E27FC236}">
                  <a16:creationId xmlns:a16="http://schemas.microsoft.com/office/drawing/2014/main" id="{EAE7618E-7879-1A21-3600-3CDEE7E6013F}"/>
                </a:ext>
              </a:extLst>
            </p:cNvPr>
            <p:cNvSpPr/>
            <p:nvPr/>
          </p:nvSpPr>
          <p:spPr>
            <a:xfrm>
              <a:off x="10162221" y="1101754"/>
              <a:ext cx="1565489"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Professional</a:t>
              </a:r>
              <a:br>
                <a:rPr lang="en-US" sz="1100" b="1" dirty="0">
                  <a:solidFill>
                    <a:schemeClr val="bg1"/>
                  </a:solidFill>
                </a:rPr>
              </a:br>
              <a:r>
                <a:rPr lang="en-US" sz="1100" b="1" dirty="0">
                  <a:solidFill>
                    <a:schemeClr val="bg1"/>
                  </a:solidFill>
                </a:rPr>
                <a:t>Services</a:t>
              </a:r>
            </a:p>
          </p:txBody>
        </p:sp>
      </p:grpSp>
      <p:pic>
        <p:nvPicPr>
          <p:cNvPr id="1026" name="Picture 2">
            <a:extLst>
              <a:ext uri="{FF2B5EF4-FFF2-40B4-BE49-F238E27FC236}">
                <a16:creationId xmlns:a16="http://schemas.microsoft.com/office/drawing/2014/main" id="{EA894363-13A1-45B8-7038-79C8C58EAC48}"/>
              </a:ext>
            </a:extLst>
          </p:cNvPr>
          <p:cNvPicPr>
            <a:picLocks noChangeAspect="1" noChangeArrowheads="1"/>
          </p:cNvPicPr>
          <p:nvPr/>
        </p:nvPicPr>
        <p:blipFill rotWithShape="1">
          <a:blip r:embed="rId47" cstate="print">
            <a:extLst>
              <a:ext uri="{28A0092B-C50C-407E-A947-70E740481C1C}">
                <a14:useLocalDpi xmlns:a14="http://schemas.microsoft.com/office/drawing/2010/main"/>
              </a:ext>
            </a:extLst>
          </a:blip>
          <a:srcRect b="-17432"/>
          <a:stretch/>
        </p:blipFill>
        <p:spPr bwMode="auto">
          <a:xfrm>
            <a:off x="5472928" y="3946825"/>
            <a:ext cx="1266128" cy="45666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a:extLst>
              <a:ext uri="{FF2B5EF4-FFF2-40B4-BE49-F238E27FC236}">
                <a16:creationId xmlns:a16="http://schemas.microsoft.com/office/drawing/2014/main" id="{53F355E5-FD46-0FC7-F3C7-CBDF93400A94}"/>
              </a:ext>
            </a:extLst>
          </p:cNvPr>
          <p:cNvPicPr>
            <a:picLocks noChangeAspect="1" noChangeArrowheads="1"/>
          </p:cNvPicPr>
          <p:nvPr/>
        </p:nvPicPr>
        <p:blipFill>
          <a:blip r:embed="rId48" cstate="print">
            <a:extLst>
              <a:ext uri="{28A0092B-C50C-407E-A947-70E740481C1C}">
                <a14:useLocalDpi xmlns:a14="http://schemas.microsoft.com/office/drawing/2010/main"/>
              </a:ext>
            </a:extLst>
          </a:blip>
          <a:srcRect/>
          <a:stretch>
            <a:fillRect/>
          </a:stretch>
        </p:blipFill>
        <p:spPr bwMode="auto">
          <a:xfrm>
            <a:off x="5359055" y="2525498"/>
            <a:ext cx="1463946" cy="35740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C3AB7CE7-F1AC-30F3-4D05-E67839329CC6}"/>
              </a:ext>
            </a:extLst>
          </p:cNvPr>
          <p:cNvPicPr>
            <a:picLocks noChangeAspect="1" noChangeArrowheads="1"/>
          </p:cNvPicPr>
          <p:nvPr/>
        </p:nvPicPr>
        <p:blipFill>
          <a:blip r:embed="rId49" cstate="print">
            <a:extLst>
              <a:ext uri="{28A0092B-C50C-407E-A947-70E740481C1C}">
                <a14:useLocalDpi xmlns:a14="http://schemas.microsoft.com/office/drawing/2010/main"/>
              </a:ext>
            </a:extLst>
          </a:blip>
          <a:srcRect/>
          <a:stretch>
            <a:fillRect/>
          </a:stretch>
        </p:blipFill>
        <p:spPr bwMode="auto">
          <a:xfrm>
            <a:off x="6986723" y="4411082"/>
            <a:ext cx="1426536" cy="47551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ogo">
            <a:extLst>
              <a:ext uri="{FF2B5EF4-FFF2-40B4-BE49-F238E27FC236}">
                <a16:creationId xmlns:a16="http://schemas.microsoft.com/office/drawing/2014/main" id="{B2126E43-8C70-AF56-87F8-779C4C60AF7E}"/>
              </a:ext>
            </a:extLst>
          </p:cNvPr>
          <p:cNvPicPr>
            <a:picLocks noChangeAspect="1" noChangeArrowheads="1"/>
          </p:cNvPicPr>
          <p:nvPr/>
        </p:nvPicPr>
        <p:blipFill>
          <a:blip r:embed="rId50">
            <a:extLst>
              <a:ext uri="{28A0092B-C50C-407E-A947-70E740481C1C}">
                <a14:useLocalDpi xmlns:a14="http://schemas.microsoft.com/office/drawing/2010/main"/>
              </a:ext>
            </a:extLst>
          </a:blip>
          <a:srcRect/>
          <a:stretch>
            <a:fillRect/>
          </a:stretch>
        </p:blipFill>
        <p:spPr bwMode="auto">
          <a:xfrm>
            <a:off x="555580" y="1742689"/>
            <a:ext cx="1438909" cy="39969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3D0FAFD2-0616-EFD4-D4DC-59682E8967D0}"/>
              </a:ext>
            </a:extLst>
          </p:cNvPr>
          <p:cNvPicPr>
            <a:picLocks noChangeAspect="1"/>
          </p:cNvPicPr>
          <p:nvPr/>
        </p:nvPicPr>
        <p:blipFill>
          <a:blip r:embed="rId51" cstate="print">
            <a:extLst>
              <a:ext uri="{28A0092B-C50C-407E-A947-70E740481C1C}">
                <a14:useLocalDpi xmlns:a14="http://schemas.microsoft.com/office/drawing/2010/main"/>
              </a:ext>
            </a:extLst>
          </a:blip>
          <a:stretch>
            <a:fillRect/>
          </a:stretch>
        </p:blipFill>
        <p:spPr>
          <a:xfrm>
            <a:off x="8757859" y="2840229"/>
            <a:ext cx="1073162" cy="559010"/>
          </a:xfrm>
          <a:prstGeom prst="rect">
            <a:avLst/>
          </a:prstGeom>
        </p:spPr>
      </p:pic>
      <p:sp>
        <p:nvSpPr>
          <p:cNvPr id="25" name="Text Placeholder 5">
            <a:extLst>
              <a:ext uri="{FF2B5EF4-FFF2-40B4-BE49-F238E27FC236}">
                <a16:creationId xmlns:a16="http://schemas.microsoft.com/office/drawing/2014/main" id="{99CFBCE9-A2CC-486D-57BD-0EBF12FB9007}"/>
              </a:ext>
            </a:extLst>
          </p:cNvPr>
          <p:cNvSpPr>
            <a:spLocks noGrp="1"/>
          </p:cNvSpPr>
          <p:nvPr>
            <p:ph type="body" sz="quarter" idx="10"/>
          </p:nvPr>
        </p:nvSpPr>
        <p:spPr>
          <a:xfrm>
            <a:off x="438150" y="155575"/>
            <a:ext cx="11312525" cy="338138"/>
          </a:xfrm>
        </p:spPr>
        <p:txBody>
          <a:bodyPr/>
          <a:lstStyle/>
          <a:p>
            <a:r>
              <a:rPr lang="en-US" dirty="0"/>
              <a:t>About ScottMadden</a:t>
            </a:r>
          </a:p>
        </p:txBody>
      </p:sp>
    </p:spTree>
    <p:extLst>
      <p:ext uri="{BB962C8B-B14F-4D97-AF65-F5344CB8AC3E}">
        <p14:creationId xmlns:p14="http://schemas.microsoft.com/office/powerpoint/2010/main" val="410957909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8</a:t>
            </a:fld>
            <a:endParaRPr lang="en-US" dirty="0"/>
          </a:p>
        </p:txBody>
      </p:sp>
      <p:sp>
        <p:nvSpPr>
          <p:cNvPr id="3" name="Title 2"/>
          <p:cNvSpPr>
            <a:spLocks noGrp="1"/>
          </p:cNvSpPr>
          <p:nvPr>
            <p:ph type="title"/>
          </p:nvPr>
        </p:nvSpPr>
        <p:spPr/>
        <p:txBody>
          <a:bodyPr/>
          <a:lstStyle/>
          <a:p>
            <a:r>
              <a:rPr lang="en-US" dirty="0"/>
              <a:t>ScottMadden’s Proprietary Toolbox</a:t>
            </a:r>
          </a:p>
        </p:txBody>
      </p:sp>
      <p:sp>
        <p:nvSpPr>
          <p:cNvPr id="6" name="Content Placeholder 5"/>
          <p:cNvSpPr>
            <a:spLocks noGrp="1"/>
          </p:cNvSpPr>
          <p:nvPr>
            <p:ph sz="quarter" idx="11"/>
          </p:nvPr>
        </p:nvSpPr>
        <p:spPr/>
        <p:txBody>
          <a:bodyPr/>
          <a:lstStyle/>
          <a:p>
            <a:r>
              <a:rPr lang="en-US" sz="1600" b="0" dirty="0">
                <a:solidFill>
                  <a:schemeClr val="tx1"/>
                </a:solidFill>
              </a:rPr>
              <a:t>ScottMadden has dedicated research and data science and analytics functions. Our research team studies and maintains critical data on trends, metrics, and regulations that impact corporate and shared services organizations, while our data science and analytics team delivers complex analysis and automation using the latest techniques and technologies. Our toolbox includes many resources we will leverage when working with you.</a:t>
            </a:r>
            <a:endParaRPr lang="en-US" sz="1600" dirty="0">
              <a:solidFill>
                <a:schemeClr val="tx1"/>
              </a:solidFill>
            </a:endParaRPr>
          </a:p>
        </p:txBody>
      </p:sp>
      <p:grpSp>
        <p:nvGrpSpPr>
          <p:cNvPr id="7" name="Group 6">
            <a:extLst>
              <a:ext uri="{FF2B5EF4-FFF2-40B4-BE49-F238E27FC236}">
                <a16:creationId xmlns:a16="http://schemas.microsoft.com/office/drawing/2014/main" id="{5281D9FE-A4E2-EACB-5CB2-9DEEEBFEE7B8}"/>
              </a:ext>
            </a:extLst>
          </p:cNvPr>
          <p:cNvGrpSpPr/>
          <p:nvPr/>
        </p:nvGrpSpPr>
        <p:grpSpPr>
          <a:xfrm>
            <a:off x="497694" y="2121587"/>
            <a:ext cx="11219450" cy="3638262"/>
            <a:chOff x="497694" y="2121587"/>
            <a:chExt cx="11219450" cy="3638262"/>
          </a:xfrm>
        </p:grpSpPr>
        <p:sp>
          <p:nvSpPr>
            <p:cNvPr id="137" name="Rectangle 136">
              <a:extLst>
                <a:ext uri="{FF2B5EF4-FFF2-40B4-BE49-F238E27FC236}">
                  <a16:creationId xmlns:a16="http://schemas.microsoft.com/office/drawing/2014/main" id="{2E0173BA-8B3C-4EC8-8988-6E8FD3A3BC13}"/>
                </a:ext>
              </a:extLst>
            </p:cNvPr>
            <p:cNvSpPr/>
            <p:nvPr/>
          </p:nvSpPr>
          <p:spPr>
            <a:xfrm>
              <a:off x="497694" y="3139387"/>
              <a:ext cx="2680064" cy="2616979"/>
            </a:xfrm>
            <a:prstGeom prst="rect">
              <a:avLst/>
            </a:prstGeom>
            <a:solidFill>
              <a:schemeClr val="accent2">
                <a:lumMod val="20000"/>
                <a:lumOff val="8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274320" rtlCol="0" anchor="t"/>
            <a:lstStyle/>
            <a:p>
              <a:pPr marL="285750" lvl="1" indent="-285750">
                <a:spcAft>
                  <a:spcPts val="300"/>
                </a:spcAft>
                <a:buClr>
                  <a:srgbClr val="26BCD7"/>
                </a:buClr>
                <a:buSzPct val="100000"/>
                <a:buFont typeface="Wingdings" panose="05000000000000000000" pitchFamily="2" charset="2"/>
                <a:buChar char="n"/>
              </a:pPr>
              <a:r>
                <a:rPr lang="en-US" sz="1600" dirty="0">
                  <a:solidFill>
                    <a:srgbClr val="5E5F62"/>
                  </a:solidFill>
                  <a:latin typeface="Arial" panose="020B0604020202020204" pitchFamily="34" charset="0"/>
                  <a:cs typeface="Arial" panose="020B0604020202020204" pitchFamily="34" charset="0"/>
                </a:rPr>
                <a:t>Voice-of-the-customer surveys</a:t>
              </a:r>
            </a:p>
            <a:p>
              <a:pPr marL="285750" lvl="1" indent="-285750">
                <a:spcAft>
                  <a:spcPts val="300"/>
                </a:spcAft>
                <a:buClr>
                  <a:srgbClr val="26BCD7"/>
                </a:buClr>
                <a:buSzPct val="100000"/>
                <a:buFont typeface="Wingdings" panose="05000000000000000000" pitchFamily="2" charset="2"/>
                <a:buChar char="n"/>
              </a:pPr>
              <a:r>
                <a:rPr lang="en-US" sz="1600" dirty="0">
                  <a:solidFill>
                    <a:srgbClr val="5E5F62"/>
                  </a:solidFill>
                  <a:latin typeface="Arial" panose="020B0604020202020204" pitchFamily="34" charset="0"/>
                  <a:cs typeface="Arial" panose="020B0604020202020204" pitchFamily="34" charset="0"/>
                </a:rPr>
                <a:t>Work activity assessment</a:t>
              </a:r>
            </a:p>
            <a:p>
              <a:pPr marL="285750" lvl="1" indent="-285750">
                <a:spcAft>
                  <a:spcPts val="300"/>
                </a:spcAft>
                <a:buClr>
                  <a:srgbClr val="26BCD7"/>
                </a:buClr>
                <a:buSzPct val="100000"/>
                <a:buFont typeface="Wingdings" panose="05000000000000000000" pitchFamily="2" charset="2"/>
                <a:buChar char="n"/>
              </a:pPr>
              <a:r>
                <a:rPr lang="en-US" sz="1600" dirty="0">
                  <a:solidFill>
                    <a:srgbClr val="5E5F62"/>
                  </a:solidFill>
                  <a:latin typeface="Arial" panose="020B0604020202020204" pitchFamily="34" charset="0"/>
                  <a:cs typeface="Arial" panose="020B0604020202020204" pitchFamily="34" charset="0"/>
                </a:rPr>
                <a:t>Competency builder</a:t>
              </a:r>
            </a:p>
            <a:p>
              <a:pPr marL="285750" lvl="1" indent="-285750">
                <a:spcAft>
                  <a:spcPts val="300"/>
                </a:spcAft>
                <a:buClr>
                  <a:srgbClr val="26BCD7"/>
                </a:buClr>
                <a:buSzPct val="100000"/>
                <a:buFont typeface="Wingdings" panose="05000000000000000000" pitchFamily="2" charset="2"/>
                <a:buChar char="n"/>
              </a:pPr>
              <a:r>
                <a:rPr lang="en-US" sz="1600" dirty="0">
                  <a:solidFill>
                    <a:srgbClr val="5E5F62"/>
                  </a:solidFill>
                  <a:latin typeface="Arial" panose="020B0604020202020204" pitchFamily="34" charset="0"/>
                  <a:cs typeface="Arial" panose="020B0604020202020204" pitchFamily="34" charset="0"/>
                </a:rPr>
                <a:t>Spans and layers analysis</a:t>
              </a:r>
            </a:p>
          </p:txBody>
        </p:sp>
        <p:sp>
          <p:nvSpPr>
            <p:cNvPr id="138" name="Rectangle 137">
              <a:extLst>
                <a:ext uri="{FF2B5EF4-FFF2-40B4-BE49-F238E27FC236}">
                  <a16:creationId xmlns:a16="http://schemas.microsoft.com/office/drawing/2014/main" id="{FC7B1FD3-30FF-4454-9169-F22B697381CA}"/>
                </a:ext>
              </a:extLst>
            </p:cNvPr>
            <p:cNvSpPr/>
            <p:nvPr/>
          </p:nvSpPr>
          <p:spPr>
            <a:xfrm>
              <a:off x="497694" y="2121587"/>
              <a:ext cx="2680064" cy="834762"/>
            </a:xfrm>
            <a:prstGeom prst="rect">
              <a:avLst/>
            </a:prstGeom>
            <a:solidFill>
              <a:srgbClr val="26BCD7"/>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bIns="0" rtlCol="0" anchor="t"/>
            <a:lstStyle/>
            <a:p>
              <a:pPr lvl="0" algn="ctr" defTabSz="754380"/>
              <a:r>
                <a:rPr lang="en-US" b="1" dirty="0">
                  <a:solidFill>
                    <a:srgbClr val="FFFFFF"/>
                  </a:solidFill>
                </a:rPr>
                <a:t>ASSESSMENT TOOLS</a:t>
              </a:r>
            </a:p>
          </p:txBody>
        </p:sp>
        <p:sp>
          <p:nvSpPr>
            <p:cNvPr id="140" name="Rectangle 139">
              <a:extLst>
                <a:ext uri="{FF2B5EF4-FFF2-40B4-BE49-F238E27FC236}">
                  <a16:creationId xmlns:a16="http://schemas.microsoft.com/office/drawing/2014/main" id="{D67CF91E-CA68-4C72-8153-A49E5CAB2F42}"/>
                </a:ext>
              </a:extLst>
            </p:cNvPr>
            <p:cNvSpPr/>
            <p:nvPr/>
          </p:nvSpPr>
          <p:spPr>
            <a:xfrm>
              <a:off x="3343127" y="3142870"/>
              <a:ext cx="2680063" cy="2616979"/>
            </a:xfrm>
            <a:prstGeom prst="rect">
              <a:avLst/>
            </a:prstGeom>
            <a:solidFill>
              <a:srgbClr val="FCE6D6"/>
            </a:solidFill>
            <a:ln w="19050">
              <a:solidFill>
                <a:srgbClr val="EE8434"/>
              </a:solidFill>
            </a:ln>
            <a:effectLst/>
          </p:spPr>
          <p:style>
            <a:lnRef idx="2">
              <a:schemeClr val="accent1">
                <a:shade val="50000"/>
              </a:schemeClr>
            </a:lnRef>
            <a:fillRef idx="1">
              <a:schemeClr val="accent1"/>
            </a:fillRef>
            <a:effectRef idx="0">
              <a:schemeClr val="accent1"/>
            </a:effectRef>
            <a:fontRef idx="minor">
              <a:schemeClr val="lt1"/>
            </a:fontRef>
          </p:style>
          <p:txBody>
            <a:bodyPr lIns="91440" tIns="274320" rtlCol="0" anchor="t"/>
            <a:lstStyle/>
            <a:p>
              <a:pPr marL="230188" lvl="1" indent="-230188">
                <a:spcAft>
                  <a:spcPts val="300"/>
                </a:spcAft>
                <a:buClr>
                  <a:schemeClr val="accent3"/>
                </a:buClr>
                <a:buSzPct val="100000"/>
                <a:buFont typeface="Wingdings" panose="05000000000000000000" pitchFamily="2" charset="2"/>
                <a:buChar char="n"/>
              </a:pPr>
              <a:r>
                <a:rPr lang="en-US" sz="1600" dirty="0">
                  <a:solidFill>
                    <a:schemeClr val="tx1"/>
                  </a:solidFill>
                  <a:latin typeface="Arial" panose="020B0604020202020204" pitchFamily="34" charset="0"/>
                  <a:cs typeface="Arial" panose="020B0604020202020204" pitchFamily="34" charset="0"/>
                </a:rPr>
                <a:t>Primary functional research</a:t>
              </a:r>
            </a:p>
            <a:p>
              <a:pPr marL="230188" lvl="1" indent="-230188">
                <a:spcAft>
                  <a:spcPts val="300"/>
                </a:spcAft>
                <a:buClr>
                  <a:schemeClr val="accent3"/>
                </a:buClr>
                <a:buSzPct val="100000"/>
                <a:buFont typeface="Wingdings" panose="05000000000000000000" pitchFamily="2" charset="2"/>
                <a:buChar char="n"/>
              </a:pPr>
              <a:r>
                <a:rPr lang="en-US" sz="1600" dirty="0">
                  <a:solidFill>
                    <a:schemeClr val="tx1"/>
                  </a:solidFill>
                  <a:latin typeface="Arial" panose="020B0604020202020204" pitchFamily="34" charset="0"/>
                  <a:cs typeface="Arial" panose="020B0604020202020204" pitchFamily="34" charset="0"/>
                </a:rPr>
                <a:t>Proprietary shared services benchmarking studies</a:t>
              </a:r>
            </a:p>
            <a:p>
              <a:pPr marL="230188" lvl="1" indent="-230188">
                <a:spcAft>
                  <a:spcPts val="300"/>
                </a:spcAft>
                <a:buClr>
                  <a:schemeClr val="accent3"/>
                </a:buClr>
                <a:buSzPct val="100000"/>
                <a:buFont typeface="Wingdings" panose="05000000000000000000" pitchFamily="2" charset="2"/>
                <a:buChar char="n"/>
              </a:pPr>
              <a:r>
                <a:rPr lang="en-US" sz="1600" dirty="0">
                  <a:solidFill>
                    <a:schemeClr val="tx1"/>
                  </a:solidFill>
                  <a:latin typeface="Arial" panose="020B0604020202020204" pitchFamily="34" charset="0"/>
                  <a:cs typeface="Arial" panose="020B0604020202020204" pitchFamily="34" charset="0"/>
                </a:rPr>
                <a:t>Leading practices database</a:t>
              </a:r>
            </a:p>
            <a:p>
              <a:pPr marL="230188" lvl="1" indent="-230188">
                <a:spcAft>
                  <a:spcPts val="300"/>
                </a:spcAft>
                <a:buClr>
                  <a:schemeClr val="accent3"/>
                </a:buClr>
                <a:buSzPct val="100000"/>
                <a:buFont typeface="Wingdings" panose="05000000000000000000" pitchFamily="2" charset="2"/>
                <a:buChar char="n"/>
              </a:pPr>
              <a:r>
                <a:rPr lang="en-US" sz="1600" dirty="0">
                  <a:solidFill>
                    <a:schemeClr val="tx1"/>
                  </a:solidFill>
                  <a:latin typeface="Arial" panose="020B0604020202020204" pitchFamily="34" charset="0"/>
                  <a:cs typeface="Arial" panose="020B0604020202020204" pitchFamily="34" charset="0"/>
                </a:rPr>
                <a:t>Country regulations database</a:t>
              </a:r>
            </a:p>
          </p:txBody>
        </p:sp>
        <p:sp>
          <p:nvSpPr>
            <p:cNvPr id="141" name="Rectangle 140">
              <a:extLst>
                <a:ext uri="{FF2B5EF4-FFF2-40B4-BE49-F238E27FC236}">
                  <a16:creationId xmlns:a16="http://schemas.microsoft.com/office/drawing/2014/main" id="{63923268-1D0F-4A8B-96E5-ADA0F02BE72A}"/>
                </a:ext>
              </a:extLst>
            </p:cNvPr>
            <p:cNvSpPr/>
            <p:nvPr/>
          </p:nvSpPr>
          <p:spPr>
            <a:xfrm>
              <a:off x="3343127" y="2121587"/>
              <a:ext cx="2680062" cy="834762"/>
            </a:xfrm>
            <a:prstGeom prst="rect">
              <a:avLst/>
            </a:prstGeom>
            <a:solidFill>
              <a:srgbClr val="EE8434"/>
            </a:solidFill>
            <a:ln w="19050">
              <a:solidFill>
                <a:srgbClr val="EE8434"/>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bIns="0" rtlCol="0" anchor="t"/>
            <a:lstStyle/>
            <a:p>
              <a:pPr lvl="0" algn="ctr" defTabSz="754380"/>
              <a:r>
                <a:rPr lang="en-US" b="1" dirty="0">
                  <a:solidFill>
                    <a:srgbClr val="FFFFFF"/>
                  </a:solidFill>
                </a:rPr>
                <a:t>RESEARCH</a:t>
              </a:r>
            </a:p>
          </p:txBody>
        </p:sp>
        <p:sp>
          <p:nvSpPr>
            <p:cNvPr id="143" name="Rectangle 142">
              <a:extLst>
                <a:ext uri="{FF2B5EF4-FFF2-40B4-BE49-F238E27FC236}">
                  <a16:creationId xmlns:a16="http://schemas.microsoft.com/office/drawing/2014/main" id="{8D1F2465-18EF-455A-94B5-61905AC84195}"/>
                </a:ext>
              </a:extLst>
            </p:cNvPr>
            <p:cNvSpPr/>
            <p:nvPr/>
          </p:nvSpPr>
          <p:spPr>
            <a:xfrm>
              <a:off x="9035972" y="3142870"/>
              <a:ext cx="2679192" cy="2616979"/>
            </a:xfrm>
            <a:prstGeom prst="rect">
              <a:avLst/>
            </a:prstGeom>
            <a:solidFill>
              <a:schemeClr val="accent4">
                <a:lumMod val="20000"/>
                <a:lumOff val="80000"/>
              </a:schemeClr>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40" tIns="274320" rtlCol="0" anchor="t"/>
            <a:lstStyle/>
            <a:p>
              <a:pPr marL="230188" lvl="1" indent="-230188">
                <a:spcAft>
                  <a:spcPts val="300"/>
                </a:spcAft>
                <a:buClr>
                  <a:schemeClr val="accent4"/>
                </a:buClr>
                <a:buSzPct val="100000"/>
                <a:buFont typeface="Wingdings" panose="05000000000000000000" pitchFamily="2" charset="2"/>
                <a:buChar char="n"/>
              </a:pPr>
              <a:r>
                <a:rPr lang="en-US" sz="1600" dirty="0">
                  <a:solidFill>
                    <a:srgbClr val="5E5F62"/>
                  </a:solidFill>
                  <a:latin typeface="Arial" panose="020B0604020202020204" pitchFamily="34" charset="0"/>
                  <a:cs typeface="Arial" panose="020B0604020202020204" pitchFamily="34" charset="0"/>
                </a:rPr>
                <a:t>Project management toolkit</a:t>
              </a:r>
            </a:p>
            <a:p>
              <a:pPr marL="230188" lvl="1" indent="-230188">
                <a:spcAft>
                  <a:spcPts val="300"/>
                </a:spcAft>
                <a:buClr>
                  <a:schemeClr val="accent4"/>
                </a:buClr>
                <a:buSzPct val="100000"/>
                <a:buFont typeface="Wingdings" panose="05000000000000000000" pitchFamily="2" charset="2"/>
                <a:buChar char="n"/>
              </a:pPr>
              <a:r>
                <a:rPr lang="en-US" sz="1600" dirty="0">
                  <a:solidFill>
                    <a:srgbClr val="5E5F62"/>
                  </a:solidFill>
                  <a:latin typeface="Arial" panose="020B0604020202020204" pitchFamily="34" charset="0"/>
                  <a:cs typeface="Arial" panose="020B0604020202020204" pitchFamily="34" charset="0"/>
                </a:rPr>
                <a:t>Templates and collateral materials</a:t>
              </a:r>
            </a:p>
            <a:p>
              <a:pPr marL="230188" lvl="1" indent="-230188">
                <a:spcAft>
                  <a:spcPts val="300"/>
                </a:spcAft>
                <a:buClr>
                  <a:schemeClr val="accent4"/>
                </a:buClr>
                <a:buSzPct val="100000"/>
                <a:buFont typeface="Wingdings" panose="05000000000000000000" pitchFamily="2" charset="2"/>
                <a:buChar char="n"/>
              </a:pPr>
              <a:r>
                <a:rPr lang="en-US" sz="1600" dirty="0">
                  <a:solidFill>
                    <a:srgbClr val="5E5F62"/>
                  </a:solidFill>
                  <a:latin typeface="Arial" panose="020B0604020202020204" pitchFamily="34" charset="0"/>
                  <a:cs typeface="Arial" panose="020B0604020202020204" pitchFamily="34" charset="0"/>
                </a:rPr>
                <a:t>Change management toolkit</a:t>
              </a:r>
            </a:p>
            <a:p>
              <a:pPr marL="230188" lvl="1" indent="-230188">
                <a:spcAft>
                  <a:spcPts val="300"/>
                </a:spcAft>
                <a:buClr>
                  <a:schemeClr val="accent4"/>
                </a:buClr>
                <a:buSzPct val="100000"/>
                <a:buFont typeface="Wingdings" panose="05000000000000000000" pitchFamily="2" charset="2"/>
                <a:buChar char="n"/>
              </a:pPr>
              <a:r>
                <a:rPr lang="en-US" sz="1600" dirty="0">
                  <a:solidFill>
                    <a:srgbClr val="5E5F62"/>
                  </a:solidFill>
                  <a:latin typeface="Arial" panose="020B0604020202020204" pitchFamily="34" charset="0"/>
                  <a:cs typeface="Arial" panose="020B0604020202020204" pitchFamily="34" charset="0"/>
                </a:rPr>
                <a:t>Global site selection database</a:t>
              </a:r>
            </a:p>
          </p:txBody>
        </p:sp>
        <p:sp>
          <p:nvSpPr>
            <p:cNvPr id="144" name="Rectangle 143">
              <a:extLst>
                <a:ext uri="{FF2B5EF4-FFF2-40B4-BE49-F238E27FC236}">
                  <a16:creationId xmlns:a16="http://schemas.microsoft.com/office/drawing/2014/main" id="{D8A58B9E-276F-4E76-977A-D4355C3A2DF2}"/>
                </a:ext>
              </a:extLst>
            </p:cNvPr>
            <p:cNvSpPr/>
            <p:nvPr/>
          </p:nvSpPr>
          <p:spPr>
            <a:xfrm>
              <a:off x="9033992" y="2121587"/>
              <a:ext cx="2683152" cy="836274"/>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bIns="0" rtlCol="0" anchor="t"/>
            <a:lstStyle/>
            <a:p>
              <a:pPr lvl="0" algn="ctr" defTabSz="754380"/>
              <a:r>
                <a:rPr lang="en-US" b="1" dirty="0">
                  <a:solidFill>
                    <a:srgbClr val="FFFFFF"/>
                  </a:solidFill>
                </a:rPr>
                <a:t>PROJECT ACCELERATOR</a:t>
              </a:r>
            </a:p>
          </p:txBody>
        </p:sp>
        <p:sp>
          <p:nvSpPr>
            <p:cNvPr id="146" name="Rectangle 145">
              <a:extLst>
                <a:ext uri="{FF2B5EF4-FFF2-40B4-BE49-F238E27FC236}">
                  <a16:creationId xmlns:a16="http://schemas.microsoft.com/office/drawing/2014/main" id="{54848473-2EAF-40D6-8B78-B95074224E01}"/>
                </a:ext>
              </a:extLst>
            </p:cNvPr>
            <p:cNvSpPr/>
            <p:nvPr/>
          </p:nvSpPr>
          <p:spPr>
            <a:xfrm>
              <a:off x="6188560" y="3142870"/>
              <a:ext cx="2680062" cy="2616979"/>
            </a:xfrm>
            <a:prstGeom prst="rect">
              <a:avLst/>
            </a:prstGeom>
            <a:solidFill>
              <a:srgbClr val="DFC0BE">
                <a:alpha val="40000"/>
              </a:srgbClr>
            </a:solidFill>
            <a:ln w="19050">
              <a:solidFill>
                <a:srgbClr val="C33A32"/>
              </a:solidFill>
            </a:ln>
          </p:spPr>
          <p:style>
            <a:lnRef idx="2">
              <a:schemeClr val="accent1">
                <a:shade val="50000"/>
              </a:schemeClr>
            </a:lnRef>
            <a:fillRef idx="1">
              <a:schemeClr val="accent1"/>
            </a:fillRef>
            <a:effectRef idx="0">
              <a:schemeClr val="accent1"/>
            </a:effectRef>
            <a:fontRef idx="minor">
              <a:schemeClr val="lt1"/>
            </a:fontRef>
          </p:style>
          <p:txBody>
            <a:bodyPr lIns="91440" tIns="274320" rtlCol="0" anchor="t"/>
            <a:lstStyle/>
            <a:p>
              <a:pPr marL="230188" lvl="1" indent="-230188">
                <a:spcAft>
                  <a:spcPts val="300"/>
                </a:spcAft>
                <a:buClr>
                  <a:srgbClr val="C00000"/>
                </a:buClr>
                <a:buSzPct val="100000"/>
                <a:buFont typeface="Wingdings" panose="05000000000000000000" pitchFamily="2" charset="2"/>
                <a:buChar char="n"/>
              </a:pPr>
              <a:r>
                <a:rPr lang="en-US" sz="1600" dirty="0">
                  <a:solidFill>
                    <a:srgbClr val="5E5F62"/>
                  </a:solidFill>
                  <a:latin typeface="Arial" panose="020B0604020202020204" pitchFamily="34" charset="0"/>
                  <a:cs typeface="Arial" panose="020B0604020202020204" pitchFamily="34" charset="0"/>
                </a:rPr>
                <a:t>Data transformation, visualization, and business intelligence</a:t>
              </a:r>
            </a:p>
            <a:p>
              <a:pPr marL="230188" lvl="1" indent="-230188">
                <a:spcAft>
                  <a:spcPts val="300"/>
                </a:spcAft>
                <a:buClr>
                  <a:srgbClr val="C00000"/>
                </a:buClr>
                <a:buSzPct val="100000"/>
                <a:buFont typeface="Wingdings" panose="05000000000000000000" pitchFamily="2" charset="2"/>
                <a:buChar char="n"/>
              </a:pPr>
              <a:r>
                <a:rPr lang="en-US" sz="1600" dirty="0">
                  <a:solidFill>
                    <a:srgbClr val="5E5F62"/>
                  </a:solidFill>
                  <a:latin typeface="Arial" panose="020B0604020202020204" pitchFamily="34" charset="0"/>
                  <a:cs typeface="Arial" panose="020B0604020202020204" pitchFamily="34" charset="0"/>
                </a:rPr>
                <a:t>Intelligent automation</a:t>
              </a:r>
            </a:p>
            <a:p>
              <a:pPr marL="230188" lvl="1" indent="-230188">
                <a:spcAft>
                  <a:spcPts val="300"/>
                </a:spcAft>
                <a:buClr>
                  <a:srgbClr val="C00000"/>
                </a:buClr>
                <a:buSzPct val="100000"/>
                <a:buFont typeface="Wingdings" panose="05000000000000000000" pitchFamily="2" charset="2"/>
                <a:buChar char="n"/>
              </a:pPr>
              <a:r>
                <a:rPr lang="en-US" sz="1600" dirty="0">
                  <a:solidFill>
                    <a:srgbClr val="5E5F62"/>
                  </a:solidFill>
                  <a:latin typeface="Arial" panose="020B0604020202020204" pitchFamily="34" charset="0"/>
                  <a:cs typeface="Arial" panose="020B0604020202020204" pitchFamily="34" charset="0"/>
                </a:rPr>
                <a:t>Statistical modeling and machine learning</a:t>
              </a:r>
            </a:p>
            <a:p>
              <a:pPr marL="230188" lvl="1" indent="-230188">
                <a:spcAft>
                  <a:spcPts val="300"/>
                </a:spcAft>
                <a:buClr>
                  <a:srgbClr val="C00000"/>
                </a:buClr>
                <a:buSzPct val="100000"/>
                <a:buFont typeface="Wingdings" panose="05000000000000000000" pitchFamily="2" charset="2"/>
                <a:buChar char="n"/>
              </a:pPr>
              <a:r>
                <a:rPr lang="en-US" sz="1600" dirty="0">
                  <a:solidFill>
                    <a:srgbClr val="5E5F62"/>
                  </a:solidFill>
                  <a:latin typeface="Arial" panose="020B0604020202020204" pitchFamily="34" charset="0"/>
                  <a:cs typeface="Arial" panose="020B0604020202020204" pitchFamily="34" charset="0"/>
                </a:rPr>
                <a:t>Cloud computing</a:t>
              </a:r>
            </a:p>
          </p:txBody>
        </p:sp>
        <p:sp>
          <p:nvSpPr>
            <p:cNvPr id="147" name="Rectangle 146">
              <a:extLst>
                <a:ext uri="{FF2B5EF4-FFF2-40B4-BE49-F238E27FC236}">
                  <a16:creationId xmlns:a16="http://schemas.microsoft.com/office/drawing/2014/main" id="{525C71A3-4C82-4982-BC83-68E0BC83CDCB}"/>
                </a:ext>
              </a:extLst>
            </p:cNvPr>
            <p:cNvSpPr/>
            <p:nvPr/>
          </p:nvSpPr>
          <p:spPr>
            <a:xfrm>
              <a:off x="6188560" y="2121587"/>
              <a:ext cx="2680062" cy="834762"/>
            </a:xfrm>
            <a:prstGeom prst="rect">
              <a:avLst/>
            </a:prstGeom>
            <a:solidFill>
              <a:srgbClr val="C33A32"/>
            </a:solidFill>
            <a:ln w="19050">
              <a:solidFill>
                <a:srgbClr val="C33A32"/>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bIns="0" rtlCol="0" anchor="t"/>
            <a:lstStyle/>
            <a:p>
              <a:pPr lvl="0" algn="ctr" defTabSz="754380"/>
              <a:r>
                <a:rPr lang="en-US" b="1" dirty="0">
                  <a:solidFill>
                    <a:srgbClr val="FFFFFF"/>
                  </a:solidFill>
                </a:rPr>
                <a:t>DATA SCIENCE &amp; ANALYTICS</a:t>
              </a:r>
            </a:p>
          </p:txBody>
        </p:sp>
        <p:pic>
          <p:nvPicPr>
            <p:cNvPr id="149" name="Picture 148">
              <a:extLst>
                <a:ext uri="{FF2B5EF4-FFF2-40B4-BE49-F238E27FC236}">
                  <a16:creationId xmlns:a16="http://schemas.microsoft.com/office/drawing/2014/main" id="{137EE3EB-3EC3-415F-836C-71CA09F5816F}"/>
                </a:ext>
              </a:extLst>
            </p:cNvPr>
            <p:cNvPicPr>
              <a:picLocks noChangeAspect="1"/>
            </p:cNvPicPr>
            <p:nvPr/>
          </p:nvPicPr>
          <p:blipFill>
            <a:blip r:embed="rId2"/>
            <a:stretch>
              <a:fillRect/>
            </a:stretch>
          </p:blipFill>
          <p:spPr>
            <a:xfrm>
              <a:off x="818826" y="2804164"/>
              <a:ext cx="2037800" cy="516242"/>
            </a:xfrm>
            <a:prstGeom prst="rect">
              <a:avLst/>
            </a:prstGeom>
          </p:spPr>
        </p:pic>
        <p:pic>
          <p:nvPicPr>
            <p:cNvPr id="150" name="Picture 149">
              <a:extLst>
                <a:ext uri="{FF2B5EF4-FFF2-40B4-BE49-F238E27FC236}">
                  <a16:creationId xmlns:a16="http://schemas.microsoft.com/office/drawing/2014/main" id="{CAA45245-CFD4-486E-92F6-554D72EA8239}"/>
                </a:ext>
              </a:extLst>
            </p:cNvPr>
            <p:cNvPicPr>
              <a:picLocks noChangeAspect="1"/>
            </p:cNvPicPr>
            <p:nvPr/>
          </p:nvPicPr>
          <p:blipFill>
            <a:blip r:embed="rId3"/>
            <a:stretch>
              <a:fillRect/>
            </a:stretch>
          </p:blipFill>
          <p:spPr>
            <a:xfrm>
              <a:off x="3664258" y="2804164"/>
              <a:ext cx="2037800" cy="507185"/>
            </a:xfrm>
            <a:prstGeom prst="rect">
              <a:avLst/>
            </a:prstGeom>
          </p:spPr>
        </p:pic>
        <p:pic>
          <p:nvPicPr>
            <p:cNvPr id="151" name="Picture 150">
              <a:extLst>
                <a:ext uri="{FF2B5EF4-FFF2-40B4-BE49-F238E27FC236}">
                  <a16:creationId xmlns:a16="http://schemas.microsoft.com/office/drawing/2014/main" id="{42D5836B-70C2-474D-9BA9-793F633CD51B}"/>
                </a:ext>
              </a:extLst>
            </p:cNvPr>
            <p:cNvPicPr>
              <a:picLocks noChangeAspect="1"/>
            </p:cNvPicPr>
            <p:nvPr/>
          </p:nvPicPr>
          <p:blipFill>
            <a:blip r:embed="rId4"/>
            <a:stretch>
              <a:fillRect/>
            </a:stretch>
          </p:blipFill>
          <p:spPr>
            <a:xfrm>
              <a:off x="6509691" y="2804164"/>
              <a:ext cx="2037800" cy="511715"/>
            </a:xfrm>
            <a:prstGeom prst="rect">
              <a:avLst/>
            </a:prstGeom>
          </p:spPr>
        </p:pic>
        <p:pic>
          <p:nvPicPr>
            <p:cNvPr id="152" name="Picture 151">
              <a:extLst>
                <a:ext uri="{FF2B5EF4-FFF2-40B4-BE49-F238E27FC236}">
                  <a16:creationId xmlns:a16="http://schemas.microsoft.com/office/drawing/2014/main" id="{C7617DE7-917B-48FE-9440-55D64F16F1E3}"/>
                </a:ext>
              </a:extLst>
            </p:cNvPr>
            <p:cNvPicPr>
              <a:picLocks noChangeAspect="1"/>
            </p:cNvPicPr>
            <p:nvPr/>
          </p:nvPicPr>
          <p:blipFill>
            <a:blip r:embed="rId5"/>
            <a:stretch>
              <a:fillRect/>
            </a:stretch>
          </p:blipFill>
          <p:spPr>
            <a:xfrm>
              <a:off x="9356668" y="2804164"/>
              <a:ext cx="2037800" cy="507185"/>
            </a:xfrm>
            <a:prstGeom prst="rect">
              <a:avLst/>
            </a:prstGeom>
          </p:spPr>
        </p:pic>
      </p:grpSp>
      <p:sp>
        <p:nvSpPr>
          <p:cNvPr id="153" name="Content Placeholder 2">
            <a:extLst>
              <a:ext uri="{FF2B5EF4-FFF2-40B4-BE49-F238E27FC236}">
                <a16:creationId xmlns:a16="http://schemas.microsoft.com/office/drawing/2014/main" id="{B669E0EB-DAAC-45A5-AE05-49C392179083}"/>
              </a:ext>
            </a:extLst>
          </p:cNvPr>
          <p:cNvSpPr txBox="1">
            <a:spLocks/>
          </p:cNvSpPr>
          <p:nvPr/>
        </p:nvSpPr>
        <p:spPr>
          <a:xfrm>
            <a:off x="1728809" y="5770298"/>
            <a:ext cx="8728699" cy="651184"/>
          </a:xfrm>
          <a:prstGeom prst="rect">
            <a:avLst/>
          </a:prstGeom>
        </p:spPr>
        <p:txBody>
          <a:bodyPr vert="horz" lIns="101823" tIns="50911" rIns="101823" bIns="50911" numCol="1" rtlCol="0" anchor="ctr">
            <a:noAutofit/>
          </a:bodyPr>
          <a:lstStyle>
            <a:lvl1pPr marL="342900" indent="-342900" algn="l" defTabSz="914400" rtl="0" eaLnBrk="1" latinLnBrk="0" hangingPunct="1">
              <a:spcBef>
                <a:spcPct val="20000"/>
              </a:spcBef>
              <a:buFont typeface="Arial" pitchFamily="34" charset="0"/>
              <a:buNone/>
              <a:defRPr sz="1200" b="1" kern="1200">
                <a:solidFill>
                  <a:srgbClr val="5F6062"/>
                </a:solidFill>
                <a:latin typeface="Arial" pitchFamily="34" charset="0"/>
                <a:ea typeface="+mn-ea"/>
                <a:cs typeface="Arial" pitchFamily="34" charset="0"/>
              </a:defRPr>
            </a:lvl1pPr>
            <a:lvl2pPr marL="231775" indent="-231775" algn="l" defTabSz="914400" rtl="0" eaLnBrk="1" latinLnBrk="0" hangingPunct="1">
              <a:spcBef>
                <a:spcPct val="20000"/>
              </a:spcBef>
              <a:buClr>
                <a:srgbClr val="26BCD7"/>
              </a:buClr>
              <a:buFont typeface="Wingdings" pitchFamily="2" charset="2"/>
              <a:buChar char=""/>
              <a:defRPr sz="1200" kern="1200">
                <a:solidFill>
                  <a:srgbClr val="5F6062"/>
                </a:solidFill>
                <a:latin typeface="Arial" pitchFamily="34" charset="0"/>
                <a:ea typeface="+mn-ea"/>
                <a:cs typeface="Arial" pitchFamily="34" charset="0"/>
              </a:defRPr>
            </a:lvl2pPr>
            <a:lvl3pPr marL="692150" indent="-228600" algn="l" defTabSz="974725" rtl="0" eaLnBrk="1" latinLnBrk="0" hangingPunct="1">
              <a:spcBef>
                <a:spcPct val="20000"/>
              </a:spcBef>
              <a:buClr>
                <a:srgbClr val="26BCD7"/>
              </a:buClr>
              <a:buFont typeface="Wingdings" pitchFamily="2" charset="2"/>
              <a:buChar char=""/>
              <a:tabLst/>
              <a:defRPr sz="1200" kern="1200">
                <a:solidFill>
                  <a:srgbClr val="5F6062"/>
                </a:solidFill>
                <a:latin typeface="Arial" pitchFamily="34" charset="0"/>
                <a:ea typeface="+mn-ea"/>
                <a:cs typeface="Arial" pitchFamily="34" charset="0"/>
              </a:defRPr>
            </a:lvl3pPr>
            <a:lvl4pPr marL="1255713" indent="-228600" algn="l" defTabSz="914400" rtl="0" eaLnBrk="1" latinLnBrk="0" hangingPunct="1">
              <a:spcBef>
                <a:spcPct val="20000"/>
              </a:spcBef>
              <a:buClr>
                <a:srgbClr val="26BCD7"/>
              </a:buClr>
              <a:buFont typeface="Arial" pitchFamily="34" charset="0"/>
              <a:buChar char="–"/>
              <a:defRPr sz="1200" kern="1200">
                <a:solidFill>
                  <a:srgbClr val="5F6062"/>
                </a:solidFill>
                <a:latin typeface="Arial" pitchFamily="34" charset="0"/>
                <a:ea typeface="+mn-ea"/>
                <a:cs typeface="Arial" pitchFamily="34" charset="0"/>
              </a:defRPr>
            </a:lvl4pPr>
            <a:lvl5pPr marL="1828800" indent="-225425" algn="l" defTabSz="914400" rtl="0" eaLnBrk="1" latinLnBrk="0" hangingPunct="1">
              <a:spcBef>
                <a:spcPct val="20000"/>
              </a:spcBef>
              <a:buClr>
                <a:srgbClr val="26BCD7"/>
              </a:buClr>
              <a:buFont typeface="Courier New" pitchFamily="49" charset="0"/>
              <a:buChar char="o"/>
              <a:defRPr sz="1200" kern="1200">
                <a:solidFill>
                  <a:srgbClr val="5F606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lgn="ctr">
              <a:lnSpc>
                <a:spcPct val="90000"/>
              </a:lnSpc>
              <a:spcAft>
                <a:spcPts val="446"/>
              </a:spcAft>
              <a:buClr>
                <a:schemeClr val="accent1"/>
              </a:buClr>
            </a:pPr>
            <a:r>
              <a:rPr lang="en-US" sz="1600" dirty="0">
                <a:solidFill>
                  <a:schemeClr val="tx1"/>
                </a:solidFill>
                <a:cs typeface="Arial Narrow"/>
              </a:rPr>
              <a:t>We employ a variety of tools built over years of experience to support our work and develop the best solution to meet your needs. </a:t>
            </a:r>
          </a:p>
        </p:txBody>
      </p:sp>
      <p:sp>
        <p:nvSpPr>
          <p:cNvPr id="5" name="Text Placeholder 5">
            <a:extLst>
              <a:ext uri="{FF2B5EF4-FFF2-40B4-BE49-F238E27FC236}">
                <a16:creationId xmlns:a16="http://schemas.microsoft.com/office/drawing/2014/main" id="{534C07E4-989A-FEB8-60E9-1A4D46C18A93}"/>
              </a:ext>
            </a:extLst>
          </p:cNvPr>
          <p:cNvSpPr>
            <a:spLocks noGrp="1"/>
          </p:cNvSpPr>
          <p:nvPr>
            <p:ph type="body" sz="quarter" idx="10"/>
          </p:nvPr>
        </p:nvSpPr>
        <p:spPr>
          <a:xfrm>
            <a:off x="438912" y="155448"/>
            <a:ext cx="11311128" cy="338328"/>
          </a:xfrm>
        </p:spPr>
        <p:txBody>
          <a:bodyPr/>
          <a:lstStyle/>
          <a:p>
            <a:r>
              <a:rPr lang="en-US" dirty="0"/>
              <a:t>About ScottMadden</a:t>
            </a:r>
          </a:p>
        </p:txBody>
      </p:sp>
    </p:spTree>
    <p:extLst>
      <p:ext uri="{BB962C8B-B14F-4D97-AF65-F5344CB8AC3E}">
        <p14:creationId xmlns:p14="http://schemas.microsoft.com/office/powerpoint/2010/main" val="3995690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9</a:t>
            </a:fld>
            <a:endParaRPr lang="en-US" dirty="0"/>
          </a:p>
        </p:txBody>
      </p:sp>
      <p:sp>
        <p:nvSpPr>
          <p:cNvPr id="5" name="Title 4"/>
          <p:cNvSpPr>
            <a:spLocks noGrp="1"/>
          </p:cNvSpPr>
          <p:nvPr>
            <p:ph type="title"/>
          </p:nvPr>
        </p:nvSpPr>
        <p:spPr/>
        <p:txBody>
          <a:bodyPr/>
          <a:lstStyle/>
          <a:p>
            <a:r>
              <a:rPr lang="en-US" dirty="0"/>
              <a:t>Why ScottMadden?</a:t>
            </a:r>
          </a:p>
        </p:txBody>
      </p:sp>
      <p:sp>
        <p:nvSpPr>
          <p:cNvPr id="7" name="Content Placeholder 6"/>
          <p:cNvSpPr>
            <a:spLocks noGrp="1"/>
          </p:cNvSpPr>
          <p:nvPr>
            <p:ph sz="quarter" idx="11"/>
          </p:nvPr>
        </p:nvSpPr>
        <p:spPr>
          <a:xfrm>
            <a:off x="438151" y="1349828"/>
            <a:ext cx="7897776" cy="4849803"/>
          </a:xfrm>
        </p:spPr>
        <p:txBody>
          <a:bodyPr/>
          <a:lstStyle/>
          <a:p>
            <a:r>
              <a:rPr lang="en-US" sz="1600" dirty="0">
                <a:solidFill>
                  <a:schemeClr val="tx1"/>
                </a:solidFill>
              </a:rPr>
              <a:t>DEEP EXPERTISE</a:t>
            </a:r>
          </a:p>
          <a:p>
            <a:pPr lvl="1"/>
            <a:r>
              <a:rPr lang="en-US" sz="1400" dirty="0"/>
              <a:t>ScottMadden has been a </a:t>
            </a:r>
            <a:r>
              <a:rPr lang="en-US" sz="1400" b="1" dirty="0">
                <a:solidFill>
                  <a:schemeClr val="accent2"/>
                </a:solidFill>
              </a:rPr>
              <a:t>pioneer in corporate and shared services </a:t>
            </a:r>
            <a:r>
              <a:rPr lang="en-US" sz="1400" dirty="0"/>
              <a:t>for decades</a:t>
            </a:r>
          </a:p>
          <a:p>
            <a:pPr lvl="1"/>
            <a:r>
              <a:rPr lang="en-US" sz="1400" dirty="0"/>
              <a:t>We have completed </a:t>
            </a:r>
            <a:r>
              <a:rPr lang="en-US" sz="1400" b="1" dirty="0">
                <a:solidFill>
                  <a:schemeClr val="accent2"/>
                </a:solidFill>
              </a:rPr>
              <a:t>thousands of projects </a:t>
            </a:r>
            <a:r>
              <a:rPr lang="en-US" sz="1400" dirty="0"/>
              <a:t>since the early ’90s </a:t>
            </a:r>
          </a:p>
          <a:p>
            <a:pPr lvl="1"/>
            <a:r>
              <a:rPr lang="en-US" sz="1400" dirty="0"/>
              <a:t>Our clients span a </a:t>
            </a:r>
            <a:r>
              <a:rPr lang="en-US" sz="1400" b="1" dirty="0">
                <a:solidFill>
                  <a:schemeClr val="accent2"/>
                </a:solidFill>
              </a:rPr>
              <a:t>variety of industries </a:t>
            </a:r>
            <a:r>
              <a:rPr lang="en-US" sz="1400" dirty="0"/>
              <a:t>from energy to healthcare to higher education to retail</a:t>
            </a:r>
            <a:endParaRPr lang="en-US" sz="1600" dirty="0">
              <a:solidFill>
                <a:schemeClr val="accent2"/>
              </a:solidFill>
            </a:endParaRPr>
          </a:p>
          <a:p>
            <a:pPr>
              <a:lnSpc>
                <a:spcPct val="100000"/>
              </a:lnSpc>
              <a:spcBef>
                <a:spcPts val="1400"/>
              </a:spcBef>
            </a:pPr>
            <a:r>
              <a:rPr lang="en-US" sz="1600" dirty="0">
                <a:solidFill>
                  <a:schemeClr val="tx1"/>
                </a:solidFill>
              </a:rPr>
              <a:t>PERSONALIZED APPROACH</a:t>
            </a:r>
          </a:p>
          <a:p>
            <a:pPr lvl="1"/>
            <a:r>
              <a:rPr lang="en-US" sz="1400" dirty="0"/>
              <a:t>Before we begin any project, we sit down and </a:t>
            </a:r>
            <a:r>
              <a:rPr lang="en-US" sz="1400" b="1" dirty="0">
                <a:solidFill>
                  <a:schemeClr val="accent2"/>
                </a:solidFill>
              </a:rPr>
              <a:t>listen to our clients’ needs and challenges</a:t>
            </a:r>
          </a:p>
          <a:p>
            <a:pPr lvl="1"/>
            <a:r>
              <a:rPr lang="en-US" sz="1400" dirty="0"/>
              <a:t>We </a:t>
            </a:r>
            <a:r>
              <a:rPr lang="en-US" sz="1400" b="1" dirty="0">
                <a:solidFill>
                  <a:schemeClr val="accent2"/>
                </a:solidFill>
              </a:rPr>
              <a:t>engage</a:t>
            </a:r>
            <a:r>
              <a:rPr lang="en-US" sz="1400" dirty="0"/>
              <a:t> with our clients like no other firm does, working side by side to create </a:t>
            </a:r>
            <a:r>
              <a:rPr lang="en-US" sz="1400" b="1" dirty="0">
                <a:solidFill>
                  <a:schemeClr val="accent2"/>
                </a:solidFill>
              </a:rPr>
              <a:t>practical, real results </a:t>
            </a:r>
          </a:p>
          <a:p>
            <a:pPr lvl="1"/>
            <a:r>
              <a:rPr lang="en-US" sz="1400" dirty="0"/>
              <a:t>We don’t employ canned methodologies or cookie-cutter solutions </a:t>
            </a:r>
          </a:p>
          <a:p>
            <a:pPr lvl="1"/>
            <a:r>
              <a:rPr lang="en-US" sz="1400" dirty="0"/>
              <a:t>We work to solve the right problem </a:t>
            </a:r>
            <a:r>
              <a:rPr lang="en-US" sz="1400" b="1" dirty="0">
                <a:solidFill>
                  <a:schemeClr val="accent2"/>
                </a:solidFill>
              </a:rPr>
              <a:t>in the right way</a:t>
            </a:r>
            <a:endParaRPr lang="en-US" sz="1600" dirty="0">
              <a:solidFill>
                <a:schemeClr val="accent2"/>
              </a:solidFill>
            </a:endParaRPr>
          </a:p>
          <a:p>
            <a:pPr>
              <a:lnSpc>
                <a:spcPct val="100000"/>
              </a:lnSpc>
              <a:spcBef>
                <a:spcPts val="1400"/>
              </a:spcBef>
            </a:pPr>
            <a:r>
              <a:rPr lang="en-US" sz="1600" dirty="0">
                <a:solidFill>
                  <a:schemeClr val="tx1"/>
                </a:solidFill>
              </a:rPr>
              <a:t>PHILOSOPHY</a:t>
            </a:r>
          </a:p>
          <a:p>
            <a:pPr lvl="1"/>
            <a:r>
              <a:rPr lang="en-US" sz="1400" dirty="0"/>
              <a:t>We are </a:t>
            </a:r>
            <a:r>
              <a:rPr lang="en-US" sz="1400" b="1" dirty="0">
                <a:solidFill>
                  <a:schemeClr val="accent2"/>
                </a:solidFill>
              </a:rPr>
              <a:t>personally invested </a:t>
            </a:r>
            <a:r>
              <a:rPr lang="en-US" sz="1400" dirty="0"/>
              <a:t>in every project and measure our success by our clients’ success</a:t>
            </a:r>
          </a:p>
          <a:p>
            <a:pPr lvl="1"/>
            <a:r>
              <a:rPr lang="en-US" sz="1400" dirty="0"/>
              <a:t>We listen to our clients’ needs and </a:t>
            </a:r>
            <a:r>
              <a:rPr lang="en-US" sz="1400" b="1" dirty="0">
                <a:solidFill>
                  <a:schemeClr val="accent2"/>
                </a:solidFill>
              </a:rPr>
              <a:t>put their best interests ahead of our own</a:t>
            </a:r>
          </a:p>
          <a:p>
            <a:pPr lvl="1"/>
            <a:r>
              <a:rPr lang="en-US" sz="1400" dirty="0"/>
              <a:t>We work with </a:t>
            </a:r>
            <a:r>
              <a:rPr lang="en-US" sz="1400" b="1" dirty="0">
                <a:solidFill>
                  <a:schemeClr val="accent2"/>
                </a:solidFill>
              </a:rPr>
              <a:t>integrity, tenacity, and a genuine passion </a:t>
            </a:r>
            <a:r>
              <a:rPr lang="en-US" sz="1400" dirty="0"/>
              <a:t>for what we do</a:t>
            </a:r>
          </a:p>
          <a:p>
            <a:pPr lvl="1"/>
            <a:r>
              <a:rPr lang="en-US" sz="1400" dirty="0"/>
              <a:t>We do what it takes to </a:t>
            </a:r>
            <a:r>
              <a:rPr lang="en-US" sz="1400" b="1" dirty="0">
                <a:solidFill>
                  <a:schemeClr val="accent2"/>
                </a:solidFill>
              </a:rPr>
              <a:t>get it done right</a:t>
            </a:r>
          </a:p>
        </p:txBody>
      </p:sp>
      <p:grpSp>
        <p:nvGrpSpPr>
          <p:cNvPr id="3" name="Group 2">
            <a:extLst>
              <a:ext uri="{FF2B5EF4-FFF2-40B4-BE49-F238E27FC236}">
                <a16:creationId xmlns:a16="http://schemas.microsoft.com/office/drawing/2014/main" id="{2580A53C-7111-56B3-A365-6E8EE8301213}"/>
              </a:ext>
            </a:extLst>
          </p:cNvPr>
          <p:cNvGrpSpPr/>
          <p:nvPr/>
        </p:nvGrpSpPr>
        <p:grpSpPr>
          <a:xfrm>
            <a:off x="8664824" y="1349828"/>
            <a:ext cx="3527175" cy="4658322"/>
            <a:chOff x="8664824" y="1349828"/>
            <a:chExt cx="3527175" cy="4658322"/>
          </a:xfrm>
        </p:grpSpPr>
        <p:pic>
          <p:nvPicPr>
            <p:cNvPr id="6" name="Picture 5" descr="A group of people sitting around a table with laptops&#10;&#10;Description automatically generated with medium confidence">
              <a:extLst>
                <a:ext uri="{FF2B5EF4-FFF2-40B4-BE49-F238E27FC236}">
                  <a16:creationId xmlns:a16="http://schemas.microsoft.com/office/drawing/2014/main" id="{1830FFF1-6825-DF2B-1870-2B41D55E7FBF}"/>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8000" contrast="-5000"/>
                      </a14:imgEffect>
                    </a14:imgLayer>
                  </a14:imgProps>
                </a:ext>
                <a:ext uri="{28A0092B-C50C-407E-A947-70E740481C1C}">
                  <a14:useLocalDpi xmlns:a14="http://schemas.microsoft.com/office/drawing/2010/main"/>
                </a:ext>
              </a:extLst>
            </a:blip>
            <a:srcRect/>
            <a:stretch/>
          </p:blipFill>
          <p:spPr>
            <a:xfrm>
              <a:off x="8664826" y="1349828"/>
              <a:ext cx="3527173" cy="4258364"/>
            </a:xfrm>
            <a:prstGeom prst="rect">
              <a:avLst/>
            </a:prstGeom>
          </p:spPr>
        </p:pic>
        <p:sp>
          <p:nvSpPr>
            <p:cNvPr id="14" name="Rounded Rectangle 13">
              <a:extLst>
                <a:ext uri="{FF2B5EF4-FFF2-40B4-BE49-F238E27FC236}">
                  <a16:creationId xmlns:a16="http://schemas.microsoft.com/office/drawing/2014/main" id="{805828C7-90DC-A1E5-8F16-851A393B4C68}"/>
                </a:ext>
              </a:extLst>
            </p:cNvPr>
            <p:cNvSpPr/>
            <p:nvPr/>
          </p:nvSpPr>
          <p:spPr>
            <a:xfrm>
              <a:off x="8664824" y="4502312"/>
              <a:ext cx="3527175" cy="1505838"/>
            </a:xfrm>
            <a:prstGeom prst="roundRect">
              <a:avLst>
                <a:gd name="adj" fmla="val 0"/>
              </a:avLst>
            </a:prstGeom>
            <a:gradFill flip="none" rotWithShape="1">
              <a:gsLst>
                <a:gs pos="46000">
                  <a:srgbClr val="F4F4F4"/>
                </a:gs>
                <a:gs pos="84000">
                  <a:schemeClr val="bg1">
                    <a:alpha val="70148"/>
                  </a:schemeClr>
                </a:gs>
                <a:gs pos="0">
                  <a:srgbClr val="E7E7E7"/>
                </a:gs>
              </a:gsLst>
              <a:lin ang="16200000" scaled="1"/>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0" rIns="182880" rtlCol="0" anchor="ctr"/>
            <a:lstStyle/>
            <a:p>
              <a:pPr marL="0" indent="0">
                <a:spcBef>
                  <a:spcPts val="0"/>
                </a:spcBef>
                <a:spcAft>
                  <a:spcPts val="1000"/>
                </a:spcAft>
                <a:buClr>
                  <a:schemeClr val="accent1"/>
                </a:buClr>
              </a:pPr>
              <a:r>
                <a:rPr lang="en-US" sz="1700" b="1" dirty="0">
                  <a:solidFill>
                    <a:schemeClr val="tx1"/>
                  </a:solidFill>
                  <a:cs typeface="Arial Narrow"/>
                </a:rPr>
                <a:t>Our expertise</a:t>
              </a:r>
              <a:r>
                <a:rPr lang="en-US" sz="1700" dirty="0">
                  <a:solidFill>
                    <a:schemeClr val="tx1"/>
                  </a:solidFill>
                  <a:cs typeface="Arial Narrow"/>
                </a:rPr>
                <a:t> helps create the </a:t>
              </a:r>
              <a:r>
                <a:rPr lang="en-US" sz="1700" b="1" u="sng" dirty="0">
                  <a:solidFill>
                    <a:schemeClr val="accent5"/>
                  </a:solidFill>
                  <a:cs typeface="Arial Narrow"/>
                </a:rPr>
                <a:t>right solution</a:t>
              </a:r>
              <a:r>
                <a:rPr lang="en-US" sz="1700" dirty="0">
                  <a:solidFill>
                    <a:schemeClr val="tx1"/>
                  </a:solidFill>
                </a:rPr>
                <a:t>.</a:t>
              </a:r>
            </a:p>
            <a:p>
              <a:pPr marL="0" indent="0">
                <a:spcBef>
                  <a:spcPts val="0"/>
                </a:spcBef>
                <a:spcAft>
                  <a:spcPts val="1000"/>
                </a:spcAft>
                <a:buClr>
                  <a:schemeClr val="accent1"/>
                </a:buClr>
              </a:pPr>
              <a:r>
                <a:rPr lang="en-US" sz="1700" b="1" dirty="0">
                  <a:solidFill>
                    <a:schemeClr val="tx1"/>
                  </a:solidFill>
                  <a:cs typeface="Arial Narrow"/>
                </a:rPr>
                <a:t>Our experience</a:t>
              </a:r>
              <a:r>
                <a:rPr lang="en-US" sz="1700" dirty="0">
                  <a:solidFill>
                    <a:schemeClr val="tx1"/>
                  </a:solidFill>
                  <a:cs typeface="Arial Narrow"/>
                </a:rPr>
                <a:t> ensures that </a:t>
              </a:r>
              <a:r>
                <a:rPr lang="en-US" sz="1700" b="1" u="sng" dirty="0">
                  <a:solidFill>
                    <a:schemeClr val="accent5"/>
                  </a:solidFill>
                  <a:cs typeface="Arial Narrow"/>
                </a:rPr>
                <a:t>it works</a:t>
              </a:r>
              <a:r>
                <a:rPr lang="en-US" sz="1700" dirty="0">
                  <a:solidFill>
                    <a:schemeClr val="tx1"/>
                  </a:solidFill>
                  <a:cs typeface="Arial Narrow"/>
                </a:rPr>
                <a:t>.</a:t>
              </a:r>
            </a:p>
          </p:txBody>
        </p:sp>
      </p:grpSp>
      <p:sp>
        <p:nvSpPr>
          <p:cNvPr id="4" name="Text Placeholder 5">
            <a:extLst>
              <a:ext uri="{FF2B5EF4-FFF2-40B4-BE49-F238E27FC236}">
                <a16:creationId xmlns:a16="http://schemas.microsoft.com/office/drawing/2014/main" id="{FCC7B8A5-37A8-B41E-4DAE-CE3022B24290}"/>
              </a:ext>
            </a:extLst>
          </p:cNvPr>
          <p:cNvSpPr>
            <a:spLocks noGrp="1"/>
          </p:cNvSpPr>
          <p:nvPr>
            <p:ph type="body" sz="quarter" idx="10"/>
          </p:nvPr>
        </p:nvSpPr>
        <p:spPr>
          <a:xfrm>
            <a:off x="438912" y="155448"/>
            <a:ext cx="11311128" cy="338328"/>
          </a:xfrm>
        </p:spPr>
        <p:txBody>
          <a:bodyPr/>
          <a:lstStyle/>
          <a:p>
            <a:r>
              <a:rPr lang="en-US" dirty="0"/>
              <a:t>About ScottMadden</a:t>
            </a:r>
          </a:p>
        </p:txBody>
      </p:sp>
    </p:spTree>
    <p:extLst>
      <p:ext uri="{BB962C8B-B14F-4D97-AF65-F5344CB8AC3E}">
        <p14:creationId xmlns:p14="http://schemas.microsoft.com/office/powerpoint/2010/main" val="607695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73B1297-678E-ED57-D660-DE2215AEE863}"/>
              </a:ext>
            </a:extLst>
          </p:cNvPr>
          <p:cNvSpPr>
            <a:spLocks noGrp="1"/>
          </p:cNvSpPr>
          <p:nvPr>
            <p:ph type="body" sz="quarter" idx="13"/>
          </p:nvPr>
        </p:nvSpPr>
        <p:spPr/>
        <p:txBody>
          <a:bodyPr/>
          <a:lstStyle/>
          <a:p>
            <a:r>
              <a:rPr lang="en-US" dirty="0"/>
              <a:t>Finance Transformation Case Studies</a:t>
            </a:r>
          </a:p>
        </p:txBody>
      </p:sp>
      <p:pic>
        <p:nvPicPr>
          <p:cNvPr id="9" name="Picture Placeholder 8" descr="Binoculars with solid fill">
            <a:extLst>
              <a:ext uri="{FF2B5EF4-FFF2-40B4-BE49-F238E27FC236}">
                <a16:creationId xmlns:a16="http://schemas.microsoft.com/office/drawing/2014/main" id="{5CDD7818-8D29-0CC8-AE5C-71E4FF848ABF}"/>
              </a:ext>
            </a:extLst>
          </p:cNvPr>
          <p:cNvPicPr>
            <a:picLocks noGrp="1" noChangeAspect="1"/>
          </p:cNvPicPr>
          <p:nvPr>
            <p:ph type="pic" sz="quarter" idx="15"/>
          </p:nvPr>
        </p:nvPicPr>
        <p:blipFill>
          <a:blip r:embed="rId2">
            <a:extLst>
              <a:ext uri="{96DAC541-7B7A-43D3-8B79-37D633B846F1}">
                <asvg:svgBlip xmlns:asvg="http://schemas.microsoft.com/office/drawing/2016/SVG/main" r:embed="rId3"/>
              </a:ext>
            </a:extLst>
          </a:blip>
          <a:srcRect t="877" b="877"/>
          <a:stretch>
            <a:fillRect/>
          </a:stretch>
        </p:blipFill>
        <p:spPr/>
      </p:pic>
      <p:sp>
        <p:nvSpPr>
          <p:cNvPr id="2" name="Slide Number Placeholder 1">
            <a:extLst>
              <a:ext uri="{FF2B5EF4-FFF2-40B4-BE49-F238E27FC236}">
                <a16:creationId xmlns:a16="http://schemas.microsoft.com/office/drawing/2014/main" id="{E57F15BF-2E3A-FA6D-CEF3-3F56941AEA99}"/>
              </a:ext>
            </a:extLst>
          </p:cNvPr>
          <p:cNvSpPr>
            <a:spLocks noGrp="1"/>
          </p:cNvSpPr>
          <p:nvPr>
            <p:ph type="sldNum" sz="quarter" idx="4294967295"/>
          </p:nvPr>
        </p:nvSpPr>
        <p:spPr>
          <a:xfrm>
            <a:off x="11779250" y="6478588"/>
            <a:ext cx="412750" cy="384175"/>
          </a:xfrm>
        </p:spPr>
        <p:txBody>
          <a:bodyPr/>
          <a:lstStyle/>
          <a:p>
            <a:fld id="{9AA6D16A-0A68-8445-85DB-A0BE8CCB51C7}" type="slidenum">
              <a:rPr lang="en-US" smtClean="0"/>
              <a:pPr/>
              <a:t>10</a:t>
            </a:fld>
            <a:endParaRPr lang="en-US" dirty="0"/>
          </a:p>
        </p:txBody>
      </p:sp>
    </p:spTree>
    <p:extLst>
      <p:ext uri="{BB962C8B-B14F-4D97-AF65-F5344CB8AC3E}">
        <p14:creationId xmlns:p14="http://schemas.microsoft.com/office/powerpoint/2010/main" val="2964506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drawing a diagram of people&#10;&#10;Description automatically generated">
            <a:extLst>
              <a:ext uri="{FF2B5EF4-FFF2-40B4-BE49-F238E27FC236}">
                <a16:creationId xmlns:a16="http://schemas.microsoft.com/office/drawing/2014/main" id="{87609662-0239-625D-7076-E0B1B77B9339}"/>
              </a:ext>
            </a:extLst>
          </p:cNvPr>
          <p:cNvPicPr>
            <a:picLocks noGrp="1" noChangeAspect="1"/>
          </p:cNvPicPr>
          <p:nvPr>
            <p:ph type="pic" sz="quarter" idx="38"/>
          </p:nvPr>
        </p:nvPicPr>
        <p:blipFill>
          <a:blip r:embed="rId2"/>
          <a:srcRect l="31018" r="31018"/>
          <a:stretch>
            <a:fillRect/>
          </a:stretch>
        </p:blipFill>
        <p:spPr>
          <a:xfrm>
            <a:off x="9112250" y="1191451"/>
            <a:ext cx="3079750" cy="4889500"/>
          </a:xfrm>
        </p:spPr>
      </p:pic>
      <p:sp>
        <p:nvSpPr>
          <p:cNvPr id="2" name="Slide Number Placeholder 1"/>
          <p:cNvSpPr>
            <a:spLocks noGrp="1"/>
          </p:cNvSpPr>
          <p:nvPr>
            <p:ph type="sldNum" sz="quarter" idx="4"/>
          </p:nvPr>
        </p:nvSpPr>
        <p:spPr/>
        <p:txBody>
          <a:bodyPr/>
          <a:lstStyle/>
          <a:p>
            <a:fld id="{9AA6D16A-0A68-8445-85DB-A0BE8CCB51C7}" type="slidenum">
              <a:rPr lang="en-US" smtClean="0"/>
              <a:pPr/>
              <a:t>11</a:t>
            </a:fld>
            <a:endParaRPr lang="en-US" dirty="0"/>
          </a:p>
        </p:txBody>
      </p:sp>
      <p:sp>
        <p:nvSpPr>
          <p:cNvPr id="3" name="Title 2"/>
          <p:cNvSpPr>
            <a:spLocks noGrp="1"/>
          </p:cNvSpPr>
          <p:nvPr>
            <p:ph type="title"/>
          </p:nvPr>
        </p:nvSpPr>
        <p:spPr/>
        <p:txBody>
          <a:bodyPr/>
          <a:lstStyle/>
          <a:p>
            <a:r>
              <a:rPr lang="en-US" dirty="0"/>
              <a:t>Finance Organizational Assessment</a:t>
            </a:r>
          </a:p>
        </p:txBody>
      </p:sp>
      <p:sp>
        <p:nvSpPr>
          <p:cNvPr id="5" name="Text Placeholder 4"/>
          <p:cNvSpPr>
            <a:spLocks noGrp="1"/>
          </p:cNvSpPr>
          <p:nvPr>
            <p:ph type="body" sz="quarter" idx="10"/>
          </p:nvPr>
        </p:nvSpPr>
        <p:spPr/>
        <p:txBody>
          <a:bodyPr/>
          <a:lstStyle/>
          <a:p>
            <a:r>
              <a:rPr lang="en-US" dirty="0"/>
              <a:t>Finance Transformation Case Studies</a:t>
            </a:r>
          </a:p>
        </p:txBody>
      </p:sp>
      <p:sp>
        <p:nvSpPr>
          <p:cNvPr id="14" name="Content Placeholder 13">
            <a:extLst>
              <a:ext uri="{FF2B5EF4-FFF2-40B4-BE49-F238E27FC236}">
                <a16:creationId xmlns:a16="http://schemas.microsoft.com/office/drawing/2014/main" id="{41F0D897-8157-4BA4-88E4-E2E28C7398A5}"/>
              </a:ext>
            </a:extLst>
          </p:cNvPr>
          <p:cNvSpPr>
            <a:spLocks noGrp="1"/>
          </p:cNvSpPr>
          <p:nvPr>
            <p:ph sz="quarter" idx="36"/>
          </p:nvPr>
        </p:nvSpPr>
        <p:spPr/>
        <p:txBody>
          <a:bodyPr/>
          <a:lstStyle/>
          <a:p>
            <a:r>
              <a:rPr lang="en-US" dirty="0">
                <a:solidFill>
                  <a:schemeClr val="bg1">
                    <a:lumMod val="95000"/>
                  </a:schemeClr>
                </a:solidFill>
              </a:rPr>
              <a:t>SM757</a:t>
            </a:r>
          </a:p>
        </p:txBody>
      </p:sp>
      <p:sp>
        <p:nvSpPr>
          <p:cNvPr id="15" name="Content Placeholder 14">
            <a:extLst>
              <a:ext uri="{FF2B5EF4-FFF2-40B4-BE49-F238E27FC236}">
                <a16:creationId xmlns:a16="http://schemas.microsoft.com/office/drawing/2014/main" id="{EA0BD551-868B-4DE5-9D15-730A67BDB39A}"/>
              </a:ext>
            </a:extLst>
          </p:cNvPr>
          <p:cNvSpPr>
            <a:spLocks noGrp="1"/>
          </p:cNvSpPr>
          <p:nvPr>
            <p:ph sz="quarter" idx="37"/>
          </p:nvPr>
        </p:nvSpPr>
        <p:spPr>
          <a:xfrm>
            <a:off x="1" y="1191451"/>
            <a:ext cx="9112684" cy="4889499"/>
          </a:xfrm>
        </p:spPr>
        <p:txBody>
          <a:bodyPr/>
          <a:lstStyle/>
          <a:p>
            <a:r>
              <a:rPr lang="en-US" dirty="0"/>
              <a:t>CHALLENGE</a:t>
            </a:r>
          </a:p>
          <a:p>
            <a:pPr marL="0" lvl="1" indent="0">
              <a:buNone/>
            </a:pPr>
            <a:r>
              <a:rPr lang="en-US" dirty="0"/>
              <a:t>ScottMadden was engaged to design a financial shared services center to service two merging lumber and wood panel companies with operations in the United States and Canada. This included an evaluation of the current financial processes, technologies, and organizational roles, as well as an implementation sequencing and roadmap. The project also involved navigating two unique, and often conflicting, company cultures.</a:t>
            </a:r>
          </a:p>
          <a:p>
            <a:r>
              <a:rPr lang="en-US" dirty="0"/>
              <a:t>PROCESS</a:t>
            </a:r>
          </a:p>
          <a:p>
            <a:pPr marL="230188" lvl="1" indent="-230188"/>
            <a:r>
              <a:rPr lang="en-US" dirty="0"/>
              <a:t>Conducted more than 50 interviews with stakeholders and subject matter experts, deployed the Work Activity Assessment tool surveying 340 employees, and administered a Voice-of-the-Customer survey</a:t>
            </a:r>
          </a:p>
          <a:p>
            <a:pPr marL="230188" lvl="1" indent="-230188"/>
            <a:r>
              <a:rPr lang="en-US" dirty="0"/>
              <a:t>Documented highly fragmented work activities and disproportionate time on transactional tasks rather than analytical work</a:t>
            </a:r>
          </a:p>
          <a:p>
            <a:pPr marL="230188" lvl="1" indent="-230188"/>
            <a:r>
              <a:rPr lang="en-US" dirty="0"/>
              <a:t>Developed a finance delivery model that integrated and centralized finance operations, philosophies, technologies, and processes from the legacy organizations</a:t>
            </a:r>
          </a:p>
          <a:p>
            <a:r>
              <a:rPr lang="en-US" dirty="0"/>
              <a:t>RESULTS</a:t>
            </a:r>
          </a:p>
          <a:p>
            <a:pPr marL="230188" lvl="1" indent="-230188"/>
            <a:r>
              <a:rPr lang="en-US" dirty="0"/>
              <a:t>Developed a two-year roadmap to build an FP&amp;A center of expertise (COE), a capital planning COE, and a transactional shared services center located in Memphis, TN</a:t>
            </a:r>
          </a:p>
          <a:p>
            <a:pPr marL="230188" lvl="1" indent="-230188"/>
            <a:r>
              <a:rPr lang="en-US" dirty="0"/>
              <a:t>Maximized usage of software tools such as Enterprise Performance Management and Optical Character Recognition </a:t>
            </a:r>
          </a:p>
          <a:p>
            <a:pPr marL="230188" lvl="1" indent="-230188"/>
            <a:r>
              <a:rPr lang="en-US" dirty="0"/>
              <a:t>Partnered with the client to complete a detailed finance delivery model design and implement the recommendations resulting from this assessment</a:t>
            </a:r>
          </a:p>
        </p:txBody>
      </p:sp>
    </p:spTree>
    <p:extLst>
      <p:ext uri="{BB962C8B-B14F-4D97-AF65-F5344CB8AC3E}">
        <p14:creationId xmlns:p14="http://schemas.microsoft.com/office/powerpoint/2010/main" val="4021636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12</a:t>
            </a:fld>
            <a:endParaRPr lang="en-US" dirty="0"/>
          </a:p>
        </p:txBody>
      </p:sp>
      <p:sp>
        <p:nvSpPr>
          <p:cNvPr id="3" name="Title 2"/>
          <p:cNvSpPr>
            <a:spLocks noGrp="1"/>
          </p:cNvSpPr>
          <p:nvPr>
            <p:ph type="title"/>
          </p:nvPr>
        </p:nvSpPr>
        <p:spPr/>
        <p:txBody>
          <a:bodyPr/>
          <a:lstStyle/>
          <a:p>
            <a:r>
              <a:rPr lang="en-US" dirty="0"/>
              <a:t>Finance Shared Services Design and Implementation Planning</a:t>
            </a:r>
          </a:p>
        </p:txBody>
      </p:sp>
      <p:sp>
        <p:nvSpPr>
          <p:cNvPr id="5" name="Text Placeholder 4"/>
          <p:cNvSpPr>
            <a:spLocks noGrp="1"/>
          </p:cNvSpPr>
          <p:nvPr>
            <p:ph type="body" sz="quarter" idx="10"/>
          </p:nvPr>
        </p:nvSpPr>
        <p:spPr/>
        <p:txBody>
          <a:bodyPr/>
          <a:lstStyle/>
          <a:p>
            <a:r>
              <a:rPr lang="en-US" dirty="0"/>
              <a:t>Finance Transformation Case Studies</a:t>
            </a:r>
          </a:p>
        </p:txBody>
      </p:sp>
      <p:sp>
        <p:nvSpPr>
          <p:cNvPr id="15" name="Content Placeholder 14">
            <a:extLst>
              <a:ext uri="{FF2B5EF4-FFF2-40B4-BE49-F238E27FC236}">
                <a16:creationId xmlns:a16="http://schemas.microsoft.com/office/drawing/2014/main" id="{EA0BD551-868B-4DE5-9D15-730A67BDB39A}"/>
              </a:ext>
            </a:extLst>
          </p:cNvPr>
          <p:cNvSpPr>
            <a:spLocks noGrp="1"/>
          </p:cNvSpPr>
          <p:nvPr>
            <p:ph sz="quarter" idx="37"/>
          </p:nvPr>
        </p:nvSpPr>
        <p:spPr>
          <a:xfrm>
            <a:off x="1" y="1188720"/>
            <a:ext cx="9112684" cy="4889499"/>
          </a:xfrm>
        </p:spPr>
        <p:txBody>
          <a:bodyPr/>
          <a:lstStyle/>
          <a:p>
            <a:r>
              <a:rPr lang="en-US" sz="1400" dirty="0"/>
              <a:t>CHALLENGE</a:t>
            </a:r>
            <a:endParaRPr lang="en-US" dirty="0"/>
          </a:p>
          <a:p>
            <a:pPr marL="0" lvl="1" indent="0">
              <a:buNone/>
            </a:pPr>
            <a:r>
              <a:rPr lang="en-US" sz="1200" dirty="0"/>
              <a:t>ScottMadden was engaged by a leading defense contractor to design and plan the implementation of a financial shared services center, which would include accounts payable, payroll, and general ledger accounting functions.</a:t>
            </a:r>
          </a:p>
          <a:p>
            <a:r>
              <a:rPr lang="en-US" sz="1400" dirty="0"/>
              <a:t>PROCESS</a:t>
            </a:r>
            <a:endParaRPr lang="en-US" dirty="0"/>
          </a:p>
          <a:p>
            <a:pPr marL="230188" lvl="1" indent="-230188">
              <a:lnSpc>
                <a:spcPct val="90000"/>
              </a:lnSpc>
            </a:pPr>
            <a:r>
              <a:rPr lang="en-US" sz="1200" dirty="0"/>
              <a:t>Conducted a current state assessment of each function, including processes, organization roles and responsibilities, and technologies used. Assessment included development and deployment of a customer satisfaction survey</a:t>
            </a:r>
          </a:p>
          <a:p>
            <a:pPr marL="230188" lvl="1" indent="-230188">
              <a:lnSpc>
                <a:spcPct val="90000"/>
              </a:lnSpc>
            </a:pPr>
            <a:r>
              <a:rPr lang="en-US" sz="1200" dirty="0"/>
              <a:t>Designed the future state service delivery model with the project team and executives. Identified initiatives required for implementation</a:t>
            </a:r>
          </a:p>
          <a:p>
            <a:pPr marL="230188" lvl="1" indent="-230188">
              <a:lnSpc>
                <a:spcPct val="90000"/>
              </a:lnSpc>
            </a:pPr>
            <a:r>
              <a:rPr lang="en-US" sz="1200" dirty="0"/>
              <a:t>Designed interim processes to be used with the old financial system, as well as future processes that were aligned with the new system</a:t>
            </a:r>
          </a:p>
          <a:p>
            <a:pPr marL="230188" lvl="1" indent="-230188">
              <a:lnSpc>
                <a:spcPct val="90000"/>
              </a:lnSpc>
            </a:pPr>
            <a:r>
              <a:rPr lang="en-US" sz="1200" dirty="0"/>
              <a:t>Developed a business case that detailed costs and benefits related to implementation</a:t>
            </a:r>
          </a:p>
          <a:p>
            <a:pPr marL="230188" lvl="1" indent="-230188">
              <a:lnSpc>
                <a:spcPct val="90000"/>
              </a:lnSpc>
            </a:pPr>
            <a:r>
              <a:rPr lang="en-US" sz="1200" dirty="0"/>
              <a:t>Conducted executive review sessions to discuss the future state design, business case results, and timeline for implementation</a:t>
            </a:r>
          </a:p>
          <a:p>
            <a:pPr marL="230188" lvl="1" indent="-230188">
              <a:lnSpc>
                <a:spcPct val="90000"/>
              </a:lnSpc>
            </a:pPr>
            <a:r>
              <a:rPr lang="en-US" sz="1200" dirty="0"/>
              <a:t>Developed an implementation plan to migrate in-scope functions from the business units to the shared services center</a:t>
            </a:r>
          </a:p>
          <a:p>
            <a:r>
              <a:rPr lang="en-US" sz="1400" dirty="0"/>
              <a:t>RESULTS</a:t>
            </a:r>
            <a:endParaRPr lang="en-US" dirty="0"/>
          </a:p>
          <a:p>
            <a:pPr marL="230188" lvl="1" indent="-230188"/>
            <a:r>
              <a:rPr lang="en-US" sz="1200" dirty="0"/>
              <a:t>Provided a clearer understanding of shared services’ objectives, benefits, and direction among business units</a:t>
            </a:r>
          </a:p>
          <a:p>
            <a:pPr marL="230188" lvl="1" indent="-230188"/>
            <a:r>
              <a:rPr lang="en-US" sz="1200" dirty="0"/>
              <a:t>Resulted in expected realization of nearly $1.5 million in annual savings</a:t>
            </a:r>
          </a:p>
          <a:p>
            <a:pPr marL="230188" lvl="1" indent="-230188"/>
            <a:r>
              <a:rPr lang="en-US" sz="1200" dirty="0"/>
              <a:t>Provided a baseline measure of customer satisfaction</a:t>
            </a:r>
          </a:p>
          <a:p>
            <a:pPr marL="230188" lvl="1" indent="-230188"/>
            <a:r>
              <a:rPr lang="en-US" sz="1200" dirty="0"/>
              <a:t>Developed a detailed plan and timeline for transition of functions to the shared services center</a:t>
            </a:r>
          </a:p>
          <a:p>
            <a:pPr marL="230188" lvl="1" indent="-230188"/>
            <a:r>
              <a:rPr lang="en-US" sz="1200" dirty="0"/>
              <a:t>Developed business processes based on leading practices</a:t>
            </a:r>
          </a:p>
          <a:p>
            <a:pPr marL="230188" lvl="1" indent="-230188"/>
            <a:r>
              <a:rPr lang="en-US" sz="1200" dirty="0"/>
              <a:t>Created a platform for future growth through migration of additional functions or acquisition of other companies</a:t>
            </a:r>
          </a:p>
        </p:txBody>
      </p:sp>
      <p:sp>
        <p:nvSpPr>
          <p:cNvPr id="6" name="Picture Placeholder 5">
            <a:extLst>
              <a:ext uri="{FF2B5EF4-FFF2-40B4-BE49-F238E27FC236}">
                <a16:creationId xmlns:a16="http://schemas.microsoft.com/office/drawing/2014/main" id="{D8162759-CCA8-7854-CC75-7BEC18C86E37}"/>
              </a:ext>
            </a:extLst>
          </p:cNvPr>
          <p:cNvSpPr>
            <a:spLocks noGrp="1"/>
          </p:cNvSpPr>
          <p:nvPr>
            <p:ph type="pic" sz="quarter" idx="38"/>
          </p:nvPr>
        </p:nvSpPr>
        <p:spPr/>
        <p:txBody>
          <a:bodyPr/>
          <a:lstStyle/>
          <a:p>
            <a:endParaRPr lang="en-US"/>
          </a:p>
        </p:txBody>
      </p:sp>
      <p:pic>
        <p:nvPicPr>
          <p:cNvPr id="8" name="Picture 7">
            <a:extLst>
              <a:ext uri="{FF2B5EF4-FFF2-40B4-BE49-F238E27FC236}">
                <a16:creationId xmlns:a16="http://schemas.microsoft.com/office/drawing/2014/main" id="{85FC66E1-DFF9-9F1C-E66D-0D2B35F8B80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9105900" y="1188720"/>
            <a:ext cx="3086099" cy="4886024"/>
          </a:xfrm>
          <a:prstGeom prst="rect">
            <a:avLst/>
          </a:prstGeom>
        </p:spPr>
      </p:pic>
      <p:sp>
        <p:nvSpPr>
          <p:cNvPr id="13" name="Content Placeholder 12">
            <a:extLst>
              <a:ext uri="{FF2B5EF4-FFF2-40B4-BE49-F238E27FC236}">
                <a16:creationId xmlns:a16="http://schemas.microsoft.com/office/drawing/2014/main" id="{22D0DAE4-9EAB-F646-F540-B941702C9782}"/>
              </a:ext>
            </a:extLst>
          </p:cNvPr>
          <p:cNvSpPr>
            <a:spLocks noGrp="1"/>
          </p:cNvSpPr>
          <p:nvPr>
            <p:ph sz="quarter" idx="36"/>
          </p:nvPr>
        </p:nvSpPr>
        <p:spPr/>
        <p:txBody>
          <a:bodyPr/>
          <a:lstStyle/>
          <a:p>
            <a:r>
              <a:rPr lang="en-US" dirty="0">
                <a:solidFill>
                  <a:schemeClr val="bg1">
                    <a:lumMod val="95000"/>
                  </a:schemeClr>
                </a:solidFill>
              </a:rPr>
              <a:t>SM668</a:t>
            </a:r>
            <a:endParaRPr lang="en-US" dirty="0"/>
          </a:p>
        </p:txBody>
      </p:sp>
    </p:spTree>
    <p:extLst>
      <p:ext uri="{BB962C8B-B14F-4D97-AF65-F5344CB8AC3E}">
        <p14:creationId xmlns:p14="http://schemas.microsoft.com/office/powerpoint/2010/main" val="2502146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13</a:t>
            </a:fld>
            <a:endParaRPr lang="en-US" dirty="0"/>
          </a:p>
        </p:txBody>
      </p:sp>
      <p:sp>
        <p:nvSpPr>
          <p:cNvPr id="3" name="Title 2"/>
          <p:cNvSpPr>
            <a:spLocks noGrp="1"/>
          </p:cNvSpPr>
          <p:nvPr>
            <p:ph type="title"/>
          </p:nvPr>
        </p:nvSpPr>
        <p:spPr/>
        <p:txBody>
          <a:bodyPr>
            <a:normAutofit/>
          </a:bodyPr>
          <a:lstStyle/>
          <a:p>
            <a:r>
              <a:rPr lang="en-US" dirty="0"/>
              <a:t>AI Setup to Navigate the Inflation Reduction Act (IRA) Program</a:t>
            </a:r>
          </a:p>
        </p:txBody>
      </p:sp>
      <p:sp>
        <p:nvSpPr>
          <p:cNvPr id="5" name="Text Placeholder 4"/>
          <p:cNvSpPr>
            <a:spLocks noGrp="1"/>
          </p:cNvSpPr>
          <p:nvPr>
            <p:ph type="body" sz="quarter" idx="10"/>
          </p:nvPr>
        </p:nvSpPr>
        <p:spPr/>
        <p:txBody>
          <a:bodyPr/>
          <a:lstStyle/>
          <a:p>
            <a:r>
              <a:rPr lang="en-US" dirty="0"/>
              <a:t>Finance Transformation Case Study</a:t>
            </a:r>
          </a:p>
        </p:txBody>
      </p:sp>
      <p:sp>
        <p:nvSpPr>
          <p:cNvPr id="14" name="Content Placeholder 13">
            <a:extLst>
              <a:ext uri="{FF2B5EF4-FFF2-40B4-BE49-F238E27FC236}">
                <a16:creationId xmlns:a16="http://schemas.microsoft.com/office/drawing/2014/main" id="{41F0D897-8157-4BA4-88E4-E2E28C7398A5}"/>
              </a:ext>
            </a:extLst>
          </p:cNvPr>
          <p:cNvSpPr>
            <a:spLocks noGrp="1"/>
          </p:cNvSpPr>
          <p:nvPr>
            <p:ph sz="quarter" idx="36"/>
          </p:nvPr>
        </p:nvSpPr>
        <p:spPr>
          <a:xfrm>
            <a:off x="7025780" y="6472476"/>
            <a:ext cx="4155121" cy="198438"/>
          </a:xfrm>
        </p:spPr>
        <p:txBody>
          <a:bodyPr vert="horz" lIns="45720" tIns="45720" rIns="0" bIns="45720" rtlCol="0">
            <a:noAutofit/>
          </a:bodyPr>
          <a:lstStyle/>
          <a:p>
            <a:r>
              <a:rPr lang="en-US" dirty="0">
                <a:solidFill>
                  <a:schemeClr val="bg1">
                    <a:lumMod val="95000"/>
                  </a:schemeClr>
                </a:solidFill>
              </a:rPr>
              <a:t>101079-1001:</a:t>
            </a:r>
          </a:p>
        </p:txBody>
      </p:sp>
      <p:sp>
        <p:nvSpPr>
          <p:cNvPr id="15" name="Content Placeholder 14">
            <a:extLst>
              <a:ext uri="{FF2B5EF4-FFF2-40B4-BE49-F238E27FC236}">
                <a16:creationId xmlns:a16="http://schemas.microsoft.com/office/drawing/2014/main" id="{EA0BD551-868B-4DE5-9D15-730A67BDB39A}"/>
              </a:ext>
            </a:extLst>
          </p:cNvPr>
          <p:cNvSpPr>
            <a:spLocks noGrp="1"/>
          </p:cNvSpPr>
          <p:nvPr>
            <p:ph sz="quarter" idx="37"/>
          </p:nvPr>
        </p:nvSpPr>
        <p:spPr>
          <a:xfrm>
            <a:off x="1" y="1188720"/>
            <a:ext cx="9112684" cy="4889499"/>
          </a:xfrm>
        </p:spPr>
        <p:txBody>
          <a:bodyPr lIns="182880" rIns="182880"/>
          <a:lstStyle/>
          <a:p>
            <a:r>
              <a:rPr lang="en-US" sz="1400" dirty="0"/>
              <a:t>CHALLENGE</a:t>
            </a:r>
            <a:endParaRPr lang="en-US" dirty="0"/>
          </a:p>
          <a:p>
            <a:pPr marL="0" lvl="1" indent="0">
              <a:buNone/>
            </a:pPr>
            <a:r>
              <a:rPr lang="en-US" sz="1200" dirty="0"/>
              <a:t>The New Empowering Rural America (New ERA) program was established under the Inflation Reduction Act (IRA). Due to the program's complexity and scale, applicants frequently requested clarifications. In response, the Rural Utilities Service (RUS) of the U.S. Department of Agriculture (USDA) regularly updated its processes and issued multiple frequently asked questions (FAQ) documents. While intended to provide guidance, this approach inadvertently created challenges for applicants. Organizations had to constantly review these program guidance documents to determine if their questions had been answered and to stay informed about the latest program modifications. This was highly manual, time-consuming, and prone to errors, making it difficult for applicants to keep up with program guidance efficiently.</a:t>
            </a:r>
          </a:p>
          <a:p>
            <a:r>
              <a:rPr lang="en-US" sz="1400" dirty="0"/>
              <a:t>PROCESS</a:t>
            </a:r>
            <a:endParaRPr lang="en-US" dirty="0"/>
          </a:p>
          <a:p>
            <a:pPr marL="230188" lvl="1" indent="-230188"/>
            <a:r>
              <a:rPr lang="en-US" sz="1200" dirty="0"/>
              <a:t>Consulted subject matter experts (SMEs) to understand program requirements and assess the benefits of an AI solution</a:t>
            </a:r>
          </a:p>
          <a:p>
            <a:pPr marL="230188" lvl="1" indent="-230188"/>
            <a:r>
              <a:rPr lang="en-US" sz="1200" dirty="0"/>
              <a:t>Gathered and reformatted relevant program documentation used to tune a large language model (LLM)</a:t>
            </a:r>
          </a:p>
          <a:p>
            <a:pPr marL="230188" lvl="1" indent="-230188"/>
            <a:r>
              <a:rPr lang="en-US" sz="1200" dirty="0"/>
              <a:t>Configured LLM prompts and tuning parameters using the formatted data and deployed the chatbot</a:t>
            </a:r>
          </a:p>
          <a:p>
            <a:pPr marL="230188" lvl="1" indent="-230188"/>
            <a:r>
              <a:rPr lang="en-US" sz="1200" dirty="0"/>
              <a:t>Tested the chatbot with SMEs to validate responses and the supplied document references</a:t>
            </a:r>
          </a:p>
          <a:p>
            <a:pPr marL="230188" lvl="1" indent="-230188"/>
            <a:r>
              <a:rPr lang="en-US" sz="1200" dirty="0"/>
              <a:t>Established solution governance to keep LLM reference information up-to-date and monitor response accuracy</a:t>
            </a:r>
          </a:p>
          <a:p>
            <a:r>
              <a:rPr lang="en-US" sz="1400" dirty="0"/>
              <a:t>RESULTS</a:t>
            </a:r>
            <a:endParaRPr lang="en-US" dirty="0"/>
          </a:p>
          <a:p>
            <a:pPr marL="230188" lvl="1" indent="-230188"/>
            <a:r>
              <a:rPr lang="en-US" sz="1200" dirty="0"/>
              <a:t>Reduced manual research time for program applicants by over 95%, representing up to 50 hours of staff time per new guidance document across organizations benefiting from the solution</a:t>
            </a:r>
          </a:p>
          <a:p>
            <a:pPr marL="230188" lvl="1" indent="-230188"/>
            <a:r>
              <a:rPr lang="en-US" sz="1200" dirty="0"/>
              <a:t>Minimized the risk of misinterpreting program requirements</a:t>
            </a:r>
          </a:p>
          <a:p>
            <a:pPr marL="230188" lvl="1" indent="-230188"/>
            <a:r>
              <a:rPr lang="en-US" sz="1200" dirty="0"/>
              <a:t>Eliminated delays from redundant questions</a:t>
            </a:r>
          </a:p>
          <a:p>
            <a:pPr marL="230188" lvl="1" indent="-230188"/>
            <a:r>
              <a:rPr lang="en-US" sz="1200" dirty="0"/>
              <a:t>Improved applicant knowledge and expertise on program requirements and updates</a:t>
            </a:r>
          </a:p>
        </p:txBody>
      </p:sp>
      <p:pic>
        <p:nvPicPr>
          <p:cNvPr id="1026" name="Picture 2" descr="Partners for Rural Transformation Emphasizes Importance of the Rural  Partnership Program – Partners for Rural Transformation">
            <a:extLst>
              <a:ext uri="{FF2B5EF4-FFF2-40B4-BE49-F238E27FC236}">
                <a16:creationId xmlns:a16="http://schemas.microsoft.com/office/drawing/2014/main" id="{39A6627F-36BA-68F1-6C11-6330C573C50D}"/>
              </a:ext>
            </a:extLst>
          </p:cNvPr>
          <p:cNvPicPr>
            <a:picLocks noGrp="1" noChangeAspect="1" noChangeArrowheads="1"/>
          </p:cNvPicPr>
          <p:nvPr>
            <p:ph type="pic" sz="quarter" idx="38"/>
          </p:nvPr>
        </p:nvPicPr>
        <p:blipFill>
          <a:blip r:embed="rId3">
            <a:extLst>
              <a:ext uri="{28A0092B-C50C-407E-A947-70E740481C1C}">
                <a14:useLocalDpi xmlns:a14="http://schemas.microsoft.com/office/drawing/2010/main" val="0"/>
              </a:ext>
            </a:extLst>
          </a:blip>
          <a:srcRect l="32337" r="32337"/>
          <a:stretch>
            <a:fillRect/>
          </a:stretch>
        </p:blipFill>
        <p:spPr bwMode="auto">
          <a:xfrm>
            <a:off x="9112250" y="1188720"/>
            <a:ext cx="3079750" cy="488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164633"/>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14</a:t>
            </a:fld>
            <a:endParaRPr lang="en-US" dirty="0"/>
          </a:p>
        </p:txBody>
      </p:sp>
      <p:sp>
        <p:nvSpPr>
          <p:cNvPr id="3" name="Title 2"/>
          <p:cNvSpPr>
            <a:spLocks noGrp="1"/>
          </p:cNvSpPr>
          <p:nvPr>
            <p:ph type="title"/>
          </p:nvPr>
        </p:nvSpPr>
        <p:spPr/>
        <p:txBody>
          <a:bodyPr>
            <a:normAutofit/>
          </a:bodyPr>
          <a:lstStyle/>
          <a:p>
            <a:r>
              <a:rPr lang="en-US" dirty="0"/>
              <a:t>Global Order-to-Cash Process Standardization</a:t>
            </a:r>
          </a:p>
        </p:txBody>
      </p:sp>
      <p:sp>
        <p:nvSpPr>
          <p:cNvPr id="5" name="Text Placeholder 4"/>
          <p:cNvSpPr>
            <a:spLocks noGrp="1"/>
          </p:cNvSpPr>
          <p:nvPr>
            <p:ph type="body" sz="quarter" idx="10"/>
          </p:nvPr>
        </p:nvSpPr>
        <p:spPr/>
        <p:txBody>
          <a:bodyPr/>
          <a:lstStyle/>
          <a:p>
            <a:r>
              <a:rPr lang="en-US" dirty="0"/>
              <a:t>Finance Transformation Case Studies</a:t>
            </a:r>
          </a:p>
        </p:txBody>
      </p:sp>
      <p:sp>
        <p:nvSpPr>
          <p:cNvPr id="13" name="Content Placeholder 12">
            <a:extLst>
              <a:ext uri="{FF2B5EF4-FFF2-40B4-BE49-F238E27FC236}">
                <a16:creationId xmlns:a16="http://schemas.microsoft.com/office/drawing/2014/main" id="{24BCF366-A458-49E6-9678-CA059AD99D92}"/>
              </a:ext>
            </a:extLst>
          </p:cNvPr>
          <p:cNvSpPr>
            <a:spLocks noGrp="1"/>
          </p:cNvSpPr>
          <p:nvPr>
            <p:ph sz="quarter" idx="36"/>
          </p:nvPr>
        </p:nvSpPr>
        <p:spPr/>
        <p:txBody>
          <a:bodyPr vert="horz" lIns="45720" tIns="45720" rIns="0" bIns="45720" rtlCol="0">
            <a:noAutofit/>
          </a:bodyPr>
          <a:lstStyle/>
          <a:p>
            <a:r>
              <a:rPr lang="en-US" dirty="0">
                <a:solidFill>
                  <a:schemeClr val="bg1">
                    <a:lumMod val="95000"/>
                  </a:schemeClr>
                </a:solidFill>
              </a:rPr>
              <a:t>SM622</a:t>
            </a:r>
          </a:p>
        </p:txBody>
      </p:sp>
      <p:sp>
        <p:nvSpPr>
          <p:cNvPr id="6" name="Content Placeholder 5"/>
          <p:cNvSpPr>
            <a:spLocks noGrp="1"/>
          </p:cNvSpPr>
          <p:nvPr>
            <p:ph sz="quarter" idx="19"/>
          </p:nvPr>
        </p:nvSpPr>
        <p:spPr>
          <a:xfrm>
            <a:off x="0" y="1188720"/>
            <a:ext cx="9189720" cy="4886024"/>
          </a:xfrm>
        </p:spPr>
        <p:txBody>
          <a:bodyPr/>
          <a:lstStyle/>
          <a:p>
            <a:pPr>
              <a:lnSpc>
                <a:spcPct val="90000"/>
              </a:lnSpc>
            </a:pPr>
            <a:r>
              <a:rPr lang="en-US" sz="1400" dirty="0"/>
              <a:t>CHALLENGE</a:t>
            </a:r>
            <a:endParaRPr lang="en-US" dirty="0"/>
          </a:p>
          <a:p>
            <a:pPr marL="0" lvl="1" indent="0">
              <a:lnSpc>
                <a:spcPct val="90000"/>
              </a:lnSpc>
              <a:spcBef>
                <a:spcPts val="250"/>
              </a:spcBef>
              <a:spcAft>
                <a:spcPts val="250"/>
              </a:spcAft>
              <a:buNone/>
            </a:pPr>
            <a:r>
              <a:rPr lang="en-US" dirty="0"/>
              <a:t>A global package delivery and supply chain company sought to evaluate and standardize its end-to-end Global Business Services (GBS) Accounts Receivable (AR) processes to ensure the department was “running like a business” to support the enterprise.</a:t>
            </a:r>
          </a:p>
          <a:p>
            <a:pPr>
              <a:lnSpc>
                <a:spcPct val="90000"/>
              </a:lnSpc>
            </a:pPr>
            <a:r>
              <a:rPr lang="en-US" sz="1400" dirty="0"/>
              <a:t>PROCESS</a:t>
            </a:r>
          </a:p>
          <a:p>
            <a:pPr marL="230188" lvl="1" indent="-230188">
              <a:lnSpc>
                <a:spcPct val="90000"/>
              </a:lnSpc>
              <a:spcBef>
                <a:spcPts val="250"/>
              </a:spcBef>
              <a:spcAft>
                <a:spcPts val="250"/>
              </a:spcAft>
            </a:pPr>
            <a:r>
              <a:rPr lang="en-US" dirty="0"/>
              <a:t>Conducted interviews with AR operations staff, stakeholders, and customers to understand current AR processes, variations across countries, and country-specific regulations that influenced policy and process</a:t>
            </a:r>
          </a:p>
          <a:p>
            <a:pPr marL="230188" lvl="1" indent="-230188">
              <a:lnSpc>
                <a:spcPct val="90000"/>
              </a:lnSpc>
              <a:spcBef>
                <a:spcPts val="250"/>
              </a:spcBef>
              <a:spcAft>
                <a:spcPts val="250"/>
              </a:spcAft>
            </a:pPr>
            <a:r>
              <a:rPr lang="en-US" dirty="0"/>
              <a:t>Evaluated AR operations against leading practices to highlight strengths and opportunities using our proprietary Leading Practice Assessment (LPA) tool</a:t>
            </a:r>
          </a:p>
          <a:p>
            <a:pPr marL="230188" lvl="1" indent="-230188">
              <a:lnSpc>
                <a:spcPct val="90000"/>
              </a:lnSpc>
              <a:spcBef>
                <a:spcPts val="250"/>
              </a:spcBef>
              <a:spcAft>
                <a:spcPts val="250"/>
              </a:spcAft>
            </a:pPr>
            <a:r>
              <a:rPr lang="en-US" dirty="0"/>
              <a:t>Leveraged our Process Detail Assessment (PDA) tool to gather process information to enable documentation of current AR operations processes via process flows and narratives</a:t>
            </a:r>
          </a:p>
          <a:p>
            <a:pPr marL="230188" lvl="1" indent="-230188">
              <a:lnSpc>
                <a:spcPct val="90000"/>
              </a:lnSpc>
              <a:spcBef>
                <a:spcPts val="250"/>
              </a:spcBef>
              <a:spcAft>
                <a:spcPts val="250"/>
              </a:spcAft>
            </a:pPr>
            <a:r>
              <a:rPr lang="en-US" dirty="0"/>
              <a:t>Drafted globally standard future state AR process flows and narratives</a:t>
            </a:r>
          </a:p>
          <a:p>
            <a:pPr marL="230188" lvl="1" indent="-230188">
              <a:lnSpc>
                <a:spcPct val="90000"/>
              </a:lnSpc>
              <a:spcBef>
                <a:spcPts val="250"/>
              </a:spcBef>
              <a:spcAft>
                <a:spcPts val="250"/>
              </a:spcAft>
            </a:pPr>
            <a:r>
              <a:rPr lang="en-US" dirty="0"/>
              <a:t>Identified automation and other technology opportunities to enhance processes and increase efficiency</a:t>
            </a:r>
          </a:p>
          <a:p>
            <a:pPr marL="230188" lvl="1" indent="-230188">
              <a:lnSpc>
                <a:spcPct val="90000"/>
              </a:lnSpc>
              <a:spcBef>
                <a:spcPts val="250"/>
              </a:spcBef>
              <a:spcAft>
                <a:spcPts val="250"/>
              </a:spcAft>
            </a:pPr>
            <a:r>
              <a:rPr lang="en-US" dirty="0"/>
              <a:t>Conducted four case studies with client peers to provide insight into similar AR challenges and solutions</a:t>
            </a:r>
          </a:p>
          <a:p>
            <a:pPr>
              <a:lnSpc>
                <a:spcPct val="90000"/>
              </a:lnSpc>
            </a:pPr>
            <a:r>
              <a:rPr lang="en-US" sz="1400" dirty="0"/>
              <a:t>RESULTS</a:t>
            </a:r>
          </a:p>
          <a:p>
            <a:pPr marL="230188" lvl="1" indent="-230188">
              <a:lnSpc>
                <a:spcPct val="90000"/>
              </a:lnSpc>
              <a:spcBef>
                <a:spcPts val="250"/>
              </a:spcBef>
              <a:spcAft>
                <a:spcPts val="250"/>
              </a:spcAft>
            </a:pPr>
            <a:r>
              <a:rPr lang="en-US" dirty="0"/>
              <a:t>Comprehensive snapshot of operations and existing variations across countries</a:t>
            </a:r>
          </a:p>
          <a:p>
            <a:pPr marL="230188" lvl="1" indent="-230188">
              <a:lnSpc>
                <a:spcPct val="90000"/>
              </a:lnSpc>
              <a:spcBef>
                <a:spcPts val="250"/>
              </a:spcBef>
              <a:spcAft>
                <a:spcPts val="250"/>
              </a:spcAft>
            </a:pPr>
            <a:r>
              <a:rPr lang="en-US" dirty="0"/>
              <a:t>Development of a phased implementation roadmap with detailed steps and timelines to successfully standardize global processes</a:t>
            </a:r>
          </a:p>
          <a:p>
            <a:pPr marL="230188" lvl="1" indent="-230188">
              <a:lnSpc>
                <a:spcPct val="90000"/>
              </a:lnSpc>
              <a:spcBef>
                <a:spcPts val="250"/>
              </a:spcBef>
              <a:spcAft>
                <a:spcPts val="250"/>
              </a:spcAft>
            </a:pPr>
            <a:r>
              <a:rPr lang="en-US" dirty="0"/>
              <a:t>Creation of a ten-year business case that highlights costs and savings across three options to standardize global processes: 1) utilizing RPA and best-of-breed technology, 2) best-of-breed technology only, and 3) best-of-breed technology only in APAC, EMEA, and LATAM</a:t>
            </a:r>
          </a:p>
          <a:p>
            <a:pPr marL="230188" lvl="1" indent="-230188">
              <a:lnSpc>
                <a:spcPct val="90000"/>
              </a:lnSpc>
              <a:spcBef>
                <a:spcPts val="250"/>
              </a:spcBef>
              <a:spcAft>
                <a:spcPts val="250"/>
              </a:spcAft>
            </a:pPr>
            <a:r>
              <a:rPr lang="en-US" dirty="0"/>
              <a:t>Creation of a repeatable process improvement methodology that can be leveraged across the enterprise</a:t>
            </a:r>
          </a:p>
        </p:txBody>
      </p:sp>
      <p:pic>
        <p:nvPicPr>
          <p:cNvPr id="10" name="Picture 2" descr="UPS expects delivery delays due to heavy volume">
            <a:extLst>
              <a:ext uri="{FF2B5EF4-FFF2-40B4-BE49-F238E27FC236}">
                <a16:creationId xmlns:a16="http://schemas.microsoft.com/office/drawing/2014/main" id="{7FA9E61C-CE66-4790-975E-19470BD74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33" r="-1"/>
          <a:stretch/>
        </p:blipFill>
        <p:spPr bwMode="auto">
          <a:xfrm>
            <a:off x="9094986" y="1188720"/>
            <a:ext cx="3087154" cy="23774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heapest Way to Ship Packages | My Money | US News">
            <a:extLst>
              <a:ext uri="{FF2B5EF4-FFF2-40B4-BE49-F238E27FC236}">
                <a16:creationId xmlns:a16="http://schemas.microsoft.com/office/drawing/2014/main" id="{983AA901-57FC-4053-BFF7-AE6DCC7857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0455" y="3691764"/>
            <a:ext cx="3074130" cy="2377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2668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calculator and pen on a paper&#10;&#10;Description automatically generated with medium confidence">
            <a:extLst>
              <a:ext uri="{FF2B5EF4-FFF2-40B4-BE49-F238E27FC236}">
                <a16:creationId xmlns:a16="http://schemas.microsoft.com/office/drawing/2014/main" id="{557B32EE-F2DB-6BFA-A933-382F140B06F1}"/>
              </a:ext>
            </a:extLst>
          </p:cNvPr>
          <p:cNvPicPr>
            <a:picLocks noGrp="1" noChangeAspect="1"/>
          </p:cNvPicPr>
          <p:nvPr>
            <p:ph type="pic" sz="quarter" idx="38"/>
          </p:nvPr>
        </p:nvPicPr>
        <p:blipFill>
          <a:blip r:embed="rId3"/>
          <a:srcRect l="29023" r="29023"/>
          <a:stretch>
            <a:fillRect/>
          </a:stretch>
        </p:blipFill>
        <p:spPr>
          <a:xfrm>
            <a:off x="9112250" y="1188720"/>
            <a:ext cx="3079750" cy="4889500"/>
          </a:xfrm>
        </p:spPr>
      </p:pic>
      <p:sp>
        <p:nvSpPr>
          <p:cNvPr id="2" name="Slide Number Placeholder 1">
            <a:extLst>
              <a:ext uri="{FF2B5EF4-FFF2-40B4-BE49-F238E27FC236}">
                <a16:creationId xmlns:a16="http://schemas.microsoft.com/office/drawing/2014/main" id="{96867EE0-3597-4054-B2D5-DF47EDB774FD}"/>
              </a:ext>
            </a:extLst>
          </p:cNvPr>
          <p:cNvSpPr>
            <a:spLocks noGrp="1"/>
          </p:cNvSpPr>
          <p:nvPr>
            <p:ph type="sldNum" sz="quarter" idx="4"/>
          </p:nvPr>
        </p:nvSpPr>
        <p:spPr>
          <a:xfrm>
            <a:off x="11316230" y="6478890"/>
            <a:ext cx="411480" cy="384048"/>
          </a:xfrm>
        </p:spPr>
        <p:txBody>
          <a:bodyPr lIns="45720" tIns="45720" rIns="45720" bIns="45720" anchor="ctr"/>
          <a:lstStyle/>
          <a:p>
            <a:r>
              <a:rPr lang="en-US" dirty="0"/>
              <a:t>16</a:t>
            </a:r>
          </a:p>
        </p:txBody>
      </p:sp>
      <p:sp>
        <p:nvSpPr>
          <p:cNvPr id="3" name="Title 2">
            <a:extLst>
              <a:ext uri="{FF2B5EF4-FFF2-40B4-BE49-F238E27FC236}">
                <a16:creationId xmlns:a16="http://schemas.microsoft.com/office/drawing/2014/main" id="{A98CCE88-110A-4EA1-8A6F-5DAAE717572C}"/>
              </a:ext>
            </a:extLst>
          </p:cNvPr>
          <p:cNvSpPr>
            <a:spLocks noGrp="1"/>
          </p:cNvSpPr>
          <p:nvPr>
            <p:ph type="title"/>
          </p:nvPr>
        </p:nvSpPr>
        <p:spPr>
          <a:xfrm>
            <a:off x="438912" y="475488"/>
            <a:ext cx="11311128" cy="457200"/>
          </a:xfrm>
        </p:spPr>
        <p:txBody>
          <a:bodyPr>
            <a:normAutofit/>
          </a:bodyPr>
          <a:lstStyle/>
          <a:p>
            <a:r>
              <a:rPr lang="en-US" dirty="0"/>
              <a:t>Procure-to-Pay Process Design and Implementation</a:t>
            </a:r>
          </a:p>
        </p:txBody>
      </p:sp>
      <p:sp>
        <p:nvSpPr>
          <p:cNvPr id="4" name="Text Placeholder 3">
            <a:extLst>
              <a:ext uri="{FF2B5EF4-FFF2-40B4-BE49-F238E27FC236}">
                <a16:creationId xmlns:a16="http://schemas.microsoft.com/office/drawing/2014/main" id="{22137655-D770-1D13-AB1B-5FC5B91F6B3D}"/>
              </a:ext>
            </a:extLst>
          </p:cNvPr>
          <p:cNvSpPr>
            <a:spLocks noGrp="1"/>
          </p:cNvSpPr>
          <p:nvPr>
            <p:ph type="body" sz="quarter" idx="10"/>
          </p:nvPr>
        </p:nvSpPr>
        <p:spPr>
          <a:xfrm>
            <a:off x="438912" y="155448"/>
            <a:ext cx="11311128" cy="338328"/>
          </a:xfrm>
        </p:spPr>
        <p:txBody>
          <a:bodyPr/>
          <a:lstStyle/>
          <a:p>
            <a:r>
              <a:rPr lang="en-US" dirty="0"/>
              <a:t>Finance Transformation Case Studies</a:t>
            </a:r>
          </a:p>
        </p:txBody>
      </p:sp>
      <p:sp>
        <p:nvSpPr>
          <p:cNvPr id="13" name="Content Placeholder 12">
            <a:extLst>
              <a:ext uri="{FF2B5EF4-FFF2-40B4-BE49-F238E27FC236}">
                <a16:creationId xmlns:a16="http://schemas.microsoft.com/office/drawing/2014/main" id="{04196294-CF5E-D1F9-6C85-D7B6C522DA75}"/>
              </a:ext>
            </a:extLst>
          </p:cNvPr>
          <p:cNvSpPr>
            <a:spLocks noGrp="1"/>
          </p:cNvSpPr>
          <p:nvPr>
            <p:ph sz="quarter" idx="36"/>
          </p:nvPr>
        </p:nvSpPr>
        <p:spPr/>
        <p:txBody>
          <a:bodyPr vert="horz" lIns="45720" tIns="45720" rIns="0" bIns="45720" rtlCol="0">
            <a:noAutofit/>
          </a:bodyPr>
          <a:lstStyle/>
          <a:p>
            <a:r>
              <a:rPr lang="en-US" dirty="0">
                <a:solidFill>
                  <a:schemeClr val="bg1">
                    <a:lumMod val="95000"/>
                  </a:schemeClr>
                </a:solidFill>
              </a:rPr>
              <a:t>SM736</a:t>
            </a:r>
          </a:p>
        </p:txBody>
      </p:sp>
      <p:sp>
        <p:nvSpPr>
          <p:cNvPr id="6" name="Content Placeholder 5">
            <a:extLst>
              <a:ext uri="{FF2B5EF4-FFF2-40B4-BE49-F238E27FC236}">
                <a16:creationId xmlns:a16="http://schemas.microsoft.com/office/drawing/2014/main" id="{CA45D8BB-492D-92F8-290C-46CDDF445F76}"/>
              </a:ext>
            </a:extLst>
          </p:cNvPr>
          <p:cNvSpPr>
            <a:spLocks noGrp="1"/>
          </p:cNvSpPr>
          <p:nvPr>
            <p:ph sz="quarter" idx="37"/>
          </p:nvPr>
        </p:nvSpPr>
        <p:spPr>
          <a:xfrm>
            <a:off x="1" y="1188720"/>
            <a:ext cx="9112684" cy="4889499"/>
          </a:xfrm>
        </p:spPr>
        <p:txBody>
          <a:bodyPr/>
          <a:lstStyle/>
          <a:p>
            <a:r>
              <a:rPr lang="en-US" dirty="0"/>
              <a:t>CHALLENGE</a:t>
            </a:r>
          </a:p>
          <a:p>
            <a:pPr marL="0" lvl="1" indent="0">
              <a:buNone/>
            </a:pPr>
            <a:r>
              <a:rPr lang="en-US" dirty="0"/>
              <a:t>ScottMadden was engaged by a global construction equipment manufacturer to design and implement new processes and technologies to support a procure-to-pay transformation in the United States.</a:t>
            </a:r>
          </a:p>
          <a:p>
            <a:r>
              <a:rPr lang="en-US" dirty="0"/>
              <a:t>PROCESS</a:t>
            </a:r>
          </a:p>
          <a:p>
            <a:pPr marL="230188" lvl="1" indent="-230188"/>
            <a:r>
              <a:rPr lang="en-US" dirty="0"/>
              <a:t>Created inventory of in-scope processes in procurement, accounts payable, and accounting</a:t>
            </a:r>
          </a:p>
          <a:p>
            <a:pPr marL="230188" lvl="1" indent="-230188"/>
            <a:r>
              <a:rPr lang="en-US" dirty="0"/>
              <a:t>Mapped current state processes by interviewing SMEs and reviewing existing documentation</a:t>
            </a:r>
          </a:p>
          <a:p>
            <a:pPr marL="230188" lvl="1" indent="-230188"/>
            <a:r>
              <a:rPr lang="en-US" dirty="0"/>
              <a:t>Drafted future processes based on leading practices and select business requirements; refined future processes with SMEs through workshops</a:t>
            </a:r>
          </a:p>
          <a:p>
            <a:pPr marL="230188" lvl="1" indent="-230188"/>
            <a:r>
              <a:rPr lang="en-US" dirty="0"/>
              <a:t>Completed all related documentation, including process flow charts, process narratives, and desktop procedures</a:t>
            </a:r>
          </a:p>
          <a:p>
            <a:pPr marL="230188" lvl="1" indent="-230188"/>
            <a:r>
              <a:rPr lang="en-US" dirty="0"/>
              <a:t>Supported all phases of technology design and implementation, including requirements definition, technology configuration, test planning and execution, defect resolution, and data migration</a:t>
            </a:r>
          </a:p>
          <a:p>
            <a:pPr marL="230188" lvl="1" indent="-230188"/>
            <a:r>
              <a:rPr lang="en-US" dirty="0"/>
              <a:t>Created training plan and developed training materials based on new process and procedure documentation</a:t>
            </a:r>
          </a:p>
          <a:p>
            <a:pPr marL="230188" lvl="1" indent="-230188"/>
            <a:r>
              <a:rPr lang="en-US" dirty="0"/>
              <a:t>Scheduled and delivered training to the shared services organization and business groups</a:t>
            </a:r>
          </a:p>
          <a:p>
            <a:pPr marL="230188" lvl="1" indent="-230188"/>
            <a:r>
              <a:rPr lang="en-US" dirty="0"/>
              <a:t>Facilitated rollout and cutover activities</a:t>
            </a:r>
          </a:p>
          <a:p>
            <a:r>
              <a:rPr lang="en-US" dirty="0"/>
              <a:t>RESULTS</a:t>
            </a:r>
          </a:p>
          <a:p>
            <a:pPr marL="230188" lvl="1" indent="-230188"/>
            <a:r>
              <a:rPr lang="en-US" dirty="0"/>
              <a:t>Standard processes and a standard technology platform were in place for the company’s U.S. operations </a:t>
            </a:r>
          </a:p>
          <a:p>
            <a:pPr marL="230188" lvl="1" indent="-230188"/>
            <a:r>
              <a:rPr lang="en-US" dirty="0"/>
              <a:t>The organization realized process improvements of greater efficiency, increased quality, and direct access</a:t>
            </a:r>
          </a:p>
          <a:p>
            <a:pPr marL="230188" lvl="1" indent="-230188"/>
            <a:r>
              <a:rPr lang="en-US" dirty="0"/>
              <a:t>The company obtained the scalability needed to integrate procure-to-pay functions in a recent acquisition</a:t>
            </a:r>
          </a:p>
        </p:txBody>
      </p:sp>
    </p:spTree>
    <p:extLst>
      <p:ext uri="{BB962C8B-B14F-4D97-AF65-F5344CB8AC3E}">
        <p14:creationId xmlns:p14="http://schemas.microsoft.com/office/powerpoint/2010/main" val="3450917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icture containing person, clothing, office supplies, learning&#10;&#10;Description automatically generated">
            <a:extLst>
              <a:ext uri="{FF2B5EF4-FFF2-40B4-BE49-F238E27FC236}">
                <a16:creationId xmlns:a16="http://schemas.microsoft.com/office/drawing/2014/main" id="{438E79EC-B8BC-CB45-E853-C58D7690B300}"/>
              </a:ext>
            </a:extLst>
          </p:cNvPr>
          <p:cNvPicPr>
            <a:picLocks noGrp="1" noChangeAspect="1"/>
          </p:cNvPicPr>
          <p:nvPr>
            <p:ph type="pic" sz="quarter" idx="38"/>
          </p:nvPr>
        </p:nvPicPr>
        <p:blipFill>
          <a:blip r:embed="rId3"/>
          <a:srcRect l="29004" r="29004"/>
          <a:stretch>
            <a:fillRect/>
          </a:stretch>
        </p:blipFill>
        <p:spPr>
          <a:xfrm>
            <a:off x="9112250" y="1187250"/>
            <a:ext cx="3079750" cy="5016409"/>
          </a:xfrm>
        </p:spPr>
      </p:pic>
      <p:sp>
        <p:nvSpPr>
          <p:cNvPr id="2" name="Slide Number Placeholder 1">
            <a:extLst>
              <a:ext uri="{FF2B5EF4-FFF2-40B4-BE49-F238E27FC236}">
                <a16:creationId xmlns:a16="http://schemas.microsoft.com/office/drawing/2014/main" id="{96867EE0-3597-4054-B2D5-DF47EDB774FD}"/>
              </a:ext>
            </a:extLst>
          </p:cNvPr>
          <p:cNvSpPr>
            <a:spLocks noGrp="1"/>
          </p:cNvSpPr>
          <p:nvPr>
            <p:ph type="sldNum" sz="quarter" idx="4"/>
          </p:nvPr>
        </p:nvSpPr>
        <p:spPr/>
        <p:txBody>
          <a:bodyPr/>
          <a:lstStyle/>
          <a:p>
            <a:fld id="{9AA6D16A-0A68-8445-85DB-A0BE8CCB51C7}" type="slidenum">
              <a:rPr lang="en-US" smtClean="0"/>
              <a:pPr/>
              <a:t>16</a:t>
            </a:fld>
            <a:endParaRPr lang="en-US" dirty="0"/>
          </a:p>
        </p:txBody>
      </p:sp>
      <p:sp>
        <p:nvSpPr>
          <p:cNvPr id="3" name="Title 2">
            <a:extLst>
              <a:ext uri="{FF2B5EF4-FFF2-40B4-BE49-F238E27FC236}">
                <a16:creationId xmlns:a16="http://schemas.microsoft.com/office/drawing/2014/main" id="{A98CCE88-110A-4EA1-8A6F-5DAAE717572C}"/>
              </a:ext>
            </a:extLst>
          </p:cNvPr>
          <p:cNvSpPr>
            <a:spLocks noGrp="1"/>
          </p:cNvSpPr>
          <p:nvPr>
            <p:ph type="title"/>
          </p:nvPr>
        </p:nvSpPr>
        <p:spPr/>
        <p:txBody>
          <a:bodyPr>
            <a:normAutofit fontScale="90000"/>
          </a:bodyPr>
          <a:lstStyle/>
          <a:p>
            <a:r>
              <a:rPr lang="en-US" sz="3200" dirty="0"/>
              <a:t>ERP Vendor Selection</a:t>
            </a:r>
          </a:p>
        </p:txBody>
      </p:sp>
      <p:sp>
        <p:nvSpPr>
          <p:cNvPr id="4" name="Text Placeholder 3">
            <a:extLst>
              <a:ext uri="{FF2B5EF4-FFF2-40B4-BE49-F238E27FC236}">
                <a16:creationId xmlns:a16="http://schemas.microsoft.com/office/drawing/2014/main" id="{EC5AF4B5-A95A-3B80-CEB0-F0E2411217A3}"/>
              </a:ext>
            </a:extLst>
          </p:cNvPr>
          <p:cNvSpPr>
            <a:spLocks noGrp="1"/>
          </p:cNvSpPr>
          <p:nvPr>
            <p:ph type="body" sz="quarter" idx="10"/>
          </p:nvPr>
        </p:nvSpPr>
        <p:spPr/>
        <p:txBody>
          <a:bodyPr/>
          <a:lstStyle/>
          <a:p>
            <a:r>
              <a:rPr lang="en-US" dirty="0"/>
              <a:t>Finance Transformation Case Studies</a:t>
            </a:r>
          </a:p>
        </p:txBody>
      </p:sp>
      <p:sp>
        <p:nvSpPr>
          <p:cNvPr id="5" name="Content Placeholder 4">
            <a:extLst>
              <a:ext uri="{FF2B5EF4-FFF2-40B4-BE49-F238E27FC236}">
                <a16:creationId xmlns:a16="http://schemas.microsoft.com/office/drawing/2014/main" id="{40E408CC-7200-CBF9-1EF8-B501B2B9993F}"/>
              </a:ext>
            </a:extLst>
          </p:cNvPr>
          <p:cNvSpPr>
            <a:spLocks noGrp="1"/>
          </p:cNvSpPr>
          <p:nvPr>
            <p:ph sz="quarter" idx="36"/>
          </p:nvPr>
        </p:nvSpPr>
        <p:spPr/>
        <p:txBody>
          <a:bodyPr vert="horz" lIns="45720" tIns="45720" rIns="0" bIns="45720" rtlCol="0">
            <a:noAutofit/>
          </a:bodyPr>
          <a:lstStyle/>
          <a:p>
            <a:r>
              <a:rPr lang="en-US" dirty="0">
                <a:solidFill>
                  <a:schemeClr val="bg1">
                    <a:lumMod val="95000"/>
                  </a:schemeClr>
                </a:solidFill>
              </a:rPr>
              <a:t>SM737</a:t>
            </a:r>
          </a:p>
        </p:txBody>
      </p:sp>
      <p:sp>
        <p:nvSpPr>
          <p:cNvPr id="7" name="Content Placeholder 6">
            <a:extLst>
              <a:ext uri="{FF2B5EF4-FFF2-40B4-BE49-F238E27FC236}">
                <a16:creationId xmlns:a16="http://schemas.microsoft.com/office/drawing/2014/main" id="{7F427075-5661-5D39-1D41-98D80F630CB1}"/>
              </a:ext>
            </a:extLst>
          </p:cNvPr>
          <p:cNvSpPr>
            <a:spLocks noGrp="1"/>
          </p:cNvSpPr>
          <p:nvPr>
            <p:ph sz="quarter" idx="37"/>
          </p:nvPr>
        </p:nvSpPr>
        <p:spPr>
          <a:xfrm>
            <a:off x="1" y="1187251"/>
            <a:ext cx="9112684" cy="5016408"/>
          </a:xfrm>
        </p:spPr>
        <p:txBody>
          <a:bodyPr/>
          <a:lstStyle/>
          <a:p>
            <a:r>
              <a:rPr lang="en-US" sz="1400" dirty="0">
                <a:solidFill>
                  <a:schemeClr val="accent2"/>
                </a:solidFill>
              </a:rPr>
              <a:t>CHALLENGE</a:t>
            </a:r>
            <a:endParaRPr lang="en-US" dirty="0">
              <a:solidFill>
                <a:schemeClr val="accent2"/>
              </a:solidFill>
            </a:endParaRPr>
          </a:p>
          <a:p>
            <a:pPr marL="0" lvl="1" indent="0" defTabSz="1005840">
              <a:buSzTx/>
              <a:buNone/>
            </a:pPr>
            <a:r>
              <a:rPr lang="en-US" sz="1200" dirty="0"/>
              <a:t>ScottMadden was engaged by a privately owned beverage manufacturing and distribution company to identify ERP primary requirements by analyzing their financial, supply chain, manufacturing, and distribution processes. We then made a recommendation on an ERP vendor that best met those requirements. </a:t>
            </a:r>
            <a:endParaRPr lang="en-US" sz="1200" dirty="0">
              <a:solidFill>
                <a:schemeClr val="accent2"/>
              </a:solidFill>
            </a:endParaRPr>
          </a:p>
          <a:p>
            <a:r>
              <a:rPr lang="en-US" sz="1400" dirty="0"/>
              <a:t>PROCESS</a:t>
            </a:r>
          </a:p>
          <a:p>
            <a:pPr marL="230188" lvl="2" indent="-230188" defTabSz="1072198">
              <a:buClr>
                <a:srgbClr val="26BCD7"/>
              </a:buClr>
              <a:buSzPct val="100000"/>
              <a:buFont typeface="Wingdings" panose="05000000000000000000" pitchFamily="2" charset="2"/>
              <a:buChar char="n"/>
            </a:pPr>
            <a:r>
              <a:rPr lang="en-US" sz="1200" dirty="0"/>
              <a:t>Interviewed SMEs across each of the end-to-end business processes and analyzed the current state, including technology, process, data, and financial pain points, to establish requirements to include on the RFP</a:t>
            </a:r>
          </a:p>
          <a:p>
            <a:pPr marL="230188" lvl="2" indent="-230188" defTabSz="1072198">
              <a:buClr>
                <a:srgbClr val="26BCD7"/>
              </a:buClr>
              <a:buSzPct val="100000"/>
              <a:buFont typeface="Wingdings" panose="05000000000000000000" pitchFamily="2" charset="2"/>
              <a:buChar char="n"/>
            </a:pPr>
            <a:r>
              <a:rPr lang="en-US" sz="1200" dirty="0"/>
              <a:t>Assessed down-stream impacts of each pain point by building root-cause analyses, finding issues and dependencies that occur across multiple processes</a:t>
            </a:r>
          </a:p>
          <a:p>
            <a:pPr marL="230188" lvl="2" indent="-230188" defTabSz="1072198">
              <a:buClr>
                <a:srgbClr val="26BCD7"/>
              </a:buClr>
              <a:buSzPct val="100000"/>
              <a:buFont typeface="Wingdings" panose="05000000000000000000" pitchFamily="2" charset="2"/>
              <a:buChar char="n"/>
            </a:pPr>
            <a:r>
              <a:rPr lang="en-US" sz="1200" dirty="0"/>
              <a:t>Examined the root-cause and pain-point takeaways and summarized them into major themes and trends, cross-referencing each trend to existing ERP capabilities</a:t>
            </a:r>
          </a:p>
          <a:p>
            <a:pPr marL="230188" lvl="2" indent="-230188" defTabSz="1072198">
              <a:buClr>
                <a:srgbClr val="26BCD7"/>
              </a:buClr>
              <a:buSzPct val="100000"/>
              <a:buFont typeface="Wingdings" panose="05000000000000000000" pitchFamily="2" charset="2"/>
              <a:buChar char="n"/>
            </a:pPr>
            <a:r>
              <a:rPr lang="en-US" sz="1200" dirty="0"/>
              <a:t>Quantified impacts of pain-point themes against potential improvement areas to develop business and user priorities. Identified a short list of vendors with the potential to satisfy the established criteria</a:t>
            </a:r>
          </a:p>
          <a:p>
            <a:pPr marL="230188" lvl="2" indent="-230188" defTabSz="1072198">
              <a:buClr>
                <a:srgbClr val="26BCD7"/>
              </a:buClr>
              <a:buSzPct val="100000"/>
              <a:buFont typeface="Wingdings" panose="05000000000000000000" pitchFamily="2" charset="2"/>
              <a:buChar char="n"/>
            </a:pPr>
            <a:r>
              <a:rPr lang="en-US" sz="1200" dirty="0"/>
              <a:t>Issued the RFP explicitly stating each of the client’s requirements, including capability, price, scalability, flexibility, implementation methods, and customer service requirements, etc. </a:t>
            </a:r>
          </a:p>
          <a:p>
            <a:pPr marL="230188" lvl="2" indent="-230188" defTabSz="1072198">
              <a:buClr>
                <a:srgbClr val="26BCD7"/>
              </a:buClr>
              <a:buSzPct val="100000"/>
              <a:buFont typeface="Wingdings" panose="05000000000000000000" pitchFamily="2" charset="2"/>
              <a:buChar char="n"/>
            </a:pPr>
            <a:r>
              <a:rPr lang="en-US" sz="1200" dirty="0"/>
              <a:t>Evaluated each of the vendors using a custom-built grading tool, which examined each of the RFP responses against the weighted criteria, allowing the client to objectively determine their new ERP vendor</a:t>
            </a:r>
            <a:endParaRPr lang="en-US" sz="1200" dirty="0">
              <a:solidFill>
                <a:schemeClr val="tx1"/>
              </a:solidFill>
            </a:endParaRPr>
          </a:p>
          <a:p>
            <a:r>
              <a:rPr lang="en-US" sz="1400" dirty="0"/>
              <a:t>RESULTS</a:t>
            </a:r>
          </a:p>
          <a:p>
            <a:pPr marL="230188" lvl="2" indent="-230188" defTabSz="1072198">
              <a:buClr>
                <a:srgbClr val="26BCD7"/>
              </a:buClr>
              <a:buSzPct val="100000"/>
              <a:buFont typeface="Wingdings" panose="05000000000000000000" pitchFamily="2" charset="2"/>
              <a:buChar char="n"/>
            </a:pPr>
            <a:r>
              <a:rPr lang="en-US" sz="1200" dirty="0"/>
              <a:t>The down-stream impact assessment found ERP pain points and additional process observations, allowing the client to enhance their processes to be best-in-class outside of the technology</a:t>
            </a:r>
          </a:p>
          <a:p>
            <a:pPr marL="230188" lvl="2" indent="-230188" defTabSz="1072198">
              <a:buClr>
                <a:srgbClr val="26BCD7"/>
              </a:buClr>
              <a:buSzPct val="100000"/>
              <a:buFont typeface="Wingdings" panose="05000000000000000000" pitchFamily="2" charset="2"/>
              <a:buChar char="n"/>
            </a:pPr>
            <a:r>
              <a:rPr lang="en-US" sz="1200" dirty="0"/>
              <a:t>The impact weighting allowed the client to invest money and time into the most crucial areas, which will ultimately deliver savings by simplifying their technology landscape</a:t>
            </a:r>
          </a:p>
          <a:p>
            <a:pPr marL="230188" lvl="2" indent="-230188" defTabSz="1072198">
              <a:buClr>
                <a:srgbClr val="26BCD7"/>
              </a:buClr>
              <a:buSzPct val="100000"/>
              <a:buFont typeface="Wingdings" panose="05000000000000000000" pitchFamily="2" charset="2"/>
              <a:buChar char="n"/>
            </a:pPr>
            <a:r>
              <a:rPr lang="en-US" sz="1200" dirty="0"/>
              <a:t>The client was satisfied with an objective selection in an ERP that will continue to enable the firm’s growth as they build more manufacturing plants, acquire more businesses, expand operations to other countries, and expand product depth and breadth</a:t>
            </a:r>
          </a:p>
        </p:txBody>
      </p:sp>
    </p:spTree>
    <p:extLst>
      <p:ext uri="{BB962C8B-B14F-4D97-AF65-F5344CB8AC3E}">
        <p14:creationId xmlns:p14="http://schemas.microsoft.com/office/powerpoint/2010/main" val="1579367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descr="A person in a suit smiling&#10;&#10;Description automatically generated with low confidence">
            <a:extLst>
              <a:ext uri="{FF2B5EF4-FFF2-40B4-BE49-F238E27FC236}">
                <a16:creationId xmlns:a16="http://schemas.microsoft.com/office/drawing/2014/main" id="{A7631CB8-58E3-A92F-D0DE-F4978C37C8DE}"/>
              </a:ext>
            </a:extLst>
          </p:cNvPr>
          <p:cNvPicPr>
            <a:picLocks noGrp="1" noChangeAspect="1"/>
          </p:cNvPicPr>
          <p:nvPr>
            <p:ph type="pic" sz="quarter" idx="10"/>
          </p:nvPr>
        </p:nvPicPr>
        <p:blipFill>
          <a:blip r:embed="rId2"/>
          <a:srcRect t="965" b="965"/>
          <a:stretch>
            <a:fillRect/>
          </a:stretch>
        </p:blipFill>
        <p:spPr/>
      </p:pic>
      <p:sp>
        <p:nvSpPr>
          <p:cNvPr id="3" name="Slide Number Placeholder 2">
            <a:extLst>
              <a:ext uri="{FF2B5EF4-FFF2-40B4-BE49-F238E27FC236}">
                <a16:creationId xmlns:a16="http://schemas.microsoft.com/office/drawing/2014/main" id="{49E75181-350B-3DC8-18E1-0BAD3C0D6F8E}"/>
              </a:ext>
            </a:extLst>
          </p:cNvPr>
          <p:cNvSpPr>
            <a:spLocks noGrp="1"/>
          </p:cNvSpPr>
          <p:nvPr>
            <p:ph type="sldNum" sz="quarter" idx="4"/>
          </p:nvPr>
        </p:nvSpPr>
        <p:spPr/>
        <p:txBody>
          <a:bodyPr/>
          <a:lstStyle/>
          <a:p>
            <a:fld id="{9AA6D16A-0A68-8445-85DB-A0BE8CCB51C7}" type="slidenum">
              <a:rPr lang="en-US" smtClean="0"/>
              <a:pPr/>
              <a:t>17</a:t>
            </a:fld>
            <a:endParaRPr lang="en-US" dirty="0"/>
          </a:p>
        </p:txBody>
      </p:sp>
      <p:sp>
        <p:nvSpPr>
          <p:cNvPr id="6" name="Text Placeholder 5">
            <a:extLst>
              <a:ext uri="{FF2B5EF4-FFF2-40B4-BE49-F238E27FC236}">
                <a16:creationId xmlns:a16="http://schemas.microsoft.com/office/drawing/2014/main" id="{6BFEC12B-FFB0-4FA5-D9D3-0322964C47D1}"/>
              </a:ext>
            </a:extLst>
          </p:cNvPr>
          <p:cNvSpPr>
            <a:spLocks noGrp="1"/>
          </p:cNvSpPr>
          <p:nvPr>
            <p:ph type="body" sz="quarter" idx="12"/>
          </p:nvPr>
        </p:nvSpPr>
        <p:spPr/>
        <p:txBody>
          <a:bodyPr/>
          <a:lstStyle/>
          <a:p>
            <a:r>
              <a:rPr lang="en-US" dirty="0"/>
              <a:t>Brad DeMent</a:t>
            </a:r>
          </a:p>
        </p:txBody>
      </p:sp>
      <p:sp>
        <p:nvSpPr>
          <p:cNvPr id="7" name="Text Placeholder 6">
            <a:extLst>
              <a:ext uri="{FF2B5EF4-FFF2-40B4-BE49-F238E27FC236}">
                <a16:creationId xmlns:a16="http://schemas.microsoft.com/office/drawing/2014/main" id="{C34329F6-5202-866D-0A67-77F49B2F8077}"/>
              </a:ext>
            </a:extLst>
          </p:cNvPr>
          <p:cNvSpPr>
            <a:spLocks noGrp="1"/>
          </p:cNvSpPr>
          <p:nvPr>
            <p:ph type="body" sz="quarter" idx="13"/>
          </p:nvPr>
        </p:nvSpPr>
        <p:spPr/>
        <p:txBody>
          <a:bodyPr/>
          <a:lstStyle/>
          <a:p>
            <a:r>
              <a:rPr lang="en-US" dirty="0"/>
              <a:t>Partner</a:t>
            </a:r>
          </a:p>
        </p:txBody>
      </p:sp>
      <p:sp>
        <p:nvSpPr>
          <p:cNvPr id="8" name="Text Placeholder 7">
            <a:extLst>
              <a:ext uri="{FF2B5EF4-FFF2-40B4-BE49-F238E27FC236}">
                <a16:creationId xmlns:a16="http://schemas.microsoft.com/office/drawing/2014/main" id="{CB9603D0-E56C-5D4B-8BDF-18400542846F}"/>
              </a:ext>
            </a:extLst>
          </p:cNvPr>
          <p:cNvSpPr>
            <a:spLocks noGrp="1"/>
          </p:cNvSpPr>
          <p:nvPr>
            <p:ph type="body" sz="quarter" idx="15"/>
          </p:nvPr>
        </p:nvSpPr>
        <p:spPr/>
        <p:txBody>
          <a:bodyPr/>
          <a:lstStyle/>
          <a:p>
            <a:r>
              <a:rPr lang="en-US" dirty="0"/>
              <a:t>3565 Piedmont Road, NE</a:t>
            </a:r>
          </a:p>
        </p:txBody>
      </p:sp>
      <p:sp>
        <p:nvSpPr>
          <p:cNvPr id="9" name="Text Placeholder 8">
            <a:extLst>
              <a:ext uri="{FF2B5EF4-FFF2-40B4-BE49-F238E27FC236}">
                <a16:creationId xmlns:a16="http://schemas.microsoft.com/office/drawing/2014/main" id="{56A92EAA-09AE-3305-0510-4838BAC73349}"/>
              </a:ext>
            </a:extLst>
          </p:cNvPr>
          <p:cNvSpPr>
            <a:spLocks noGrp="1"/>
          </p:cNvSpPr>
          <p:nvPr>
            <p:ph type="body" sz="quarter" idx="17"/>
          </p:nvPr>
        </p:nvSpPr>
        <p:spPr/>
        <p:txBody>
          <a:bodyPr/>
          <a:lstStyle/>
          <a:p>
            <a:r>
              <a:rPr lang="en-US" dirty="0"/>
              <a:t>Building 4, Suite 500</a:t>
            </a:r>
          </a:p>
        </p:txBody>
      </p:sp>
      <p:sp>
        <p:nvSpPr>
          <p:cNvPr id="10" name="Text Placeholder 9">
            <a:extLst>
              <a:ext uri="{FF2B5EF4-FFF2-40B4-BE49-F238E27FC236}">
                <a16:creationId xmlns:a16="http://schemas.microsoft.com/office/drawing/2014/main" id="{AF1C1FAD-E0AD-6F2F-5B89-A90BDB16C610}"/>
              </a:ext>
            </a:extLst>
          </p:cNvPr>
          <p:cNvSpPr>
            <a:spLocks noGrp="1"/>
          </p:cNvSpPr>
          <p:nvPr>
            <p:ph type="body" sz="quarter" idx="18"/>
          </p:nvPr>
        </p:nvSpPr>
        <p:spPr/>
        <p:txBody>
          <a:bodyPr/>
          <a:lstStyle/>
          <a:p>
            <a:r>
              <a:rPr lang="en-US" dirty="0"/>
              <a:t>Atlanta, GA 30305</a:t>
            </a:r>
          </a:p>
        </p:txBody>
      </p:sp>
      <p:sp>
        <p:nvSpPr>
          <p:cNvPr id="11" name="Text Placeholder 10">
            <a:extLst>
              <a:ext uri="{FF2B5EF4-FFF2-40B4-BE49-F238E27FC236}">
                <a16:creationId xmlns:a16="http://schemas.microsoft.com/office/drawing/2014/main" id="{576B7871-41FE-BAC1-2D44-49DBCB0808C8}"/>
              </a:ext>
            </a:extLst>
          </p:cNvPr>
          <p:cNvSpPr>
            <a:spLocks noGrp="1"/>
          </p:cNvSpPr>
          <p:nvPr>
            <p:ph type="body" sz="quarter" idx="19"/>
          </p:nvPr>
        </p:nvSpPr>
        <p:spPr/>
        <p:txBody>
          <a:bodyPr/>
          <a:lstStyle/>
          <a:p>
            <a:r>
              <a:rPr lang="en-US" dirty="0"/>
              <a:t>bdement@scottmadden.com</a:t>
            </a:r>
          </a:p>
        </p:txBody>
      </p:sp>
      <p:sp>
        <p:nvSpPr>
          <p:cNvPr id="12" name="Text Placeholder 11">
            <a:extLst>
              <a:ext uri="{FF2B5EF4-FFF2-40B4-BE49-F238E27FC236}">
                <a16:creationId xmlns:a16="http://schemas.microsoft.com/office/drawing/2014/main" id="{739F7150-6ED6-16FB-2E71-B90E4262CB26}"/>
              </a:ext>
            </a:extLst>
          </p:cNvPr>
          <p:cNvSpPr>
            <a:spLocks noGrp="1"/>
          </p:cNvSpPr>
          <p:nvPr>
            <p:ph type="body" sz="quarter" idx="21"/>
          </p:nvPr>
        </p:nvSpPr>
        <p:spPr/>
        <p:txBody>
          <a:bodyPr/>
          <a:lstStyle/>
          <a:p>
            <a:r>
              <a:rPr lang="en-US" dirty="0"/>
              <a:t>678.524.2496</a:t>
            </a:r>
          </a:p>
        </p:txBody>
      </p:sp>
      <p:sp>
        <p:nvSpPr>
          <p:cNvPr id="13" name="Text Placeholder 12">
            <a:extLst>
              <a:ext uri="{FF2B5EF4-FFF2-40B4-BE49-F238E27FC236}">
                <a16:creationId xmlns:a16="http://schemas.microsoft.com/office/drawing/2014/main" id="{EA8BD08C-90D0-EAAB-9CAB-3E944CFFE3CB}"/>
              </a:ext>
            </a:extLst>
          </p:cNvPr>
          <p:cNvSpPr>
            <a:spLocks noGrp="1"/>
          </p:cNvSpPr>
          <p:nvPr>
            <p:ph type="body" sz="quarter" idx="22"/>
          </p:nvPr>
        </p:nvSpPr>
        <p:spPr/>
        <p:txBody>
          <a:bodyPr/>
          <a:lstStyle/>
          <a:p>
            <a:r>
              <a:rPr lang="en-US" dirty="0"/>
              <a:t>404.814.0020</a:t>
            </a:r>
          </a:p>
        </p:txBody>
      </p:sp>
      <p:sp>
        <p:nvSpPr>
          <p:cNvPr id="14" name="Text Placeholder 13">
            <a:extLst>
              <a:ext uri="{FF2B5EF4-FFF2-40B4-BE49-F238E27FC236}">
                <a16:creationId xmlns:a16="http://schemas.microsoft.com/office/drawing/2014/main" id="{5B74049B-4F04-91D0-AFD2-9E95E3B279DC}"/>
              </a:ext>
            </a:extLst>
          </p:cNvPr>
          <p:cNvSpPr>
            <a:spLocks noGrp="1"/>
          </p:cNvSpPr>
          <p:nvPr>
            <p:ph type="body" sz="quarter" idx="23"/>
          </p:nvPr>
        </p:nvSpPr>
        <p:spPr/>
        <p:txBody>
          <a:bodyPr/>
          <a:lstStyle/>
          <a:p>
            <a:r>
              <a:rPr lang="en-US" dirty="0"/>
              <a:t>Trey Robinson</a:t>
            </a:r>
          </a:p>
        </p:txBody>
      </p:sp>
      <p:sp>
        <p:nvSpPr>
          <p:cNvPr id="15" name="Text Placeholder 14">
            <a:extLst>
              <a:ext uri="{FF2B5EF4-FFF2-40B4-BE49-F238E27FC236}">
                <a16:creationId xmlns:a16="http://schemas.microsoft.com/office/drawing/2014/main" id="{89702DE6-D701-1C3B-D7F7-088CB56B7FEB}"/>
              </a:ext>
            </a:extLst>
          </p:cNvPr>
          <p:cNvSpPr>
            <a:spLocks noGrp="1"/>
          </p:cNvSpPr>
          <p:nvPr>
            <p:ph type="body" sz="quarter" idx="24"/>
          </p:nvPr>
        </p:nvSpPr>
        <p:spPr/>
        <p:txBody>
          <a:bodyPr/>
          <a:lstStyle/>
          <a:p>
            <a:r>
              <a:rPr lang="en-US" dirty="0"/>
              <a:t>Partner</a:t>
            </a:r>
          </a:p>
        </p:txBody>
      </p:sp>
      <p:sp>
        <p:nvSpPr>
          <p:cNvPr id="16" name="Text Placeholder 15">
            <a:extLst>
              <a:ext uri="{FF2B5EF4-FFF2-40B4-BE49-F238E27FC236}">
                <a16:creationId xmlns:a16="http://schemas.microsoft.com/office/drawing/2014/main" id="{81AE1208-4079-02AF-1448-EE2E862A55DC}"/>
              </a:ext>
            </a:extLst>
          </p:cNvPr>
          <p:cNvSpPr>
            <a:spLocks noGrp="1"/>
          </p:cNvSpPr>
          <p:nvPr>
            <p:ph type="body" sz="quarter" idx="25"/>
          </p:nvPr>
        </p:nvSpPr>
        <p:spPr/>
        <p:txBody>
          <a:bodyPr/>
          <a:lstStyle/>
          <a:p>
            <a:r>
              <a:rPr lang="en-US" dirty="0"/>
              <a:t>2626 Glenwood Ave.</a:t>
            </a:r>
          </a:p>
        </p:txBody>
      </p:sp>
      <p:sp>
        <p:nvSpPr>
          <p:cNvPr id="17" name="Text Placeholder 16">
            <a:extLst>
              <a:ext uri="{FF2B5EF4-FFF2-40B4-BE49-F238E27FC236}">
                <a16:creationId xmlns:a16="http://schemas.microsoft.com/office/drawing/2014/main" id="{ED40CE6A-6FC4-070B-7DDC-56963E8EB628}"/>
              </a:ext>
            </a:extLst>
          </p:cNvPr>
          <p:cNvSpPr>
            <a:spLocks noGrp="1"/>
          </p:cNvSpPr>
          <p:nvPr>
            <p:ph type="body" sz="quarter" idx="26"/>
          </p:nvPr>
        </p:nvSpPr>
        <p:spPr/>
        <p:txBody>
          <a:bodyPr/>
          <a:lstStyle/>
          <a:p>
            <a:r>
              <a:rPr lang="en-US" dirty="0"/>
              <a:t>Suite 480</a:t>
            </a:r>
          </a:p>
        </p:txBody>
      </p:sp>
      <p:sp>
        <p:nvSpPr>
          <p:cNvPr id="18" name="Text Placeholder 17">
            <a:extLst>
              <a:ext uri="{FF2B5EF4-FFF2-40B4-BE49-F238E27FC236}">
                <a16:creationId xmlns:a16="http://schemas.microsoft.com/office/drawing/2014/main" id="{600F150F-8E83-240B-2A44-F438721E8A94}"/>
              </a:ext>
            </a:extLst>
          </p:cNvPr>
          <p:cNvSpPr>
            <a:spLocks noGrp="1"/>
          </p:cNvSpPr>
          <p:nvPr>
            <p:ph type="body" sz="quarter" idx="27"/>
          </p:nvPr>
        </p:nvSpPr>
        <p:spPr/>
        <p:txBody>
          <a:bodyPr/>
          <a:lstStyle/>
          <a:p>
            <a:r>
              <a:rPr lang="en-US" dirty="0"/>
              <a:t>Raleigh, NC 27608</a:t>
            </a:r>
          </a:p>
        </p:txBody>
      </p:sp>
      <p:sp>
        <p:nvSpPr>
          <p:cNvPr id="19" name="Text Placeholder 18">
            <a:extLst>
              <a:ext uri="{FF2B5EF4-FFF2-40B4-BE49-F238E27FC236}">
                <a16:creationId xmlns:a16="http://schemas.microsoft.com/office/drawing/2014/main" id="{9CF580E6-4ADC-590E-2C20-6599DEDDAEB7}"/>
              </a:ext>
            </a:extLst>
          </p:cNvPr>
          <p:cNvSpPr>
            <a:spLocks noGrp="1"/>
          </p:cNvSpPr>
          <p:nvPr>
            <p:ph type="body" sz="quarter" idx="28"/>
          </p:nvPr>
        </p:nvSpPr>
        <p:spPr/>
        <p:txBody>
          <a:bodyPr/>
          <a:lstStyle/>
          <a:p>
            <a:r>
              <a:rPr lang="en-US" dirty="0"/>
              <a:t>treyrobinson@scottmadden.com</a:t>
            </a:r>
          </a:p>
        </p:txBody>
      </p:sp>
      <p:sp>
        <p:nvSpPr>
          <p:cNvPr id="20" name="Text Placeholder 19">
            <a:extLst>
              <a:ext uri="{FF2B5EF4-FFF2-40B4-BE49-F238E27FC236}">
                <a16:creationId xmlns:a16="http://schemas.microsoft.com/office/drawing/2014/main" id="{8D28F16D-EF89-D456-E0FD-D1854B3787D2}"/>
              </a:ext>
            </a:extLst>
          </p:cNvPr>
          <p:cNvSpPr>
            <a:spLocks noGrp="1"/>
          </p:cNvSpPr>
          <p:nvPr>
            <p:ph type="body" sz="quarter" idx="29"/>
          </p:nvPr>
        </p:nvSpPr>
        <p:spPr/>
        <p:txBody>
          <a:bodyPr/>
          <a:lstStyle/>
          <a:p>
            <a:r>
              <a:rPr lang="en-US" dirty="0"/>
              <a:t>919.522.1740</a:t>
            </a:r>
          </a:p>
        </p:txBody>
      </p:sp>
      <p:sp>
        <p:nvSpPr>
          <p:cNvPr id="21" name="Text Placeholder 20">
            <a:extLst>
              <a:ext uri="{FF2B5EF4-FFF2-40B4-BE49-F238E27FC236}">
                <a16:creationId xmlns:a16="http://schemas.microsoft.com/office/drawing/2014/main" id="{3EAC011A-3717-903B-14CE-EC4CC3CC8B2F}"/>
              </a:ext>
            </a:extLst>
          </p:cNvPr>
          <p:cNvSpPr>
            <a:spLocks noGrp="1"/>
          </p:cNvSpPr>
          <p:nvPr>
            <p:ph type="body" sz="quarter" idx="30"/>
          </p:nvPr>
        </p:nvSpPr>
        <p:spPr/>
        <p:txBody>
          <a:bodyPr/>
          <a:lstStyle/>
          <a:p>
            <a:r>
              <a:rPr lang="en-US" dirty="0"/>
              <a:t>919.781.4191 </a:t>
            </a:r>
          </a:p>
        </p:txBody>
      </p:sp>
      <p:pic>
        <p:nvPicPr>
          <p:cNvPr id="22" name="Picture Placeholder 21" descr="A person in a suit smiling&#10;&#10;Description automatically generated">
            <a:extLst>
              <a:ext uri="{FF2B5EF4-FFF2-40B4-BE49-F238E27FC236}">
                <a16:creationId xmlns:a16="http://schemas.microsoft.com/office/drawing/2014/main" id="{E57EC21C-C438-6CA9-CB6E-27E46F375962}"/>
              </a:ext>
            </a:extLst>
          </p:cNvPr>
          <p:cNvPicPr>
            <a:picLocks noGrp="1" noChangeAspect="1"/>
          </p:cNvPicPr>
          <p:nvPr>
            <p:ph type="pic" sz="quarter" idx="11"/>
          </p:nvPr>
        </p:nvPicPr>
        <p:blipFill>
          <a:blip r:embed="rId3"/>
          <a:srcRect/>
          <a:stretch>
            <a:fillRect/>
          </a:stretch>
        </p:blipFill>
        <p:spPr/>
      </p:pic>
      <p:pic>
        <p:nvPicPr>
          <p:cNvPr id="1026" name="Picture 2">
            <a:extLst>
              <a:ext uri="{FF2B5EF4-FFF2-40B4-BE49-F238E27FC236}">
                <a16:creationId xmlns:a16="http://schemas.microsoft.com/office/drawing/2014/main" id="{521FC828-D2DD-B1E1-65B4-4F82F33A28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9137" y="3933299"/>
            <a:ext cx="1411929" cy="141192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qr code with a logo&#10;&#10;Description automatically generated">
            <a:extLst>
              <a:ext uri="{FF2B5EF4-FFF2-40B4-BE49-F238E27FC236}">
                <a16:creationId xmlns:a16="http://schemas.microsoft.com/office/drawing/2014/main" id="{41128CA0-1BCB-F10C-6FDC-A29E495A298F}"/>
              </a:ext>
            </a:extLst>
          </p:cNvPr>
          <p:cNvPicPr>
            <a:picLocks noChangeAspect="1"/>
          </p:cNvPicPr>
          <p:nvPr/>
        </p:nvPicPr>
        <p:blipFill>
          <a:blip r:embed="rId5"/>
          <a:stretch>
            <a:fillRect/>
          </a:stretch>
        </p:blipFill>
        <p:spPr>
          <a:xfrm>
            <a:off x="1774467" y="3933299"/>
            <a:ext cx="1408176" cy="1408176"/>
          </a:xfrm>
          <a:prstGeom prst="rect">
            <a:avLst/>
          </a:prstGeom>
        </p:spPr>
      </p:pic>
    </p:spTree>
    <p:extLst>
      <p:ext uri="{BB962C8B-B14F-4D97-AF65-F5344CB8AC3E}">
        <p14:creationId xmlns:p14="http://schemas.microsoft.com/office/powerpoint/2010/main" val="969510450"/>
      </p:ext>
    </p:extLst>
  </p:cSld>
  <p:clrMapOvr>
    <a:masterClrMapping/>
  </p:clrMapOvr>
</p:sld>
</file>

<file path=ppt/theme/theme1.xml><?xml version="1.0" encoding="utf-8"?>
<a:theme xmlns:a="http://schemas.openxmlformats.org/drawingml/2006/main" name="SM Widescreen_2019_upated 0819">
  <a:themeElements>
    <a:clrScheme name="ScottMadden_2019">
      <a:dk1>
        <a:srgbClr val="5E5F62"/>
      </a:dk1>
      <a:lt1>
        <a:srgbClr val="FFFFFF"/>
      </a:lt1>
      <a:dk2>
        <a:srgbClr val="5E5F62"/>
      </a:dk2>
      <a:lt2>
        <a:srgbClr val="5E5F62"/>
      </a:lt2>
      <a:accent1>
        <a:srgbClr val="5E5F62"/>
      </a:accent1>
      <a:accent2>
        <a:srgbClr val="25BCD6"/>
      </a:accent2>
      <a:accent3>
        <a:srgbClr val="EE8434"/>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rtlCol="0">
        <a:spAutoFit/>
      </a:bodyPr>
      <a:lstStyle>
        <a:defPPr marL="228600" indent="-228600" algn="l">
          <a:spcBef>
            <a:spcPts val="300"/>
          </a:spcBef>
          <a:spcAft>
            <a:spcPts val="300"/>
          </a:spcAft>
          <a:buClr>
            <a:srgbClr val="26BCD7"/>
          </a:buClr>
          <a:buSzPct val="100000"/>
          <a:buFont typeface="Wingdings" panose="05000000000000000000" pitchFamily="2" charset="2"/>
          <a:buChar char="n"/>
          <a:defRPr sz="1200" dirty="0" err="1">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Widescreen Template_2019_updated 06-2019" id="{214D4689-CC34-4078-AE59-03C242C97342}" vid="{59B404D7-3B5D-4B36-8ED4-2AD3686EF8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Widescreen Template_2019</Template>
  <TotalTime>8608</TotalTime>
  <Words>3623</Words>
  <Application>Microsoft Office PowerPoint</Application>
  <PresentationFormat>Widescreen</PresentationFormat>
  <Paragraphs>401</Paragraphs>
  <Slides>18</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Aptos</vt:lpstr>
      <vt:lpstr>Arial</vt:lpstr>
      <vt:lpstr>Arial Black</vt:lpstr>
      <vt:lpstr>Arial Narrow</vt:lpstr>
      <vt:lpstr>Calibri</vt:lpstr>
      <vt:lpstr>System Font Regular</vt:lpstr>
      <vt:lpstr>Times New Roman</vt:lpstr>
      <vt:lpstr>Wingdings</vt:lpstr>
      <vt:lpstr>SM Widescreen_2019_upated 0819</vt:lpstr>
      <vt:lpstr>ScottMadden’s Corporate &amp; Shared Services Practice</vt:lpstr>
      <vt:lpstr>Who We Are</vt:lpstr>
      <vt:lpstr>Areas of Focus</vt:lpstr>
      <vt:lpstr>Corporate and Shared Services Capabilities</vt:lpstr>
      <vt:lpstr>Spotlight: Our Finance and Accounting Practice</vt:lpstr>
      <vt:lpstr>Spotlight: Our Intelligent Automation Services</vt:lpstr>
      <vt:lpstr>How We Differ from Our Competition</vt:lpstr>
      <vt:lpstr>Representative Clients</vt:lpstr>
      <vt:lpstr>ScottMadden’s Proprietary Toolbox</vt:lpstr>
      <vt:lpstr>Why ScottMadden?</vt:lpstr>
      <vt:lpstr>PowerPoint Presentation</vt:lpstr>
      <vt:lpstr>Finance Organizational Assessment</vt:lpstr>
      <vt:lpstr>Finance Shared Services Design and Implementation Planning</vt:lpstr>
      <vt:lpstr>AI Setup to Navigate the Inflation Reduction Act (IRA) Program</vt:lpstr>
      <vt:lpstr>Global Order-to-Cash Process Standardization</vt:lpstr>
      <vt:lpstr>Procure-to-Pay Process Design and Implementation</vt:lpstr>
      <vt:lpstr>ERP Vendor Selection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ScottMadden’s Corporate &amp; Shared Services Practice</dc:title>
  <dc:creator>Kim Powell</dc:creator>
  <cp:lastModifiedBy>Trey Robinson</cp:lastModifiedBy>
  <cp:revision>74</cp:revision>
  <cp:lastPrinted>2019-02-15T19:00:58Z</cp:lastPrinted>
  <dcterms:created xsi:type="dcterms:W3CDTF">2019-03-01T13:20:24Z</dcterms:created>
  <dcterms:modified xsi:type="dcterms:W3CDTF">2024-10-11T13:19:41Z</dcterms:modified>
</cp:coreProperties>
</file>