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B9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A9D057-DE29-40F3-B63D-D1A58F8A66C2}" v="21" dt="2023-11-16T16:53:55.606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4" d="100"/>
          <a:sy n="144" d="100"/>
        </p:scale>
        <p:origin x="108" y="2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nda Lawrence" userId="d35ad362-70bb-4802-8023-8ec35099ed1c" providerId="ADAL" clId="{DEA9D057-DE29-40F3-B63D-D1A58F8A66C2}"/>
    <pc:docChg chg="undo custSel modSld">
      <pc:chgData name="Amanda Lawrence" userId="d35ad362-70bb-4802-8023-8ec35099ed1c" providerId="ADAL" clId="{DEA9D057-DE29-40F3-B63D-D1A58F8A66C2}" dt="2023-11-16T16:53:55.606" v="113"/>
      <pc:docMkLst>
        <pc:docMk/>
      </pc:docMkLst>
      <pc:sldChg chg="modSp mod">
        <pc:chgData name="Amanda Lawrence" userId="d35ad362-70bb-4802-8023-8ec35099ed1c" providerId="ADAL" clId="{DEA9D057-DE29-40F3-B63D-D1A58F8A66C2}" dt="2023-11-16T16:51:48.684" v="104" actId="1076"/>
        <pc:sldMkLst>
          <pc:docMk/>
          <pc:sldMk cId="0" sldId="257"/>
        </pc:sldMkLst>
        <pc:spChg chg="mod">
          <ac:chgData name="Amanda Lawrence" userId="d35ad362-70bb-4802-8023-8ec35099ed1c" providerId="ADAL" clId="{DEA9D057-DE29-40F3-B63D-D1A58F8A66C2}" dt="2023-11-16T16:51:48.684" v="104" actId="1076"/>
          <ac:spMkLst>
            <pc:docMk/>
            <pc:sldMk cId="0" sldId="257"/>
            <ac:spMk id="3" creationId="{00000000-0000-0000-0000-000000000000}"/>
          </ac:spMkLst>
        </pc:spChg>
      </pc:sldChg>
      <pc:sldChg chg="modSp mod">
        <pc:chgData name="Amanda Lawrence" userId="d35ad362-70bb-4802-8023-8ec35099ed1c" providerId="ADAL" clId="{DEA9D057-DE29-40F3-B63D-D1A58F8A66C2}" dt="2023-11-16T16:52:17.340" v="106" actId="1076"/>
        <pc:sldMkLst>
          <pc:docMk/>
          <pc:sldMk cId="0" sldId="258"/>
        </pc:sldMkLst>
        <pc:spChg chg="mod">
          <ac:chgData name="Amanda Lawrence" userId="d35ad362-70bb-4802-8023-8ec35099ed1c" providerId="ADAL" clId="{DEA9D057-DE29-40F3-B63D-D1A58F8A66C2}" dt="2023-11-16T16:52:17.340" v="106" actId="1076"/>
          <ac:spMkLst>
            <pc:docMk/>
            <pc:sldMk cId="0" sldId="258"/>
            <ac:spMk id="3" creationId="{00000000-0000-0000-0000-000000000000}"/>
          </ac:spMkLst>
        </pc:spChg>
      </pc:sldChg>
      <pc:sldChg chg="modSp mod">
        <pc:chgData name="Amanda Lawrence" userId="d35ad362-70bb-4802-8023-8ec35099ed1c" providerId="ADAL" clId="{DEA9D057-DE29-40F3-B63D-D1A58F8A66C2}" dt="2023-11-16T16:52:25.788" v="107" actId="1076"/>
        <pc:sldMkLst>
          <pc:docMk/>
          <pc:sldMk cId="0" sldId="259"/>
        </pc:sldMkLst>
        <pc:spChg chg="mod">
          <ac:chgData name="Amanda Lawrence" userId="d35ad362-70bb-4802-8023-8ec35099ed1c" providerId="ADAL" clId="{DEA9D057-DE29-40F3-B63D-D1A58F8A66C2}" dt="2023-11-16T16:52:25.788" v="107" actId="1076"/>
          <ac:spMkLst>
            <pc:docMk/>
            <pc:sldMk cId="0" sldId="259"/>
            <ac:spMk id="4" creationId="{00000000-0000-0000-0000-000000000000}"/>
          </ac:spMkLst>
        </pc:spChg>
      </pc:sldChg>
      <pc:sldChg chg="addSp modSp mod">
        <pc:chgData name="Amanda Lawrence" userId="d35ad362-70bb-4802-8023-8ec35099ed1c" providerId="ADAL" clId="{DEA9D057-DE29-40F3-B63D-D1A58F8A66C2}" dt="2023-11-16T16:36:26.833" v="4" actId="20577"/>
        <pc:sldMkLst>
          <pc:docMk/>
          <pc:sldMk cId="0" sldId="260"/>
        </pc:sldMkLst>
        <pc:spChg chg="add mod">
          <ac:chgData name="Amanda Lawrence" userId="d35ad362-70bb-4802-8023-8ec35099ed1c" providerId="ADAL" clId="{DEA9D057-DE29-40F3-B63D-D1A58F8A66C2}" dt="2023-11-16T16:36:26.833" v="4" actId="20577"/>
          <ac:spMkLst>
            <pc:docMk/>
            <pc:sldMk cId="0" sldId="260"/>
            <ac:spMk id="32" creationId="{227497B2-A4A5-43E6-5CDA-532DF3FE886D}"/>
          </ac:spMkLst>
        </pc:spChg>
      </pc:sldChg>
      <pc:sldChg chg="addSp delSp modSp mod">
        <pc:chgData name="Amanda Lawrence" userId="d35ad362-70bb-4802-8023-8ec35099ed1c" providerId="ADAL" clId="{DEA9D057-DE29-40F3-B63D-D1A58F8A66C2}" dt="2023-11-16T16:53:55.606" v="113"/>
        <pc:sldMkLst>
          <pc:docMk/>
          <pc:sldMk cId="0" sldId="261"/>
        </pc:sldMkLst>
        <pc:spChg chg="mod">
          <ac:chgData name="Amanda Lawrence" userId="d35ad362-70bb-4802-8023-8ec35099ed1c" providerId="ADAL" clId="{DEA9D057-DE29-40F3-B63D-D1A58F8A66C2}" dt="2023-11-16T16:52:41.038" v="108" actId="207"/>
          <ac:spMkLst>
            <pc:docMk/>
            <pc:sldMk cId="0" sldId="261"/>
            <ac:spMk id="7" creationId="{00000000-0000-0000-0000-000000000000}"/>
          </ac:spMkLst>
        </pc:spChg>
        <pc:spChg chg="mod">
          <ac:chgData name="Amanda Lawrence" userId="d35ad362-70bb-4802-8023-8ec35099ed1c" providerId="ADAL" clId="{DEA9D057-DE29-40F3-B63D-D1A58F8A66C2}" dt="2023-11-16T16:52:47.295" v="109" actId="207"/>
          <ac:spMkLst>
            <pc:docMk/>
            <pc:sldMk cId="0" sldId="261"/>
            <ac:spMk id="9" creationId="{00000000-0000-0000-0000-000000000000}"/>
          </ac:spMkLst>
        </pc:spChg>
        <pc:spChg chg="mod">
          <ac:chgData name="Amanda Lawrence" userId="d35ad362-70bb-4802-8023-8ec35099ed1c" providerId="ADAL" clId="{DEA9D057-DE29-40F3-B63D-D1A58F8A66C2}" dt="2023-11-16T16:53:55.606" v="113"/>
          <ac:spMkLst>
            <pc:docMk/>
            <pc:sldMk cId="0" sldId="261"/>
            <ac:spMk id="11" creationId="{00000000-0000-0000-0000-000000000000}"/>
          </ac:spMkLst>
        </pc:spChg>
        <pc:spChg chg="del mod">
          <ac:chgData name="Amanda Lawrence" userId="d35ad362-70bb-4802-8023-8ec35099ed1c" providerId="ADAL" clId="{DEA9D057-DE29-40F3-B63D-D1A58F8A66C2}" dt="2023-11-16T16:36:36.529" v="6" actId="478"/>
          <ac:spMkLst>
            <pc:docMk/>
            <pc:sldMk cId="0" sldId="261"/>
            <ac:spMk id="24" creationId="{00000000-0000-0000-0000-000000000000}"/>
          </ac:spMkLst>
        </pc:spChg>
        <pc:spChg chg="add del mod">
          <ac:chgData name="Amanda Lawrence" userId="d35ad362-70bb-4802-8023-8ec35099ed1c" providerId="ADAL" clId="{DEA9D057-DE29-40F3-B63D-D1A58F8A66C2}" dt="2023-11-16T16:36:39.820" v="8" actId="478"/>
          <ac:spMkLst>
            <pc:docMk/>
            <pc:sldMk cId="0" sldId="261"/>
            <ac:spMk id="26" creationId="{886CC855-2DAE-E858-13DC-AC5A36977AFC}"/>
          </ac:spMkLst>
        </pc:spChg>
        <pc:spChg chg="add mod">
          <ac:chgData name="Amanda Lawrence" userId="d35ad362-70bb-4802-8023-8ec35099ed1c" providerId="ADAL" clId="{DEA9D057-DE29-40F3-B63D-D1A58F8A66C2}" dt="2023-11-16T16:36:46.088" v="10" actId="20577"/>
          <ac:spMkLst>
            <pc:docMk/>
            <pc:sldMk cId="0" sldId="261"/>
            <ac:spMk id="27" creationId="{FC003BBB-13CA-62F0-1AF9-14524B2BBD2E}"/>
          </ac:spMkLst>
        </pc:spChg>
      </pc:sldChg>
      <pc:sldChg chg="addSp delSp modSp mod">
        <pc:chgData name="Amanda Lawrence" userId="d35ad362-70bb-4802-8023-8ec35099ed1c" providerId="ADAL" clId="{DEA9D057-DE29-40F3-B63D-D1A58F8A66C2}" dt="2023-11-16T16:51:34.537" v="103" actId="12"/>
        <pc:sldMkLst>
          <pc:docMk/>
          <pc:sldMk cId="0" sldId="262"/>
        </pc:sldMkLst>
        <pc:spChg chg="add del mod">
          <ac:chgData name="Amanda Lawrence" userId="d35ad362-70bb-4802-8023-8ec35099ed1c" providerId="ADAL" clId="{DEA9D057-DE29-40F3-B63D-D1A58F8A66C2}" dt="2023-11-16T16:48:08.701" v="94" actId="478"/>
          <ac:spMkLst>
            <pc:docMk/>
            <pc:sldMk cId="0" sldId="262"/>
            <ac:spMk id="3" creationId="{00000000-0000-0000-0000-000000000000}"/>
          </ac:spMkLst>
        </pc:spChg>
        <pc:spChg chg="del">
          <ac:chgData name="Amanda Lawrence" userId="d35ad362-70bb-4802-8023-8ec35099ed1c" providerId="ADAL" clId="{DEA9D057-DE29-40F3-B63D-D1A58F8A66C2}" dt="2023-11-16T16:36:54.237" v="11" actId="478"/>
          <ac:spMkLst>
            <pc:docMk/>
            <pc:sldMk cId="0" sldId="262"/>
            <ac:spMk id="5" creationId="{00000000-0000-0000-0000-000000000000}"/>
          </ac:spMkLst>
        </pc:spChg>
        <pc:spChg chg="add del mod">
          <ac:chgData name="Amanda Lawrence" userId="d35ad362-70bb-4802-8023-8ec35099ed1c" providerId="ADAL" clId="{DEA9D057-DE29-40F3-B63D-D1A58F8A66C2}" dt="2023-11-16T16:48:07.069" v="93" actId="478"/>
          <ac:spMkLst>
            <pc:docMk/>
            <pc:sldMk cId="0" sldId="262"/>
            <ac:spMk id="5" creationId="{5E7848E5-2103-0AA3-69F5-A56BEE140B90}"/>
          </ac:spMkLst>
        </pc:spChg>
        <pc:spChg chg="add mod">
          <ac:chgData name="Amanda Lawrence" userId="d35ad362-70bb-4802-8023-8ec35099ed1c" providerId="ADAL" clId="{DEA9D057-DE29-40F3-B63D-D1A58F8A66C2}" dt="2023-11-16T16:36:57.450" v="13" actId="20577"/>
          <ac:spMkLst>
            <pc:docMk/>
            <pc:sldMk cId="0" sldId="262"/>
            <ac:spMk id="7" creationId="{AFEC6E9E-527C-63CA-C8D7-F2DD85B0919B}"/>
          </ac:spMkLst>
        </pc:spChg>
        <pc:spChg chg="add del mod">
          <ac:chgData name="Amanda Lawrence" userId="d35ad362-70bb-4802-8023-8ec35099ed1c" providerId="ADAL" clId="{DEA9D057-DE29-40F3-B63D-D1A58F8A66C2}" dt="2023-11-16T16:41:36.746" v="34"/>
          <ac:spMkLst>
            <pc:docMk/>
            <pc:sldMk cId="0" sldId="262"/>
            <ac:spMk id="8" creationId="{B0A320E5-0F1F-927A-92E5-41D21AF0AB88}"/>
          </ac:spMkLst>
        </pc:spChg>
        <pc:spChg chg="add mod">
          <ac:chgData name="Amanda Lawrence" userId="d35ad362-70bb-4802-8023-8ec35099ed1c" providerId="ADAL" clId="{DEA9D057-DE29-40F3-B63D-D1A58F8A66C2}" dt="2023-11-16T16:51:34.537" v="103" actId="12"/>
          <ac:spMkLst>
            <pc:docMk/>
            <pc:sldMk cId="0" sldId="262"/>
            <ac:spMk id="9" creationId="{A11F6810-28CC-5930-4505-6816B740EDB3}"/>
          </ac:spMkLst>
        </pc:spChg>
        <pc:spChg chg="add del mod">
          <ac:chgData name="Amanda Lawrence" userId="d35ad362-70bb-4802-8023-8ec35099ed1c" providerId="ADAL" clId="{DEA9D057-DE29-40F3-B63D-D1A58F8A66C2}" dt="2023-11-16T16:43:16.750" v="46"/>
          <ac:spMkLst>
            <pc:docMk/>
            <pc:sldMk cId="0" sldId="262"/>
            <ac:spMk id="9" creationId="{F2F2DCE9-FF75-54D6-E528-879202379EE8}"/>
          </ac:spMkLst>
        </pc:spChg>
        <pc:picChg chg="add del mod">
          <ac:chgData name="Amanda Lawrence" userId="d35ad362-70bb-4802-8023-8ec35099ed1c" providerId="ADAL" clId="{DEA9D057-DE29-40F3-B63D-D1A58F8A66C2}" dt="2023-11-16T16:48:25.459" v="98"/>
          <ac:picMkLst>
            <pc:docMk/>
            <pc:sldMk cId="0" sldId="262"/>
            <ac:picMk id="8" creationId="{5B427585-BDC3-C011-094B-FB1DD0708E82}"/>
          </ac:picMkLst>
        </pc:picChg>
      </pc:sldChg>
      <pc:sldChg chg="addSp delSp modSp mod">
        <pc:chgData name="Amanda Lawrence" userId="d35ad362-70bb-4802-8023-8ec35099ed1c" providerId="ADAL" clId="{DEA9D057-DE29-40F3-B63D-D1A58F8A66C2}" dt="2023-11-16T16:37:11.773" v="16" actId="20577"/>
        <pc:sldMkLst>
          <pc:docMk/>
          <pc:sldMk cId="0" sldId="263"/>
        </pc:sldMkLst>
        <pc:spChg chg="del">
          <ac:chgData name="Amanda Lawrence" userId="d35ad362-70bb-4802-8023-8ec35099ed1c" providerId="ADAL" clId="{DEA9D057-DE29-40F3-B63D-D1A58F8A66C2}" dt="2023-11-16T16:37:03.415" v="14" actId="478"/>
          <ac:spMkLst>
            <pc:docMk/>
            <pc:sldMk cId="0" sldId="263"/>
            <ac:spMk id="5" creationId="{00000000-0000-0000-0000-000000000000}"/>
          </ac:spMkLst>
        </pc:spChg>
        <pc:spChg chg="add mod">
          <ac:chgData name="Amanda Lawrence" userId="d35ad362-70bb-4802-8023-8ec35099ed1c" providerId="ADAL" clId="{DEA9D057-DE29-40F3-B63D-D1A58F8A66C2}" dt="2023-11-16T16:37:11.773" v="16" actId="20577"/>
          <ac:spMkLst>
            <pc:docMk/>
            <pc:sldMk cId="0" sldId="263"/>
            <ac:spMk id="7" creationId="{A43E5C1B-FE36-5F70-B1A2-50CEB47F20C1}"/>
          </ac:spMkLst>
        </pc:spChg>
      </pc:sldChg>
      <pc:sldChg chg="addSp delSp modSp mod">
        <pc:chgData name="Amanda Lawrence" userId="d35ad362-70bb-4802-8023-8ec35099ed1c" providerId="ADAL" clId="{DEA9D057-DE29-40F3-B63D-D1A58F8A66C2}" dt="2023-11-16T16:38:11.195" v="19" actId="20577"/>
        <pc:sldMkLst>
          <pc:docMk/>
          <pc:sldMk cId="0" sldId="264"/>
        </pc:sldMkLst>
        <pc:spChg chg="del">
          <ac:chgData name="Amanda Lawrence" userId="d35ad362-70bb-4802-8023-8ec35099ed1c" providerId="ADAL" clId="{DEA9D057-DE29-40F3-B63D-D1A58F8A66C2}" dt="2023-11-16T16:38:07.651" v="17" actId="478"/>
          <ac:spMkLst>
            <pc:docMk/>
            <pc:sldMk cId="0" sldId="264"/>
            <ac:spMk id="5" creationId="{00000000-0000-0000-0000-000000000000}"/>
          </ac:spMkLst>
        </pc:spChg>
        <pc:spChg chg="add mod">
          <ac:chgData name="Amanda Lawrence" userId="d35ad362-70bb-4802-8023-8ec35099ed1c" providerId="ADAL" clId="{DEA9D057-DE29-40F3-B63D-D1A58F8A66C2}" dt="2023-11-16T16:38:11.195" v="19" actId="20577"/>
          <ac:spMkLst>
            <pc:docMk/>
            <pc:sldMk cId="0" sldId="264"/>
            <ac:spMk id="7" creationId="{D5B3244A-2F21-77D8-AAA4-FB8023C973A3}"/>
          </ac:spMkLst>
        </pc:spChg>
      </pc:sldChg>
      <pc:sldChg chg="addSp delSp modSp mod">
        <pc:chgData name="Amanda Lawrence" userId="d35ad362-70bb-4802-8023-8ec35099ed1c" providerId="ADAL" clId="{DEA9D057-DE29-40F3-B63D-D1A58F8A66C2}" dt="2023-11-16T16:38:22.500" v="22" actId="20577"/>
        <pc:sldMkLst>
          <pc:docMk/>
          <pc:sldMk cId="0" sldId="265"/>
        </pc:sldMkLst>
        <pc:spChg chg="del">
          <ac:chgData name="Amanda Lawrence" userId="d35ad362-70bb-4802-8023-8ec35099ed1c" providerId="ADAL" clId="{DEA9D057-DE29-40F3-B63D-D1A58F8A66C2}" dt="2023-11-16T16:38:18.296" v="20" actId="478"/>
          <ac:spMkLst>
            <pc:docMk/>
            <pc:sldMk cId="0" sldId="265"/>
            <ac:spMk id="4" creationId="{00000000-0000-0000-0000-000000000000}"/>
          </ac:spMkLst>
        </pc:spChg>
        <pc:spChg chg="add mod">
          <ac:chgData name="Amanda Lawrence" userId="d35ad362-70bb-4802-8023-8ec35099ed1c" providerId="ADAL" clId="{DEA9D057-DE29-40F3-B63D-D1A58F8A66C2}" dt="2023-11-16T16:38:22.500" v="22" actId="20577"/>
          <ac:spMkLst>
            <pc:docMk/>
            <pc:sldMk cId="0" sldId="265"/>
            <ac:spMk id="6" creationId="{58A31948-788D-8E18-090C-2F0C1010F3A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1" i="0">
                <a:solidFill>
                  <a:srgbClr val="25BBD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5E5F6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/>
              <a:t>Copyright</a:t>
            </a:r>
            <a:r>
              <a:rPr spc="25" dirty="0"/>
              <a:t> </a:t>
            </a: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2023</a:t>
            </a:r>
            <a:r>
              <a:rPr spc="-10" dirty="0"/>
              <a:t> </a:t>
            </a:r>
            <a:r>
              <a:rPr dirty="0"/>
              <a:t>by</a:t>
            </a:r>
            <a:r>
              <a:rPr spc="-15" dirty="0"/>
              <a:t> </a:t>
            </a:r>
            <a:r>
              <a:rPr spc="-10" dirty="0"/>
              <a:t>ScottMadden,</a:t>
            </a:r>
            <a:r>
              <a:rPr spc="40" dirty="0"/>
              <a:t> </a:t>
            </a:r>
            <a:r>
              <a:rPr dirty="0"/>
              <a:t>Inc.</a:t>
            </a:r>
            <a:r>
              <a:rPr spc="15" dirty="0"/>
              <a:t> </a:t>
            </a:r>
            <a:r>
              <a:rPr dirty="0"/>
              <a:t>All</a:t>
            </a:r>
            <a:r>
              <a:rPr spc="-35" dirty="0"/>
              <a:t> </a:t>
            </a:r>
            <a:r>
              <a:rPr dirty="0"/>
              <a:t>rights</a:t>
            </a:r>
            <a:r>
              <a:rPr spc="-5" dirty="0"/>
              <a:t> </a:t>
            </a:r>
            <a:r>
              <a:rPr spc="-10" dirty="0"/>
              <a:t>reserved.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50" b="1" i="0">
                <a:solidFill>
                  <a:srgbClr val="5E5F6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sz="1400" dirty="0">
                <a:solidFill>
                  <a:srgbClr val="FFFFFF"/>
                </a:solidFill>
              </a:rPr>
              <a:t>‹#›</a:t>
            </a:fld>
            <a:endParaRPr sz="14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rgbClr val="25BBD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5E5F6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/>
              <a:t>Copyright</a:t>
            </a:r>
            <a:r>
              <a:rPr spc="25" dirty="0"/>
              <a:t> </a:t>
            </a: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2023</a:t>
            </a:r>
            <a:r>
              <a:rPr spc="-10" dirty="0"/>
              <a:t> </a:t>
            </a:r>
            <a:r>
              <a:rPr dirty="0"/>
              <a:t>by</a:t>
            </a:r>
            <a:r>
              <a:rPr spc="-15" dirty="0"/>
              <a:t> </a:t>
            </a:r>
            <a:r>
              <a:rPr spc="-10" dirty="0"/>
              <a:t>ScottMadden,</a:t>
            </a:r>
            <a:r>
              <a:rPr spc="40" dirty="0"/>
              <a:t> </a:t>
            </a:r>
            <a:r>
              <a:rPr dirty="0"/>
              <a:t>Inc.</a:t>
            </a:r>
            <a:r>
              <a:rPr spc="15" dirty="0"/>
              <a:t> </a:t>
            </a:r>
            <a:r>
              <a:rPr dirty="0"/>
              <a:t>All</a:t>
            </a:r>
            <a:r>
              <a:rPr spc="-35" dirty="0"/>
              <a:t> </a:t>
            </a:r>
            <a:r>
              <a:rPr dirty="0"/>
              <a:t>rights</a:t>
            </a:r>
            <a:r>
              <a:rPr spc="-5" dirty="0"/>
              <a:t> </a:t>
            </a:r>
            <a:r>
              <a:rPr spc="-10" dirty="0"/>
              <a:t>reserved.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50" b="1" i="0">
                <a:solidFill>
                  <a:srgbClr val="5E5F6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sz="1400" dirty="0">
                <a:solidFill>
                  <a:srgbClr val="FFFFFF"/>
                </a:solidFill>
              </a:rPr>
              <a:t>‹#›</a:t>
            </a:fld>
            <a:endParaRPr sz="140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rgbClr val="25BBD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5E5F6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/>
              <a:t>Copyright</a:t>
            </a:r>
            <a:r>
              <a:rPr spc="25" dirty="0"/>
              <a:t> </a:t>
            </a: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2023</a:t>
            </a:r>
            <a:r>
              <a:rPr spc="-10" dirty="0"/>
              <a:t> </a:t>
            </a:r>
            <a:r>
              <a:rPr dirty="0"/>
              <a:t>by</a:t>
            </a:r>
            <a:r>
              <a:rPr spc="-15" dirty="0"/>
              <a:t> </a:t>
            </a:r>
            <a:r>
              <a:rPr spc="-10" dirty="0"/>
              <a:t>ScottMadden,</a:t>
            </a:r>
            <a:r>
              <a:rPr spc="40" dirty="0"/>
              <a:t> </a:t>
            </a:r>
            <a:r>
              <a:rPr dirty="0"/>
              <a:t>Inc.</a:t>
            </a:r>
            <a:r>
              <a:rPr spc="15" dirty="0"/>
              <a:t> </a:t>
            </a:r>
            <a:r>
              <a:rPr dirty="0"/>
              <a:t>All</a:t>
            </a:r>
            <a:r>
              <a:rPr spc="-35" dirty="0"/>
              <a:t> </a:t>
            </a:r>
            <a:r>
              <a:rPr dirty="0"/>
              <a:t>rights</a:t>
            </a:r>
            <a:r>
              <a:rPr spc="-5" dirty="0"/>
              <a:t> </a:t>
            </a:r>
            <a:r>
              <a:rPr spc="-10" dirty="0"/>
              <a:t>reserved.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50" b="1" i="0">
                <a:solidFill>
                  <a:srgbClr val="5E5F6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sz="1400" dirty="0">
                <a:solidFill>
                  <a:srgbClr val="FFFFFF"/>
                </a:solidFill>
              </a:rPr>
              <a:t>‹#›</a:t>
            </a:fld>
            <a:endParaRPr sz="140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rgbClr val="25BBD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5E5F6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/>
              <a:t>Copyright</a:t>
            </a:r>
            <a:r>
              <a:rPr spc="25" dirty="0"/>
              <a:t> </a:t>
            </a: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2023</a:t>
            </a:r>
            <a:r>
              <a:rPr spc="-10" dirty="0"/>
              <a:t> </a:t>
            </a:r>
            <a:r>
              <a:rPr dirty="0"/>
              <a:t>by</a:t>
            </a:r>
            <a:r>
              <a:rPr spc="-15" dirty="0"/>
              <a:t> </a:t>
            </a:r>
            <a:r>
              <a:rPr spc="-10" dirty="0"/>
              <a:t>ScottMadden,</a:t>
            </a:r>
            <a:r>
              <a:rPr spc="40" dirty="0"/>
              <a:t> </a:t>
            </a:r>
            <a:r>
              <a:rPr dirty="0"/>
              <a:t>Inc.</a:t>
            </a:r>
            <a:r>
              <a:rPr spc="15" dirty="0"/>
              <a:t> </a:t>
            </a:r>
            <a:r>
              <a:rPr dirty="0"/>
              <a:t>All</a:t>
            </a:r>
            <a:r>
              <a:rPr spc="-35" dirty="0"/>
              <a:t> </a:t>
            </a:r>
            <a:r>
              <a:rPr dirty="0"/>
              <a:t>rights</a:t>
            </a:r>
            <a:r>
              <a:rPr spc="-5" dirty="0"/>
              <a:t> </a:t>
            </a:r>
            <a:r>
              <a:rPr spc="-10" dirty="0"/>
              <a:t>reserved.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50" b="1" i="0">
                <a:solidFill>
                  <a:srgbClr val="5E5F6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sz="1400" dirty="0">
                <a:solidFill>
                  <a:srgbClr val="FFFFFF"/>
                </a:solidFill>
              </a:rPr>
              <a:t>‹#›</a:t>
            </a:fld>
            <a:endParaRPr sz="140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5E5F6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/>
              <a:t>Copyright</a:t>
            </a:r>
            <a:r>
              <a:rPr spc="25" dirty="0"/>
              <a:t> </a:t>
            </a: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2023</a:t>
            </a:r>
            <a:r>
              <a:rPr spc="-10" dirty="0"/>
              <a:t> </a:t>
            </a:r>
            <a:r>
              <a:rPr dirty="0"/>
              <a:t>by</a:t>
            </a:r>
            <a:r>
              <a:rPr spc="-15" dirty="0"/>
              <a:t> </a:t>
            </a:r>
            <a:r>
              <a:rPr spc="-10" dirty="0"/>
              <a:t>ScottMadden,</a:t>
            </a:r>
            <a:r>
              <a:rPr spc="40" dirty="0"/>
              <a:t> </a:t>
            </a:r>
            <a:r>
              <a:rPr dirty="0"/>
              <a:t>Inc.</a:t>
            </a:r>
            <a:r>
              <a:rPr spc="15" dirty="0"/>
              <a:t> </a:t>
            </a:r>
            <a:r>
              <a:rPr dirty="0"/>
              <a:t>All</a:t>
            </a:r>
            <a:r>
              <a:rPr spc="-35" dirty="0"/>
              <a:t> </a:t>
            </a:r>
            <a:r>
              <a:rPr dirty="0"/>
              <a:t>rights</a:t>
            </a:r>
            <a:r>
              <a:rPr spc="-5" dirty="0"/>
              <a:t> </a:t>
            </a:r>
            <a:r>
              <a:rPr spc="-10" dirty="0"/>
              <a:t>reserved.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50" b="1" i="0">
                <a:solidFill>
                  <a:srgbClr val="5E5F6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sz="1400" dirty="0">
                <a:solidFill>
                  <a:srgbClr val="FFFFFF"/>
                </a:solidFill>
              </a:rPr>
              <a:t>‹#›</a:t>
            </a:fld>
            <a:endParaRPr sz="14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63549" y="965199"/>
            <a:ext cx="11271249" cy="58927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2219" y="439579"/>
            <a:ext cx="11307561" cy="422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1" i="0">
                <a:solidFill>
                  <a:srgbClr val="25BBD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97222" y="1265516"/>
            <a:ext cx="9197975" cy="398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8888979" y="6697698"/>
            <a:ext cx="2338070" cy="1244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" b="0" i="0">
                <a:solidFill>
                  <a:srgbClr val="5E5F6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/>
              <a:t>Copyright</a:t>
            </a:r>
            <a:r>
              <a:rPr spc="25" dirty="0"/>
              <a:t> </a:t>
            </a: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2023</a:t>
            </a:r>
            <a:r>
              <a:rPr spc="-10" dirty="0"/>
              <a:t> </a:t>
            </a:r>
            <a:r>
              <a:rPr dirty="0"/>
              <a:t>by</a:t>
            </a:r>
            <a:r>
              <a:rPr spc="-15" dirty="0"/>
              <a:t> </a:t>
            </a:r>
            <a:r>
              <a:rPr spc="-10" dirty="0"/>
              <a:t>ScottMadden,</a:t>
            </a:r>
            <a:r>
              <a:rPr spc="40" dirty="0"/>
              <a:t> </a:t>
            </a:r>
            <a:r>
              <a:rPr dirty="0"/>
              <a:t>Inc.</a:t>
            </a:r>
            <a:r>
              <a:rPr spc="15" dirty="0"/>
              <a:t> </a:t>
            </a:r>
            <a:r>
              <a:rPr dirty="0"/>
              <a:t>All</a:t>
            </a:r>
            <a:r>
              <a:rPr spc="-35" dirty="0"/>
              <a:t> </a:t>
            </a:r>
            <a:r>
              <a:rPr dirty="0"/>
              <a:t>rights</a:t>
            </a:r>
            <a:r>
              <a:rPr spc="-5" dirty="0"/>
              <a:t> </a:t>
            </a:r>
            <a:r>
              <a:rPr spc="-10" dirty="0"/>
              <a:t>reserved.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434085" y="6562328"/>
            <a:ext cx="188595" cy="224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50" b="1" i="0">
                <a:solidFill>
                  <a:srgbClr val="5E5F6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sz="1400" dirty="0">
                <a:solidFill>
                  <a:srgbClr val="FFFFFF"/>
                </a:solidFill>
              </a:rPr>
              <a:t>‹#›</a:t>
            </a:fld>
            <a:endParaRPr sz="14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8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5727191"/>
              <a:ext cx="4257040" cy="1130935"/>
            </a:xfrm>
            <a:custGeom>
              <a:avLst/>
              <a:gdLst/>
              <a:ahLst/>
              <a:cxnLst/>
              <a:rect l="l" t="t" r="r" b="b"/>
              <a:pathLst>
                <a:path w="4257040" h="1130934">
                  <a:moveTo>
                    <a:pt x="4256532" y="0"/>
                  </a:moveTo>
                  <a:lnTo>
                    <a:pt x="0" y="0"/>
                  </a:lnTo>
                  <a:lnTo>
                    <a:pt x="0" y="1130808"/>
                  </a:lnTo>
                  <a:lnTo>
                    <a:pt x="4256532" y="1130808"/>
                  </a:lnTo>
                  <a:lnTo>
                    <a:pt x="4256532" y="0"/>
                  </a:lnTo>
                  <a:close/>
                </a:path>
              </a:pathLst>
            </a:custGeom>
            <a:solidFill>
              <a:srgbClr val="FFFFFF">
                <a:alpha val="8784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074034" y="6689326"/>
            <a:ext cx="233807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dirty="0">
                <a:solidFill>
                  <a:srgbClr val="5E5F61"/>
                </a:solidFill>
                <a:latin typeface="Arial"/>
                <a:cs typeface="Arial"/>
              </a:rPr>
              <a:t>Copyright</a:t>
            </a:r>
            <a:r>
              <a:rPr sz="700" spc="2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5E5F61"/>
                </a:solidFill>
                <a:latin typeface="Arial"/>
                <a:cs typeface="Arial"/>
              </a:rPr>
              <a:t>©</a:t>
            </a:r>
            <a:r>
              <a:rPr sz="700" spc="-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5E5F61"/>
                </a:solidFill>
                <a:latin typeface="Arial"/>
                <a:cs typeface="Arial"/>
              </a:rPr>
              <a:t>2023</a:t>
            </a:r>
            <a:r>
              <a:rPr sz="700" spc="-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5E5F61"/>
                </a:solidFill>
                <a:latin typeface="Arial"/>
                <a:cs typeface="Arial"/>
              </a:rPr>
              <a:t>by</a:t>
            </a:r>
            <a:r>
              <a:rPr sz="700" spc="-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700" spc="-10" dirty="0">
                <a:solidFill>
                  <a:srgbClr val="5E5F61"/>
                </a:solidFill>
                <a:latin typeface="Arial"/>
                <a:cs typeface="Arial"/>
              </a:rPr>
              <a:t>ScottMadden,</a:t>
            </a:r>
            <a:r>
              <a:rPr sz="700" spc="4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5E5F61"/>
                </a:solidFill>
                <a:latin typeface="Arial"/>
                <a:cs typeface="Arial"/>
              </a:rPr>
              <a:t>Inc.</a:t>
            </a:r>
            <a:r>
              <a:rPr sz="700" spc="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5E5F61"/>
                </a:solidFill>
                <a:latin typeface="Arial"/>
                <a:cs typeface="Arial"/>
              </a:rPr>
              <a:t>All</a:t>
            </a:r>
            <a:r>
              <a:rPr sz="700" spc="-3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700" dirty="0">
                <a:solidFill>
                  <a:srgbClr val="5E5F61"/>
                </a:solidFill>
                <a:latin typeface="Arial"/>
                <a:cs typeface="Arial"/>
              </a:rPr>
              <a:t>rights</a:t>
            </a:r>
            <a:r>
              <a:rPr sz="70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700" spc="-10" dirty="0">
                <a:solidFill>
                  <a:srgbClr val="5E5F61"/>
                </a:solidFill>
                <a:latin typeface="Arial"/>
                <a:cs typeface="Arial"/>
              </a:rPr>
              <a:t>reserved.</a:t>
            </a:r>
            <a:endParaRPr sz="7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675123" y="2271776"/>
            <a:ext cx="4940300" cy="894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420"/>
              </a:lnSpc>
              <a:spcBef>
                <a:spcPts val="100"/>
              </a:spcBef>
            </a:pPr>
            <a:r>
              <a:rPr sz="3000" dirty="0">
                <a:solidFill>
                  <a:srgbClr val="5E5F61"/>
                </a:solidFill>
              </a:rPr>
              <a:t>NERC</a:t>
            </a:r>
            <a:r>
              <a:rPr sz="3000" spc="-15" dirty="0">
                <a:solidFill>
                  <a:srgbClr val="5E5F61"/>
                </a:solidFill>
              </a:rPr>
              <a:t> </a:t>
            </a:r>
            <a:r>
              <a:rPr sz="3000" spc="-10" dirty="0">
                <a:solidFill>
                  <a:srgbClr val="5E5F61"/>
                </a:solidFill>
              </a:rPr>
              <a:t>Compliance</a:t>
            </a:r>
            <a:endParaRPr sz="3000"/>
          </a:p>
          <a:p>
            <a:pPr marL="12700">
              <a:lnSpc>
                <a:spcPts val="3420"/>
              </a:lnSpc>
            </a:pPr>
            <a:r>
              <a:rPr sz="3000" dirty="0">
                <a:solidFill>
                  <a:srgbClr val="5E5F61"/>
                </a:solidFill>
              </a:rPr>
              <a:t>and</a:t>
            </a:r>
            <a:r>
              <a:rPr sz="3000" spc="-30" dirty="0">
                <a:solidFill>
                  <a:srgbClr val="5E5F61"/>
                </a:solidFill>
              </a:rPr>
              <a:t> </a:t>
            </a:r>
            <a:r>
              <a:rPr sz="3000" dirty="0">
                <a:solidFill>
                  <a:srgbClr val="5E5F61"/>
                </a:solidFill>
              </a:rPr>
              <a:t>Organization</a:t>
            </a:r>
            <a:r>
              <a:rPr sz="3000" spc="5" dirty="0">
                <a:solidFill>
                  <a:srgbClr val="5E5F61"/>
                </a:solidFill>
              </a:rPr>
              <a:t> </a:t>
            </a:r>
            <a:r>
              <a:rPr sz="3000" spc="-10" dirty="0">
                <a:solidFill>
                  <a:srgbClr val="5E5F61"/>
                </a:solidFill>
              </a:rPr>
              <a:t>Structure</a:t>
            </a:r>
            <a:endParaRPr sz="3000"/>
          </a:p>
        </p:txBody>
      </p:sp>
      <p:sp>
        <p:nvSpPr>
          <p:cNvPr id="7" name="object 7"/>
          <p:cNvSpPr txBox="1"/>
          <p:nvPr/>
        </p:nvSpPr>
        <p:spPr>
          <a:xfrm>
            <a:off x="4675123" y="3550770"/>
            <a:ext cx="43802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5E5F61"/>
                </a:solidFill>
                <a:latin typeface="Arial"/>
                <a:cs typeface="Arial"/>
              </a:rPr>
              <a:t>Considerations</a:t>
            </a:r>
            <a:r>
              <a:rPr sz="1600" spc="-4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E5F61"/>
                </a:solidFill>
                <a:latin typeface="Arial"/>
                <a:cs typeface="Arial"/>
              </a:rPr>
              <a:t>for</a:t>
            </a:r>
            <a:r>
              <a:rPr sz="1600" spc="-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E5F61"/>
                </a:solidFill>
                <a:latin typeface="Arial"/>
                <a:cs typeface="Arial"/>
              </a:rPr>
              <a:t>Managing</a:t>
            </a:r>
            <a:r>
              <a:rPr sz="1600" spc="-4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E5F61"/>
                </a:solidFill>
                <a:latin typeface="Arial"/>
                <a:cs typeface="Arial"/>
              </a:rPr>
              <a:t>NERC</a:t>
            </a:r>
            <a:r>
              <a:rPr sz="1600" spc="-4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5E5F61"/>
                </a:solidFill>
                <a:latin typeface="Arial"/>
                <a:cs typeface="Arial"/>
              </a:rPr>
              <a:t>Compliance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75123" y="4501193"/>
            <a:ext cx="9182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5F5F61"/>
                </a:solidFill>
                <a:latin typeface="Arial"/>
                <a:cs typeface="Arial"/>
              </a:rPr>
              <a:t>May</a:t>
            </a:r>
            <a:r>
              <a:rPr sz="1600" spc="-20" dirty="0">
                <a:solidFill>
                  <a:srgbClr val="5F5F61"/>
                </a:solidFill>
                <a:latin typeface="Arial"/>
                <a:cs typeface="Arial"/>
              </a:rPr>
              <a:t> 2010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Table</a:t>
            </a:r>
            <a:r>
              <a:rPr spc="-75" dirty="0"/>
              <a:t> </a:t>
            </a:r>
            <a:r>
              <a:rPr dirty="0"/>
              <a:t>of</a:t>
            </a:r>
            <a:r>
              <a:rPr spc="-75" dirty="0"/>
              <a:t> </a:t>
            </a:r>
            <a:r>
              <a:rPr spc="-10" dirty="0"/>
              <a:t>Contents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r>
              <a:rPr sz="1400" dirty="0">
                <a:solidFill>
                  <a:srgbClr val="FFFFFF"/>
                </a:solidFill>
              </a:rPr>
              <a:t>1</a:t>
            </a:r>
            <a:endParaRPr sz="140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/>
              <a:t>Copyright</a:t>
            </a:r>
            <a:r>
              <a:rPr spc="25" dirty="0"/>
              <a:t> </a:t>
            </a: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2023</a:t>
            </a:r>
            <a:r>
              <a:rPr spc="-10" dirty="0"/>
              <a:t> </a:t>
            </a:r>
            <a:r>
              <a:rPr dirty="0"/>
              <a:t>by</a:t>
            </a:r>
            <a:r>
              <a:rPr spc="-15" dirty="0"/>
              <a:t> </a:t>
            </a:r>
            <a:r>
              <a:rPr spc="-10" dirty="0"/>
              <a:t>ScottMadden,</a:t>
            </a:r>
            <a:r>
              <a:rPr spc="40" dirty="0"/>
              <a:t> </a:t>
            </a:r>
            <a:r>
              <a:rPr dirty="0"/>
              <a:t>Inc.</a:t>
            </a:r>
            <a:r>
              <a:rPr spc="15" dirty="0"/>
              <a:t> </a:t>
            </a:r>
            <a:r>
              <a:rPr dirty="0"/>
              <a:t>All</a:t>
            </a:r>
            <a:r>
              <a:rPr spc="-35" dirty="0"/>
              <a:t> </a:t>
            </a:r>
            <a:r>
              <a:rPr dirty="0"/>
              <a:t>rights</a:t>
            </a:r>
            <a:r>
              <a:rPr spc="-5" dirty="0"/>
              <a:t> </a:t>
            </a:r>
            <a:r>
              <a:rPr spc="-10" dirty="0"/>
              <a:t>reserved.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3400" y="1143000"/>
            <a:ext cx="4247515" cy="190309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530"/>
              </a:spcBef>
              <a:buClr>
                <a:srgbClr val="24BBD5"/>
              </a:buClr>
              <a:buFont typeface="Wingdings"/>
              <a:buChar char=""/>
              <a:tabLst>
                <a:tab pos="240665" algn="l"/>
              </a:tabLst>
            </a:pPr>
            <a:r>
              <a:rPr sz="1400" dirty="0">
                <a:solidFill>
                  <a:srgbClr val="5E5F61"/>
                </a:solidFill>
                <a:latin typeface="Arial"/>
                <a:cs typeface="Arial"/>
              </a:rPr>
              <a:t>The</a:t>
            </a:r>
            <a:r>
              <a:rPr sz="1400" spc="-3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5E5F61"/>
                </a:solidFill>
                <a:latin typeface="Arial"/>
                <a:cs typeface="Arial"/>
              </a:rPr>
              <a:t>Current</a:t>
            </a:r>
            <a:r>
              <a:rPr sz="1400" spc="-4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5E5F61"/>
                </a:solidFill>
                <a:latin typeface="Arial"/>
                <a:cs typeface="Arial"/>
              </a:rPr>
              <a:t>State</a:t>
            </a:r>
            <a:r>
              <a:rPr sz="1400" spc="-4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5E5F61"/>
                </a:solidFill>
                <a:latin typeface="Arial"/>
                <a:cs typeface="Arial"/>
              </a:rPr>
              <a:t>of</a:t>
            </a:r>
            <a:r>
              <a:rPr sz="1400" spc="-2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5E5F61"/>
                </a:solidFill>
                <a:latin typeface="Arial"/>
                <a:cs typeface="Arial"/>
              </a:rPr>
              <a:t>NERC</a:t>
            </a:r>
            <a:r>
              <a:rPr sz="140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5E5F61"/>
                </a:solidFill>
                <a:latin typeface="Arial"/>
                <a:cs typeface="Arial"/>
              </a:rPr>
              <a:t>Compliance</a:t>
            </a:r>
            <a:endParaRPr sz="1400" dirty="0">
              <a:latin typeface="Arial"/>
              <a:cs typeface="Arial"/>
            </a:endParaRPr>
          </a:p>
          <a:p>
            <a:pPr marL="240665" indent="-227965">
              <a:lnSpc>
                <a:spcPct val="100000"/>
              </a:lnSpc>
              <a:spcBef>
                <a:spcPts val="430"/>
              </a:spcBef>
              <a:buClr>
                <a:srgbClr val="24BBD5"/>
              </a:buClr>
              <a:buFont typeface="Wingdings"/>
              <a:buChar char=""/>
              <a:tabLst>
                <a:tab pos="240665" algn="l"/>
              </a:tabLst>
            </a:pPr>
            <a:r>
              <a:rPr sz="1400" dirty="0">
                <a:solidFill>
                  <a:srgbClr val="5E5F61"/>
                </a:solidFill>
                <a:latin typeface="Arial"/>
                <a:cs typeface="Arial"/>
              </a:rPr>
              <a:t>NERC</a:t>
            </a:r>
            <a:r>
              <a:rPr sz="1400" spc="-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5E5F61"/>
                </a:solidFill>
                <a:latin typeface="Arial"/>
                <a:cs typeface="Arial"/>
              </a:rPr>
              <a:t>Compliance</a:t>
            </a:r>
            <a:r>
              <a:rPr sz="1400" spc="-6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5E5F61"/>
                </a:solidFill>
                <a:latin typeface="Arial"/>
                <a:cs typeface="Arial"/>
              </a:rPr>
              <a:t>Maturity</a:t>
            </a:r>
            <a:r>
              <a:rPr sz="1400" spc="-5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400" spc="-20" dirty="0">
                <a:solidFill>
                  <a:srgbClr val="5E5F61"/>
                </a:solidFill>
                <a:latin typeface="Arial"/>
                <a:cs typeface="Arial"/>
              </a:rPr>
              <a:t>Model</a:t>
            </a:r>
            <a:endParaRPr sz="1400" dirty="0">
              <a:latin typeface="Arial"/>
              <a:cs typeface="Arial"/>
            </a:endParaRPr>
          </a:p>
          <a:p>
            <a:pPr marL="240665" indent="-227965">
              <a:lnSpc>
                <a:spcPct val="100000"/>
              </a:lnSpc>
              <a:spcBef>
                <a:spcPts val="434"/>
              </a:spcBef>
              <a:buClr>
                <a:srgbClr val="24BBD5"/>
              </a:buClr>
              <a:buFont typeface="Wingdings"/>
              <a:buChar char=""/>
              <a:tabLst>
                <a:tab pos="240665" algn="l"/>
              </a:tabLst>
            </a:pPr>
            <a:r>
              <a:rPr sz="1400" dirty="0">
                <a:solidFill>
                  <a:srgbClr val="5E5F61"/>
                </a:solidFill>
                <a:latin typeface="Arial"/>
                <a:cs typeface="Arial"/>
              </a:rPr>
              <a:t>Organizational</a:t>
            </a:r>
            <a:r>
              <a:rPr sz="1400" spc="-9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5E5F61"/>
                </a:solidFill>
                <a:latin typeface="Arial"/>
                <a:cs typeface="Arial"/>
              </a:rPr>
              <a:t>Options</a:t>
            </a:r>
            <a:endParaRPr sz="1400" dirty="0">
              <a:latin typeface="Arial"/>
              <a:cs typeface="Arial"/>
            </a:endParaRPr>
          </a:p>
          <a:p>
            <a:pPr marL="240665" indent="-227965">
              <a:lnSpc>
                <a:spcPct val="100000"/>
              </a:lnSpc>
              <a:spcBef>
                <a:spcPts val="430"/>
              </a:spcBef>
              <a:buClr>
                <a:srgbClr val="24BBD5"/>
              </a:buClr>
              <a:buFont typeface="Wingdings"/>
              <a:buChar char=""/>
              <a:tabLst>
                <a:tab pos="240665" algn="l"/>
              </a:tabLst>
            </a:pPr>
            <a:r>
              <a:rPr sz="1400" spc="-10" dirty="0">
                <a:solidFill>
                  <a:srgbClr val="5E5F61"/>
                </a:solidFill>
                <a:latin typeface="Arial"/>
                <a:cs typeface="Arial"/>
              </a:rPr>
              <a:t>Advantages/Disadvantages</a:t>
            </a:r>
            <a:r>
              <a:rPr sz="1400" spc="-2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5E5F61"/>
                </a:solidFill>
                <a:latin typeface="Arial"/>
                <a:cs typeface="Arial"/>
              </a:rPr>
              <a:t>of</a:t>
            </a:r>
            <a:r>
              <a:rPr sz="1400" spc="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5E5F61"/>
                </a:solidFill>
                <a:latin typeface="Arial"/>
                <a:cs typeface="Arial"/>
              </a:rPr>
              <a:t>Governance</a:t>
            </a:r>
            <a:r>
              <a:rPr sz="140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5E5F61"/>
                </a:solidFill>
                <a:latin typeface="Arial"/>
                <a:cs typeface="Arial"/>
              </a:rPr>
              <a:t>Models</a:t>
            </a:r>
            <a:endParaRPr sz="1400" dirty="0">
              <a:latin typeface="Arial"/>
              <a:cs typeface="Arial"/>
            </a:endParaRPr>
          </a:p>
          <a:p>
            <a:pPr marL="240665" indent="-227965">
              <a:lnSpc>
                <a:spcPct val="100000"/>
              </a:lnSpc>
              <a:spcBef>
                <a:spcPts val="430"/>
              </a:spcBef>
              <a:buClr>
                <a:srgbClr val="24BBD5"/>
              </a:buClr>
              <a:buFont typeface="Wingdings"/>
              <a:buChar char=""/>
              <a:tabLst>
                <a:tab pos="240665" algn="l"/>
              </a:tabLst>
            </a:pPr>
            <a:r>
              <a:rPr sz="1400" dirty="0">
                <a:solidFill>
                  <a:srgbClr val="5E5F61"/>
                </a:solidFill>
                <a:latin typeface="Arial"/>
                <a:cs typeface="Arial"/>
              </a:rPr>
              <a:t>Organization</a:t>
            </a:r>
            <a:r>
              <a:rPr sz="1400" spc="-7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5E5F61"/>
                </a:solidFill>
                <a:latin typeface="Arial"/>
                <a:cs typeface="Arial"/>
              </a:rPr>
              <a:t>Design</a:t>
            </a:r>
            <a:endParaRPr sz="1400" dirty="0">
              <a:latin typeface="Arial"/>
              <a:cs typeface="Arial"/>
            </a:endParaRPr>
          </a:p>
          <a:p>
            <a:pPr marL="240665" indent="-227965">
              <a:lnSpc>
                <a:spcPct val="100000"/>
              </a:lnSpc>
              <a:spcBef>
                <a:spcPts val="430"/>
              </a:spcBef>
              <a:buClr>
                <a:srgbClr val="24BBD5"/>
              </a:buClr>
              <a:buFont typeface="Wingdings"/>
              <a:buChar char=""/>
              <a:tabLst>
                <a:tab pos="240665" algn="l"/>
              </a:tabLst>
            </a:pPr>
            <a:r>
              <a:rPr sz="1400" dirty="0">
                <a:solidFill>
                  <a:srgbClr val="5E5F61"/>
                </a:solidFill>
                <a:latin typeface="Arial"/>
                <a:cs typeface="Arial"/>
              </a:rPr>
              <a:t>Key</a:t>
            </a:r>
            <a:r>
              <a:rPr sz="1400" spc="-2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5E5F61"/>
                </a:solidFill>
                <a:latin typeface="Arial"/>
                <a:cs typeface="Arial"/>
              </a:rPr>
              <a:t>Processes</a:t>
            </a:r>
            <a:endParaRPr sz="1400" dirty="0">
              <a:latin typeface="Arial"/>
              <a:cs typeface="Arial"/>
            </a:endParaRPr>
          </a:p>
          <a:p>
            <a:pPr marL="240665" indent="-227965">
              <a:lnSpc>
                <a:spcPct val="100000"/>
              </a:lnSpc>
              <a:spcBef>
                <a:spcPts val="434"/>
              </a:spcBef>
              <a:buClr>
                <a:srgbClr val="24BBD5"/>
              </a:buClr>
              <a:buFont typeface="Wingdings"/>
              <a:buChar char=""/>
              <a:tabLst>
                <a:tab pos="240665" algn="l"/>
              </a:tabLst>
            </a:pPr>
            <a:r>
              <a:rPr sz="1400" dirty="0">
                <a:solidFill>
                  <a:srgbClr val="5E5F61"/>
                </a:solidFill>
                <a:latin typeface="Arial"/>
                <a:cs typeface="Arial"/>
              </a:rPr>
              <a:t>How</a:t>
            </a:r>
            <a:r>
              <a:rPr sz="1400" spc="-4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5E5F61"/>
                </a:solidFill>
                <a:latin typeface="Arial"/>
                <a:cs typeface="Arial"/>
              </a:rPr>
              <a:t>ScottMadden</a:t>
            </a:r>
            <a:r>
              <a:rPr sz="1400" spc="-6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5E5F61"/>
                </a:solidFill>
                <a:latin typeface="Arial"/>
                <a:cs typeface="Arial"/>
              </a:rPr>
              <a:t>Can</a:t>
            </a:r>
            <a:r>
              <a:rPr sz="1400" spc="-3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400" spc="-20" dirty="0">
                <a:solidFill>
                  <a:srgbClr val="5E5F61"/>
                </a:solidFill>
                <a:latin typeface="Arial"/>
                <a:cs typeface="Arial"/>
              </a:rPr>
              <a:t>Help</a:t>
            </a:r>
            <a:endParaRPr sz="1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/>
              <a:t>The</a:t>
            </a:r>
            <a:r>
              <a:rPr spc="-15" dirty="0"/>
              <a:t> </a:t>
            </a:r>
            <a:r>
              <a:rPr dirty="0"/>
              <a:t>Current</a:t>
            </a:r>
            <a:r>
              <a:rPr spc="-20" dirty="0"/>
              <a:t> </a:t>
            </a:r>
            <a:r>
              <a:rPr dirty="0"/>
              <a:t>State</a:t>
            </a:r>
            <a:r>
              <a:rPr spc="-15" dirty="0"/>
              <a:t> </a:t>
            </a:r>
            <a:r>
              <a:rPr dirty="0"/>
              <a:t>of</a:t>
            </a:r>
            <a:r>
              <a:rPr spc="-10" dirty="0"/>
              <a:t> </a:t>
            </a:r>
            <a:r>
              <a:rPr dirty="0"/>
              <a:t>NERC</a:t>
            </a:r>
            <a:r>
              <a:rPr spc="-25" dirty="0"/>
              <a:t> </a:t>
            </a:r>
            <a:r>
              <a:rPr spc="-10" dirty="0"/>
              <a:t>Compliance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r>
              <a:rPr sz="1400" dirty="0">
                <a:solidFill>
                  <a:srgbClr val="FFFFFF"/>
                </a:solidFill>
              </a:rPr>
              <a:t>2</a:t>
            </a:r>
            <a:endParaRPr sz="1400"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/>
              <a:t>Copyright</a:t>
            </a:r>
            <a:r>
              <a:rPr spc="25" dirty="0"/>
              <a:t> </a:t>
            </a: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2023</a:t>
            </a:r>
            <a:r>
              <a:rPr spc="-10" dirty="0"/>
              <a:t> </a:t>
            </a:r>
            <a:r>
              <a:rPr dirty="0"/>
              <a:t>by</a:t>
            </a:r>
            <a:r>
              <a:rPr spc="-15" dirty="0"/>
              <a:t> </a:t>
            </a:r>
            <a:r>
              <a:rPr spc="-10" dirty="0"/>
              <a:t>ScottMadden,</a:t>
            </a:r>
            <a:r>
              <a:rPr spc="40" dirty="0"/>
              <a:t> </a:t>
            </a:r>
            <a:r>
              <a:rPr dirty="0"/>
              <a:t>Inc.</a:t>
            </a:r>
            <a:r>
              <a:rPr spc="15" dirty="0"/>
              <a:t> </a:t>
            </a:r>
            <a:r>
              <a:rPr dirty="0"/>
              <a:t>All</a:t>
            </a:r>
            <a:r>
              <a:rPr spc="-35" dirty="0"/>
              <a:t> </a:t>
            </a:r>
            <a:r>
              <a:rPr dirty="0"/>
              <a:t>rights</a:t>
            </a:r>
            <a:r>
              <a:rPr spc="-5" dirty="0"/>
              <a:t> </a:t>
            </a:r>
            <a:r>
              <a:rPr spc="-10" dirty="0"/>
              <a:t>reserved.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9865" y="1126633"/>
            <a:ext cx="11092815" cy="3649979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555"/>
              </a:spcBef>
              <a:buClr>
                <a:srgbClr val="24BBD5"/>
              </a:buClr>
              <a:buFont typeface="Wingdings"/>
              <a:buChar char=""/>
              <a:tabLst>
                <a:tab pos="240665" algn="l"/>
              </a:tabLst>
            </a:pP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The</a:t>
            </a:r>
            <a:r>
              <a:rPr sz="1200" spc="-3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$25</a:t>
            </a:r>
            <a:r>
              <a:rPr sz="1200" spc="-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million</a:t>
            </a:r>
            <a:r>
              <a:rPr sz="1200" spc="-3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fine</a:t>
            </a:r>
            <a:r>
              <a:rPr sz="1200" spc="-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to</a:t>
            </a:r>
            <a:r>
              <a:rPr sz="120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FPL, along</a:t>
            </a:r>
            <a:r>
              <a:rPr sz="1200" spc="-3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with</a:t>
            </a:r>
            <a:r>
              <a:rPr sz="120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myriad</a:t>
            </a:r>
            <a:r>
              <a:rPr sz="1200" spc="-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other</a:t>
            </a:r>
            <a:r>
              <a:rPr sz="1200" spc="-2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penalties</a:t>
            </a:r>
            <a:r>
              <a:rPr sz="1200" spc="-3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issued</a:t>
            </a:r>
            <a:r>
              <a:rPr sz="1200" spc="-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across</a:t>
            </a:r>
            <a:r>
              <a:rPr sz="1200" spc="-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the</a:t>
            </a:r>
            <a:r>
              <a:rPr sz="1200" spc="-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5E5F61"/>
                </a:solidFill>
                <a:latin typeface="Arial"/>
                <a:cs typeface="Arial"/>
              </a:rPr>
              <a:t>country,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continues</a:t>
            </a:r>
            <a:r>
              <a:rPr sz="1200" spc="-4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to</a:t>
            </a:r>
            <a:r>
              <a:rPr sz="120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keep</a:t>
            </a:r>
            <a:r>
              <a:rPr sz="1200" spc="-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5E5F61"/>
                </a:solidFill>
                <a:latin typeface="Arial"/>
                <a:cs typeface="Arial"/>
              </a:rPr>
              <a:t>utilities’</a:t>
            </a:r>
            <a:r>
              <a:rPr sz="1200" spc="-7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executives</a:t>
            </a:r>
            <a:r>
              <a:rPr sz="1200" spc="-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focused</a:t>
            </a:r>
            <a:r>
              <a:rPr sz="1200" spc="-4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on</a:t>
            </a:r>
            <a:r>
              <a:rPr sz="120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NERC</a:t>
            </a:r>
            <a:r>
              <a:rPr sz="1200" spc="-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5E5F61"/>
                </a:solidFill>
                <a:latin typeface="Arial"/>
                <a:cs typeface="Arial"/>
              </a:rPr>
              <a:t>compliance</a:t>
            </a:r>
            <a:endParaRPr sz="1200" dirty="0">
              <a:latin typeface="Arial"/>
              <a:cs typeface="Arial"/>
            </a:endParaRPr>
          </a:p>
          <a:p>
            <a:pPr marL="582295" marR="115570" lvl="1" indent="-228600">
              <a:lnSpc>
                <a:spcPts val="1300"/>
              </a:lnSpc>
              <a:spcBef>
                <a:spcPts val="615"/>
              </a:spcBef>
              <a:buChar char="–"/>
              <a:tabLst>
                <a:tab pos="582295" algn="l"/>
              </a:tabLst>
            </a:pP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The</a:t>
            </a:r>
            <a:r>
              <a:rPr sz="1200" spc="-3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lack</a:t>
            </a:r>
            <a:r>
              <a:rPr sz="1200" spc="-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of specificity</a:t>
            </a:r>
            <a:r>
              <a:rPr sz="1200" spc="-3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in</a:t>
            </a:r>
            <a:r>
              <a:rPr sz="1200" spc="-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the</a:t>
            </a:r>
            <a:r>
              <a:rPr sz="1200" spc="-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stipulation</a:t>
            </a:r>
            <a:r>
              <a:rPr sz="1200" spc="-4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agreement</a:t>
            </a:r>
            <a:r>
              <a:rPr sz="1200" spc="-4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has</a:t>
            </a:r>
            <a:r>
              <a:rPr sz="1200" spc="-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left</a:t>
            </a:r>
            <a:r>
              <a:rPr sz="1200" spc="-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the</a:t>
            </a:r>
            <a:r>
              <a:rPr sz="1200" spc="-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industry</a:t>
            </a:r>
            <a:r>
              <a:rPr sz="1200" spc="-3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speculating</a:t>
            </a:r>
            <a:r>
              <a:rPr sz="1200" spc="-4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about</a:t>
            </a:r>
            <a:r>
              <a:rPr sz="1200" spc="-4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what FERC is</a:t>
            </a:r>
            <a:r>
              <a:rPr sz="120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trying to</a:t>
            </a:r>
            <a:r>
              <a:rPr sz="120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communicate;</a:t>
            </a:r>
            <a:r>
              <a:rPr sz="1200" spc="-4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FPL</a:t>
            </a:r>
            <a:r>
              <a:rPr sz="1200" spc="-5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did</a:t>
            </a:r>
            <a:r>
              <a:rPr sz="1200" spc="-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not</a:t>
            </a:r>
            <a:r>
              <a:rPr sz="1200" spc="-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admit</a:t>
            </a:r>
            <a:r>
              <a:rPr sz="1200" spc="-2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to</a:t>
            </a:r>
            <a:r>
              <a:rPr sz="120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5E5F61"/>
                </a:solidFill>
                <a:latin typeface="Arial"/>
                <a:cs typeface="Arial"/>
              </a:rPr>
              <a:t>having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violated</a:t>
            </a:r>
            <a:r>
              <a:rPr sz="1200" spc="-4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any</a:t>
            </a:r>
            <a:r>
              <a:rPr sz="1200" spc="-4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reliability</a:t>
            </a:r>
            <a:r>
              <a:rPr sz="1200" spc="-4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5E5F61"/>
                </a:solidFill>
                <a:latin typeface="Arial"/>
                <a:cs typeface="Arial"/>
              </a:rPr>
              <a:t>standards</a:t>
            </a:r>
            <a:endParaRPr sz="1200" dirty="0">
              <a:latin typeface="Arial"/>
              <a:cs typeface="Arial"/>
            </a:endParaRPr>
          </a:p>
          <a:p>
            <a:pPr marL="240665" indent="-227965">
              <a:lnSpc>
                <a:spcPct val="100000"/>
              </a:lnSpc>
              <a:spcBef>
                <a:spcPts val="430"/>
              </a:spcBef>
              <a:buClr>
                <a:srgbClr val="24BBD5"/>
              </a:buClr>
              <a:buFont typeface="Wingdings"/>
              <a:buChar char=""/>
              <a:tabLst>
                <a:tab pos="240665" algn="l"/>
              </a:tabLst>
            </a:pP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Upon</a:t>
            </a:r>
            <a:r>
              <a:rPr sz="1200" spc="-3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approval</a:t>
            </a:r>
            <a:r>
              <a:rPr sz="1200" spc="-4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of</a:t>
            </a:r>
            <a:r>
              <a:rPr sz="1200" spc="-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the</a:t>
            </a:r>
            <a:r>
              <a:rPr sz="1200" spc="-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recent</a:t>
            </a:r>
            <a:r>
              <a:rPr sz="1200" spc="-2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omnibus</a:t>
            </a:r>
            <a:r>
              <a:rPr sz="1200" spc="-3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filing,</a:t>
            </a:r>
            <a:r>
              <a:rPr sz="1200" spc="-2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FERC</a:t>
            </a:r>
            <a:r>
              <a:rPr sz="1200" spc="-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stated</a:t>
            </a:r>
            <a:r>
              <a:rPr sz="1200" spc="-2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that</a:t>
            </a:r>
            <a:r>
              <a:rPr sz="1200" spc="-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“an</a:t>
            </a:r>
            <a:r>
              <a:rPr sz="1200" spc="-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increasing</a:t>
            </a:r>
            <a:r>
              <a:rPr sz="1200" spc="-5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level</a:t>
            </a:r>
            <a:r>
              <a:rPr sz="1200" spc="-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of</a:t>
            </a:r>
            <a:r>
              <a:rPr sz="120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compliance</a:t>
            </a:r>
            <a:r>
              <a:rPr sz="1200" spc="-5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with</a:t>
            </a:r>
            <a:r>
              <a:rPr sz="120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the</a:t>
            </a:r>
            <a:r>
              <a:rPr sz="1200" spc="-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standards”</a:t>
            </a:r>
            <a:r>
              <a:rPr sz="1200" spc="-3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would</a:t>
            </a:r>
            <a:r>
              <a:rPr sz="1200" spc="-2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be</a:t>
            </a:r>
            <a:r>
              <a:rPr sz="1200" spc="-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expected</a:t>
            </a:r>
            <a:r>
              <a:rPr sz="1200" spc="-4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in</a:t>
            </a:r>
            <a:r>
              <a:rPr sz="1200" spc="-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the</a:t>
            </a:r>
            <a:r>
              <a:rPr sz="1200" spc="-10" dirty="0">
                <a:solidFill>
                  <a:srgbClr val="5E5F61"/>
                </a:solidFill>
                <a:latin typeface="Arial"/>
                <a:cs typeface="Arial"/>
              </a:rPr>
              <a:t> future*</a:t>
            </a:r>
            <a:endParaRPr sz="1200" dirty="0">
              <a:latin typeface="Arial"/>
              <a:cs typeface="Arial"/>
            </a:endParaRPr>
          </a:p>
          <a:p>
            <a:pPr marL="582295" lvl="1" indent="-228600">
              <a:lnSpc>
                <a:spcPct val="100000"/>
              </a:lnSpc>
              <a:spcBef>
                <a:spcPts val="459"/>
              </a:spcBef>
              <a:buChar char="–"/>
              <a:tabLst>
                <a:tab pos="582295" algn="l"/>
              </a:tabLst>
            </a:pP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Penalties</a:t>
            </a:r>
            <a:r>
              <a:rPr sz="1200" spc="-4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assessed</a:t>
            </a:r>
            <a:r>
              <a:rPr sz="1200" spc="-3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in 2009</a:t>
            </a:r>
            <a:r>
              <a:rPr sz="1200" spc="-3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were</a:t>
            </a:r>
            <a:r>
              <a:rPr sz="1200" spc="-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nearly</a:t>
            </a:r>
            <a:r>
              <a:rPr sz="1200" spc="-3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three</a:t>
            </a:r>
            <a:r>
              <a:rPr sz="1200" spc="-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times</a:t>
            </a:r>
            <a:r>
              <a:rPr sz="1200" spc="-3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the</a:t>
            </a:r>
            <a:r>
              <a:rPr sz="1200" spc="-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number</a:t>
            </a:r>
            <a:r>
              <a:rPr sz="1200" spc="-3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in</a:t>
            </a:r>
            <a:r>
              <a:rPr sz="1200" spc="-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spc="-20" dirty="0">
                <a:solidFill>
                  <a:srgbClr val="5E5F61"/>
                </a:solidFill>
                <a:latin typeface="Arial"/>
                <a:cs typeface="Arial"/>
              </a:rPr>
              <a:t>2008</a:t>
            </a:r>
            <a:endParaRPr sz="1200" dirty="0">
              <a:latin typeface="Arial"/>
              <a:cs typeface="Arial"/>
            </a:endParaRPr>
          </a:p>
          <a:p>
            <a:pPr marL="582295" lvl="1" indent="-228600">
              <a:lnSpc>
                <a:spcPct val="100000"/>
              </a:lnSpc>
              <a:spcBef>
                <a:spcPts val="455"/>
              </a:spcBef>
              <a:buChar char="–"/>
              <a:tabLst>
                <a:tab pos="582295" algn="l"/>
              </a:tabLst>
            </a:pP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FERC</a:t>
            </a:r>
            <a:r>
              <a:rPr sz="1200" spc="-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is</a:t>
            </a:r>
            <a:r>
              <a:rPr sz="120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now</a:t>
            </a:r>
            <a:r>
              <a:rPr sz="1200" spc="-3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participating</a:t>
            </a:r>
            <a:r>
              <a:rPr sz="1200" spc="-5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in</a:t>
            </a:r>
            <a:r>
              <a:rPr sz="1200" spc="-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NERC</a:t>
            </a:r>
            <a:r>
              <a:rPr sz="1200" spc="-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audits</a:t>
            </a:r>
            <a:r>
              <a:rPr sz="1200" spc="-4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and</a:t>
            </a:r>
            <a:r>
              <a:rPr sz="1200" spc="-3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FERC</a:t>
            </a:r>
            <a:r>
              <a:rPr sz="120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leadership</a:t>
            </a:r>
            <a:r>
              <a:rPr sz="1200" spc="-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is</a:t>
            </a:r>
            <a:r>
              <a:rPr sz="1200" spc="-3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focusing</a:t>
            </a:r>
            <a:r>
              <a:rPr sz="1200" spc="-3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on</a:t>
            </a:r>
            <a:r>
              <a:rPr sz="1200" spc="-2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5E5F61"/>
                </a:solidFill>
                <a:latin typeface="Arial"/>
                <a:cs typeface="Arial"/>
              </a:rPr>
              <a:t>enforcement</a:t>
            </a:r>
            <a:endParaRPr sz="1200" dirty="0">
              <a:latin typeface="Arial"/>
              <a:cs typeface="Arial"/>
            </a:endParaRPr>
          </a:p>
          <a:p>
            <a:pPr marL="582295" lvl="1" indent="-228600">
              <a:lnSpc>
                <a:spcPct val="100000"/>
              </a:lnSpc>
              <a:spcBef>
                <a:spcPts val="455"/>
              </a:spcBef>
              <a:buChar char="–"/>
              <a:tabLst>
                <a:tab pos="582295" algn="l"/>
              </a:tabLst>
            </a:pP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FERC</a:t>
            </a:r>
            <a:r>
              <a:rPr sz="120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has</a:t>
            </a:r>
            <a:r>
              <a:rPr sz="1200" spc="-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5E5F61"/>
                </a:solidFill>
                <a:latin typeface="Arial"/>
                <a:cs typeface="Arial"/>
              </a:rPr>
              <a:t>re-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opened</a:t>
            </a:r>
            <a:r>
              <a:rPr sz="1200" spc="-3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NERC</a:t>
            </a:r>
            <a:r>
              <a:rPr sz="1200" spc="-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penalty</a:t>
            </a:r>
            <a:r>
              <a:rPr sz="1200" spc="-3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assessments</a:t>
            </a:r>
            <a:r>
              <a:rPr sz="1200" spc="-3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and</a:t>
            </a:r>
            <a:r>
              <a:rPr sz="1200" spc="-3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recently</a:t>
            </a:r>
            <a:r>
              <a:rPr sz="1200" spc="-2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fined</a:t>
            </a:r>
            <a:r>
              <a:rPr sz="1200" spc="-3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an</a:t>
            </a:r>
            <a:r>
              <a:rPr sz="120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5E5F61"/>
                </a:solidFill>
                <a:latin typeface="Arial"/>
                <a:cs typeface="Arial"/>
              </a:rPr>
              <a:t>RRO</a:t>
            </a:r>
            <a:endParaRPr sz="1200" dirty="0">
              <a:latin typeface="Arial"/>
              <a:cs typeface="Arial"/>
            </a:endParaRPr>
          </a:p>
          <a:p>
            <a:pPr marL="241300" marR="184150" indent="-228600">
              <a:lnSpc>
                <a:spcPts val="1300"/>
              </a:lnSpc>
              <a:spcBef>
                <a:spcPts val="615"/>
              </a:spcBef>
              <a:buClr>
                <a:srgbClr val="24BBD5"/>
              </a:buClr>
              <a:buFont typeface="Wingdings"/>
              <a:buChar char=""/>
              <a:tabLst>
                <a:tab pos="241300" algn="l"/>
              </a:tabLst>
            </a:pP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Many</a:t>
            </a:r>
            <a:r>
              <a:rPr sz="1200" spc="-2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companies</a:t>
            </a:r>
            <a:r>
              <a:rPr sz="1200" spc="-3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have</a:t>
            </a:r>
            <a:r>
              <a:rPr sz="120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worked</a:t>
            </a:r>
            <a:r>
              <a:rPr sz="120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diligently</a:t>
            </a:r>
            <a:r>
              <a:rPr sz="1200" spc="-2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to</a:t>
            </a:r>
            <a:r>
              <a:rPr sz="120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prepare</a:t>
            </a:r>
            <a:r>
              <a:rPr sz="1200" spc="-3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for</a:t>
            </a:r>
            <a:r>
              <a:rPr sz="1200" spc="-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early</a:t>
            </a:r>
            <a:r>
              <a:rPr sz="1200" spc="-2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audits,</a:t>
            </a:r>
            <a:r>
              <a:rPr sz="1200" spc="-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develop</a:t>
            </a:r>
            <a:r>
              <a:rPr sz="1200" spc="-3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auditable</a:t>
            </a:r>
            <a:r>
              <a:rPr sz="120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5E5F61"/>
                </a:solidFill>
                <a:latin typeface="Arial"/>
                <a:cs typeface="Arial"/>
              </a:rPr>
              <a:t>documentation,</a:t>
            </a:r>
            <a:r>
              <a:rPr sz="1200" spc="-3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and</a:t>
            </a:r>
            <a:r>
              <a:rPr sz="1200" spc="-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ensure</a:t>
            </a:r>
            <a:r>
              <a:rPr sz="1200" spc="-3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that</a:t>
            </a:r>
            <a:r>
              <a:rPr sz="1200" spc="-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they</a:t>
            </a:r>
            <a:r>
              <a:rPr sz="1200" spc="-2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meet</a:t>
            </a:r>
            <a:r>
              <a:rPr sz="1200" spc="-3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the</a:t>
            </a:r>
            <a:r>
              <a:rPr sz="120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standards,</a:t>
            </a:r>
            <a:r>
              <a:rPr sz="1200" spc="-3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but</a:t>
            </a:r>
            <a:r>
              <a:rPr sz="1200" spc="-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much</a:t>
            </a:r>
            <a:r>
              <a:rPr sz="1200" spc="-3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spc="-20" dirty="0">
                <a:solidFill>
                  <a:srgbClr val="5E5F61"/>
                </a:solidFill>
                <a:latin typeface="Arial"/>
                <a:cs typeface="Arial"/>
              </a:rPr>
              <a:t>work </a:t>
            </a:r>
            <a:r>
              <a:rPr sz="1200" spc="-10" dirty="0">
                <a:solidFill>
                  <a:srgbClr val="5E5F61"/>
                </a:solidFill>
                <a:latin typeface="Arial"/>
                <a:cs typeface="Arial"/>
              </a:rPr>
              <a:t>remains</a:t>
            </a:r>
            <a:endParaRPr sz="1200" dirty="0">
              <a:latin typeface="Arial"/>
              <a:cs typeface="Arial"/>
            </a:endParaRPr>
          </a:p>
          <a:p>
            <a:pPr marL="582295" lvl="1" indent="-228600">
              <a:lnSpc>
                <a:spcPct val="100000"/>
              </a:lnSpc>
              <a:spcBef>
                <a:spcPts val="434"/>
              </a:spcBef>
              <a:buChar char="–"/>
              <a:tabLst>
                <a:tab pos="582295" algn="l"/>
              </a:tabLst>
            </a:pP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What</a:t>
            </a:r>
            <a:r>
              <a:rPr sz="1200" spc="-5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sufficed</a:t>
            </a:r>
            <a:r>
              <a:rPr sz="1200" spc="-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in</a:t>
            </a:r>
            <a:r>
              <a:rPr sz="1200" spc="-3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early</a:t>
            </a:r>
            <a:r>
              <a:rPr sz="1200" spc="-2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audits</a:t>
            </a:r>
            <a:r>
              <a:rPr sz="1200" spc="-3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for</a:t>
            </a:r>
            <a:r>
              <a:rPr sz="1200" spc="-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compliance</a:t>
            </a:r>
            <a:r>
              <a:rPr sz="1200" spc="-5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and</a:t>
            </a:r>
            <a:r>
              <a:rPr sz="1200" spc="-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evidence</a:t>
            </a:r>
            <a:r>
              <a:rPr sz="1200" spc="-3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is</a:t>
            </a:r>
            <a:r>
              <a:rPr sz="120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no</a:t>
            </a:r>
            <a:r>
              <a:rPr sz="1200" spc="-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longer</a:t>
            </a:r>
            <a:r>
              <a:rPr sz="1200" spc="-2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5E5F61"/>
                </a:solidFill>
                <a:latin typeface="Arial"/>
                <a:cs typeface="Arial"/>
              </a:rPr>
              <a:t>adequate</a:t>
            </a:r>
            <a:endParaRPr sz="1200" dirty="0">
              <a:latin typeface="Arial"/>
              <a:cs typeface="Arial"/>
            </a:endParaRPr>
          </a:p>
          <a:p>
            <a:pPr marL="241300" marR="5080" indent="-228600">
              <a:lnSpc>
                <a:spcPts val="1300"/>
              </a:lnSpc>
              <a:spcBef>
                <a:spcPts val="615"/>
              </a:spcBef>
              <a:buClr>
                <a:srgbClr val="24BBD5"/>
              </a:buClr>
              <a:buFont typeface="Wingdings"/>
              <a:buChar char=""/>
              <a:tabLst>
                <a:tab pos="241300" algn="l"/>
              </a:tabLst>
            </a:pP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Companies</a:t>
            </a:r>
            <a:r>
              <a:rPr sz="1200" spc="-5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are</a:t>
            </a:r>
            <a:r>
              <a:rPr sz="1200" spc="-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now</a:t>
            </a:r>
            <a:r>
              <a:rPr sz="1200" spc="-2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considering</a:t>
            </a:r>
            <a:r>
              <a:rPr sz="1200" spc="-5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how</a:t>
            </a:r>
            <a:r>
              <a:rPr sz="1200" spc="-3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best</a:t>
            </a:r>
            <a:r>
              <a:rPr sz="1200" spc="-2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to</a:t>
            </a:r>
            <a:r>
              <a:rPr sz="120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organize</a:t>
            </a:r>
            <a:r>
              <a:rPr sz="1200" spc="-3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NERC</a:t>
            </a:r>
            <a:r>
              <a:rPr sz="1200" spc="-2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compliance</a:t>
            </a:r>
            <a:r>
              <a:rPr sz="1200" spc="-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activities</a:t>
            </a:r>
            <a:r>
              <a:rPr sz="1200" spc="-4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within</a:t>
            </a:r>
            <a:r>
              <a:rPr sz="1200" spc="-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the</a:t>
            </a:r>
            <a:r>
              <a:rPr sz="1200" spc="-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enterprise</a:t>
            </a:r>
            <a:r>
              <a:rPr sz="1200" spc="-4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to</a:t>
            </a:r>
            <a:r>
              <a:rPr sz="1200" spc="-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enable</a:t>
            </a:r>
            <a:r>
              <a:rPr sz="1200" spc="-5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them</a:t>
            </a:r>
            <a:r>
              <a:rPr sz="1200" spc="-2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to</a:t>
            </a:r>
            <a:r>
              <a:rPr sz="120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meet</a:t>
            </a:r>
            <a:r>
              <a:rPr sz="1200" spc="-3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evolving</a:t>
            </a:r>
            <a:r>
              <a:rPr sz="1200" spc="-3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requirements.</a:t>
            </a:r>
            <a:r>
              <a:rPr sz="1200" spc="28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Over </a:t>
            </a:r>
            <a:r>
              <a:rPr sz="1200" spc="-20" dirty="0">
                <a:solidFill>
                  <a:srgbClr val="5E5F61"/>
                </a:solidFill>
                <a:latin typeface="Arial"/>
                <a:cs typeface="Arial"/>
              </a:rPr>
              <a:t>time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they</a:t>
            </a:r>
            <a:r>
              <a:rPr sz="1200" spc="-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want</a:t>
            </a:r>
            <a:r>
              <a:rPr sz="1200" spc="-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to ensure</a:t>
            </a:r>
            <a:r>
              <a:rPr sz="1200" spc="-3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spc="-20" dirty="0">
                <a:solidFill>
                  <a:srgbClr val="5E5F61"/>
                </a:solidFill>
                <a:latin typeface="Arial"/>
                <a:cs typeface="Arial"/>
              </a:rPr>
              <a:t>that:</a:t>
            </a:r>
            <a:endParaRPr sz="1200" dirty="0">
              <a:latin typeface="Arial"/>
              <a:cs typeface="Arial"/>
            </a:endParaRPr>
          </a:p>
          <a:p>
            <a:pPr marL="582295" lvl="1" indent="-228600">
              <a:lnSpc>
                <a:spcPct val="100000"/>
              </a:lnSpc>
              <a:spcBef>
                <a:spcPts val="430"/>
              </a:spcBef>
              <a:buChar char="–"/>
              <a:tabLst>
                <a:tab pos="582295" algn="l"/>
              </a:tabLst>
            </a:pP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Self-reports</a:t>
            </a:r>
            <a:r>
              <a:rPr sz="1200" spc="-3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are</a:t>
            </a:r>
            <a:r>
              <a:rPr sz="1200" spc="-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made</a:t>
            </a:r>
            <a:r>
              <a:rPr sz="1200" spc="-3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in</a:t>
            </a:r>
            <a:r>
              <a:rPr sz="1200" spc="-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a</a:t>
            </a:r>
            <a:r>
              <a:rPr sz="1200" spc="-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timely</a:t>
            </a:r>
            <a:r>
              <a:rPr sz="1200" spc="-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5E5F61"/>
                </a:solidFill>
                <a:latin typeface="Arial"/>
                <a:cs typeface="Arial"/>
              </a:rPr>
              <a:t>manner</a:t>
            </a:r>
            <a:endParaRPr sz="1200" dirty="0">
              <a:latin typeface="Arial"/>
              <a:cs typeface="Arial"/>
            </a:endParaRPr>
          </a:p>
          <a:p>
            <a:pPr marL="582295" lvl="1" indent="-228600">
              <a:lnSpc>
                <a:spcPct val="100000"/>
              </a:lnSpc>
              <a:spcBef>
                <a:spcPts val="455"/>
              </a:spcBef>
              <a:buChar char="–"/>
              <a:tabLst>
                <a:tab pos="582295" algn="l"/>
              </a:tabLst>
            </a:pPr>
            <a:r>
              <a:rPr sz="1200" spc="-10" dirty="0">
                <a:solidFill>
                  <a:srgbClr val="5E5F61"/>
                </a:solidFill>
                <a:latin typeface="Arial"/>
                <a:cs typeface="Arial"/>
              </a:rPr>
              <a:t>Corporate-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wide</a:t>
            </a:r>
            <a:r>
              <a:rPr sz="1200" spc="-5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processes</a:t>
            </a:r>
            <a:r>
              <a:rPr sz="1200" spc="-3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supporting</a:t>
            </a:r>
            <a:r>
              <a:rPr sz="1200" spc="-5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compliance</a:t>
            </a:r>
            <a:r>
              <a:rPr sz="1200" spc="-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activities</a:t>
            </a:r>
            <a:r>
              <a:rPr sz="1200" spc="-4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are</a:t>
            </a:r>
            <a:r>
              <a:rPr sz="1200" spc="-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in</a:t>
            </a:r>
            <a:r>
              <a:rPr sz="1200" spc="-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place</a:t>
            </a:r>
            <a:r>
              <a:rPr sz="1200" spc="-2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and</a:t>
            </a:r>
            <a:r>
              <a:rPr sz="1200" spc="-4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effective</a:t>
            </a:r>
            <a:r>
              <a:rPr sz="1200" spc="-2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(i.e.,</a:t>
            </a:r>
            <a:r>
              <a:rPr sz="120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document</a:t>
            </a:r>
            <a:r>
              <a:rPr sz="1200" spc="-4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management,</a:t>
            </a:r>
            <a:r>
              <a:rPr sz="1200" spc="-2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procedure</a:t>
            </a:r>
            <a:r>
              <a:rPr sz="1200" spc="-3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5E5F61"/>
                </a:solidFill>
                <a:latin typeface="Arial"/>
                <a:cs typeface="Arial"/>
              </a:rPr>
              <a:t>updating)</a:t>
            </a:r>
            <a:endParaRPr sz="1200" dirty="0">
              <a:latin typeface="Arial"/>
              <a:cs typeface="Arial"/>
            </a:endParaRPr>
          </a:p>
          <a:p>
            <a:pPr marL="582295" lvl="1" indent="-228600">
              <a:lnSpc>
                <a:spcPct val="100000"/>
              </a:lnSpc>
              <a:spcBef>
                <a:spcPts val="459"/>
              </a:spcBef>
              <a:buChar char="–"/>
              <a:tabLst>
                <a:tab pos="582295" algn="l"/>
              </a:tabLst>
            </a:pP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Standards</a:t>
            </a:r>
            <a:r>
              <a:rPr sz="1200" spc="-7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development</a:t>
            </a:r>
            <a:r>
              <a:rPr sz="1200" spc="-5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activities</a:t>
            </a:r>
            <a:r>
              <a:rPr sz="1200" spc="-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are</a:t>
            </a:r>
            <a:r>
              <a:rPr sz="1200" spc="-2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5E5F61"/>
                </a:solidFill>
                <a:latin typeface="Arial"/>
                <a:cs typeface="Arial"/>
              </a:rPr>
              <a:t>coordinated</a:t>
            </a:r>
            <a:endParaRPr sz="1200" dirty="0">
              <a:latin typeface="Arial"/>
              <a:cs typeface="Arial"/>
            </a:endParaRPr>
          </a:p>
          <a:p>
            <a:pPr marL="582295" lvl="1" indent="-228600">
              <a:lnSpc>
                <a:spcPct val="100000"/>
              </a:lnSpc>
              <a:spcBef>
                <a:spcPts val="455"/>
              </a:spcBef>
              <a:buChar char="–"/>
              <a:tabLst>
                <a:tab pos="582295" algn="l"/>
              </a:tabLst>
            </a:pP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Compliance</a:t>
            </a:r>
            <a:r>
              <a:rPr sz="1200" spc="-7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work</a:t>
            </a:r>
            <a:r>
              <a:rPr sz="120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and</a:t>
            </a:r>
            <a:r>
              <a:rPr sz="1200" spc="-4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expertise</a:t>
            </a:r>
            <a:r>
              <a:rPr sz="1200" spc="-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are</a:t>
            </a:r>
            <a:r>
              <a:rPr sz="1200" spc="-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not</a:t>
            </a:r>
            <a:r>
              <a:rPr sz="1200" spc="-3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duplicated</a:t>
            </a:r>
            <a:r>
              <a:rPr sz="1200" spc="-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throughout</a:t>
            </a:r>
            <a:r>
              <a:rPr sz="1200" spc="-3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the</a:t>
            </a:r>
            <a:r>
              <a:rPr sz="1200" spc="-3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5E5F61"/>
                </a:solidFill>
                <a:latin typeface="Arial"/>
                <a:cs typeface="Arial"/>
              </a:rPr>
              <a:t>organization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43355" y="5041391"/>
            <a:ext cx="9999345" cy="260985"/>
          </a:xfrm>
          <a:prstGeom prst="rect">
            <a:avLst/>
          </a:prstGeom>
          <a:solidFill>
            <a:srgbClr val="FBB811"/>
          </a:solidFill>
        </p:spPr>
        <p:txBody>
          <a:bodyPr vert="horz" wrap="square" lIns="0" tIns="40640" rIns="0" bIns="0" rtlCol="0">
            <a:spAutoFit/>
          </a:bodyPr>
          <a:lstStyle/>
          <a:p>
            <a:pPr marL="478155">
              <a:lnSpc>
                <a:spcPct val="100000"/>
              </a:lnSpc>
              <a:spcBef>
                <a:spcPts val="320"/>
              </a:spcBef>
            </a:pPr>
            <a:r>
              <a:rPr sz="1100" b="1" i="1" dirty="0">
                <a:solidFill>
                  <a:srgbClr val="2E2F30"/>
                </a:solidFill>
                <a:latin typeface="Arial"/>
                <a:cs typeface="Arial"/>
              </a:rPr>
              <a:t>The</a:t>
            </a:r>
            <a:r>
              <a:rPr sz="1100" b="1" i="1" spc="-30" dirty="0">
                <a:solidFill>
                  <a:srgbClr val="2E2F30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2E2F30"/>
                </a:solidFill>
                <a:latin typeface="Arial"/>
                <a:cs typeface="Arial"/>
              </a:rPr>
              <a:t>most</a:t>
            </a:r>
            <a:r>
              <a:rPr sz="1100" b="1" i="1" spc="-40" dirty="0">
                <a:solidFill>
                  <a:srgbClr val="2E2F30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2E2F30"/>
                </a:solidFill>
                <a:latin typeface="Arial"/>
                <a:cs typeface="Arial"/>
              </a:rPr>
              <a:t>successful</a:t>
            </a:r>
            <a:r>
              <a:rPr sz="1100" b="1" i="1" spc="-30" dirty="0">
                <a:solidFill>
                  <a:srgbClr val="2E2F30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2E2F30"/>
                </a:solidFill>
                <a:latin typeface="Arial"/>
                <a:cs typeface="Arial"/>
              </a:rPr>
              <a:t>companies</a:t>
            </a:r>
            <a:r>
              <a:rPr sz="1100" b="1" i="1" spc="-35" dirty="0">
                <a:solidFill>
                  <a:srgbClr val="2E2F30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2E2F30"/>
                </a:solidFill>
                <a:latin typeface="Arial"/>
                <a:cs typeface="Arial"/>
              </a:rPr>
              <a:t>will</a:t>
            </a:r>
            <a:r>
              <a:rPr sz="1100" b="1" i="1" spc="-65" dirty="0">
                <a:solidFill>
                  <a:srgbClr val="2E2F30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2E2F30"/>
                </a:solidFill>
                <a:latin typeface="Arial"/>
                <a:cs typeface="Arial"/>
              </a:rPr>
              <a:t>ensure</a:t>
            </a:r>
            <a:r>
              <a:rPr sz="1100" b="1" i="1" spc="-25" dirty="0">
                <a:solidFill>
                  <a:srgbClr val="2E2F30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2E2F30"/>
                </a:solidFill>
                <a:latin typeface="Arial"/>
                <a:cs typeface="Arial"/>
              </a:rPr>
              <a:t>that</a:t>
            </a:r>
            <a:r>
              <a:rPr sz="1100" b="1" i="1" spc="-30" dirty="0">
                <a:solidFill>
                  <a:srgbClr val="2E2F30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2E2F30"/>
                </a:solidFill>
                <a:latin typeface="Arial"/>
                <a:cs typeface="Arial"/>
              </a:rPr>
              <a:t>their</a:t>
            </a:r>
            <a:r>
              <a:rPr sz="1100" b="1" i="1" spc="-45" dirty="0">
                <a:solidFill>
                  <a:srgbClr val="2E2F30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2E2F30"/>
                </a:solidFill>
                <a:latin typeface="Arial"/>
                <a:cs typeface="Arial"/>
              </a:rPr>
              <a:t>organization</a:t>
            </a:r>
            <a:r>
              <a:rPr sz="1100" b="1" i="1" spc="-50" dirty="0">
                <a:solidFill>
                  <a:srgbClr val="2E2F30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2E2F30"/>
                </a:solidFill>
                <a:latin typeface="Arial"/>
                <a:cs typeface="Arial"/>
              </a:rPr>
              <a:t>and</a:t>
            </a:r>
            <a:r>
              <a:rPr sz="1100" b="1" i="1" spc="-25" dirty="0">
                <a:solidFill>
                  <a:srgbClr val="2E2F30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2E2F30"/>
                </a:solidFill>
                <a:latin typeface="Arial"/>
                <a:cs typeface="Arial"/>
              </a:rPr>
              <a:t>processes</a:t>
            </a:r>
            <a:r>
              <a:rPr sz="1100" b="1" i="1" spc="-25" dirty="0">
                <a:solidFill>
                  <a:srgbClr val="2E2F30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2E2F30"/>
                </a:solidFill>
                <a:latin typeface="Arial"/>
                <a:cs typeface="Arial"/>
              </a:rPr>
              <a:t>can</a:t>
            </a:r>
            <a:r>
              <a:rPr sz="1100" b="1" i="1" spc="-15" dirty="0">
                <a:solidFill>
                  <a:srgbClr val="2E2F30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2E2F30"/>
                </a:solidFill>
                <a:latin typeface="Arial"/>
                <a:cs typeface="Arial"/>
              </a:rPr>
              <a:t>evolve</a:t>
            </a:r>
            <a:r>
              <a:rPr sz="1100" b="1" i="1" spc="-35" dirty="0">
                <a:solidFill>
                  <a:srgbClr val="2E2F30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2E2F30"/>
                </a:solidFill>
                <a:latin typeface="Arial"/>
                <a:cs typeface="Arial"/>
              </a:rPr>
              <a:t>to</a:t>
            </a:r>
            <a:r>
              <a:rPr sz="1100" b="1" i="1" spc="-25" dirty="0">
                <a:solidFill>
                  <a:srgbClr val="2E2F30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2E2F30"/>
                </a:solidFill>
                <a:latin typeface="Arial"/>
                <a:cs typeface="Arial"/>
              </a:rPr>
              <a:t>meet</a:t>
            </a:r>
            <a:r>
              <a:rPr sz="1100" b="1" i="1" spc="-45" dirty="0">
                <a:solidFill>
                  <a:srgbClr val="2E2F30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2E2F30"/>
                </a:solidFill>
                <a:latin typeface="Arial"/>
                <a:cs typeface="Arial"/>
              </a:rPr>
              <a:t>changing</a:t>
            </a:r>
            <a:r>
              <a:rPr sz="1100" b="1" i="1" spc="-15" dirty="0">
                <a:solidFill>
                  <a:srgbClr val="2E2F30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2E2F30"/>
                </a:solidFill>
                <a:latin typeface="Arial"/>
                <a:cs typeface="Arial"/>
              </a:rPr>
              <a:t>NERC</a:t>
            </a:r>
            <a:r>
              <a:rPr sz="1100" b="1" i="1" spc="-5" dirty="0">
                <a:solidFill>
                  <a:srgbClr val="2E2F30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2E2F30"/>
                </a:solidFill>
                <a:latin typeface="Arial"/>
                <a:cs typeface="Arial"/>
              </a:rPr>
              <a:t>and</a:t>
            </a:r>
            <a:r>
              <a:rPr sz="1100" b="1" i="1" spc="-15" dirty="0">
                <a:solidFill>
                  <a:srgbClr val="2E2F30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2E2F30"/>
                </a:solidFill>
                <a:latin typeface="Arial"/>
                <a:cs typeface="Arial"/>
              </a:rPr>
              <a:t>FERC</a:t>
            </a:r>
            <a:r>
              <a:rPr sz="1100" b="1" i="1" spc="-5" dirty="0">
                <a:solidFill>
                  <a:srgbClr val="2E2F30"/>
                </a:solidFill>
                <a:latin typeface="Arial"/>
                <a:cs typeface="Arial"/>
              </a:rPr>
              <a:t> </a:t>
            </a:r>
            <a:r>
              <a:rPr sz="1100" b="1" i="1" spc="-10" dirty="0">
                <a:solidFill>
                  <a:srgbClr val="2E2F30"/>
                </a:solidFill>
                <a:latin typeface="Arial"/>
                <a:cs typeface="Arial"/>
              </a:rPr>
              <a:t>priorities</a:t>
            </a:r>
            <a:endParaRPr sz="11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90355" y="5400245"/>
            <a:ext cx="8030209" cy="80264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  <a:tabLst>
                <a:tab pos="812165" algn="l"/>
              </a:tabLst>
            </a:pPr>
            <a:r>
              <a:rPr sz="1200" spc="-10" dirty="0">
                <a:solidFill>
                  <a:srgbClr val="5E5F61"/>
                </a:solidFill>
                <a:latin typeface="Arial"/>
                <a:cs typeface="Arial"/>
              </a:rPr>
              <a:t>*Sources: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	NERC</a:t>
            </a:r>
            <a:r>
              <a:rPr sz="1200" spc="-4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proposes</a:t>
            </a:r>
            <a:r>
              <a:rPr sz="1200" spc="-4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to</a:t>
            </a:r>
            <a:r>
              <a:rPr sz="1200" spc="-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assess</a:t>
            </a:r>
            <a:r>
              <a:rPr sz="1200" spc="-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another</a:t>
            </a:r>
            <a:r>
              <a:rPr sz="1200" spc="-3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$591,000</a:t>
            </a:r>
            <a:r>
              <a:rPr sz="1200" spc="-5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in</a:t>
            </a:r>
            <a:r>
              <a:rPr sz="1200" spc="-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reliability</a:t>
            </a:r>
            <a:r>
              <a:rPr sz="1200" spc="-3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standard</a:t>
            </a:r>
            <a:r>
              <a:rPr sz="1200" spc="-4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violation</a:t>
            </a:r>
            <a:r>
              <a:rPr sz="1200" spc="-4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penalties,</a:t>
            </a:r>
            <a:r>
              <a:rPr sz="1200" spc="-3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SNL</a:t>
            </a:r>
            <a:r>
              <a:rPr sz="1200" spc="-6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5E5F61"/>
                </a:solidFill>
                <a:latin typeface="Arial"/>
                <a:cs typeface="Arial"/>
              </a:rPr>
              <a:t>1/5/10</a:t>
            </a:r>
            <a:endParaRPr sz="1200">
              <a:latin typeface="Arial"/>
              <a:cs typeface="Arial"/>
            </a:endParaRPr>
          </a:p>
          <a:p>
            <a:pPr marL="812800">
              <a:lnSpc>
                <a:spcPct val="100000"/>
              </a:lnSpc>
              <a:spcBef>
                <a:spcPts val="600"/>
              </a:spcBef>
            </a:pP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FL</a:t>
            </a:r>
            <a:r>
              <a:rPr sz="1200" spc="-6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Reliability</a:t>
            </a:r>
            <a:r>
              <a:rPr sz="1200" spc="-4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Council</a:t>
            </a:r>
            <a:r>
              <a:rPr sz="1200" spc="-3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fined</a:t>
            </a:r>
            <a:r>
              <a:rPr sz="1200" spc="-5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$350,000</a:t>
            </a:r>
            <a:r>
              <a:rPr sz="1200" spc="-5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for</a:t>
            </a:r>
            <a:r>
              <a:rPr sz="1200" spc="-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role</a:t>
            </a:r>
            <a:r>
              <a:rPr sz="1200" spc="-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in</a:t>
            </a:r>
            <a:r>
              <a:rPr sz="1200" spc="-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February</a:t>
            </a:r>
            <a:r>
              <a:rPr sz="1200" spc="-3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′08</a:t>
            </a:r>
            <a:r>
              <a:rPr sz="1200" spc="-2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blackout,</a:t>
            </a:r>
            <a:r>
              <a:rPr sz="1200" spc="-4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SNL</a:t>
            </a:r>
            <a:r>
              <a:rPr sz="1200" spc="-5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5E5F61"/>
                </a:solidFill>
                <a:latin typeface="Arial"/>
                <a:cs typeface="Arial"/>
              </a:rPr>
              <a:t>3/5/10</a:t>
            </a:r>
            <a:endParaRPr sz="1200">
              <a:latin typeface="Arial"/>
              <a:cs typeface="Arial"/>
            </a:endParaRPr>
          </a:p>
          <a:p>
            <a:pPr marL="812800">
              <a:lnSpc>
                <a:spcPct val="100000"/>
              </a:lnSpc>
              <a:spcBef>
                <a:spcPts val="600"/>
              </a:spcBef>
            </a:pP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Industry</a:t>
            </a:r>
            <a:r>
              <a:rPr sz="1200" spc="-4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interests</a:t>
            </a:r>
            <a:r>
              <a:rPr sz="1200" spc="-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to</a:t>
            </a:r>
            <a:r>
              <a:rPr sz="1200" spc="-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FERC:</a:t>
            </a:r>
            <a:r>
              <a:rPr sz="1200" spc="-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Don’t</a:t>
            </a:r>
            <a:r>
              <a:rPr sz="1200" spc="-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second</a:t>
            </a:r>
            <a:r>
              <a:rPr sz="1200" spc="-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guess</a:t>
            </a:r>
            <a:r>
              <a:rPr sz="1200" spc="-4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NERC</a:t>
            </a:r>
            <a:r>
              <a:rPr sz="1200" spc="-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on</a:t>
            </a:r>
            <a:r>
              <a:rPr sz="1200" spc="-3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reliability</a:t>
            </a:r>
            <a:r>
              <a:rPr sz="1200" spc="-3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standard</a:t>
            </a:r>
            <a:r>
              <a:rPr sz="1200" spc="-5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violation</a:t>
            </a:r>
            <a:r>
              <a:rPr sz="1200" spc="-3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5E5F61"/>
                </a:solidFill>
                <a:latin typeface="Arial"/>
                <a:cs typeface="Arial"/>
              </a:rPr>
              <a:t>penalty,</a:t>
            </a:r>
            <a:r>
              <a:rPr sz="1200" spc="-3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SNL</a:t>
            </a:r>
            <a:r>
              <a:rPr sz="1200" spc="-6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5E5F61"/>
                </a:solidFill>
                <a:latin typeface="Arial"/>
                <a:cs typeface="Arial"/>
              </a:rPr>
              <a:t>3/30/10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59485" y="6545437"/>
            <a:ext cx="12509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/>
              <a:t>NERC</a:t>
            </a:r>
            <a:r>
              <a:rPr spc="-35" dirty="0"/>
              <a:t> </a:t>
            </a:r>
            <a:r>
              <a:rPr dirty="0"/>
              <a:t>Compliance</a:t>
            </a:r>
            <a:r>
              <a:rPr spc="-35" dirty="0"/>
              <a:t> </a:t>
            </a:r>
            <a:r>
              <a:rPr dirty="0"/>
              <a:t>Maturity</a:t>
            </a:r>
            <a:r>
              <a:rPr spc="-20" dirty="0"/>
              <a:t> </a:t>
            </a:r>
            <a:r>
              <a:rPr spc="-10" dirty="0"/>
              <a:t>Model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3400" y="1136014"/>
            <a:ext cx="6498590" cy="70802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>
              <a:lnSpc>
                <a:spcPts val="1730"/>
              </a:lnSpc>
              <a:spcBef>
                <a:spcPts val="310"/>
              </a:spcBef>
            </a:pPr>
            <a:r>
              <a:rPr sz="1600" b="1" dirty="0">
                <a:solidFill>
                  <a:srgbClr val="5E5F61"/>
                </a:solidFill>
                <a:latin typeface="Arial"/>
                <a:cs typeface="Arial"/>
              </a:rPr>
              <a:t>It</a:t>
            </a:r>
            <a:r>
              <a:rPr sz="1600" b="1" spc="-4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E5F61"/>
                </a:solidFill>
                <a:latin typeface="Arial"/>
                <a:cs typeface="Arial"/>
              </a:rPr>
              <a:t>has</a:t>
            </a:r>
            <a:r>
              <a:rPr sz="1600" b="1" spc="-6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E5F61"/>
                </a:solidFill>
                <a:latin typeface="Arial"/>
                <a:cs typeface="Arial"/>
              </a:rPr>
              <a:t>been</a:t>
            </a:r>
            <a:r>
              <a:rPr sz="1600" b="1" spc="-5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E5F61"/>
                </a:solidFill>
                <a:latin typeface="Arial"/>
                <a:cs typeface="Arial"/>
              </a:rPr>
              <a:t>our</a:t>
            </a:r>
            <a:r>
              <a:rPr sz="1600" b="1" spc="-5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E5F61"/>
                </a:solidFill>
                <a:latin typeface="Arial"/>
                <a:cs typeface="Arial"/>
              </a:rPr>
              <a:t>observation</a:t>
            </a:r>
            <a:r>
              <a:rPr sz="1600" b="1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E5F61"/>
                </a:solidFill>
                <a:latin typeface="Arial"/>
                <a:cs typeface="Arial"/>
              </a:rPr>
              <a:t>that</a:t>
            </a:r>
            <a:r>
              <a:rPr sz="1600" b="1" spc="-4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E5F61"/>
                </a:solidFill>
                <a:latin typeface="Arial"/>
                <a:cs typeface="Arial"/>
              </a:rPr>
              <a:t>companies</a:t>
            </a:r>
            <a:r>
              <a:rPr sz="1600" b="1" spc="-2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E5F61"/>
                </a:solidFill>
                <a:latin typeface="Arial"/>
                <a:cs typeface="Arial"/>
              </a:rPr>
              <a:t>pass</a:t>
            </a:r>
            <a:r>
              <a:rPr sz="1600" b="1" spc="-6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E5F61"/>
                </a:solidFill>
                <a:latin typeface="Arial"/>
                <a:cs typeface="Arial"/>
              </a:rPr>
              <a:t>through</a:t>
            </a:r>
            <a:r>
              <a:rPr sz="1600" b="1" spc="-3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5E5F61"/>
                </a:solidFill>
                <a:latin typeface="Arial"/>
                <a:cs typeface="Arial"/>
              </a:rPr>
              <a:t>several </a:t>
            </a:r>
            <a:r>
              <a:rPr sz="1600" b="1" dirty="0">
                <a:solidFill>
                  <a:srgbClr val="5E5F61"/>
                </a:solidFill>
                <a:latin typeface="Arial"/>
                <a:cs typeface="Arial"/>
              </a:rPr>
              <a:t>stages</a:t>
            </a:r>
            <a:r>
              <a:rPr sz="1600" b="1" spc="-4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E5F61"/>
                </a:solidFill>
                <a:latin typeface="Arial"/>
                <a:cs typeface="Arial"/>
              </a:rPr>
              <a:t>on</a:t>
            </a:r>
            <a:r>
              <a:rPr sz="1600" b="1" spc="-4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E5F61"/>
                </a:solidFill>
                <a:latin typeface="Arial"/>
                <a:cs typeface="Arial"/>
              </a:rPr>
              <a:t>their</a:t>
            </a:r>
            <a:r>
              <a:rPr sz="1600" b="1" spc="-2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E5F61"/>
                </a:solidFill>
                <a:latin typeface="Arial"/>
                <a:cs typeface="Arial"/>
              </a:rPr>
              <a:t>way</a:t>
            </a:r>
            <a:r>
              <a:rPr sz="1600" b="1" spc="-6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E5F61"/>
                </a:solidFill>
                <a:latin typeface="Arial"/>
                <a:cs typeface="Arial"/>
              </a:rPr>
              <a:t>to</a:t>
            </a:r>
            <a:r>
              <a:rPr sz="1600" b="1" spc="-3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E5F61"/>
                </a:solidFill>
                <a:latin typeface="Arial"/>
                <a:cs typeface="Arial"/>
              </a:rPr>
              <a:t>becoming</a:t>
            </a:r>
            <a:r>
              <a:rPr sz="1600" b="1" spc="-3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E5F61"/>
                </a:solidFill>
                <a:latin typeface="Arial"/>
                <a:cs typeface="Arial"/>
              </a:rPr>
              <a:t>top</a:t>
            </a:r>
            <a:r>
              <a:rPr sz="1600" b="1" spc="-2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E5F61"/>
                </a:solidFill>
                <a:latin typeface="Arial"/>
                <a:cs typeface="Arial"/>
              </a:rPr>
              <a:t>performers</a:t>
            </a:r>
            <a:r>
              <a:rPr sz="1600" b="1" spc="-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E5F61"/>
                </a:solidFill>
                <a:latin typeface="Arial"/>
                <a:cs typeface="Arial"/>
              </a:rPr>
              <a:t>in</a:t>
            </a:r>
            <a:r>
              <a:rPr sz="1600" b="1" spc="-4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E5F61"/>
                </a:solidFill>
                <a:latin typeface="Arial"/>
                <a:cs typeface="Arial"/>
              </a:rPr>
              <a:t>NERC</a:t>
            </a:r>
            <a:r>
              <a:rPr sz="1600" b="1" spc="-5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5E5F61"/>
                </a:solidFill>
                <a:latin typeface="Arial"/>
                <a:cs typeface="Arial"/>
              </a:rPr>
              <a:t>reliability </a:t>
            </a:r>
            <a:r>
              <a:rPr sz="1600" b="1" dirty="0">
                <a:solidFill>
                  <a:srgbClr val="5E5F61"/>
                </a:solidFill>
                <a:latin typeface="Arial"/>
                <a:cs typeface="Arial"/>
              </a:rPr>
              <a:t>standards</a:t>
            </a:r>
            <a:r>
              <a:rPr sz="1600" b="1" spc="-8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5E5F61"/>
                </a:solidFill>
                <a:latin typeface="Arial"/>
                <a:cs typeface="Arial"/>
              </a:rPr>
              <a:t>compliance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38912" y="1158239"/>
            <a:ext cx="11288395" cy="4589145"/>
          </a:xfrm>
          <a:custGeom>
            <a:avLst/>
            <a:gdLst/>
            <a:ahLst/>
            <a:cxnLst/>
            <a:rect l="l" t="t" r="r" b="b"/>
            <a:pathLst>
              <a:path w="11288395" h="4589145">
                <a:moveTo>
                  <a:pt x="11288268" y="0"/>
                </a:moveTo>
                <a:lnTo>
                  <a:pt x="0" y="4588764"/>
                </a:lnTo>
                <a:lnTo>
                  <a:pt x="11288268" y="4588764"/>
                </a:lnTo>
                <a:lnTo>
                  <a:pt x="11288268" y="0"/>
                </a:lnTo>
                <a:close/>
              </a:path>
            </a:pathLst>
          </a:custGeom>
          <a:solidFill>
            <a:srgbClr val="FBB81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86231" y="5772486"/>
            <a:ext cx="3073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5E5F61"/>
                </a:solidFill>
                <a:latin typeface="Arial"/>
                <a:cs typeface="Arial"/>
              </a:rPr>
              <a:t>Low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268557" y="5775991"/>
            <a:ext cx="3378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solidFill>
                  <a:srgbClr val="5E5F61"/>
                </a:solidFill>
                <a:latin typeface="Arial"/>
                <a:cs typeface="Arial"/>
              </a:rPr>
              <a:t>High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457380" y="5483985"/>
            <a:ext cx="13881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5E5F61"/>
                </a:solidFill>
                <a:latin typeface="Arial"/>
                <a:cs typeface="Arial"/>
              </a:rPr>
              <a:t>Maturity</a:t>
            </a:r>
            <a:r>
              <a:rPr sz="1600" b="1" spc="-5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5E5F61"/>
                </a:solidFill>
                <a:latin typeface="Arial"/>
                <a:cs typeface="Arial"/>
              </a:rPr>
              <a:t>Level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40766" y="4742434"/>
            <a:ext cx="2373630" cy="967105"/>
            <a:chOff x="540766" y="4742434"/>
            <a:chExt cx="2373630" cy="967105"/>
          </a:xfrm>
        </p:grpSpPr>
        <p:sp>
          <p:nvSpPr>
            <p:cNvPr id="10" name="object 10"/>
            <p:cNvSpPr/>
            <p:nvPr/>
          </p:nvSpPr>
          <p:spPr>
            <a:xfrm>
              <a:off x="547116" y="4748784"/>
              <a:ext cx="2360930" cy="954405"/>
            </a:xfrm>
            <a:custGeom>
              <a:avLst/>
              <a:gdLst/>
              <a:ahLst/>
              <a:cxnLst/>
              <a:rect l="l" t="t" r="r" b="b"/>
              <a:pathLst>
                <a:path w="2360930" h="954404">
                  <a:moveTo>
                    <a:pt x="2360676" y="0"/>
                  </a:moveTo>
                  <a:lnTo>
                    <a:pt x="0" y="0"/>
                  </a:lnTo>
                  <a:lnTo>
                    <a:pt x="0" y="954024"/>
                  </a:lnTo>
                  <a:lnTo>
                    <a:pt x="2360676" y="954024"/>
                  </a:lnTo>
                  <a:lnTo>
                    <a:pt x="23606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47116" y="4748784"/>
              <a:ext cx="2360930" cy="954405"/>
            </a:xfrm>
            <a:custGeom>
              <a:avLst/>
              <a:gdLst/>
              <a:ahLst/>
              <a:cxnLst/>
              <a:rect l="l" t="t" r="r" b="b"/>
              <a:pathLst>
                <a:path w="2360930" h="954404">
                  <a:moveTo>
                    <a:pt x="0" y="0"/>
                  </a:moveTo>
                  <a:lnTo>
                    <a:pt x="2360676" y="0"/>
                  </a:lnTo>
                  <a:lnTo>
                    <a:pt x="2360676" y="954024"/>
                  </a:lnTo>
                  <a:lnTo>
                    <a:pt x="0" y="954024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BB81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547116" y="4748784"/>
            <a:ext cx="2360930" cy="954405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320"/>
              </a:spcBef>
            </a:pPr>
            <a:r>
              <a:rPr sz="1400" b="1" dirty="0">
                <a:solidFill>
                  <a:srgbClr val="5E5F61"/>
                </a:solidFill>
                <a:latin typeface="Arial"/>
                <a:cs typeface="Arial"/>
              </a:rPr>
              <a:t>Defined</a:t>
            </a:r>
            <a:r>
              <a:rPr sz="1400" b="1" spc="-6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5E5F61"/>
                </a:solidFill>
                <a:latin typeface="Arial"/>
                <a:cs typeface="Arial"/>
              </a:rPr>
              <a:t>Processes</a:t>
            </a:r>
            <a:endParaRPr sz="1400">
              <a:latin typeface="Arial"/>
              <a:cs typeface="Arial"/>
            </a:endParaRPr>
          </a:p>
          <a:p>
            <a:pPr marL="291465" indent="-245745">
              <a:lnSpc>
                <a:spcPct val="100000"/>
              </a:lnSpc>
              <a:spcBef>
                <a:spcPts val="10"/>
              </a:spcBef>
              <a:buClr>
                <a:srgbClr val="24BBD5"/>
              </a:buClr>
              <a:buFont typeface="Wingdings"/>
              <a:buChar char=""/>
              <a:tabLst>
                <a:tab pos="291465" algn="l"/>
              </a:tabLst>
            </a:pP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Dependencies</a:t>
            </a:r>
            <a:r>
              <a:rPr sz="1050" spc="-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identified</a:t>
            </a:r>
            <a:endParaRPr sz="1050">
              <a:latin typeface="Arial"/>
              <a:cs typeface="Arial"/>
            </a:endParaRPr>
          </a:p>
          <a:p>
            <a:pPr marL="291465" indent="-245745">
              <a:lnSpc>
                <a:spcPct val="100000"/>
              </a:lnSpc>
              <a:buClr>
                <a:srgbClr val="24BBD5"/>
              </a:buClr>
              <a:buFont typeface="Wingdings"/>
              <a:buChar char=""/>
              <a:tabLst>
                <a:tab pos="291465" algn="l"/>
              </a:tabLst>
            </a:pP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Compliance</a:t>
            </a:r>
            <a:r>
              <a:rPr sz="1050" spc="-4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requirements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 defined</a:t>
            </a:r>
            <a:endParaRPr sz="1050">
              <a:latin typeface="Arial"/>
              <a:cs typeface="Arial"/>
            </a:endParaRPr>
          </a:p>
          <a:p>
            <a:pPr marL="291465" indent="-245745">
              <a:lnSpc>
                <a:spcPct val="100000"/>
              </a:lnSpc>
              <a:buClr>
                <a:srgbClr val="24BBD5"/>
              </a:buClr>
              <a:buFont typeface="Wingdings"/>
              <a:buChar char=""/>
              <a:tabLst>
                <a:tab pos="291465" algn="l"/>
              </a:tabLst>
            </a:pP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Results</a:t>
            </a:r>
            <a:r>
              <a:rPr sz="1050" spc="-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measured</a:t>
            </a:r>
            <a:endParaRPr sz="1050">
              <a:latin typeface="Arial"/>
              <a:cs typeface="Arial"/>
            </a:endParaRPr>
          </a:p>
          <a:p>
            <a:pPr marL="291465" indent="-245745">
              <a:lnSpc>
                <a:spcPct val="100000"/>
              </a:lnSpc>
              <a:buClr>
                <a:srgbClr val="24BBD5"/>
              </a:buClr>
              <a:buFont typeface="Wingdings"/>
              <a:buChar char=""/>
              <a:tabLst>
                <a:tab pos="291465" algn="l"/>
              </a:tabLst>
            </a:pP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Mitigation</a:t>
            </a:r>
            <a:r>
              <a:rPr sz="1050" spc="-4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activities</a:t>
            </a:r>
            <a:r>
              <a:rPr sz="1050" spc="-3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established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363533" y="3625405"/>
            <a:ext cx="3426460" cy="963930"/>
            <a:chOff x="2363533" y="3625405"/>
            <a:chExt cx="3426460" cy="963930"/>
          </a:xfrm>
        </p:grpSpPr>
        <p:sp>
          <p:nvSpPr>
            <p:cNvPr id="14" name="object 14"/>
            <p:cNvSpPr/>
            <p:nvPr/>
          </p:nvSpPr>
          <p:spPr>
            <a:xfrm>
              <a:off x="2368295" y="3630167"/>
              <a:ext cx="3416935" cy="954405"/>
            </a:xfrm>
            <a:custGeom>
              <a:avLst/>
              <a:gdLst/>
              <a:ahLst/>
              <a:cxnLst/>
              <a:rect l="l" t="t" r="r" b="b"/>
              <a:pathLst>
                <a:path w="3416935" h="954404">
                  <a:moveTo>
                    <a:pt x="3416807" y="0"/>
                  </a:moveTo>
                  <a:lnTo>
                    <a:pt x="0" y="0"/>
                  </a:lnTo>
                  <a:lnTo>
                    <a:pt x="0" y="954023"/>
                  </a:lnTo>
                  <a:lnTo>
                    <a:pt x="3416807" y="954023"/>
                  </a:lnTo>
                  <a:lnTo>
                    <a:pt x="34168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368295" y="3630167"/>
              <a:ext cx="3416935" cy="954405"/>
            </a:xfrm>
            <a:custGeom>
              <a:avLst/>
              <a:gdLst/>
              <a:ahLst/>
              <a:cxnLst/>
              <a:rect l="l" t="t" r="r" b="b"/>
              <a:pathLst>
                <a:path w="3416935" h="954404">
                  <a:moveTo>
                    <a:pt x="0" y="0"/>
                  </a:moveTo>
                  <a:lnTo>
                    <a:pt x="3416807" y="0"/>
                  </a:lnTo>
                  <a:lnTo>
                    <a:pt x="3416807" y="954023"/>
                  </a:lnTo>
                  <a:lnTo>
                    <a:pt x="0" y="954023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FBB81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2368295" y="3630167"/>
            <a:ext cx="3416935" cy="954405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45085">
              <a:lnSpc>
                <a:spcPct val="100000"/>
              </a:lnSpc>
              <a:spcBef>
                <a:spcPts val="315"/>
              </a:spcBef>
            </a:pPr>
            <a:r>
              <a:rPr sz="1400" b="1" spc="-10" dirty="0">
                <a:solidFill>
                  <a:srgbClr val="5E5F61"/>
                </a:solidFill>
                <a:latin typeface="Arial"/>
                <a:cs typeface="Arial"/>
              </a:rPr>
              <a:t>Accountability</a:t>
            </a:r>
            <a:endParaRPr sz="1400">
              <a:latin typeface="Arial"/>
              <a:cs typeface="Arial"/>
            </a:endParaRPr>
          </a:p>
          <a:p>
            <a:pPr marL="290830" indent="-245745">
              <a:lnSpc>
                <a:spcPct val="100000"/>
              </a:lnSpc>
              <a:spcBef>
                <a:spcPts val="15"/>
              </a:spcBef>
              <a:buClr>
                <a:srgbClr val="24BBD5"/>
              </a:buClr>
              <a:buFont typeface="Wingdings"/>
              <a:buChar char=""/>
              <a:tabLst>
                <a:tab pos="290830" algn="l"/>
              </a:tabLst>
            </a:pP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Dedicated</a:t>
            </a:r>
            <a:r>
              <a:rPr sz="1050" spc="-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compliance</a:t>
            </a:r>
            <a:r>
              <a:rPr sz="1050" spc="-4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organization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established</a:t>
            </a:r>
            <a:endParaRPr sz="1050">
              <a:latin typeface="Arial"/>
              <a:cs typeface="Arial"/>
            </a:endParaRPr>
          </a:p>
          <a:p>
            <a:pPr marL="290830" indent="-245745">
              <a:lnSpc>
                <a:spcPct val="100000"/>
              </a:lnSpc>
              <a:buClr>
                <a:srgbClr val="24BBD5"/>
              </a:buClr>
              <a:buFont typeface="Wingdings"/>
              <a:buChar char=""/>
              <a:tabLst>
                <a:tab pos="290830" algn="l"/>
              </a:tabLst>
            </a:pP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Key</a:t>
            </a:r>
            <a:r>
              <a:rPr sz="1050" spc="-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compliance</a:t>
            </a:r>
            <a:r>
              <a:rPr sz="1050" spc="-2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indicators</a:t>
            </a:r>
            <a:r>
              <a:rPr sz="1050" spc="-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identified</a:t>
            </a:r>
            <a:r>
              <a:rPr sz="1050" spc="-2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and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monitored</a:t>
            </a:r>
            <a:endParaRPr sz="1050">
              <a:latin typeface="Arial"/>
              <a:cs typeface="Arial"/>
            </a:endParaRPr>
          </a:p>
          <a:p>
            <a:pPr marL="290830" indent="-245745">
              <a:lnSpc>
                <a:spcPct val="100000"/>
              </a:lnSpc>
              <a:buClr>
                <a:srgbClr val="24BBD5"/>
              </a:buClr>
              <a:buFont typeface="Wingdings"/>
              <a:buChar char=""/>
              <a:tabLst>
                <a:tab pos="290830" algn="l"/>
              </a:tabLst>
            </a:pP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Individual</a:t>
            </a:r>
            <a:r>
              <a:rPr sz="1050" spc="-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standard</a:t>
            </a:r>
            <a:r>
              <a:rPr sz="1050" spc="-2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owners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 assigned</a:t>
            </a:r>
            <a:endParaRPr sz="1050">
              <a:latin typeface="Arial"/>
              <a:cs typeface="Arial"/>
            </a:endParaRPr>
          </a:p>
          <a:p>
            <a:pPr marL="290830" indent="-245745">
              <a:lnSpc>
                <a:spcPct val="100000"/>
              </a:lnSpc>
              <a:buClr>
                <a:srgbClr val="24BBD5"/>
              </a:buClr>
              <a:buFont typeface="Wingdings"/>
              <a:buChar char=""/>
              <a:tabLst>
                <a:tab pos="290830" algn="l"/>
              </a:tabLst>
            </a:pP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Annual</a:t>
            </a:r>
            <a:r>
              <a:rPr sz="1050" spc="-3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updating</a:t>
            </a:r>
            <a:r>
              <a:rPr sz="1050" spc="-2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requirements</a:t>
            </a:r>
            <a:r>
              <a:rPr sz="1050" spc="-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defined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868989" y="2525077"/>
            <a:ext cx="3871595" cy="963930"/>
            <a:chOff x="4868989" y="2525077"/>
            <a:chExt cx="3871595" cy="963930"/>
          </a:xfrm>
        </p:grpSpPr>
        <p:sp>
          <p:nvSpPr>
            <p:cNvPr id="18" name="object 18"/>
            <p:cNvSpPr/>
            <p:nvPr/>
          </p:nvSpPr>
          <p:spPr>
            <a:xfrm>
              <a:off x="4873752" y="2529839"/>
              <a:ext cx="3862070" cy="954405"/>
            </a:xfrm>
            <a:custGeom>
              <a:avLst/>
              <a:gdLst/>
              <a:ahLst/>
              <a:cxnLst/>
              <a:rect l="l" t="t" r="r" b="b"/>
              <a:pathLst>
                <a:path w="3862070" h="954404">
                  <a:moveTo>
                    <a:pt x="3861815" y="0"/>
                  </a:moveTo>
                  <a:lnTo>
                    <a:pt x="0" y="0"/>
                  </a:lnTo>
                  <a:lnTo>
                    <a:pt x="0" y="954024"/>
                  </a:lnTo>
                  <a:lnTo>
                    <a:pt x="3861815" y="954024"/>
                  </a:lnTo>
                  <a:lnTo>
                    <a:pt x="38618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873752" y="2529839"/>
              <a:ext cx="3862070" cy="954405"/>
            </a:xfrm>
            <a:custGeom>
              <a:avLst/>
              <a:gdLst/>
              <a:ahLst/>
              <a:cxnLst/>
              <a:rect l="l" t="t" r="r" b="b"/>
              <a:pathLst>
                <a:path w="3862070" h="954404">
                  <a:moveTo>
                    <a:pt x="0" y="0"/>
                  </a:moveTo>
                  <a:lnTo>
                    <a:pt x="3861815" y="0"/>
                  </a:lnTo>
                  <a:lnTo>
                    <a:pt x="3861815" y="954024"/>
                  </a:lnTo>
                  <a:lnTo>
                    <a:pt x="0" y="954024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FBB81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4873752" y="2529839"/>
            <a:ext cx="3862070" cy="954405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45085">
              <a:lnSpc>
                <a:spcPct val="100000"/>
              </a:lnSpc>
              <a:spcBef>
                <a:spcPts val="320"/>
              </a:spcBef>
            </a:pPr>
            <a:r>
              <a:rPr sz="1400" b="1" dirty="0">
                <a:solidFill>
                  <a:srgbClr val="5E5F61"/>
                </a:solidFill>
                <a:latin typeface="Arial"/>
                <a:cs typeface="Arial"/>
              </a:rPr>
              <a:t>Integration</a:t>
            </a:r>
            <a:r>
              <a:rPr sz="1400" b="1" spc="-8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5E5F61"/>
                </a:solidFill>
                <a:latin typeface="Arial"/>
                <a:cs typeface="Arial"/>
              </a:rPr>
              <a:t>and</a:t>
            </a:r>
            <a:r>
              <a:rPr sz="1400" b="1" spc="-9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5E5F61"/>
                </a:solidFill>
                <a:latin typeface="Arial"/>
                <a:cs typeface="Arial"/>
              </a:rPr>
              <a:t>Automation</a:t>
            </a:r>
            <a:endParaRPr sz="1400">
              <a:latin typeface="Arial"/>
              <a:cs typeface="Arial"/>
            </a:endParaRPr>
          </a:p>
          <a:p>
            <a:pPr marL="276225" indent="-231140">
              <a:lnSpc>
                <a:spcPct val="100000"/>
              </a:lnSpc>
              <a:spcBef>
                <a:spcPts val="15"/>
              </a:spcBef>
              <a:buClr>
                <a:srgbClr val="24BBD5"/>
              </a:buClr>
              <a:buFont typeface="Wingdings"/>
              <a:buChar char=""/>
              <a:tabLst>
                <a:tab pos="276225" algn="l"/>
              </a:tabLst>
            </a:pP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Requirements</a:t>
            </a:r>
            <a:r>
              <a:rPr sz="1050" spc="-4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seamlessly</a:t>
            </a:r>
            <a:r>
              <a:rPr sz="1050" spc="-4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coordinated by</a:t>
            </a:r>
            <a:r>
              <a:rPr sz="1050" spc="-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all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business</a:t>
            </a:r>
            <a:r>
              <a:rPr sz="1050" spc="-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units</a:t>
            </a:r>
            <a:endParaRPr sz="1050">
              <a:latin typeface="Arial"/>
              <a:cs typeface="Arial"/>
            </a:endParaRPr>
          </a:p>
          <a:p>
            <a:pPr marL="276225" indent="-231140">
              <a:lnSpc>
                <a:spcPct val="100000"/>
              </a:lnSpc>
              <a:buClr>
                <a:srgbClr val="24BBD5"/>
              </a:buClr>
              <a:buFont typeface="Wingdings"/>
              <a:buChar char=""/>
              <a:tabLst>
                <a:tab pos="276225" algn="l"/>
              </a:tabLst>
            </a:pP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Documents</a:t>
            </a:r>
            <a:r>
              <a:rPr sz="1050" spc="-3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managed</a:t>
            </a:r>
            <a:r>
              <a:rPr sz="1050" spc="-2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electronically</a:t>
            </a:r>
            <a:endParaRPr sz="1050">
              <a:latin typeface="Arial"/>
              <a:cs typeface="Arial"/>
            </a:endParaRPr>
          </a:p>
          <a:p>
            <a:pPr marL="276225" indent="-231140">
              <a:lnSpc>
                <a:spcPct val="100000"/>
              </a:lnSpc>
              <a:buClr>
                <a:srgbClr val="24BBD5"/>
              </a:buClr>
              <a:buFont typeface="Wingdings"/>
              <a:buChar char=""/>
              <a:tabLst>
                <a:tab pos="276225" algn="l"/>
              </a:tabLst>
            </a:pP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Workflow</a:t>
            </a:r>
            <a:r>
              <a:rPr sz="1050" spc="-5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and</a:t>
            </a:r>
            <a:r>
              <a:rPr sz="105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metrics</a:t>
            </a:r>
            <a:r>
              <a:rPr sz="1050" spc="-3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automated</a:t>
            </a:r>
            <a:endParaRPr sz="1050">
              <a:latin typeface="Arial"/>
              <a:cs typeface="Arial"/>
            </a:endParaRPr>
          </a:p>
          <a:p>
            <a:pPr marL="276225" indent="-231140">
              <a:lnSpc>
                <a:spcPct val="100000"/>
              </a:lnSpc>
              <a:buClr>
                <a:srgbClr val="24BBD5"/>
              </a:buClr>
              <a:buFont typeface="Wingdings"/>
              <a:buChar char=""/>
              <a:tabLst>
                <a:tab pos="276225" algn="l"/>
              </a:tabLst>
            </a:pP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Compliance</a:t>
            </a:r>
            <a:r>
              <a:rPr sz="1050" spc="-2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dashboard</a:t>
            </a:r>
            <a:r>
              <a:rPr sz="105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defined</a:t>
            </a:r>
            <a:endParaRPr sz="105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577328" y="903732"/>
            <a:ext cx="4066540" cy="1478280"/>
          </a:xfrm>
          <a:custGeom>
            <a:avLst/>
            <a:gdLst/>
            <a:ahLst/>
            <a:cxnLst/>
            <a:rect l="l" t="t" r="r" b="b"/>
            <a:pathLst>
              <a:path w="4066540" h="1478280">
                <a:moveTo>
                  <a:pt x="4066031" y="0"/>
                </a:moveTo>
                <a:lnTo>
                  <a:pt x="0" y="0"/>
                </a:lnTo>
                <a:lnTo>
                  <a:pt x="0" y="1478280"/>
                </a:lnTo>
                <a:lnTo>
                  <a:pt x="4066031" y="1478280"/>
                </a:lnTo>
                <a:lnTo>
                  <a:pt x="406603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7577328" y="903732"/>
            <a:ext cx="4066540" cy="1478280"/>
          </a:xfrm>
          <a:prstGeom prst="rect">
            <a:avLst/>
          </a:prstGeom>
          <a:ln w="9525">
            <a:solidFill>
              <a:srgbClr val="FBB811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315"/>
              </a:spcBef>
            </a:pPr>
            <a:r>
              <a:rPr sz="1800" b="1" dirty="0">
                <a:solidFill>
                  <a:srgbClr val="5E5F61"/>
                </a:solidFill>
                <a:latin typeface="Arial"/>
                <a:cs typeface="Arial"/>
              </a:rPr>
              <a:t>Ongoing</a:t>
            </a:r>
            <a:r>
              <a:rPr sz="1800" b="1" spc="-3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5E5F61"/>
                </a:solidFill>
                <a:latin typeface="Arial"/>
                <a:cs typeface="Arial"/>
              </a:rPr>
              <a:t>Compliance</a:t>
            </a:r>
            <a:endParaRPr sz="1800">
              <a:latin typeface="Arial"/>
              <a:cs typeface="Arial"/>
            </a:endParaRPr>
          </a:p>
          <a:p>
            <a:pPr marL="303530" marR="45085" indent="-257810">
              <a:lnSpc>
                <a:spcPct val="100000"/>
              </a:lnSpc>
              <a:spcBef>
                <a:spcPts val="10"/>
              </a:spcBef>
              <a:buClr>
                <a:srgbClr val="24BBD5"/>
              </a:buClr>
              <a:buFont typeface="Wingdings"/>
              <a:buChar char=""/>
              <a:tabLst>
                <a:tab pos="303530" algn="l"/>
              </a:tabLst>
            </a:pP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Continuous</a:t>
            </a:r>
            <a:r>
              <a:rPr sz="1200" spc="-6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cycle (as</a:t>
            </a:r>
            <a:r>
              <a:rPr sz="1200" spc="-3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standards</a:t>
            </a:r>
            <a:r>
              <a:rPr sz="1200" spc="-5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evolve,</a:t>
            </a:r>
            <a:r>
              <a:rPr sz="1200" spc="-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procedures</a:t>
            </a:r>
            <a:r>
              <a:rPr sz="1200" spc="-5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5E5F61"/>
                </a:solidFill>
                <a:latin typeface="Arial"/>
                <a:cs typeface="Arial"/>
              </a:rPr>
              <a:t>are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updated,</a:t>
            </a:r>
            <a:r>
              <a:rPr sz="1200" spc="-4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and</a:t>
            </a:r>
            <a:r>
              <a:rPr sz="1200" spc="-2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personnel</a:t>
            </a:r>
            <a:r>
              <a:rPr sz="1200" spc="-4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are</a:t>
            </a:r>
            <a:r>
              <a:rPr sz="1200" spc="-10" dirty="0">
                <a:solidFill>
                  <a:srgbClr val="5E5F61"/>
                </a:solidFill>
                <a:latin typeface="Arial"/>
                <a:cs typeface="Arial"/>
              </a:rPr>
              <a:t> trained)</a:t>
            </a:r>
            <a:endParaRPr sz="1200">
              <a:latin typeface="Arial"/>
              <a:cs typeface="Arial"/>
            </a:endParaRPr>
          </a:p>
          <a:p>
            <a:pPr marL="303530" indent="-257810">
              <a:lnSpc>
                <a:spcPct val="100000"/>
              </a:lnSpc>
              <a:buClr>
                <a:srgbClr val="24BBD5"/>
              </a:buClr>
              <a:buFont typeface="Wingdings"/>
              <a:buChar char=""/>
              <a:tabLst>
                <a:tab pos="303530" algn="l"/>
              </a:tabLst>
            </a:pP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Ongoing</a:t>
            </a:r>
            <a:r>
              <a:rPr sz="1200" spc="-4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management</a:t>
            </a:r>
            <a:r>
              <a:rPr sz="1200" spc="-4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of</a:t>
            </a:r>
            <a:r>
              <a:rPr sz="1200" spc="-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key</a:t>
            </a:r>
            <a:r>
              <a:rPr sz="1200" spc="-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compliance</a:t>
            </a:r>
            <a:r>
              <a:rPr sz="1200" spc="-5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5E5F61"/>
                </a:solidFill>
                <a:latin typeface="Arial"/>
                <a:cs typeface="Arial"/>
              </a:rPr>
              <a:t>indicators</a:t>
            </a:r>
            <a:endParaRPr sz="1200">
              <a:latin typeface="Arial"/>
              <a:cs typeface="Arial"/>
            </a:endParaRPr>
          </a:p>
          <a:p>
            <a:pPr marL="303530" indent="-257810">
              <a:lnSpc>
                <a:spcPct val="100000"/>
              </a:lnSpc>
              <a:buClr>
                <a:srgbClr val="24BBD5"/>
              </a:buClr>
              <a:buFont typeface="Wingdings"/>
              <a:buChar char=""/>
              <a:tabLst>
                <a:tab pos="303530" algn="l"/>
              </a:tabLst>
            </a:pP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Demonstrated</a:t>
            </a:r>
            <a:r>
              <a:rPr sz="1200" spc="-5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culture</a:t>
            </a:r>
            <a:r>
              <a:rPr sz="1200" spc="-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of</a:t>
            </a:r>
            <a:r>
              <a:rPr sz="1200" spc="-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5E5F61"/>
                </a:solidFill>
                <a:latin typeface="Arial"/>
                <a:cs typeface="Arial"/>
              </a:rPr>
              <a:t>compliance</a:t>
            </a:r>
            <a:endParaRPr sz="1200">
              <a:latin typeface="Arial"/>
              <a:cs typeface="Arial"/>
            </a:endParaRPr>
          </a:p>
          <a:p>
            <a:pPr marL="295910" indent="-250190">
              <a:lnSpc>
                <a:spcPct val="100000"/>
              </a:lnSpc>
              <a:buClr>
                <a:srgbClr val="24BBD5"/>
              </a:buClr>
              <a:buFont typeface="Wingdings"/>
              <a:buChar char=""/>
              <a:tabLst>
                <a:tab pos="295910" algn="l"/>
              </a:tabLst>
            </a:pP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Active</a:t>
            </a:r>
            <a:r>
              <a:rPr sz="1200" spc="-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regulatory</a:t>
            </a:r>
            <a:r>
              <a:rPr sz="1200" spc="-4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5E5F61"/>
                </a:solidFill>
                <a:latin typeface="Arial"/>
                <a:cs typeface="Arial"/>
              </a:rPr>
              <a:t>relationships</a:t>
            </a:r>
            <a:endParaRPr sz="1200">
              <a:latin typeface="Arial"/>
              <a:cs typeface="Arial"/>
            </a:endParaRPr>
          </a:p>
          <a:p>
            <a:pPr marL="303530" indent="-257810">
              <a:lnSpc>
                <a:spcPct val="100000"/>
              </a:lnSpc>
              <a:buClr>
                <a:srgbClr val="24BBD5"/>
              </a:buClr>
              <a:buFont typeface="Wingdings"/>
              <a:buChar char=""/>
              <a:tabLst>
                <a:tab pos="303530" algn="l"/>
              </a:tabLst>
            </a:pP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Flexibility</a:t>
            </a:r>
            <a:r>
              <a:rPr sz="1200" spc="-3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to</a:t>
            </a:r>
            <a:r>
              <a:rPr sz="1200" spc="-2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respond</a:t>
            </a:r>
            <a:r>
              <a:rPr sz="1200" spc="-5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to</a:t>
            </a:r>
            <a:r>
              <a:rPr sz="1200" spc="-2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evolving</a:t>
            </a:r>
            <a:r>
              <a:rPr sz="1200" spc="-2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5F61"/>
                </a:solidFill>
                <a:latin typeface="Arial"/>
                <a:cs typeface="Arial"/>
              </a:rPr>
              <a:t>NERC/FERC</a:t>
            </a:r>
            <a:r>
              <a:rPr sz="1200" spc="-3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5E5F61"/>
                </a:solidFill>
                <a:latin typeface="Arial"/>
                <a:cs typeface="Arial"/>
              </a:rPr>
              <a:t>priorities</a:t>
            </a:r>
            <a:endParaRPr sz="1200">
              <a:latin typeface="Arial"/>
              <a:cs typeface="Arial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/>
              <a:t>Copyright</a:t>
            </a:r>
            <a:r>
              <a:rPr spc="25" dirty="0"/>
              <a:t> </a:t>
            </a: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2023</a:t>
            </a:r>
            <a:r>
              <a:rPr spc="-10" dirty="0"/>
              <a:t> </a:t>
            </a:r>
            <a:r>
              <a:rPr dirty="0"/>
              <a:t>by</a:t>
            </a:r>
            <a:r>
              <a:rPr spc="-15" dirty="0"/>
              <a:t> </a:t>
            </a:r>
            <a:r>
              <a:rPr spc="-10" dirty="0"/>
              <a:t>ScottMadden,</a:t>
            </a:r>
            <a:r>
              <a:rPr spc="40" dirty="0"/>
              <a:t> </a:t>
            </a:r>
            <a:r>
              <a:rPr dirty="0"/>
              <a:t>Inc.</a:t>
            </a:r>
            <a:r>
              <a:rPr spc="15" dirty="0"/>
              <a:t> </a:t>
            </a:r>
            <a:r>
              <a:rPr dirty="0"/>
              <a:t>All</a:t>
            </a:r>
            <a:r>
              <a:rPr spc="-35" dirty="0"/>
              <a:t> </a:t>
            </a:r>
            <a:r>
              <a:rPr dirty="0"/>
              <a:t>rights</a:t>
            </a:r>
            <a:r>
              <a:rPr spc="-5" dirty="0"/>
              <a:t> </a:t>
            </a:r>
            <a:r>
              <a:rPr spc="-10" dirty="0"/>
              <a:t>reserved.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1949195" y="5928359"/>
            <a:ext cx="8269605" cy="253365"/>
          </a:xfrm>
          <a:prstGeom prst="rect">
            <a:avLst/>
          </a:prstGeom>
          <a:solidFill>
            <a:srgbClr val="5E5F61"/>
          </a:solidFill>
        </p:spPr>
        <p:txBody>
          <a:bodyPr vert="horz" wrap="square" lIns="0" tIns="41275" rIns="0" bIns="0" rtlCol="0">
            <a:spAutoFit/>
          </a:bodyPr>
          <a:lstStyle/>
          <a:p>
            <a:pPr marL="310515">
              <a:lnSpc>
                <a:spcPct val="100000"/>
              </a:lnSpc>
              <a:spcBef>
                <a:spcPts val="325"/>
              </a:spcBef>
            </a:pPr>
            <a:r>
              <a:rPr sz="1050" b="1" i="1" dirty="0">
                <a:solidFill>
                  <a:srgbClr val="FFFFFF"/>
                </a:solidFill>
                <a:latin typeface="Arial"/>
                <a:cs typeface="Arial"/>
              </a:rPr>
              <a:t>Key</a:t>
            </a:r>
            <a:r>
              <a:rPr sz="1050" b="1" i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50" b="1" i="1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sz="1050" b="1" i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50" b="1" i="1" dirty="0">
                <a:solidFill>
                  <a:srgbClr val="FFFFFF"/>
                </a:solidFill>
                <a:latin typeface="Arial"/>
                <a:cs typeface="Arial"/>
              </a:rPr>
              <a:t>moving</a:t>
            </a:r>
            <a:r>
              <a:rPr sz="1050" b="1" i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50" b="1" i="1" dirty="0">
                <a:solidFill>
                  <a:srgbClr val="FFFFFF"/>
                </a:solidFill>
                <a:latin typeface="Arial"/>
                <a:cs typeface="Arial"/>
              </a:rPr>
              <a:t>through</a:t>
            </a:r>
            <a:r>
              <a:rPr sz="1050" b="1" i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50" b="1" i="1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050" b="1" i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50" b="1" i="1" dirty="0">
                <a:solidFill>
                  <a:srgbClr val="FFFFFF"/>
                </a:solidFill>
                <a:latin typeface="Arial"/>
                <a:cs typeface="Arial"/>
              </a:rPr>
              <a:t>stages</a:t>
            </a:r>
            <a:r>
              <a:rPr sz="1050" b="1" i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50" b="1" i="1" dirty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sz="1050" b="1" i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50" b="1" i="1" dirty="0">
                <a:solidFill>
                  <a:srgbClr val="FFFFFF"/>
                </a:solidFill>
                <a:latin typeface="Arial"/>
                <a:cs typeface="Arial"/>
              </a:rPr>
              <a:t>maturity</a:t>
            </a:r>
            <a:r>
              <a:rPr sz="1050" b="1" i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50" b="1" i="1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1050" b="1" i="1" spc="-10" dirty="0">
                <a:solidFill>
                  <a:srgbClr val="FFFFFF"/>
                </a:solidFill>
                <a:latin typeface="Arial"/>
                <a:cs typeface="Arial"/>
              </a:rPr>
              <a:t> implementing</a:t>
            </a:r>
            <a:r>
              <a:rPr sz="1050" b="1" i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50" b="1" i="1" dirty="0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sz="1050" b="1" i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50" b="1" i="1" dirty="0">
                <a:solidFill>
                  <a:srgbClr val="FFFFFF"/>
                </a:solidFill>
                <a:latin typeface="Arial"/>
                <a:cs typeface="Arial"/>
              </a:rPr>
              <a:t>appropriate</a:t>
            </a:r>
            <a:r>
              <a:rPr sz="1050" b="1" i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50" b="1" i="1" spc="-10" dirty="0">
                <a:solidFill>
                  <a:srgbClr val="FFFFFF"/>
                </a:solidFill>
                <a:latin typeface="Arial"/>
                <a:cs typeface="Arial"/>
              </a:rPr>
              <a:t>organization</a:t>
            </a:r>
            <a:r>
              <a:rPr sz="1050" b="1" i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50" b="1" i="1" dirty="0">
                <a:solidFill>
                  <a:srgbClr val="FFFFFF"/>
                </a:solidFill>
                <a:latin typeface="Arial"/>
                <a:cs typeface="Arial"/>
              </a:rPr>
              <a:t>design</a:t>
            </a:r>
            <a:r>
              <a:rPr sz="1050" b="1" i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50" b="1" i="1" dirty="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sz="1050" b="1" i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50" b="1" i="1" dirty="0">
                <a:solidFill>
                  <a:srgbClr val="FFFFFF"/>
                </a:solidFill>
                <a:latin typeface="Arial"/>
                <a:cs typeface="Arial"/>
              </a:rPr>
              <a:t>managing</a:t>
            </a:r>
            <a:r>
              <a:rPr sz="1050" b="1" i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50" b="1" i="1" dirty="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sz="1050" b="1" i="1" spc="-20" dirty="0">
                <a:solidFill>
                  <a:srgbClr val="FFFFFF"/>
                </a:solidFill>
                <a:latin typeface="Arial"/>
                <a:cs typeface="Arial"/>
              </a:rPr>
              <a:t>work</a:t>
            </a:r>
            <a:endParaRPr sz="1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45985" y="6441203"/>
            <a:ext cx="94615" cy="1739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950" b="1" spc="10" dirty="0">
                <a:solidFill>
                  <a:srgbClr val="5E5F61"/>
                </a:solidFill>
                <a:latin typeface="Arial"/>
                <a:cs typeface="Arial"/>
              </a:rPr>
              <a:t>4</a:t>
            </a:r>
            <a:endParaRPr sz="95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020">
              <a:lnSpc>
                <a:spcPct val="100000"/>
              </a:lnSpc>
              <a:spcBef>
                <a:spcPts val="105"/>
              </a:spcBef>
            </a:pPr>
            <a:r>
              <a:rPr dirty="0"/>
              <a:t>Organizational</a:t>
            </a:r>
            <a:r>
              <a:rPr spc="-15" dirty="0"/>
              <a:t> </a:t>
            </a:r>
            <a:r>
              <a:rPr spc="-10" dirty="0"/>
              <a:t>Options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680973" y="2258314"/>
            <a:ext cx="3101975" cy="3778250"/>
            <a:chOff x="680973" y="2258314"/>
            <a:chExt cx="3101975" cy="3778250"/>
          </a:xfrm>
        </p:grpSpPr>
        <p:sp>
          <p:nvSpPr>
            <p:cNvPr id="5" name="object 5"/>
            <p:cNvSpPr/>
            <p:nvPr/>
          </p:nvSpPr>
          <p:spPr>
            <a:xfrm>
              <a:off x="719074" y="2296413"/>
              <a:ext cx="3063875" cy="3740150"/>
            </a:xfrm>
            <a:custGeom>
              <a:avLst/>
              <a:gdLst/>
              <a:ahLst/>
              <a:cxnLst/>
              <a:rect l="l" t="t" r="r" b="b"/>
              <a:pathLst>
                <a:path w="3063875" h="3740150">
                  <a:moveTo>
                    <a:pt x="3063748" y="0"/>
                  </a:moveTo>
                  <a:lnTo>
                    <a:pt x="3019298" y="0"/>
                  </a:lnTo>
                  <a:lnTo>
                    <a:pt x="3019298" y="6362"/>
                  </a:lnTo>
                  <a:lnTo>
                    <a:pt x="3019298" y="12700"/>
                  </a:lnTo>
                  <a:lnTo>
                    <a:pt x="3019298" y="3695712"/>
                  </a:lnTo>
                  <a:lnTo>
                    <a:pt x="12700" y="3695712"/>
                  </a:lnTo>
                  <a:lnTo>
                    <a:pt x="0" y="3695700"/>
                  </a:lnTo>
                  <a:lnTo>
                    <a:pt x="0" y="3727450"/>
                  </a:lnTo>
                  <a:lnTo>
                    <a:pt x="0" y="3740150"/>
                  </a:lnTo>
                  <a:lnTo>
                    <a:pt x="3063748" y="3740150"/>
                  </a:lnTo>
                  <a:lnTo>
                    <a:pt x="3063748" y="3727450"/>
                  </a:lnTo>
                  <a:lnTo>
                    <a:pt x="3063748" y="3695700"/>
                  </a:lnTo>
                  <a:lnTo>
                    <a:pt x="3063748" y="12700"/>
                  </a:lnTo>
                  <a:lnTo>
                    <a:pt x="3063748" y="0"/>
                  </a:lnTo>
                  <a:close/>
                </a:path>
              </a:pathLst>
            </a:custGeom>
            <a:solidFill>
              <a:srgbClr val="5E5F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87323" y="2264664"/>
              <a:ext cx="3051175" cy="3728085"/>
            </a:xfrm>
            <a:custGeom>
              <a:avLst/>
              <a:gdLst/>
              <a:ahLst/>
              <a:cxnLst/>
              <a:rect l="l" t="t" r="r" b="b"/>
              <a:pathLst>
                <a:path w="3051175" h="3728085">
                  <a:moveTo>
                    <a:pt x="0" y="0"/>
                  </a:moveTo>
                  <a:lnTo>
                    <a:pt x="3051048" y="0"/>
                  </a:lnTo>
                  <a:lnTo>
                    <a:pt x="3051048" y="3727704"/>
                  </a:lnTo>
                  <a:lnTo>
                    <a:pt x="0" y="3727704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5E5F6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93673" y="2652497"/>
            <a:ext cx="3038475" cy="28498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74320" marR="372745" indent="-200025">
              <a:lnSpc>
                <a:spcPct val="101000"/>
              </a:lnSpc>
              <a:spcBef>
                <a:spcPts val="90"/>
              </a:spcBef>
              <a:buClr>
                <a:srgbClr val="24BBD5"/>
              </a:buClr>
              <a:buFont typeface="Wingdings"/>
              <a:buChar char=""/>
              <a:tabLst>
                <a:tab pos="274320" algn="l"/>
              </a:tabLst>
            </a:pP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Subject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matter</a:t>
            </a:r>
            <a:r>
              <a:rPr sz="1050" spc="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expertise on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20" dirty="0">
                <a:solidFill>
                  <a:srgbClr val="5E5F61"/>
                </a:solidFill>
                <a:latin typeface="Arial"/>
                <a:cs typeface="Arial"/>
              </a:rPr>
              <a:t>NERC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compliance</a:t>
            </a:r>
            <a:r>
              <a:rPr sz="1050" spc="-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resides</a:t>
            </a:r>
            <a:r>
              <a:rPr sz="105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in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a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central</a:t>
            </a:r>
            <a:r>
              <a:rPr sz="1050" spc="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“shared”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function,</a:t>
            </a:r>
            <a:r>
              <a:rPr sz="1050" spc="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usually</a:t>
            </a:r>
            <a:r>
              <a:rPr sz="105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in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the</a:t>
            </a:r>
            <a:r>
              <a:rPr sz="1050" spc="2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Compliance organization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24BBD5"/>
              </a:buClr>
              <a:buFont typeface="Wingdings"/>
              <a:buChar char=""/>
            </a:pPr>
            <a:endParaRPr sz="1200">
              <a:latin typeface="Arial"/>
              <a:cs typeface="Arial"/>
            </a:endParaRPr>
          </a:p>
          <a:p>
            <a:pPr marL="274320" marR="372110" indent="-200025">
              <a:lnSpc>
                <a:spcPct val="101000"/>
              </a:lnSpc>
              <a:buClr>
                <a:srgbClr val="24BBD5"/>
              </a:buClr>
              <a:buFont typeface="Wingdings"/>
              <a:buChar char=""/>
              <a:tabLst>
                <a:tab pos="274320" algn="l"/>
              </a:tabLst>
            </a:pP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NERC compliance may be</a:t>
            </a:r>
            <a:r>
              <a:rPr sz="1050" spc="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grouped</a:t>
            </a:r>
            <a:r>
              <a:rPr sz="1050" spc="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20" dirty="0">
                <a:solidFill>
                  <a:srgbClr val="5E5F61"/>
                </a:solidFill>
                <a:latin typeface="Arial"/>
                <a:cs typeface="Arial"/>
              </a:rPr>
              <a:t>with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other types</a:t>
            </a:r>
            <a:r>
              <a:rPr sz="1050" spc="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of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compliance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24BBD5"/>
              </a:buClr>
              <a:buFont typeface="Wingdings"/>
              <a:buChar char=""/>
            </a:pPr>
            <a:endParaRPr sz="1200">
              <a:latin typeface="Arial"/>
              <a:cs typeface="Arial"/>
            </a:endParaRPr>
          </a:p>
          <a:p>
            <a:pPr marL="274320" marR="330835" indent="-200025">
              <a:lnSpc>
                <a:spcPct val="101000"/>
              </a:lnSpc>
              <a:buClr>
                <a:srgbClr val="24BBD5"/>
              </a:buClr>
              <a:buFont typeface="Wingdings"/>
              <a:buChar char=""/>
              <a:tabLst>
                <a:tab pos="274320" algn="l"/>
              </a:tabLst>
            </a:pP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This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group</a:t>
            </a:r>
            <a:r>
              <a:rPr sz="1050" spc="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is</a:t>
            </a:r>
            <a:r>
              <a:rPr sz="105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responsible</a:t>
            </a:r>
            <a:r>
              <a:rPr sz="105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for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all</a:t>
            </a:r>
            <a:r>
              <a:rPr sz="1050" spc="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20" dirty="0">
                <a:solidFill>
                  <a:srgbClr val="5E5F61"/>
                </a:solidFill>
                <a:latin typeface="Arial"/>
                <a:cs typeface="Arial"/>
              </a:rPr>
              <a:t>self-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certifications,</a:t>
            </a:r>
            <a:r>
              <a:rPr sz="1050" spc="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self-reports, and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managing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preparation</a:t>
            </a:r>
            <a:r>
              <a:rPr sz="1050" spc="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for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audits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24BBD5"/>
              </a:buClr>
              <a:buFont typeface="Wingdings"/>
              <a:buChar char=""/>
            </a:pPr>
            <a:endParaRPr sz="1200">
              <a:latin typeface="Arial"/>
              <a:cs typeface="Arial"/>
            </a:endParaRPr>
          </a:p>
          <a:p>
            <a:pPr marL="274320" marR="340995" indent="-200025">
              <a:lnSpc>
                <a:spcPct val="101000"/>
              </a:lnSpc>
              <a:buClr>
                <a:srgbClr val="24BBD5"/>
              </a:buClr>
              <a:buFont typeface="Wingdings"/>
              <a:buChar char=""/>
              <a:tabLst>
                <a:tab pos="274320" algn="l"/>
              </a:tabLst>
            </a:pP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This organization</a:t>
            </a:r>
            <a:r>
              <a:rPr sz="1050" spc="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manages</a:t>
            </a:r>
            <a:r>
              <a:rPr sz="105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all</a:t>
            </a:r>
            <a:r>
              <a:rPr sz="1050" spc="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standards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development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activities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24BBD5"/>
              </a:buClr>
              <a:buFont typeface="Wingdings"/>
              <a:buChar char=""/>
            </a:pPr>
            <a:endParaRPr sz="1300">
              <a:latin typeface="Arial"/>
              <a:cs typeface="Arial"/>
            </a:endParaRPr>
          </a:p>
          <a:p>
            <a:pPr marL="274955" marR="208915" indent="-200025">
              <a:lnSpc>
                <a:spcPct val="100000"/>
              </a:lnSpc>
              <a:buClr>
                <a:srgbClr val="24BBD5"/>
              </a:buClr>
              <a:buFont typeface="Wingdings"/>
              <a:buChar char=""/>
              <a:tabLst>
                <a:tab pos="274955" algn="l"/>
              </a:tabLst>
            </a:pP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The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group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has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a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clear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line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of</a:t>
            </a:r>
            <a:r>
              <a:rPr sz="1050" spc="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sight to</a:t>
            </a:r>
            <a:r>
              <a:rPr sz="1050" spc="2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20" dirty="0">
                <a:solidFill>
                  <a:srgbClr val="5E5F61"/>
                </a:solidFill>
                <a:latin typeface="Arial"/>
                <a:cs typeface="Arial"/>
              </a:rPr>
              <a:t>CEO, </a:t>
            </a:r>
            <a:r>
              <a:rPr sz="1050" spc="-25" dirty="0">
                <a:solidFill>
                  <a:srgbClr val="5E5F61"/>
                </a:solidFill>
                <a:latin typeface="Arial"/>
                <a:cs typeface="Arial"/>
              </a:rPr>
              <a:t>BOD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80973" y="2241804"/>
            <a:ext cx="6985000" cy="3808729"/>
            <a:chOff x="680973" y="2241804"/>
            <a:chExt cx="6985000" cy="3808729"/>
          </a:xfrm>
        </p:grpSpPr>
        <p:sp>
          <p:nvSpPr>
            <p:cNvPr id="9" name="object 9"/>
            <p:cNvSpPr/>
            <p:nvPr/>
          </p:nvSpPr>
          <p:spPr>
            <a:xfrm>
              <a:off x="687323" y="2276856"/>
              <a:ext cx="3051175" cy="302260"/>
            </a:xfrm>
            <a:custGeom>
              <a:avLst/>
              <a:gdLst/>
              <a:ahLst/>
              <a:cxnLst/>
              <a:rect l="l" t="t" r="r" b="b"/>
              <a:pathLst>
                <a:path w="3051175" h="302260">
                  <a:moveTo>
                    <a:pt x="3051048" y="0"/>
                  </a:moveTo>
                  <a:lnTo>
                    <a:pt x="0" y="0"/>
                  </a:lnTo>
                  <a:lnTo>
                    <a:pt x="0" y="301751"/>
                  </a:lnTo>
                  <a:lnTo>
                    <a:pt x="3051048" y="301751"/>
                  </a:lnTo>
                  <a:lnTo>
                    <a:pt x="3051048" y="0"/>
                  </a:lnTo>
                  <a:close/>
                </a:path>
              </a:pathLst>
            </a:custGeom>
            <a:solidFill>
              <a:srgbClr val="24BB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87323" y="2276856"/>
              <a:ext cx="3051175" cy="302260"/>
            </a:xfrm>
            <a:custGeom>
              <a:avLst/>
              <a:gdLst/>
              <a:ahLst/>
              <a:cxnLst/>
              <a:rect l="l" t="t" r="r" b="b"/>
              <a:pathLst>
                <a:path w="3051175" h="302260">
                  <a:moveTo>
                    <a:pt x="0" y="0"/>
                  </a:moveTo>
                  <a:lnTo>
                    <a:pt x="3051048" y="0"/>
                  </a:lnTo>
                  <a:lnTo>
                    <a:pt x="3051048" y="301751"/>
                  </a:lnTo>
                  <a:lnTo>
                    <a:pt x="0" y="30175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5E5F6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45336" y="2241804"/>
              <a:ext cx="1354835" cy="45262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602226" y="2308618"/>
              <a:ext cx="3063875" cy="3741420"/>
            </a:xfrm>
            <a:custGeom>
              <a:avLst/>
              <a:gdLst/>
              <a:ahLst/>
              <a:cxnLst/>
              <a:rect l="l" t="t" r="r" b="b"/>
              <a:pathLst>
                <a:path w="3063875" h="3741420">
                  <a:moveTo>
                    <a:pt x="3063748" y="0"/>
                  </a:moveTo>
                  <a:lnTo>
                    <a:pt x="3019298" y="0"/>
                  </a:lnTo>
                  <a:lnTo>
                    <a:pt x="3019298" y="6337"/>
                  </a:lnTo>
                  <a:lnTo>
                    <a:pt x="3019298" y="12700"/>
                  </a:lnTo>
                  <a:lnTo>
                    <a:pt x="3019298" y="3696957"/>
                  </a:lnTo>
                  <a:lnTo>
                    <a:pt x="6350" y="3696957"/>
                  </a:lnTo>
                  <a:lnTo>
                    <a:pt x="6350" y="3697465"/>
                  </a:lnTo>
                  <a:lnTo>
                    <a:pt x="0" y="3697465"/>
                  </a:lnTo>
                  <a:lnTo>
                    <a:pt x="0" y="3728720"/>
                  </a:lnTo>
                  <a:lnTo>
                    <a:pt x="0" y="3741420"/>
                  </a:lnTo>
                  <a:lnTo>
                    <a:pt x="3063748" y="3741420"/>
                  </a:lnTo>
                  <a:lnTo>
                    <a:pt x="3063748" y="3728720"/>
                  </a:lnTo>
                  <a:lnTo>
                    <a:pt x="3063748" y="3696970"/>
                  </a:lnTo>
                  <a:lnTo>
                    <a:pt x="3063748" y="12700"/>
                  </a:lnTo>
                  <a:lnTo>
                    <a:pt x="3063748" y="0"/>
                  </a:lnTo>
                  <a:close/>
                </a:path>
              </a:pathLst>
            </a:custGeom>
            <a:solidFill>
              <a:srgbClr val="5E5F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570476" y="2276856"/>
              <a:ext cx="3051175" cy="3729354"/>
            </a:xfrm>
            <a:custGeom>
              <a:avLst/>
              <a:gdLst/>
              <a:ahLst/>
              <a:cxnLst/>
              <a:rect l="l" t="t" r="r" b="b"/>
              <a:pathLst>
                <a:path w="3051175" h="3729354">
                  <a:moveTo>
                    <a:pt x="0" y="0"/>
                  </a:moveTo>
                  <a:lnTo>
                    <a:pt x="3051048" y="0"/>
                  </a:lnTo>
                  <a:lnTo>
                    <a:pt x="3051048" y="3729228"/>
                  </a:lnTo>
                  <a:lnTo>
                    <a:pt x="0" y="3729228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5E5F6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576826" y="2665105"/>
            <a:ext cx="3038475" cy="31572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74320" marR="76835" indent="-200025">
              <a:lnSpc>
                <a:spcPct val="101000"/>
              </a:lnSpc>
              <a:spcBef>
                <a:spcPts val="90"/>
              </a:spcBef>
              <a:buClr>
                <a:srgbClr val="24BBD5"/>
              </a:buClr>
              <a:buFont typeface="Wingdings"/>
              <a:buChar char=""/>
              <a:tabLst>
                <a:tab pos="274320" algn="l"/>
              </a:tabLst>
            </a:pP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A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central</a:t>
            </a:r>
            <a:r>
              <a:rPr sz="1050" spc="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group performs oversight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for </a:t>
            </a:r>
            <a:r>
              <a:rPr sz="1050" spc="-20" dirty="0">
                <a:solidFill>
                  <a:srgbClr val="5E5F61"/>
                </a:solidFill>
                <a:latin typeface="Arial"/>
                <a:cs typeface="Arial"/>
              </a:rPr>
              <a:t>NERC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compliance, but</a:t>
            </a:r>
            <a:r>
              <a:rPr sz="1050" spc="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compliance</a:t>
            </a:r>
            <a:r>
              <a:rPr sz="105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work</a:t>
            </a:r>
            <a:r>
              <a:rPr sz="1050" spc="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is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done </a:t>
            </a:r>
            <a:r>
              <a:rPr sz="1050" spc="-25" dirty="0">
                <a:solidFill>
                  <a:srgbClr val="5E5F61"/>
                </a:solidFill>
                <a:latin typeface="Arial"/>
                <a:cs typeface="Arial"/>
              </a:rPr>
              <a:t>in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the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business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20" dirty="0">
                <a:solidFill>
                  <a:srgbClr val="5E5F61"/>
                </a:solidFill>
                <a:latin typeface="Arial"/>
                <a:cs typeface="Arial"/>
              </a:rPr>
              <a:t>units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24BBD5"/>
              </a:buClr>
              <a:buFont typeface="Wingdings"/>
              <a:buChar char=""/>
            </a:pPr>
            <a:endParaRPr sz="1200">
              <a:latin typeface="Arial"/>
              <a:cs typeface="Arial"/>
            </a:endParaRPr>
          </a:p>
          <a:p>
            <a:pPr marL="274320" marR="146050" indent="-200025" algn="just">
              <a:lnSpc>
                <a:spcPct val="101000"/>
              </a:lnSpc>
              <a:buClr>
                <a:srgbClr val="24BBD5"/>
              </a:buClr>
              <a:buFont typeface="Wingdings"/>
              <a:buChar char=""/>
              <a:tabLst>
                <a:tab pos="274320" algn="l"/>
              </a:tabLst>
            </a:pP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Expertise</a:t>
            </a:r>
            <a:r>
              <a:rPr sz="1050" spc="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in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standards</a:t>
            </a:r>
            <a:r>
              <a:rPr sz="1050" spc="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resides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in the</a:t>
            </a:r>
            <a:r>
              <a:rPr sz="1050" spc="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central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group;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expertise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in operations</a:t>
            </a:r>
            <a:r>
              <a:rPr sz="1050" spc="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resides</a:t>
            </a:r>
            <a:r>
              <a:rPr sz="105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in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25" dirty="0">
                <a:solidFill>
                  <a:srgbClr val="5E5F61"/>
                </a:solidFill>
                <a:latin typeface="Arial"/>
                <a:cs typeface="Arial"/>
              </a:rPr>
              <a:t>the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business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units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24BBD5"/>
              </a:buClr>
              <a:buFont typeface="Wingdings"/>
              <a:buChar char=""/>
            </a:pPr>
            <a:endParaRPr sz="1200">
              <a:latin typeface="Arial"/>
              <a:cs typeface="Arial"/>
            </a:endParaRPr>
          </a:p>
          <a:p>
            <a:pPr marL="274320" marR="190500" indent="-200025">
              <a:lnSpc>
                <a:spcPct val="101000"/>
              </a:lnSpc>
              <a:buClr>
                <a:srgbClr val="24BBD5"/>
              </a:buClr>
              <a:buFont typeface="Wingdings"/>
              <a:buChar char=""/>
              <a:tabLst>
                <a:tab pos="274320" algn="l"/>
              </a:tabLst>
            </a:pP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Standards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development work</a:t>
            </a:r>
            <a:r>
              <a:rPr sz="1050" spc="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(participating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in standards development,</a:t>
            </a:r>
            <a:r>
              <a:rPr sz="1050" spc="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balloting)</a:t>
            </a:r>
            <a:r>
              <a:rPr sz="1050" spc="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25" dirty="0">
                <a:solidFill>
                  <a:srgbClr val="5E5F61"/>
                </a:solidFill>
                <a:latin typeface="Arial"/>
                <a:cs typeface="Arial"/>
              </a:rPr>
              <a:t>is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centrally coordinated;</a:t>
            </a:r>
            <a:r>
              <a:rPr sz="1050" spc="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priorities are set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by</a:t>
            </a:r>
            <a:r>
              <a:rPr sz="105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50" dirty="0">
                <a:solidFill>
                  <a:srgbClr val="5E5F61"/>
                </a:solidFill>
                <a:latin typeface="Arial"/>
                <a:cs typeface="Arial"/>
              </a:rPr>
              <a:t>a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central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group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24BBD5"/>
              </a:buClr>
              <a:buFont typeface="Wingdings"/>
              <a:buChar char=""/>
            </a:pPr>
            <a:endParaRPr sz="1200">
              <a:latin typeface="Arial"/>
              <a:cs typeface="Arial"/>
            </a:endParaRPr>
          </a:p>
          <a:p>
            <a:pPr marL="274320" marR="363220" indent="-200025">
              <a:lnSpc>
                <a:spcPct val="100000"/>
              </a:lnSpc>
              <a:buClr>
                <a:srgbClr val="24BBD5"/>
              </a:buClr>
              <a:buFont typeface="Wingdings"/>
              <a:buChar char=""/>
              <a:tabLst>
                <a:tab pos="274320" algn="l"/>
              </a:tabLst>
            </a:pP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Participation</a:t>
            </a:r>
            <a:r>
              <a:rPr sz="1050" spc="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in standards</a:t>
            </a:r>
            <a:r>
              <a:rPr sz="1050" spc="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development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teams</a:t>
            </a:r>
            <a:r>
              <a:rPr sz="1050" spc="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is</a:t>
            </a:r>
            <a:r>
              <a:rPr sz="105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managed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by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the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business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20" dirty="0">
                <a:solidFill>
                  <a:srgbClr val="5E5F61"/>
                </a:solidFill>
                <a:latin typeface="Arial"/>
                <a:cs typeface="Arial"/>
              </a:rPr>
              <a:t>units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24BBD5"/>
              </a:buClr>
              <a:buFont typeface="Wingdings"/>
              <a:buChar char=""/>
            </a:pPr>
            <a:endParaRPr sz="1200">
              <a:latin typeface="Arial"/>
              <a:cs typeface="Arial"/>
            </a:endParaRPr>
          </a:p>
          <a:p>
            <a:pPr marL="274320" marR="124460" indent="-200025">
              <a:lnSpc>
                <a:spcPct val="101000"/>
              </a:lnSpc>
              <a:buClr>
                <a:srgbClr val="24BBD5"/>
              </a:buClr>
              <a:buFont typeface="Wingdings"/>
              <a:buChar char=""/>
              <a:tabLst>
                <a:tab pos="274320" algn="l"/>
              </a:tabLst>
            </a:pP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The</a:t>
            </a:r>
            <a:r>
              <a:rPr sz="105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approach leverages the</a:t>
            </a:r>
            <a:r>
              <a:rPr sz="1050" spc="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expertise of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25" dirty="0">
                <a:solidFill>
                  <a:srgbClr val="5E5F61"/>
                </a:solidFill>
                <a:latin typeface="Arial"/>
                <a:cs typeface="Arial"/>
              </a:rPr>
              <a:t>the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subject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matter</a:t>
            </a:r>
            <a:r>
              <a:rPr sz="1050" spc="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experts</a:t>
            </a:r>
            <a:r>
              <a:rPr sz="1050" spc="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(SMEs)</a:t>
            </a:r>
            <a:r>
              <a:rPr sz="1050" spc="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in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25" dirty="0">
                <a:solidFill>
                  <a:srgbClr val="5E5F61"/>
                </a:solidFill>
                <a:latin typeface="Arial"/>
                <a:cs typeface="Arial"/>
              </a:rPr>
              <a:t>the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business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units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564126" y="2241804"/>
            <a:ext cx="6985000" cy="3805554"/>
            <a:chOff x="4564126" y="2241804"/>
            <a:chExt cx="6985000" cy="3805554"/>
          </a:xfrm>
        </p:grpSpPr>
        <p:sp>
          <p:nvSpPr>
            <p:cNvPr id="16" name="object 16"/>
            <p:cNvSpPr/>
            <p:nvPr/>
          </p:nvSpPr>
          <p:spPr>
            <a:xfrm>
              <a:off x="4570476" y="2276856"/>
              <a:ext cx="3051175" cy="302260"/>
            </a:xfrm>
            <a:custGeom>
              <a:avLst/>
              <a:gdLst/>
              <a:ahLst/>
              <a:cxnLst/>
              <a:rect l="l" t="t" r="r" b="b"/>
              <a:pathLst>
                <a:path w="3051175" h="302260">
                  <a:moveTo>
                    <a:pt x="3051048" y="0"/>
                  </a:moveTo>
                  <a:lnTo>
                    <a:pt x="0" y="0"/>
                  </a:lnTo>
                  <a:lnTo>
                    <a:pt x="0" y="301751"/>
                  </a:lnTo>
                  <a:lnTo>
                    <a:pt x="3051048" y="301751"/>
                  </a:lnTo>
                  <a:lnTo>
                    <a:pt x="3051048" y="0"/>
                  </a:lnTo>
                  <a:close/>
                </a:path>
              </a:pathLst>
            </a:custGeom>
            <a:solidFill>
              <a:srgbClr val="24BB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570476" y="2276856"/>
              <a:ext cx="3051175" cy="302260"/>
            </a:xfrm>
            <a:custGeom>
              <a:avLst/>
              <a:gdLst/>
              <a:ahLst/>
              <a:cxnLst/>
              <a:rect l="l" t="t" r="r" b="b"/>
              <a:pathLst>
                <a:path w="3051175" h="302260">
                  <a:moveTo>
                    <a:pt x="0" y="0"/>
                  </a:moveTo>
                  <a:lnTo>
                    <a:pt x="3051048" y="0"/>
                  </a:lnTo>
                  <a:lnTo>
                    <a:pt x="3051048" y="301751"/>
                  </a:lnTo>
                  <a:lnTo>
                    <a:pt x="0" y="30175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5E5F6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52516" y="2241804"/>
              <a:ext cx="905255" cy="452627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8460981" y="2305557"/>
              <a:ext cx="3088640" cy="3741420"/>
            </a:xfrm>
            <a:custGeom>
              <a:avLst/>
              <a:gdLst/>
              <a:ahLst/>
              <a:cxnLst/>
              <a:rect l="l" t="t" r="r" b="b"/>
              <a:pathLst>
                <a:path w="3088640" h="3741420">
                  <a:moveTo>
                    <a:pt x="3088132" y="0"/>
                  </a:moveTo>
                  <a:lnTo>
                    <a:pt x="3043682" y="0"/>
                  </a:lnTo>
                  <a:lnTo>
                    <a:pt x="3043682" y="6362"/>
                  </a:lnTo>
                  <a:lnTo>
                    <a:pt x="3043682" y="12700"/>
                  </a:lnTo>
                  <a:lnTo>
                    <a:pt x="3043682" y="3696982"/>
                  </a:lnTo>
                  <a:lnTo>
                    <a:pt x="6350" y="3696982"/>
                  </a:lnTo>
                  <a:lnTo>
                    <a:pt x="6350" y="3697478"/>
                  </a:lnTo>
                  <a:lnTo>
                    <a:pt x="0" y="3697478"/>
                  </a:lnTo>
                  <a:lnTo>
                    <a:pt x="0" y="3728720"/>
                  </a:lnTo>
                  <a:lnTo>
                    <a:pt x="0" y="3741420"/>
                  </a:lnTo>
                  <a:lnTo>
                    <a:pt x="3088132" y="3741420"/>
                  </a:lnTo>
                  <a:lnTo>
                    <a:pt x="3088132" y="3728720"/>
                  </a:lnTo>
                  <a:lnTo>
                    <a:pt x="3088132" y="3696970"/>
                  </a:lnTo>
                  <a:lnTo>
                    <a:pt x="3088132" y="12700"/>
                  </a:lnTo>
                  <a:lnTo>
                    <a:pt x="3088132" y="0"/>
                  </a:lnTo>
                  <a:close/>
                </a:path>
              </a:pathLst>
            </a:custGeom>
            <a:solidFill>
              <a:srgbClr val="5E5F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429244" y="2273808"/>
              <a:ext cx="3075940" cy="3729354"/>
            </a:xfrm>
            <a:custGeom>
              <a:avLst/>
              <a:gdLst/>
              <a:ahLst/>
              <a:cxnLst/>
              <a:rect l="l" t="t" r="r" b="b"/>
              <a:pathLst>
                <a:path w="3075940" h="3729354">
                  <a:moveTo>
                    <a:pt x="0" y="0"/>
                  </a:moveTo>
                  <a:lnTo>
                    <a:pt x="3075431" y="0"/>
                  </a:lnTo>
                  <a:lnTo>
                    <a:pt x="3075431" y="3729228"/>
                  </a:lnTo>
                  <a:lnTo>
                    <a:pt x="0" y="3729228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5E5F6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8435593" y="2661520"/>
            <a:ext cx="3063240" cy="13481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73685" marR="229235" indent="-200025">
              <a:lnSpc>
                <a:spcPct val="101000"/>
              </a:lnSpc>
              <a:spcBef>
                <a:spcPts val="90"/>
              </a:spcBef>
              <a:buClr>
                <a:srgbClr val="24BBD5"/>
              </a:buClr>
              <a:buFont typeface="Wingdings"/>
              <a:buChar char=""/>
              <a:tabLst>
                <a:tab pos="273685" algn="l"/>
              </a:tabLst>
            </a:pP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Expertise</a:t>
            </a:r>
            <a:r>
              <a:rPr sz="1050" spc="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and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responsibility</a:t>
            </a:r>
            <a:r>
              <a:rPr sz="105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for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compliance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reside</a:t>
            </a:r>
            <a:r>
              <a:rPr sz="105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in</a:t>
            </a:r>
            <a:r>
              <a:rPr sz="105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the</a:t>
            </a:r>
            <a:r>
              <a:rPr sz="1050" spc="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business</a:t>
            </a:r>
            <a:r>
              <a:rPr sz="105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20" dirty="0">
                <a:solidFill>
                  <a:srgbClr val="5E5F61"/>
                </a:solidFill>
                <a:latin typeface="Arial"/>
                <a:cs typeface="Arial"/>
              </a:rPr>
              <a:t>units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24BBD5"/>
              </a:buClr>
              <a:buFont typeface="Wingdings"/>
              <a:buChar char=""/>
            </a:pPr>
            <a:endParaRPr sz="1200">
              <a:latin typeface="Arial"/>
              <a:cs typeface="Arial"/>
            </a:endParaRPr>
          </a:p>
          <a:p>
            <a:pPr marL="273685" marR="273050" indent="-200025">
              <a:lnSpc>
                <a:spcPct val="101000"/>
              </a:lnSpc>
              <a:buClr>
                <a:srgbClr val="24BBD5"/>
              </a:buClr>
              <a:buFont typeface="Wingdings"/>
              <a:buChar char=""/>
              <a:tabLst>
                <a:tab pos="273685" algn="l"/>
              </a:tabLst>
            </a:pP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Business</a:t>
            </a:r>
            <a:r>
              <a:rPr sz="1050" spc="-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units</a:t>
            </a:r>
            <a:r>
              <a:rPr sz="1050" spc="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retain</a:t>
            </a:r>
            <a:r>
              <a:rPr sz="1050" spc="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both operational</a:t>
            </a:r>
            <a:r>
              <a:rPr sz="1050" spc="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25" dirty="0">
                <a:solidFill>
                  <a:srgbClr val="5E5F61"/>
                </a:solidFill>
                <a:latin typeface="Arial"/>
                <a:cs typeface="Arial"/>
              </a:rPr>
              <a:t>and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compliance/ standards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expertise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24BBD5"/>
              </a:buClr>
              <a:buFont typeface="Wingdings"/>
              <a:buChar char=""/>
            </a:pPr>
            <a:endParaRPr sz="1200">
              <a:latin typeface="Arial"/>
              <a:cs typeface="Arial"/>
            </a:endParaRPr>
          </a:p>
          <a:p>
            <a:pPr marL="273685" marR="325120" indent="-200025">
              <a:lnSpc>
                <a:spcPct val="100000"/>
              </a:lnSpc>
              <a:buClr>
                <a:srgbClr val="24BBD5"/>
              </a:buClr>
              <a:buFont typeface="Wingdings"/>
              <a:buChar char=""/>
              <a:tabLst>
                <a:tab pos="273685" algn="l"/>
              </a:tabLst>
            </a:pP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Participation</a:t>
            </a:r>
            <a:r>
              <a:rPr sz="1050" spc="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in standards</a:t>
            </a:r>
            <a:r>
              <a:rPr sz="1050" spc="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development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25" dirty="0">
                <a:solidFill>
                  <a:srgbClr val="5E5F61"/>
                </a:solidFill>
                <a:latin typeface="Arial"/>
                <a:cs typeface="Arial"/>
              </a:rPr>
              <a:t>is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managed by</a:t>
            </a:r>
            <a:r>
              <a:rPr sz="105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the</a:t>
            </a:r>
            <a:r>
              <a:rPr sz="1050" spc="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business</a:t>
            </a:r>
            <a:r>
              <a:rPr sz="105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units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682561" y="1740220"/>
            <a:ext cx="10828655" cy="951230"/>
            <a:chOff x="682561" y="1740220"/>
            <a:chExt cx="10828655" cy="951230"/>
          </a:xfrm>
        </p:grpSpPr>
        <p:sp>
          <p:nvSpPr>
            <p:cNvPr id="23" name="object 23"/>
            <p:cNvSpPr/>
            <p:nvPr/>
          </p:nvSpPr>
          <p:spPr>
            <a:xfrm>
              <a:off x="8429243" y="2273808"/>
              <a:ext cx="3075940" cy="302260"/>
            </a:xfrm>
            <a:custGeom>
              <a:avLst/>
              <a:gdLst/>
              <a:ahLst/>
              <a:cxnLst/>
              <a:rect l="l" t="t" r="r" b="b"/>
              <a:pathLst>
                <a:path w="3075940" h="302260">
                  <a:moveTo>
                    <a:pt x="3075431" y="0"/>
                  </a:moveTo>
                  <a:lnTo>
                    <a:pt x="0" y="0"/>
                  </a:lnTo>
                  <a:lnTo>
                    <a:pt x="0" y="301751"/>
                  </a:lnTo>
                  <a:lnTo>
                    <a:pt x="3075431" y="301751"/>
                  </a:lnTo>
                  <a:lnTo>
                    <a:pt x="3075431" y="0"/>
                  </a:lnTo>
                  <a:close/>
                </a:path>
              </a:pathLst>
            </a:custGeom>
            <a:solidFill>
              <a:srgbClr val="24BB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8429243" y="2273808"/>
              <a:ext cx="3075940" cy="302260"/>
            </a:xfrm>
            <a:custGeom>
              <a:avLst/>
              <a:gdLst/>
              <a:ahLst/>
              <a:cxnLst/>
              <a:rect l="l" t="t" r="r" b="b"/>
              <a:pathLst>
                <a:path w="3075940" h="302260">
                  <a:moveTo>
                    <a:pt x="0" y="0"/>
                  </a:moveTo>
                  <a:lnTo>
                    <a:pt x="3075431" y="0"/>
                  </a:lnTo>
                  <a:lnTo>
                    <a:pt x="3075431" y="301751"/>
                  </a:lnTo>
                  <a:lnTo>
                    <a:pt x="0" y="30175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5E5F6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186672" y="2238756"/>
              <a:ext cx="1577339" cy="452627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7323" y="1744980"/>
              <a:ext cx="10817352" cy="457199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687323" y="1744982"/>
              <a:ext cx="10817860" cy="457200"/>
            </a:xfrm>
            <a:custGeom>
              <a:avLst/>
              <a:gdLst/>
              <a:ahLst/>
              <a:cxnLst/>
              <a:rect l="l" t="t" r="r" b="b"/>
              <a:pathLst>
                <a:path w="10817860" h="457200">
                  <a:moveTo>
                    <a:pt x="0" y="114300"/>
                  </a:moveTo>
                  <a:lnTo>
                    <a:pt x="10588764" y="114300"/>
                  </a:lnTo>
                  <a:lnTo>
                    <a:pt x="10588764" y="0"/>
                  </a:lnTo>
                  <a:lnTo>
                    <a:pt x="10817352" y="228600"/>
                  </a:lnTo>
                  <a:lnTo>
                    <a:pt x="10588764" y="457200"/>
                  </a:lnTo>
                  <a:lnTo>
                    <a:pt x="10588764" y="342900"/>
                  </a:lnTo>
                  <a:lnTo>
                    <a:pt x="0" y="342900"/>
                  </a:lnTo>
                  <a:lnTo>
                    <a:pt x="0" y="114300"/>
                  </a:lnTo>
                  <a:close/>
                </a:path>
              </a:pathLst>
            </a:custGeom>
            <a:ln w="9525">
              <a:solidFill>
                <a:srgbClr val="5E5F6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64380" y="1787652"/>
              <a:ext cx="2968751" cy="452627"/>
            </a:xfrm>
            <a:prstGeom prst="rect">
              <a:avLst/>
            </a:prstGeom>
          </p:spPr>
        </p:pic>
      </p:grpSp>
      <p:sp>
        <p:nvSpPr>
          <p:cNvPr id="29" name="object 29"/>
          <p:cNvSpPr txBox="1"/>
          <p:nvPr/>
        </p:nvSpPr>
        <p:spPr>
          <a:xfrm>
            <a:off x="542609" y="1182842"/>
            <a:ext cx="10956290" cy="13741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24841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5E5F61"/>
                </a:solidFill>
                <a:latin typeface="Arial"/>
                <a:cs typeface="Arial"/>
              </a:rPr>
              <a:t>There</a:t>
            </a:r>
            <a:r>
              <a:rPr sz="1600" b="1" spc="-4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E5F61"/>
                </a:solidFill>
                <a:latin typeface="Arial"/>
                <a:cs typeface="Arial"/>
              </a:rPr>
              <a:t>are</a:t>
            </a:r>
            <a:r>
              <a:rPr sz="1600" b="1" spc="-5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E5F61"/>
                </a:solidFill>
                <a:latin typeface="Arial"/>
                <a:cs typeface="Arial"/>
              </a:rPr>
              <a:t>multiple options</a:t>
            </a:r>
            <a:r>
              <a:rPr sz="1600" b="1" spc="-3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E5F61"/>
                </a:solidFill>
                <a:latin typeface="Arial"/>
                <a:cs typeface="Arial"/>
              </a:rPr>
              <a:t>for</a:t>
            </a:r>
            <a:r>
              <a:rPr sz="1600" b="1" spc="-2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E5F61"/>
                </a:solidFill>
                <a:latin typeface="Arial"/>
                <a:cs typeface="Arial"/>
              </a:rPr>
              <a:t>organizing</a:t>
            </a:r>
            <a:r>
              <a:rPr sz="1600" b="1" spc="-3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E5F61"/>
                </a:solidFill>
                <a:latin typeface="Arial"/>
                <a:cs typeface="Arial"/>
              </a:rPr>
              <a:t>NERC</a:t>
            </a:r>
            <a:r>
              <a:rPr sz="1600" b="1" spc="-5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E5F61"/>
                </a:solidFill>
                <a:latin typeface="Arial"/>
                <a:cs typeface="Arial"/>
              </a:rPr>
              <a:t>compliance</a:t>
            </a:r>
            <a:r>
              <a:rPr sz="1600" b="1" spc="-20" dirty="0">
                <a:solidFill>
                  <a:srgbClr val="5E5F61"/>
                </a:solidFill>
                <a:latin typeface="Arial"/>
                <a:cs typeface="Arial"/>
              </a:rPr>
              <a:t> activities—</a:t>
            </a:r>
            <a:r>
              <a:rPr sz="1600" b="1" dirty="0">
                <a:solidFill>
                  <a:srgbClr val="5E5F61"/>
                </a:solidFill>
                <a:latin typeface="Arial"/>
                <a:cs typeface="Arial"/>
              </a:rPr>
              <a:t>each</a:t>
            </a:r>
            <a:r>
              <a:rPr sz="1600" b="1" spc="2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E5F61"/>
                </a:solidFill>
                <a:latin typeface="Arial"/>
                <a:cs typeface="Arial"/>
              </a:rPr>
              <a:t>comes</a:t>
            </a:r>
            <a:r>
              <a:rPr sz="1600" b="1" spc="-4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E5F61"/>
                </a:solidFill>
                <a:latin typeface="Arial"/>
                <a:cs typeface="Arial"/>
              </a:rPr>
              <a:t>with</a:t>
            </a:r>
            <a:r>
              <a:rPr sz="1600" b="1" spc="-6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5E5F61"/>
                </a:solidFill>
                <a:latin typeface="Arial"/>
                <a:cs typeface="Arial"/>
              </a:rPr>
              <a:t>advantages </a:t>
            </a:r>
            <a:r>
              <a:rPr sz="1600" b="1" dirty="0">
                <a:solidFill>
                  <a:srgbClr val="5E5F61"/>
                </a:solidFill>
                <a:latin typeface="Arial"/>
                <a:cs typeface="Arial"/>
              </a:rPr>
              <a:t>and</a:t>
            </a:r>
            <a:r>
              <a:rPr sz="1600" b="1" spc="-3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5E5F61"/>
                </a:solidFill>
                <a:latin typeface="Arial"/>
                <a:cs typeface="Arial"/>
              </a:rPr>
              <a:t>disadvantages</a:t>
            </a:r>
            <a:endParaRPr sz="1600">
              <a:latin typeface="Arial"/>
              <a:cs typeface="Arial"/>
            </a:endParaRPr>
          </a:p>
          <a:p>
            <a:pPr marL="35560" algn="ctr">
              <a:lnSpc>
                <a:spcPct val="100000"/>
              </a:lnSpc>
              <a:spcBef>
                <a:spcPts val="1335"/>
              </a:spcBef>
            </a:pPr>
            <a:r>
              <a:rPr sz="1550" b="1" dirty="0">
                <a:solidFill>
                  <a:srgbClr val="5E5F61"/>
                </a:solidFill>
                <a:latin typeface="Arial"/>
                <a:cs typeface="Arial"/>
              </a:rPr>
              <a:t>Centralized</a:t>
            </a:r>
            <a:r>
              <a:rPr sz="1550" b="1" spc="13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5E5F61"/>
                </a:solidFill>
                <a:latin typeface="Arial"/>
                <a:cs typeface="Arial"/>
              </a:rPr>
              <a:t>to</a:t>
            </a:r>
            <a:r>
              <a:rPr sz="1550" b="1" spc="9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550" b="1" spc="-10" dirty="0">
                <a:solidFill>
                  <a:srgbClr val="5E5F61"/>
                </a:solidFill>
                <a:latin typeface="Arial"/>
                <a:cs typeface="Arial"/>
              </a:rPr>
              <a:t>Decentralized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450">
              <a:latin typeface="Arial"/>
              <a:cs typeface="Arial"/>
            </a:endParaRPr>
          </a:p>
          <a:p>
            <a:pPr marL="1128395">
              <a:lnSpc>
                <a:spcPct val="100000"/>
              </a:lnSpc>
              <a:tabLst>
                <a:tab pos="5235575" algn="l"/>
                <a:tab pos="8770620" algn="l"/>
              </a:tabLst>
            </a:pPr>
            <a:r>
              <a:rPr sz="1550" b="1" spc="-10" dirty="0">
                <a:solidFill>
                  <a:srgbClr val="FFFFFF"/>
                </a:solidFill>
                <a:latin typeface="Arial"/>
                <a:cs typeface="Arial"/>
              </a:rPr>
              <a:t>Centralized</a:t>
            </a:r>
            <a:r>
              <a:rPr sz="155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550" b="1" spc="-10" dirty="0">
                <a:solidFill>
                  <a:srgbClr val="FFFFFF"/>
                </a:solidFill>
                <a:latin typeface="Arial"/>
                <a:cs typeface="Arial"/>
              </a:rPr>
              <a:t>Hybrid</a:t>
            </a:r>
            <a:r>
              <a:rPr sz="155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325" b="1" spc="-15" baseline="1792" dirty="0">
                <a:solidFill>
                  <a:srgbClr val="FFFFFF"/>
                </a:solidFill>
                <a:latin typeface="Arial"/>
                <a:cs typeface="Arial"/>
              </a:rPr>
              <a:t>Decentralized</a:t>
            </a:r>
            <a:endParaRPr sz="2325" baseline="1792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682751" y="2564892"/>
            <a:ext cx="3050540" cy="0"/>
          </a:xfrm>
          <a:custGeom>
            <a:avLst/>
            <a:gdLst/>
            <a:ahLst/>
            <a:cxnLst/>
            <a:rect l="l" t="t" r="r" b="b"/>
            <a:pathLst>
              <a:path w="3050540">
                <a:moveTo>
                  <a:pt x="0" y="0"/>
                </a:moveTo>
                <a:lnTo>
                  <a:pt x="3049917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/>
              <a:t>Copyright</a:t>
            </a:r>
            <a:r>
              <a:rPr spc="25" dirty="0"/>
              <a:t> </a:t>
            </a: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2023</a:t>
            </a:r>
            <a:r>
              <a:rPr spc="-10" dirty="0"/>
              <a:t> </a:t>
            </a:r>
            <a:r>
              <a:rPr dirty="0"/>
              <a:t>by</a:t>
            </a:r>
            <a:r>
              <a:rPr spc="-15" dirty="0"/>
              <a:t> </a:t>
            </a:r>
            <a:r>
              <a:rPr spc="-10" dirty="0"/>
              <a:t>ScottMadden,</a:t>
            </a:r>
            <a:r>
              <a:rPr spc="40" dirty="0"/>
              <a:t> </a:t>
            </a:r>
            <a:r>
              <a:rPr dirty="0"/>
              <a:t>Inc.</a:t>
            </a:r>
            <a:r>
              <a:rPr spc="15" dirty="0"/>
              <a:t> </a:t>
            </a:r>
            <a:r>
              <a:rPr dirty="0"/>
              <a:t>All</a:t>
            </a:r>
            <a:r>
              <a:rPr spc="-35" dirty="0"/>
              <a:t> </a:t>
            </a:r>
            <a:r>
              <a:rPr dirty="0"/>
              <a:t>rights</a:t>
            </a:r>
            <a:r>
              <a:rPr spc="-5" dirty="0"/>
              <a:t> </a:t>
            </a:r>
            <a:r>
              <a:rPr spc="-10" dirty="0"/>
              <a:t>reserved.</a:t>
            </a:r>
          </a:p>
        </p:txBody>
      </p:sp>
      <p:sp>
        <p:nvSpPr>
          <p:cNvPr id="32" name="object 2">
            <a:extLst>
              <a:ext uri="{FF2B5EF4-FFF2-40B4-BE49-F238E27FC236}">
                <a16:creationId xmlns:a16="http://schemas.microsoft.com/office/drawing/2014/main" id="{227497B2-A4A5-43E6-5CDA-532DF3FE886D}"/>
              </a:ext>
            </a:extLst>
          </p:cNvPr>
          <p:cNvSpPr txBox="1"/>
          <p:nvPr/>
        </p:nvSpPr>
        <p:spPr>
          <a:xfrm>
            <a:off x="11459485" y="6545437"/>
            <a:ext cx="12509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b="1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1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6830">
              <a:lnSpc>
                <a:spcPct val="100000"/>
              </a:lnSpc>
              <a:spcBef>
                <a:spcPts val="105"/>
              </a:spcBef>
            </a:pPr>
            <a:r>
              <a:rPr dirty="0"/>
              <a:t>Advantages/Disadvantages</a:t>
            </a:r>
            <a:r>
              <a:rPr spc="-50" dirty="0"/>
              <a:t> </a:t>
            </a:r>
            <a:r>
              <a:rPr dirty="0"/>
              <a:t>of</a:t>
            </a:r>
            <a:r>
              <a:rPr spc="-10" dirty="0"/>
              <a:t> </a:t>
            </a:r>
            <a:r>
              <a:rPr dirty="0"/>
              <a:t>Governance</a:t>
            </a:r>
            <a:r>
              <a:rPr spc="-35" dirty="0"/>
              <a:t> </a:t>
            </a:r>
            <a:r>
              <a:rPr spc="-10" dirty="0"/>
              <a:t>Models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568261" y="1272349"/>
            <a:ext cx="11002645" cy="611505"/>
            <a:chOff x="568261" y="1272349"/>
            <a:chExt cx="11002645" cy="61150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3023" y="1277111"/>
              <a:ext cx="10992612" cy="60197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73023" y="1277111"/>
              <a:ext cx="10993120" cy="601980"/>
            </a:xfrm>
            <a:custGeom>
              <a:avLst/>
              <a:gdLst/>
              <a:ahLst/>
              <a:cxnLst/>
              <a:rect l="l" t="t" r="r" b="b"/>
              <a:pathLst>
                <a:path w="10993120" h="601980">
                  <a:moveTo>
                    <a:pt x="0" y="300989"/>
                  </a:moveTo>
                  <a:lnTo>
                    <a:pt x="300990" y="0"/>
                  </a:lnTo>
                  <a:lnTo>
                    <a:pt x="300990" y="150494"/>
                  </a:lnTo>
                  <a:lnTo>
                    <a:pt x="10691622" y="150494"/>
                  </a:lnTo>
                  <a:lnTo>
                    <a:pt x="10691622" y="0"/>
                  </a:lnTo>
                  <a:lnTo>
                    <a:pt x="10992612" y="300989"/>
                  </a:lnTo>
                  <a:lnTo>
                    <a:pt x="10691622" y="601979"/>
                  </a:lnTo>
                  <a:lnTo>
                    <a:pt x="10691622" y="451484"/>
                  </a:lnTo>
                  <a:lnTo>
                    <a:pt x="300990" y="451484"/>
                  </a:lnTo>
                  <a:lnTo>
                    <a:pt x="300990" y="601979"/>
                  </a:lnTo>
                  <a:lnTo>
                    <a:pt x="0" y="300989"/>
                  </a:lnTo>
                  <a:close/>
                </a:path>
              </a:pathLst>
            </a:custGeom>
            <a:ln w="9525">
              <a:solidFill>
                <a:srgbClr val="5E5F61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7343" y="1411224"/>
              <a:ext cx="1217675" cy="409955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949641" y="1454974"/>
            <a:ext cx="996950" cy="23019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400" b="1" spc="-10" dirty="0">
                <a:solidFill>
                  <a:schemeClr val="bg1"/>
                </a:solidFill>
                <a:latin typeface="Arial"/>
                <a:cs typeface="Arial"/>
              </a:rPr>
              <a:t>Centralized</a:t>
            </a:r>
            <a:endParaRPr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66232" y="1411224"/>
            <a:ext cx="812291" cy="40995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5768529" y="1454974"/>
            <a:ext cx="591185" cy="23019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400" b="1" spc="-10" dirty="0">
                <a:solidFill>
                  <a:schemeClr val="bg1"/>
                </a:solidFill>
                <a:latin typeface="Arial"/>
                <a:cs typeface="Arial"/>
              </a:rPr>
              <a:t>Hybrid</a:t>
            </a:r>
            <a:endParaRPr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787128" y="1411224"/>
            <a:ext cx="1417319" cy="409955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9889425" y="1454974"/>
            <a:ext cx="1196340" cy="23019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400" b="1" spc="-10" dirty="0">
                <a:solidFill>
                  <a:srgbClr val="FCB914"/>
                </a:solidFill>
                <a:latin typeface="Arial"/>
                <a:cs typeface="Arial"/>
              </a:rPr>
              <a:t>Decentralized</a:t>
            </a:r>
            <a:endParaRPr sz="1400" dirty="0">
              <a:solidFill>
                <a:srgbClr val="FCB914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/>
              <a:t>Copyright</a:t>
            </a:r>
            <a:r>
              <a:rPr spc="25" dirty="0"/>
              <a:t> </a:t>
            </a: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2023</a:t>
            </a:r>
            <a:r>
              <a:rPr spc="-10" dirty="0"/>
              <a:t> </a:t>
            </a:r>
            <a:r>
              <a:rPr dirty="0"/>
              <a:t>by</a:t>
            </a:r>
            <a:r>
              <a:rPr spc="-15" dirty="0"/>
              <a:t> </a:t>
            </a:r>
            <a:r>
              <a:rPr spc="-10" dirty="0"/>
              <a:t>ScottMadden,</a:t>
            </a:r>
            <a:r>
              <a:rPr spc="40" dirty="0"/>
              <a:t> </a:t>
            </a:r>
            <a:r>
              <a:rPr dirty="0"/>
              <a:t>Inc.</a:t>
            </a:r>
            <a:r>
              <a:rPr spc="15" dirty="0"/>
              <a:t> </a:t>
            </a:r>
            <a:r>
              <a:rPr dirty="0"/>
              <a:t>All</a:t>
            </a:r>
            <a:r>
              <a:rPr spc="-35" dirty="0"/>
              <a:t> </a:t>
            </a:r>
            <a:r>
              <a:rPr dirty="0"/>
              <a:t>rights</a:t>
            </a:r>
            <a:r>
              <a:rPr spc="-5" dirty="0"/>
              <a:t> </a:t>
            </a:r>
            <a:r>
              <a:rPr spc="-10" dirty="0"/>
              <a:t>reserved.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703078" y="2057953"/>
            <a:ext cx="906144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-10" dirty="0">
                <a:solidFill>
                  <a:srgbClr val="5E5F61"/>
                </a:solidFill>
                <a:latin typeface="Arial"/>
                <a:cs typeface="Arial"/>
              </a:rPr>
              <a:t>Advantages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03078" y="2285029"/>
            <a:ext cx="3032760" cy="15938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38125" marR="5080" indent="-226060" algn="just">
              <a:lnSpc>
                <a:spcPct val="101000"/>
              </a:lnSpc>
              <a:spcBef>
                <a:spcPts val="90"/>
              </a:spcBef>
              <a:buClr>
                <a:srgbClr val="24BBD5"/>
              </a:buClr>
              <a:buFont typeface="Wingdings"/>
              <a:buChar char=""/>
              <a:tabLst>
                <a:tab pos="239395" algn="l"/>
              </a:tabLst>
            </a:pP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All</a:t>
            </a:r>
            <a:r>
              <a:rPr sz="1050" spc="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NERC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SMEs</a:t>
            </a:r>
            <a:r>
              <a:rPr sz="1050" spc="2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reside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in</a:t>
            </a:r>
            <a:r>
              <a:rPr sz="1050" spc="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a</a:t>
            </a:r>
            <a:r>
              <a:rPr sz="1050" spc="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single,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centralized 	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group</a:t>
            </a:r>
            <a:r>
              <a:rPr sz="105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ensuring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consistent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responses to</a:t>
            </a:r>
            <a:r>
              <a:rPr sz="1050" spc="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audits, 	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processes,</a:t>
            </a:r>
            <a:r>
              <a:rPr sz="105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and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documentation</a:t>
            </a:r>
            <a:endParaRPr sz="1050" dirty="0">
              <a:latin typeface="Arial"/>
              <a:cs typeface="Arial"/>
            </a:endParaRPr>
          </a:p>
          <a:p>
            <a:pPr marL="238125" marR="111125" indent="-226060">
              <a:lnSpc>
                <a:spcPct val="101000"/>
              </a:lnSpc>
              <a:spcBef>
                <a:spcPts val="300"/>
              </a:spcBef>
              <a:buClr>
                <a:srgbClr val="24BBD5"/>
              </a:buClr>
              <a:buFont typeface="Wingdings"/>
              <a:buChar char=""/>
              <a:tabLst>
                <a:tab pos="239395" algn="l"/>
              </a:tabLst>
            </a:pP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All activities</a:t>
            </a:r>
            <a:r>
              <a:rPr sz="1050" spc="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are</a:t>
            </a:r>
            <a:r>
              <a:rPr sz="1050" spc="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coordinated through</a:t>
            </a:r>
            <a:r>
              <a:rPr sz="1050" spc="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a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single 	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group</a:t>
            </a:r>
            <a:r>
              <a:rPr sz="105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(“one</a:t>
            </a:r>
            <a:r>
              <a:rPr sz="105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throat</a:t>
            </a:r>
            <a:r>
              <a:rPr sz="1050" spc="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to</a:t>
            </a:r>
            <a:r>
              <a:rPr sz="1050" spc="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choke”)</a:t>
            </a:r>
            <a:endParaRPr sz="1050" dirty="0">
              <a:latin typeface="Arial"/>
              <a:cs typeface="Arial"/>
            </a:endParaRPr>
          </a:p>
          <a:p>
            <a:pPr marL="238125" marR="67945" indent="-226060">
              <a:lnSpc>
                <a:spcPct val="101000"/>
              </a:lnSpc>
              <a:spcBef>
                <a:spcPts val="300"/>
              </a:spcBef>
              <a:buClr>
                <a:srgbClr val="24BBD5"/>
              </a:buClr>
              <a:buFont typeface="Wingdings"/>
              <a:buChar char=""/>
              <a:tabLst>
                <a:tab pos="239395" algn="l"/>
              </a:tabLst>
            </a:pP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Corporate</a:t>
            </a:r>
            <a:r>
              <a:rPr sz="1050" spc="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group has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access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to</a:t>
            </a:r>
            <a:r>
              <a:rPr sz="1050" spc="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CEO,</a:t>
            </a:r>
            <a:r>
              <a:rPr sz="1050" spc="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BOD</a:t>
            </a:r>
            <a:r>
              <a:rPr sz="1050" spc="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25" dirty="0">
                <a:solidFill>
                  <a:srgbClr val="5E5F61"/>
                </a:solidFill>
                <a:latin typeface="Arial"/>
                <a:cs typeface="Arial"/>
              </a:rPr>
              <a:t>as 	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needed</a:t>
            </a:r>
            <a:endParaRPr sz="1050" dirty="0">
              <a:latin typeface="Arial"/>
              <a:cs typeface="Arial"/>
            </a:endParaRPr>
          </a:p>
          <a:p>
            <a:pPr marL="238125" marR="412750" indent="-226060">
              <a:lnSpc>
                <a:spcPct val="101000"/>
              </a:lnSpc>
              <a:spcBef>
                <a:spcPts val="300"/>
              </a:spcBef>
              <a:buClr>
                <a:srgbClr val="24BBD5"/>
              </a:buClr>
              <a:buFont typeface="Wingdings"/>
              <a:buChar char=""/>
              <a:tabLst>
                <a:tab pos="239395" algn="l"/>
              </a:tabLst>
            </a:pP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All standards</a:t>
            </a:r>
            <a:r>
              <a:rPr sz="105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development</a:t>
            </a:r>
            <a:r>
              <a:rPr sz="1050" spc="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activities</a:t>
            </a:r>
            <a:r>
              <a:rPr sz="1050" spc="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25" dirty="0">
                <a:solidFill>
                  <a:srgbClr val="5E5F61"/>
                </a:solidFill>
                <a:latin typeface="Arial"/>
                <a:cs typeface="Arial"/>
              </a:rPr>
              <a:t>are 	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prioritized</a:t>
            </a:r>
            <a:r>
              <a:rPr sz="1050" spc="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for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the</a:t>
            </a:r>
            <a:r>
              <a:rPr sz="1050" spc="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corporation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03078" y="4051345"/>
            <a:ext cx="1129030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-10" dirty="0">
                <a:solidFill>
                  <a:srgbClr val="5E5F61"/>
                </a:solidFill>
                <a:latin typeface="Arial"/>
                <a:cs typeface="Arial"/>
              </a:rPr>
              <a:t>Disadvantages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03078" y="4278421"/>
            <a:ext cx="3087370" cy="139255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38125" marR="5080" indent="-226060">
              <a:lnSpc>
                <a:spcPct val="101000"/>
              </a:lnSpc>
              <a:spcBef>
                <a:spcPts val="90"/>
              </a:spcBef>
              <a:buClr>
                <a:srgbClr val="24BBD5"/>
              </a:buClr>
              <a:buFont typeface="Wingdings"/>
              <a:buChar char=""/>
              <a:tabLst>
                <a:tab pos="239395" algn="l"/>
              </a:tabLst>
            </a:pP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The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NERC compliance work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is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grouped</a:t>
            </a:r>
            <a:r>
              <a:rPr sz="1050" spc="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20" dirty="0">
                <a:solidFill>
                  <a:srgbClr val="5E5F61"/>
                </a:solidFill>
                <a:latin typeface="Arial"/>
                <a:cs typeface="Arial"/>
              </a:rPr>
              <a:t>with 	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dissimilar</a:t>
            </a:r>
            <a:r>
              <a:rPr sz="1050" spc="-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functions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at</a:t>
            </a:r>
            <a:r>
              <a:rPr sz="1050" spc="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the</a:t>
            </a:r>
            <a:r>
              <a:rPr sz="1050" spc="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corporate</a:t>
            </a:r>
            <a:r>
              <a:rPr sz="1050" spc="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level; 	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expertise</a:t>
            </a:r>
            <a:r>
              <a:rPr sz="1050" spc="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for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NERC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compliance is</a:t>
            </a:r>
            <a:r>
              <a:rPr sz="1050" spc="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usually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20" dirty="0">
                <a:solidFill>
                  <a:srgbClr val="5E5F61"/>
                </a:solidFill>
                <a:latin typeface="Arial"/>
                <a:cs typeface="Arial"/>
              </a:rPr>
              <a:t>much 	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more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technical</a:t>
            </a:r>
            <a:endParaRPr sz="1050">
              <a:latin typeface="Arial"/>
              <a:cs typeface="Arial"/>
            </a:endParaRPr>
          </a:p>
          <a:p>
            <a:pPr marL="238125" marR="405765" indent="-226060" algn="just">
              <a:lnSpc>
                <a:spcPct val="101000"/>
              </a:lnSpc>
              <a:spcBef>
                <a:spcPts val="300"/>
              </a:spcBef>
              <a:buClr>
                <a:srgbClr val="24BBD5"/>
              </a:buClr>
              <a:buFont typeface="Wingdings"/>
              <a:buChar char=""/>
              <a:tabLst>
                <a:tab pos="239395" algn="l"/>
              </a:tabLst>
            </a:pP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As</a:t>
            </a:r>
            <a:r>
              <a:rPr sz="105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SMEs</a:t>
            </a:r>
            <a:r>
              <a:rPr sz="1050" spc="2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move away from</a:t>
            </a:r>
            <a:r>
              <a:rPr sz="1050" spc="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the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operating 	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groups, operating groups need to</a:t>
            </a:r>
            <a:r>
              <a:rPr sz="1050" spc="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backfill 	positions</a:t>
            </a:r>
            <a:endParaRPr sz="1050">
              <a:latin typeface="Arial"/>
              <a:cs typeface="Arial"/>
            </a:endParaRPr>
          </a:p>
          <a:p>
            <a:pPr marL="238760" indent="-226060" algn="just">
              <a:lnSpc>
                <a:spcPct val="100000"/>
              </a:lnSpc>
              <a:spcBef>
                <a:spcPts val="300"/>
              </a:spcBef>
              <a:buClr>
                <a:srgbClr val="24BBD5"/>
              </a:buClr>
              <a:buFont typeface="Wingdings"/>
              <a:buChar char=""/>
              <a:tabLst>
                <a:tab pos="238760" algn="l"/>
              </a:tabLst>
            </a:pP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May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lead</a:t>
            </a:r>
            <a:r>
              <a:rPr sz="105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to</a:t>
            </a:r>
            <a:r>
              <a:rPr sz="1050" spc="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duplication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of</a:t>
            </a:r>
            <a:r>
              <a:rPr sz="1050" spc="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functions</a:t>
            </a:r>
            <a:endParaRPr sz="10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426980" y="2057953"/>
            <a:ext cx="906144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-10" dirty="0">
                <a:solidFill>
                  <a:srgbClr val="5E5F61"/>
                </a:solidFill>
                <a:latin typeface="Arial"/>
                <a:cs typeface="Arial"/>
              </a:rPr>
              <a:t>Advantages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426980" y="2285029"/>
            <a:ext cx="3034030" cy="70929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38125" marR="5080" indent="-226060">
              <a:lnSpc>
                <a:spcPct val="101000"/>
              </a:lnSpc>
              <a:spcBef>
                <a:spcPts val="90"/>
              </a:spcBef>
              <a:buClr>
                <a:srgbClr val="24BBD5"/>
              </a:buClr>
              <a:buFont typeface="Wingdings"/>
              <a:buChar char=""/>
              <a:tabLst>
                <a:tab pos="239395" algn="l"/>
              </a:tabLst>
            </a:pP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Expertise</a:t>
            </a:r>
            <a:r>
              <a:rPr sz="1050" spc="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in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standards</a:t>
            </a:r>
            <a:r>
              <a:rPr sz="1050" spc="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resides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with</a:t>
            </a:r>
            <a:r>
              <a:rPr sz="1050" spc="2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operational 	expertise</a:t>
            </a:r>
            <a:endParaRPr sz="1050">
              <a:latin typeface="Arial"/>
              <a:cs typeface="Arial"/>
            </a:endParaRPr>
          </a:p>
          <a:p>
            <a:pPr marL="238125" marR="155575" indent="-226060">
              <a:lnSpc>
                <a:spcPct val="101000"/>
              </a:lnSpc>
              <a:spcBef>
                <a:spcPts val="300"/>
              </a:spcBef>
              <a:buClr>
                <a:srgbClr val="24BBD5"/>
              </a:buClr>
              <a:buFont typeface="Wingdings"/>
              <a:buChar char=""/>
              <a:tabLst>
                <a:tab pos="239395" algn="l"/>
              </a:tabLst>
            </a:pP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The people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doing</a:t>
            </a:r>
            <a:r>
              <a:rPr sz="105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“the</a:t>
            </a:r>
            <a:r>
              <a:rPr sz="1050" spc="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work” also</a:t>
            </a:r>
            <a:r>
              <a:rPr sz="105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ensure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25" dirty="0">
                <a:solidFill>
                  <a:srgbClr val="5E5F61"/>
                </a:solidFill>
                <a:latin typeface="Arial"/>
                <a:cs typeface="Arial"/>
              </a:rPr>
              <a:t>the 	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work is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compliant</a:t>
            </a:r>
            <a:r>
              <a:rPr sz="105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with</a:t>
            </a:r>
            <a:r>
              <a:rPr sz="1050" spc="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standards</a:t>
            </a:r>
            <a:endParaRPr sz="10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426980" y="3167425"/>
            <a:ext cx="1129030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-10" dirty="0">
                <a:solidFill>
                  <a:srgbClr val="5E5F61"/>
                </a:solidFill>
                <a:latin typeface="Arial"/>
                <a:cs typeface="Arial"/>
              </a:rPr>
              <a:t>Disadvantages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426980" y="3394501"/>
            <a:ext cx="3056255" cy="26377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38125" marR="109855" indent="-226060">
              <a:lnSpc>
                <a:spcPct val="101000"/>
              </a:lnSpc>
              <a:spcBef>
                <a:spcPts val="90"/>
              </a:spcBef>
              <a:buClr>
                <a:srgbClr val="24BBD5"/>
              </a:buClr>
              <a:buFont typeface="Wingdings"/>
              <a:buChar char=""/>
              <a:tabLst>
                <a:tab pos="239395" algn="l"/>
              </a:tabLst>
            </a:pP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Without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oversight,</a:t>
            </a:r>
            <a:r>
              <a:rPr sz="1050" spc="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this</a:t>
            </a:r>
            <a:r>
              <a:rPr sz="1050" spc="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may</a:t>
            </a:r>
            <a:r>
              <a:rPr sz="105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lead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to</a:t>
            </a:r>
            <a:r>
              <a:rPr sz="1050" spc="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divergent 	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views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and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interpretations</a:t>
            </a:r>
            <a:r>
              <a:rPr sz="1050" spc="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of</a:t>
            </a:r>
            <a:r>
              <a:rPr sz="105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standards</a:t>
            </a:r>
            <a:r>
              <a:rPr sz="105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across 	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the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enterprise</a:t>
            </a:r>
            <a:endParaRPr sz="1050">
              <a:latin typeface="Arial"/>
              <a:cs typeface="Arial"/>
            </a:endParaRPr>
          </a:p>
          <a:p>
            <a:pPr marL="238125" marR="7620" indent="-226060">
              <a:lnSpc>
                <a:spcPct val="101000"/>
              </a:lnSpc>
              <a:spcBef>
                <a:spcPts val="300"/>
              </a:spcBef>
              <a:buClr>
                <a:srgbClr val="24BBD5"/>
              </a:buClr>
              <a:buFont typeface="Wingdings"/>
              <a:buChar char=""/>
              <a:tabLst>
                <a:tab pos="239395" algn="l"/>
              </a:tabLst>
            </a:pP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Participation</a:t>
            </a:r>
            <a:r>
              <a:rPr sz="1050" spc="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in standards</a:t>
            </a:r>
            <a:r>
              <a:rPr sz="1050" spc="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development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may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25" dirty="0">
                <a:solidFill>
                  <a:srgbClr val="5E5F61"/>
                </a:solidFill>
                <a:latin typeface="Arial"/>
                <a:cs typeface="Arial"/>
              </a:rPr>
              <a:t>be 	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ad hoc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and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not</a:t>
            </a:r>
            <a:r>
              <a:rPr sz="1050" spc="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coordinated</a:t>
            </a:r>
            <a:r>
              <a:rPr sz="1050" spc="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across</a:t>
            </a:r>
            <a:r>
              <a:rPr sz="105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25" dirty="0">
                <a:solidFill>
                  <a:srgbClr val="5E5F61"/>
                </a:solidFill>
                <a:latin typeface="Arial"/>
                <a:cs typeface="Arial"/>
              </a:rPr>
              <a:t>the 	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enterprise</a:t>
            </a:r>
            <a:endParaRPr sz="1050">
              <a:latin typeface="Arial"/>
              <a:cs typeface="Arial"/>
            </a:endParaRPr>
          </a:p>
          <a:p>
            <a:pPr marL="238125" marR="5080" indent="-226060">
              <a:lnSpc>
                <a:spcPct val="101000"/>
              </a:lnSpc>
              <a:spcBef>
                <a:spcPts val="300"/>
              </a:spcBef>
              <a:buClr>
                <a:srgbClr val="24BBD5"/>
              </a:buClr>
              <a:buFont typeface="Wingdings"/>
              <a:buChar char=""/>
              <a:tabLst>
                <a:tab pos="239395" algn="l"/>
              </a:tabLst>
            </a:pP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Difficult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to</a:t>
            </a:r>
            <a:r>
              <a:rPr sz="1050" spc="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judge</a:t>
            </a:r>
            <a:r>
              <a:rPr sz="105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the</a:t>
            </a:r>
            <a:r>
              <a:rPr sz="1050" spc="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effectiveness</a:t>
            </a:r>
            <a:r>
              <a:rPr sz="1050" spc="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of</a:t>
            </a:r>
            <a:r>
              <a:rPr sz="1050" spc="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business 	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unit programs without</a:t>
            </a:r>
            <a:r>
              <a:rPr sz="1050" spc="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an “external”</a:t>
            </a:r>
            <a:r>
              <a:rPr sz="1050" spc="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perspective</a:t>
            </a:r>
            <a:endParaRPr sz="1050">
              <a:latin typeface="Arial"/>
              <a:cs typeface="Arial"/>
            </a:endParaRPr>
          </a:p>
          <a:p>
            <a:pPr marL="238125" marR="355600" indent="-226060">
              <a:lnSpc>
                <a:spcPct val="101000"/>
              </a:lnSpc>
              <a:spcBef>
                <a:spcPts val="300"/>
              </a:spcBef>
              <a:buClr>
                <a:srgbClr val="24BBD5"/>
              </a:buClr>
              <a:buFont typeface="Wingdings"/>
              <a:buChar char=""/>
              <a:tabLst>
                <a:tab pos="239395" algn="l"/>
              </a:tabLst>
            </a:pP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Potential</a:t>
            </a:r>
            <a:r>
              <a:rPr sz="1050" spc="3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duplication of</a:t>
            </a:r>
            <a:r>
              <a:rPr sz="1050" spc="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efforts as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multiple 	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business</a:t>
            </a:r>
            <a:r>
              <a:rPr sz="1050" spc="-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units</a:t>
            </a:r>
            <a:r>
              <a:rPr sz="105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track</a:t>
            </a:r>
            <a:r>
              <a:rPr sz="1050" spc="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relevant</a:t>
            </a:r>
            <a:r>
              <a:rPr sz="1050" spc="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standards</a:t>
            </a:r>
            <a:endParaRPr sz="1050">
              <a:latin typeface="Arial"/>
              <a:cs typeface="Arial"/>
            </a:endParaRPr>
          </a:p>
          <a:p>
            <a:pPr marL="238125" marR="218440" indent="-226060">
              <a:lnSpc>
                <a:spcPct val="100499"/>
              </a:lnSpc>
              <a:spcBef>
                <a:spcPts val="305"/>
              </a:spcBef>
              <a:buClr>
                <a:srgbClr val="24BBD5"/>
              </a:buClr>
              <a:buFont typeface="Wingdings"/>
              <a:buChar char=""/>
              <a:tabLst>
                <a:tab pos="239395" algn="l"/>
              </a:tabLst>
            </a:pP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May</a:t>
            </a:r>
            <a:r>
              <a:rPr sz="1050" spc="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require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additional</a:t>
            </a:r>
            <a:r>
              <a:rPr sz="1050" spc="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business</a:t>
            </a:r>
            <a:r>
              <a:rPr sz="105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unit staff</a:t>
            </a:r>
            <a:r>
              <a:rPr sz="1050" spc="2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25" dirty="0">
                <a:solidFill>
                  <a:srgbClr val="5E5F61"/>
                </a:solidFill>
                <a:latin typeface="Arial"/>
                <a:cs typeface="Arial"/>
              </a:rPr>
              <a:t>to 	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meet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both</a:t>
            </a:r>
            <a:r>
              <a:rPr sz="1050" spc="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operational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and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compliance 	requirements</a:t>
            </a:r>
            <a:endParaRPr sz="1050">
              <a:latin typeface="Arial"/>
              <a:cs typeface="Arial"/>
            </a:endParaRPr>
          </a:p>
          <a:p>
            <a:pPr marL="238125" marR="363855" indent="-226060">
              <a:lnSpc>
                <a:spcPct val="101000"/>
              </a:lnSpc>
              <a:spcBef>
                <a:spcPts val="300"/>
              </a:spcBef>
              <a:buClr>
                <a:srgbClr val="24BBD5"/>
              </a:buClr>
              <a:buFont typeface="Wingdings"/>
              <a:buChar char=""/>
              <a:tabLst>
                <a:tab pos="239395" algn="l"/>
              </a:tabLst>
            </a:pP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Makes</a:t>
            </a:r>
            <a:r>
              <a:rPr sz="1050" spc="-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a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direct</a:t>
            </a:r>
            <a:r>
              <a:rPr sz="1050" spc="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line</a:t>
            </a:r>
            <a:r>
              <a:rPr sz="105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of</a:t>
            </a:r>
            <a:r>
              <a:rPr sz="1050" spc="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sight</a:t>
            </a:r>
            <a:r>
              <a:rPr sz="1050" spc="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to</a:t>
            </a:r>
            <a:r>
              <a:rPr sz="1050" spc="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CEO,</a:t>
            </a:r>
            <a:r>
              <a:rPr sz="1050" spc="3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25" dirty="0">
                <a:solidFill>
                  <a:srgbClr val="5E5F61"/>
                </a:solidFill>
                <a:latin typeface="Arial"/>
                <a:cs typeface="Arial"/>
              </a:rPr>
              <a:t>BOD 	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difficult</a:t>
            </a:r>
            <a:endParaRPr sz="10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565030" y="2126832"/>
            <a:ext cx="906144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-10" dirty="0">
                <a:solidFill>
                  <a:srgbClr val="5E5F61"/>
                </a:solidFill>
                <a:latin typeface="Arial"/>
                <a:cs typeface="Arial"/>
              </a:rPr>
              <a:t>Advantages</a:t>
            </a:r>
            <a:endParaRPr sz="12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565030" y="2353908"/>
            <a:ext cx="3040380" cy="87121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38125" marR="66675" indent="-226060">
              <a:lnSpc>
                <a:spcPct val="101000"/>
              </a:lnSpc>
              <a:spcBef>
                <a:spcPts val="90"/>
              </a:spcBef>
              <a:buClr>
                <a:srgbClr val="24BBD5"/>
              </a:buClr>
              <a:buFont typeface="Wingdings"/>
              <a:buChar char=""/>
              <a:tabLst>
                <a:tab pos="239395" algn="l"/>
              </a:tabLst>
            </a:pP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Minimizes</a:t>
            </a:r>
            <a:r>
              <a:rPr sz="1050" spc="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duplication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of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work; a central</a:t>
            </a:r>
            <a:r>
              <a:rPr sz="1050" spc="2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20" dirty="0">
                <a:solidFill>
                  <a:srgbClr val="5E5F61"/>
                </a:solidFill>
                <a:latin typeface="Arial"/>
                <a:cs typeface="Arial"/>
              </a:rPr>
              <a:t>group 	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provides</a:t>
            </a:r>
            <a:r>
              <a:rPr sz="105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oversight</a:t>
            </a:r>
            <a:r>
              <a:rPr sz="1050" spc="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while</a:t>
            </a:r>
            <a:r>
              <a:rPr sz="105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the</a:t>
            </a:r>
            <a:r>
              <a:rPr sz="1050" spc="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business</a:t>
            </a:r>
            <a:r>
              <a:rPr sz="1050" spc="-2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20" dirty="0">
                <a:solidFill>
                  <a:srgbClr val="5E5F61"/>
                </a:solidFill>
                <a:latin typeface="Arial"/>
                <a:cs typeface="Arial"/>
              </a:rPr>
              <a:t>units 	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ensure</a:t>
            </a:r>
            <a:r>
              <a:rPr sz="105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the</a:t>
            </a:r>
            <a:r>
              <a:rPr sz="1050" spc="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work is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compliant</a:t>
            </a:r>
            <a:endParaRPr sz="1050" dirty="0">
              <a:latin typeface="Arial"/>
              <a:cs typeface="Arial"/>
            </a:endParaRPr>
          </a:p>
          <a:p>
            <a:pPr marL="238125" marR="5080" indent="-226060">
              <a:lnSpc>
                <a:spcPct val="101000"/>
              </a:lnSpc>
              <a:spcBef>
                <a:spcPts val="300"/>
              </a:spcBef>
              <a:buClr>
                <a:srgbClr val="24BBD5"/>
              </a:buClr>
              <a:buFont typeface="Wingdings"/>
              <a:buChar char=""/>
              <a:tabLst>
                <a:tab pos="239395" algn="l"/>
              </a:tabLst>
            </a:pP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Corporate</a:t>
            </a:r>
            <a:r>
              <a:rPr sz="1050" spc="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oversight group has</a:t>
            </a:r>
            <a:r>
              <a:rPr sz="105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access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to</a:t>
            </a:r>
            <a:r>
              <a:rPr sz="1050" spc="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20" dirty="0">
                <a:solidFill>
                  <a:srgbClr val="5E5F61"/>
                </a:solidFill>
                <a:latin typeface="Arial"/>
                <a:cs typeface="Arial"/>
              </a:rPr>
              <a:t>CEO, 	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BOD</a:t>
            </a:r>
            <a:r>
              <a:rPr sz="1050" spc="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as</a:t>
            </a:r>
            <a:r>
              <a:rPr sz="105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needed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565030" y="3397848"/>
            <a:ext cx="1129030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-10" dirty="0">
                <a:solidFill>
                  <a:srgbClr val="5E5F61"/>
                </a:solidFill>
                <a:latin typeface="Arial"/>
                <a:cs typeface="Arial"/>
              </a:rPr>
              <a:t>Disadvantages</a:t>
            </a:r>
            <a:endParaRPr sz="12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565030" y="3624924"/>
            <a:ext cx="3073400" cy="12319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38125" marR="252729" indent="-226060">
              <a:lnSpc>
                <a:spcPct val="101000"/>
              </a:lnSpc>
              <a:spcBef>
                <a:spcPts val="90"/>
              </a:spcBef>
              <a:buClr>
                <a:srgbClr val="24BBD5"/>
              </a:buClr>
              <a:buFont typeface="Wingdings"/>
              <a:buChar char=""/>
              <a:tabLst>
                <a:tab pos="239395" algn="l"/>
              </a:tabLst>
            </a:pP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Without clear</a:t>
            </a:r>
            <a:r>
              <a:rPr sz="1050" spc="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roles,</a:t>
            </a:r>
            <a:r>
              <a:rPr sz="1050" spc="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responsibilities,</a:t>
            </a:r>
            <a:r>
              <a:rPr sz="1050" spc="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25" dirty="0">
                <a:solidFill>
                  <a:srgbClr val="5E5F61"/>
                </a:solidFill>
                <a:latin typeface="Arial"/>
                <a:cs typeface="Arial"/>
              </a:rPr>
              <a:t>and 	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processes,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the</a:t>
            </a:r>
            <a:r>
              <a:rPr sz="1050" spc="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oversight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role</a:t>
            </a:r>
            <a:r>
              <a:rPr sz="105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is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challenging</a:t>
            </a:r>
            <a:endParaRPr sz="1050">
              <a:latin typeface="Arial"/>
              <a:cs typeface="Arial"/>
            </a:endParaRPr>
          </a:p>
          <a:p>
            <a:pPr marL="238125" marR="5080" indent="-226060">
              <a:lnSpc>
                <a:spcPct val="101000"/>
              </a:lnSpc>
              <a:spcBef>
                <a:spcPts val="300"/>
              </a:spcBef>
              <a:buClr>
                <a:srgbClr val="24BBD5"/>
              </a:buClr>
              <a:buFont typeface="Wingdings"/>
              <a:buChar char=""/>
              <a:tabLst>
                <a:tab pos="239395" algn="l"/>
              </a:tabLst>
            </a:pP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Not</a:t>
            </a:r>
            <a:r>
              <a:rPr sz="105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always</a:t>
            </a:r>
            <a:r>
              <a:rPr sz="1050" spc="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clear who is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responsible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when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50" dirty="0">
                <a:solidFill>
                  <a:srgbClr val="5E5F61"/>
                </a:solidFill>
                <a:latin typeface="Arial"/>
                <a:cs typeface="Arial"/>
              </a:rPr>
              <a:t>a 	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violation</a:t>
            </a:r>
            <a:r>
              <a:rPr sz="1050" spc="2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occurs;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greater</a:t>
            </a:r>
            <a:r>
              <a:rPr sz="1050" spc="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risk</a:t>
            </a:r>
            <a:r>
              <a:rPr sz="1050" spc="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of</a:t>
            </a:r>
            <a:r>
              <a:rPr sz="1050" spc="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finger-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pointing</a:t>
            </a:r>
            <a:r>
              <a:rPr sz="1050" spc="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25" dirty="0">
                <a:solidFill>
                  <a:srgbClr val="5E5F61"/>
                </a:solidFill>
                <a:latin typeface="Arial"/>
                <a:cs typeface="Arial"/>
              </a:rPr>
              <a:t>if 	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something</a:t>
            </a:r>
            <a:r>
              <a:rPr sz="105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goes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20" dirty="0">
                <a:solidFill>
                  <a:srgbClr val="5E5F61"/>
                </a:solidFill>
                <a:latin typeface="Arial"/>
                <a:cs typeface="Arial"/>
              </a:rPr>
              <a:t>awry</a:t>
            </a:r>
            <a:endParaRPr sz="1050">
              <a:latin typeface="Arial"/>
              <a:cs typeface="Arial"/>
            </a:endParaRPr>
          </a:p>
          <a:p>
            <a:pPr marL="238125" marR="555625" indent="-226060">
              <a:lnSpc>
                <a:spcPct val="101000"/>
              </a:lnSpc>
              <a:spcBef>
                <a:spcPts val="300"/>
              </a:spcBef>
              <a:buClr>
                <a:srgbClr val="24BBD5"/>
              </a:buClr>
              <a:buFont typeface="Wingdings"/>
              <a:buChar char=""/>
              <a:tabLst>
                <a:tab pos="239395" algn="l"/>
              </a:tabLst>
            </a:pP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Standardization</a:t>
            </a:r>
            <a:r>
              <a:rPr sz="1050" spc="3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of</a:t>
            </a:r>
            <a:r>
              <a:rPr sz="1050" spc="-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documentation</a:t>
            </a:r>
            <a:r>
              <a:rPr sz="1050" spc="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25" dirty="0">
                <a:solidFill>
                  <a:srgbClr val="5E5F61"/>
                </a:solidFill>
                <a:latin typeface="Arial"/>
                <a:cs typeface="Arial"/>
              </a:rPr>
              <a:t>and 	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processes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is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more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difficult</a:t>
            </a:r>
            <a:endParaRPr sz="1050">
              <a:latin typeface="Arial"/>
              <a:cs typeface="Arial"/>
            </a:endParaRPr>
          </a:p>
        </p:txBody>
      </p:sp>
      <p:sp>
        <p:nvSpPr>
          <p:cNvPr id="27" name="object 2">
            <a:extLst>
              <a:ext uri="{FF2B5EF4-FFF2-40B4-BE49-F238E27FC236}">
                <a16:creationId xmlns:a16="http://schemas.microsoft.com/office/drawing/2014/main" id="{FC003BBB-13CA-62F0-1AF9-14524B2BBD2E}"/>
              </a:ext>
            </a:extLst>
          </p:cNvPr>
          <p:cNvSpPr txBox="1"/>
          <p:nvPr/>
        </p:nvSpPr>
        <p:spPr>
          <a:xfrm>
            <a:off x="11459485" y="6545437"/>
            <a:ext cx="12509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b="1" dirty="0">
                <a:solidFill>
                  <a:srgbClr val="FFFFFF"/>
                </a:solidFill>
                <a:latin typeface="Arial"/>
                <a:cs typeface="Arial"/>
              </a:rPr>
              <a:t>5</a:t>
            </a:r>
            <a:endParaRPr sz="1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/>
              <a:t>Organization</a:t>
            </a:r>
            <a:r>
              <a:rPr spc="-35" dirty="0"/>
              <a:t> </a:t>
            </a:r>
            <a:r>
              <a:rPr spc="-10" dirty="0"/>
              <a:t>Design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/>
              <a:t>Copyright</a:t>
            </a:r>
            <a:r>
              <a:rPr spc="25" dirty="0"/>
              <a:t> </a:t>
            </a: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2023</a:t>
            </a:r>
            <a:r>
              <a:rPr spc="-10" dirty="0"/>
              <a:t> </a:t>
            </a:r>
            <a:r>
              <a:rPr dirty="0"/>
              <a:t>by</a:t>
            </a:r>
            <a:r>
              <a:rPr spc="-15" dirty="0"/>
              <a:t> </a:t>
            </a:r>
            <a:r>
              <a:rPr spc="-10" dirty="0"/>
              <a:t>ScottMadden,</a:t>
            </a:r>
            <a:r>
              <a:rPr spc="40" dirty="0"/>
              <a:t> </a:t>
            </a:r>
            <a:r>
              <a:rPr dirty="0"/>
              <a:t>Inc.</a:t>
            </a:r>
            <a:r>
              <a:rPr spc="15" dirty="0"/>
              <a:t> </a:t>
            </a:r>
            <a:r>
              <a:rPr dirty="0"/>
              <a:t>All</a:t>
            </a:r>
            <a:r>
              <a:rPr spc="-35" dirty="0"/>
              <a:t> </a:t>
            </a:r>
            <a:r>
              <a:rPr dirty="0"/>
              <a:t>rights</a:t>
            </a:r>
            <a:r>
              <a:rPr spc="-5" dirty="0"/>
              <a:t> </a:t>
            </a:r>
            <a:r>
              <a:rPr spc="-10" dirty="0"/>
              <a:t>reserved.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382011" y="4974335"/>
            <a:ext cx="7200900" cy="637540"/>
          </a:xfrm>
          <a:prstGeom prst="rect">
            <a:avLst/>
          </a:prstGeom>
          <a:solidFill>
            <a:srgbClr val="5E5F61"/>
          </a:solidFill>
        </p:spPr>
        <p:txBody>
          <a:bodyPr vert="horz" wrap="square" lIns="0" tIns="123825" rIns="0" bIns="0" rtlCol="0">
            <a:spAutoFit/>
          </a:bodyPr>
          <a:lstStyle/>
          <a:p>
            <a:pPr marL="1124585" marR="116205" indent="-1004569">
              <a:lnSpc>
                <a:spcPct val="103299"/>
              </a:lnSpc>
              <a:spcBef>
                <a:spcPts val="975"/>
              </a:spcBef>
            </a:pP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While</a:t>
            </a:r>
            <a:r>
              <a:rPr sz="1200" b="1" i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200" b="1" i="1" spc="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hybrid</a:t>
            </a:r>
            <a:r>
              <a:rPr sz="1200" b="1" i="1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model</a:t>
            </a:r>
            <a:r>
              <a:rPr sz="1200" b="1" i="1" spc="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1200" b="1" i="1" spc="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200" b="1" i="1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most</a:t>
            </a:r>
            <a:r>
              <a:rPr sz="1200" b="1" i="1" spc="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appropriate</a:t>
            </a:r>
            <a:r>
              <a:rPr sz="1200" b="1" i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sz="1200" b="1" i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managing</a:t>
            </a:r>
            <a:r>
              <a:rPr sz="1200" b="1" i="1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NERC</a:t>
            </a:r>
            <a:r>
              <a:rPr sz="1200" b="1" i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compliance,</a:t>
            </a:r>
            <a:r>
              <a:rPr sz="1200" b="1" i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it</a:t>
            </a:r>
            <a:r>
              <a:rPr sz="1200" b="1" i="1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1200" b="1" i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200" b="1" i="1"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spc="-20" dirty="0">
                <a:solidFill>
                  <a:srgbClr val="FFFFFF"/>
                </a:solidFill>
                <a:latin typeface="Arial"/>
                <a:cs typeface="Arial"/>
              </a:rPr>
              <a:t>most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difficult</a:t>
            </a:r>
            <a:r>
              <a:rPr sz="1200" b="1" i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sz="1200" b="1" i="1" spc="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implement</a:t>
            </a:r>
            <a:r>
              <a:rPr sz="1200" b="1" i="1" spc="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1200" b="1" i="1"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requires</a:t>
            </a:r>
            <a:r>
              <a:rPr sz="1200" b="1" i="1" spc="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ongoing</a:t>
            </a:r>
            <a:r>
              <a:rPr sz="1200" b="1" i="1" spc="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executive</a:t>
            </a:r>
            <a:r>
              <a:rPr sz="1200" b="1" i="1" spc="1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spc="-10" dirty="0">
                <a:solidFill>
                  <a:srgbClr val="FFFFFF"/>
                </a:solidFill>
                <a:latin typeface="Arial"/>
                <a:cs typeface="Arial"/>
              </a:rPr>
              <a:t>commitment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AFEC6E9E-527C-63CA-C8D7-F2DD85B0919B}"/>
              </a:ext>
            </a:extLst>
          </p:cNvPr>
          <p:cNvSpPr txBox="1"/>
          <p:nvPr/>
        </p:nvSpPr>
        <p:spPr>
          <a:xfrm>
            <a:off x="11459485" y="6545437"/>
            <a:ext cx="12509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b="1" dirty="0">
                <a:solidFill>
                  <a:srgbClr val="FFFFFF"/>
                </a:solidFill>
                <a:latin typeface="Arial"/>
                <a:cs typeface="Arial"/>
              </a:rPr>
              <a:t>6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A11F6810-28CC-5930-4505-6816B740EDB3}"/>
              </a:ext>
            </a:extLst>
          </p:cNvPr>
          <p:cNvSpPr txBox="1">
            <a:spLocks/>
          </p:cNvSpPr>
          <p:nvPr/>
        </p:nvSpPr>
        <p:spPr>
          <a:xfrm>
            <a:off x="442219" y="1246125"/>
            <a:ext cx="11311128" cy="3105950"/>
          </a:xfrm>
          <a:prstGeom prst="rect">
            <a:avLst/>
          </a:prstGeom>
        </p:spPr>
        <p:txBody>
          <a:bodyPr vert="horz" lIns="45720" tIns="45720" rIns="4572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Arial" panose="020B0604020202020204" pitchFamily="34" charset="0"/>
              <a:buNone/>
              <a:defRPr lang="en-US" sz="1400" b="1" kern="1200" dirty="0" smtClean="0">
                <a:solidFill>
                  <a:srgbClr val="5F60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8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2"/>
              </a:buClr>
              <a:buFont typeface="Wingdings" panose="05000000000000000000" pitchFamily="2" charset="2"/>
              <a:buChar char="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69913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2"/>
              </a:buClr>
              <a:buFont typeface="Arial" panose="020B0604020202020204" pitchFamily="34" charset="0"/>
              <a:buChar char="□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258888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04963" indent="-233363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2"/>
              </a:buClr>
              <a:buFont typeface="Arial" panose="020B0604020202020204" pitchFamily="34" charset="0"/>
              <a:buChar char="□"/>
              <a:defRPr lang="en-US" sz="1200" b="0" i="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Clr>
                <a:srgbClr val="25BCD6"/>
              </a:buClr>
            </a:pPr>
            <a:r>
              <a:rPr lang="en-US" altLang="en-US" sz="1059" dirty="0">
                <a:ea typeface="ＭＳ Ｐゴシック" panose="020B0600070205080204" pitchFamily="34" charset="-128"/>
              </a:rPr>
              <a:t>ScottMadden believes the hybrid model is the most appropriate for managing NERC compliance activities</a:t>
            </a:r>
          </a:p>
          <a:p>
            <a:pPr lvl="2"/>
            <a:r>
              <a:rPr lang="en-US" altLang="en-US" sz="1059" dirty="0">
                <a:ea typeface="ＭＳ Ｐゴシック" panose="020B0600070205080204" pitchFamily="34" charset="-128"/>
              </a:rPr>
              <a:t>Minimizes duplication of work; a central group provides oversight while the business units ensure the work is compliant</a:t>
            </a:r>
          </a:p>
          <a:p>
            <a:pPr lvl="2"/>
            <a:r>
              <a:rPr lang="en-US" altLang="en-US" sz="1059" dirty="0">
                <a:ea typeface="ＭＳ Ｐゴシック" panose="020B0600070205080204" pitchFamily="34" charset="-128"/>
              </a:rPr>
              <a:t>Provides a central point of coordination and accountability</a:t>
            </a:r>
          </a:p>
          <a:p>
            <a:pPr lvl="2"/>
            <a:r>
              <a:rPr lang="en-US" altLang="en-US" sz="1059" dirty="0">
                <a:ea typeface="ＭＳ Ｐゴシック" panose="020B0600070205080204" pitchFamily="34" charset="-128"/>
              </a:rPr>
              <a:t>Facilitates executive involvement and oversight</a:t>
            </a:r>
          </a:p>
          <a:p>
            <a:pPr lvl="2"/>
            <a:r>
              <a:rPr lang="en-US" altLang="en-US" sz="1059" dirty="0">
                <a:ea typeface="ＭＳ Ｐゴシック" panose="020B0600070205080204" pitchFamily="34" charset="-128"/>
              </a:rPr>
              <a:t>Enables a corporate view of compliance risk</a:t>
            </a:r>
          </a:p>
          <a:p>
            <a:pPr lvl="1">
              <a:buClr>
                <a:srgbClr val="25BCD6"/>
              </a:buClr>
            </a:pPr>
            <a:r>
              <a:rPr lang="en-US" altLang="en-US" sz="1059" dirty="0">
                <a:ea typeface="ＭＳ Ｐゴシック" panose="020B0600070205080204" pitchFamily="34" charset="-128"/>
              </a:rPr>
              <a:t>Based on recent discussions with industry leaders and client work, it appears that this model is being implemented widely across the industry.  It requires:</a:t>
            </a:r>
          </a:p>
          <a:p>
            <a:pPr lvl="2"/>
            <a:r>
              <a:rPr lang="en-US" altLang="en-US" sz="1059" dirty="0">
                <a:ea typeface="ＭＳ Ｐゴシック" panose="020B0600070205080204" pitchFamily="34" charset="-128"/>
              </a:rPr>
              <a:t>Executive commitment</a:t>
            </a:r>
          </a:p>
          <a:p>
            <a:pPr lvl="3">
              <a:buClr>
                <a:srgbClr val="25BCD6"/>
              </a:buClr>
            </a:pPr>
            <a:r>
              <a:rPr lang="en-US" altLang="en-US" sz="1059" dirty="0">
                <a:ea typeface="ＭＳ Ｐゴシック" panose="020B0600070205080204" pitchFamily="34" charset="-128"/>
              </a:rPr>
              <a:t>The stakeholders involved are the heads of various business units.  Senior leadership is needed to ensure all are on board</a:t>
            </a:r>
          </a:p>
          <a:p>
            <a:pPr lvl="2"/>
            <a:r>
              <a:rPr lang="en-US" altLang="en-US" sz="1059" dirty="0">
                <a:ea typeface="ＭＳ Ｐゴシック" panose="020B0600070205080204" pitchFamily="34" charset="-128"/>
              </a:rPr>
              <a:t>Well-defined processes</a:t>
            </a:r>
          </a:p>
          <a:p>
            <a:pPr lvl="3">
              <a:buClr>
                <a:srgbClr val="25BCD6"/>
              </a:buClr>
            </a:pPr>
            <a:r>
              <a:rPr lang="en-US" altLang="en-US" sz="1059" dirty="0">
                <a:ea typeface="ＭＳ Ｐゴシック" panose="020B0600070205080204" pitchFamily="34" charset="-128"/>
              </a:rPr>
              <a:t>These processes cut across various organizations and must have clearly defined handoffs</a:t>
            </a:r>
          </a:p>
          <a:p>
            <a:pPr lvl="2"/>
            <a:r>
              <a:rPr lang="en-US" altLang="en-US" sz="1059" dirty="0">
                <a:ea typeface="ＭＳ Ｐゴシック" panose="020B0600070205080204" pitchFamily="34" charset="-128"/>
              </a:rPr>
              <a:t>Clearly articulated roles and responsibilities</a:t>
            </a:r>
          </a:p>
          <a:p>
            <a:pPr lvl="3">
              <a:buClr>
                <a:srgbClr val="25BCD6"/>
              </a:buClr>
            </a:pPr>
            <a:r>
              <a:rPr lang="en-US" altLang="en-US" sz="1059" dirty="0">
                <a:ea typeface="ＭＳ Ｐゴシック" panose="020B0600070205080204" pitchFamily="34" charset="-128"/>
              </a:rPr>
              <a:t>All parties must understand what they contribute to these cross-functional processes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0955">
              <a:lnSpc>
                <a:spcPct val="100000"/>
              </a:lnSpc>
              <a:spcBef>
                <a:spcPts val="105"/>
              </a:spcBef>
            </a:pPr>
            <a:r>
              <a:rPr dirty="0"/>
              <a:t>Key</a:t>
            </a:r>
            <a:r>
              <a:rPr spc="-15" dirty="0"/>
              <a:t> </a:t>
            </a:r>
            <a:r>
              <a:rPr spc="-10" dirty="0"/>
              <a:t>Processes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/>
              <a:t>Copyright</a:t>
            </a:r>
            <a:r>
              <a:rPr spc="25" dirty="0"/>
              <a:t> </a:t>
            </a: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2023</a:t>
            </a:r>
            <a:r>
              <a:rPr spc="-10" dirty="0"/>
              <a:t> </a:t>
            </a:r>
            <a:r>
              <a:rPr dirty="0"/>
              <a:t>by</a:t>
            </a:r>
            <a:r>
              <a:rPr spc="-15" dirty="0"/>
              <a:t> </a:t>
            </a:r>
            <a:r>
              <a:rPr spc="-10" dirty="0"/>
              <a:t>ScottMadden,</a:t>
            </a:r>
            <a:r>
              <a:rPr spc="40" dirty="0"/>
              <a:t> </a:t>
            </a:r>
            <a:r>
              <a:rPr dirty="0"/>
              <a:t>Inc.</a:t>
            </a:r>
            <a:r>
              <a:rPr spc="15" dirty="0"/>
              <a:t> </a:t>
            </a:r>
            <a:r>
              <a:rPr dirty="0"/>
              <a:t>All</a:t>
            </a:r>
            <a:r>
              <a:rPr spc="-35" dirty="0"/>
              <a:t> </a:t>
            </a:r>
            <a:r>
              <a:rPr dirty="0"/>
              <a:t>rights</a:t>
            </a:r>
            <a:r>
              <a:rPr spc="-5" dirty="0"/>
              <a:t> </a:t>
            </a:r>
            <a:r>
              <a:rPr spc="-10" dirty="0"/>
              <a:t>reserved.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528047" y="1767739"/>
          <a:ext cx="9133840" cy="439546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91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982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41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2425">
                <a:tc>
                  <a:txBody>
                    <a:bodyPr/>
                    <a:lstStyle/>
                    <a:p>
                      <a:pPr marL="607695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Compliance</a:t>
                      </a:r>
                      <a:r>
                        <a:rPr sz="1100" b="1" spc="-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Process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908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BB81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Oversight</a:t>
                      </a:r>
                      <a:r>
                        <a:rPr sz="1100" b="1" spc="-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Group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908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BB81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Business</a:t>
                      </a:r>
                      <a:r>
                        <a:rPr sz="1100" b="1" spc="-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Units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908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BB8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0919"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Setting</a:t>
                      </a:r>
                      <a:r>
                        <a:rPr sz="11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Standards</a:t>
                      </a:r>
                      <a:r>
                        <a:rPr sz="11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for</a:t>
                      </a:r>
                      <a:r>
                        <a:rPr sz="11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20" dirty="0">
                          <a:latin typeface="Arial"/>
                          <a:cs typeface="Arial"/>
                        </a:rPr>
                        <a:t>NERC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6032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100" spc="-10" dirty="0">
                          <a:latin typeface="Arial"/>
                          <a:cs typeface="Arial"/>
                        </a:rPr>
                        <a:t>Compliance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DE6CC"/>
                    </a:solidFill>
                  </a:tcPr>
                </a:tc>
                <a:tc>
                  <a:txBody>
                    <a:bodyPr/>
                    <a:lstStyle/>
                    <a:p>
                      <a:pPr marL="403225" marR="262255" indent="-343535">
                        <a:lnSpc>
                          <a:spcPct val="114599"/>
                        </a:lnSpc>
                        <a:spcBef>
                          <a:spcPts val="840"/>
                        </a:spcBef>
                        <a:buClr>
                          <a:srgbClr val="24BBD5"/>
                        </a:buClr>
                        <a:buFont typeface="Wingdings"/>
                        <a:buChar char=""/>
                        <a:tabLst>
                          <a:tab pos="403225" algn="l"/>
                        </a:tabLst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Establishes</a:t>
                      </a:r>
                      <a:r>
                        <a:rPr sz="11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standards</a:t>
                      </a:r>
                      <a:r>
                        <a:rPr sz="11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that</a:t>
                      </a:r>
                      <a:r>
                        <a:rPr sz="11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documentation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must</a:t>
                      </a:r>
                      <a:r>
                        <a:rPr sz="11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20" dirty="0">
                          <a:latin typeface="Arial"/>
                          <a:cs typeface="Arial"/>
                        </a:rPr>
                        <a:t>meet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403225" marR="91440" indent="-343535">
                        <a:lnSpc>
                          <a:spcPct val="114599"/>
                        </a:lnSpc>
                        <a:spcBef>
                          <a:spcPts val="10"/>
                        </a:spcBef>
                        <a:buClr>
                          <a:srgbClr val="24BBD5"/>
                        </a:buClr>
                        <a:buFont typeface="Wingdings"/>
                        <a:buChar char=""/>
                        <a:tabLst>
                          <a:tab pos="403225" algn="l"/>
                        </a:tabLst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Creates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formats</a:t>
                      </a:r>
                      <a:r>
                        <a:rPr sz="11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templates</a:t>
                      </a:r>
                      <a:r>
                        <a:rPr sz="11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that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business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units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use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for</a:t>
                      </a:r>
                      <a:r>
                        <a:rPr sz="11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documenting</a:t>
                      </a:r>
                      <a:r>
                        <a:rPr sz="11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compliance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066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DE6CC"/>
                    </a:solidFill>
                  </a:tcPr>
                </a:tc>
                <a:tc>
                  <a:txBody>
                    <a:bodyPr/>
                    <a:lstStyle/>
                    <a:p>
                      <a:pPr marL="403225" marR="133985" indent="-343535">
                        <a:lnSpc>
                          <a:spcPct val="114599"/>
                        </a:lnSpc>
                        <a:spcBef>
                          <a:spcPts val="840"/>
                        </a:spcBef>
                        <a:buClr>
                          <a:srgbClr val="24BBD5"/>
                        </a:buClr>
                        <a:buFont typeface="Wingdings"/>
                        <a:buChar char=""/>
                        <a:tabLst>
                          <a:tab pos="403225" algn="l"/>
                        </a:tabLst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Ensures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that</a:t>
                      </a:r>
                      <a:r>
                        <a:rPr sz="11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work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being</a:t>
                      </a:r>
                      <a:r>
                        <a:rPr sz="11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done</a:t>
                      </a:r>
                      <a:r>
                        <a:rPr sz="11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20" dirty="0">
                          <a:latin typeface="Arial"/>
                          <a:cs typeface="Arial"/>
                        </a:rPr>
                        <a:t>meets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1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standards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403225" marR="298450" indent="-343535">
                        <a:lnSpc>
                          <a:spcPct val="114599"/>
                        </a:lnSpc>
                        <a:spcBef>
                          <a:spcPts val="10"/>
                        </a:spcBef>
                        <a:buClr>
                          <a:srgbClr val="24BBD5"/>
                        </a:buClr>
                        <a:buFont typeface="Wingdings"/>
                        <a:buChar char=""/>
                        <a:tabLst>
                          <a:tab pos="403225" algn="l"/>
                        </a:tabLst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Creates</a:t>
                      </a:r>
                      <a:r>
                        <a:rPr sz="11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1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documentation</a:t>
                      </a:r>
                      <a:r>
                        <a:rPr sz="11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needed</a:t>
                      </a:r>
                      <a:r>
                        <a:rPr sz="11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to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demonstrate</a:t>
                      </a:r>
                      <a:r>
                        <a:rPr sz="110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compliance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066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DE6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5815"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100" spc="-10" dirty="0">
                          <a:latin typeface="Arial"/>
                          <a:cs typeface="Arial"/>
                        </a:rPr>
                        <a:t>Self-Certification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DF3E7"/>
                    </a:solidFill>
                  </a:tcPr>
                </a:tc>
                <a:tc>
                  <a:txBody>
                    <a:bodyPr/>
                    <a:lstStyle/>
                    <a:p>
                      <a:pPr marL="403225" marR="258445" indent="-343535">
                        <a:lnSpc>
                          <a:spcPct val="114599"/>
                        </a:lnSpc>
                        <a:spcBef>
                          <a:spcPts val="790"/>
                        </a:spcBef>
                        <a:buClr>
                          <a:srgbClr val="24BBD5"/>
                        </a:buClr>
                        <a:buFont typeface="Wingdings"/>
                        <a:buChar char=""/>
                        <a:tabLst>
                          <a:tab pos="403225" algn="l"/>
                        </a:tabLst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Ensures</a:t>
                      </a:r>
                      <a:r>
                        <a:rPr sz="11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that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1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company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self-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certifies</a:t>
                      </a:r>
                      <a:r>
                        <a:rPr sz="11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11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the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required</a:t>
                      </a:r>
                      <a:r>
                        <a:rPr sz="11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dates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403225" indent="-342900">
                        <a:lnSpc>
                          <a:spcPct val="100000"/>
                        </a:lnSpc>
                        <a:spcBef>
                          <a:spcPts val="204"/>
                        </a:spcBef>
                        <a:buClr>
                          <a:srgbClr val="24BBD5"/>
                        </a:buClr>
                        <a:buFont typeface="Wingdings"/>
                        <a:buChar char=""/>
                        <a:tabLst>
                          <a:tab pos="403225" algn="l"/>
                        </a:tabLst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Reviews evidence</a:t>
                      </a:r>
                      <a:r>
                        <a:rPr sz="11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with</a:t>
                      </a:r>
                      <a:r>
                        <a:rPr sz="11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1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certifying</a:t>
                      </a:r>
                      <a:r>
                        <a:rPr sz="11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officer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003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DF3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403225" marR="85725" indent="-343535">
                        <a:lnSpc>
                          <a:spcPct val="114599"/>
                        </a:lnSpc>
                        <a:buClr>
                          <a:srgbClr val="24BBD5"/>
                        </a:buClr>
                        <a:buFont typeface="Wingdings"/>
                        <a:buChar char=""/>
                        <a:tabLst>
                          <a:tab pos="403225" algn="l"/>
                        </a:tabLst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Provides</a:t>
                      </a:r>
                      <a:r>
                        <a:rPr sz="11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evidence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11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1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certifying</a:t>
                      </a:r>
                      <a:r>
                        <a:rPr sz="11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officer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that</a:t>
                      </a:r>
                      <a:r>
                        <a:rPr sz="11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organization</a:t>
                      </a:r>
                      <a:r>
                        <a:rPr sz="11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 compliance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DF3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20495"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Audit</a:t>
                      </a:r>
                      <a:r>
                        <a:rPr sz="11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Preparation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DE6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403225" indent="-342900">
                        <a:lnSpc>
                          <a:spcPct val="100000"/>
                        </a:lnSpc>
                        <a:buClr>
                          <a:srgbClr val="24BBD5"/>
                        </a:buClr>
                        <a:buFont typeface="Wingdings"/>
                        <a:buChar char=""/>
                        <a:tabLst>
                          <a:tab pos="403225" algn="l"/>
                        </a:tabLst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Manages</a:t>
                      </a:r>
                      <a:r>
                        <a:rPr sz="11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preparation</a:t>
                      </a:r>
                      <a:r>
                        <a:rPr sz="11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for</a:t>
                      </a:r>
                      <a:r>
                        <a:rPr sz="11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audit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403225" marR="233045" indent="-343535">
                        <a:lnSpc>
                          <a:spcPts val="1520"/>
                        </a:lnSpc>
                        <a:spcBef>
                          <a:spcPts val="75"/>
                        </a:spcBef>
                        <a:buClr>
                          <a:srgbClr val="24BBD5"/>
                        </a:buClr>
                        <a:buFont typeface="Wingdings"/>
                        <a:buChar char=""/>
                        <a:tabLst>
                          <a:tab pos="403225" algn="l"/>
                        </a:tabLst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Educates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business</a:t>
                      </a:r>
                      <a:r>
                        <a:rPr sz="11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units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standards</a:t>
                      </a:r>
                      <a:r>
                        <a:rPr sz="11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and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their</a:t>
                      </a:r>
                      <a:r>
                        <a:rPr sz="11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requirements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403225" indent="-342900">
                        <a:lnSpc>
                          <a:spcPct val="100000"/>
                        </a:lnSpc>
                        <a:spcBef>
                          <a:spcPts val="114"/>
                        </a:spcBef>
                        <a:buClr>
                          <a:srgbClr val="24BBD5"/>
                        </a:buClr>
                        <a:buFont typeface="Wingdings"/>
                        <a:buChar char=""/>
                        <a:tabLst>
                          <a:tab pos="403225" algn="l"/>
                        </a:tabLst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Educates</a:t>
                      </a:r>
                      <a:r>
                        <a:rPr sz="11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business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units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audit</a:t>
                      </a:r>
                      <a:r>
                        <a:rPr sz="11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process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403225" indent="-342900">
                        <a:lnSpc>
                          <a:spcPct val="100000"/>
                        </a:lnSpc>
                        <a:spcBef>
                          <a:spcPts val="204"/>
                        </a:spcBef>
                        <a:buClr>
                          <a:srgbClr val="24BBD5"/>
                        </a:buClr>
                        <a:buFont typeface="Wingdings"/>
                        <a:buChar char=""/>
                        <a:tabLst>
                          <a:tab pos="403225" algn="l"/>
                        </a:tabLst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Reviews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evidence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DE6CC"/>
                    </a:solidFill>
                  </a:tcPr>
                </a:tc>
                <a:tc>
                  <a:txBody>
                    <a:bodyPr/>
                    <a:lstStyle/>
                    <a:p>
                      <a:pPr marL="401955" marR="205104" indent="-342265" algn="just">
                        <a:lnSpc>
                          <a:spcPct val="114599"/>
                        </a:lnSpc>
                        <a:spcBef>
                          <a:spcPts val="935"/>
                        </a:spcBef>
                        <a:buClr>
                          <a:srgbClr val="24BBD5"/>
                        </a:buClr>
                        <a:buFont typeface="Wingdings"/>
                        <a:buChar char=""/>
                        <a:tabLst>
                          <a:tab pos="403225" algn="l"/>
                        </a:tabLst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Ensures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that</a:t>
                      </a:r>
                      <a:r>
                        <a:rPr sz="11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standards</a:t>
                      </a:r>
                      <a:r>
                        <a:rPr sz="11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are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assigned</a:t>
                      </a:r>
                      <a:r>
                        <a:rPr sz="11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to 	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specific</a:t>
                      </a:r>
                      <a:r>
                        <a:rPr sz="11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20" dirty="0">
                          <a:latin typeface="Arial"/>
                          <a:cs typeface="Arial"/>
                        </a:rPr>
                        <a:t>SMEs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401955" marR="98425" indent="-342265" algn="just">
                        <a:lnSpc>
                          <a:spcPct val="114999"/>
                        </a:lnSpc>
                        <a:spcBef>
                          <a:spcPts val="5"/>
                        </a:spcBef>
                        <a:buClr>
                          <a:srgbClr val="24BBD5"/>
                        </a:buClr>
                        <a:buFont typeface="Wingdings"/>
                        <a:buChar char=""/>
                        <a:tabLst>
                          <a:tab pos="403225" algn="l"/>
                        </a:tabLst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Works</a:t>
                      </a:r>
                      <a:r>
                        <a:rPr sz="11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with</a:t>
                      </a:r>
                      <a:r>
                        <a:rPr sz="11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oversight</a:t>
                      </a:r>
                      <a:r>
                        <a:rPr sz="11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group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ensure 	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that</a:t>
                      </a:r>
                      <a:r>
                        <a:rPr sz="11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SMEs are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prepared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1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have</a:t>
                      </a:r>
                      <a:r>
                        <a:rPr sz="11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all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the 	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necessary</a:t>
                      </a:r>
                      <a:r>
                        <a:rPr sz="11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supporting</a:t>
                      </a:r>
                      <a:r>
                        <a:rPr sz="11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evidence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403225" indent="-342900">
                        <a:lnSpc>
                          <a:spcPct val="100000"/>
                        </a:lnSpc>
                        <a:spcBef>
                          <a:spcPts val="195"/>
                        </a:spcBef>
                        <a:buClr>
                          <a:srgbClr val="24BBD5"/>
                        </a:buClr>
                        <a:buFont typeface="Wingdings"/>
                        <a:buChar char=""/>
                        <a:tabLst>
                          <a:tab pos="403225" algn="l"/>
                        </a:tabLst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Completes</a:t>
                      </a:r>
                      <a:r>
                        <a:rPr sz="11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20" dirty="0">
                          <a:latin typeface="Arial"/>
                          <a:cs typeface="Arial"/>
                        </a:rPr>
                        <a:t>RSAWs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187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DE6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5815"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Standards</a:t>
                      </a:r>
                      <a:r>
                        <a:rPr sz="11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Development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DF3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403225" indent="-342900">
                        <a:lnSpc>
                          <a:spcPct val="100000"/>
                        </a:lnSpc>
                        <a:buClr>
                          <a:srgbClr val="24BBD5"/>
                        </a:buClr>
                        <a:buFont typeface="Wingdings"/>
                        <a:buChar char=""/>
                        <a:tabLst>
                          <a:tab pos="403225" algn="l"/>
                        </a:tabLst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Coordinates</a:t>
                      </a:r>
                      <a:r>
                        <a:rPr sz="11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standards</a:t>
                      </a:r>
                      <a:r>
                        <a:rPr sz="1100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development</a:t>
                      </a:r>
                      <a:r>
                        <a:rPr sz="11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efforts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403225" indent="-342900">
                        <a:lnSpc>
                          <a:spcPct val="100000"/>
                        </a:lnSpc>
                        <a:spcBef>
                          <a:spcPts val="190"/>
                        </a:spcBef>
                        <a:buClr>
                          <a:srgbClr val="24BBD5"/>
                        </a:buClr>
                        <a:buFont typeface="Wingdings"/>
                        <a:buChar char=""/>
                        <a:tabLst>
                          <a:tab pos="403225" algn="l"/>
                        </a:tabLst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Ensures</a:t>
                      </a:r>
                      <a:r>
                        <a:rPr sz="11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corporate</a:t>
                      </a:r>
                      <a:r>
                        <a:rPr sz="11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priorities</a:t>
                      </a:r>
                      <a:r>
                        <a:rPr sz="11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are</a:t>
                      </a:r>
                      <a:r>
                        <a:rPr sz="11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addressed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DF3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403225" marR="315595" indent="-343535">
                        <a:lnSpc>
                          <a:spcPct val="114599"/>
                        </a:lnSpc>
                        <a:buClr>
                          <a:srgbClr val="24BBD5"/>
                        </a:buClr>
                        <a:buFont typeface="Wingdings"/>
                        <a:buChar char=""/>
                        <a:tabLst>
                          <a:tab pos="403225" algn="l"/>
                        </a:tabLst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Provides</a:t>
                      </a:r>
                      <a:r>
                        <a:rPr sz="11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SMEs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contribute</a:t>
                      </a:r>
                      <a:r>
                        <a:rPr sz="11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select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drafting</a:t>
                      </a:r>
                      <a:r>
                        <a:rPr sz="11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teams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DF3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542494" y="1126096"/>
            <a:ext cx="1052766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5E5F61"/>
                </a:solidFill>
                <a:latin typeface="Arial"/>
                <a:cs typeface="Arial"/>
              </a:rPr>
              <a:t>The</a:t>
            </a:r>
            <a:r>
              <a:rPr sz="1600" b="1" spc="-5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E5F61"/>
                </a:solidFill>
                <a:latin typeface="Arial"/>
                <a:cs typeface="Arial"/>
              </a:rPr>
              <a:t>table</a:t>
            </a:r>
            <a:r>
              <a:rPr sz="1600" b="1" spc="-4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E5F61"/>
                </a:solidFill>
                <a:latin typeface="Arial"/>
                <a:cs typeface="Arial"/>
              </a:rPr>
              <a:t>below</a:t>
            </a:r>
            <a:r>
              <a:rPr sz="1600" b="1" spc="-3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E5F61"/>
                </a:solidFill>
                <a:latin typeface="Arial"/>
                <a:cs typeface="Arial"/>
              </a:rPr>
              <a:t>suggests</a:t>
            </a:r>
            <a:r>
              <a:rPr sz="1600" b="1" spc="-5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E5F61"/>
                </a:solidFill>
                <a:latin typeface="Arial"/>
                <a:cs typeface="Arial"/>
              </a:rPr>
              <a:t>a</a:t>
            </a:r>
            <a:r>
              <a:rPr sz="1600" b="1" spc="-5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E5F61"/>
                </a:solidFill>
                <a:latin typeface="Arial"/>
                <a:cs typeface="Arial"/>
              </a:rPr>
              <a:t>possible</a:t>
            </a:r>
            <a:r>
              <a:rPr sz="1600" b="1" spc="-4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E5F61"/>
                </a:solidFill>
                <a:latin typeface="Arial"/>
                <a:cs typeface="Arial"/>
              </a:rPr>
              <a:t>delineation</a:t>
            </a:r>
            <a:r>
              <a:rPr sz="1600" b="1" spc="-2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E5F61"/>
                </a:solidFill>
                <a:latin typeface="Arial"/>
                <a:cs typeface="Arial"/>
              </a:rPr>
              <a:t>of</a:t>
            </a:r>
            <a:r>
              <a:rPr sz="1600" b="1" spc="-6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E5F61"/>
                </a:solidFill>
                <a:latin typeface="Arial"/>
                <a:cs typeface="Arial"/>
              </a:rPr>
              <a:t>functions</a:t>
            </a:r>
            <a:r>
              <a:rPr sz="1600" b="1" spc="-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E5F61"/>
                </a:solidFill>
                <a:latin typeface="Arial"/>
                <a:cs typeface="Arial"/>
              </a:rPr>
              <a:t>across</a:t>
            </a:r>
            <a:r>
              <a:rPr sz="1600" b="1" spc="-6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E5F61"/>
                </a:solidFill>
                <a:latin typeface="Arial"/>
                <a:cs typeface="Arial"/>
              </a:rPr>
              <a:t>the</a:t>
            </a:r>
            <a:r>
              <a:rPr sz="1600" b="1" spc="-4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E5F61"/>
                </a:solidFill>
                <a:latin typeface="Arial"/>
                <a:cs typeface="Arial"/>
              </a:rPr>
              <a:t>oversight</a:t>
            </a:r>
            <a:r>
              <a:rPr sz="1600" b="1" spc="-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E5F61"/>
                </a:solidFill>
                <a:latin typeface="Arial"/>
                <a:cs typeface="Arial"/>
              </a:rPr>
              <a:t>group</a:t>
            </a:r>
            <a:r>
              <a:rPr sz="1600" b="1" spc="-4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E5F61"/>
                </a:solidFill>
                <a:latin typeface="Arial"/>
                <a:cs typeface="Arial"/>
              </a:rPr>
              <a:t>and</a:t>
            </a:r>
            <a:r>
              <a:rPr sz="1600" b="1" spc="-5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E5F61"/>
                </a:solidFill>
                <a:latin typeface="Arial"/>
                <a:cs typeface="Arial"/>
              </a:rPr>
              <a:t>business</a:t>
            </a:r>
            <a:r>
              <a:rPr sz="1600" b="1" spc="-4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5E5F61"/>
                </a:solidFill>
                <a:latin typeface="Arial"/>
                <a:cs typeface="Arial"/>
              </a:rPr>
              <a:t>units. </a:t>
            </a:r>
            <a:r>
              <a:rPr sz="1600" b="1" dirty="0">
                <a:solidFill>
                  <a:srgbClr val="5E5F61"/>
                </a:solidFill>
                <a:latin typeface="Arial"/>
                <a:cs typeface="Arial"/>
              </a:rPr>
              <a:t>These</a:t>
            </a:r>
            <a:r>
              <a:rPr sz="1600" b="1" spc="-5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E5F61"/>
                </a:solidFill>
                <a:latin typeface="Arial"/>
                <a:cs typeface="Arial"/>
              </a:rPr>
              <a:t>responsibilities</a:t>
            </a:r>
            <a:r>
              <a:rPr sz="1600" b="1" spc="-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E5F61"/>
                </a:solidFill>
                <a:latin typeface="Arial"/>
                <a:cs typeface="Arial"/>
              </a:rPr>
              <a:t>should</a:t>
            </a:r>
            <a:r>
              <a:rPr sz="1600" b="1" spc="-4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E5F61"/>
                </a:solidFill>
                <a:latin typeface="Arial"/>
                <a:cs typeface="Arial"/>
              </a:rPr>
              <a:t>be</a:t>
            </a:r>
            <a:r>
              <a:rPr sz="1600" b="1" spc="-6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E5F61"/>
                </a:solidFill>
                <a:latin typeface="Arial"/>
                <a:cs typeface="Arial"/>
              </a:rPr>
              <a:t>clear</a:t>
            </a:r>
            <a:r>
              <a:rPr sz="1600" b="1" spc="-5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E5F61"/>
                </a:solidFill>
                <a:latin typeface="Arial"/>
                <a:cs typeface="Arial"/>
              </a:rPr>
              <a:t>and</a:t>
            </a:r>
            <a:r>
              <a:rPr sz="1600" b="1" spc="-5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E5F61"/>
                </a:solidFill>
                <a:latin typeface="Arial"/>
                <a:cs typeface="Arial"/>
              </a:rPr>
              <a:t>flexible</a:t>
            </a:r>
            <a:r>
              <a:rPr sz="1600" b="1" spc="-2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E5F61"/>
                </a:solidFill>
                <a:latin typeface="Arial"/>
                <a:cs typeface="Arial"/>
              </a:rPr>
              <a:t>enough</a:t>
            </a:r>
            <a:r>
              <a:rPr sz="1600" b="1" spc="-4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E5F61"/>
                </a:solidFill>
                <a:latin typeface="Arial"/>
                <a:cs typeface="Arial"/>
              </a:rPr>
              <a:t>to</a:t>
            </a:r>
            <a:r>
              <a:rPr sz="1600" b="1" spc="-5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E5F61"/>
                </a:solidFill>
                <a:latin typeface="Arial"/>
                <a:cs typeface="Arial"/>
              </a:rPr>
              <a:t>adapt</a:t>
            </a:r>
            <a:r>
              <a:rPr sz="1600" b="1" spc="-4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E5F61"/>
                </a:solidFill>
                <a:latin typeface="Arial"/>
                <a:cs typeface="Arial"/>
              </a:rPr>
              <a:t>to</a:t>
            </a:r>
            <a:r>
              <a:rPr sz="1600" b="1" spc="-4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E5F61"/>
                </a:solidFill>
                <a:latin typeface="Arial"/>
                <a:cs typeface="Arial"/>
              </a:rPr>
              <a:t>evolving </a:t>
            </a:r>
            <a:r>
              <a:rPr sz="1600" b="1" spc="-10" dirty="0">
                <a:solidFill>
                  <a:srgbClr val="5E5F61"/>
                </a:solidFill>
                <a:latin typeface="Arial"/>
                <a:cs typeface="Arial"/>
              </a:rPr>
              <a:t>NERC/FERC</a:t>
            </a:r>
            <a:r>
              <a:rPr sz="1600" b="1" spc="-7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5E5F61"/>
                </a:solidFill>
                <a:latin typeface="Arial"/>
                <a:cs typeface="Arial"/>
              </a:rPr>
              <a:t>priorities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A43E5C1B-FE36-5F70-B1A2-50CEB47F20C1}"/>
              </a:ext>
            </a:extLst>
          </p:cNvPr>
          <p:cNvSpPr txBox="1"/>
          <p:nvPr/>
        </p:nvSpPr>
        <p:spPr>
          <a:xfrm>
            <a:off x="11459485" y="6545437"/>
            <a:ext cx="12509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b="1" dirty="0">
                <a:solidFill>
                  <a:srgbClr val="FFFFFF"/>
                </a:solidFill>
                <a:latin typeface="Arial"/>
                <a:cs typeface="Arial"/>
              </a:rPr>
              <a:t>7</a:t>
            </a:r>
            <a:endParaRPr sz="1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Key</a:t>
            </a:r>
            <a:r>
              <a:rPr spc="-20" dirty="0"/>
              <a:t> </a:t>
            </a:r>
            <a:r>
              <a:rPr dirty="0"/>
              <a:t>Processes</a:t>
            </a:r>
            <a:r>
              <a:rPr spc="-25" dirty="0"/>
              <a:t> </a:t>
            </a:r>
            <a:r>
              <a:rPr spc="-10" dirty="0"/>
              <a:t>(cont’d)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/>
              <a:t>Copyright</a:t>
            </a:r>
            <a:r>
              <a:rPr spc="25" dirty="0"/>
              <a:t> </a:t>
            </a: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2023</a:t>
            </a:r>
            <a:r>
              <a:rPr spc="-10" dirty="0"/>
              <a:t> </a:t>
            </a:r>
            <a:r>
              <a:rPr dirty="0"/>
              <a:t>by</a:t>
            </a:r>
            <a:r>
              <a:rPr spc="-15" dirty="0"/>
              <a:t> </a:t>
            </a:r>
            <a:r>
              <a:rPr spc="-10" dirty="0"/>
              <a:t>ScottMadden,</a:t>
            </a:r>
            <a:r>
              <a:rPr spc="40" dirty="0"/>
              <a:t> </a:t>
            </a:r>
            <a:r>
              <a:rPr dirty="0"/>
              <a:t>Inc.</a:t>
            </a:r>
            <a:r>
              <a:rPr spc="15" dirty="0"/>
              <a:t> </a:t>
            </a:r>
            <a:r>
              <a:rPr dirty="0"/>
              <a:t>All</a:t>
            </a:r>
            <a:r>
              <a:rPr spc="-35" dirty="0"/>
              <a:t> </a:t>
            </a:r>
            <a:r>
              <a:rPr dirty="0"/>
              <a:t>rights</a:t>
            </a:r>
            <a:r>
              <a:rPr spc="-5" dirty="0"/>
              <a:t> </a:t>
            </a:r>
            <a:r>
              <a:rPr spc="-10" dirty="0"/>
              <a:t>reserved.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535322" y="1265516"/>
          <a:ext cx="9109075" cy="3987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84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886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359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5290">
                <a:tc>
                  <a:txBody>
                    <a:bodyPr/>
                    <a:lstStyle/>
                    <a:p>
                      <a:pPr marL="605155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Compliance</a:t>
                      </a:r>
                      <a:r>
                        <a:rPr sz="1100" b="1" spc="-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Process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225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BB81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Oversight</a:t>
                      </a:r>
                      <a:r>
                        <a:rPr sz="1100" b="1" spc="-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Group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225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BB81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Business</a:t>
                      </a:r>
                      <a:r>
                        <a:rPr sz="1100" b="1" spc="-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Units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225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BB8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9325"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Internal</a:t>
                      </a:r>
                      <a:r>
                        <a:rPr sz="11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Audit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DE6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403225" marR="198755" indent="-343535">
                        <a:lnSpc>
                          <a:spcPct val="114999"/>
                        </a:lnSpc>
                        <a:buClr>
                          <a:srgbClr val="24BBD5"/>
                        </a:buClr>
                        <a:buFont typeface="Wingdings"/>
                        <a:buChar char=""/>
                        <a:tabLst>
                          <a:tab pos="403225" algn="l"/>
                        </a:tabLst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Identifies</a:t>
                      </a:r>
                      <a:r>
                        <a:rPr sz="11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deficiencies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11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documentation</a:t>
                      </a:r>
                      <a:r>
                        <a:rPr sz="11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and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evidence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through</a:t>
                      </a:r>
                      <a:r>
                        <a:rPr sz="11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internal</a:t>
                      </a:r>
                      <a:r>
                        <a:rPr sz="11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spot</a:t>
                      </a:r>
                      <a:r>
                        <a:rPr sz="11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checks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20" dirty="0">
                          <a:latin typeface="Arial"/>
                          <a:cs typeface="Arial"/>
                        </a:rPr>
                        <a:t>mock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audits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DE6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401955" marR="69215" indent="-342265" algn="just">
                        <a:lnSpc>
                          <a:spcPct val="114999"/>
                        </a:lnSpc>
                        <a:buClr>
                          <a:srgbClr val="24BBD5"/>
                        </a:buClr>
                        <a:buFont typeface="Wingdings"/>
                        <a:buChar char=""/>
                        <a:tabLst>
                          <a:tab pos="403225" algn="l"/>
                        </a:tabLst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Provides</a:t>
                      </a:r>
                      <a:r>
                        <a:rPr sz="11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SMEs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11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amend</a:t>
                      </a:r>
                      <a:r>
                        <a:rPr sz="11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documentation 	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evidence to</a:t>
                      </a:r>
                      <a:r>
                        <a:rPr sz="11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meet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standard</a:t>
                      </a:r>
                      <a:r>
                        <a:rPr sz="11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set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 by 	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oversight</a:t>
                      </a:r>
                      <a:r>
                        <a:rPr sz="11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organization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DE6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32560"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100" spc="-10" dirty="0">
                          <a:latin typeface="Arial"/>
                          <a:cs typeface="Arial"/>
                        </a:rPr>
                        <a:t>Self-Reporting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DF3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403225" marR="215900" indent="-343535">
                        <a:lnSpc>
                          <a:spcPct val="114599"/>
                        </a:lnSpc>
                        <a:buClr>
                          <a:srgbClr val="24BBD5"/>
                        </a:buClr>
                        <a:buFont typeface="Wingdings"/>
                        <a:buChar char=""/>
                        <a:tabLst>
                          <a:tab pos="403225" algn="l"/>
                        </a:tabLst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Manages</a:t>
                      </a:r>
                      <a:r>
                        <a:rPr sz="11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1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process</a:t>
                      </a:r>
                      <a:r>
                        <a:rPr sz="11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11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identify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violations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and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self-report</a:t>
                      </a:r>
                      <a:r>
                        <a:rPr sz="11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11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1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RRO</a:t>
                      </a:r>
                      <a:r>
                        <a:rPr sz="11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as</a:t>
                      </a:r>
                      <a:r>
                        <a:rPr sz="11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appropriate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403225" marR="219075" indent="-343535">
                        <a:lnSpc>
                          <a:spcPct val="114599"/>
                        </a:lnSpc>
                        <a:spcBef>
                          <a:spcPts val="10"/>
                        </a:spcBef>
                        <a:buClr>
                          <a:srgbClr val="24BBD5"/>
                        </a:buClr>
                        <a:buFont typeface="Wingdings"/>
                        <a:buChar char=""/>
                        <a:tabLst>
                          <a:tab pos="403225" algn="l"/>
                        </a:tabLst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Serves</a:t>
                      </a:r>
                      <a:r>
                        <a:rPr sz="11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as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1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primary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point</a:t>
                      </a:r>
                      <a:r>
                        <a:rPr sz="11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11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contact</a:t>
                      </a:r>
                      <a:r>
                        <a:rPr sz="11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with 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the RRO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DF3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403225" marR="88900" indent="-343535">
                        <a:lnSpc>
                          <a:spcPct val="114599"/>
                        </a:lnSpc>
                        <a:buClr>
                          <a:srgbClr val="24BBD5"/>
                        </a:buClr>
                        <a:buFont typeface="Wingdings"/>
                        <a:buChar char=""/>
                        <a:tabLst>
                          <a:tab pos="403225" algn="l"/>
                        </a:tabLst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Identifies</a:t>
                      </a:r>
                      <a:r>
                        <a:rPr sz="11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incidences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non-compliance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provides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them</a:t>
                      </a:r>
                      <a:r>
                        <a:rPr sz="11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oversight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group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403225" marR="135890" indent="-343535">
                        <a:lnSpc>
                          <a:spcPct val="114599"/>
                        </a:lnSpc>
                        <a:spcBef>
                          <a:spcPts val="10"/>
                        </a:spcBef>
                        <a:buClr>
                          <a:srgbClr val="24BBD5"/>
                        </a:buClr>
                        <a:buFont typeface="Wingdings"/>
                        <a:buChar char=""/>
                        <a:tabLst>
                          <a:tab pos="403225" algn="l"/>
                        </a:tabLst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Provides</a:t>
                      </a:r>
                      <a:r>
                        <a:rPr sz="11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subject</a:t>
                      </a:r>
                      <a:r>
                        <a:rPr sz="11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matter</a:t>
                      </a:r>
                      <a:r>
                        <a:rPr sz="1100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expertise</a:t>
                      </a:r>
                      <a:r>
                        <a:rPr sz="11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during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any</a:t>
                      </a:r>
                      <a:r>
                        <a:rPr sz="11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investigation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DF3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90625"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Investigation</a:t>
                      </a:r>
                      <a:r>
                        <a:rPr sz="11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1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Settlements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DE6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403225" marR="100330" indent="-343535">
                        <a:lnSpc>
                          <a:spcPct val="114599"/>
                        </a:lnSpc>
                        <a:buClr>
                          <a:srgbClr val="24BBD5"/>
                        </a:buClr>
                        <a:buFont typeface="Wingdings"/>
                        <a:buChar char=""/>
                        <a:tabLst>
                          <a:tab pos="403225" algn="l"/>
                        </a:tabLst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Manages</a:t>
                      </a:r>
                      <a:r>
                        <a:rPr sz="11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negotiations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with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RRO,</a:t>
                      </a:r>
                      <a:r>
                        <a:rPr sz="11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20" dirty="0">
                          <a:latin typeface="Arial"/>
                          <a:cs typeface="Arial"/>
                        </a:rPr>
                        <a:t>NERC,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1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20" dirty="0">
                          <a:latin typeface="Arial"/>
                          <a:cs typeface="Arial"/>
                        </a:rPr>
                        <a:t>FERC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403225" marR="308610" indent="-343535">
                        <a:lnSpc>
                          <a:spcPct val="114599"/>
                        </a:lnSpc>
                        <a:spcBef>
                          <a:spcPts val="10"/>
                        </a:spcBef>
                        <a:buClr>
                          <a:srgbClr val="24BBD5"/>
                        </a:buClr>
                        <a:buFont typeface="Wingdings"/>
                        <a:buChar char=""/>
                        <a:tabLst>
                          <a:tab pos="403225" algn="l"/>
                        </a:tabLst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Works</a:t>
                      </a:r>
                      <a:r>
                        <a:rPr sz="11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with</a:t>
                      </a:r>
                      <a:r>
                        <a:rPr sz="11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senior</a:t>
                      </a:r>
                      <a:r>
                        <a:rPr sz="11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management</a:t>
                      </a:r>
                      <a:r>
                        <a:rPr sz="11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determine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negotiating</a:t>
                      </a:r>
                      <a:r>
                        <a:rPr sz="11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position;</a:t>
                      </a:r>
                      <a:r>
                        <a:rPr sz="11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approve</a:t>
                      </a:r>
                      <a:r>
                        <a:rPr sz="11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settlement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DE6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403225" marR="504190" indent="-343535">
                        <a:lnSpc>
                          <a:spcPct val="114599"/>
                        </a:lnSpc>
                        <a:buClr>
                          <a:srgbClr val="24BBD5"/>
                        </a:buClr>
                        <a:buFont typeface="Wingdings"/>
                        <a:buChar char=""/>
                        <a:tabLst>
                          <a:tab pos="403225" algn="l"/>
                        </a:tabLst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Provides</a:t>
                      </a:r>
                      <a:r>
                        <a:rPr sz="11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evidence</a:t>
                      </a:r>
                      <a:r>
                        <a:rPr sz="11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1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support</a:t>
                      </a:r>
                      <a:r>
                        <a:rPr sz="11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for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negotiations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403225" marR="187960" indent="-343535">
                        <a:lnSpc>
                          <a:spcPct val="114599"/>
                        </a:lnSpc>
                        <a:spcBef>
                          <a:spcPts val="10"/>
                        </a:spcBef>
                        <a:buClr>
                          <a:srgbClr val="24BBD5"/>
                        </a:buClr>
                        <a:buFont typeface="Wingdings"/>
                        <a:buChar char=""/>
                        <a:tabLst>
                          <a:tab pos="403225" algn="l"/>
                        </a:tabLst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Provides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engineering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11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other</a:t>
                      </a:r>
                      <a:r>
                        <a:rPr sz="11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expertise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company</a:t>
                      </a:r>
                      <a:r>
                        <a:rPr sz="11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compliance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with</a:t>
                      </a:r>
                      <a:r>
                        <a:rPr sz="11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standard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DE6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2417064" y="5503164"/>
            <a:ext cx="7358380" cy="675640"/>
          </a:xfrm>
          <a:prstGeom prst="rect">
            <a:avLst/>
          </a:prstGeom>
          <a:solidFill>
            <a:srgbClr val="5E5F61"/>
          </a:solidFill>
        </p:spPr>
        <p:txBody>
          <a:bodyPr vert="horz" wrap="square" lIns="0" tIns="5524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34"/>
              </a:spcBef>
            </a:pP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Roles</a:t>
            </a:r>
            <a:r>
              <a:rPr sz="1200" b="1" i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1200" b="1" i="1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responsibilities</a:t>
            </a:r>
            <a:r>
              <a:rPr sz="1200" b="1" i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sz="1200" b="1" i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each</a:t>
            </a:r>
            <a:r>
              <a:rPr sz="1200" b="1" i="1" spc="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sz="1200" b="1" i="1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these</a:t>
            </a:r>
            <a:r>
              <a:rPr sz="1200" b="1" i="1"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processes</a:t>
            </a:r>
            <a:r>
              <a:rPr sz="1200" b="1" i="1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should</a:t>
            </a:r>
            <a:r>
              <a:rPr sz="1200" b="1" i="1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be</a:t>
            </a:r>
            <a:r>
              <a:rPr sz="1200" b="1" i="1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spc="-10" dirty="0">
                <a:solidFill>
                  <a:srgbClr val="FFFFFF"/>
                </a:solidFill>
                <a:latin typeface="Arial"/>
                <a:cs typeface="Arial"/>
              </a:rPr>
              <a:t>clear.</a:t>
            </a:r>
            <a:endParaRPr sz="1200">
              <a:latin typeface="Arial"/>
              <a:cs typeface="Arial"/>
            </a:endParaRPr>
          </a:p>
          <a:p>
            <a:pPr marL="215265" marR="209550" algn="ctr">
              <a:lnSpc>
                <a:spcPct val="102499"/>
              </a:lnSpc>
              <a:spcBef>
                <a:spcPts val="15"/>
              </a:spcBef>
            </a:pP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1200" b="1" i="1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200" b="1" i="1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hybrid</a:t>
            </a:r>
            <a:r>
              <a:rPr sz="1200" b="1" i="1" spc="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model,</a:t>
            </a:r>
            <a:r>
              <a:rPr sz="1200" b="1" i="1" spc="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management</a:t>
            </a:r>
            <a:r>
              <a:rPr sz="1200" b="1" i="1"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must</a:t>
            </a:r>
            <a:r>
              <a:rPr sz="1200" b="1" i="1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ensure</a:t>
            </a:r>
            <a:r>
              <a:rPr sz="1200" b="1" i="1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sz="1200" b="1" i="1" spc="1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both</a:t>
            </a:r>
            <a:r>
              <a:rPr sz="1200" b="1" i="1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200" b="1" i="1"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compliance</a:t>
            </a:r>
            <a:r>
              <a:rPr sz="1200" b="1" i="1" spc="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organization</a:t>
            </a:r>
            <a:r>
              <a:rPr sz="1200" b="1" i="1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1200" b="1" i="1" spc="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spc="-25" dirty="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business</a:t>
            </a:r>
            <a:r>
              <a:rPr sz="1200" b="1" i="1" spc="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units</a:t>
            </a:r>
            <a:r>
              <a:rPr sz="1200" b="1" i="1" spc="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fulfill</a:t>
            </a:r>
            <a:r>
              <a:rPr sz="1200" b="1" i="1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Arial"/>
                <a:cs typeface="Arial"/>
              </a:rPr>
              <a:t>their</a:t>
            </a:r>
            <a:r>
              <a:rPr sz="1200" b="1" i="1" spc="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spc="-10" dirty="0">
                <a:solidFill>
                  <a:srgbClr val="FFFFFF"/>
                </a:solidFill>
                <a:latin typeface="Arial"/>
                <a:cs typeface="Arial"/>
              </a:rPr>
              <a:t>obligations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D5B3244A-2F21-77D8-AAA4-FB8023C973A3}"/>
              </a:ext>
            </a:extLst>
          </p:cNvPr>
          <p:cNvSpPr txBox="1"/>
          <p:nvPr/>
        </p:nvSpPr>
        <p:spPr>
          <a:xfrm>
            <a:off x="11459485" y="6545437"/>
            <a:ext cx="12509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b="1" dirty="0">
                <a:solidFill>
                  <a:srgbClr val="FFFFFF"/>
                </a:solidFill>
                <a:latin typeface="Arial"/>
                <a:cs typeface="Arial"/>
              </a:rPr>
              <a:t>8</a:t>
            </a:r>
            <a:endParaRPr sz="1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/>
              <a:t>How ScottMadden</a:t>
            </a:r>
            <a:r>
              <a:rPr spc="-15" dirty="0"/>
              <a:t> </a:t>
            </a:r>
            <a:r>
              <a:rPr dirty="0"/>
              <a:t>Can</a:t>
            </a:r>
            <a:r>
              <a:rPr spc="-45" dirty="0"/>
              <a:t> </a:t>
            </a:r>
            <a:r>
              <a:rPr spc="-20" dirty="0"/>
              <a:t>Help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/>
              <a:t>Copyright</a:t>
            </a:r>
            <a:r>
              <a:rPr spc="25" dirty="0"/>
              <a:t> </a:t>
            </a: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2023</a:t>
            </a:r>
            <a:r>
              <a:rPr spc="-10" dirty="0"/>
              <a:t> </a:t>
            </a:r>
            <a:r>
              <a:rPr dirty="0"/>
              <a:t>by</a:t>
            </a:r>
            <a:r>
              <a:rPr spc="-15" dirty="0"/>
              <a:t> </a:t>
            </a:r>
            <a:r>
              <a:rPr spc="-10" dirty="0"/>
              <a:t>ScottMadden,</a:t>
            </a:r>
            <a:r>
              <a:rPr spc="40" dirty="0"/>
              <a:t> </a:t>
            </a:r>
            <a:r>
              <a:rPr dirty="0"/>
              <a:t>Inc.</a:t>
            </a:r>
            <a:r>
              <a:rPr spc="15" dirty="0"/>
              <a:t> </a:t>
            </a:r>
            <a:r>
              <a:rPr dirty="0"/>
              <a:t>All</a:t>
            </a:r>
            <a:r>
              <a:rPr spc="-35" dirty="0"/>
              <a:t> </a:t>
            </a:r>
            <a:r>
              <a:rPr dirty="0"/>
              <a:t>rights</a:t>
            </a:r>
            <a:r>
              <a:rPr spc="-5" dirty="0"/>
              <a:t> </a:t>
            </a:r>
            <a:r>
              <a:rPr spc="-10" dirty="0"/>
              <a:t>reserved.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71871" y="1192675"/>
            <a:ext cx="9429115" cy="2685415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590"/>
              </a:spcBef>
              <a:buClr>
                <a:srgbClr val="24BBD5"/>
              </a:buClr>
              <a:buFont typeface="Wingdings"/>
              <a:buChar char=""/>
              <a:tabLst>
                <a:tab pos="241300" algn="l"/>
              </a:tabLst>
            </a:pP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Designing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the</a:t>
            </a:r>
            <a:r>
              <a:rPr sz="1050" spc="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NERC compliance</a:t>
            </a:r>
            <a:r>
              <a:rPr sz="1050" spc="-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organization</a:t>
            </a:r>
            <a:r>
              <a:rPr sz="1050" spc="2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and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associated</a:t>
            </a:r>
            <a:r>
              <a:rPr sz="105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processes; ensuring that</a:t>
            </a:r>
            <a:r>
              <a:rPr sz="1050" spc="2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stakeholder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needs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are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addressed</a:t>
            </a:r>
            <a:endParaRPr sz="105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490"/>
              </a:spcBef>
              <a:buClr>
                <a:srgbClr val="24BBD5"/>
              </a:buClr>
              <a:buFont typeface="Wingdings"/>
              <a:buChar char=""/>
              <a:tabLst>
                <a:tab pos="241300" algn="l"/>
              </a:tabLst>
            </a:pP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Assessing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the</a:t>
            </a:r>
            <a:r>
              <a:rPr sz="1050" spc="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existing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NERC</a:t>
            </a:r>
            <a:r>
              <a:rPr sz="105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compliance</a:t>
            </a:r>
            <a:r>
              <a:rPr sz="105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organization</a:t>
            </a:r>
            <a:r>
              <a:rPr sz="1050" spc="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and processes; providing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actionable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recommendations</a:t>
            </a:r>
            <a:endParaRPr sz="105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480"/>
              </a:spcBef>
              <a:buClr>
                <a:srgbClr val="24BBD5"/>
              </a:buClr>
              <a:buFont typeface="Wingdings"/>
              <a:buChar char=""/>
              <a:tabLst>
                <a:tab pos="241300" algn="l"/>
              </a:tabLst>
            </a:pP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Developing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and</a:t>
            </a:r>
            <a:r>
              <a:rPr sz="105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documenting</a:t>
            </a:r>
            <a:r>
              <a:rPr sz="1050" spc="2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a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plan for audit</a:t>
            </a:r>
            <a:r>
              <a:rPr sz="1050" spc="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documentation</a:t>
            </a:r>
            <a:endParaRPr sz="1050">
              <a:latin typeface="Arial"/>
              <a:cs typeface="Arial"/>
            </a:endParaRPr>
          </a:p>
          <a:p>
            <a:pPr marL="582295" lvl="1" indent="-228600">
              <a:lnSpc>
                <a:spcPct val="100000"/>
              </a:lnSpc>
              <a:spcBef>
                <a:spcPts val="480"/>
              </a:spcBef>
              <a:buChar char="–"/>
              <a:tabLst>
                <a:tab pos="582295" algn="l"/>
              </a:tabLst>
            </a:pP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Ongoing compliance</a:t>
            </a:r>
            <a:r>
              <a:rPr sz="105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tracking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and</a:t>
            </a:r>
            <a:r>
              <a:rPr sz="105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reporting</a:t>
            </a:r>
            <a:r>
              <a:rPr sz="1050" spc="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20" dirty="0">
                <a:solidFill>
                  <a:srgbClr val="5E5F61"/>
                </a:solidFill>
                <a:latin typeface="Arial"/>
                <a:cs typeface="Arial"/>
              </a:rPr>
              <a:t>plan</a:t>
            </a:r>
            <a:endParaRPr sz="1050">
              <a:latin typeface="Arial"/>
              <a:cs typeface="Arial"/>
            </a:endParaRPr>
          </a:p>
          <a:p>
            <a:pPr marL="582295" lvl="1" indent="-228600">
              <a:lnSpc>
                <a:spcPct val="100000"/>
              </a:lnSpc>
              <a:spcBef>
                <a:spcPts val="495"/>
              </a:spcBef>
              <a:buChar char="–"/>
              <a:tabLst>
                <a:tab pos="582295" algn="l"/>
              </a:tabLst>
            </a:pP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Self-reporting</a:t>
            </a:r>
            <a:r>
              <a:rPr sz="1050" spc="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process</a:t>
            </a:r>
            <a:endParaRPr sz="1050">
              <a:latin typeface="Arial"/>
              <a:cs typeface="Arial"/>
            </a:endParaRPr>
          </a:p>
          <a:p>
            <a:pPr marL="582295" lvl="1" indent="-228600">
              <a:lnSpc>
                <a:spcPct val="100000"/>
              </a:lnSpc>
              <a:spcBef>
                <a:spcPts val="480"/>
              </a:spcBef>
              <a:buChar char="–"/>
              <a:tabLst>
                <a:tab pos="582295" algn="l"/>
              </a:tabLst>
            </a:pP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Audit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documentation</a:t>
            </a:r>
            <a:r>
              <a:rPr sz="1050" spc="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templates</a:t>
            </a:r>
            <a:endParaRPr sz="105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480"/>
              </a:spcBef>
              <a:buClr>
                <a:srgbClr val="24BBD5"/>
              </a:buClr>
              <a:buFont typeface="Wingdings"/>
              <a:buChar char=""/>
              <a:tabLst>
                <a:tab pos="241300" algn="l"/>
              </a:tabLst>
            </a:pP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Auditing</a:t>
            </a:r>
            <a:r>
              <a:rPr sz="1050" spc="2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specific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standards</a:t>
            </a:r>
            <a:endParaRPr sz="105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490"/>
              </a:spcBef>
              <a:buClr>
                <a:srgbClr val="24BBD5"/>
              </a:buClr>
              <a:buFont typeface="Wingdings"/>
              <a:buChar char=""/>
              <a:tabLst>
                <a:tab pos="241300" algn="l"/>
              </a:tabLst>
            </a:pP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Assisting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with</a:t>
            </a:r>
            <a:r>
              <a:rPr sz="1050" spc="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the</a:t>
            </a:r>
            <a:r>
              <a:rPr sz="1050" spc="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assembly/compilation</a:t>
            </a:r>
            <a:r>
              <a:rPr sz="1050" spc="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of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compliance</a:t>
            </a:r>
            <a:r>
              <a:rPr sz="105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documentation</a:t>
            </a:r>
            <a:endParaRPr sz="105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480"/>
              </a:spcBef>
              <a:buClr>
                <a:srgbClr val="24BBD5"/>
              </a:buClr>
              <a:buFont typeface="Wingdings"/>
              <a:buChar char=""/>
              <a:tabLst>
                <a:tab pos="241300" algn="l"/>
              </a:tabLst>
            </a:pP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Identifying</a:t>
            </a:r>
            <a:r>
              <a:rPr sz="1050" spc="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and</a:t>
            </a:r>
            <a:r>
              <a:rPr sz="105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resolving reporting</a:t>
            </a:r>
            <a:r>
              <a:rPr sz="1050" spc="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gaps between</a:t>
            </a:r>
            <a:r>
              <a:rPr sz="1050" spc="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new</a:t>
            </a:r>
            <a:r>
              <a:rPr sz="105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requirements</a:t>
            </a:r>
            <a:r>
              <a:rPr sz="1050" spc="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and existing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documentation</a:t>
            </a:r>
            <a:endParaRPr sz="105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480"/>
              </a:spcBef>
              <a:buClr>
                <a:srgbClr val="24BBD5"/>
              </a:buClr>
              <a:buFont typeface="Wingdings"/>
              <a:buChar char=""/>
              <a:tabLst>
                <a:tab pos="241300" algn="l"/>
              </a:tabLst>
            </a:pP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Ensuring</a:t>
            </a:r>
            <a:r>
              <a:rPr sz="105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consistent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reporting</a:t>
            </a:r>
            <a:r>
              <a:rPr sz="1050" spc="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across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operating</a:t>
            </a:r>
            <a:r>
              <a:rPr sz="1050" spc="1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companies</a:t>
            </a:r>
            <a:endParaRPr sz="105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495"/>
              </a:spcBef>
              <a:buClr>
                <a:srgbClr val="24BBD5"/>
              </a:buClr>
              <a:buFont typeface="Wingdings"/>
              <a:buChar char=""/>
              <a:tabLst>
                <a:tab pos="241300" algn="l"/>
              </a:tabLst>
            </a:pP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Identifying</a:t>
            </a:r>
            <a:r>
              <a:rPr sz="1050" spc="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a</a:t>
            </a:r>
            <a:r>
              <a:rPr sz="1050" spc="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compliance documentation</a:t>
            </a:r>
            <a:r>
              <a:rPr sz="1050" spc="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repository,</a:t>
            </a:r>
            <a:r>
              <a:rPr sz="1050" spc="4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knowledge-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sharing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approach,</a:t>
            </a:r>
            <a:r>
              <a:rPr sz="1050" spc="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and</a:t>
            </a:r>
            <a:r>
              <a:rPr sz="1050" spc="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methodology</a:t>
            </a:r>
            <a:r>
              <a:rPr sz="1050" spc="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to</a:t>
            </a:r>
            <a:r>
              <a:rPr sz="1050" spc="2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respond</a:t>
            </a:r>
            <a:r>
              <a:rPr sz="1050" spc="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to</a:t>
            </a:r>
            <a:r>
              <a:rPr sz="1050" spc="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regulatory</a:t>
            </a:r>
            <a:r>
              <a:rPr sz="1050" spc="2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inquiries</a:t>
            </a:r>
            <a:r>
              <a:rPr sz="105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and</a:t>
            </a:r>
            <a:r>
              <a:rPr sz="1050" spc="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for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self-reporting</a:t>
            </a:r>
            <a:endParaRPr sz="105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475"/>
              </a:spcBef>
              <a:buClr>
                <a:srgbClr val="24BBD5"/>
              </a:buClr>
              <a:buFont typeface="Wingdings"/>
              <a:buChar char=""/>
              <a:tabLst>
                <a:tab pos="241300" algn="l"/>
              </a:tabLst>
            </a:pP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Preparing</a:t>
            </a:r>
            <a:r>
              <a:rPr sz="1050" spc="-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a</a:t>
            </a:r>
            <a:r>
              <a:rPr sz="1050" spc="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long-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range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plan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for</a:t>
            </a:r>
            <a:r>
              <a:rPr sz="1050" spc="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documentation</a:t>
            </a:r>
            <a:r>
              <a:rPr sz="1050" spc="25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review</a:t>
            </a:r>
            <a:r>
              <a:rPr sz="1050" spc="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E5F61"/>
                </a:solidFill>
                <a:latin typeface="Arial"/>
                <a:cs typeface="Arial"/>
              </a:rPr>
              <a:t>and</a:t>
            </a:r>
            <a:r>
              <a:rPr sz="1050" spc="10" dirty="0">
                <a:solidFill>
                  <a:srgbClr val="5E5F61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5E5F61"/>
                </a:solidFill>
                <a:latin typeface="Arial"/>
                <a:cs typeface="Arial"/>
              </a:rPr>
              <a:t>refresh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58A31948-788D-8E18-090C-2F0C1010F3AB}"/>
              </a:ext>
            </a:extLst>
          </p:cNvPr>
          <p:cNvSpPr txBox="1"/>
          <p:nvPr/>
        </p:nvSpPr>
        <p:spPr>
          <a:xfrm>
            <a:off x="11459485" y="6545437"/>
            <a:ext cx="12509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b="1" dirty="0">
                <a:solidFill>
                  <a:srgbClr val="FFFFFF"/>
                </a:solidFill>
                <a:latin typeface="Arial"/>
                <a:cs typeface="Arial"/>
              </a:rPr>
              <a:t>9</a:t>
            </a:r>
            <a:endParaRPr sz="1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22827BE34A1F6489A018ADF543E8AA9" ma:contentTypeVersion="4" ma:contentTypeDescription="Create a new document." ma:contentTypeScope="" ma:versionID="d54dc9b33736576868ae8e269bf0700e">
  <xsd:schema xmlns:xsd="http://www.w3.org/2001/XMLSchema" xmlns:xs="http://www.w3.org/2001/XMLSchema" xmlns:p="http://schemas.microsoft.com/office/2006/metadata/properties" xmlns:ns2="4b273a2f-0cbb-42bf-9cdf-6d2401c0d42d" targetNamespace="http://schemas.microsoft.com/office/2006/metadata/properties" ma:root="true" ma:fieldsID="f516b24ab3a3618f215f449877ecb726" ns2:_="">
    <xsd:import namespace="4b273a2f-0cbb-42bf-9cdf-6d2401c0d42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273a2f-0cbb-42bf-9cdf-6d2401c0d42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FA6DD2F-8E31-4A9E-AF18-6D5D51E9600D}"/>
</file>

<file path=customXml/itemProps2.xml><?xml version="1.0" encoding="utf-8"?>
<ds:datastoreItem xmlns:ds="http://schemas.openxmlformats.org/officeDocument/2006/customXml" ds:itemID="{6281FBF6-77DA-4B20-8EB4-CEAEA7DC550A}"/>
</file>

<file path=customXml/itemProps3.xml><?xml version="1.0" encoding="utf-8"?>
<ds:datastoreItem xmlns:ds="http://schemas.openxmlformats.org/officeDocument/2006/customXml" ds:itemID="{91B1E926-4351-493B-9F23-EC9DDD57708B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Words>1755</Words>
  <Application>Microsoft Office PowerPoint</Application>
  <PresentationFormat>Widescreen</PresentationFormat>
  <Paragraphs>220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Times New Roman</vt:lpstr>
      <vt:lpstr>Wingdings</vt:lpstr>
      <vt:lpstr>Office Theme</vt:lpstr>
      <vt:lpstr>NERC Compliance and Organization Structure</vt:lpstr>
      <vt:lpstr>Table of Contents</vt:lpstr>
      <vt:lpstr>The Current State of NERC Compliance</vt:lpstr>
      <vt:lpstr>NERC Compliance Maturity Model</vt:lpstr>
      <vt:lpstr>Organizational Options</vt:lpstr>
      <vt:lpstr>Advantages/Disadvantages of Governance Models</vt:lpstr>
      <vt:lpstr>Organization Design</vt:lpstr>
      <vt:lpstr>Key Processes</vt:lpstr>
      <vt:lpstr>Key Processes (cont’d)</vt:lpstr>
      <vt:lpstr>How ScottMadden Can Help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NERC Compliance and Organization Structure</dc:title>
  <dc:creator>Amanda Lawrence</dc:creator>
  <cp:lastModifiedBy>Amanda Lawrence</cp:lastModifiedBy>
  <cp:revision>1</cp:revision>
  <dcterms:created xsi:type="dcterms:W3CDTF">2023-11-16T16:35:43Z</dcterms:created>
  <dcterms:modified xsi:type="dcterms:W3CDTF">2023-11-16T16:53:55Z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2023-11-16T00:00:00Z</vt:filetime>
  </property>
  <property fmtid="{D5CDD505-2E9C-101B-9397-08002B2CF9AE}" pid="3" name="Creator">
    <vt:lpwstr>Acrobat PDFMaker 23 for PowerPoint</vt:lpwstr>
  </property>
  <property fmtid="{D5CDD505-2E9C-101B-9397-08002B2CF9AE}" pid="4" name="LastSaved">
    <vt:filetime>2023-11-16T00:00:00Z</vt:filetime>
  </property>
  <property fmtid="{D5CDD505-2E9C-101B-9397-08002B2CF9AE}" pid="5" name="Producer">
    <vt:lpwstr>Adobe PDF Library 23.6.156</vt:lpwstr>
  </property>
  <property fmtid="{D5CDD505-2E9C-101B-9397-08002B2CF9AE}" pid="6" name="ContentTypeId">
    <vt:lpwstr>0x010100722827BE34A1F6489A018ADF543E8AA9</vt:lpwstr>
  </property>
</Properties>
</file>