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75" r:id="rId4"/>
  </p:sldMasterIdLst>
  <p:notesMasterIdLst>
    <p:notesMasterId r:id="rId6"/>
  </p:notesMasterIdLst>
  <p:handoutMasterIdLst>
    <p:handoutMasterId r:id="rId7"/>
  </p:handoutMasterIdLst>
  <p:sldIdLst>
    <p:sldId id="265" r:id="rId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3840" userDrawn="1">
          <p15:clr>
            <a:srgbClr val="A4A3A4"/>
          </p15:clr>
        </p15:guide>
        <p15:guide id="4" orient="horz" pos="24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BCD7"/>
    <a:srgbClr val="5F6062"/>
    <a:srgbClr val="CBCCCB"/>
    <a:srgbClr val="B2B3B2"/>
    <a:srgbClr val="E6E6E6"/>
    <a:srgbClr val="53585F"/>
    <a:srgbClr val="EE8434"/>
    <a:srgbClr val="62BB46"/>
    <a:srgbClr val="A05EB5"/>
    <a:srgbClr val="FDBA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97EB13-F02C-43F5-BECF-ABC0D708FDB3}" v="3" dt="2020-06-04T14:43:37.4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825"/>
  </p:normalViewPr>
  <p:slideViewPr>
    <p:cSldViewPr snapToGrid="0" snapToObjects="1">
      <p:cViewPr varScale="1">
        <p:scale>
          <a:sx n="110" d="100"/>
          <a:sy n="110" d="100"/>
        </p:scale>
        <p:origin x="438" y="108"/>
      </p:cViewPr>
      <p:guideLst>
        <p:guide pos="3840"/>
        <p:guide orient="horz" pos="2424"/>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8" d="100"/>
          <a:sy n="88" d="100"/>
        </p:scale>
        <p:origin x="3872"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ody Kelliebrew-Diaz" userId="18c98a87-5e95-4c0c-ae0a-e672edb79c45" providerId="ADAL" clId="{0397EB13-F02C-43F5-BECF-ABC0D708FDB3}"/>
    <pc:docChg chg="custSel modSld">
      <pc:chgData name="Melody Kelliebrew-Diaz" userId="18c98a87-5e95-4c0c-ae0a-e672edb79c45" providerId="ADAL" clId="{0397EB13-F02C-43F5-BECF-ABC0D708FDB3}" dt="2020-06-04T14:46:39.139" v="15" actId="3064"/>
      <pc:docMkLst>
        <pc:docMk/>
      </pc:docMkLst>
      <pc:sldChg chg="addSp delSp modSp mod">
        <pc:chgData name="Melody Kelliebrew-Diaz" userId="18c98a87-5e95-4c0c-ae0a-e672edb79c45" providerId="ADAL" clId="{0397EB13-F02C-43F5-BECF-ABC0D708FDB3}" dt="2020-06-04T14:46:39.139" v="15" actId="3064"/>
        <pc:sldMkLst>
          <pc:docMk/>
          <pc:sldMk cId="3021557229" sldId="265"/>
        </pc:sldMkLst>
        <pc:spChg chg="mod">
          <ac:chgData name="Melody Kelliebrew-Diaz" userId="18c98a87-5e95-4c0c-ae0a-e672edb79c45" providerId="ADAL" clId="{0397EB13-F02C-43F5-BECF-ABC0D708FDB3}" dt="2020-06-04T14:18:13.380" v="1"/>
          <ac:spMkLst>
            <pc:docMk/>
            <pc:sldMk cId="3021557229" sldId="265"/>
            <ac:spMk id="3" creationId="{00000000-0000-0000-0000-000000000000}"/>
          </ac:spMkLst>
        </pc:spChg>
        <pc:spChg chg="del">
          <ac:chgData name="Melody Kelliebrew-Diaz" userId="18c98a87-5e95-4c0c-ae0a-e672edb79c45" providerId="ADAL" clId="{0397EB13-F02C-43F5-BECF-ABC0D708FDB3}" dt="2020-06-04T14:17:58.004" v="0" actId="21"/>
          <ac:spMkLst>
            <pc:docMk/>
            <pc:sldMk cId="3021557229" sldId="265"/>
            <ac:spMk id="9" creationId="{48B51FE6-8B09-4181-BE50-D76E0B260C92}"/>
          </ac:spMkLst>
        </pc:spChg>
        <pc:spChg chg="mod">
          <ac:chgData name="Melody Kelliebrew-Diaz" userId="18c98a87-5e95-4c0c-ae0a-e672edb79c45" providerId="ADAL" clId="{0397EB13-F02C-43F5-BECF-ABC0D708FDB3}" dt="2020-06-04T14:44:32.638" v="14" actId="20577"/>
          <ac:spMkLst>
            <pc:docMk/>
            <pc:sldMk cId="3021557229" sldId="265"/>
            <ac:spMk id="14" creationId="{41F0D897-8157-4BA4-88E4-E2E28C7398A5}"/>
          </ac:spMkLst>
        </pc:spChg>
        <pc:spChg chg="mod">
          <ac:chgData name="Melody Kelliebrew-Diaz" userId="18c98a87-5e95-4c0c-ae0a-e672edb79c45" providerId="ADAL" clId="{0397EB13-F02C-43F5-BECF-ABC0D708FDB3}" dt="2020-06-04T14:46:39.139" v="15" actId="3064"/>
          <ac:spMkLst>
            <pc:docMk/>
            <pc:sldMk cId="3021557229" sldId="265"/>
            <ac:spMk id="15" creationId="{EA0BD551-868B-4DE5-9D15-730A67BDB39A}"/>
          </ac:spMkLst>
        </pc:spChg>
        <pc:spChg chg="del">
          <ac:chgData name="Melody Kelliebrew-Diaz" userId="18c98a87-5e95-4c0c-ae0a-e672edb79c45" providerId="ADAL" clId="{0397EB13-F02C-43F5-BECF-ABC0D708FDB3}" dt="2020-06-04T14:43:41.561" v="4" actId="21"/>
          <ac:spMkLst>
            <pc:docMk/>
            <pc:sldMk cId="3021557229" sldId="265"/>
            <ac:spMk id="16" creationId="{C408891C-1A92-47A7-AF32-22AF0C7D37D5}"/>
          </ac:spMkLst>
        </pc:spChg>
        <pc:picChg chg="add mod ord">
          <ac:chgData name="Melody Kelliebrew-Diaz" userId="18c98a87-5e95-4c0c-ae0a-e672edb79c45" providerId="ADAL" clId="{0397EB13-F02C-43F5-BECF-ABC0D708FDB3}" dt="2020-06-04T14:44:19.345" v="9" actId="167"/>
          <ac:picMkLst>
            <pc:docMk/>
            <pc:sldMk cId="3021557229" sldId="265"/>
            <ac:picMk id="10" creationId="{A913BB61-1447-4B91-9033-D3FA4F47517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66537D-6E52-BB44-976A-0123FCBDB3E7}"/>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4" name="Footer Placeholder 3">
            <a:extLst>
              <a:ext uri="{FF2B5EF4-FFF2-40B4-BE49-F238E27FC236}">
                <a16:creationId xmlns:a16="http://schemas.microsoft.com/office/drawing/2014/main" id="{55C6EC1F-2C7D-0244-B548-B95FB99B3A8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ADAA88B-7326-F14A-8ACC-451685B0B86F}"/>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D51402-0AB7-8D4D-8061-7ECA9EF6E735}" type="slidenum">
              <a:rPr lang="en-US" smtClean="0"/>
              <a:t>‹#›</a:t>
            </a:fld>
            <a:endParaRPr lang="en-US"/>
          </a:p>
        </p:txBody>
      </p:sp>
    </p:spTree>
    <p:extLst>
      <p:ext uri="{BB962C8B-B14F-4D97-AF65-F5344CB8AC3E}">
        <p14:creationId xmlns:p14="http://schemas.microsoft.com/office/powerpoint/2010/main" val="723051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1F99236-4D48-8B4D-B4E9-39DA4333DA4D}" type="datetimeFigureOut">
              <a:rPr lang="en-US" smtClean="0"/>
              <a:t>6/11/2020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3FF06A2-BFC5-ED49-AAEF-85890C66EAF7}" type="slidenum">
              <a:rPr lang="en-US" smtClean="0"/>
              <a:t>‹#›</a:t>
            </a:fld>
            <a:endParaRPr lang="en-US"/>
          </a:p>
        </p:txBody>
      </p:sp>
    </p:spTree>
    <p:extLst>
      <p:ext uri="{BB962C8B-B14F-4D97-AF65-F5344CB8AC3E}">
        <p14:creationId xmlns:p14="http://schemas.microsoft.com/office/powerpoint/2010/main" val="26331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Side-by-side Content w/Section Head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01D3273-1BD1-41C4-BB54-EBBDEF9580DB}"/>
              </a:ext>
            </a:extLst>
          </p:cNvPr>
          <p:cNvSpPr>
            <a:spLocks noGrp="1"/>
          </p:cNvSpPr>
          <p:nvPr>
            <p:ph type="pic" sz="quarter" idx="38"/>
          </p:nvPr>
        </p:nvSpPr>
        <p:spPr>
          <a:xfrm>
            <a:off x="9112250" y="1279525"/>
            <a:ext cx="3079750" cy="4889500"/>
          </a:xfrm>
        </p:spPr>
        <p:txBody>
          <a:bodyPr/>
          <a:lstStyle/>
          <a:p>
            <a:endParaRPr lang="en-US"/>
          </a:p>
        </p:txBody>
      </p:sp>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7" name="Content Placeholder 15">
            <a:extLst>
              <a:ext uri="{FF2B5EF4-FFF2-40B4-BE49-F238E27FC236}">
                <a16:creationId xmlns:a16="http://schemas.microsoft.com/office/drawing/2014/main" id="{F870256C-1207-47A5-AD66-FE66A1B1DC58}"/>
              </a:ext>
            </a:extLst>
          </p:cNvPr>
          <p:cNvSpPr>
            <a:spLocks noGrp="1"/>
          </p:cNvSpPr>
          <p:nvPr>
            <p:ph sz="quarter" idx="36" hasCustomPrompt="1"/>
          </p:nvPr>
        </p:nvSpPr>
        <p:spPr>
          <a:xfrm>
            <a:off x="9636018" y="6472476"/>
            <a:ext cx="1544883" cy="198438"/>
          </a:xfrm>
          <a:prstGeom prst="rect">
            <a:avLst/>
          </a:prstGeom>
        </p:spPr>
        <p:txBody>
          <a:bodyPr rIns="0"/>
          <a:lstStyle>
            <a:lvl1pPr algn="r">
              <a:defRPr sz="700" b="0"/>
            </a:lvl1pPr>
          </a:lstStyle>
          <a:p>
            <a:r>
              <a:rPr lang="en-US" dirty="0"/>
              <a:t>SM</a:t>
            </a:r>
          </a:p>
        </p:txBody>
      </p:sp>
      <p:sp>
        <p:nvSpPr>
          <p:cNvPr id="9" name="Content Placeholder 4">
            <a:extLst>
              <a:ext uri="{FF2B5EF4-FFF2-40B4-BE49-F238E27FC236}">
                <a16:creationId xmlns:a16="http://schemas.microsoft.com/office/drawing/2014/main" id="{102DF17B-E5AC-481A-BCA7-3190F2A2F273}"/>
              </a:ext>
            </a:extLst>
          </p:cNvPr>
          <p:cNvSpPr>
            <a:spLocks noGrp="1"/>
          </p:cNvSpPr>
          <p:nvPr>
            <p:ph sz="quarter" idx="37"/>
          </p:nvPr>
        </p:nvSpPr>
        <p:spPr>
          <a:xfrm>
            <a:off x="1" y="1279525"/>
            <a:ext cx="9112684" cy="4889499"/>
          </a:xfrm>
          <a:solidFill>
            <a:schemeClr val="bg1">
              <a:lumMod val="95000"/>
            </a:schemeClr>
          </a:solidFill>
        </p:spPr>
        <p:txBody>
          <a:bodyPr lIns="91440"/>
          <a:lstStyle>
            <a:lvl1pPr>
              <a:defRPr sz="1600">
                <a:solidFill>
                  <a:schemeClr val="accent2"/>
                </a:solidFill>
              </a:defRPr>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032965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extBox 5"/>
          <p:cNvSpPr txBox="1"/>
          <p:nvPr/>
        </p:nvSpPr>
        <p:spPr>
          <a:xfrm>
            <a:off x="8686797" y="6657830"/>
            <a:ext cx="2618509" cy="200055"/>
          </a:xfrm>
          <a:prstGeom prst="rect">
            <a:avLst/>
          </a:prstGeom>
        </p:spPr>
        <p:txBody>
          <a:bodyPr wrap="square" rtlCol="0">
            <a:spAutoFit/>
          </a:bodyPr>
          <a:lstStyle/>
          <a:p>
            <a:pPr algn="r"/>
            <a:r>
              <a:rPr lang="en-US" sz="700" dirty="0"/>
              <a:t>Copyright © 2020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6BB79BC-A419-4FD6-9FAE-DDED1D0EEDE6}"/>
              </a:ext>
            </a:extLst>
          </p:cNvPr>
          <p:cNvSpPr>
            <a:spLocks noGrp="1"/>
          </p:cNvSpPr>
          <p:nvPr>
            <p:ph type="body" idx="1"/>
          </p:nvPr>
        </p:nvSpPr>
        <p:spPr>
          <a:xfrm>
            <a:off x="438912" y="1112921"/>
            <a:ext cx="11311128" cy="5083342"/>
          </a:xfrm>
          <a:prstGeom prst="rect">
            <a:avLst/>
          </a:prstGeom>
        </p:spPr>
        <p:txBody>
          <a:bodyPr vert="horz" lIns="45720" tIns="45720" rIns="45720" bIns="45720" rtlCol="0">
            <a:no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a:p>
            <a:pPr lvl="5"/>
            <a:r>
              <a:rPr lang="en-US" dirty="0"/>
              <a:t>Fifth level</a:t>
            </a:r>
          </a:p>
        </p:txBody>
      </p:sp>
    </p:spTree>
    <p:extLst>
      <p:ext uri="{BB962C8B-B14F-4D97-AF65-F5344CB8AC3E}">
        <p14:creationId xmlns:p14="http://schemas.microsoft.com/office/powerpoint/2010/main" val="4151063918"/>
      </p:ext>
    </p:extLst>
  </p:cSld>
  <p:clrMap bg1="lt1" tx1="dk1" bg2="lt2" tx2="dk2" accent1="accent1" accent2="accent2" accent3="accent3" accent4="accent4" accent5="accent5" accent6="accent6" hlink="hlink" folHlink="folHlink"/>
  <p:sldLayoutIdLst>
    <p:sldLayoutId id="2147483692" r:id="rId1"/>
  </p:sldLayoutIdLst>
  <p:hf hd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AA6D16A-0A68-8445-85DB-A0BE8CCB51C7}" type="slidenum">
              <a:rPr lang="en-US" smtClean="0"/>
              <a:pPr/>
              <a:t>0</a:t>
            </a:fld>
            <a:endParaRPr lang="en-US" dirty="0"/>
          </a:p>
        </p:txBody>
      </p:sp>
      <p:sp>
        <p:nvSpPr>
          <p:cNvPr id="3" name="Title 2"/>
          <p:cNvSpPr>
            <a:spLocks noGrp="1"/>
          </p:cNvSpPr>
          <p:nvPr>
            <p:ph type="title"/>
          </p:nvPr>
        </p:nvSpPr>
        <p:spPr/>
        <p:txBody>
          <a:bodyPr/>
          <a:lstStyle/>
          <a:p>
            <a:r>
              <a:rPr lang="en-US" dirty="0"/>
              <a:t>HR Statistical Modeling in Healthcare</a:t>
            </a:r>
          </a:p>
        </p:txBody>
      </p:sp>
      <p:sp>
        <p:nvSpPr>
          <p:cNvPr id="5" name="Text Placeholder 4"/>
          <p:cNvSpPr>
            <a:spLocks noGrp="1"/>
          </p:cNvSpPr>
          <p:nvPr>
            <p:ph type="body" sz="quarter" idx="10"/>
          </p:nvPr>
        </p:nvSpPr>
        <p:spPr/>
        <p:txBody>
          <a:bodyPr/>
          <a:lstStyle/>
          <a:p>
            <a:r>
              <a:rPr lang="en-US" dirty="0"/>
              <a:t>Case Study</a:t>
            </a:r>
          </a:p>
        </p:txBody>
      </p:sp>
      <p:sp>
        <p:nvSpPr>
          <p:cNvPr id="14" name="Content Placeholder 13">
            <a:extLst>
              <a:ext uri="{FF2B5EF4-FFF2-40B4-BE49-F238E27FC236}">
                <a16:creationId xmlns:a16="http://schemas.microsoft.com/office/drawing/2014/main" id="{41F0D897-8157-4BA4-88E4-E2E28C7398A5}"/>
              </a:ext>
            </a:extLst>
          </p:cNvPr>
          <p:cNvSpPr>
            <a:spLocks noGrp="1"/>
          </p:cNvSpPr>
          <p:nvPr>
            <p:ph sz="quarter" idx="36"/>
          </p:nvPr>
        </p:nvSpPr>
        <p:spPr/>
        <p:txBody>
          <a:bodyPr/>
          <a:lstStyle/>
          <a:p>
            <a:r>
              <a:rPr lang="en-US" dirty="0"/>
              <a:t>SM674</a:t>
            </a:r>
          </a:p>
        </p:txBody>
      </p:sp>
      <p:sp>
        <p:nvSpPr>
          <p:cNvPr id="15" name="Content Placeholder 14">
            <a:extLst>
              <a:ext uri="{FF2B5EF4-FFF2-40B4-BE49-F238E27FC236}">
                <a16:creationId xmlns:a16="http://schemas.microsoft.com/office/drawing/2014/main" id="{EA0BD551-868B-4DE5-9D15-730A67BDB39A}"/>
              </a:ext>
            </a:extLst>
          </p:cNvPr>
          <p:cNvSpPr>
            <a:spLocks noGrp="1"/>
          </p:cNvSpPr>
          <p:nvPr>
            <p:ph sz="quarter" idx="37"/>
          </p:nvPr>
        </p:nvSpPr>
        <p:spPr/>
        <p:txBody>
          <a:bodyPr rIns="91440"/>
          <a:lstStyle/>
          <a:p>
            <a:r>
              <a:rPr lang="en-US" dirty="0"/>
              <a:t>CHALLENGE</a:t>
            </a:r>
          </a:p>
          <a:p>
            <a:pPr marL="0" lvl="1" indent="0">
              <a:buNone/>
            </a:pPr>
            <a:r>
              <a:rPr lang="en-US" dirty="0"/>
              <a:t>The HR group of a large healthcare network, more than 13,000 employees, was experiencing elevated levels of turnover within the population of registered nurses as compared to national benchmarks. Preliminary analysis suggested first-year turnover was especially high. The objective was to bring together data from disparate data sets, including the HR information system, employee engagement, and employee relations, to identify the key drivers and their effect on turnover. With the help of ScottMadden, a statistical model of first-year turnover was created based on the available data that highlighted significant factors and their effect on the likelihood of first-year departure. The explanatory output of the model enabled the development of next steps to review and revise relevant processes and focus on the experience of certain groups of RNs who were more likely to leave.</a:t>
            </a:r>
          </a:p>
          <a:p>
            <a:r>
              <a:rPr lang="en-US" dirty="0"/>
              <a:t>PROCESS</a:t>
            </a:r>
          </a:p>
          <a:p>
            <a:pPr lvl="1">
              <a:spcBef>
                <a:spcPts val="0"/>
              </a:spcBef>
              <a:spcAft>
                <a:spcPts val="600"/>
              </a:spcAft>
              <a:buFont typeface="Segoe UI Historic" panose="020B0502040204020203" pitchFamily="34" charset="0"/>
              <a:buChar char="◼"/>
            </a:pPr>
            <a:r>
              <a:rPr lang="en-US" dirty="0"/>
              <a:t>Scripted data manipulation to combine the data sets</a:t>
            </a:r>
          </a:p>
          <a:p>
            <a:pPr lvl="1">
              <a:spcBef>
                <a:spcPts val="0"/>
              </a:spcBef>
              <a:spcAft>
                <a:spcPts val="600"/>
              </a:spcAft>
              <a:buFont typeface="Segoe UI Historic" panose="020B0502040204020203" pitchFamily="34" charset="0"/>
              <a:buChar char="◼"/>
            </a:pPr>
            <a:r>
              <a:rPr lang="en-US" dirty="0"/>
              <a:t>Performed exploratory data analysis to identify relationships across potential drivers</a:t>
            </a:r>
          </a:p>
          <a:p>
            <a:pPr lvl="1">
              <a:spcBef>
                <a:spcPts val="0"/>
              </a:spcBef>
              <a:spcAft>
                <a:spcPts val="600"/>
              </a:spcAft>
              <a:buFont typeface="Segoe UI Historic" panose="020B0502040204020203" pitchFamily="34" charset="0"/>
              <a:buChar char="◼"/>
            </a:pPr>
            <a:r>
              <a:rPr lang="en-US" dirty="0"/>
              <a:t>Built statistical models and tested the significance of different drivers once combined</a:t>
            </a:r>
          </a:p>
          <a:p>
            <a:pPr lvl="1">
              <a:spcBef>
                <a:spcPts val="0"/>
              </a:spcBef>
              <a:spcAft>
                <a:spcPts val="600"/>
              </a:spcAft>
              <a:buFont typeface="Segoe UI Historic" panose="020B0502040204020203" pitchFamily="34" charset="0"/>
              <a:buChar char="◼"/>
            </a:pPr>
            <a:r>
              <a:rPr lang="en-US" dirty="0"/>
              <a:t>Developed a set of recommendations based on the model outputs</a:t>
            </a:r>
          </a:p>
          <a:p>
            <a:r>
              <a:rPr lang="en-US" dirty="0"/>
              <a:t>RESULTS</a:t>
            </a:r>
          </a:p>
          <a:p>
            <a:pPr lvl="1">
              <a:spcBef>
                <a:spcPts val="0"/>
              </a:spcBef>
              <a:spcAft>
                <a:spcPts val="600"/>
              </a:spcAft>
              <a:buFont typeface="Segoe UI Historic" panose="020B0502040204020203" pitchFamily="34" charset="0"/>
              <a:buChar char="◼"/>
            </a:pPr>
            <a:r>
              <a:rPr lang="en-US" dirty="0"/>
              <a:t>Informed HR leaders of the key drivers of first-year turnover based on the available data</a:t>
            </a:r>
          </a:p>
          <a:p>
            <a:pPr lvl="1">
              <a:spcBef>
                <a:spcPts val="0"/>
              </a:spcBef>
              <a:spcAft>
                <a:spcPts val="600"/>
              </a:spcAft>
              <a:buFont typeface="Segoe UI Historic" panose="020B0502040204020203" pitchFamily="34" charset="0"/>
              <a:buChar char="◼"/>
            </a:pPr>
            <a:r>
              <a:rPr lang="en-US" dirty="0"/>
              <a:t>Provided specific and actionable next steps for HR leadership to review specific processes for hypothesized gaps and to further explore the experience of RNs with particular profiles</a:t>
            </a:r>
          </a:p>
          <a:p>
            <a:endParaRPr lang="en-US" dirty="0"/>
          </a:p>
        </p:txBody>
      </p:sp>
      <p:pic>
        <p:nvPicPr>
          <p:cNvPr id="9" name="Content Placeholder 5" descr="A group of people sitting at a table&#10;&#10;Description automatically generated">
            <a:extLst>
              <a:ext uri="{FF2B5EF4-FFF2-40B4-BE49-F238E27FC236}">
                <a16:creationId xmlns:a16="http://schemas.microsoft.com/office/drawing/2014/main" id="{438B456C-2095-40FE-8EB8-82A1A381DF4D}"/>
              </a:ext>
            </a:extLst>
          </p:cNvPr>
          <p:cNvPicPr>
            <a:picLocks noGrp="1" noChangeAspect="1"/>
          </p:cNvPicPr>
          <p:nvPr>
            <p:ph type="pic" sz="quarter" idx="38"/>
          </p:nvPr>
        </p:nvPicPr>
        <p:blipFill rotWithShape="1">
          <a:blip r:embed="rId2"/>
          <a:srcRect l="32285" r="32285"/>
          <a:stretch/>
        </p:blipFill>
        <p:spPr>
          <a:prstGeom prst="rect">
            <a:avLst/>
          </a:prstGeom>
        </p:spPr>
      </p:pic>
    </p:spTree>
    <p:extLst>
      <p:ext uri="{BB962C8B-B14F-4D97-AF65-F5344CB8AC3E}">
        <p14:creationId xmlns:p14="http://schemas.microsoft.com/office/powerpoint/2010/main" val="3021557229"/>
      </p:ext>
    </p:extLst>
  </p:cSld>
  <p:clrMapOvr>
    <a:masterClrMapping/>
  </p:clrMapOvr>
</p:sld>
</file>

<file path=ppt/theme/theme1.xml><?xml version="1.0" encoding="utf-8"?>
<a:theme xmlns:a="http://schemas.openxmlformats.org/drawingml/2006/main" name="SM Widescreen_2019_upated 0819">
  <a:themeElements>
    <a:clrScheme name="ScottMadden_2019">
      <a:dk1>
        <a:srgbClr val="5E5F62"/>
      </a:dk1>
      <a:lt1>
        <a:srgbClr val="FFFFFF"/>
      </a:lt1>
      <a:dk2>
        <a:srgbClr val="5E5F62"/>
      </a:dk2>
      <a:lt2>
        <a:srgbClr val="5E5F62"/>
      </a:lt2>
      <a:accent1>
        <a:srgbClr val="5E5F62"/>
      </a:accent1>
      <a:accent2>
        <a:srgbClr val="25BCD6"/>
      </a:accent2>
      <a:accent3>
        <a:srgbClr val="EE8434"/>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lIns="45720" rIns="45720" rtlCol="0">
        <a:spAutoFit/>
      </a:bodyPr>
      <a:lstStyle>
        <a:defPPr marL="342900" indent="-228600" algn="l">
          <a:spcBef>
            <a:spcPts val="300"/>
          </a:spcBef>
          <a:spcAft>
            <a:spcPts val="300"/>
          </a:spcAft>
          <a:buClr>
            <a:srgbClr val="26BCD7"/>
          </a:buClr>
          <a:buSzPct val="100000"/>
          <a:buFont typeface="Wingdings" panose="05000000000000000000" pitchFamily="2" charset="2"/>
          <a:buChar char="n"/>
          <a:defRPr sz="12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3" id="{C1520465-132E-45E1-AAE4-8D4061E2AEBB}" vid="{CA7C349A-74D0-4BF6-9F7F-CFE83C4D8C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042F9D43E711F44B53A0F2738E5CE42" ma:contentTypeVersion="9" ma:contentTypeDescription="Create a new document." ma:contentTypeScope="" ma:versionID="2ddb745e608ccc69f48849267b9d65b0">
  <xsd:schema xmlns:xsd="http://www.w3.org/2001/XMLSchema" xmlns:xs="http://www.w3.org/2001/XMLSchema" xmlns:p="http://schemas.microsoft.com/office/2006/metadata/properties" xmlns:ns3="0cbfcb7e-d2dc-4160-be71-5311c8487329" targetNamespace="http://schemas.microsoft.com/office/2006/metadata/properties" ma:root="true" ma:fieldsID="19aebbcdb88364d5246e5dcc812aa147" ns3:_="">
    <xsd:import namespace="0cbfcb7e-d2dc-4160-be71-5311c848732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bfcb7e-d2dc-4160-be71-5311c84873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655A1B-E4C4-4F77-B74E-72A0215D075C}">
  <ds:schemaRefs>
    <ds:schemaRef ds:uri="http://schemas.microsoft.com/sharepoint/v3/contenttype/forms"/>
  </ds:schemaRefs>
</ds:datastoreItem>
</file>

<file path=customXml/itemProps2.xml><?xml version="1.0" encoding="utf-8"?>
<ds:datastoreItem xmlns:ds="http://schemas.openxmlformats.org/officeDocument/2006/customXml" ds:itemID="{33839DC5-94F2-486B-BF5D-2CCCED3DE35A}">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A5A3B63-77BC-4FCC-89C9-A459DEF791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bfcb7e-d2dc-4160-be71-5311c84873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Case Study Template_WS</Template>
  <TotalTime>37</TotalTime>
  <Words>239</Words>
  <Application>Microsoft Office PowerPoint</Application>
  <PresentationFormat>Widescreen</PresentationFormat>
  <Paragraphs>14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Segoe UI Historic</vt:lpstr>
      <vt:lpstr>Wingdings</vt:lpstr>
      <vt:lpstr>SM Widescreen_2019_upated 0819</vt:lpstr>
      <vt:lpstr>HR Statistical Modeling in Healthcare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Kim Powell</dc:creator>
  <cp:lastModifiedBy>Kim Powell</cp:lastModifiedBy>
  <cp:revision>6</cp:revision>
  <cp:lastPrinted>2019-02-15T19:00:58Z</cp:lastPrinted>
  <dcterms:created xsi:type="dcterms:W3CDTF">2019-09-11T18:18:15Z</dcterms:created>
  <dcterms:modified xsi:type="dcterms:W3CDTF">2020-06-11T22:40:38Z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0x010100C042F9D43E711F44B53A0F2738E5CE42</vt:lpwstr>
  </property>
</Properties>
</file>