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58" r:id="rId2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BCD7"/>
    <a:srgbClr val="B2B3B2"/>
    <a:srgbClr val="5F6062"/>
    <a:srgbClr val="62BB46"/>
    <a:srgbClr val="CBCCCB"/>
    <a:srgbClr val="EE8434"/>
    <a:srgbClr val="A05EB5"/>
    <a:srgbClr val="E6E6E6"/>
    <a:srgbClr val="53585F"/>
    <a:srgbClr val="FDB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5890"/>
  </p:normalViewPr>
  <p:slideViewPr>
    <p:cSldViewPr snapToGrid="0" snapToObjects="1">
      <p:cViewPr varScale="1">
        <p:scale>
          <a:sx n="98" d="100"/>
          <a:sy n="98" d="100"/>
        </p:scale>
        <p:origin x="1362" y="72"/>
      </p:cViewPr>
      <p:guideLst>
        <p:guide orient="horz" pos="576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314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66537D-6E52-BB44-976A-0123FCBDB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6EC1F-2C7D-0244-B548-B95FB99B3A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AA88B-7326-F14A-8ACC-451685B0B8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51402-0AB7-8D4D-8061-7ECA9EF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1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99236-4D48-8B4D-B4E9-39DA4333DA4D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F06A2-BFC5-ED49-AAEF-85890C66E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 w/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593C-B4AA-4E42-8CEB-8742804BE6C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252D61-2A38-954D-8832-B0B7673AB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849" y="572082"/>
            <a:ext cx="9496095" cy="520119"/>
          </a:xfrm>
          <a:prstGeom prst="rect">
            <a:avLst/>
          </a:prstGeom>
        </p:spPr>
        <p:txBody>
          <a:bodyPr lIns="0" rIns="0"/>
          <a:lstStyle>
            <a:lvl1pPr marL="0" marR="0" indent="0" algn="l" defTabSz="7543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6BCD7"/>
                </a:solidFill>
              </a:defRPr>
            </a:lvl1pPr>
          </a:lstStyle>
          <a:p>
            <a:r>
              <a:rPr lang="en-US" dirty="0"/>
              <a:t>Click to add Title – Arial Bold, 26 Point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92F2CF97-5DD9-A149-9BE1-8DAE4B76E1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849" y="223520"/>
            <a:ext cx="9496094" cy="38682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 i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190" indent="0">
              <a:buNone/>
              <a:defRPr/>
            </a:lvl2pPr>
            <a:lvl3pPr marL="754380" indent="0">
              <a:buNone/>
              <a:defRPr/>
            </a:lvl3pPr>
            <a:lvl4pPr marL="1131570" indent="0">
              <a:buNone/>
              <a:defRPr/>
            </a:lvl4pPr>
            <a:lvl5pPr marL="1508760" indent="0">
              <a:buNone/>
              <a:defRPr/>
            </a:lvl5pPr>
          </a:lstStyle>
          <a:p>
            <a:r>
              <a:rPr lang="en-US" dirty="0"/>
              <a:t>Click to add Section Title – Arial Regular, 16 Point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35" hasCustomPrompt="1"/>
          </p:nvPr>
        </p:nvSpPr>
        <p:spPr>
          <a:xfrm>
            <a:off x="5976593" y="1444624"/>
            <a:ext cx="3798343" cy="556468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/>
            </a:lvl1pPr>
            <a:lvl2pPr marL="365760" marR="0" indent="-18859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Char char="§"/>
              <a:tabLst/>
              <a:defRPr/>
            </a:lvl2pPr>
            <a:lvl3pPr marL="731520" marR="0" indent="-18859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System Font Regular"/>
              <a:buChar char="–"/>
              <a:tabLst/>
              <a:defRPr/>
            </a:lvl3pPr>
            <a:lvl4pPr marL="1097280" marR="0" indent="-18859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90000"/>
              <a:buFont typeface="System Font Regular"/>
              <a:buChar char="□"/>
              <a:tabLst/>
              <a:defRPr/>
            </a:lvl4pPr>
            <a:lvl5pPr marL="1463040" marR="0" indent="-18859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5F6062"/>
              </a:buClr>
              <a:buSzPct val="100000"/>
              <a:buFont typeface="System Font Regular"/>
              <a:buChar char="–"/>
              <a:tabLst/>
              <a:defRPr/>
            </a:lvl5pPr>
            <a:lvl6pPr marL="1828800" marR="0" indent="-188595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90000"/>
              <a:buFont typeface="System Font Regular"/>
              <a:buChar char="□"/>
              <a:tabLst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FC140-7515-47FD-9FA9-10DCA580105C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762102" y="7294436"/>
            <a:ext cx="1544883" cy="198438"/>
          </a:xfrm>
          <a:prstGeom prst="rect">
            <a:avLst/>
          </a:prstGeom>
        </p:spPr>
        <p:txBody>
          <a:bodyPr rIns="0"/>
          <a:lstStyle>
            <a:lvl1pPr algn="r">
              <a:defRPr sz="700" b="0"/>
            </a:lvl1pPr>
          </a:lstStyle>
          <a:p>
            <a:pPr lvl="0"/>
            <a:r>
              <a:rPr lang="en-US" dirty="0"/>
              <a:t>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4" hasCustomPrompt="1"/>
          </p:nvPr>
        </p:nvSpPr>
        <p:spPr>
          <a:xfrm>
            <a:off x="271463" y="1444751"/>
            <a:ext cx="5797296" cy="55646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4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rgbClr val="26BCD7"/>
              </a:buClr>
              <a:buSzPct val="135000"/>
              <a:buFont typeface="Wingdings" pitchFamily="2" charset="2"/>
              <a:buNone/>
              <a:tabLst/>
              <a:defRPr lang="en-US" sz="1400" b="1" kern="1200" cap="all" baseline="0" noProof="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8595">
              <a:spcBef>
                <a:spcPts val="250"/>
              </a:spcBef>
              <a:spcAft>
                <a:spcPts val="250"/>
              </a:spcAft>
              <a:buSzPct val="100000"/>
              <a:buFont typeface="Wingdings" panose="05000000000000000000" pitchFamily="2" charset="2"/>
              <a:buChar char="n"/>
              <a:defRPr/>
            </a:lvl2pPr>
            <a:lvl3pPr>
              <a:spcBef>
                <a:spcPts val="250"/>
              </a:spcBef>
              <a:spcAft>
                <a:spcPts val="250"/>
              </a:spcAft>
              <a:defRPr/>
            </a:lvl3pPr>
            <a:lvl4pPr>
              <a:spcBef>
                <a:spcPts val="250"/>
              </a:spcBef>
              <a:spcAft>
                <a:spcPts val="250"/>
              </a:spcAft>
              <a:buSzPct val="100000"/>
              <a:defRPr/>
            </a:lvl4pPr>
            <a:lvl5pPr>
              <a:spcBef>
                <a:spcPts val="250"/>
              </a:spcBef>
              <a:spcAft>
                <a:spcPts val="250"/>
              </a:spcAft>
              <a:defRPr/>
            </a:lvl5pPr>
            <a:lvl6pPr>
              <a:spcBef>
                <a:spcPts val="250"/>
              </a:spcBef>
              <a:spcAft>
                <a:spcPts val="250"/>
              </a:spcAft>
              <a:buSzPct val="100000"/>
              <a:defRPr/>
            </a:lvl6pPr>
          </a:lstStyle>
          <a:p>
            <a:pPr lvl="0"/>
            <a:r>
              <a:rPr lang="en-US" dirty="0"/>
              <a:t>Click to add text or select icon below to insert object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449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6DCEAEB-98A2-FA4D-AA31-B3A976988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0850" y="7342742"/>
            <a:ext cx="444500" cy="435254"/>
          </a:xfrm>
          <a:prstGeom prst="rect">
            <a:avLst/>
          </a:prstGeom>
          <a:noFill/>
        </p:spPr>
        <p:txBody>
          <a:bodyPr lIns="45720" rIns="45720" anchor="ctr"/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7194918-93F6-43D1-A069-79CF813453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274321" y="576072"/>
            <a:ext cx="9500616" cy="52120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7331650" y="7452706"/>
            <a:ext cx="1995450" cy="307777"/>
          </a:xfrm>
          <a:prstGeom prst="rect">
            <a:avLst/>
          </a:prstGeom>
        </p:spPr>
        <p:txBody>
          <a:bodyPr wrap="square" lIns="0" rIns="0" rtlCol="0">
            <a:spAutoFit/>
          </a:bodyPr>
          <a:lstStyle/>
          <a:p>
            <a:pPr algn="r"/>
            <a:r>
              <a:rPr lang="en-US" sz="700" dirty="0"/>
              <a:t>Copyright © 2020 by ScottMadden, Inc.</a:t>
            </a:r>
            <a:br>
              <a:rPr lang="en-US" sz="700" dirty="0"/>
            </a:br>
            <a:r>
              <a:rPr lang="en-US" sz="700" dirty="0"/>
              <a:t>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2733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dt="0"/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26BCD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000"/>
        </a:spcBef>
        <a:spcAft>
          <a:spcPts val="450"/>
        </a:spcAft>
        <a:buClr>
          <a:srgbClr val="26BCD7"/>
        </a:buClr>
        <a:buSzPct val="135000"/>
        <a:buFont typeface="Wingdings" pitchFamily="2" charset="2"/>
        <a:buNone/>
        <a:tabLst/>
        <a:defRPr lang="en-US" sz="1400" b="1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576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135000"/>
        <a:buFont typeface="Wingdings" pitchFamily="2" charset="2"/>
        <a:buChar char="§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152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F6062"/>
        </a:buClr>
        <a:buSzPct val="100000"/>
        <a:buFont typeface="System Font Regular"/>
        <a:buChar char="–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9728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90000"/>
        <a:buFont typeface="System Font Regular"/>
        <a:buChar char="□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304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F6062"/>
        </a:buClr>
        <a:buSzPct val="100000"/>
        <a:buFont typeface="System Font Regular"/>
        <a:buChar char="–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28800" marR="0" indent="-188595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26BCD7"/>
        </a:buClr>
        <a:buSzPct val="90000"/>
        <a:buFont typeface="System Font Regular"/>
        <a:buChar char="□"/>
        <a:tabLst/>
        <a:defRPr lang="en-US" sz="1200" b="0" kern="1200" noProof="0" dirty="0" smtClean="0">
          <a:solidFill>
            <a:srgbClr val="5F60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54AECC58-C7C9-4E1E-B673-9BCBEB22562E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2"/>
          <a:stretch>
            <a:fillRect/>
          </a:stretch>
        </p:blipFill>
        <p:spPr>
          <a:xfrm>
            <a:off x="6021020" y="1444625"/>
            <a:ext cx="3709136" cy="5564188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System HR Competency Assessment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0645352-6EA2-417C-A1B1-32016151A5F8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r>
              <a:rPr lang="en-US" dirty="0"/>
              <a:t>SM642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4"/>
          </p:nvPr>
        </p:nvSpPr>
        <p:spPr/>
        <p:txBody>
          <a:bodyPr rIns="91440"/>
          <a:lstStyle/>
          <a:p>
            <a:r>
              <a:rPr lang="en-US" dirty="0"/>
              <a:t>CHALLENGE</a:t>
            </a:r>
          </a:p>
          <a:p>
            <a:pPr marL="0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dirty="0">
                <a:solidFill>
                  <a:srgbClr val="5E5F62"/>
                </a:solidFill>
              </a:rPr>
              <a:t>A not-for-profit healthcare system had engaged ScottMadden to implement a new HR service delivery model. The client wanted to ensure that current HR staff were slated into new, future state roles that matched their competencies. As a result, ScottMadden was engaged to assess the competencies of current HR staff to support the transition to the new model and identify needs for professional development.</a:t>
            </a:r>
            <a:endParaRPr lang="en-US" sz="1200" b="0" dirty="0">
              <a:solidFill>
                <a:schemeClr val="tx1"/>
              </a:solidFill>
            </a:endParaRPr>
          </a:p>
          <a:p>
            <a:r>
              <a:rPr lang="en-US" dirty="0"/>
              <a:t>PROCESS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Collaborated with the client to refine competencies and questions in ScottMadden’s HR Competency Builder for best alignment with the client’s organization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Planned a 360-degree survey approach involving multiple raters to enhance the accuracy of survey results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Deployed the Competency Builder and analyzed output utilizing a proprietary survey analytics tool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Worked with client-led change management and communications team to develop messaging for employees and managers about the results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Prepared managers to discuss assessment results with employees</a:t>
            </a:r>
          </a:p>
          <a:p>
            <a:r>
              <a:rPr lang="en-US" dirty="0"/>
              <a:t>RESULTS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The client  enhanced professional development efforts to focus on skillset gaps that emerged from survey results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Specific development plans were created for each employee based on the output of the assessment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The client was equipped with data needed to align employees to new, future state roles during the organizational design of the implementation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A7C151-9831-4300-8003-0126564F66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9AA6D16A-0A68-8445-85DB-A0BE8CCB51C7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77392"/>
      </p:ext>
    </p:extLst>
  </p:cSld>
  <p:clrMapOvr>
    <a:masterClrMapping/>
  </p:clrMapOvr>
</p:sld>
</file>

<file path=ppt/theme/theme1.xml><?xml version="1.0" encoding="utf-8"?>
<a:theme xmlns:a="http://schemas.openxmlformats.org/drawingml/2006/main" name="Case Study">
  <a:themeElements>
    <a:clrScheme name="ScottMadden_2019">
      <a:dk1>
        <a:srgbClr val="5E5F62"/>
      </a:dk1>
      <a:lt1>
        <a:srgbClr val="FFFFFF"/>
      </a:lt1>
      <a:dk2>
        <a:srgbClr val="5E5F62"/>
      </a:dk2>
      <a:lt2>
        <a:srgbClr val="5E5F62"/>
      </a:lt2>
      <a:accent1>
        <a:srgbClr val="5E5F62"/>
      </a:accent1>
      <a:accent2>
        <a:srgbClr val="25BCD6"/>
      </a:accent2>
      <a:accent3>
        <a:srgbClr val="EE8434"/>
      </a:accent3>
      <a:accent4>
        <a:srgbClr val="62BA45"/>
      </a:accent4>
      <a:accent5>
        <a:srgbClr val="C33A32"/>
      </a:accent5>
      <a:accent6>
        <a:srgbClr val="FCB911"/>
      </a:accent6>
      <a:hlink>
        <a:srgbClr val="5E5F62"/>
      </a:hlink>
      <a:folHlink>
        <a:srgbClr val="5E5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6BCD7"/>
        </a:solidFill>
        <a:ln>
          <a:noFill/>
        </a:ln>
      </a:spPr>
      <a:bodyPr rtlCol="0" anchor="ctr"/>
      <a:lstStyle>
        <a:defPPr algn="ctr">
          <a:defRPr sz="12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>
        <a:spAutoFit/>
      </a:bodyPr>
      <a:lstStyle>
        <a:defPPr marL="365760" indent="-188595">
          <a:spcBef>
            <a:spcPts val="250"/>
          </a:spcBef>
          <a:spcAft>
            <a:spcPts val="250"/>
          </a:spcAft>
          <a:buClr>
            <a:srgbClr val="26BCD7"/>
          </a:buClr>
          <a:buSzPct val="135000"/>
          <a:buFont typeface="Wingdings" pitchFamily="2" charset="2"/>
          <a:buChar char="§"/>
          <a:defRPr sz="1200" dirty="0">
            <a:solidFill>
              <a:srgbClr val="5F606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A29E77EA-86FF-408B-875B-69E8B4BD8837}" vid="{3975B56B-1E22-48AA-8F08-499680793A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Case Study Template_Standard</Template>
  <TotalTime>4</TotalTime>
  <Words>209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System Font Regular</vt:lpstr>
      <vt:lpstr>Wingdings</vt:lpstr>
      <vt:lpstr>Case Study</vt:lpstr>
      <vt:lpstr>Healthcare System HR Competency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System HR Competency Assessment</dc:title>
  <dc:creator>Kim Powell</dc:creator>
  <cp:lastModifiedBy>Melody Kelliebrew-Diaz</cp:lastModifiedBy>
  <cp:revision>4</cp:revision>
  <cp:lastPrinted>2019-01-17T20:58:16Z</cp:lastPrinted>
  <dcterms:created xsi:type="dcterms:W3CDTF">2019-06-19T16:25:42Z</dcterms:created>
  <dcterms:modified xsi:type="dcterms:W3CDTF">2020-02-25T18:20:47Z</dcterms:modified>
</cp:coreProperties>
</file>