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 id="2147483678" r:id="rId2"/>
  </p:sldMasterIdLst>
  <p:notesMasterIdLst>
    <p:notesMasterId r:id="rId23"/>
  </p:notesMasterIdLst>
  <p:handoutMasterIdLst>
    <p:handoutMasterId r:id="rId24"/>
  </p:handoutMasterIdLst>
  <p:sldIdLst>
    <p:sldId id="256" r:id="rId3"/>
    <p:sldId id="257" r:id="rId4"/>
    <p:sldId id="259" r:id="rId5"/>
    <p:sldId id="258" r:id="rId6"/>
    <p:sldId id="261" r:id="rId7"/>
    <p:sldId id="279" r:id="rId8"/>
    <p:sldId id="269" r:id="rId9"/>
    <p:sldId id="272" r:id="rId10"/>
    <p:sldId id="280" r:id="rId11"/>
    <p:sldId id="281" r:id="rId12"/>
    <p:sldId id="282" r:id="rId13"/>
    <p:sldId id="283" r:id="rId14"/>
    <p:sldId id="270" r:id="rId15"/>
    <p:sldId id="284" r:id="rId16"/>
    <p:sldId id="285" r:id="rId17"/>
    <p:sldId id="286" r:id="rId18"/>
    <p:sldId id="287" r:id="rId19"/>
    <p:sldId id="288" r:id="rId20"/>
    <p:sldId id="289" r:id="rId21"/>
    <p:sldId id="278" r:id="rId22"/>
  </p:sldIdLst>
  <p:sldSz cx="10058400" cy="7772400"/>
  <p:notesSz cx="6858000" cy="91440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28" userDrawn="1">
          <p15:clr>
            <a:srgbClr val="A4A3A4"/>
          </p15:clr>
        </p15:guide>
        <p15:guide id="2" pos="31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0836" autoAdjust="0"/>
  </p:normalViewPr>
  <p:slideViewPr>
    <p:cSldViewPr snapToGrid="0" snapToObjects="1">
      <p:cViewPr varScale="1">
        <p:scale>
          <a:sx n="69" d="100"/>
          <a:sy n="69" d="100"/>
        </p:scale>
        <p:origin x="72" y="394"/>
      </p:cViewPr>
      <p:guideLst>
        <p:guide orient="horz" pos="3528"/>
        <p:guide pos="316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8E4429-5C06-4E2F-A580-BC5B0CDBF218}" type="doc">
      <dgm:prSet loTypeId="urn:microsoft.com/office/officeart/2005/8/layout/hProcess9" loCatId="process" qsTypeId="urn:microsoft.com/office/officeart/2005/8/quickstyle/3d1" qsCatId="3D" csTypeId="urn:microsoft.com/office/officeart/2005/8/colors/accent1_2" csCatId="accent1" phldr="1"/>
      <dgm:spPr/>
      <dgm:t>
        <a:bodyPr/>
        <a:lstStyle/>
        <a:p>
          <a:endParaRPr lang="en-US"/>
        </a:p>
      </dgm:t>
    </dgm:pt>
    <dgm:pt modelId="{54B5CE7C-BDBA-4162-A3F2-2A7905A37EF5}">
      <dgm:prSet phldrT="[Text]" custT="1"/>
      <dgm:spPr>
        <a:solidFill>
          <a:schemeClr val="tx1"/>
        </a:solidFill>
        <a:effectLst/>
        <a:scene3d>
          <a:camera prst="orthographicFront"/>
          <a:lightRig rig="flat" dir="t"/>
        </a:scene3d>
        <a:sp3d prstMaterial="plastic">
          <a:bevelB w="88900" h="31750" prst="angle"/>
        </a:sp3d>
      </dgm:spPr>
      <dgm:t>
        <a:bodyPr/>
        <a:lstStyle/>
        <a:p>
          <a:r>
            <a:rPr lang="en-US" sz="1400" b="1" dirty="0" smtClean="0"/>
            <a:t>Decide</a:t>
          </a:r>
          <a:endParaRPr lang="en-US" sz="1400" b="1" dirty="0"/>
        </a:p>
      </dgm:t>
    </dgm:pt>
    <dgm:pt modelId="{313FBE9B-36F7-440B-B6CC-2F5913CBD8F6}" type="parTrans" cxnId="{EB0583CB-919B-4853-9E51-27309CAD9DAF}">
      <dgm:prSet/>
      <dgm:spPr/>
      <dgm:t>
        <a:bodyPr/>
        <a:lstStyle/>
        <a:p>
          <a:endParaRPr lang="en-US" sz="1400" b="1"/>
        </a:p>
      </dgm:t>
    </dgm:pt>
    <dgm:pt modelId="{0C147EF5-EAFD-49C8-BB51-7E5735AC5425}" type="sibTrans" cxnId="{EB0583CB-919B-4853-9E51-27309CAD9DAF}">
      <dgm:prSet/>
      <dgm:spPr/>
      <dgm:t>
        <a:bodyPr/>
        <a:lstStyle/>
        <a:p>
          <a:endParaRPr lang="en-US" sz="1400" b="1"/>
        </a:p>
      </dgm:t>
    </dgm:pt>
    <dgm:pt modelId="{4FE82C89-591B-4145-93A1-1CC722573BDA}">
      <dgm:prSet phldrT="[Text]" custT="1"/>
      <dgm:spPr>
        <a:solidFill>
          <a:schemeClr val="tx1"/>
        </a:solidFill>
        <a:effectLst/>
        <a:scene3d>
          <a:camera prst="orthographicFront"/>
          <a:lightRig rig="flat" dir="t"/>
        </a:scene3d>
        <a:sp3d prstMaterial="plastic">
          <a:bevelB w="88900" h="31750" prst="angle"/>
        </a:sp3d>
      </dgm:spPr>
      <dgm:t>
        <a:bodyPr/>
        <a:lstStyle/>
        <a:p>
          <a:r>
            <a:rPr lang="en-US" sz="1400" b="1" dirty="0" smtClean="0"/>
            <a:t>Design</a:t>
          </a:r>
          <a:endParaRPr lang="en-US" sz="1400" b="1" dirty="0"/>
        </a:p>
      </dgm:t>
    </dgm:pt>
    <dgm:pt modelId="{F0AFDCA7-4922-4CDF-9A21-500D7A7F4059}" type="parTrans" cxnId="{20BED4D0-DD4A-40B3-9978-C1B15C046DA4}">
      <dgm:prSet/>
      <dgm:spPr/>
      <dgm:t>
        <a:bodyPr/>
        <a:lstStyle/>
        <a:p>
          <a:endParaRPr lang="en-US" sz="1400" b="1"/>
        </a:p>
      </dgm:t>
    </dgm:pt>
    <dgm:pt modelId="{840D4ABD-B4D8-43C6-8B04-649A13E09D5D}" type="sibTrans" cxnId="{20BED4D0-DD4A-40B3-9978-C1B15C046DA4}">
      <dgm:prSet/>
      <dgm:spPr/>
      <dgm:t>
        <a:bodyPr/>
        <a:lstStyle/>
        <a:p>
          <a:endParaRPr lang="en-US" sz="1400" b="1"/>
        </a:p>
      </dgm:t>
    </dgm:pt>
    <dgm:pt modelId="{2D26DCC5-4CD4-417F-86D3-37FA42458122}">
      <dgm:prSet phldrT="[Text]" custT="1"/>
      <dgm:spPr>
        <a:solidFill>
          <a:schemeClr val="tx1"/>
        </a:solidFill>
        <a:effectLst/>
        <a:scene3d>
          <a:camera prst="orthographicFront"/>
          <a:lightRig rig="flat" dir="t"/>
        </a:scene3d>
        <a:sp3d prstMaterial="plastic">
          <a:bevelB w="88900" h="31750" prst="angle"/>
        </a:sp3d>
      </dgm:spPr>
      <dgm:t>
        <a:bodyPr/>
        <a:lstStyle/>
        <a:p>
          <a:r>
            <a:rPr lang="en-US" sz="1400" b="1" dirty="0" smtClean="0"/>
            <a:t>Build</a:t>
          </a:r>
          <a:endParaRPr lang="en-US" sz="1400" b="1" dirty="0"/>
        </a:p>
      </dgm:t>
    </dgm:pt>
    <dgm:pt modelId="{EEE57D0F-26C4-43CE-B619-1D1389A126AF}" type="parTrans" cxnId="{30917A2C-3DA1-4C51-A7DB-32CC77F5C3C8}">
      <dgm:prSet/>
      <dgm:spPr/>
      <dgm:t>
        <a:bodyPr/>
        <a:lstStyle/>
        <a:p>
          <a:endParaRPr lang="en-US" sz="1400" b="1"/>
        </a:p>
      </dgm:t>
    </dgm:pt>
    <dgm:pt modelId="{9605B6EE-BCD8-46DA-A0F8-27F6C7BE5BD4}" type="sibTrans" cxnId="{30917A2C-3DA1-4C51-A7DB-32CC77F5C3C8}">
      <dgm:prSet/>
      <dgm:spPr/>
      <dgm:t>
        <a:bodyPr/>
        <a:lstStyle/>
        <a:p>
          <a:endParaRPr lang="en-US" sz="1400" b="1"/>
        </a:p>
      </dgm:t>
    </dgm:pt>
    <dgm:pt modelId="{E81BC9B6-403B-4175-AEF3-7BCA31A27BB7}">
      <dgm:prSet phldrT="[Text]" custT="1"/>
      <dgm:spPr>
        <a:solidFill>
          <a:schemeClr val="tx1"/>
        </a:solidFill>
        <a:effectLst/>
        <a:scene3d>
          <a:camera prst="orthographicFront"/>
          <a:lightRig rig="flat" dir="t"/>
        </a:scene3d>
        <a:sp3d prstMaterial="plastic">
          <a:bevelB w="88900" h="31750" prst="angle"/>
        </a:sp3d>
      </dgm:spPr>
      <dgm:t>
        <a:bodyPr/>
        <a:lstStyle/>
        <a:p>
          <a:r>
            <a:rPr lang="en-US" sz="1400" b="1" dirty="0" smtClean="0"/>
            <a:t>Improve</a:t>
          </a:r>
          <a:endParaRPr lang="en-US" sz="1400" b="1" dirty="0"/>
        </a:p>
      </dgm:t>
    </dgm:pt>
    <dgm:pt modelId="{386D86D8-D27E-43B2-873D-0DB799888DDE}" type="parTrans" cxnId="{F568FAF5-E2AD-4A79-AFE6-05C60560C1AA}">
      <dgm:prSet/>
      <dgm:spPr/>
      <dgm:t>
        <a:bodyPr/>
        <a:lstStyle/>
        <a:p>
          <a:endParaRPr lang="en-US" sz="1400" b="1"/>
        </a:p>
      </dgm:t>
    </dgm:pt>
    <dgm:pt modelId="{20D9FE87-6C0D-4A17-80A3-1E2807E6E193}" type="sibTrans" cxnId="{F568FAF5-E2AD-4A79-AFE6-05C60560C1AA}">
      <dgm:prSet/>
      <dgm:spPr/>
      <dgm:t>
        <a:bodyPr/>
        <a:lstStyle/>
        <a:p>
          <a:endParaRPr lang="en-US" sz="1400" b="1"/>
        </a:p>
      </dgm:t>
    </dgm:pt>
    <dgm:pt modelId="{822EAB41-0A21-4E91-869F-8A54ED1D3323}" type="pres">
      <dgm:prSet presAssocID="{C38E4429-5C06-4E2F-A580-BC5B0CDBF218}" presName="CompostProcess" presStyleCnt="0">
        <dgm:presLayoutVars>
          <dgm:dir/>
          <dgm:resizeHandles val="exact"/>
        </dgm:presLayoutVars>
      </dgm:prSet>
      <dgm:spPr/>
      <dgm:t>
        <a:bodyPr/>
        <a:lstStyle/>
        <a:p>
          <a:endParaRPr lang="en-US"/>
        </a:p>
      </dgm:t>
    </dgm:pt>
    <dgm:pt modelId="{5A026312-305D-4893-B9B6-D410A2A27452}" type="pres">
      <dgm:prSet presAssocID="{C38E4429-5C06-4E2F-A580-BC5B0CDBF218}" presName="arrow" presStyleLbl="bgShp" presStyleIdx="0" presStyleCnt="1" custLinFactNeighborY="-508"/>
      <dgm:spPr>
        <a:scene3d>
          <a:camera prst="orthographicFront"/>
          <a:lightRig rig="flat" dir="t"/>
        </a:scene3d>
        <a:sp3d z="-190500" extrusionH="12700" prstMaterial="plastic"/>
      </dgm:spPr>
      <dgm:t>
        <a:bodyPr/>
        <a:lstStyle/>
        <a:p>
          <a:endParaRPr lang="en-US"/>
        </a:p>
      </dgm:t>
    </dgm:pt>
    <dgm:pt modelId="{09E7AD05-4772-4E4E-871B-7BBA2C5C46E7}" type="pres">
      <dgm:prSet presAssocID="{C38E4429-5C06-4E2F-A580-BC5B0CDBF218}" presName="linearProcess" presStyleCnt="0"/>
      <dgm:spPr/>
      <dgm:t>
        <a:bodyPr/>
        <a:lstStyle/>
        <a:p>
          <a:endParaRPr lang="en-US"/>
        </a:p>
      </dgm:t>
    </dgm:pt>
    <dgm:pt modelId="{7B3980CF-B273-4C16-A27F-DF97E5A1CC02}" type="pres">
      <dgm:prSet presAssocID="{54B5CE7C-BDBA-4162-A3F2-2A7905A37EF5}" presName="textNode" presStyleLbl="node1" presStyleIdx="0" presStyleCnt="4" custScaleY="85728">
        <dgm:presLayoutVars>
          <dgm:bulletEnabled val="1"/>
        </dgm:presLayoutVars>
      </dgm:prSet>
      <dgm:spPr/>
      <dgm:t>
        <a:bodyPr/>
        <a:lstStyle/>
        <a:p>
          <a:endParaRPr lang="en-US"/>
        </a:p>
      </dgm:t>
    </dgm:pt>
    <dgm:pt modelId="{334BC9A3-0DD4-4B2A-94D7-DECBFFC6C086}" type="pres">
      <dgm:prSet presAssocID="{0C147EF5-EAFD-49C8-BB51-7E5735AC5425}" presName="sibTrans" presStyleCnt="0"/>
      <dgm:spPr/>
      <dgm:t>
        <a:bodyPr/>
        <a:lstStyle/>
        <a:p>
          <a:endParaRPr lang="en-US"/>
        </a:p>
      </dgm:t>
    </dgm:pt>
    <dgm:pt modelId="{820382A9-D78D-4A8F-9A37-D5EE8D941AFD}" type="pres">
      <dgm:prSet presAssocID="{4FE82C89-591B-4145-93A1-1CC722573BDA}" presName="textNode" presStyleLbl="node1" presStyleIdx="1" presStyleCnt="4" custScaleY="85728">
        <dgm:presLayoutVars>
          <dgm:bulletEnabled val="1"/>
        </dgm:presLayoutVars>
      </dgm:prSet>
      <dgm:spPr/>
      <dgm:t>
        <a:bodyPr/>
        <a:lstStyle/>
        <a:p>
          <a:endParaRPr lang="en-US"/>
        </a:p>
      </dgm:t>
    </dgm:pt>
    <dgm:pt modelId="{D514A625-CF75-4BB9-B6D6-B143B06C297D}" type="pres">
      <dgm:prSet presAssocID="{840D4ABD-B4D8-43C6-8B04-649A13E09D5D}" presName="sibTrans" presStyleCnt="0"/>
      <dgm:spPr/>
      <dgm:t>
        <a:bodyPr/>
        <a:lstStyle/>
        <a:p>
          <a:endParaRPr lang="en-US"/>
        </a:p>
      </dgm:t>
    </dgm:pt>
    <dgm:pt modelId="{111FC60E-FAF8-4AF3-B2EA-44C24476D8D0}" type="pres">
      <dgm:prSet presAssocID="{2D26DCC5-4CD4-417F-86D3-37FA42458122}" presName="textNode" presStyleLbl="node1" presStyleIdx="2" presStyleCnt="4" custScaleY="85728">
        <dgm:presLayoutVars>
          <dgm:bulletEnabled val="1"/>
        </dgm:presLayoutVars>
      </dgm:prSet>
      <dgm:spPr/>
      <dgm:t>
        <a:bodyPr/>
        <a:lstStyle/>
        <a:p>
          <a:endParaRPr lang="en-US"/>
        </a:p>
      </dgm:t>
    </dgm:pt>
    <dgm:pt modelId="{38CB9FD1-48F4-4637-ACA7-315C17AEB8F6}" type="pres">
      <dgm:prSet presAssocID="{9605B6EE-BCD8-46DA-A0F8-27F6C7BE5BD4}" presName="sibTrans" presStyleCnt="0"/>
      <dgm:spPr/>
      <dgm:t>
        <a:bodyPr/>
        <a:lstStyle/>
        <a:p>
          <a:endParaRPr lang="en-US"/>
        </a:p>
      </dgm:t>
    </dgm:pt>
    <dgm:pt modelId="{21091174-93C3-4FCC-9E9E-DBC5AF3BD10A}" type="pres">
      <dgm:prSet presAssocID="{E81BC9B6-403B-4175-AEF3-7BCA31A27BB7}" presName="textNode" presStyleLbl="node1" presStyleIdx="3" presStyleCnt="4" custScaleY="85728">
        <dgm:presLayoutVars>
          <dgm:bulletEnabled val="1"/>
        </dgm:presLayoutVars>
      </dgm:prSet>
      <dgm:spPr/>
      <dgm:t>
        <a:bodyPr/>
        <a:lstStyle/>
        <a:p>
          <a:endParaRPr lang="en-US"/>
        </a:p>
      </dgm:t>
    </dgm:pt>
  </dgm:ptLst>
  <dgm:cxnLst>
    <dgm:cxn modelId="{920D901B-291B-46EC-A31C-F113F1D2A834}" type="presOf" srcId="{C38E4429-5C06-4E2F-A580-BC5B0CDBF218}" destId="{822EAB41-0A21-4E91-869F-8A54ED1D3323}" srcOrd="0" destOrd="0" presId="urn:microsoft.com/office/officeart/2005/8/layout/hProcess9"/>
    <dgm:cxn modelId="{B325E72F-395F-4178-BA05-FE1A90E3F6BC}" type="presOf" srcId="{2D26DCC5-4CD4-417F-86D3-37FA42458122}" destId="{111FC60E-FAF8-4AF3-B2EA-44C24476D8D0}" srcOrd="0" destOrd="0" presId="urn:microsoft.com/office/officeart/2005/8/layout/hProcess9"/>
    <dgm:cxn modelId="{FEB6CB25-D547-40BF-95FB-49540A5B940C}" type="presOf" srcId="{E81BC9B6-403B-4175-AEF3-7BCA31A27BB7}" destId="{21091174-93C3-4FCC-9E9E-DBC5AF3BD10A}" srcOrd="0" destOrd="0" presId="urn:microsoft.com/office/officeart/2005/8/layout/hProcess9"/>
    <dgm:cxn modelId="{20BED4D0-DD4A-40B3-9978-C1B15C046DA4}" srcId="{C38E4429-5C06-4E2F-A580-BC5B0CDBF218}" destId="{4FE82C89-591B-4145-93A1-1CC722573BDA}" srcOrd="1" destOrd="0" parTransId="{F0AFDCA7-4922-4CDF-9A21-500D7A7F4059}" sibTransId="{840D4ABD-B4D8-43C6-8B04-649A13E09D5D}"/>
    <dgm:cxn modelId="{30917A2C-3DA1-4C51-A7DB-32CC77F5C3C8}" srcId="{C38E4429-5C06-4E2F-A580-BC5B0CDBF218}" destId="{2D26DCC5-4CD4-417F-86D3-37FA42458122}" srcOrd="2" destOrd="0" parTransId="{EEE57D0F-26C4-43CE-B619-1D1389A126AF}" sibTransId="{9605B6EE-BCD8-46DA-A0F8-27F6C7BE5BD4}"/>
    <dgm:cxn modelId="{C5F9F0D8-FD9E-4D7E-AA90-7CE98C80706A}" type="presOf" srcId="{54B5CE7C-BDBA-4162-A3F2-2A7905A37EF5}" destId="{7B3980CF-B273-4C16-A27F-DF97E5A1CC02}" srcOrd="0" destOrd="0" presId="urn:microsoft.com/office/officeart/2005/8/layout/hProcess9"/>
    <dgm:cxn modelId="{0C793337-488E-4664-97D2-1A1C8DBD0638}" type="presOf" srcId="{4FE82C89-591B-4145-93A1-1CC722573BDA}" destId="{820382A9-D78D-4A8F-9A37-D5EE8D941AFD}" srcOrd="0" destOrd="0" presId="urn:microsoft.com/office/officeart/2005/8/layout/hProcess9"/>
    <dgm:cxn modelId="{EB0583CB-919B-4853-9E51-27309CAD9DAF}" srcId="{C38E4429-5C06-4E2F-A580-BC5B0CDBF218}" destId="{54B5CE7C-BDBA-4162-A3F2-2A7905A37EF5}" srcOrd="0" destOrd="0" parTransId="{313FBE9B-36F7-440B-B6CC-2F5913CBD8F6}" sibTransId="{0C147EF5-EAFD-49C8-BB51-7E5735AC5425}"/>
    <dgm:cxn modelId="{F568FAF5-E2AD-4A79-AFE6-05C60560C1AA}" srcId="{C38E4429-5C06-4E2F-A580-BC5B0CDBF218}" destId="{E81BC9B6-403B-4175-AEF3-7BCA31A27BB7}" srcOrd="3" destOrd="0" parTransId="{386D86D8-D27E-43B2-873D-0DB799888DDE}" sibTransId="{20D9FE87-6C0D-4A17-80A3-1E2807E6E193}"/>
    <dgm:cxn modelId="{5F7EB841-4DD4-4554-839F-2D8C26DFA151}" type="presParOf" srcId="{822EAB41-0A21-4E91-869F-8A54ED1D3323}" destId="{5A026312-305D-4893-B9B6-D410A2A27452}" srcOrd="0" destOrd="0" presId="urn:microsoft.com/office/officeart/2005/8/layout/hProcess9"/>
    <dgm:cxn modelId="{E7A30E66-AF91-4031-B521-D2D69353AA95}" type="presParOf" srcId="{822EAB41-0A21-4E91-869F-8A54ED1D3323}" destId="{09E7AD05-4772-4E4E-871B-7BBA2C5C46E7}" srcOrd="1" destOrd="0" presId="urn:microsoft.com/office/officeart/2005/8/layout/hProcess9"/>
    <dgm:cxn modelId="{C3F05017-28EB-4F83-AA89-D69CEAA3C2FC}" type="presParOf" srcId="{09E7AD05-4772-4E4E-871B-7BBA2C5C46E7}" destId="{7B3980CF-B273-4C16-A27F-DF97E5A1CC02}" srcOrd="0" destOrd="0" presId="urn:microsoft.com/office/officeart/2005/8/layout/hProcess9"/>
    <dgm:cxn modelId="{6F851867-7F31-4837-8D28-554325F62E20}" type="presParOf" srcId="{09E7AD05-4772-4E4E-871B-7BBA2C5C46E7}" destId="{334BC9A3-0DD4-4B2A-94D7-DECBFFC6C086}" srcOrd="1" destOrd="0" presId="urn:microsoft.com/office/officeart/2005/8/layout/hProcess9"/>
    <dgm:cxn modelId="{DAA58BEF-F470-4402-A9F9-469BBF63972A}" type="presParOf" srcId="{09E7AD05-4772-4E4E-871B-7BBA2C5C46E7}" destId="{820382A9-D78D-4A8F-9A37-D5EE8D941AFD}" srcOrd="2" destOrd="0" presId="urn:microsoft.com/office/officeart/2005/8/layout/hProcess9"/>
    <dgm:cxn modelId="{753658BF-8BBB-412C-B6A3-A4856BB6DDC5}" type="presParOf" srcId="{09E7AD05-4772-4E4E-871B-7BBA2C5C46E7}" destId="{D514A625-CF75-4BB9-B6D6-B143B06C297D}" srcOrd="3" destOrd="0" presId="urn:microsoft.com/office/officeart/2005/8/layout/hProcess9"/>
    <dgm:cxn modelId="{73BDA1A8-5C6F-4232-A0F8-D7D39865DADF}" type="presParOf" srcId="{09E7AD05-4772-4E4E-871B-7BBA2C5C46E7}" destId="{111FC60E-FAF8-4AF3-B2EA-44C24476D8D0}" srcOrd="4" destOrd="0" presId="urn:microsoft.com/office/officeart/2005/8/layout/hProcess9"/>
    <dgm:cxn modelId="{52B67D06-BA1E-4089-BFF1-EDF331784020}" type="presParOf" srcId="{09E7AD05-4772-4E4E-871B-7BBA2C5C46E7}" destId="{38CB9FD1-48F4-4637-ACA7-315C17AEB8F6}" srcOrd="5" destOrd="0" presId="urn:microsoft.com/office/officeart/2005/8/layout/hProcess9"/>
    <dgm:cxn modelId="{FF8E3EF6-179D-4CCA-9668-09B248D949A3}" type="presParOf" srcId="{09E7AD05-4772-4E4E-871B-7BBA2C5C46E7}" destId="{21091174-93C3-4FCC-9E9E-DBC5AF3BD10A}"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26312-305D-4893-B9B6-D410A2A27452}">
      <dsp:nvSpPr>
        <dsp:cNvPr id="0" name=""/>
        <dsp:cNvSpPr/>
      </dsp:nvSpPr>
      <dsp:spPr>
        <a:xfrm>
          <a:off x="651509" y="0"/>
          <a:ext cx="7383780" cy="2127572"/>
        </a:xfrm>
        <a:prstGeom prst="rightArrow">
          <a:avLst/>
        </a:prstGeom>
        <a:gradFill rotWithShape="0">
          <a:gsLst>
            <a:gs pos="0">
              <a:schemeClr val="accent1">
                <a:tint val="40000"/>
                <a:hueOff val="0"/>
                <a:satOff val="0"/>
                <a:lumOff val="0"/>
                <a:alphaOff val="0"/>
                <a:tint val="100000"/>
                <a:shade val="100000"/>
                <a:satMod val="130000"/>
              </a:schemeClr>
            </a:gs>
            <a:gs pos="100000">
              <a:schemeClr val="accent1">
                <a:tint val="40000"/>
                <a:hueOff val="0"/>
                <a:satOff val="0"/>
                <a:lumOff val="0"/>
                <a:alphaOff val="0"/>
                <a:tint val="50000"/>
                <a:shade val="100000"/>
                <a:satMod val="350000"/>
              </a:schemeClr>
            </a:gs>
          </a:gsLst>
          <a:lin ang="16200000" scaled="0"/>
        </a:gradFill>
        <a:ln>
          <a:noFill/>
        </a:ln>
        <a:effectLst/>
        <a:scene3d>
          <a:camera prst="orthographicFront"/>
          <a:lightRig rig="flat" dir="t"/>
        </a:scene3d>
        <a:sp3d z="-190500" extrusionH="12700" prstMaterial="plastic"/>
      </dsp:spPr>
      <dsp:style>
        <a:lnRef idx="0">
          <a:scrgbClr r="0" g="0" b="0"/>
        </a:lnRef>
        <a:fillRef idx="3">
          <a:scrgbClr r="0" g="0" b="0"/>
        </a:fillRef>
        <a:effectRef idx="0">
          <a:scrgbClr r="0" g="0" b="0"/>
        </a:effectRef>
        <a:fontRef idx="minor"/>
      </dsp:style>
    </dsp:sp>
    <dsp:sp modelId="{7B3980CF-B273-4C16-A27F-DF97E5A1CC02}">
      <dsp:nvSpPr>
        <dsp:cNvPr id="0" name=""/>
        <dsp:cNvSpPr/>
      </dsp:nvSpPr>
      <dsp:spPr>
        <a:xfrm>
          <a:off x="2969" y="699001"/>
          <a:ext cx="1929080" cy="729569"/>
        </a:xfrm>
        <a:prstGeom prst="roundRect">
          <a:avLst/>
        </a:prstGeom>
        <a:solidFill>
          <a:schemeClr val="tx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Decide</a:t>
          </a:r>
          <a:endParaRPr lang="en-US" sz="1400" b="1" kern="1200" dirty="0"/>
        </a:p>
      </dsp:txBody>
      <dsp:txXfrm>
        <a:off x="38584" y="734616"/>
        <a:ext cx="1857850" cy="658339"/>
      </dsp:txXfrm>
    </dsp:sp>
    <dsp:sp modelId="{820382A9-D78D-4A8F-9A37-D5EE8D941AFD}">
      <dsp:nvSpPr>
        <dsp:cNvPr id="0" name=""/>
        <dsp:cNvSpPr/>
      </dsp:nvSpPr>
      <dsp:spPr>
        <a:xfrm>
          <a:off x="2253562" y="699001"/>
          <a:ext cx="1929080" cy="729569"/>
        </a:xfrm>
        <a:prstGeom prst="roundRect">
          <a:avLst/>
        </a:prstGeom>
        <a:solidFill>
          <a:schemeClr val="tx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Design</a:t>
          </a:r>
          <a:endParaRPr lang="en-US" sz="1400" b="1" kern="1200" dirty="0"/>
        </a:p>
      </dsp:txBody>
      <dsp:txXfrm>
        <a:off x="2289177" y="734616"/>
        <a:ext cx="1857850" cy="658339"/>
      </dsp:txXfrm>
    </dsp:sp>
    <dsp:sp modelId="{111FC60E-FAF8-4AF3-B2EA-44C24476D8D0}">
      <dsp:nvSpPr>
        <dsp:cNvPr id="0" name=""/>
        <dsp:cNvSpPr/>
      </dsp:nvSpPr>
      <dsp:spPr>
        <a:xfrm>
          <a:off x="4504156" y="699001"/>
          <a:ext cx="1929080" cy="729569"/>
        </a:xfrm>
        <a:prstGeom prst="roundRect">
          <a:avLst/>
        </a:prstGeom>
        <a:solidFill>
          <a:schemeClr val="tx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Build</a:t>
          </a:r>
          <a:endParaRPr lang="en-US" sz="1400" b="1" kern="1200" dirty="0"/>
        </a:p>
      </dsp:txBody>
      <dsp:txXfrm>
        <a:off x="4539771" y="734616"/>
        <a:ext cx="1857850" cy="658339"/>
      </dsp:txXfrm>
    </dsp:sp>
    <dsp:sp modelId="{21091174-93C3-4FCC-9E9E-DBC5AF3BD10A}">
      <dsp:nvSpPr>
        <dsp:cNvPr id="0" name=""/>
        <dsp:cNvSpPr/>
      </dsp:nvSpPr>
      <dsp:spPr>
        <a:xfrm>
          <a:off x="6754750" y="699001"/>
          <a:ext cx="1929080" cy="729569"/>
        </a:xfrm>
        <a:prstGeom prst="roundRect">
          <a:avLst/>
        </a:prstGeom>
        <a:solidFill>
          <a:schemeClr val="tx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Improve</a:t>
          </a:r>
          <a:endParaRPr lang="en-US" sz="1400" b="1" kern="1200" dirty="0"/>
        </a:p>
      </dsp:txBody>
      <dsp:txXfrm>
        <a:off x="6790365" y="734616"/>
        <a:ext cx="1857850" cy="65833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031F801-254F-784F-93FD-B082DEE696CB}" type="datetimeFigureOut">
              <a:rPr lang="en-US" smtClean="0"/>
              <a:t>9/14/2017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6EBA558-C4ED-C348-A32F-95E1FD13065C}" type="slidenum">
              <a:rPr lang="en-US" smtClean="0"/>
              <a:t>‹#›</a:t>
            </a:fld>
            <a:endParaRPr lang="en-US" dirty="0"/>
          </a:p>
        </p:txBody>
      </p:sp>
    </p:spTree>
    <p:extLst>
      <p:ext uri="{BB962C8B-B14F-4D97-AF65-F5344CB8AC3E}">
        <p14:creationId xmlns:p14="http://schemas.microsoft.com/office/powerpoint/2010/main" val="35520195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BCDB52-6A69-9749-AB79-19C092749A22}" type="datetimeFigureOut">
              <a:rPr lang="en-US" smtClean="0"/>
              <a:t>9/14/2017</a:t>
            </a:fld>
            <a:endParaRPr lang="en-US" dirty="0"/>
          </a:p>
        </p:txBody>
      </p:sp>
      <p:sp>
        <p:nvSpPr>
          <p:cNvPr id="4" name="Slide Image Placeholder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6D814F-A7F6-3746-A65D-8C48702DE038}" type="slidenum">
              <a:rPr lang="en-US" smtClean="0"/>
              <a:t>‹#›</a:t>
            </a:fld>
            <a:endParaRPr lang="en-US" dirty="0"/>
          </a:p>
        </p:txBody>
      </p:sp>
    </p:spTree>
    <p:extLst>
      <p:ext uri="{BB962C8B-B14F-4D97-AF65-F5344CB8AC3E}">
        <p14:creationId xmlns:p14="http://schemas.microsoft.com/office/powerpoint/2010/main" val="4757751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mailto:jcrosby@scottmadden.com" TargetMode="Externa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mailto:karenhilton@scottmadden.com" TargetMode="Externa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176" y="3054096"/>
            <a:ext cx="5687568" cy="429768"/>
          </a:xfrm>
        </p:spPr>
        <p:txBody>
          <a:bodyPr anchor="t" anchorCtr="0"/>
          <a:lstStyle>
            <a:lvl1pPr>
              <a:defRPr sz="2000" baseline="0">
                <a:solidFill>
                  <a:schemeClr val="bg1"/>
                </a:solidFill>
                <a:latin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265176" y="4700016"/>
            <a:ext cx="5687568" cy="365760"/>
          </a:xfrm>
        </p:spPr>
        <p:txBody>
          <a:bodyPr/>
          <a:lstStyle>
            <a:lvl1pPr marL="0" indent="0" algn="l">
              <a:spcBef>
                <a:spcPts val="0"/>
              </a:spcBef>
              <a:spcAft>
                <a:spcPts val="0"/>
              </a:spcAft>
              <a:buNone/>
              <a:defRPr sz="1600" b="0" i="0">
                <a:solidFill>
                  <a:schemeClr val="bg1"/>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
        <p:nvSpPr>
          <p:cNvPr id="8" name="Text Placeholder 7"/>
          <p:cNvSpPr>
            <a:spLocks noGrp="1"/>
          </p:cNvSpPr>
          <p:nvPr>
            <p:ph type="body" sz="quarter" idx="10" hasCustomPrompt="1"/>
          </p:nvPr>
        </p:nvSpPr>
        <p:spPr>
          <a:xfrm>
            <a:off x="265113" y="5696712"/>
            <a:ext cx="3044952" cy="374904"/>
          </a:xfrm>
        </p:spPr>
        <p:txBody>
          <a:bodyPr/>
          <a:lstStyle>
            <a:lvl1pPr>
              <a:spcBef>
                <a:spcPts val="0"/>
              </a:spcBef>
              <a:spcAft>
                <a:spcPts val="0"/>
              </a:spcAft>
              <a:defRPr sz="1600" b="0" i="0">
                <a:solidFill>
                  <a:schemeClr val="bg1"/>
                </a:solidFill>
              </a:defRPr>
            </a:lvl1pPr>
          </a:lstStyle>
          <a:p>
            <a:pPr lvl="0"/>
            <a:r>
              <a:rPr lang="en-US" dirty="0" smtClean="0"/>
              <a:t>Date</a:t>
            </a:r>
            <a:endParaRPr lang="en-US" dirty="0"/>
          </a:p>
        </p:txBody>
      </p:sp>
      <p:sp>
        <p:nvSpPr>
          <p:cNvPr id="5" name="Picture Placeholder 4"/>
          <p:cNvSpPr>
            <a:spLocks noGrp="1"/>
          </p:cNvSpPr>
          <p:nvPr>
            <p:ph type="pic" sz="quarter" idx="12" hasCustomPrompt="1"/>
          </p:nvPr>
        </p:nvSpPr>
        <p:spPr>
          <a:xfrm>
            <a:off x="374904" y="1298448"/>
            <a:ext cx="2633472" cy="832104"/>
          </a:xfrm>
        </p:spPr>
        <p:txBody>
          <a:bodyPr/>
          <a:lstStyle>
            <a:lvl1pPr>
              <a:defRPr>
                <a:solidFill>
                  <a:schemeClr val="bg1"/>
                </a:solidFill>
              </a:defRPr>
            </a:lvl1pPr>
          </a:lstStyle>
          <a:p>
            <a:r>
              <a:rPr lang="en-US" dirty="0" smtClean="0"/>
              <a:t>Client Logo (optional)</a:t>
            </a:r>
            <a:endParaRPr lang="en-US" dirty="0"/>
          </a:p>
        </p:txBody>
      </p:sp>
      <p:sp>
        <p:nvSpPr>
          <p:cNvPr id="10" name="TextBox 9"/>
          <p:cNvSpPr txBox="1"/>
          <p:nvPr userDrawn="1"/>
        </p:nvSpPr>
        <p:spPr>
          <a:xfrm>
            <a:off x="265176" y="7466691"/>
            <a:ext cx="2634016" cy="200055"/>
          </a:xfrm>
          <a:prstGeom prst="rect">
            <a:avLst/>
          </a:prstGeom>
          <a:noFill/>
        </p:spPr>
        <p:txBody>
          <a:bodyPr wrap="square" rtlCol="0">
            <a:spAutoFit/>
          </a:bodyPr>
          <a:lstStyle/>
          <a:p>
            <a:r>
              <a:rPr lang="en-US" sz="700" dirty="0" smtClean="0">
                <a:solidFill>
                  <a:schemeClr val="bg1"/>
                </a:solidFill>
              </a:rPr>
              <a:t>Copyright © 2017 ScottMadden,</a:t>
            </a:r>
            <a:r>
              <a:rPr lang="en-US" sz="700" baseline="0" dirty="0" smtClean="0">
                <a:solidFill>
                  <a:schemeClr val="bg1"/>
                </a:solidFill>
              </a:rPr>
              <a:t> Inc. All rights reserved.</a:t>
            </a:r>
            <a:endParaRPr lang="en-US" sz="700" dirty="0">
              <a:solidFill>
                <a:schemeClr val="bg1"/>
              </a:solidFill>
            </a:endParaRPr>
          </a:p>
        </p:txBody>
      </p:sp>
      <p:sp>
        <p:nvSpPr>
          <p:cNvPr id="9" name="TextBox 8"/>
          <p:cNvSpPr txBox="1"/>
          <p:nvPr userDrawn="1"/>
        </p:nvSpPr>
        <p:spPr>
          <a:xfrm>
            <a:off x="8830399" y="7493713"/>
            <a:ext cx="930781" cy="184666"/>
          </a:xfrm>
          <a:prstGeom prst="rect">
            <a:avLst/>
          </a:prstGeom>
          <a:noFill/>
        </p:spPr>
        <p:txBody>
          <a:bodyPr wrap="square" rtlCol="0">
            <a:spAutoFit/>
          </a:bodyPr>
          <a:lstStyle/>
          <a:p>
            <a:pPr algn="r"/>
            <a:r>
              <a:rPr lang="en-US" sz="600" dirty="0" smtClean="0">
                <a:solidFill>
                  <a:schemeClr val="bg1">
                    <a:lumMod val="65000"/>
                  </a:schemeClr>
                </a:solidFill>
              </a:rPr>
              <a:t>Report _2017</a:t>
            </a:r>
            <a:endParaRPr lang="en-US" sz="600" dirty="0">
              <a:solidFill>
                <a:schemeClr val="bg1">
                  <a:lumMod val="65000"/>
                </a:schemeClr>
              </a:solidFill>
            </a:endParaRPr>
          </a:p>
        </p:txBody>
      </p:sp>
    </p:spTree>
    <p:extLst>
      <p:ext uri="{BB962C8B-B14F-4D97-AF65-F5344CB8AC3E}">
        <p14:creationId xmlns:p14="http://schemas.microsoft.com/office/powerpoint/2010/main" val="30839451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a_Title Slide w/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176" y="3054096"/>
            <a:ext cx="5687568" cy="429768"/>
          </a:xfrm>
        </p:spPr>
        <p:txBody>
          <a:bodyPr anchor="t" anchorCtr="0"/>
          <a:lstStyle>
            <a:lvl1pPr>
              <a:defRPr sz="2000" baseline="0">
                <a:solidFill>
                  <a:schemeClr val="bg1"/>
                </a:solidFill>
                <a:latin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265176" y="4700016"/>
            <a:ext cx="5687568" cy="365760"/>
          </a:xfrm>
        </p:spPr>
        <p:txBody>
          <a:bodyPr/>
          <a:lstStyle>
            <a:lvl1pPr marL="0" indent="0" algn="l">
              <a:spcBef>
                <a:spcPts val="0"/>
              </a:spcBef>
              <a:spcAft>
                <a:spcPts val="0"/>
              </a:spcAft>
              <a:buNone/>
              <a:defRPr sz="1600" b="0" i="0">
                <a:solidFill>
                  <a:schemeClr val="bg1"/>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
        <p:nvSpPr>
          <p:cNvPr id="8" name="Text Placeholder 7"/>
          <p:cNvSpPr>
            <a:spLocks noGrp="1"/>
          </p:cNvSpPr>
          <p:nvPr>
            <p:ph type="body" sz="quarter" idx="10" hasCustomPrompt="1"/>
          </p:nvPr>
        </p:nvSpPr>
        <p:spPr>
          <a:xfrm>
            <a:off x="265113" y="5696712"/>
            <a:ext cx="3044952" cy="374904"/>
          </a:xfrm>
        </p:spPr>
        <p:txBody>
          <a:bodyPr/>
          <a:lstStyle>
            <a:lvl1pPr>
              <a:spcBef>
                <a:spcPts val="0"/>
              </a:spcBef>
              <a:spcAft>
                <a:spcPts val="0"/>
              </a:spcAft>
              <a:defRPr sz="1600" b="0" i="0">
                <a:solidFill>
                  <a:schemeClr val="bg1"/>
                </a:solidFill>
              </a:defRPr>
            </a:lvl1pPr>
          </a:lstStyle>
          <a:p>
            <a:pPr lvl="0"/>
            <a:r>
              <a:rPr lang="en-US" dirty="0" smtClean="0"/>
              <a:t>Date</a:t>
            </a:r>
            <a:endParaRPr lang="en-US" dirty="0"/>
          </a:p>
        </p:txBody>
      </p:sp>
      <p:sp>
        <p:nvSpPr>
          <p:cNvPr id="5" name="Picture Placeholder 4"/>
          <p:cNvSpPr>
            <a:spLocks noGrp="1"/>
          </p:cNvSpPr>
          <p:nvPr>
            <p:ph type="pic" sz="quarter" idx="12" hasCustomPrompt="1"/>
          </p:nvPr>
        </p:nvSpPr>
        <p:spPr>
          <a:xfrm>
            <a:off x="374904" y="1298448"/>
            <a:ext cx="2633472" cy="832104"/>
          </a:xfrm>
        </p:spPr>
        <p:txBody>
          <a:bodyPr/>
          <a:lstStyle>
            <a:lvl1pPr>
              <a:defRPr>
                <a:solidFill>
                  <a:schemeClr val="bg1"/>
                </a:solidFill>
              </a:defRPr>
            </a:lvl1pPr>
          </a:lstStyle>
          <a:p>
            <a:r>
              <a:rPr lang="en-US" dirty="0" smtClean="0"/>
              <a:t>Client Logo (optional)</a:t>
            </a:r>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08923" y="3124370"/>
            <a:ext cx="2949476" cy="3293518"/>
          </a:xfrm>
          <a:prstGeom prst="rect">
            <a:avLst/>
          </a:prstGeom>
        </p:spPr>
      </p:pic>
      <p:sp>
        <p:nvSpPr>
          <p:cNvPr id="11" name="TextBox 10"/>
          <p:cNvSpPr txBox="1"/>
          <p:nvPr userDrawn="1"/>
        </p:nvSpPr>
        <p:spPr>
          <a:xfrm>
            <a:off x="265176" y="7466691"/>
            <a:ext cx="2634016" cy="200055"/>
          </a:xfrm>
          <a:prstGeom prst="rect">
            <a:avLst/>
          </a:prstGeom>
          <a:noFill/>
        </p:spPr>
        <p:txBody>
          <a:bodyPr wrap="square" rtlCol="0">
            <a:spAutoFit/>
          </a:bodyPr>
          <a:lstStyle/>
          <a:p>
            <a:r>
              <a:rPr lang="en-US" sz="700" dirty="0" smtClean="0">
                <a:solidFill>
                  <a:schemeClr val="bg1"/>
                </a:solidFill>
              </a:rPr>
              <a:t>Copyright © 2017 ScottMadden,</a:t>
            </a:r>
            <a:r>
              <a:rPr lang="en-US" sz="700" baseline="0" dirty="0" smtClean="0">
                <a:solidFill>
                  <a:schemeClr val="bg1"/>
                </a:solidFill>
              </a:rPr>
              <a:t> Inc. All rights reserved.</a:t>
            </a:r>
            <a:endParaRPr lang="en-US" sz="700" dirty="0">
              <a:solidFill>
                <a:schemeClr val="bg1"/>
              </a:solidFill>
            </a:endParaRPr>
          </a:p>
        </p:txBody>
      </p:sp>
      <p:pic>
        <p:nvPicPr>
          <p:cNvPr id="4" name="Picture 3" descr="v2_PPT Cover Page_LinkedSquares.png"/>
          <p:cNvPicPr>
            <a:picLocks noChangeAspect="1"/>
          </p:cNvPicPr>
          <p:nvPr userDrawn="1"/>
        </p:nvPicPr>
        <p:blipFill rotWithShape="1">
          <a:blip r:embed="rId4">
            <a:extLst>
              <a:ext uri="{28A0092B-C50C-407E-A947-70E740481C1C}">
                <a14:useLocalDpi xmlns:a14="http://schemas.microsoft.com/office/drawing/2010/main" val="0"/>
              </a:ext>
            </a:extLst>
          </a:blip>
          <a:srcRect l="49648" t="30854" r="964"/>
          <a:stretch/>
        </p:blipFill>
        <p:spPr>
          <a:xfrm>
            <a:off x="4943559" y="2402948"/>
            <a:ext cx="5114840" cy="5369452"/>
          </a:xfrm>
          <a:prstGeom prst="rect">
            <a:avLst/>
          </a:prstGeom>
          <a:noFill/>
          <a:ln>
            <a:noFill/>
          </a:ln>
        </p:spPr>
      </p:pic>
      <p:sp>
        <p:nvSpPr>
          <p:cNvPr id="14" name="TextBox 13"/>
          <p:cNvSpPr txBox="1"/>
          <p:nvPr userDrawn="1"/>
        </p:nvSpPr>
        <p:spPr>
          <a:xfrm>
            <a:off x="8830399" y="7493713"/>
            <a:ext cx="930781" cy="184666"/>
          </a:xfrm>
          <a:prstGeom prst="rect">
            <a:avLst/>
          </a:prstGeom>
          <a:noFill/>
        </p:spPr>
        <p:txBody>
          <a:bodyPr wrap="square" rtlCol="0">
            <a:spAutoFit/>
          </a:bodyPr>
          <a:lstStyle/>
          <a:p>
            <a:pPr algn="r"/>
            <a:r>
              <a:rPr lang="en-US" sz="600" dirty="0" smtClean="0">
                <a:solidFill>
                  <a:schemeClr val="bg1">
                    <a:lumMod val="65000"/>
                  </a:schemeClr>
                </a:solidFill>
              </a:rPr>
              <a:t>Report _2017</a:t>
            </a:r>
            <a:endParaRPr lang="en-US" sz="600" dirty="0">
              <a:solidFill>
                <a:schemeClr val="bg1">
                  <a:lumMod val="65000"/>
                </a:schemeClr>
              </a:solidFill>
            </a:endParaRPr>
          </a:p>
        </p:txBody>
      </p:sp>
    </p:spTree>
    <p:extLst>
      <p:ext uri="{BB962C8B-B14F-4D97-AF65-F5344CB8AC3E}">
        <p14:creationId xmlns:p14="http://schemas.microsoft.com/office/powerpoint/2010/main" val="2983411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a_Title and Content w/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defRPr baseline="0"/>
            </a:lvl2pPr>
            <a:lvl3pPr>
              <a:defRPr baseline="0"/>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sp>
        <p:nvSpPr>
          <p:cNvPr id="4" name="Slide Number Placeholder 3"/>
          <p:cNvSpPr>
            <a:spLocks noGrp="1"/>
          </p:cNvSpPr>
          <p:nvPr>
            <p:ph type="sldNum" sz="quarter" idx="15"/>
          </p:nvPr>
        </p:nvSpPr>
        <p:spPr/>
        <p:txBody>
          <a:bodyPr/>
          <a:lstStyle/>
          <a:p>
            <a:fld id="{D442FEC2-C4C0-684E-9C0D-AAB39C335FE4}" type="slidenum">
              <a:rPr lang="en-US" smtClean="0"/>
              <a:t>‹#›</a:t>
            </a:fld>
            <a:endParaRPr lang="en-US" dirty="0"/>
          </a:p>
        </p:txBody>
      </p:sp>
      <p:sp>
        <p:nvSpPr>
          <p:cNvPr id="8" name="Picture Placeholder 7"/>
          <p:cNvSpPr>
            <a:spLocks noGrp="1"/>
          </p:cNvSpPr>
          <p:nvPr>
            <p:ph type="pic" sz="quarter" idx="14"/>
          </p:nvPr>
        </p:nvSpPr>
        <p:spPr>
          <a:xfrm>
            <a:off x="8247888" y="192024"/>
            <a:ext cx="1627632" cy="59436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263773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b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Slide Number Placeholder 3"/>
          <p:cNvSpPr>
            <a:spLocks noGrp="1"/>
          </p:cNvSpPr>
          <p:nvPr>
            <p:ph type="sldNum" sz="quarter" idx="15"/>
          </p:nvPr>
        </p:nvSpPr>
        <p:spPr/>
        <p:txBody>
          <a:bodyPr/>
          <a:lstStyle/>
          <a:p>
            <a:fld id="{08E12CD7-2F0B-B84C-A675-E2CC935C7A1C}" type="slidenum">
              <a:rPr lang="en-US" smtClean="0"/>
              <a:pPr/>
              <a:t>‹#›</a:t>
            </a:fld>
            <a:endParaRPr lang="en-US" dirty="0"/>
          </a:p>
        </p:txBody>
      </p:sp>
      <p:sp>
        <p:nvSpPr>
          <p:cNvPr id="7" name="Picture Placeholder 7"/>
          <p:cNvSpPr>
            <a:spLocks noGrp="1"/>
          </p:cNvSpPr>
          <p:nvPr>
            <p:ph type="pic" sz="quarter" idx="14"/>
          </p:nvPr>
        </p:nvSpPr>
        <p:spPr>
          <a:xfrm>
            <a:off x="8247888" y="192024"/>
            <a:ext cx="1627632" cy="59436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862364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46888" y="1417320"/>
            <a:ext cx="4700016" cy="5532120"/>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5113020" y="1417320"/>
            <a:ext cx="4700016" cy="5532120"/>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Text Placeholder 4"/>
          <p:cNvSpPr>
            <a:spLocks noGrp="1"/>
          </p:cNvSpPr>
          <p:nvPr>
            <p:ph type="body" sz="quarter" idx="13"/>
          </p:nvPr>
        </p:nvSpPr>
        <p:spPr>
          <a:xfrm>
            <a:off x="182880" y="246888"/>
            <a:ext cx="9692640" cy="429768"/>
          </a:xfrm>
        </p:spPr>
        <p:txBody>
          <a:bodyPr anchor="b" anchorCtr="0"/>
          <a:lstStyle>
            <a:lvl1pPr>
              <a:defRPr lang="en-US" sz="2000" b="1" i="1" kern="1200" dirty="0" smtClean="0">
                <a:solidFill>
                  <a:schemeClr val="tx1"/>
                </a:solidFill>
                <a:latin typeface="Arial Narrow"/>
                <a:ea typeface="+mn-ea"/>
                <a:cs typeface="+mn-cs"/>
              </a:defRPr>
            </a:lvl1pPr>
          </a:lstStyle>
          <a:p>
            <a:pPr marL="0" lvl="0" indent="0" algn="l" defTabSz="509412" rtl="0" eaLnBrk="1" latinLnBrk="0" hangingPunct="1">
              <a:spcBef>
                <a:spcPts val="600"/>
              </a:spcBef>
              <a:spcAft>
                <a:spcPts val="600"/>
              </a:spcAft>
              <a:buFontTx/>
              <a:buNone/>
            </a:pPr>
            <a:r>
              <a:rPr lang="en-US" smtClean="0"/>
              <a:t>Click to edit Master text styles</a:t>
            </a:r>
          </a:p>
        </p:txBody>
      </p:sp>
      <p:sp>
        <p:nvSpPr>
          <p:cNvPr id="5" name="Slide Number Placeholder 4"/>
          <p:cNvSpPr>
            <a:spLocks noGrp="1"/>
          </p:cNvSpPr>
          <p:nvPr>
            <p:ph type="sldNum" sz="quarter" idx="15"/>
          </p:nvPr>
        </p:nvSpPr>
        <p:spPr/>
        <p:txBody>
          <a:bodyPr/>
          <a:lstStyle/>
          <a:p>
            <a:fld id="{08E12CD7-2F0B-B84C-A675-E2CC935C7A1C}" type="slidenum">
              <a:rPr lang="en-US" smtClean="0"/>
              <a:pPr/>
              <a:t>‹#›</a:t>
            </a:fld>
            <a:endParaRPr lang="en-US" dirty="0"/>
          </a:p>
        </p:txBody>
      </p:sp>
      <p:sp>
        <p:nvSpPr>
          <p:cNvPr id="8" name="Picture Placeholder 7"/>
          <p:cNvSpPr>
            <a:spLocks noGrp="1"/>
          </p:cNvSpPr>
          <p:nvPr>
            <p:ph type="pic" sz="quarter" idx="14"/>
          </p:nvPr>
        </p:nvSpPr>
        <p:spPr>
          <a:xfrm>
            <a:off x="8247888" y="192024"/>
            <a:ext cx="1627632" cy="59436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529135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46888" y="2990088"/>
            <a:ext cx="4700016" cy="4078224"/>
          </a:xfrm>
        </p:spPr>
        <p:txBody>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Content Placeholder 5"/>
          <p:cNvSpPr>
            <a:spLocks noGrp="1"/>
          </p:cNvSpPr>
          <p:nvPr>
            <p:ph sz="quarter" idx="4"/>
          </p:nvPr>
        </p:nvSpPr>
        <p:spPr>
          <a:xfrm>
            <a:off x="5109527" y="2990088"/>
            <a:ext cx="4700016" cy="4078224"/>
          </a:xfrm>
        </p:spPr>
        <p:txBody>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6"/>
          <p:cNvSpPr>
            <a:spLocks noGrp="1"/>
          </p:cNvSpPr>
          <p:nvPr>
            <p:ph sz="quarter" idx="15"/>
          </p:nvPr>
        </p:nvSpPr>
        <p:spPr>
          <a:xfrm>
            <a:off x="247650" y="1417320"/>
            <a:ext cx="9561513" cy="1436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Title 1"/>
          <p:cNvSpPr>
            <a:spLocks noGrp="1"/>
          </p:cNvSpPr>
          <p:nvPr>
            <p:ph type="title"/>
          </p:nvPr>
        </p:nvSpPr>
        <p:spPr>
          <a:xfrm>
            <a:off x="182880" y="630936"/>
            <a:ext cx="9692640" cy="603504"/>
          </a:xfrm>
        </p:spPr>
        <p:txBody>
          <a:bodyPr/>
          <a:lstStyle/>
          <a:p>
            <a:r>
              <a:rPr lang="en-US" smtClean="0"/>
              <a:t>Click to edit Master title style</a:t>
            </a:r>
            <a:endParaRPr lang="en-US"/>
          </a:p>
        </p:txBody>
      </p:sp>
      <p:sp>
        <p:nvSpPr>
          <p:cNvPr id="13" name="Text Placeholder 4"/>
          <p:cNvSpPr>
            <a:spLocks noGrp="1"/>
          </p:cNvSpPr>
          <p:nvPr>
            <p:ph type="body" sz="quarter" idx="13"/>
          </p:nvPr>
        </p:nvSpPr>
        <p:spPr>
          <a:xfrm>
            <a:off x="182880" y="246888"/>
            <a:ext cx="9692640" cy="429768"/>
          </a:xfrm>
        </p:spPr>
        <p:txBody>
          <a:bodyPr anchor="b" anchorCtr="0"/>
          <a:lstStyle>
            <a:lvl1pPr marL="0" indent="0" algn="l" defTabSz="509412" rtl="0" eaLnBrk="1" latinLnBrk="0" hangingPunct="1">
              <a:spcBef>
                <a:spcPts val="600"/>
              </a:spcBef>
              <a:spcAft>
                <a:spcPts val="600"/>
              </a:spcAft>
              <a:buFontTx/>
              <a:buNone/>
              <a:defRPr lang="en-US" sz="2000" b="1" i="1" kern="1200" dirty="0" smtClean="0">
                <a:solidFill>
                  <a:schemeClr val="tx1"/>
                </a:solidFill>
                <a:latin typeface="Arial Narrow"/>
                <a:ea typeface="+mn-ea"/>
                <a:cs typeface="+mn-cs"/>
              </a:defRPr>
            </a:lvl1pPr>
          </a:lstStyle>
          <a:p>
            <a:pPr marL="0" lvl="0" indent="0" algn="l" defTabSz="509412" rtl="0" eaLnBrk="1" latinLnBrk="0" hangingPunct="1">
              <a:spcBef>
                <a:spcPts val="600"/>
              </a:spcBef>
              <a:spcAft>
                <a:spcPts val="600"/>
              </a:spcAft>
              <a:buFontTx/>
              <a:buNone/>
            </a:pPr>
            <a:r>
              <a:rPr lang="en-US" smtClean="0"/>
              <a:t>Click to edit Master text styles</a:t>
            </a:r>
          </a:p>
        </p:txBody>
      </p:sp>
      <p:sp>
        <p:nvSpPr>
          <p:cNvPr id="2" name="Slide Number Placeholder 1"/>
          <p:cNvSpPr>
            <a:spLocks noGrp="1"/>
          </p:cNvSpPr>
          <p:nvPr>
            <p:ph type="sldNum" sz="quarter" idx="16"/>
          </p:nvPr>
        </p:nvSpPr>
        <p:spPr/>
        <p:txBody>
          <a:bodyPr/>
          <a:lstStyle/>
          <a:p>
            <a:fld id="{08E12CD7-2F0B-B84C-A675-E2CC935C7A1C}" type="slidenum">
              <a:rPr lang="en-US" smtClean="0"/>
              <a:pPr/>
              <a:t>‹#›</a:t>
            </a:fld>
            <a:endParaRPr lang="en-US" dirty="0"/>
          </a:p>
        </p:txBody>
      </p:sp>
      <p:sp>
        <p:nvSpPr>
          <p:cNvPr id="14" name="Picture Placeholder 7"/>
          <p:cNvSpPr>
            <a:spLocks noGrp="1"/>
          </p:cNvSpPr>
          <p:nvPr>
            <p:ph type="pic" sz="quarter" idx="14"/>
          </p:nvPr>
        </p:nvSpPr>
        <p:spPr>
          <a:xfrm>
            <a:off x="8247888" y="192024"/>
            <a:ext cx="1627632" cy="59436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2461182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
        <p:nvSpPr>
          <p:cNvPr id="5" name="Picture Placeholder 7"/>
          <p:cNvSpPr>
            <a:spLocks noGrp="1"/>
          </p:cNvSpPr>
          <p:nvPr>
            <p:ph type="pic" sz="quarter" idx="15"/>
          </p:nvPr>
        </p:nvSpPr>
        <p:spPr>
          <a:xfrm>
            <a:off x="8247888" y="192024"/>
            <a:ext cx="1627632" cy="59436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2177597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 y="630936"/>
            <a:ext cx="9692640" cy="603504"/>
          </a:xfrm>
        </p:spPr>
        <p:txBody>
          <a:bodyPr anchor="b"/>
          <a:lstStyle>
            <a:lvl1pPr algn="l">
              <a:defRPr sz="3000" b="1"/>
            </a:lvl1pPr>
          </a:lstStyle>
          <a:p>
            <a:r>
              <a:rPr lang="en-US" smtClean="0"/>
              <a:t>Click to edit Master title style</a:t>
            </a:r>
            <a:endParaRPr lang="en-US" dirty="0"/>
          </a:p>
        </p:txBody>
      </p:sp>
      <p:sp>
        <p:nvSpPr>
          <p:cNvPr id="3" name="Content Placeholder 2"/>
          <p:cNvSpPr>
            <a:spLocks noGrp="1"/>
          </p:cNvSpPr>
          <p:nvPr>
            <p:ph idx="1"/>
          </p:nvPr>
        </p:nvSpPr>
        <p:spPr>
          <a:xfrm>
            <a:off x="3931920" y="1627632"/>
            <a:ext cx="5943600" cy="5312664"/>
          </a:xfrm>
        </p:spPr>
        <p:txBody>
          <a:bodyPr/>
          <a:lstStyle>
            <a:lvl1pPr>
              <a:defRPr sz="1200"/>
            </a:lvl1pPr>
            <a:lvl2pPr>
              <a:defRPr sz="1200"/>
            </a:lvl2pPr>
            <a:lvl3pPr>
              <a:defRPr sz="1200"/>
            </a:lvl3pPr>
            <a:lvl4pPr>
              <a:defRPr sz="1200"/>
            </a:lvl4pPr>
            <a:lvl5pPr>
              <a:defRPr sz="1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sp>
        <p:nvSpPr>
          <p:cNvPr id="6" name="Content Placeholder 5"/>
          <p:cNvSpPr>
            <a:spLocks noGrp="1"/>
          </p:cNvSpPr>
          <p:nvPr>
            <p:ph sz="quarter" idx="14"/>
          </p:nvPr>
        </p:nvSpPr>
        <p:spPr>
          <a:xfrm>
            <a:off x="182880" y="1627188"/>
            <a:ext cx="3630168" cy="5313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Slide Number Placeholder 3"/>
          <p:cNvSpPr>
            <a:spLocks noGrp="1"/>
          </p:cNvSpPr>
          <p:nvPr>
            <p:ph type="sldNum" sz="quarter" idx="15"/>
          </p:nvPr>
        </p:nvSpPr>
        <p:spPr/>
        <p:txBody>
          <a:bodyPr/>
          <a:lstStyle/>
          <a:p>
            <a:fld id="{08E12CD7-2F0B-B84C-A675-E2CC935C7A1C}" type="slidenum">
              <a:rPr lang="en-US" smtClean="0"/>
              <a:pPr/>
              <a:t>‹#›</a:t>
            </a:fld>
            <a:endParaRPr lang="en-US" dirty="0"/>
          </a:p>
        </p:txBody>
      </p:sp>
      <p:sp>
        <p:nvSpPr>
          <p:cNvPr id="7" name="Picture Placeholder 7"/>
          <p:cNvSpPr>
            <a:spLocks noGrp="1"/>
          </p:cNvSpPr>
          <p:nvPr>
            <p:ph type="pic" sz="quarter" idx="16"/>
          </p:nvPr>
        </p:nvSpPr>
        <p:spPr>
          <a:xfrm>
            <a:off x="8247888" y="192024"/>
            <a:ext cx="1627632" cy="59436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1524564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up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4"/>
          <p:cNvSpPr>
            <a:spLocks noGrp="1"/>
          </p:cNvSpPr>
          <p:nvPr>
            <p:ph sz="quarter" idx="11"/>
          </p:nvPr>
        </p:nvSpPr>
        <p:spPr>
          <a:xfrm>
            <a:off x="246888" y="1417320"/>
            <a:ext cx="9564624" cy="603504"/>
          </a:xfrm>
        </p:spPr>
        <p:txBody>
          <a:bodyPr/>
          <a:lstStyle/>
          <a:p>
            <a:pPr lvl="0"/>
            <a:r>
              <a:rPr lang="en-US" smtClean="0"/>
              <a:t>Click to edit Master text styles</a:t>
            </a:r>
          </a:p>
        </p:txBody>
      </p:sp>
      <p:sp>
        <p:nvSpPr>
          <p:cNvPr id="7" name="Picture Placeholder 6"/>
          <p:cNvSpPr>
            <a:spLocks noGrp="1"/>
          </p:cNvSpPr>
          <p:nvPr>
            <p:ph type="pic" sz="quarter" idx="12"/>
          </p:nvPr>
        </p:nvSpPr>
        <p:spPr>
          <a:xfrm>
            <a:off x="374672" y="2112263"/>
            <a:ext cx="4325112" cy="2386584"/>
          </a:xfrm>
        </p:spPr>
        <p:txBody>
          <a:bodyPr/>
          <a:lstStyle/>
          <a:p>
            <a:r>
              <a:rPr lang="en-US" dirty="0" smtClean="0"/>
              <a:t>Click icon to add picture</a:t>
            </a:r>
            <a:endParaRPr lang="en-US" dirty="0"/>
          </a:p>
        </p:txBody>
      </p:sp>
      <p:sp>
        <p:nvSpPr>
          <p:cNvPr id="8" name="Picture Placeholder 6"/>
          <p:cNvSpPr>
            <a:spLocks noGrp="1"/>
          </p:cNvSpPr>
          <p:nvPr>
            <p:ph type="pic" sz="quarter" idx="13"/>
          </p:nvPr>
        </p:nvSpPr>
        <p:spPr>
          <a:xfrm>
            <a:off x="374672" y="4599432"/>
            <a:ext cx="4325112" cy="2386584"/>
          </a:xfrm>
        </p:spPr>
        <p:txBody>
          <a:bodyPr/>
          <a:lstStyle/>
          <a:p>
            <a:r>
              <a:rPr lang="en-US" dirty="0" smtClean="0"/>
              <a:t>Click icon to add picture</a:t>
            </a:r>
            <a:endParaRPr lang="en-US" dirty="0"/>
          </a:p>
        </p:txBody>
      </p:sp>
      <p:sp>
        <p:nvSpPr>
          <p:cNvPr id="9" name="Picture Placeholder 6"/>
          <p:cNvSpPr>
            <a:spLocks noGrp="1"/>
          </p:cNvSpPr>
          <p:nvPr>
            <p:ph type="pic" sz="quarter" idx="14"/>
          </p:nvPr>
        </p:nvSpPr>
        <p:spPr>
          <a:xfrm>
            <a:off x="5404104" y="2112263"/>
            <a:ext cx="4325112" cy="2386584"/>
          </a:xfrm>
        </p:spPr>
        <p:txBody>
          <a:bodyPr/>
          <a:lstStyle/>
          <a:p>
            <a:r>
              <a:rPr lang="en-US" dirty="0" smtClean="0"/>
              <a:t>Click icon to add picture</a:t>
            </a:r>
            <a:endParaRPr lang="en-US" dirty="0"/>
          </a:p>
        </p:txBody>
      </p:sp>
      <p:sp>
        <p:nvSpPr>
          <p:cNvPr id="10" name="Picture Placeholder 6"/>
          <p:cNvSpPr>
            <a:spLocks noGrp="1"/>
          </p:cNvSpPr>
          <p:nvPr>
            <p:ph type="pic" sz="quarter" idx="15"/>
          </p:nvPr>
        </p:nvSpPr>
        <p:spPr>
          <a:xfrm>
            <a:off x="5404104" y="4599432"/>
            <a:ext cx="4325112" cy="2386584"/>
          </a:xfrm>
        </p:spPr>
        <p:txBody>
          <a:bodyPr/>
          <a:lstStyle/>
          <a:p>
            <a:r>
              <a:rPr lang="en-US" dirty="0" smtClean="0"/>
              <a:t>Click icon to add picture</a:t>
            </a:r>
            <a:endParaRPr lang="en-US" dirty="0"/>
          </a:p>
        </p:txBody>
      </p:sp>
      <p:sp>
        <p:nvSpPr>
          <p:cNvPr id="11" name="Text Placeholder 4"/>
          <p:cNvSpPr>
            <a:spLocks noGrp="1"/>
          </p:cNvSpPr>
          <p:nvPr>
            <p:ph type="body" sz="quarter" idx="16"/>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sp>
        <p:nvSpPr>
          <p:cNvPr id="4" name="Slide Number Placeholder 3"/>
          <p:cNvSpPr>
            <a:spLocks noGrp="1"/>
          </p:cNvSpPr>
          <p:nvPr>
            <p:ph type="sldNum" sz="quarter" idx="17"/>
          </p:nvPr>
        </p:nvSpPr>
        <p:spPr/>
        <p:txBody>
          <a:bodyPr/>
          <a:lstStyle/>
          <a:p>
            <a:fld id="{08E12CD7-2F0B-B84C-A675-E2CC935C7A1C}" type="slidenum">
              <a:rPr lang="en-US" smtClean="0"/>
              <a:pPr/>
              <a:t>‹#›</a:t>
            </a:fld>
            <a:endParaRPr lang="en-US" dirty="0"/>
          </a:p>
        </p:txBody>
      </p:sp>
      <p:sp>
        <p:nvSpPr>
          <p:cNvPr id="12" name="Picture Placeholder 7"/>
          <p:cNvSpPr>
            <a:spLocks noGrp="1"/>
          </p:cNvSpPr>
          <p:nvPr>
            <p:ph type="pic" sz="quarter" idx="18"/>
          </p:nvPr>
        </p:nvSpPr>
        <p:spPr>
          <a:xfrm>
            <a:off x="8247888" y="192024"/>
            <a:ext cx="1627632" cy="594360"/>
          </a:xfrm>
        </p:spPr>
        <p:txBody>
          <a:bodyPr/>
          <a:lstStyle/>
          <a:p>
            <a:r>
              <a:rPr lang="en-US" dirty="0" smtClean="0"/>
              <a:t>Click icon to add picture</a:t>
            </a:r>
            <a:endParaRPr lang="en-US" dirty="0"/>
          </a:p>
        </p:txBody>
      </p:sp>
    </p:spTree>
    <p:extLst>
      <p:ext uri="{BB962C8B-B14F-4D97-AF65-F5344CB8AC3E}">
        <p14:creationId xmlns:p14="http://schemas.microsoft.com/office/powerpoint/2010/main" val="2719888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Content Placeholder 6"/>
          <p:cNvSpPr>
            <a:spLocks noGrp="1"/>
          </p:cNvSpPr>
          <p:nvPr>
            <p:ph sz="quarter" idx="10"/>
          </p:nvPr>
        </p:nvSpPr>
        <p:spPr>
          <a:xfrm>
            <a:off x="704088" y="5715000"/>
            <a:ext cx="7626096" cy="365760"/>
          </a:xfrm>
        </p:spPr>
        <p:txBody>
          <a:bodyPr anchor="b" anchorCtr="0"/>
          <a:lstStyle>
            <a:lvl1pPr algn="r">
              <a:defRPr sz="1800"/>
            </a:lvl1pPr>
          </a:lstStyle>
          <a:p>
            <a:pPr lvl="0"/>
            <a:r>
              <a:rPr lang="en-US" smtClean="0"/>
              <a:t>Click to edit Master text styles</a:t>
            </a:r>
          </a:p>
        </p:txBody>
      </p:sp>
    </p:spTree>
    <p:extLst>
      <p:ext uri="{BB962C8B-B14F-4D97-AF65-F5344CB8AC3E}">
        <p14:creationId xmlns:p14="http://schemas.microsoft.com/office/powerpoint/2010/main" val="3541688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256494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usiness Card_Atlanta">
    <p:spTree>
      <p:nvGrpSpPr>
        <p:cNvPr id="1" name=""/>
        <p:cNvGrpSpPr/>
        <p:nvPr/>
      </p:nvGrpSpPr>
      <p:grpSpPr>
        <a:xfrm>
          <a:off x="0" y="0"/>
          <a:ext cx="0" cy="0"/>
          <a:chOff x="0" y="0"/>
          <a:chExt cx="0" cy="0"/>
        </a:xfrm>
      </p:grpSpPr>
      <p:sp>
        <p:nvSpPr>
          <p:cNvPr id="10"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grpSp>
        <p:nvGrpSpPr>
          <p:cNvPr id="11" name="Group 10"/>
          <p:cNvGrpSpPr/>
          <p:nvPr userDrawn="1"/>
        </p:nvGrpSpPr>
        <p:grpSpPr>
          <a:xfrm>
            <a:off x="3154680" y="2377440"/>
            <a:ext cx="3749040" cy="2048256"/>
            <a:chOff x="5644896" y="2377440"/>
            <a:chExt cx="3749040" cy="2048256"/>
          </a:xfrm>
        </p:grpSpPr>
        <p:pic>
          <p:nvPicPr>
            <p:cNvPr id="12" name="Picture 11"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3" name="TextBox 12"/>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 Name Here</a:t>
              </a:r>
              <a:endParaRPr lang="en-US" sz="1100" b="1" i="0" dirty="0"/>
            </a:p>
          </p:txBody>
        </p:sp>
        <p:sp>
          <p:nvSpPr>
            <p:cNvPr id="14" name="TextBox 13"/>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 Title Here</a:t>
              </a:r>
              <a:endParaRPr lang="en-US" sz="1100" b="0" i="0" dirty="0"/>
            </a:p>
          </p:txBody>
        </p:sp>
        <p:sp>
          <p:nvSpPr>
            <p:cNvPr id="15" name="TextBox 14"/>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3495 Piedmont</a:t>
              </a:r>
              <a:r>
                <a:rPr lang="en-US" sz="1000" b="0" i="0" baseline="0" dirty="0" smtClean="0"/>
                <a:t> Road</a:t>
              </a:r>
            </a:p>
            <a:p>
              <a:pPr>
                <a:lnSpc>
                  <a:spcPct val="100000"/>
                </a:lnSpc>
                <a:spcBef>
                  <a:spcPts val="0"/>
                </a:spcBef>
              </a:pPr>
              <a:r>
                <a:rPr lang="en-US" sz="1000" b="0" i="0" baseline="0" dirty="0" smtClean="0"/>
                <a:t>Building 10, Suite 805</a:t>
              </a:r>
            </a:p>
            <a:p>
              <a:pPr>
                <a:lnSpc>
                  <a:spcPct val="100000"/>
                </a:lnSpc>
                <a:spcBef>
                  <a:spcPts val="0"/>
                </a:spcBef>
              </a:pPr>
              <a:r>
                <a:rPr lang="en-US" sz="1000" b="0" i="0" baseline="0" dirty="0" smtClean="0"/>
                <a:t>Atlanta, GA 30305</a:t>
              </a:r>
              <a:endParaRPr lang="en-US" sz="1000" b="0" i="0" dirty="0" smtClean="0"/>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O:</a:t>
              </a:r>
              <a:r>
                <a:rPr lang="en-US" sz="1000" b="0" i="0" baseline="0" dirty="0" smtClean="0"/>
                <a:t> 404-814-0020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3459709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usiness Cards_Atlanta_2">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3495 Piedmont</a:t>
              </a:r>
              <a:r>
                <a:rPr lang="en-US" sz="1000" b="0" i="0" baseline="0" dirty="0" smtClean="0"/>
                <a:t> Road</a:t>
              </a:r>
            </a:p>
            <a:p>
              <a:pPr>
                <a:lnSpc>
                  <a:spcPct val="100000"/>
                </a:lnSpc>
                <a:spcBef>
                  <a:spcPts val="0"/>
                </a:spcBef>
              </a:pPr>
              <a:r>
                <a:rPr lang="en-US" sz="1000" b="0" i="0" baseline="0" dirty="0" smtClean="0"/>
                <a:t>Building 10, Suite 805</a:t>
              </a:r>
            </a:p>
            <a:p>
              <a:pPr>
                <a:lnSpc>
                  <a:spcPct val="100000"/>
                </a:lnSpc>
                <a:spcBef>
                  <a:spcPts val="0"/>
                </a:spcBef>
              </a:pPr>
              <a:r>
                <a:rPr lang="en-US" sz="1000" b="0" i="0" baseline="0" dirty="0" smtClean="0"/>
                <a:t>Atlanta, GA 30305</a:t>
              </a:r>
              <a:endParaRPr lang="en-US" sz="1000" b="0" i="0" dirty="0" smtClean="0"/>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O:</a:t>
              </a:r>
              <a:r>
                <a:rPr lang="en-US" sz="1000" b="0" i="0" baseline="0" dirty="0" smtClean="0"/>
                <a:t> 404-814-0020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3495 Piedmont</a:t>
              </a:r>
              <a:r>
                <a:rPr lang="en-US" sz="1000" b="0" i="0" baseline="0" dirty="0" smtClean="0"/>
                <a:t> Road</a:t>
              </a:r>
            </a:p>
            <a:p>
              <a:pPr>
                <a:lnSpc>
                  <a:spcPct val="100000"/>
                </a:lnSpc>
                <a:spcBef>
                  <a:spcPts val="0"/>
                </a:spcBef>
              </a:pPr>
              <a:r>
                <a:rPr lang="en-US" sz="1000" b="0" i="0" baseline="0" dirty="0" smtClean="0"/>
                <a:t>Building 10, Suite 805</a:t>
              </a:r>
            </a:p>
            <a:p>
              <a:pPr>
                <a:lnSpc>
                  <a:spcPct val="100000"/>
                </a:lnSpc>
                <a:spcBef>
                  <a:spcPts val="0"/>
                </a:spcBef>
              </a:pPr>
              <a:r>
                <a:rPr lang="en-US" sz="1000" b="0" i="0" baseline="0" dirty="0" smtClean="0"/>
                <a:t>Atlanta, GA 30305</a:t>
              </a:r>
              <a:endParaRPr lang="en-US" sz="1000" b="0" i="0" dirty="0" smtClean="0"/>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O:</a:t>
              </a:r>
              <a:r>
                <a:rPr lang="en-US" sz="1000" b="0" i="0" baseline="0" dirty="0" smtClean="0"/>
                <a:t> 404-814-0020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1254077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usiness Card_Raleigh">
    <p:spTree>
      <p:nvGrpSpPr>
        <p:cNvPr id="1" name=""/>
        <p:cNvGrpSpPr/>
        <p:nvPr/>
      </p:nvGrpSpPr>
      <p:grpSpPr>
        <a:xfrm>
          <a:off x="0" y="0"/>
          <a:ext cx="0" cy="0"/>
          <a:chOff x="0" y="0"/>
          <a:chExt cx="0" cy="0"/>
        </a:xfrm>
      </p:grpSpPr>
      <p:sp>
        <p:nvSpPr>
          <p:cNvPr id="11"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grpSp>
        <p:nvGrpSpPr>
          <p:cNvPr id="3" name="Group 2"/>
          <p:cNvGrpSpPr/>
          <p:nvPr userDrawn="1"/>
        </p:nvGrpSpPr>
        <p:grpSpPr>
          <a:xfrm>
            <a:off x="3154680"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Karen Hilton</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Partner</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2626 Glenwood Avenue</a:t>
              </a:r>
            </a:p>
            <a:p>
              <a:pPr>
                <a:lnSpc>
                  <a:spcPct val="100000"/>
                </a:lnSpc>
                <a:spcBef>
                  <a:spcPts val="0"/>
                </a:spcBef>
              </a:pPr>
              <a:r>
                <a:rPr lang="en-US" sz="1000" b="0" i="0" dirty="0" smtClean="0"/>
                <a:t>Suite 480</a:t>
              </a:r>
            </a:p>
            <a:p>
              <a:pPr>
                <a:lnSpc>
                  <a:spcPct val="100000"/>
                </a:lnSpc>
                <a:spcBef>
                  <a:spcPts val="0"/>
                </a:spcBef>
              </a:pPr>
              <a:r>
                <a:rPr lang="en-US" sz="1000" b="0" i="0" dirty="0" smtClean="0"/>
                <a:t>Raleigh, NC 27608</a:t>
              </a:r>
            </a:p>
            <a:p>
              <a:pPr>
                <a:lnSpc>
                  <a:spcPct val="100000"/>
                </a:lnSpc>
                <a:spcBef>
                  <a:spcPts val="0"/>
                </a:spcBef>
              </a:pPr>
              <a:r>
                <a:rPr lang="en-US" sz="1000" b="0" i="0" dirty="0" smtClean="0">
                  <a:hlinkClick r:id="rId3"/>
                </a:rPr>
                <a:t>karenhilton@scottmadden.com</a:t>
              </a:r>
              <a:endParaRPr lang="en-US" sz="1000" b="0" i="0" dirty="0" smtClean="0"/>
            </a:p>
            <a:p>
              <a:pPr>
                <a:lnSpc>
                  <a:spcPct val="100000"/>
                </a:lnSpc>
                <a:spcBef>
                  <a:spcPts val="0"/>
                </a:spcBef>
              </a:pPr>
              <a:r>
                <a:rPr lang="en-US" sz="1000" b="0" i="0" baseline="0" dirty="0" smtClean="0"/>
                <a:t>919-781-4191</a:t>
              </a:r>
              <a:endParaRPr lang="en-US" sz="1000" b="0" i="0" dirty="0"/>
            </a:p>
          </p:txBody>
        </p:sp>
      </p:grpSp>
      <p:sp>
        <p:nvSpPr>
          <p:cNvPr id="7" name="Slide Number Placeholder 6"/>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1443757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usiness Cards_Raleigh_2">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2626 Glenwood Avenue</a:t>
              </a:r>
            </a:p>
            <a:p>
              <a:pPr>
                <a:lnSpc>
                  <a:spcPct val="100000"/>
                </a:lnSpc>
                <a:spcBef>
                  <a:spcPts val="0"/>
                </a:spcBef>
              </a:pPr>
              <a:r>
                <a:rPr lang="en-US" sz="1000" b="0" i="0" dirty="0" smtClean="0"/>
                <a:t>Suite 480</a:t>
              </a:r>
            </a:p>
            <a:p>
              <a:pPr>
                <a:lnSpc>
                  <a:spcPct val="100000"/>
                </a:lnSpc>
                <a:spcBef>
                  <a:spcPts val="0"/>
                </a:spcBef>
              </a:pPr>
              <a:r>
                <a:rPr lang="en-US" sz="1000" b="0" i="0" dirty="0" smtClean="0"/>
                <a:t>Raleigh, NC 27608</a:t>
              </a:r>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O:</a:t>
              </a:r>
              <a:r>
                <a:rPr lang="en-US" sz="1000" b="0" i="0" baseline="0" dirty="0" smtClean="0"/>
                <a:t> 919-781-4191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2626 Glenwood Avenue</a:t>
              </a:r>
            </a:p>
            <a:p>
              <a:pPr>
                <a:lnSpc>
                  <a:spcPct val="100000"/>
                </a:lnSpc>
                <a:spcBef>
                  <a:spcPts val="0"/>
                </a:spcBef>
              </a:pPr>
              <a:r>
                <a:rPr lang="en-US" sz="1000" b="0" i="0" dirty="0" smtClean="0"/>
                <a:t>Suite 480</a:t>
              </a:r>
            </a:p>
            <a:p>
              <a:pPr>
                <a:lnSpc>
                  <a:spcPct val="100000"/>
                </a:lnSpc>
                <a:spcBef>
                  <a:spcPts val="0"/>
                </a:spcBef>
              </a:pPr>
              <a:r>
                <a:rPr lang="en-US" sz="1000" b="0" i="0" dirty="0" smtClean="0"/>
                <a:t>Raleigh, NC 27608</a:t>
              </a:r>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O:</a:t>
              </a:r>
              <a:r>
                <a:rPr lang="en-US" sz="1000" b="0" i="0" baseline="0" dirty="0" smtClean="0"/>
                <a:t> 919-781-4191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580045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usiness Cards_Raleigh &amp; Atlanta">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3495 Piedmont</a:t>
              </a:r>
              <a:r>
                <a:rPr lang="en-US" sz="1000" b="0" i="0" baseline="0" dirty="0" smtClean="0"/>
                <a:t> Road</a:t>
              </a:r>
            </a:p>
            <a:p>
              <a:pPr>
                <a:lnSpc>
                  <a:spcPct val="100000"/>
                </a:lnSpc>
                <a:spcBef>
                  <a:spcPts val="0"/>
                </a:spcBef>
              </a:pPr>
              <a:r>
                <a:rPr lang="en-US" sz="1000" b="0" i="0" baseline="0" dirty="0" smtClean="0"/>
                <a:t>Building 10, Suite 805</a:t>
              </a:r>
            </a:p>
            <a:p>
              <a:pPr>
                <a:lnSpc>
                  <a:spcPct val="100000"/>
                </a:lnSpc>
                <a:spcBef>
                  <a:spcPts val="0"/>
                </a:spcBef>
              </a:pPr>
              <a:r>
                <a:rPr lang="en-US" sz="1000" b="0" i="0" baseline="0" dirty="0" smtClean="0"/>
                <a:t>Atlanta, GA 30305</a:t>
              </a:r>
              <a:endParaRPr lang="en-US" sz="1000" b="0" i="0" dirty="0" smtClean="0"/>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O:</a:t>
              </a:r>
              <a:r>
                <a:rPr lang="en-US" sz="1000" b="0" i="0" baseline="0" dirty="0" smtClean="0"/>
                <a:t> 404-814-0020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2626 Glenwood Avenue</a:t>
              </a:r>
            </a:p>
            <a:p>
              <a:pPr>
                <a:lnSpc>
                  <a:spcPct val="100000"/>
                </a:lnSpc>
                <a:spcBef>
                  <a:spcPts val="0"/>
                </a:spcBef>
              </a:pPr>
              <a:r>
                <a:rPr lang="en-US" sz="1000" b="0" i="0" dirty="0" smtClean="0"/>
                <a:t>Suite 480</a:t>
              </a:r>
            </a:p>
            <a:p>
              <a:pPr>
                <a:lnSpc>
                  <a:spcPct val="100000"/>
                </a:lnSpc>
                <a:spcBef>
                  <a:spcPts val="0"/>
                </a:spcBef>
              </a:pPr>
              <a:r>
                <a:rPr lang="en-US" sz="1000" b="0" i="0" dirty="0" smtClean="0"/>
                <a:t>Raleigh, NC 27608</a:t>
              </a:r>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O:</a:t>
              </a:r>
              <a:r>
                <a:rPr lang="en-US" sz="1000" b="0" i="0" baseline="0" dirty="0" smtClean="0"/>
                <a:t> 919-781-4191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1735726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usiness Card_Westborough">
    <p:spTree>
      <p:nvGrpSpPr>
        <p:cNvPr id="1" name=""/>
        <p:cNvGrpSpPr/>
        <p:nvPr/>
      </p:nvGrpSpPr>
      <p:grpSpPr>
        <a:xfrm>
          <a:off x="0" y="0"/>
          <a:ext cx="0" cy="0"/>
          <a:chOff x="0" y="0"/>
          <a:chExt cx="0" cy="0"/>
        </a:xfrm>
      </p:grpSpPr>
      <p:sp>
        <p:nvSpPr>
          <p:cNvPr id="10"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grpSp>
        <p:nvGrpSpPr>
          <p:cNvPr id="11" name="Group 10"/>
          <p:cNvGrpSpPr/>
          <p:nvPr userDrawn="1"/>
        </p:nvGrpSpPr>
        <p:grpSpPr>
          <a:xfrm>
            <a:off x="3154680" y="2377440"/>
            <a:ext cx="3749040" cy="2048256"/>
            <a:chOff x="5644896" y="2377440"/>
            <a:chExt cx="3749040" cy="2048256"/>
          </a:xfrm>
        </p:grpSpPr>
        <p:pic>
          <p:nvPicPr>
            <p:cNvPr id="12" name="Picture 11"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3" name="TextBox 12"/>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14" name="TextBox 13"/>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5" name="TextBox 14"/>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1900 West Park Drive</a:t>
              </a:r>
              <a:endParaRPr lang="en-US" sz="1000" b="0" i="0" baseline="0" dirty="0" smtClean="0"/>
            </a:p>
            <a:p>
              <a:pPr>
                <a:lnSpc>
                  <a:spcPct val="100000"/>
                </a:lnSpc>
                <a:spcBef>
                  <a:spcPts val="0"/>
                </a:spcBef>
              </a:pPr>
              <a:r>
                <a:rPr lang="en-US" sz="1000" b="0" i="0" baseline="0" dirty="0" smtClean="0"/>
                <a:t>Suite 250</a:t>
              </a:r>
            </a:p>
            <a:p>
              <a:pPr>
                <a:lnSpc>
                  <a:spcPct val="100000"/>
                </a:lnSpc>
                <a:spcBef>
                  <a:spcPts val="0"/>
                </a:spcBef>
              </a:pPr>
              <a:r>
                <a:rPr lang="en-US" sz="1000" b="0" i="0" baseline="0" dirty="0" smtClean="0"/>
                <a:t>Westborough, MA 01581</a:t>
              </a:r>
              <a:endParaRPr lang="en-US" sz="1000" b="0" i="0" dirty="0" smtClean="0"/>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D:</a:t>
              </a:r>
              <a:r>
                <a:rPr lang="en-US" sz="1000" b="0" i="0" baseline="0" dirty="0" smtClean="0"/>
                <a:t> xxx-xxx-xxxx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917264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siness Cards_Westborough_2">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smtClean="0"/>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1900 West Park Drive</a:t>
              </a:r>
              <a:endParaRPr lang="en-US" sz="1000" b="0" i="0" baseline="0" dirty="0" smtClean="0"/>
            </a:p>
            <a:p>
              <a:pPr>
                <a:lnSpc>
                  <a:spcPct val="100000"/>
                </a:lnSpc>
                <a:spcBef>
                  <a:spcPts val="0"/>
                </a:spcBef>
              </a:pPr>
              <a:r>
                <a:rPr lang="en-US" sz="1000" b="0" i="0" baseline="0" dirty="0" smtClean="0"/>
                <a:t>Suite 250</a:t>
              </a:r>
            </a:p>
            <a:p>
              <a:pPr>
                <a:lnSpc>
                  <a:spcPct val="100000"/>
                </a:lnSpc>
                <a:spcBef>
                  <a:spcPts val="0"/>
                </a:spcBef>
              </a:pPr>
              <a:r>
                <a:rPr lang="en-US" sz="1000" b="0" i="0" baseline="0" dirty="0" smtClean="0"/>
                <a:t>Westborough, MA 01581</a:t>
              </a:r>
              <a:endParaRPr lang="en-US" sz="1000" b="0" i="0" dirty="0" smtClean="0"/>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D:</a:t>
              </a:r>
              <a:r>
                <a:rPr lang="en-US" sz="1000" b="0" i="0" baseline="0" dirty="0" smtClean="0"/>
                <a:t> xxx-xxx-xxxx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smtClean="0"/>
                <a:t>Type</a:t>
              </a:r>
              <a:r>
                <a:rPr lang="en-US" sz="1100" b="1" i="0" baseline="0" dirty="0" smtClean="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smtClean="0"/>
                <a:t>Type</a:t>
              </a:r>
              <a:r>
                <a:rPr lang="en-US" sz="1100" b="0" i="0" baseline="0" dirty="0" smtClean="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smtClean="0"/>
                <a:t>ScottMadden, Inc.</a:t>
              </a:r>
            </a:p>
            <a:p>
              <a:pPr>
                <a:lnSpc>
                  <a:spcPct val="100000"/>
                </a:lnSpc>
                <a:spcBef>
                  <a:spcPts val="0"/>
                </a:spcBef>
              </a:pPr>
              <a:r>
                <a:rPr lang="en-US" sz="1000" b="0" i="0" dirty="0" smtClean="0"/>
                <a:t>1900 West Park Drive</a:t>
              </a:r>
              <a:endParaRPr lang="en-US" sz="1000" b="0" i="0" baseline="0" dirty="0" smtClean="0"/>
            </a:p>
            <a:p>
              <a:pPr>
                <a:lnSpc>
                  <a:spcPct val="100000"/>
                </a:lnSpc>
                <a:spcBef>
                  <a:spcPts val="0"/>
                </a:spcBef>
              </a:pPr>
              <a:r>
                <a:rPr lang="en-US" sz="1000" b="0" i="0" baseline="0" dirty="0" smtClean="0"/>
                <a:t>Suite 250</a:t>
              </a:r>
            </a:p>
            <a:p>
              <a:pPr>
                <a:lnSpc>
                  <a:spcPct val="100000"/>
                </a:lnSpc>
                <a:spcBef>
                  <a:spcPts val="0"/>
                </a:spcBef>
              </a:pPr>
              <a:r>
                <a:rPr lang="en-US" sz="1000" b="0" i="0" baseline="0" dirty="0" smtClean="0"/>
                <a:t>Westborough, MA 01581</a:t>
              </a:r>
              <a:endParaRPr lang="en-US" sz="1000" b="0" i="0" dirty="0" smtClean="0"/>
            </a:p>
            <a:p>
              <a:pPr>
                <a:lnSpc>
                  <a:spcPct val="100000"/>
                </a:lnSpc>
                <a:spcBef>
                  <a:spcPts val="0"/>
                </a:spcBef>
              </a:pPr>
              <a:r>
                <a:rPr lang="en-US" sz="1000" b="0" i="0" dirty="0" smtClean="0">
                  <a:hlinkClick r:id="rId3"/>
                </a:rPr>
                <a:t>xxx@scottmadden.com</a:t>
              </a:r>
              <a:endParaRPr lang="en-US" sz="1000" b="0" i="0" dirty="0" smtClean="0"/>
            </a:p>
            <a:p>
              <a:pPr>
                <a:lnSpc>
                  <a:spcPct val="100000"/>
                </a:lnSpc>
                <a:spcBef>
                  <a:spcPts val="0"/>
                </a:spcBef>
              </a:pPr>
              <a:r>
                <a:rPr lang="en-US" sz="1000" b="0" i="0" dirty="0" smtClean="0"/>
                <a:t>D:</a:t>
              </a:r>
              <a:r>
                <a:rPr lang="en-US" sz="1000" b="0" i="0" baseline="0" dirty="0" smtClean="0"/>
                <a:t> xxx-xxx-xxxx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3025364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ase Study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Picture Placeholder 5"/>
          <p:cNvSpPr>
            <a:spLocks noGrp="1"/>
          </p:cNvSpPr>
          <p:nvPr>
            <p:ph type="pic" sz="quarter" idx="15"/>
          </p:nvPr>
        </p:nvSpPr>
        <p:spPr>
          <a:xfrm>
            <a:off x="5511800" y="1417638"/>
            <a:ext cx="4175125" cy="5532437"/>
          </a:xfrm>
        </p:spPr>
        <p:txBody>
          <a:bodyPr/>
          <a:lstStyle/>
          <a:p>
            <a:endParaRPr lang="en-US" dirty="0"/>
          </a:p>
        </p:txBody>
      </p:sp>
      <p:sp>
        <p:nvSpPr>
          <p:cNvPr id="10" name="Content Placeholder 9"/>
          <p:cNvSpPr>
            <a:spLocks noGrp="1"/>
          </p:cNvSpPr>
          <p:nvPr>
            <p:ph sz="quarter" idx="16"/>
          </p:nvPr>
        </p:nvSpPr>
        <p:spPr>
          <a:xfrm>
            <a:off x="216583" y="1417637"/>
            <a:ext cx="5214937" cy="5532437"/>
          </a:xfrm>
        </p:spPr>
        <p:txBody>
          <a:bodyPr/>
          <a:lstStyle/>
          <a:p>
            <a:pPr lvl="0"/>
            <a:r>
              <a:rPr lang="en-US" dirty="0" smtClean="0"/>
              <a:t>Click to edit Master text styles</a:t>
            </a:r>
          </a:p>
          <a:p>
            <a:pPr lvl="1"/>
            <a:r>
              <a:rPr lang="en-US" dirty="0" smtClean="0"/>
              <a:t>First level bullet</a:t>
            </a:r>
          </a:p>
          <a:p>
            <a:pPr lvl="2"/>
            <a:r>
              <a:rPr lang="en-US" dirty="0" smtClean="0"/>
              <a:t>Second level bullet</a:t>
            </a:r>
          </a:p>
          <a:p>
            <a:pPr lvl="3"/>
            <a:r>
              <a:rPr lang="en-US" dirty="0" smtClean="0"/>
              <a:t>Third level bullet</a:t>
            </a:r>
          </a:p>
          <a:p>
            <a:pPr lvl="4"/>
            <a:r>
              <a:rPr lang="en-US" dirty="0" smtClean="0"/>
              <a:t>Fourth level bullet</a:t>
            </a:r>
          </a:p>
        </p:txBody>
      </p:sp>
      <p:sp>
        <p:nvSpPr>
          <p:cNvPr id="13" name="Text Placeholder 12"/>
          <p:cNvSpPr>
            <a:spLocks noGrp="1"/>
          </p:cNvSpPr>
          <p:nvPr>
            <p:ph type="body" sz="quarter" idx="17" hasCustomPrompt="1"/>
          </p:nvPr>
        </p:nvSpPr>
        <p:spPr>
          <a:xfrm>
            <a:off x="182563" y="260350"/>
            <a:ext cx="9693275" cy="369888"/>
          </a:xfrm>
        </p:spPr>
        <p:txBody>
          <a:bodyPr anchor="t" anchorCtr="0"/>
          <a:lstStyle>
            <a:lvl1pPr>
              <a:defRPr sz="2000" b="1" i="1" kern="100" cap="none" spc="0">
                <a:solidFill>
                  <a:schemeClr val="tx1"/>
                </a:solidFill>
                <a:latin typeface="Arial Narrow"/>
              </a:defRPr>
            </a:lvl1pPr>
          </a:lstStyle>
          <a:p>
            <a:pPr lvl="0"/>
            <a:r>
              <a:rPr lang="en-US" dirty="0" smtClean="0"/>
              <a:t>Case Study</a:t>
            </a:r>
          </a:p>
        </p:txBody>
      </p:sp>
      <p:sp>
        <p:nvSpPr>
          <p:cNvPr id="15" name="Slide Number Placeholder 14"/>
          <p:cNvSpPr>
            <a:spLocks noGrp="1"/>
          </p:cNvSpPr>
          <p:nvPr>
            <p:ph type="sldNum" sz="quarter" idx="18"/>
          </p:nvPr>
        </p:nvSpPr>
        <p:spPr/>
        <p:txBody>
          <a:bodyPr/>
          <a:lstStyle/>
          <a:p>
            <a:fld id="{DFBBDEE8-6D24-6740-8C90-7E498D9ADF0C}" type="slidenum">
              <a:rPr lang="en-US" smtClean="0"/>
              <a:pPr/>
              <a:t>‹#›</a:t>
            </a:fld>
            <a:endParaRPr lang="en-US" dirty="0"/>
          </a:p>
        </p:txBody>
      </p:sp>
    </p:spTree>
    <p:extLst>
      <p:ext uri="{BB962C8B-B14F-4D97-AF65-F5344CB8AC3E}">
        <p14:creationId xmlns:p14="http://schemas.microsoft.com/office/powerpoint/2010/main" val="2076725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80" y="630936"/>
            <a:ext cx="9692640" cy="603504"/>
          </a:xfrm>
          <a:prstGeom prst="rect">
            <a:avLst/>
          </a:prstGeom>
        </p:spPr>
        <p:txBody>
          <a:bodyPr vert="horz" lIns="101882" tIns="45720" rIns="101882"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37744" y="1417320"/>
            <a:ext cx="9601200" cy="5522976"/>
          </a:xfrm>
          <a:prstGeom prst="rect">
            <a:avLst/>
          </a:prstGeom>
        </p:spPr>
        <p:txBody>
          <a:bodyPr vert="horz" lIns="101882" tIns="45720" rIns="101882" bIns="45720" rtlCol="0">
            <a:noAutofit/>
          </a:bodyPr>
          <a:lstStyle/>
          <a:p>
            <a:pPr lvl="0"/>
            <a:r>
              <a:rPr lang="en-US" dirty="0" smtClean="0"/>
              <a:t>Click to edit Master text styles</a:t>
            </a:r>
          </a:p>
          <a:p>
            <a:pPr lvl="1"/>
            <a:r>
              <a:rPr lang="en-US" dirty="0" smtClean="0"/>
              <a:t>First level bullet</a:t>
            </a:r>
          </a:p>
          <a:p>
            <a:pPr lvl="2"/>
            <a:r>
              <a:rPr lang="en-US" dirty="0" smtClean="0"/>
              <a:t>Second level bullet</a:t>
            </a:r>
          </a:p>
          <a:p>
            <a:pPr lvl="3"/>
            <a:r>
              <a:rPr lang="en-US" dirty="0" smtClean="0"/>
              <a:t>Third level bullet</a:t>
            </a:r>
          </a:p>
          <a:p>
            <a:pPr lvl="4"/>
            <a:r>
              <a:rPr lang="en-US" dirty="0" smtClean="0"/>
              <a:t>Fourth level bullet</a:t>
            </a:r>
          </a:p>
          <a:p>
            <a:pPr lvl="5"/>
            <a:endParaRPr lang="en-US" dirty="0"/>
          </a:p>
        </p:txBody>
      </p:sp>
      <p:sp>
        <p:nvSpPr>
          <p:cNvPr id="9" name="Text Placeholder 11"/>
          <p:cNvSpPr txBox="1">
            <a:spLocks/>
          </p:cNvSpPr>
          <p:nvPr/>
        </p:nvSpPr>
        <p:spPr>
          <a:xfrm>
            <a:off x="384048" y="7470648"/>
            <a:ext cx="2587752" cy="201168"/>
          </a:xfrm>
          <a:prstGeom prst="rect">
            <a:avLst/>
          </a:prstGeom>
        </p:spPr>
        <p:txBody>
          <a:bodyPr/>
          <a:lstStyle>
            <a:lvl1pPr marL="0" indent="0" algn="l" defTabSz="509412" rtl="0" eaLnBrk="1" latinLnBrk="0" hangingPunct="1">
              <a:spcBef>
                <a:spcPts val="0"/>
              </a:spcBef>
              <a:spcAft>
                <a:spcPts val="0"/>
              </a:spcAft>
              <a:buFontTx/>
              <a:buNone/>
              <a:defRPr sz="700" b="0" i="0" kern="1200" baseline="0">
                <a:solidFill>
                  <a:schemeClr val="bg1"/>
                </a:solidFill>
                <a:latin typeface="+mn-lt"/>
                <a:ea typeface="+mn-ea"/>
                <a:cs typeface="+mn-cs"/>
              </a:defRPr>
            </a:lvl1pPr>
            <a:lvl2pPr marL="341313" indent="-317500" algn="l" defTabSz="509412" rtl="0" eaLnBrk="1" latinLnBrk="0" hangingPunct="1">
              <a:lnSpc>
                <a:spcPct val="90000"/>
              </a:lnSpc>
              <a:spcBef>
                <a:spcPts val="600"/>
              </a:spcBef>
              <a:spcAft>
                <a:spcPts val="600"/>
              </a:spcAft>
              <a:buClr>
                <a:schemeClr val="accent2"/>
              </a:buClr>
              <a:buSzPct val="100000"/>
              <a:buFont typeface="Lucida Grande"/>
              <a:buChar char="◼"/>
              <a:defRPr sz="1200" kern="1200">
                <a:solidFill>
                  <a:schemeClr val="tx1"/>
                </a:solidFill>
                <a:latin typeface="+mn-lt"/>
                <a:ea typeface="+mn-ea"/>
                <a:cs typeface="+mn-cs"/>
              </a:defRPr>
            </a:lvl2pPr>
            <a:lvl3pPr marL="854075" indent="-254000" algn="l" defTabSz="509412"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3pPr>
            <a:lvl4pPr marL="1377950" indent="-254000" algn="l" defTabSz="-731838"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4pPr>
            <a:lvl5pPr marL="1885950" indent="-254000" algn="l" defTabSz="509412" rtl="0" eaLnBrk="1" latinLnBrk="0" hangingPunct="1">
              <a:lnSpc>
                <a:spcPct val="90000"/>
              </a:lnSpc>
              <a:spcBef>
                <a:spcPts val="600"/>
              </a:spcBef>
              <a:spcAft>
                <a:spcPts val="600"/>
              </a:spcAft>
              <a:buClr>
                <a:schemeClr val="accent2"/>
              </a:buClr>
              <a:buFont typeface="Courier New"/>
              <a:buChar char="o"/>
              <a:defRPr sz="1200" kern="1200">
                <a:solidFill>
                  <a:schemeClr val="tx1"/>
                </a:solidFill>
                <a:latin typeface="+mn-lt"/>
                <a:ea typeface="+mn-ea"/>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smtClean="0">
                <a:solidFill>
                  <a:schemeClr val="tx1"/>
                </a:solidFill>
              </a:rPr>
              <a:t>Copyright © 2017 by ScottMadden, Inc. All rights reserved.</a:t>
            </a:r>
            <a:endParaRPr lang="en-US" dirty="0">
              <a:solidFill>
                <a:schemeClr val="tx1"/>
              </a:solidFill>
            </a:endParaRPr>
          </a:p>
        </p:txBody>
      </p:sp>
      <p:sp>
        <p:nvSpPr>
          <p:cNvPr id="8" name="Slide Number Placeholder 7"/>
          <p:cNvSpPr>
            <a:spLocks noGrp="1"/>
          </p:cNvSpPr>
          <p:nvPr>
            <p:ph type="sldNum" sz="quarter" idx="4"/>
          </p:nvPr>
        </p:nvSpPr>
        <p:spPr>
          <a:xfrm>
            <a:off x="484632" y="7223760"/>
            <a:ext cx="603504" cy="414338"/>
          </a:xfrm>
          <a:prstGeom prst="rect">
            <a:avLst/>
          </a:prstGeom>
        </p:spPr>
        <p:txBody>
          <a:bodyPr vert="horz" lIns="91440" tIns="45720" rIns="91440" bIns="45720" rtlCol="0" anchor="ctr"/>
          <a:lstStyle>
            <a:lvl1pPr algn="l">
              <a:defRPr sz="1100">
                <a:solidFill>
                  <a:schemeClr val="tx1"/>
                </a:solidFill>
              </a:defRPr>
            </a:lvl1pPr>
          </a:lstStyle>
          <a:p>
            <a:fld id="{83459545-9DE7-274B-8D91-B4E87E1C72C1}" type="slidenum">
              <a:rPr lang="en-US" smtClean="0"/>
              <a:t>‹#›</a:t>
            </a:fld>
            <a:endParaRPr lang="en-US" dirty="0"/>
          </a:p>
        </p:txBody>
      </p:sp>
    </p:spTree>
    <p:extLst>
      <p:ext uri="{BB962C8B-B14F-4D97-AF65-F5344CB8AC3E}">
        <p14:creationId xmlns:p14="http://schemas.microsoft.com/office/powerpoint/2010/main" val="2067515179"/>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8" r:id="rId3"/>
    <p:sldLayoutId id="2147483650" r:id="rId4"/>
    <p:sldLayoutId id="2147483652" r:id="rId5"/>
    <p:sldLayoutId id="2147483653" r:id="rId6"/>
    <p:sldLayoutId id="2147483654" r:id="rId7"/>
    <p:sldLayoutId id="2147483656" r:id="rId8"/>
    <p:sldLayoutId id="2147483659" r:id="rId9"/>
    <p:sldLayoutId id="2147483684" r:id="rId10"/>
    <p:sldLayoutId id="2147483660" r:id="rId11"/>
    <p:sldLayoutId id="2147483687" r:id="rId12"/>
    <p:sldLayoutId id="2147483688" r:id="rId13"/>
    <p:sldLayoutId id="2147483689" r:id="rId14"/>
    <p:sldLayoutId id="2147483690" r:id="rId15"/>
    <p:sldLayoutId id="2147483691" r:id="rId16"/>
    <p:sldLayoutId id="2147483692" r:id="rId17"/>
    <p:sldLayoutId id="2147483693" r:id="rId18"/>
  </p:sldLayoutIdLst>
  <p:hf hdr="0" ftr="0" dt="0"/>
  <p:txStyles>
    <p:titleStyle>
      <a:lvl1pPr algn="l" defTabSz="509412" rtl="0" eaLnBrk="1" latinLnBrk="0" hangingPunct="1">
        <a:spcBef>
          <a:spcPct val="0"/>
        </a:spcBef>
        <a:buNone/>
        <a:defRPr lang="en-US" sz="3000" b="1" kern="1200" dirty="0">
          <a:solidFill>
            <a:schemeClr val="tx1"/>
          </a:solidFill>
          <a:latin typeface="Arial Narrow"/>
          <a:ea typeface="+mj-ea"/>
          <a:cs typeface="+mj-cs"/>
        </a:defRPr>
      </a:lvl1pPr>
    </p:titleStyle>
    <p:body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80" y="630936"/>
            <a:ext cx="9692640" cy="603504"/>
          </a:xfrm>
          <a:prstGeom prst="rect">
            <a:avLst/>
          </a:prstGeom>
        </p:spPr>
        <p:txBody>
          <a:bodyPr vert="horz" lIns="101882" tIns="45720" rIns="101882" bIns="45720"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37744" y="1417320"/>
            <a:ext cx="9601200" cy="5522976"/>
          </a:xfrm>
          <a:prstGeom prst="rect">
            <a:avLst/>
          </a:prstGeom>
        </p:spPr>
        <p:txBody>
          <a:bodyPr vert="horz" lIns="101882" tIns="45720" rIns="101882" bIns="45720" rtlCol="0">
            <a:noAutofit/>
          </a:bodyPr>
          <a:lstStyle/>
          <a:p>
            <a:pPr lvl="0"/>
            <a:r>
              <a:rPr lang="en-US" dirty="0" smtClean="0"/>
              <a:t>Click to edit Master text styles</a:t>
            </a:r>
          </a:p>
          <a:p>
            <a:pPr lvl="1"/>
            <a:r>
              <a:rPr lang="en-US" dirty="0" smtClean="0"/>
              <a:t>First level bullet</a:t>
            </a:r>
          </a:p>
          <a:p>
            <a:pPr lvl="2"/>
            <a:r>
              <a:rPr lang="en-US" dirty="0" smtClean="0"/>
              <a:t>Second level bullet</a:t>
            </a:r>
          </a:p>
          <a:p>
            <a:pPr lvl="3"/>
            <a:r>
              <a:rPr lang="en-US" dirty="0" smtClean="0"/>
              <a:t>Third level bullet</a:t>
            </a:r>
          </a:p>
          <a:p>
            <a:pPr lvl="4"/>
            <a:r>
              <a:rPr lang="en-US" dirty="0" smtClean="0"/>
              <a:t>Fourth level bullet</a:t>
            </a:r>
          </a:p>
        </p:txBody>
      </p:sp>
      <p:sp>
        <p:nvSpPr>
          <p:cNvPr id="9" name="Text Placeholder 11"/>
          <p:cNvSpPr txBox="1">
            <a:spLocks/>
          </p:cNvSpPr>
          <p:nvPr/>
        </p:nvSpPr>
        <p:spPr>
          <a:xfrm>
            <a:off x="384048" y="7470648"/>
            <a:ext cx="2587752" cy="201168"/>
          </a:xfrm>
          <a:prstGeom prst="rect">
            <a:avLst/>
          </a:prstGeom>
        </p:spPr>
        <p:txBody>
          <a:bodyPr/>
          <a:lstStyle>
            <a:lvl1pPr marL="0" indent="0" algn="l" defTabSz="509412" rtl="0" eaLnBrk="1" latinLnBrk="0" hangingPunct="1">
              <a:spcBef>
                <a:spcPts val="0"/>
              </a:spcBef>
              <a:spcAft>
                <a:spcPts val="0"/>
              </a:spcAft>
              <a:buFontTx/>
              <a:buNone/>
              <a:defRPr sz="700" b="0" i="0" kern="1200" baseline="0">
                <a:solidFill>
                  <a:schemeClr val="bg1"/>
                </a:solidFill>
                <a:latin typeface="+mn-lt"/>
                <a:ea typeface="+mn-ea"/>
                <a:cs typeface="+mn-cs"/>
              </a:defRPr>
            </a:lvl1pPr>
            <a:lvl2pPr marL="341313" indent="-317500" algn="l" defTabSz="509412" rtl="0" eaLnBrk="1" latinLnBrk="0" hangingPunct="1">
              <a:lnSpc>
                <a:spcPct val="90000"/>
              </a:lnSpc>
              <a:spcBef>
                <a:spcPts val="600"/>
              </a:spcBef>
              <a:spcAft>
                <a:spcPts val="600"/>
              </a:spcAft>
              <a:buClr>
                <a:schemeClr val="accent2"/>
              </a:buClr>
              <a:buSzPct val="100000"/>
              <a:buFont typeface="Lucida Grande"/>
              <a:buChar char="◼"/>
              <a:defRPr sz="1200" kern="1200">
                <a:solidFill>
                  <a:schemeClr val="tx1"/>
                </a:solidFill>
                <a:latin typeface="+mn-lt"/>
                <a:ea typeface="+mn-ea"/>
                <a:cs typeface="+mn-cs"/>
              </a:defRPr>
            </a:lvl2pPr>
            <a:lvl3pPr marL="854075" indent="-254000" algn="l" defTabSz="509412"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3pPr>
            <a:lvl4pPr marL="1377950" indent="-254000" algn="l" defTabSz="-731838"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4pPr>
            <a:lvl5pPr marL="1885950" indent="-254000" algn="l" defTabSz="509412" rtl="0" eaLnBrk="1" latinLnBrk="0" hangingPunct="1">
              <a:lnSpc>
                <a:spcPct val="90000"/>
              </a:lnSpc>
              <a:spcBef>
                <a:spcPts val="600"/>
              </a:spcBef>
              <a:spcAft>
                <a:spcPts val="600"/>
              </a:spcAft>
              <a:buClr>
                <a:schemeClr val="accent2"/>
              </a:buClr>
              <a:buFont typeface="Courier New"/>
              <a:buChar char="o"/>
              <a:defRPr sz="1200" kern="1200">
                <a:solidFill>
                  <a:schemeClr val="tx1"/>
                </a:solidFill>
                <a:latin typeface="+mn-lt"/>
                <a:ea typeface="+mn-ea"/>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smtClean="0">
                <a:solidFill>
                  <a:schemeClr val="tx1"/>
                </a:solidFill>
              </a:rPr>
              <a:t>Copyright © 2016 by ScottMadden, Inc. All rights reserved.</a:t>
            </a:r>
            <a:endParaRPr lang="en-US" dirty="0">
              <a:solidFill>
                <a:schemeClr val="tx1"/>
              </a:solidFill>
            </a:endParaRPr>
          </a:p>
        </p:txBody>
      </p:sp>
      <p:sp>
        <p:nvSpPr>
          <p:cNvPr id="4" name="Slide Number Placeholder 3"/>
          <p:cNvSpPr>
            <a:spLocks noGrp="1"/>
          </p:cNvSpPr>
          <p:nvPr>
            <p:ph type="sldNum" sz="quarter" idx="4"/>
          </p:nvPr>
        </p:nvSpPr>
        <p:spPr>
          <a:xfrm>
            <a:off x="484632" y="7223760"/>
            <a:ext cx="603504" cy="414338"/>
          </a:xfrm>
          <a:prstGeom prst="rect">
            <a:avLst/>
          </a:prstGeom>
        </p:spPr>
        <p:txBody>
          <a:bodyPr vert="horz" lIns="91440" tIns="45720" rIns="91440" bIns="45720" rtlCol="0" anchor="ctr"/>
          <a:lstStyle>
            <a:lvl1pPr algn="l">
              <a:defRPr sz="1100">
                <a:solidFill>
                  <a:schemeClr val="tx1"/>
                </a:solidFill>
              </a:defRPr>
            </a:lvl1pPr>
          </a:lstStyle>
          <a:p>
            <a:fld id="{DFBBDEE8-6D24-6740-8C90-7E498D9ADF0C}" type="slidenum">
              <a:rPr lang="en-US" smtClean="0"/>
              <a:pPr/>
              <a:t>‹#›</a:t>
            </a:fld>
            <a:endParaRPr lang="en-US" dirty="0"/>
          </a:p>
        </p:txBody>
      </p:sp>
    </p:spTree>
    <p:extLst>
      <p:ext uri="{BB962C8B-B14F-4D97-AF65-F5344CB8AC3E}">
        <p14:creationId xmlns:p14="http://schemas.microsoft.com/office/powerpoint/2010/main" val="3935113487"/>
      </p:ext>
    </p:extLst>
  </p:cSld>
  <p:clrMap bg1="lt1" tx1="dk1" bg2="lt2" tx2="dk2" accent1="accent1" accent2="accent2" accent3="accent3" accent4="accent4" accent5="accent5" accent6="accent6" hlink="hlink" folHlink="folHlink"/>
  <p:sldLayoutIdLst>
    <p:sldLayoutId id="2147483683" r:id="rId1"/>
  </p:sldLayoutIdLst>
  <p:hf hdr="0" ftr="0" dt="0"/>
  <p:txStyles>
    <p:titleStyle>
      <a:lvl1pPr algn="l" defTabSz="509412" rtl="0" eaLnBrk="1" latinLnBrk="0" hangingPunct="1">
        <a:spcBef>
          <a:spcPct val="0"/>
        </a:spcBef>
        <a:buNone/>
        <a:defRPr lang="en-US" sz="3000" b="1" kern="1200" dirty="0">
          <a:solidFill>
            <a:schemeClr val="tx1"/>
          </a:solidFill>
          <a:latin typeface="Arial Narrow"/>
          <a:ea typeface="+mj-ea"/>
          <a:cs typeface="+mj-cs"/>
        </a:defRPr>
      </a:lvl1pPr>
    </p:titleStyle>
    <p:bodyStyle>
      <a:lvl1pPr marL="0" indent="0" algn="l" defTabSz="509412" rtl="0" eaLnBrk="1" latinLnBrk="0" hangingPunct="1">
        <a:spcBef>
          <a:spcPts val="600"/>
        </a:spcBef>
        <a:spcAft>
          <a:spcPts val="600"/>
        </a:spcAft>
        <a:buFontTx/>
        <a:buNone/>
        <a:defRPr sz="1200" b="1" kern="500" cap="all" spc="330">
          <a:solidFill>
            <a:schemeClr val="accent2"/>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09588" indent="-147638" algn="l" defTabSz="509412" rtl="0" eaLnBrk="1" latinLnBrk="0" hangingPunct="1">
        <a:lnSpc>
          <a:spcPct val="90000"/>
        </a:lnSpc>
        <a:spcBef>
          <a:spcPts val="300"/>
        </a:spcBef>
        <a:spcAft>
          <a:spcPts val="300"/>
        </a:spcAft>
        <a:buClr>
          <a:schemeClr val="accent2"/>
        </a:buClr>
        <a:buFont typeface="Arial"/>
        <a:buChar char="•"/>
        <a:tabLst/>
        <a:defRPr sz="1200" kern="1200" baseline="0">
          <a:solidFill>
            <a:schemeClr val="tx1"/>
          </a:solidFill>
          <a:latin typeface="+mn-lt"/>
          <a:ea typeface="+mn-ea"/>
          <a:cs typeface="+mn-cs"/>
        </a:defRPr>
      </a:lvl3pPr>
      <a:lvl4pPr marL="914400" indent="-192088" algn="l" defTabSz="-7318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4450" indent="-193675" algn="l" defTabSz="509412" rtl="0" eaLnBrk="1" latinLnBrk="0" hangingPunct="1">
        <a:lnSpc>
          <a:spcPct val="90000"/>
        </a:lnSpc>
        <a:spcBef>
          <a:spcPts val="300"/>
        </a:spcBef>
        <a:spcAft>
          <a:spcPts val="300"/>
        </a:spcAft>
        <a:buClr>
          <a:schemeClr val="accent2"/>
        </a:buClr>
        <a:buFont typeface="Courier New"/>
        <a:buChar char="o"/>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p:txBody>
          <a:bodyPr/>
          <a:lstStyle/>
          <a:p>
            <a:r>
              <a:rPr lang="en-US" dirty="0" smtClean="0"/>
              <a:t>Customer Satisfaction</a:t>
            </a:r>
            <a:endParaRPr lang="en-US" dirty="0"/>
          </a:p>
        </p:txBody>
      </p:sp>
      <p:sp>
        <p:nvSpPr>
          <p:cNvPr id="11" name="Subtitle 10"/>
          <p:cNvSpPr>
            <a:spLocks noGrp="1"/>
          </p:cNvSpPr>
          <p:nvPr>
            <p:ph type="subTitle" idx="1"/>
          </p:nvPr>
        </p:nvSpPr>
        <p:spPr/>
        <p:txBody>
          <a:bodyPr/>
          <a:lstStyle/>
          <a:p>
            <a:r>
              <a:rPr lang="en-US" dirty="0" smtClean="0"/>
              <a:t>Approaches and Techniques for Measuring Customer Satisfaction in Shared Services</a:t>
            </a:r>
            <a:endParaRPr lang="en-US" dirty="0"/>
          </a:p>
        </p:txBody>
      </p:sp>
      <p:sp>
        <p:nvSpPr>
          <p:cNvPr id="4" name="Text Placeholder 3"/>
          <p:cNvSpPr>
            <a:spLocks noGrp="1"/>
          </p:cNvSpPr>
          <p:nvPr>
            <p:ph type="body" sz="quarter" idx="10"/>
          </p:nvPr>
        </p:nvSpPr>
        <p:spPr/>
        <p:txBody>
          <a:bodyPr/>
          <a:lstStyle/>
          <a:p>
            <a:endParaRPr lang="en-US" dirty="0"/>
          </a:p>
        </p:txBody>
      </p:sp>
      <p:sp>
        <p:nvSpPr>
          <p:cNvPr id="5" name="Picture Placeholder 4"/>
          <p:cNvSpPr>
            <a:spLocks noGrp="1"/>
          </p:cNvSpPr>
          <p:nvPr>
            <p:ph type="pic" sz="quarter" idx="12"/>
          </p:nvPr>
        </p:nvSpPr>
        <p:spPr/>
      </p:sp>
    </p:spTree>
    <p:extLst>
      <p:ext uri="{BB962C8B-B14F-4D97-AF65-F5344CB8AC3E}">
        <p14:creationId xmlns:p14="http://schemas.microsoft.com/office/powerpoint/2010/main" val="388874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lvl="1"/>
            <a:r>
              <a:rPr lang="en-US" dirty="0" smtClean="0"/>
              <a:t>About ScottMadden</a:t>
            </a:r>
          </a:p>
          <a:p>
            <a:pPr lvl="1"/>
            <a:r>
              <a:rPr lang="en-US" dirty="0" smtClean="0"/>
              <a:t>Customer Satisfaction Approaches</a:t>
            </a:r>
          </a:p>
          <a:p>
            <a:pPr lvl="1"/>
            <a:r>
              <a:rPr lang="en-US" dirty="0" smtClean="0"/>
              <a:t>The Power of Customer and Employee Feedback</a:t>
            </a:r>
          </a:p>
          <a:p>
            <a:pPr lvl="1"/>
            <a:r>
              <a:rPr lang="en-US" dirty="0" smtClean="0"/>
              <a:t>What to Measure</a:t>
            </a:r>
          </a:p>
          <a:p>
            <a:pPr lvl="1"/>
            <a:r>
              <a:rPr lang="en-US" dirty="0" smtClean="0"/>
              <a:t>Trends from Customer Satisfaction Surveys</a:t>
            </a:r>
          </a:p>
          <a:p>
            <a:pPr lvl="1"/>
            <a:r>
              <a:rPr lang="en-US" dirty="0" smtClean="0"/>
              <a:t>Lessons Learned</a:t>
            </a:r>
            <a:endParaRPr lang="en-US" dirty="0"/>
          </a:p>
        </p:txBody>
      </p:sp>
      <p:sp>
        <p:nvSpPr>
          <p:cNvPr id="4" name="Slide Number Placeholder 3"/>
          <p:cNvSpPr>
            <a:spLocks noGrp="1"/>
          </p:cNvSpPr>
          <p:nvPr>
            <p:ph type="sldNum" sz="quarter" idx="15"/>
          </p:nvPr>
        </p:nvSpPr>
        <p:spPr/>
        <p:txBody>
          <a:bodyPr/>
          <a:lstStyle/>
          <a:p>
            <a:fld id="{08E12CD7-2F0B-B84C-A675-E2CC935C7A1C}" type="slidenum">
              <a:rPr lang="en-US" smtClean="0"/>
              <a:pPr/>
              <a:t>1</a:t>
            </a:fld>
            <a:endParaRPr lang="en-US" dirty="0"/>
          </a:p>
        </p:txBody>
      </p:sp>
      <p:sp>
        <p:nvSpPr>
          <p:cNvPr id="8" name="Picture Placeholder 7"/>
          <p:cNvSpPr>
            <a:spLocks noGrp="1"/>
          </p:cNvSpPr>
          <p:nvPr>
            <p:ph type="pic" sz="quarter" idx="14"/>
          </p:nvPr>
        </p:nvSpPr>
        <p:spPr/>
      </p:sp>
    </p:spTree>
    <p:extLst>
      <p:ext uri="{BB962C8B-B14F-4D97-AF65-F5344CB8AC3E}">
        <p14:creationId xmlns:p14="http://schemas.microsoft.com/office/powerpoint/2010/main" val="3761404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ScottMadden’s Shared Services Practice</a:t>
            </a:r>
            <a:endParaRPr lang="en-US" dirty="0"/>
          </a:p>
        </p:txBody>
      </p:sp>
      <p:sp>
        <p:nvSpPr>
          <p:cNvPr id="3" name="Text Placeholder 2"/>
          <p:cNvSpPr>
            <a:spLocks noGrp="1"/>
          </p:cNvSpPr>
          <p:nvPr>
            <p:ph type="body" sz="quarter" idx="13"/>
          </p:nvPr>
        </p:nvSpPr>
        <p:spPr/>
        <p:txBody>
          <a:bodyPr/>
          <a:lstStyle/>
          <a:p>
            <a:endParaRPr lang="en-US" dirty="0"/>
          </a:p>
        </p:txBody>
      </p:sp>
      <p:sp>
        <p:nvSpPr>
          <p:cNvPr id="4" name="Slide Number Placeholder 3"/>
          <p:cNvSpPr>
            <a:spLocks noGrp="1"/>
          </p:cNvSpPr>
          <p:nvPr>
            <p:ph type="sldNum" sz="quarter" idx="14"/>
          </p:nvPr>
        </p:nvSpPr>
        <p:spPr/>
        <p:txBody>
          <a:bodyPr/>
          <a:lstStyle/>
          <a:p>
            <a:fld id="{08E12CD7-2F0B-B84C-A675-E2CC935C7A1C}" type="slidenum">
              <a:rPr lang="en-US" smtClean="0"/>
              <a:pPr/>
              <a:t>2</a:t>
            </a:fld>
            <a:endParaRPr lang="en-US" dirty="0"/>
          </a:p>
        </p:txBody>
      </p:sp>
      <p:sp>
        <p:nvSpPr>
          <p:cNvPr id="5" name="Picture Placeholder 4"/>
          <p:cNvSpPr>
            <a:spLocks noGrp="1"/>
          </p:cNvSpPr>
          <p:nvPr>
            <p:ph type="pic" sz="quarter" idx="15"/>
          </p:nvPr>
        </p:nvSpPr>
        <p:spPr/>
      </p:sp>
      <p:graphicFrame>
        <p:nvGraphicFramePr>
          <p:cNvPr id="6" name="Content Placeholder 4"/>
          <p:cNvGraphicFramePr>
            <a:graphicFrameLocks/>
          </p:cNvGraphicFramePr>
          <p:nvPr>
            <p:extLst>
              <p:ext uri="{D42A27DB-BD31-4B8C-83A1-F6EECF244321}">
                <p14:modId xmlns:p14="http://schemas.microsoft.com/office/powerpoint/2010/main" val="4283431326"/>
              </p:ext>
            </p:extLst>
          </p:nvPr>
        </p:nvGraphicFramePr>
        <p:xfrm>
          <a:off x="484632" y="1234440"/>
          <a:ext cx="8686800" cy="21275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12"/>
          <p:cNvSpPr>
            <a:spLocks noChangeArrowheads="1"/>
          </p:cNvSpPr>
          <p:nvPr/>
        </p:nvSpPr>
        <p:spPr bwMode="auto">
          <a:xfrm>
            <a:off x="2745673" y="5333775"/>
            <a:ext cx="4529083" cy="493713"/>
          </a:xfrm>
          <a:prstGeom prst="rect">
            <a:avLst/>
          </a:prstGeom>
          <a:noFill/>
          <a:ln w="12700">
            <a:noFill/>
            <a:miter lim="800000"/>
            <a:headEnd/>
            <a:tailEnd/>
          </a:ln>
        </p:spPr>
        <p:txBody>
          <a:bodyPr lIns="113349" tIns="55680" rIns="113349" bIns="55680" anchor="ctr" anchorCtr="1"/>
          <a:lstStyle/>
          <a:p>
            <a:pPr algn="ctr" defTabSz="1146175" eaLnBrk="0" hangingPunct="0">
              <a:lnSpc>
                <a:spcPct val="90000"/>
              </a:lnSpc>
              <a:spcBef>
                <a:spcPts val="1500"/>
              </a:spcBef>
              <a:buClr>
                <a:srgbClr val="F6BF69"/>
              </a:buClr>
              <a:buSzPct val="100000"/>
              <a:buFont typeface="Monotype Sorts" charset="2"/>
              <a:buNone/>
            </a:pPr>
            <a:r>
              <a:rPr lang="en-US" sz="1200" b="1" dirty="0" smtClean="0">
                <a:ea typeface="ＭＳ Ｐゴシック" charset="-128"/>
              </a:rPr>
              <a:t>Our Functional </a:t>
            </a:r>
            <a:r>
              <a:rPr lang="en-US" sz="1200" b="1" dirty="0">
                <a:ea typeface="ＭＳ Ｐゴシック" charset="-128"/>
              </a:rPr>
              <a:t>Expertise</a:t>
            </a:r>
          </a:p>
        </p:txBody>
      </p:sp>
      <p:sp>
        <p:nvSpPr>
          <p:cNvPr id="8" name="Rounded Rectangle 7"/>
          <p:cNvSpPr/>
          <p:nvPr/>
        </p:nvSpPr>
        <p:spPr bwMode="auto">
          <a:xfrm>
            <a:off x="816691" y="2510960"/>
            <a:ext cx="1948247" cy="2850749"/>
          </a:xfrm>
          <a:prstGeom prst="roundRect">
            <a:avLst/>
          </a:prstGeom>
          <a:solidFill>
            <a:schemeClr val="bg1"/>
          </a:solidFill>
          <a:ln w="9525" cap="flat" cmpd="sng" algn="ctr">
            <a:solidFill>
              <a:schemeClr val="bg1"/>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vert="horz" wrap="square" lIns="91440" tIns="45720" rIns="91440" bIns="27432" numCol="1" rtlCol="0" anchor="t" anchorCtr="0" compatLnSpc="1">
            <a:prstTxWarp prst="textNoShape">
              <a:avLst/>
            </a:prstTxWarp>
          </a:bodyPr>
          <a:lstStyle/>
          <a:p>
            <a:pPr marL="173038" indent="-173038">
              <a:spcBef>
                <a:spcPts val="600"/>
              </a:spcBef>
              <a:buClr>
                <a:schemeClr val="accent2"/>
              </a:buClr>
              <a:buFont typeface="Wingdings" panose="05000000000000000000" pitchFamily="2" charset="2"/>
              <a:buChar char="n"/>
            </a:pPr>
            <a:r>
              <a:rPr lang="en-US" sz="1200" dirty="0">
                <a:ea typeface="ＭＳ Ｐゴシック" charset="-128"/>
              </a:rPr>
              <a:t>Strategy </a:t>
            </a:r>
            <a:r>
              <a:rPr lang="en-US" sz="1200" dirty="0" smtClean="0">
                <a:ea typeface="ＭＳ Ｐゴシック" charset="-128"/>
              </a:rPr>
              <a:t>development and integration</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Benchmarking</a:t>
            </a:r>
          </a:p>
          <a:p>
            <a:pPr marL="173038" indent="-173038">
              <a:spcBef>
                <a:spcPts val="600"/>
              </a:spcBef>
              <a:buClr>
                <a:schemeClr val="accent2"/>
              </a:buClr>
              <a:buFont typeface="Wingdings" panose="05000000000000000000" pitchFamily="2" charset="2"/>
              <a:buChar char="n"/>
            </a:pPr>
            <a:r>
              <a:rPr lang="en-US" sz="1200" dirty="0" smtClean="0">
                <a:ea typeface="ＭＳ Ｐゴシック" charset="-128"/>
              </a:rPr>
              <a:t>High-level </a:t>
            </a:r>
            <a:r>
              <a:rPr lang="en-US" sz="1200" dirty="0">
                <a:ea typeface="ＭＳ Ｐゴシック" charset="-128"/>
              </a:rPr>
              <a:t>b</a:t>
            </a:r>
            <a:r>
              <a:rPr lang="en-US" sz="1200" dirty="0" smtClean="0">
                <a:ea typeface="ＭＳ Ｐゴシック" charset="-128"/>
              </a:rPr>
              <a:t>usiness case</a:t>
            </a:r>
          </a:p>
          <a:p>
            <a:pPr marL="173038" indent="-173038">
              <a:spcBef>
                <a:spcPts val="600"/>
              </a:spcBef>
              <a:buClr>
                <a:schemeClr val="accent2"/>
              </a:buClr>
              <a:buFont typeface="Wingdings" panose="05000000000000000000" pitchFamily="2" charset="2"/>
              <a:buChar char="n"/>
            </a:pPr>
            <a:r>
              <a:rPr lang="en-US" sz="1200" dirty="0" smtClean="0">
                <a:ea typeface="ＭＳ Ｐゴシック" charset="-128"/>
              </a:rPr>
              <a:t>Change management</a:t>
            </a:r>
            <a:endParaRPr lang="en-US" sz="1200" dirty="0">
              <a:ea typeface="ＭＳ Ｐゴシック" charset="-128"/>
            </a:endParaRPr>
          </a:p>
        </p:txBody>
      </p:sp>
      <p:sp>
        <p:nvSpPr>
          <p:cNvPr id="9" name="Rounded Rectangle 8"/>
          <p:cNvSpPr/>
          <p:nvPr/>
        </p:nvSpPr>
        <p:spPr bwMode="auto">
          <a:xfrm>
            <a:off x="3081670" y="2510960"/>
            <a:ext cx="1948247" cy="2850749"/>
          </a:xfrm>
          <a:prstGeom prst="roundRect">
            <a:avLst/>
          </a:prstGeom>
          <a:solidFill>
            <a:schemeClr val="bg1"/>
          </a:solidFill>
          <a:ln w="9525" cap="flat" cmpd="sng" algn="ctr">
            <a:solidFill>
              <a:schemeClr val="bg1"/>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vert="horz" wrap="square" lIns="91440" tIns="45720" rIns="91440" bIns="27432" numCol="1" rtlCol="0" anchor="t" anchorCtr="0" compatLnSpc="1">
            <a:prstTxWarp prst="textNoShape">
              <a:avLst/>
            </a:prstTxWarp>
          </a:bodyPr>
          <a:lstStyle/>
          <a:p>
            <a:pPr marL="173038" indent="-173038">
              <a:spcBef>
                <a:spcPts val="600"/>
              </a:spcBef>
              <a:buClr>
                <a:schemeClr val="accent2"/>
              </a:buClr>
              <a:buFont typeface="Wingdings" panose="05000000000000000000" pitchFamily="2" charset="2"/>
              <a:buChar char="n"/>
            </a:pPr>
            <a:r>
              <a:rPr lang="en-US" sz="1200" dirty="0">
                <a:ea typeface="ＭＳ Ｐゴシック" charset="-128"/>
              </a:rPr>
              <a:t>Service </a:t>
            </a:r>
            <a:r>
              <a:rPr lang="en-US" sz="1200" dirty="0" smtClean="0">
                <a:ea typeface="ＭＳ Ｐゴシック" charset="-128"/>
              </a:rPr>
              <a:t>delivery </a:t>
            </a:r>
            <a:r>
              <a:rPr lang="en-US" sz="1200" dirty="0">
                <a:ea typeface="ＭＳ Ｐゴシック" charset="-128"/>
              </a:rPr>
              <a:t>m</a:t>
            </a:r>
            <a:r>
              <a:rPr lang="en-US" sz="1200" dirty="0" smtClean="0">
                <a:ea typeface="ＭＳ Ｐゴシック" charset="-128"/>
              </a:rPr>
              <a:t>odel</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Detailed </a:t>
            </a:r>
            <a:r>
              <a:rPr lang="en-US" sz="1200" dirty="0" smtClean="0">
                <a:ea typeface="ＭＳ Ｐゴシック" charset="-128"/>
              </a:rPr>
              <a:t>current </a:t>
            </a:r>
            <a:r>
              <a:rPr lang="en-US" sz="1200" dirty="0">
                <a:ea typeface="ＭＳ Ｐゴシック" charset="-128"/>
              </a:rPr>
              <a:t>s</a:t>
            </a:r>
            <a:r>
              <a:rPr lang="en-US" sz="1200" dirty="0" smtClean="0">
                <a:ea typeface="ＭＳ Ｐゴシック" charset="-128"/>
              </a:rPr>
              <a:t>tate</a:t>
            </a:r>
            <a:r>
              <a:rPr lang="en-US" sz="1200" dirty="0">
                <a:ea typeface="ＭＳ Ｐゴシック" charset="-128"/>
              </a:rPr>
              <a:t>, </a:t>
            </a:r>
            <a:r>
              <a:rPr lang="en-US" sz="1200" dirty="0" smtClean="0">
                <a:ea typeface="ＭＳ Ｐゴシック" charset="-128"/>
              </a:rPr>
              <a:t>future </a:t>
            </a:r>
            <a:r>
              <a:rPr lang="en-US" sz="1200" dirty="0">
                <a:ea typeface="ＭＳ Ｐゴシック" charset="-128"/>
              </a:rPr>
              <a:t>s</a:t>
            </a:r>
            <a:r>
              <a:rPr lang="en-US" sz="1200" dirty="0" smtClean="0">
                <a:ea typeface="ＭＳ Ｐゴシック" charset="-128"/>
              </a:rPr>
              <a:t>tate, and business </a:t>
            </a:r>
            <a:r>
              <a:rPr lang="en-US" sz="1200" dirty="0">
                <a:ea typeface="ＭＳ Ｐゴシック" charset="-128"/>
              </a:rPr>
              <a:t>c</a:t>
            </a:r>
            <a:r>
              <a:rPr lang="en-US" sz="1200" dirty="0" smtClean="0">
                <a:ea typeface="ＭＳ Ｐゴシック" charset="-128"/>
              </a:rPr>
              <a:t>ase</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Sourcing </a:t>
            </a:r>
            <a:r>
              <a:rPr lang="en-US" sz="1200" dirty="0" smtClean="0">
                <a:ea typeface="ＭＳ Ｐゴシック" charset="-128"/>
              </a:rPr>
              <a:t>model</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Organization </a:t>
            </a:r>
            <a:r>
              <a:rPr lang="en-US" sz="1200" dirty="0" smtClean="0">
                <a:ea typeface="ＭＳ Ｐゴシック" charset="-128"/>
              </a:rPr>
              <a:t>design </a:t>
            </a:r>
            <a:r>
              <a:rPr lang="en-US" sz="1200" dirty="0">
                <a:ea typeface="ＭＳ Ｐゴシック" charset="-128"/>
              </a:rPr>
              <a:t>and </a:t>
            </a:r>
            <a:r>
              <a:rPr lang="en-US" sz="1200" dirty="0" smtClean="0">
                <a:ea typeface="ＭＳ Ｐゴシック" charset="-128"/>
              </a:rPr>
              <a:t>staffing</a:t>
            </a:r>
          </a:p>
          <a:p>
            <a:pPr marL="173038" indent="-173038">
              <a:spcBef>
                <a:spcPts val="600"/>
              </a:spcBef>
              <a:buClr>
                <a:schemeClr val="accent2"/>
              </a:buClr>
              <a:buFont typeface="Wingdings" panose="05000000000000000000" pitchFamily="2" charset="2"/>
              <a:buChar char="n"/>
            </a:pPr>
            <a:r>
              <a:rPr lang="en-US" sz="1200" dirty="0" smtClean="0">
                <a:ea typeface="ＭＳ Ｐゴシック" charset="-128"/>
              </a:rPr>
              <a:t>Change management</a:t>
            </a:r>
            <a:endParaRPr lang="en-US" sz="1200" dirty="0">
              <a:ea typeface="ＭＳ Ｐゴシック" charset="-128"/>
            </a:endParaRPr>
          </a:p>
        </p:txBody>
      </p:sp>
      <p:sp>
        <p:nvSpPr>
          <p:cNvPr id="10" name="Rounded Rectangle 9"/>
          <p:cNvSpPr/>
          <p:nvPr/>
        </p:nvSpPr>
        <p:spPr bwMode="auto">
          <a:xfrm>
            <a:off x="5320374" y="2510960"/>
            <a:ext cx="1948247" cy="2850749"/>
          </a:xfrm>
          <a:prstGeom prst="roundRect">
            <a:avLst/>
          </a:prstGeom>
          <a:solidFill>
            <a:schemeClr val="bg1"/>
          </a:solidFill>
          <a:ln w="9525" cap="flat" cmpd="sng" algn="ctr">
            <a:solidFill>
              <a:schemeClr val="bg1"/>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vert="horz" wrap="square" lIns="91440" tIns="45720" rIns="91440" bIns="27432" numCol="1" rtlCol="0" anchor="t" anchorCtr="0" compatLnSpc="1">
            <a:prstTxWarp prst="textNoShape">
              <a:avLst/>
            </a:prstTxWarp>
          </a:bodyPr>
          <a:lstStyle/>
          <a:p>
            <a:pPr marL="173038" indent="-173038">
              <a:spcBef>
                <a:spcPts val="600"/>
              </a:spcBef>
              <a:buClr>
                <a:schemeClr val="accent2"/>
              </a:buClr>
              <a:buFont typeface="Wingdings" panose="05000000000000000000" pitchFamily="2" charset="2"/>
              <a:buChar char="n"/>
            </a:pPr>
            <a:r>
              <a:rPr lang="en-US" sz="1200" dirty="0">
                <a:ea typeface="ＭＳ Ｐゴシック" charset="-128"/>
              </a:rPr>
              <a:t>Project </a:t>
            </a:r>
            <a:r>
              <a:rPr lang="en-US" sz="1200" dirty="0" smtClean="0">
                <a:ea typeface="ＭＳ Ｐゴシック" charset="-128"/>
              </a:rPr>
              <a:t>planning </a:t>
            </a:r>
            <a:r>
              <a:rPr lang="en-US" sz="1200" dirty="0">
                <a:ea typeface="ＭＳ Ｐゴシック" charset="-128"/>
              </a:rPr>
              <a:t>and </a:t>
            </a:r>
            <a:r>
              <a:rPr lang="en-US" sz="1200" dirty="0" smtClean="0">
                <a:ea typeface="ＭＳ Ｐゴシック" charset="-128"/>
              </a:rPr>
              <a:t>management</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smtClean="0">
                <a:ea typeface="ＭＳ Ｐゴシック" charset="-128"/>
              </a:rPr>
              <a:t>Service/transaction </a:t>
            </a:r>
            <a:r>
              <a:rPr lang="en-US" sz="1200" dirty="0">
                <a:ea typeface="ＭＳ Ｐゴシック" charset="-128"/>
              </a:rPr>
              <a:t>c</a:t>
            </a:r>
            <a:r>
              <a:rPr lang="en-US" sz="1200" dirty="0" smtClean="0">
                <a:ea typeface="ＭＳ Ｐゴシック" charset="-128"/>
              </a:rPr>
              <a:t>enter</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Process </a:t>
            </a:r>
            <a:r>
              <a:rPr lang="en-US" sz="1200" dirty="0" smtClean="0">
                <a:ea typeface="ＭＳ Ｐゴシック" charset="-128"/>
              </a:rPr>
              <a:t>redesign</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Technology </a:t>
            </a:r>
            <a:r>
              <a:rPr lang="en-US" sz="1200" dirty="0" smtClean="0">
                <a:ea typeface="ＭＳ Ｐゴシック" charset="-128"/>
              </a:rPr>
              <a:t>design</a:t>
            </a:r>
            <a:r>
              <a:rPr lang="en-US" sz="1200" dirty="0">
                <a:ea typeface="ＭＳ Ｐゴシック" charset="-128"/>
              </a:rPr>
              <a:t>, </a:t>
            </a:r>
            <a:r>
              <a:rPr lang="en-US" sz="1200" dirty="0" smtClean="0">
                <a:ea typeface="ＭＳ Ｐゴシック" charset="-128"/>
              </a:rPr>
              <a:t>selection</a:t>
            </a:r>
            <a:r>
              <a:rPr lang="en-US" sz="1200" dirty="0">
                <a:ea typeface="ＭＳ Ｐゴシック" charset="-128"/>
              </a:rPr>
              <a:t>, </a:t>
            </a:r>
            <a:r>
              <a:rPr lang="en-US" sz="1200" dirty="0" smtClean="0">
                <a:ea typeface="ＭＳ Ｐゴシック" charset="-128"/>
              </a:rPr>
              <a:t>and support</a:t>
            </a:r>
          </a:p>
          <a:p>
            <a:pPr marL="173038" indent="-173038">
              <a:spcBef>
                <a:spcPts val="600"/>
              </a:spcBef>
              <a:buClr>
                <a:schemeClr val="accent2"/>
              </a:buClr>
              <a:buFont typeface="Wingdings" panose="05000000000000000000" pitchFamily="2" charset="2"/>
              <a:buChar char="n"/>
            </a:pPr>
            <a:r>
              <a:rPr lang="en-US" sz="1200" dirty="0" smtClean="0">
                <a:ea typeface="ＭＳ Ｐゴシック" charset="-128"/>
              </a:rPr>
              <a:t>Change management</a:t>
            </a:r>
          </a:p>
          <a:p>
            <a:pPr marL="173038" indent="-173038">
              <a:spcBef>
                <a:spcPts val="600"/>
              </a:spcBef>
              <a:buFont typeface="Arial" pitchFamily="34" charset="0"/>
              <a:buChar char="•"/>
            </a:pPr>
            <a:endParaRPr lang="en-US" sz="1200" dirty="0">
              <a:ea typeface="ＭＳ Ｐゴシック" charset="-128"/>
            </a:endParaRPr>
          </a:p>
        </p:txBody>
      </p:sp>
      <p:sp>
        <p:nvSpPr>
          <p:cNvPr id="11" name="Rounded Rectangle 10"/>
          <p:cNvSpPr/>
          <p:nvPr/>
        </p:nvSpPr>
        <p:spPr bwMode="auto">
          <a:xfrm>
            <a:off x="7590608" y="2510960"/>
            <a:ext cx="1948247" cy="2850749"/>
          </a:xfrm>
          <a:prstGeom prst="roundRect">
            <a:avLst/>
          </a:prstGeom>
          <a:solidFill>
            <a:schemeClr val="bg1"/>
          </a:solidFill>
          <a:ln w="9525" cap="flat" cmpd="sng" algn="ctr">
            <a:solidFill>
              <a:schemeClr val="bg1"/>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vert="horz" wrap="square" lIns="91440" tIns="45720" rIns="91440" bIns="27432" numCol="1" rtlCol="0" anchor="t" anchorCtr="0" compatLnSpc="1">
            <a:prstTxWarp prst="textNoShape">
              <a:avLst/>
            </a:prstTxWarp>
          </a:bodyPr>
          <a:lstStyle/>
          <a:p>
            <a:pPr marL="173038" indent="-173038">
              <a:spcBef>
                <a:spcPts val="600"/>
              </a:spcBef>
              <a:buClr>
                <a:schemeClr val="accent2"/>
              </a:buClr>
              <a:buFont typeface="Wingdings" panose="05000000000000000000" pitchFamily="2" charset="2"/>
              <a:buChar char="n"/>
            </a:pPr>
            <a:r>
              <a:rPr lang="en-US" sz="1200" dirty="0">
                <a:ea typeface="ＭＳ Ｐゴシック" charset="-128"/>
              </a:rPr>
              <a:t>Process </a:t>
            </a:r>
            <a:r>
              <a:rPr lang="en-US" sz="1200" dirty="0" smtClean="0">
                <a:ea typeface="ＭＳ Ｐゴシック" charset="-128"/>
              </a:rPr>
              <a:t>improvement/cost </a:t>
            </a:r>
            <a:r>
              <a:rPr lang="en-US" sz="1200" dirty="0">
                <a:ea typeface="ＭＳ Ｐゴシック" charset="-128"/>
              </a:rPr>
              <a:t>r</a:t>
            </a:r>
            <a:r>
              <a:rPr lang="en-US" sz="1200" dirty="0" smtClean="0">
                <a:ea typeface="ＭＳ Ｐゴシック" charset="-128"/>
              </a:rPr>
              <a:t>eduction</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smtClean="0">
                <a:ea typeface="ＭＳ Ｐゴシック" charset="-128"/>
              </a:rPr>
              <a:t>Operations/</a:t>
            </a:r>
            <a:br>
              <a:rPr lang="en-US" sz="1200" dirty="0" smtClean="0">
                <a:ea typeface="ＭＳ Ｐゴシック" charset="-128"/>
              </a:rPr>
            </a:br>
            <a:r>
              <a:rPr lang="en-US" sz="1200" dirty="0" smtClean="0">
                <a:ea typeface="ＭＳ Ｐゴシック" charset="-128"/>
              </a:rPr>
              <a:t>technology</a:t>
            </a:r>
            <a:br>
              <a:rPr lang="en-US" sz="1200" dirty="0" smtClean="0">
                <a:ea typeface="ＭＳ Ｐゴシック" charset="-128"/>
              </a:rPr>
            </a:br>
            <a:r>
              <a:rPr lang="en-US" sz="1200" dirty="0" smtClean="0">
                <a:ea typeface="ＭＳ Ｐゴシック" charset="-128"/>
              </a:rPr>
              <a:t>assessment</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M&amp;A </a:t>
            </a:r>
            <a:r>
              <a:rPr lang="en-US" sz="1200" dirty="0" smtClean="0">
                <a:ea typeface="ＭＳ Ｐゴシック" charset="-128"/>
              </a:rPr>
              <a:t>integration</a:t>
            </a:r>
            <a:endParaRPr lang="en-US" sz="1200" dirty="0">
              <a:ea typeface="ＭＳ Ｐゴシック" charset="-128"/>
            </a:endParaRP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Benchmarking</a:t>
            </a:r>
          </a:p>
          <a:p>
            <a:pPr marL="173038" indent="-173038">
              <a:spcBef>
                <a:spcPts val="600"/>
              </a:spcBef>
              <a:buClr>
                <a:schemeClr val="accent2"/>
              </a:buClr>
              <a:buFont typeface="Wingdings" panose="05000000000000000000" pitchFamily="2" charset="2"/>
              <a:buChar char="n"/>
            </a:pPr>
            <a:r>
              <a:rPr lang="en-US" sz="1200" dirty="0">
                <a:ea typeface="ＭＳ Ｐゴシック" charset="-128"/>
              </a:rPr>
              <a:t>Customer and </a:t>
            </a:r>
            <a:r>
              <a:rPr lang="en-US" sz="1200" dirty="0" smtClean="0">
                <a:ea typeface="ＭＳ Ｐゴシック" charset="-128"/>
              </a:rPr>
              <a:t>employee surveys</a:t>
            </a:r>
          </a:p>
          <a:p>
            <a:pPr marL="173038" indent="-173038">
              <a:spcBef>
                <a:spcPts val="600"/>
              </a:spcBef>
              <a:buClr>
                <a:schemeClr val="accent2"/>
              </a:buClr>
              <a:buFont typeface="Wingdings" panose="05000000000000000000" pitchFamily="2" charset="2"/>
              <a:buChar char="n"/>
            </a:pPr>
            <a:r>
              <a:rPr lang="en-US" sz="1200" dirty="0" smtClean="0">
                <a:ea typeface="ＭＳ Ｐゴシック" charset="-128"/>
              </a:rPr>
              <a:t>Change management</a:t>
            </a:r>
            <a:endParaRPr lang="en-US" sz="1200" dirty="0">
              <a:ea typeface="ＭＳ Ｐゴシック" charset="-128"/>
            </a:endParaRPr>
          </a:p>
        </p:txBody>
      </p:sp>
      <p:grpSp>
        <p:nvGrpSpPr>
          <p:cNvPr id="24" name="Group 23"/>
          <p:cNvGrpSpPr/>
          <p:nvPr/>
        </p:nvGrpSpPr>
        <p:grpSpPr>
          <a:xfrm>
            <a:off x="1478763" y="5793600"/>
            <a:ext cx="7082195" cy="1066958"/>
            <a:chOff x="1478763" y="6028792"/>
            <a:chExt cx="7082195" cy="1066958"/>
          </a:xfrm>
        </p:grpSpPr>
        <p:sp>
          <p:nvSpPr>
            <p:cNvPr id="13" name="Rounded Rectangle 12"/>
            <p:cNvSpPr/>
            <p:nvPr/>
          </p:nvSpPr>
          <p:spPr bwMode="auto">
            <a:xfrm>
              <a:off x="1478763" y="6028792"/>
              <a:ext cx="1692174" cy="489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a:solidFill>
                    <a:srgbClr val="FFFFFF"/>
                  </a:solidFill>
                  <a:ea typeface="ＭＳ Ｐゴシック" charset="-128"/>
                </a:rPr>
                <a:t>Finance &amp; Accounting</a:t>
              </a:r>
            </a:p>
          </p:txBody>
        </p:sp>
        <p:sp>
          <p:nvSpPr>
            <p:cNvPr id="14" name="Rounded Rectangle 13"/>
            <p:cNvSpPr/>
            <p:nvPr/>
          </p:nvSpPr>
          <p:spPr bwMode="auto">
            <a:xfrm>
              <a:off x="1478763" y="6601974"/>
              <a:ext cx="1692174" cy="493776"/>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smtClean="0">
                  <a:solidFill>
                    <a:srgbClr val="FFFFFF"/>
                  </a:solidFill>
                  <a:ea typeface="ＭＳ Ｐゴシック" charset="-128"/>
                </a:rPr>
                <a:t>Human Resources</a:t>
              </a:r>
              <a:endParaRPr lang="en-US" sz="1200" b="1" dirty="0">
                <a:solidFill>
                  <a:srgbClr val="FFFFFF"/>
                </a:solidFill>
                <a:ea typeface="ＭＳ Ｐゴシック" charset="-128"/>
              </a:endParaRPr>
            </a:p>
          </p:txBody>
        </p:sp>
        <p:grpSp>
          <p:nvGrpSpPr>
            <p:cNvPr id="15" name="Group 28"/>
            <p:cNvGrpSpPr/>
            <p:nvPr/>
          </p:nvGrpSpPr>
          <p:grpSpPr>
            <a:xfrm>
              <a:off x="3275437" y="6028792"/>
              <a:ext cx="1692174" cy="1061703"/>
              <a:chOff x="3279672" y="6008914"/>
              <a:chExt cx="1692174" cy="1061703"/>
            </a:xfrm>
            <a:solidFill>
              <a:schemeClr val="accent2"/>
            </a:solidFill>
            <a:effectLst/>
          </p:grpSpPr>
          <p:sp>
            <p:nvSpPr>
              <p:cNvPr id="16" name="Rounded Rectangle 15"/>
              <p:cNvSpPr/>
              <p:nvPr/>
            </p:nvSpPr>
            <p:spPr bwMode="auto">
              <a:xfrm>
                <a:off x="3279672" y="6008914"/>
                <a:ext cx="1692174" cy="489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a:solidFill>
                      <a:srgbClr val="FFFFFF"/>
                    </a:solidFill>
                    <a:ea typeface="ＭＳ Ｐゴシック" charset="-128"/>
                  </a:rPr>
                  <a:t>Supply Chain Management</a:t>
                </a:r>
              </a:p>
            </p:txBody>
          </p:sp>
          <p:sp>
            <p:nvSpPr>
              <p:cNvPr id="17" name="Rounded Rectangle 16"/>
              <p:cNvSpPr/>
              <p:nvPr/>
            </p:nvSpPr>
            <p:spPr bwMode="auto">
              <a:xfrm>
                <a:off x="3279672" y="6576841"/>
                <a:ext cx="1692174" cy="493776"/>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a:solidFill>
                      <a:srgbClr val="FFFFFF"/>
                    </a:solidFill>
                    <a:ea typeface="ＭＳ Ｐゴシック" charset="-128"/>
                  </a:rPr>
                  <a:t>Information Technology</a:t>
                </a:r>
              </a:p>
            </p:txBody>
          </p:sp>
        </p:grpSp>
        <p:grpSp>
          <p:nvGrpSpPr>
            <p:cNvPr id="18" name="Group 29"/>
            <p:cNvGrpSpPr/>
            <p:nvPr/>
          </p:nvGrpSpPr>
          <p:grpSpPr>
            <a:xfrm>
              <a:off x="5072111" y="6028792"/>
              <a:ext cx="1692174" cy="1061703"/>
              <a:chOff x="5087705" y="6008914"/>
              <a:chExt cx="1692174" cy="1061703"/>
            </a:xfrm>
            <a:solidFill>
              <a:schemeClr val="accent2"/>
            </a:solidFill>
            <a:effectLst/>
          </p:grpSpPr>
          <p:sp>
            <p:nvSpPr>
              <p:cNvPr id="19" name="Rounded Rectangle 18"/>
              <p:cNvSpPr/>
              <p:nvPr/>
            </p:nvSpPr>
            <p:spPr bwMode="auto">
              <a:xfrm>
                <a:off x="5087705" y="6008914"/>
                <a:ext cx="1692174" cy="489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a:solidFill>
                      <a:srgbClr val="FFFFFF"/>
                    </a:solidFill>
                    <a:ea typeface="ＭＳ Ｐゴシック" charset="-128"/>
                  </a:rPr>
                  <a:t>Real Estate &amp; Facilities</a:t>
                </a:r>
              </a:p>
            </p:txBody>
          </p:sp>
          <p:sp>
            <p:nvSpPr>
              <p:cNvPr id="20" name="Rounded Rectangle 19"/>
              <p:cNvSpPr/>
              <p:nvPr/>
            </p:nvSpPr>
            <p:spPr bwMode="auto">
              <a:xfrm>
                <a:off x="5087705" y="6576841"/>
                <a:ext cx="1692174" cy="493776"/>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smtClean="0">
                    <a:solidFill>
                      <a:srgbClr val="FFFFFF"/>
                    </a:solidFill>
                    <a:ea typeface="ＭＳ Ｐゴシック" charset="-128"/>
                  </a:rPr>
                  <a:t>Multifunction</a:t>
                </a:r>
                <a:endParaRPr lang="en-US" sz="1200" b="1" dirty="0">
                  <a:solidFill>
                    <a:srgbClr val="FFFFFF"/>
                  </a:solidFill>
                  <a:ea typeface="ＭＳ Ｐゴシック" charset="-128"/>
                </a:endParaRPr>
              </a:p>
            </p:txBody>
          </p:sp>
        </p:grpSp>
        <p:grpSp>
          <p:nvGrpSpPr>
            <p:cNvPr id="21" name="Group 30"/>
            <p:cNvGrpSpPr/>
            <p:nvPr/>
          </p:nvGrpSpPr>
          <p:grpSpPr>
            <a:xfrm>
              <a:off x="6868784" y="6028792"/>
              <a:ext cx="1692174" cy="1056448"/>
              <a:chOff x="6864570" y="6008914"/>
              <a:chExt cx="1692174" cy="1056448"/>
            </a:xfrm>
            <a:solidFill>
              <a:schemeClr val="accent2"/>
            </a:solidFill>
            <a:effectLst/>
          </p:grpSpPr>
          <p:sp>
            <p:nvSpPr>
              <p:cNvPr id="22" name="Rounded Rectangle 21"/>
              <p:cNvSpPr/>
              <p:nvPr/>
            </p:nvSpPr>
            <p:spPr bwMode="auto">
              <a:xfrm>
                <a:off x="6864570" y="6008914"/>
                <a:ext cx="1692174" cy="489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a:solidFill>
                      <a:srgbClr val="FFFFFF"/>
                    </a:solidFill>
                    <a:ea typeface="ＭＳ Ｐゴシック" charset="-128"/>
                  </a:rPr>
                  <a:t>Engineering Services</a:t>
                </a:r>
              </a:p>
            </p:txBody>
          </p:sp>
          <p:sp>
            <p:nvSpPr>
              <p:cNvPr id="23" name="Rounded Rectangle 22"/>
              <p:cNvSpPr/>
              <p:nvPr/>
            </p:nvSpPr>
            <p:spPr bwMode="auto">
              <a:xfrm>
                <a:off x="6864570" y="6571586"/>
                <a:ext cx="1692174" cy="493776"/>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spcBef>
                    <a:spcPts val="600"/>
                  </a:spcBef>
                </a:pPr>
                <a:r>
                  <a:rPr lang="en-US" sz="1200" b="1" dirty="0">
                    <a:solidFill>
                      <a:srgbClr val="FFFFFF"/>
                    </a:solidFill>
                    <a:ea typeface="ＭＳ Ｐゴシック" charset="-128"/>
                  </a:rPr>
                  <a:t>Administrative Services</a:t>
                </a:r>
              </a:p>
            </p:txBody>
          </p:sp>
        </p:grpSp>
      </p:grpSp>
    </p:spTree>
    <p:extLst>
      <p:ext uri="{BB962C8B-B14F-4D97-AF65-F5344CB8AC3E}">
        <p14:creationId xmlns:p14="http://schemas.microsoft.com/office/powerpoint/2010/main" val="2283806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Customer Satisfaction Approaches</a:t>
            </a:r>
            <a:endParaRPr lang="en-US" dirty="0"/>
          </a:p>
        </p:txBody>
      </p:sp>
    </p:spTree>
    <p:extLst>
      <p:ext uri="{BB962C8B-B14F-4D97-AF65-F5344CB8AC3E}">
        <p14:creationId xmlns:p14="http://schemas.microsoft.com/office/powerpoint/2010/main" val="2242581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for Measuring Customer Satisfaction</a:t>
            </a:r>
            <a:endParaRPr lang="en-US" dirty="0"/>
          </a:p>
        </p:txBody>
      </p:sp>
      <p:sp>
        <p:nvSpPr>
          <p:cNvPr id="3" name="Content Placeholder 2"/>
          <p:cNvSpPr>
            <a:spLocks noGrp="1"/>
          </p:cNvSpPr>
          <p:nvPr>
            <p:ph idx="1"/>
          </p:nvPr>
        </p:nvSpPr>
        <p:spPr>
          <a:xfrm>
            <a:off x="3582887" y="1908158"/>
            <a:ext cx="5478817" cy="913285"/>
          </a:xfrm>
          <a:prstGeom prst="roundRect">
            <a:avLst/>
          </a:prstGeom>
          <a:ln>
            <a:solidFill>
              <a:schemeClr val="accent2"/>
            </a:solidFill>
          </a:ln>
        </p:spPr>
        <p:txBody>
          <a:bodyPr anchor="ctr"/>
          <a:lstStyle/>
          <a:p>
            <a:pPr lvl="1"/>
            <a:r>
              <a:rPr lang="en-US" dirty="0" smtClean="0"/>
              <a:t>Collects immediate feedback on customers’ experiences</a:t>
            </a:r>
          </a:p>
          <a:p>
            <a:pPr lvl="1"/>
            <a:r>
              <a:rPr lang="en-US" dirty="0" smtClean="0"/>
              <a:t>Provides feedback for specific individuals</a:t>
            </a:r>
          </a:p>
          <a:p>
            <a:pPr lvl="1"/>
            <a:r>
              <a:rPr lang="en-US" dirty="0" smtClean="0"/>
              <a:t>Enables trending and performance monitoring</a:t>
            </a:r>
            <a:endParaRPr lang="en-US" dirty="0"/>
          </a:p>
        </p:txBody>
      </p:sp>
      <p:sp>
        <p:nvSpPr>
          <p:cNvPr id="9" name="Text Placeholder 8"/>
          <p:cNvSpPr>
            <a:spLocks noGrp="1"/>
          </p:cNvSpPr>
          <p:nvPr>
            <p:ph type="body" sz="quarter" idx="13"/>
          </p:nvPr>
        </p:nvSpPr>
        <p:spPr/>
        <p:txBody>
          <a:bodyPr/>
          <a:lstStyle/>
          <a:p>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4</a:t>
            </a:fld>
            <a:endParaRPr lang="en-US" dirty="0"/>
          </a:p>
        </p:txBody>
      </p:sp>
      <p:sp>
        <p:nvSpPr>
          <p:cNvPr id="10" name="Picture Placeholder 9"/>
          <p:cNvSpPr>
            <a:spLocks noGrp="1"/>
          </p:cNvSpPr>
          <p:nvPr>
            <p:ph type="pic" sz="quarter" idx="14"/>
          </p:nvPr>
        </p:nvSpPr>
        <p:spPr/>
      </p:sp>
      <p:sp>
        <p:nvSpPr>
          <p:cNvPr id="21" name="Content Placeholder 2"/>
          <p:cNvSpPr txBox="1">
            <a:spLocks/>
          </p:cNvSpPr>
          <p:nvPr/>
        </p:nvSpPr>
        <p:spPr>
          <a:xfrm>
            <a:off x="3582887" y="3108402"/>
            <a:ext cx="5478817" cy="913285"/>
          </a:xfrm>
          <a:prstGeom prst="roundRect">
            <a:avLst/>
          </a:prstGeom>
          <a:ln>
            <a:solidFill>
              <a:schemeClr val="accent2"/>
            </a:solidFill>
          </a:ln>
        </p:spPr>
        <p:txBody>
          <a:bodyPr vert="horz"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Measures satisfaction across all service areas and dimensions</a:t>
            </a:r>
          </a:p>
          <a:p>
            <a:pPr lvl="1"/>
            <a:r>
              <a:rPr lang="en-US" dirty="0"/>
              <a:t>Provides insight on awareness and importance</a:t>
            </a:r>
          </a:p>
          <a:p>
            <a:pPr lvl="1"/>
            <a:r>
              <a:rPr lang="en-US" dirty="0"/>
              <a:t>Enables trending over time</a:t>
            </a:r>
          </a:p>
        </p:txBody>
      </p:sp>
      <p:sp>
        <p:nvSpPr>
          <p:cNvPr id="22" name="Content Placeholder 2"/>
          <p:cNvSpPr txBox="1">
            <a:spLocks/>
          </p:cNvSpPr>
          <p:nvPr/>
        </p:nvSpPr>
        <p:spPr>
          <a:xfrm>
            <a:off x="3582887" y="4308646"/>
            <a:ext cx="5478817" cy="913285"/>
          </a:xfrm>
          <a:prstGeom prst="roundRect">
            <a:avLst/>
          </a:prstGeom>
          <a:ln>
            <a:solidFill>
              <a:schemeClr val="accent2"/>
            </a:solidFill>
          </a:ln>
        </p:spPr>
        <p:txBody>
          <a:bodyPr vert="horz"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Provides input to key service issues that can be used to design surveys</a:t>
            </a:r>
          </a:p>
          <a:p>
            <a:pPr lvl="1"/>
            <a:r>
              <a:rPr lang="en-US" dirty="0"/>
              <a:t>Captures in-depth information on key issues that emerge from other surveys/feedback</a:t>
            </a:r>
          </a:p>
        </p:txBody>
      </p:sp>
      <p:sp>
        <p:nvSpPr>
          <p:cNvPr id="23" name="Content Placeholder 2"/>
          <p:cNvSpPr txBox="1">
            <a:spLocks/>
          </p:cNvSpPr>
          <p:nvPr/>
        </p:nvSpPr>
        <p:spPr>
          <a:xfrm>
            <a:off x="3582887" y="5508890"/>
            <a:ext cx="5478817" cy="913285"/>
          </a:xfrm>
          <a:prstGeom prst="roundRect">
            <a:avLst/>
          </a:prstGeom>
          <a:ln>
            <a:solidFill>
              <a:schemeClr val="accent2"/>
            </a:solidFill>
          </a:ln>
        </p:spPr>
        <p:txBody>
          <a:bodyPr vert="horz"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Identifies immediate service concerns</a:t>
            </a:r>
          </a:p>
          <a:p>
            <a:pPr lvl="1"/>
            <a:r>
              <a:rPr lang="en-US" dirty="0"/>
              <a:t>Highlights potential process problems</a:t>
            </a:r>
          </a:p>
          <a:p>
            <a:pPr lvl="1"/>
            <a:r>
              <a:rPr lang="en-US" dirty="0"/>
              <a:t>Enables trending over time</a:t>
            </a:r>
          </a:p>
        </p:txBody>
      </p:sp>
      <p:sp>
        <p:nvSpPr>
          <p:cNvPr id="24" name="Rounded Rectangle 23"/>
          <p:cNvSpPr/>
          <p:nvPr/>
        </p:nvSpPr>
        <p:spPr>
          <a:xfrm>
            <a:off x="1044497" y="1917925"/>
            <a:ext cx="2486722" cy="91328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Transitional/“Point of Sale” Surveys</a:t>
            </a:r>
            <a:endParaRPr lang="en-US" sz="1200" b="1" dirty="0">
              <a:solidFill>
                <a:schemeClr val="bg1"/>
              </a:solidFill>
            </a:endParaRPr>
          </a:p>
        </p:txBody>
      </p:sp>
      <p:sp>
        <p:nvSpPr>
          <p:cNvPr id="25" name="Rounded Rectangle 24"/>
          <p:cNvSpPr/>
          <p:nvPr/>
        </p:nvSpPr>
        <p:spPr>
          <a:xfrm>
            <a:off x="1044497" y="3119587"/>
            <a:ext cx="2486722" cy="91328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Periodic Comprehensive Surveys</a:t>
            </a:r>
            <a:endParaRPr lang="en-US" sz="1200" b="1" dirty="0">
              <a:solidFill>
                <a:schemeClr val="bg1"/>
              </a:solidFill>
            </a:endParaRPr>
          </a:p>
        </p:txBody>
      </p:sp>
      <p:sp>
        <p:nvSpPr>
          <p:cNvPr id="26" name="Rounded Rectangle 25"/>
          <p:cNvSpPr/>
          <p:nvPr/>
        </p:nvSpPr>
        <p:spPr>
          <a:xfrm>
            <a:off x="1044497" y="4319831"/>
            <a:ext cx="2486722" cy="91328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Focus Groups</a:t>
            </a:r>
            <a:endParaRPr lang="en-US" sz="1200" b="1" dirty="0">
              <a:solidFill>
                <a:schemeClr val="bg1"/>
              </a:solidFill>
            </a:endParaRPr>
          </a:p>
        </p:txBody>
      </p:sp>
      <p:sp>
        <p:nvSpPr>
          <p:cNvPr id="27" name="Rounded Rectangle 26"/>
          <p:cNvSpPr/>
          <p:nvPr/>
        </p:nvSpPr>
        <p:spPr>
          <a:xfrm>
            <a:off x="1044497" y="5521493"/>
            <a:ext cx="2486722" cy="91328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Other Feedback Sources (Complaints, Escalation Logs)</a:t>
            </a:r>
            <a:endParaRPr lang="en-US" sz="1200" b="1" dirty="0">
              <a:solidFill>
                <a:schemeClr val="bg1"/>
              </a:solidFill>
            </a:endParaRPr>
          </a:p>
        </p:txBody>
      </p:sp>
      <p:sp>
        <p:nvSpPr>
          <p:cNvPr id="29" name="TextBox 28"/>
          <p:cNvSpPr txBox="1"/>
          <p:nvPr/>
        </p:nvSpPr>
        <p:spPr>
          <a:xfrm>
            <a:off x="1044497" y="1471959"/>
            <a:ext cx="2486722" cy="276999"/>
          </a:xfrm>
          <a:prstGeom prst="rect">
            <a:avLst/>
          </a:prstGeom>
          <a:noFill/>
        </p:spPr>
        <p:txBody>
          <a:bodyPr wrap="square" rtlCol="0">
            <a:spAutoFit/>
          </a:bodyPr>
          <a:lstStyle/>
          <a:p>
            <a:pPr algn="ctr"/>
            <a:r>
              <a:rPr lang="en-US" sz="1200" b="1" dirty="0" smtClean="0"/>
              <a:t>Approach</a:t>
            </a:r>
            <a:endParaRPr lang="en-US" sz="1200" b="1" dirty="0"/>
          </a:p>
        </p:txBody>
      </p:sp>
      <p:sp>
        <p:nvSpPr>
          <p:cNvPr id="30" name="TextBox 29"/>
          <p:cNvSpPr txBox="1"/>
          <p:nvPr/>
        </p:nvSpPr>
        <p:spPr>
          <a:xfrm>
            <a:off x="5077517" y="1471959"/>
            <a:ext cx="2486722" cy="276999"/>
          </a:xfrm>
          <a:prstGeom prst="rect">
            <a:avLst/>
          </a:prstGeom>
          <a:noFill/>
        </p:spPr>
        <p:txBody>
          <a:bodyPr wrap="square" rtlCol="0">
            <a:spAutoFit/>
          </a:bodyPr>
          <a:lstStyle/>
          <a:p>
            <a:pPr algn="ctr"/>
            <a:r>
              <a:rPr lang="en-US" sz="1200" b="1" dirty="0" smtClean="0"/>
              <a:t>How Used/Purpose</a:t>
            </a:r>
            <a:endParaRPr lang="en-US" sz="1200" b="1" dirty="0"/>
          </a:p>
        </p:txBody>
      </p:sp>
    </p:spTree>
    <p:extLst>
      <p:ext uri="{BB962C8B-B14F-4D97-AF65-F5344CB8AC3E}">
        <p14:creationId xmlns:p14="http://schemas.microsoft.com/office/powerpoint/2010/main" val="372531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for Measuring Customer Satisfaction (Cont’d)</a:t>
            </a:r>
            <a:endParaRPr lang="en-US" dirty="0"/>
          </a:p>
        </p:txBody>
      </p:sp>
      <p:sp>
        <p:nvSpPr>
          <p:cNvPr id="3" name="Content Placeholder 2"/>
          <p:cNvSpPr>
            <a:spLocks noGrp="1"/>
          </p:cNvSpPr>
          <p:nvPr>
            <p:ph idx="1"/>
          </p:nvPr>
        </p:nvSpPr>
        <p:spPr>
          <a:xfrm>
            <a:off x="237744" y="1417320"/>
            <a:ext cx="9601200" cy="814036"/>
          </a:xfrm>
        </p:spPr>
        <p:txBody>
          <a:bodyPr/>
          <a:lstStyle/>
          <a:p>
            <a:r>
              <a:rPr lang="en-US" dirty="0"/>
              <a:t>Comprehensive surveys include several types, which are each important for providing a full picture of customer </a:t>
            </a:r>
            <a:r>
              <a:rPr lang="en-US" dirty="0" smtClean="0"/>
              <a:t>satisfaction.</a:t>
            </a:r>
            <a:endParaRPr lang="en-US" dirty="0"/>
          </a:p>
        </p:txBody>
      </p:sp>
      <p:sp>
        <p:nvSpPr>
          <p:cNvPr id="4" name="Slide Number Placeholder 3"/>
          <p:cNvSpPr>
            <a:spLocks noGrp="1"/>
          </p:cNvSpPr>
          <p:nvPr>
            <p:ph type="sldNum" sz="quarter" idx="15"/>
          </p:nvPr>
        </p:nvSpPr>
        <p:spPr/>
        <p:txBody>
          <a:bodyPr/>
          <a:lstStyle/>
          <a:p>
            <a:fld id="{08E12CD7-2F0B-B84C-A675-E2CC935C7A1C}" type="slidenum">
              <a:rPr lang="en-US" smtClean="0"/>
              <a:pPr/>
              <a:t>5</a:t>
            </a:fld>
            <a:endParaRPr lang="en-US" dirty="0"/>
          </a:p>
        </p:txBody>
      </p:sp>
      <p:sp>
        <p:nvSpPr>
          <p:cNvPr id="5" name="Picture Placeholder 4"/>
          <p:cNvSpPr>
            <a:spLocks noGrp="1"/>
          </p:cNvSpPr>
          <p:nvPr>
            <p:ph type="pic" sz="quarter" idx="14"/>
          </p:nvPr>
        </p:nvSpPr>
        <p:spPr/>
      </p:sp>
      <p:sp>
        <p:nvSpPr>
          <p:cNvPr id="6" name="Rounded Rectangle 5"/>
          <p:cNvSpPr/>
          <p:nvPr/>
        </p:nvSpPr>
        <p:spPr>
          <a:xfrm>
            <a:off x="1100256" y="2831210"/>
            <a:ext cx="2486722" cy="91328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Baseline Surveys</a:t>
            </a:r>
            <a:endParaRPr lang="en-US" sz="1200" b="1" dirty="0">
              <a:solidFill>
                <a:schemeClr val="bg1"/>
              </a:solidFill>
            </a:endParaRPr>
          </a:p>
        </p:txBody>
      </p:sp>
      <p:sp>
        <p:nvSpPr>
          <p:cNvPr id="7" name="Rounded Rectangle 6"/>
          <p:cNvSpPr/>
          <p:nvPr/>
        </p:nvSpPr>
        <p:spPr>
          <a:xfrm>
            <a:off x="3787700" y="2831209"/>
            <a:ext cx="2486722" cy="91328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Customer Surveys</a:t>
            </a:r>
            <a:endParaRPr lang="en-US" sz="1200" b="1" dirty="0">
              <a:solidFill>
                <a:schemeClr val="bg1"/>
              </a:solidFill>
            </a:endParaRPr>
          </a:p>
        </p:txBody>
      </p:sp>
      <p:sp>
        <p:nvSpPr>
          <p:cNvPr id="8" name="Rounded Rectangle 7"/>
          <p:cNvSpPr/>
          <p:nvPr/>
        </p:nvSpPr>
        <p:spPr>
          <a:xfrm>
            <a:off x="6475144" y="2831208"/>
            <a:ext cx="2486722" cy="91328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Service Delivery Employee Surveys</a:t>
            </a:r>
            <a:endParaRPr lang="en-US" sz="1200" b="1" dirty="0">
              <a:solidFill>
                <a:schemeClr val="bg1"/>
              </a:solidFill>
            </a:endParaRPr>
          </a:p>
        </p:txBody>
      </p:sp>
      <p:sp>
        <p:nvSpPr>
          <p:cNvPr id="9" name="Rounded Rectangle 8"/>
          <p:cNvSpPr/>
          <p:nvPr/>
        </p:nvSpPr>
        <p:spPr>
          <a:xfrm>
            <a:off x="1100410" y="2341669"/>
            <a:ext cx="7861456" cy="379228"/>
          </a:xfrm>
          <a:prstGeom prst="round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smtClean="0">
                <a:solidFill>
                  <a:schemeClr val="bg1"/>
                </a:solidFill>
              </a:rPr>
              <a:t>Periodic Comprehensive Surveys</a:t>
            </a:r>
            <a:endParaRPr lang="en-US" sz="1200" b="1" dirty="0">
              <a:solidFill>
                <a:schemeClr val="bg1"/>
              </a:solidFill>
            </a:endParaRPr>
          </a:p>
        </p:txBody>
      </p:sp>
      <p:sp>
        <p:nvSpPr>
          <p:cNvPr id="10" name="TextBox 9"/>
          <p:cNvSpPr txBox="1"/>
          <p:nvPr/>
        </p:nvSpPr>
        <p:spPr>
          <a:xfrm>
            <a:off x="1100410" y="3769110"/>
            <a:ext cx="2486568" cy="501676"/>
          </a:xfrm>
          <a:prstGeom prst="rect">
            <a:avLst/>
          </a:prstGeom>
          <a:noFill/>
        </p:spPr>
        <p:txBody>
          <a:bodyPr wrap="square" rtlCol="0">
            <a:spAutoFit/>
          </a:bodyPr>
          <a:lstStyle/>
          <a:p>
            <a:pPr marL="227013" lvl="1" indent="-203200">
              <a:lnSpc>
                <a:spcPct val="90000"/>
              </a:lnSpc>
              <a:spcBef>
                <a:spcPts val="300"/>
              </a:spcBef>
              <a:spcAft>
                <a:spcPts val="300"/>
              </a:spcAft>
              <a:buClr>
                <a:schemeClr val="accent2"/>
              </a:buClr>
              <a:buSzPct val="135000"/>
              <a:buFont typeface="Lucida Grande"/>
              <a:buChar char="￭"/>
            </a:pPr>
            <a:r>
              <a:rPr lang="en-US" sz="1200" dirty="0" smtClean="0"/>
              <a:t>When?</a:t>
            </a:r>
          </a:p>
          <a:p>
            <a:pPr marL="227013" lvl="1" indent="-203200">
              <a:lnSpc>
                <a:spcPct val="90000"/>
              </a:lnSpc>
              <a:spcBef>
                <a:spcPts val="300"/>
              </a:spcBef>
              <a:spcAft>
                <a:spcPts val="300"/>
              </a:spcAft>
              <a:buClr>
                <a:schemeClr val="accent2"/>
              </a:buClr>
              <a:buSzPct val="135000"/>
              <a:buFont typeface="Lucida Grande"/>
              <a:buChar char="￭"/>
            </a:pPr>
            <a:r>
              <a:rPr lang="en-US" sz="1200" dirty="0" smtClean="0"/>
              <a:t>How?</a:t>
            </a:r>
            <a:endParaRPr lang="en-US" sz="1200" dirty="0"/>
          </a:p>
        </p:txBody>
      </p:sp>
      <p:sp>
        <p:nvSpPr>
          <p:cNvPr id="11" name="TextBox 10"/>
          <p:cNvSpPr txBox="1"/>
          <p:nvPr/>
        </p:nvSpPr>
        <p:spPr>
          <a:xfrm>
            <a:off x="3795060" y="3769110"/>
            <a:ext cx="2486568" cy="501676"/>
          </a:xfrm>
          <a:prstGeom prst="rect">
            <a:avLst/>
          </a:prstGeom>
          <a:noFill/>
        </p:spPr>
        <p:txBody>
          <a:bodyPr wrap="square" rtlCol="0">
            <a:spAutoFit/>
          </a:bodyPr>
          <a:lstStyle/>
          <a:p>
            <a:pPr marL="227013" lvl="1" indent="-203200">
              <a:lnSpc>
                <a:spcPct val="90000"/>
              </a:lnSpc>
              <a:spcBef>
                <a:spcPts val="300"/>
              </a:spcBef>
              <a:spcAft>
                <a:spcPts val="300"/>
              </a:spcAft>
              <a:buClr>
                <a:schemeClr val="accent2"/>
              </a:buClr>
              <a:buSzPct val="135000"/>
              <a:buFont typeface="Lucida Grande"/>
              <a:buChar char="￭"/>
            </a:pPr>
            <a:r>
              <a:rPr lang="en-US" sz="1200" dirty="0" smtClean="0"/>
              <a:t>When?</a:t>
            </a:r>
          </a:p>
          <a:p>
            <a:pPr marL="227013" lvl="1" indent="-203200">
              <a:lnSpc>
                <a:spcPct val="90000"/>
              </a:lnSpc>
              <a:spcBef>
                <a:spcPts val="300"/>
              </a:spcBef>
              <a:spcAft>
                <a:spcPts val="300"/>
              </a:spcAft>
              <a:buClr>
                <a:schemeClr val="accent2"/>
              </a:buClr>
              <a:buSzPct val="135000"/>
              <a:buFont typeface="Lucida Grande"/>
              <a:buChar char="￭"/>
            </a:pPr>
            <a:r>
              <a:rPr lang="en-US" sz="1200" dirty="0" smtClean="0"/>
              <a:t>How?</a:t>
            </a:r>
            <a:endParaRPr lang="en-US" sz="1200" dirty="0"/>
          </a:p>
        </p:txBody>
      </p:sp>
      <p:sp>
        <p:nvSpPr>
          <p:cNvPr id="12" name="TextBox 11"/>
          <p:cNvSpPr txBox="1"/>
          <p:nvPr/>
        </p:nvSpPr>
        <p:spPr>
          <a:xfrm>
            <a:off x="6489710" y="3769110"/>
            <a:ext cx="2486568" cy="501676"/>
          </a:xfrm>
          <a:prstGeom prst="rect">
            <a:avLst/>
          </a:prstGeom>
          <a:noFill/>
        </p:spPr>
        <p:txBody>
          <a:bodyPr wrap="square" rtlCol="0">
            <a:spAutoFit/>
          </a:bodyPr>
          <a:lstStyle/>
          <a:p>
            <a:pPr marL="227013" lvl="1" indent="-203200">
              <a:lnSpc>
                <a:spcPct val="90000"/>
              </a:lnSpc>
              <a:spcBef>
                <a:spcPts val="300"/>
              </a:spcBef>
              <a:spcAft>
                <a:spcPts val="300"/>
              </a:spcAft>
              <a:buClr>
                <a:schemeClr val="accent2"/>
              </a:buClr>
              <a:buSzPct val="135000"/>
              <a:buFont typeface="Lucida Grande"/>
              <a:buChar char="￭"/>
            </a:pPr>
            <a:r>
              <a:rPr lang="en-US" sz="1200" dirty="0" smtClean="0"/>
              <a:t>When?</a:t>
            </a:r>
          </a:p>
          <a:p>
            <a:pPr marL="227013" lvl="1" indent="-203200">
              <a:lnSpc>
                <a:spcPct val="90000"/>
              </a:lnSpc>
              <a:spcBef>
                <a:spcPts val="300"/>
              </a:spcBef>
              <a:spcAft>
                <a:spcPts val="300"/>
              </a:spcAft>
              <a:buClr>
                <a:schemeClr val="accent2"/>
              </a:buClr>
              <a:buSzPct val="135000"/>
              <a:buFont typeface="Lucida Grande"/>
              <a:buChar char="￭"/>
            </a:pPr>
            <a:r>
              <a:rPr lang="en-US" sz="1200" dirty="0" smtClean="0"/>
              <a:t>How?</a:t>
            </a:r>
            <a:endParaRPr lang="en-US" sz="1200" dirty="0"/>
          </a:p>
        </p:txBody>
      </p:sp>
    </p:spTree>
    <p:extLst>
      <p:ext uri="{BB962C8B-B14F-4D97-AF65-F5344CB8AC3E}">
        <p14:creationId xmlns:p14="http://schemas.microsoft.com/office/powerpoint/2010/main" val="272366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The Power of Customer and Employee Feedback</a:t>
            </a:r>
            <a:endParaRPr lang="en-US" dirty="0"/>
          </a:p>
        </p:txBody>
      </p:sp>
    </p:spTree>
    <p:extLst>
      <p:ext uri="{BB962C8B-B14F-4D97-AF65-F5344CB8AC3E}">
        <p14:creationId xmlns:p14="http://schemas.microsoft.com/office/powerpoint/2010/main" val="3130907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Measure Customer/Employee Perceptions?</a:t>
            </a:r>
            <a:endParaRPr lang="en-US" dirty="0"/>
          </a:p>
        </p:txBody>
      </p:sp>
      <p:sp>
        <p:nvSpPr>
          <p:cNvPr id="4" name="Text Placeholder 3"/>
          <p:cNvSpPr>
            <a:spLocks noGrp="1"/>
          </p:cNvSpPr>
          <p:nvPr>
            <p:ph type="body" sz="quarter" idx="13"/>
          </p:nvPr>
        </p:nvSpPr>
        <p:spPr/>
        <p:txBody>
          <a:bodyPr/>
          <a:lstStyle/>
          <a:p>
            <a:r>
              <a:rPr lang="en-US" dirty="0" smtClean="0"/>
              <a:t>The Power of Customer and Employee Feedback</a:t>
            </a:r>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7</a:t>
            </a:fld>
            <a:endParaRPr lang="en-US" dirty="0"/>
          </a:p>
        </p:txBody>
      </p:sp>
      <p:sp>
        <p:nvSpPr>
          <p:cNvPr id="11" name="Picture Placeholder 10"/>
          <p:cNvSpPr>
            <a:spLocks noGrp="1"/>
          </p:cNvSpPr>
          <p:nvPr>
            <p:ph type="pic" sz="quarter" idx="14"/>
          </p:nvPr>
        </p:nvSpPr>
        <p:spPr/>
      </p:sp>
      <p:sp>
        <p:nvSpPr>
          <p:cNvPr id="44" name="Rectangle 17"/>
          <p:cNvSpPr>
            <a:spLocks noChangeArrowheads="1"/>
          </p:cNvSpPr>
          <p:nvPr/>
        </p:nvSpPr>
        <p:spPr bwMode="auto">
          <a:xfrm>
            <a:off x="2143369" y="6102721"/>
            <a:ext cx="5771661" cy="833336"/>
          </a:xfrm>
          <a:prstGeom prst="rect">
            <a:avLst/>
          </a:prstGeom>
          <a:solidFill>
            <a:schemeClr val="tx1"/>
          </a:solidFill>
          <a:ln w="12700">
            <a:noFill/>
            <a:miter lim="800000"/>
            <a:headEnd/>
            <a:tailEnd/>
          </a:ln>
          <a:effectLst/>
        </p:spPr>
        <p:txBody>
          <a:bodyPr lIns="90477" tIns="44444" rIns="90477" bIns="44444"/>
          <a:lstStyle/>
          <a:p>
            <a:pPr>
              <a:lnSpc>
                <a:spcPct val="90000"/>
              </a:lnSpc>
              <a:spcBef>
                <a:spcPts val="600"/>
              </a:spcBef>
              <a:spcAft>
                <a:spcPts val="600"/>
              </a:spcAft>
              <a:buClr>
                <a:srgbClr val="003A94"/>
              </a:buClr>
            </a:pPr>
            <a:r>
              <a:rPr lang="en-US" sz="1200" b="1" dirty="0">
                <a:solidFill>
                  <a:schemeClr val="bg1"/>
                </a:solidFill>
              </a:rPr>
              <a:t>Knowing your customers’ </a:t>
            </a:r>
            <a:r>
              <a:rPr lang="en-US" altLang="ja-JP" sz="1200" b="1" dirty="0">
                <a:solidFill>
                  <a:schemeClr val="bg1"/>
                </a:solidFill>
              </a:rPr>
              <a:t>perceptions </a:t>
            </a:r>
            <a:r>
              <a:rPr lang="en-US" altLang="ja-JP" sz="1200" b="1" i="1" dirty="0">
                <a:solidFill>
                  <a:schemeClr val="bg1"/>
                </a:solidFill>
              </a:rPr>
              <a:t>gives you </a:t>
            </a:r>
            <a:r>
              <a:rPr lang="en-US" altLang="ja-JP" sz="1200" b="1" i="1" dirty="0" smtClean="0">
                <a:solidFill>
                  <a:schemeClr val="bg1"/>
                </a:solidFill>
              </a:rPr>
              <a:t>power </a:t>
            </a:r>
            <a:r>
              <a:rPr lang="en-US" altLang="ja-JP" sz="1200" b="1" i="1" dirty="0">
                <a:solidFill>
                  <a:schemeClr val="bg1"/>
                </a:solidFill>
              </a:rPr>
              <a:t>to</a:t>
            </a:r>
            <a:r>
              <a:rPr lang="en-US" altLang="ja-JP" sz="1200" b="1" dirty="0">
                <a:solidFill>
                  <a:schemeClr val="bg1"/>
                </a:solidFill>
              </a:rPr>
              <a:t>:</a:t>
            </a:r>
          </a:p>
          <a:p>
            <a:pPr marL="227013" lvl="1" indent="-203200">
              <a:lnSpc>
                <a:spcPct val="90000"/>
              </a:lnSpc>
              <a:spcBef>
                <a:spcPts val="300"/>
              </a:spcBef>
              <a:spcAft>
                <a:spcPts val="300"/>
              </a:spcAft>
              <a:buClr>
                <a:schemeClr val="accent2"/>
              </a:buClr>
              <a:buSzPct val="135000"/>
              <a:buFont typeface="Lucida Grande"/>
              <a:buChar char="￭"/>
            </a:pPr>
            <a:r>
              <a:rPr lang="en-US" sz="1200" b="1" dirty="0">
                <a:solidFill>
                  <a:schemeClr val="bg1"/>
                </a:solidFill>
              </a:rPr>
              <a:t>Anticipate rather than react</a:t>
            </a:r>
          </a:p>
          <a:p>
            <a:pPr marL="227013" lvl="1" indent="-203200">
              <a:lnSpc>
                <a:spcPct val="90000"/>
              </a:lnSpc>
              <a:spcBef>
                <a:spcPts val="300"/>
              </a:spcBef>
              <a:spcAft>
                <a:spcPts val="300"/>
              </a:spcAft>
              <a:buClr>
                <a:schemeClr val="accent2"/>
              </a:buClr>
              <a:buSzPct val="135000"/>
              <a:buFont typeface="Lucida Grande"/>
              <a:buChar char="￭"/>
            </a:pPr>
            <a:r>
              <a:rPr lang="en-US" sz="1200" b="1" dirty="0" smtClean="0">
                <a:solidFill>
                  <a:schemeClr val="bg1"/>
                </a:solidFill>
              </a:rPr>
              <a:t>Improve </a:t>
            </a:r>
            <a:r>
              <a:rPr lang="en-US" sz="1200" b="1" dirty="0">
                <a:solidFill>
                  <a:schemeClr val="bg1"/>
                </a:solidFill>
              </a:rPr>
              <a:t>your </a:t>
            </a:r>
            <a:r>
              <a:rPr lang="en-US" sz="1200" b="1" dirty="0" smtClean="0">
                <a:solidFill>
                  <a:schemeClr val="bg1"/>
                </a:solidFill>
              </a:rPr>
              <a:t>organization’s impact to the</a:t>
            </a:r>
            <a:r>
              <a:rPr lang="en-US" altLang="ja-JP" sz="1200" b="1" dirty="0" smtClean="0">
                <a:solidFill>
                  <a:schemeClr val="bg1"/>
                </a:solidFill>
              </a:rPr>
              <a:t> </a:t>
            </a:r>
            <a:r>
              <a:rPr lang="en-US" altLang="ja-JP" sz="1200" b="1" dirty="0">
                <a:solidFill>
                  <a:schemeClr val="bg1"/>
                </a:solidFill>
              </a:rPr>
              <a:t>bottom line</a:t>
            </a:r>
            <a:endParaRPr lang="en-US" sz="1200" b="1" dirty="0">
              <a:solidFill>
                <a:schemeClr val="bg1"/>
              </a:solidFill>
            </a:endParaRPr>
          </a:p>
        </p:txBody>
      </p:sp>
      <p:pic>
        <p:nvPicPr>
          <p:cNvPr id="46" name="Picture 45"/>
          <p:cNvPicPr>
            <a:picLocks noChangeAspect="1"/>
          </p:cNvPicPr>
          <p:nvPr/>
        </p:nvPicPr>
        <p:blipFill>
          <a:blip r:embed="rId2"/>
          <a:stretch>
            <a:fillRect/>
          </a:stretch>
        </p:blipFill>
        <p:spPr>
          <a:xfrm>
            <a:off x="371454" y="2117526"/>
            <a:ext cx="3886333" cy="3244554"/>
          </a:xfrm>
          <a:prstGeom prst="rect">
            <a:avLst/>
          </a:prstGeom>
        </p:spPr>
      </p:pic>
      <p:grpSp>
        <p:nvGrpSpPr>
          <p:cNvPr id="6" name="Group 5"/>
          <p:cNvGrpSpPr/>
          <p:nvPr/>
        </p:nvGrpSpPr>
        <p:grpSpPr>
          <a:xfrm>
            <a:off x="5402262" y="2309813"/>
            <a:ext cx="3240088" cy="3087687"/>
            <a:chOff x="5402262" y="2309813"/>
            <a:chExt cx="3240088" cy="3087687"/>
          </a:xfrm>
        </p:grpSpPr>
        <p:sp>
          <p:nvSpPr>
            <p:cNvPr id="10" name="Freeform 4"/>
            <p:cNvSpPr>
              <a:spLocks/>
            </p:cNvSpPr>
            <p:nvPr/>
          </p:nvSpPr>
          <p:spPr bwMode="auto">
            <a:xfrm>
              <a:off x="5402263" y="2309813"/>
              <a:ext cx="1506537" cy="3087687"/>
            </a:xfrm>
            <a:custGeom>
              <a:avLst/>
              <a:gdLst/>
              <a:ahLst/>
              <a:cxnLst>
                <a:cxn ang="0">
                  <a:pos x="615" y="0"/>
                </a:cxn>
                <a:cxn ang="0">
                  <a:pos x="615" y="1251"/>
                </a:cxn>
                <a:cxn ang="0">
                  <a:pos x="0" y="627"/>
                </a:cxn>
                <a:cxn ang="0">
                  <a:pos x="615" y="0"/>
                </a:cxn>
              </a:cxnLst>
              <a:rect l="0" t="0" r="r" b="b"/>
              <a:pathLst>
                <a:path w="615" h="1251">
                  <a:moveTo>
                    <a:pt x="615" y="0"/>
                  </a:moveTo>
                  <a:cubicBezTo>
                    <a:pt x="615" y="625"/>
                    <a:pt x="615" y="1251"/>
                    <a:pt x="615" y="1251"/>
                  </a:cubicBezTo>
                  <a:cubicBezTo>
                    <a:pt x="216" y="1251"/>
                    <a:pt x="0" y="891"/>
                    <a:pt x="0" y="627"/>
                  </a:cubicBezTo>
                  <a:cubicBezTo>
                    <a:pt x="0" y="363"/>
                    <a:pt x="222" y="3"/>
                    <a:pt x="615" y="0"/>
                  </a:cubicBezTo>
                  <a:close/>
                </a:path>
              </a:pathLst>
            </a:custGeom>
            <a:solidFill>
              <a:schemeClr val="accent6"/>
            </a:solidFill>
            <a:ln w="3175" cap="rnd" cmpd="sng">
              <a:noFill/>
              <a:prstDash val="solid"/>
              <a:round/>
              <a:headEnd type="none" w="med" len="med"/>
              <a:tailEnd type="none" w="med" len="med"/>
            </a:ln>
            <a:effectLst/>
          </p:spPr>
          <p:txBody>
            <a:bodyPr wrap="none" anchor="ctr"/>
            <a:lstStyle/>
            <a:p>
              <a:pPr eaLnBrk="0" hangingPunct="0"/>
              <a:endParaRPr lang="en-US" dirty="0">
                <a:latin typeface="Arial" charset="0"/>
              </a:endParaRPr>
            </a:p>
          </p:txBody>
        </p:sp>
        <p:sp>
          <p:nvSpPr>
            <p:cNvPr id="12" name="Line 5"/>
            <p:cNvSpPr>
              <a:spLocks noChangeShapeType="1"/>
            </p:cNvSpPr>
            <p:nvPr/>
          </p:nvSpPr>
          <p:spPr bwMode="auto">
            <a:xfrm flipH="1" flipV="1">
              <a:off x="6924675" y="3213100"/>
              <a:ext cx="1150938" cy="0"/>
            </a:xfrm>
            <a:prstGeom prst="line">
              <a:avLst/>
            </a:prstGeom>
            <a:noFill/>
            <a:ln w="25400">
              <a:solidFill>
                <a:schemeClr val="tx1"/>
              </a:solidFill>
              <a:round/>
              <a:headEnd/>
              <a:tailEnd type="triangle" w="med" len="med"/>
            </a:ln>
          </p:spPr>
          <p:txBody>
            <a:bodyPr lIns="0" rIns="0" anchor="ctr">
              <a:spAutoFit/>
            </a:bodyPr>
            <a:lstStyle/>
            <a:p>
              <a:endParaRPr lang="en-US" dirty="0"/>
            </a:p>
          </p:txBody>
        </p:sp>
        <p:sp>
          <p:nvSpPr>
            <p:cNvPr id="13" name="Line 6"/>
            <p:cNvSpPr>
              <a:spLocks noChangeShapeType="1"/>
            </p:cNvSpPr>
            <p:nvPr/>
          </p:nvSpPr>
          <p:spPr bwMode="auto">
            <a:xfrm flipH="1">
              <a:off x="6916738" y="4841875"/>
              <a:ext cx="995362" cy="0"/>
            </a:xfrm>
            <a:prstGeom prst="line">
              <a:avLst/>
            </a:prstGeom>
            <a:noFill/>
            <a:ln w="25400">
              <a:solidFill>
                <a:schemeClr val="tx1"/>
              </a:solidFill>
              <a:round/>
              <a:headEnd/>
              <a:tailEnd type="triangle" w="med" len="med"/>
            </a:ln>
          </p:spPr>
          <p:txBody>
            <a:bodyPr lIns="0" rIns="0" anchor="ctr">
              <a:spAutoFit/>
            </a:bodyPr>
            <a:lstStyle/>
            <a:p>
              <a:endParaRPr lang="en-US" dirty="0"/>
            </a:p>
          </p:txBody>
        </p:sp>
        <p:sp>
          <p:nvSpPr>
            <p:cNvPr id="14" name="Freeform 7"/>
            <p:cNvSpPr>
              <a:spLocks/>
            </p:cNvSpPr>
            <p:nvPr/>
          </p:nvSpPr>
          <p:spPr bwMode="auto">
            <a:xfrm flipH="1">
              <a:off x="7138988" y="2312988"/>
              <a:ext cx="1503362" cy="1428750"/>
            </a:xfrm>
            <a:custGeom>
              <a:avLst/>
              <a:gdLst/>
              <a:ahLst/>
              <a:cxnLst>
                <a:cxn ang="0">
                  <a:pos x="615" y="0"/>
                </a:cxn>
                <a:cxn ang="0">
                  <a:pos x="615" y="624"/>
                </a:cxn>
                <a:cxn ang="0">
                  <a:pos x="0" y="624"/>
                </a:cxn>
                <a:cxn ang="0">
                  <a:pos x="615" y="0"/>
                </a:cxn>
              </a:cxnLst>
              <a:rect l="0" t="0" r="r" b="b"/>
              <a:pathLst>
                <a:path w="615" h="624">
                  <a:moveTo>
                    <a:pt x="615" y="0"/>
                  </a:moveTo>
                  <a:cubicBezTo>
                    <a:pt x="615" y="312"/>
                    <a:pt x="615" y="624"/>
                    <a:pt x="615" y="624"/>
                  </a:cubicBezTo>
                  <a:cubicBezTo>
                    <a:pt x="615" y="624"/>
                    <a:pt x="307" y="624"/>
                    <a:pt x="0" y="624"/>
                  </a:cubicBezTo>
                  <a:cubicBezTo>
                    <a:pt x="0" y="300"/>
                    <a:pt x="285" y="0"/>
                    <a:pt x="615" y="0"/>
                  </a:cubicBezTo>
                  <a:close/>
                </a:path>
              </a:pathLst>
            </a:custGeom>
            <a:solidFill>
              <a:schemeClr val="accent6"/>
            </a:solidFill>
            <a:ln w="3175" cap="rnd" cmpd="sng">
              <a:noFill/>
              <a:prstDash val="solid"/>
              <a:round/>
              <a:headEnd type="none" w="med" len="med"/>
              <a:tailEnd type="none" w="med" len="med"/>
            </a:ln>
            <a:effectLst/>
          </p:spPr>
          <p:txBody>
            <a:bodyPr wrap="none" anchor="ctr"/>
            <a:lstStyle/>
            <a:p>
              <a:pPr eaLnBrk="0" hangingPunct="0"/>
              <a:endParaRPr lang="en-US" dirty="0">
                <a:latin typeface="Arial" charset="0"/>
              </a:endParaRPr>
            </a:p>
          </p:txBody>
        </p:sp>
        <p:sp>
          <p:nvSpPr>
            <p:cNvPr id="15" name="Freeform 8"/>
            <p:cNvSpPr>
              <a:spLocks/>
            </p:cNvSpPr>
            <p:nvPr/>
          </p:nvSpPr>
          <p:spPr bwMode="auto">
            <a:xfrm flipH="1" flipV="1">
              <a:off x="7138988" y="3965575"/>
              <a:ext cx="1503362" cy="1425575"/>
            </a:xfrm>
            <a:custGeom>
              <a:avLst/>
              <a:gdLst/>
              <a:ahLst/>
              <a:cxnLst>
                <a:cxn ang="0">
                  <a:pos x="615" y="0"/>
                </a:cxn>
                <a:cxn ang="0">
                  <a:pos x="615" y="624"/>
                </a:cxn>
                <a:cxn ang="0">
                  <a:pos x="0" y="624"/>
                </a:cxn>
                <a:cxn ang="0">
                  <a:pos x="615" y="0"/>
                </a:cxn>
              </a:cxnLst>
              <a:rect l="0" t="0" r="r" b="b"/>
              <a:pathLst>
                <a:path w="615" h="624">
                  <a:moveTo>
                    <a:pt x="615" y="0"/>
                  </a:moveTo>
                  <a:cubicBezTo>
                    <a:pt x="615" y="312"/>
                    <a:pt x="615" y="624"/>
                    <a:pt x="615" y="624"/>
                  </a:cubicBezTo>
                  <a:cubicBezTo>
                    <a:pt x="615" y="624"/>
                    <a:pt x="307" y="624"/>
                    <a:pt x="0" y="624"/>
                  </a:cubicBezTo>
                  <a:cubicBezTo>
                    <a:pt x="0" y="300"/>
                    <a:pt x="285" y="0"/>
                    <a:pt x="615" y="0"/>
                  </a:cubicBezTo>
                  <a:close/>
                </a:path>
              </a:pathLst>
            </a:custGeom>
            <a:solidFill>
              <a:schemeClr val="accent6"/>
            </a:solidFill>
            <a:ln w="3175" cap="rnd" cmpd="sng">
              <a:noFill/>
              <a:prstDash val="solid"/>
              <a:round/>
              <a:headEnd type="none" w="med" len="med"/>
              <a:tailEnd type="none" w="med" len="med"/>
            </a:ln>
            <a:effectLst/>
          </p:spPr>
          <p:txBody>
            <a:bodyPr wrap="none" anchor="ctr"/>
            <a:lstStyle/>
            <a:p>
              <a:pPr eaLnBrk="0" hangingPunct="0">
                <a:defRPr/>
              </a:pPr>
              <a:endParaRPr lang="en-US" dirty="0">
                <a:latin typeface="Arial" charset="0"/>
              </a:endParaRPr>
            </a:p>
          </p:txBody>
        </p:sp>
        <p:sp>
          <p:nvSpPr>
            <p:cNvPr id="16" name="Rectangle 9"/>
            <p:cNvSpPr>
              <a:spLocks noChangeArrowheads="1"/>
            </p:cNvSpPr>
            <p:nvPr/>
          </p:nvSpPr>
          <p:spPr bwMode="auto">
            <a:xfrm>
              <a:off x="5402262" y="3777062"/>
              <a:ext cx="1522413" cy="304699"/>
            </a:xfrm>
            <a:prstGeom prst="rect">
              <a:avLst/>
            </a:prstGeom>
            <a:noFill/>
            <a:ln w="12700">
              <a:noFill/>
              <a:miter lim="800000"/>
              <a:headEnd/>
              <a:tailEnd/>
            </a:ln>
          </p:spPr>
          <p:txBody>
            <a:bodyPr wrap="square" lIns="0" tIns="0" rIns="0" bIns="0" anchor="ctr" anchorCtr="1">
              <a:spAutoFit/>
            </a:bodyPr>
            <a:lstStyle/>
            <a:p>
              <a:pPr algn="ctr" eaLnBrk="0" hangingPunct="0">
                <a:lnSpc>
                  <a:spcPct val="90000"/>
                </a:lnSpc>
              </a:pPr>
              <a:r>
                <a:rPr lang="en-US" altLang="en-US" sz="1100" b="1" dirty="0">
                  <a:solidFill>
                    <a:schemeClr val="bg1"/>
                  </a:solidFill>
                </a:rPr>
                <a:t>Business</a:t>
              </a:r>
              <a:br>
                <a:rPr lang="en-US" altLang="en-US" sz="1100" b="1" dirty="0">
                  <a:solidFill>
                    <a:schemeClr val="bg1"/>
                  </a:solidFill>
                </a:rPr>
              </a:br>
              <a:r>
                <a:rPr lang="en-US" altLang="en-US" sz="1100" b="1" dirty="0">
                  <a:solidFill>
                    <a:schemeClr val="bg1"/>
                  </a:solidFill>
                </a:rPr>
                <a:t>Engagement</a:t>
              </a:r>
            </a:p>
          </p:txBody>
        </p:sp>
        <p:sp>
          <p:nvSpPr>
            <p:cNvPr id="17" name="Rectangle 10"/>
            <p:cNvSpPr>
              <a:spLocks noChangeArrowheads="1"/>
            </p:cNvSpPr>
            <p:nvPr/>
          </p:nvSpPr>
          <p:spPr bwMode="auto">
            <a:xfrm>
              <a:off x="6997700" y="2829820"/>
              <a:ext cx="1514475" cy="609398"/>
            </a:xfrm>
            <a:prstGeom prst="rect">
              <a:avLst/>
            </a:prstGeom>
            <a:noFill/>
            <a:ln w="12700">
              <a:noFill/>
              <a:miter lim="800000"/>
              <a:headEnd/>
              <a:tailEnd/>
            </a:ln>
          </p:spPr>
          <p:txBody>
            <a:bodyPr lIns="0" tIns="0" rIns="0" bIns="0" anchor="ctr" anchorCtr="1">
              <a:spAutoFit/>
            </a:bodyPr>
            <a:lstStyle/>
            <a:p>
              <a:pPr algn="ctr" eaLnBrk="0" hangingPunct="0">
                <a:lnSpc>
                  <a:spcPct val="90000"/>
                </a:lnSpc>
              </a:pPr>
              <a:r>
                <a:rPr lang="en-US" altLang="en-US" sz="1100" b="1" dirty="0">
                  <a:solidFill>
                    <a:schemeClr val="bg1"/>
                  </a:solidFill>
                </a:rPr>
                <a:t>Confidence</a:t>
              </a:r>
              <a:br>
                <a:rPr lang="en-US" altLang="en-US" sz="1100" b="1" dirty="0">
                  <a:solidFill>
                    <a:schemeClr val="bg1"/>
                  </a:solidFill>
                </a:rPr>
              </a:br>
              <a:r>
                <a:rPr lang="en-US" altLang="en-US" sz="1100" b="1" dirty="0">
                  <a:solidFill>
                    <a:schemeClr val="bg1"/>
                  </a:solidFill>
                </a:rPr>
                <a:t>in</a:t>
              </a:r>
              <a:br>
                <a:rPr lang="en-US" altLang="en-US" sz="1100" b="1" dirty="0">
                  <a:solidFill>
                    <a:schemeClr val="bg1"/>
                  </a:solidFill>
                </a:rPr>
              </a:br>
              <a:r>
                <a:rPr lang="en-US" altLang="en-US" sz="1100" b="1" dirty="0">
                  <a:solidFill>
                    <a:schemeClr val="bg1"/>
                  </a:solidFill>
                </a:rPr>
                <a:t>Organization/</a:t>
              </a:r>
              <a:br>
                <a:rPr lang="en-US" altLang="en-US" sz="1100" b="1" dirty="0">
                  <a:solidFill>
                    <a:schemeClr val="bg1"/>
                  </a:solidFill>
                </a:rPr>
              </a:br>
              <a:r>
                <a:rPr lang="en-US" altLang="en-US" sz="1100" b="1" dirty="0">
                  <a:solidFill>
                    <a:schemeClr val="bg1"/>
                  </a:solidFill>
                </a:rPr>
                <a:t> Values</a:t>
              </a:r>
            </a:p>
          </p:txBody>
        </p:sp>
        <p:sp>
          <p:nvSpPr>
            <p:cNvPr id="18" name="Rectangle 11"/>
            <p:cNvSpPr>
              <a:spLocks noChangeArrowheads="1"/>
            </p:cNvSpPr>
            <p:nvPr/>
          </p:nvSpPr>
          <p:spPr bwMode="auto">
            <a:xfrm>
              <a:off x="7019925" y="4304557"/>
              <a:ext cx="1616075" cy="304699"/>
            </a:xfrm>
            <a:prstGeom prst="rect">
              <a:avLst/>
            </a:prstGeom>
            <a:noFill/>
            <a:ln w="12700">
              <a:noFill/>
              <a:miter lim="800000"/>
              <a:headEnd/>
              <a:tailEnd/>
            </a:ln>
          </p:spPr>
          <p:txBody>
            <a:bodyPr lIns="0" tIns="0" rIns="0" bIns="0" anchor="ctr" anchorCtr="1">
              <a:spAutoFit/>
            </a:bodyPr>
            <a:lstStyle/>
            <a:p>
              <a:pPr algn="ctr" eaLnBrk="0" hangingPunct="0">
                <a:lnSpc>
                  <a:spcPct val="90000"/>
                </a:lnSpc>
              </a:pPr>
              <a:r>
                <a:rPr lang="en-US" altLang="en-US" sz="1100" b="1" dirty="0">
                  <a:solidFill>
                    <a:schemeClr val="bg1"/>
                  </a:solidFill>
                </a:rPr>
                <a:t>Job</a:t>
              </a:r>
              <a:br>
                <a:rPr lang="en-US" altLang="en-US" sz="1100" b="1" dirty="0">
                  <a:solidFill>
                    <a:schemeClr val="bg1"/>
                  </a:solidFill>
                </a:rPr>
              </a:br>
              <a:r>
                <a:rPr lang="en-US" altLang="en-US" sz="1100" b="1" dirty="0">
                  <a:solidFill>
                    <a:schemeClr val="bg1"/>
                  </a:solidFill>
                </a:rPr>
                <a:t>Satisfaction</a:t>
              </a:r>
            </a:p>
          </p:txBody>
        </p:sp>
      </p:grpSp>
      <p:sp>
        <p:nvSpPr>
          <p:cNvPr id="19" name="Text Box 21"/>
          <p:cNvSpPr txBox="1">
            <a:spLocks noChangeArrowheads="1"/>
          </p:cNvSpPr>
          <p:nvPr/>
        </p:nvSpPr>
        <p:spPr bwMode="auto">
          <a:xfrm>
            <a:off x="922069" y="1647825"/>
            <a:ext cx="2773363" cy="336550"/>
          </a:xfrm>
          <a:prstGeom prst="rect">
            <a:avLst/>
          </a:prstGeom>
          <a:noFill/>
          <a:ln w="9525">
            <a:noFill/>
            <a:miter lim="800000"/>
            <a:headEnd/>
            <a:tailEnd/>
          </a:ln>
        </p:spPr>
        <p:txBody>
          <a:bodyPr>
            <a:spAutoFit/>
          </a:bodyPr>
          <a:lstStyle/>
          <a:p>
            <a:pPr algn="ctr" eaLnBrk="0" hangingPunct="0">
              <a:spcBef>
                <a:spcPct val="50000"/>
              </a:spcBef>
            </a:pPr>
            <a:r>
              <a:rPr lang="en-US" sz="1600" b="1" dirty="0"/>
              <a:t>Customer</a:t>
            </a:r>
          </a:p>
        </p:txBody>
      </p:sp>
      <p:sp>
        <p:nvSpPr>
          <p:cNvPr id="20" name="Text Box 22"/>
          <p:cNvSpPr txBox="1">
            <a:spLocks noChangeArrowheads="1"/>
          </p:cNvSpPr>
          <p:nvPr/>
        </p:nvSpPr>
        <p:spPr bwMode="auto">
          <a:xfrm>
            <a:off x="5646817" y="1647825"/>
            <a:ext cx="2773362" cy="336550"/>
          </a:xfrm>
          <a:prstGeom prst="rect">
            <a:avLst/>
          </a:prstGeom>
          <a:noFill/>
          <a:ln w="9525">
            <a:noFill/>
            <a:miter lim="800000"/>
            <a:headEnd/>
            <a:tailEnd/>
          </a:ln>
        </p:spPr>
        <p:txBody>
          <a:bodyPr>
            <a:spAutoFit/>
          </a:bodyPr>
          <a:lstStyle/>
          <a:p>
            <a:pPr algn="ctr" eaLnBrk="0" hangingPunct="0">
              <a:spcBef>
                <a:spcPct val="50000"/>
              </a:spcBef>
            </a:pPr>
            <a:r>
              <a:rPr lang="en-US" sz="1600" b="1" dirty="0"/>
              <a:t>Employee</a:t>
            </a:r>
          </a:p>
        </p:txBody>
      </p:sp>
      <p:sp>
        <p:nvSpPr>
          <p:cNvPr id="21" name="Text Box 24"/>
          <p:cNvSpPr txBox="1">
            <a:spLocks noChangeArrowheads="1"/>
          </p:cNvSpPr>
          <p:nvPr/>
        </p:nvSpPr>
        <p:spPr bwMode="auto">
          <a:xfrm>
            <a:off x="4237463" y="3314528"/>
            <a:ext cx="1013718" cy="1107996"/>
          </a:xfrm>
          <a:prstGeom prst="rect">
            <a:avLst/>
          </a:prstGeom>
          <a:noFill/>
          <a:ln w="9525">
            <a:noFill/>
            <a:miter lim="800000"/>
            <a:headEnd/>
            <a:tailEnd/>
          </a:ln>
        </p:spPr>
        <p:txBody>
          <a:bodyPr wrap="square">
            <a:spAutoFit/>
          </a:bodyPr>
          <a:lstStyle/>
          <a:p>
            <a:pPr algn="r" eaLnBrk="0" hangingPunct="0">
              <a:spcBef>
                <a:spcPct val="50000"/>
              </a:spcBef>
            </a:pPr>
            <a:r>
              <a:rPr lang="en-US" sz="1100" dirty="0"/>
              <a:t>The extent to which your employees are engaged with your customers</a:t>
            </a:r>
          </a:p>
        </p:txBody>
      </p:sp>
      <p:sp>
        <p:nvSpPr>
          <p:cNvPr id="22" name="Text Box 25"/>
          <p:cNvSpPr txBox="1">
            <a:spLocks noChangeArrowheads="1"/>
          </p:cNvSpPr>
          <p:nvPr/>
        </p:nvSpPr>
        <p:spPr bwMode="auto">
          <a:xfrm>
            <a:off x="8891588" y="3298301"/>
            <a:ext cx="983932" cy="1107996"/>
          </a:xfrm>
          <a:prstGeom prst="rect">
            <a:avLst/>
          </a:prstGeom>
          <a:noFill/>
          <a:ln w="9525">
            <a:noFill/>
            <a:miter lim="800000"/>
            <a:headEnd/>
            <a:tailEnd/>
          </a:ln>
        </p:spPr>
        <p:txBody>
          <a:bodyPr wrap="square">
            <a:spAutoFit/>
          </a:bodyPr>
          <a:lstStyle/>
          <a:p>
            <a:pPr eaLnBrk="0" hangingPunct="0">
              <a:spcBef>
                <a:spcPct val="50000"/>
              </a:spcBef>
            </a:pPr>
            <a:r>
              <a:rPr lang="en-US" sz="1100" dirty="0"/>
              <a:t>Typical employee surveys address these pieces </a:t>
            </a:r>
            <a:br>
              <a:rPr lang="en-US" sz="1100" dirty="0"/>
            </a:br>
            <a:r>
              <a:rPr lang="en-US" sz="1100" dirty="0"/>
              <a:t>of the pie</a:t>
            </a:r>
          </a:p>
        </p:txBody>
      </p:sp>
      <p:sp>
        <p:nvSpPr>
          <p:cNvPr id="23" name="AutoShape 26"/>
          <p:cNvSpPr>
            <a:spLocks/>
          </p:cNvSpPr>
          <p:nvPr/>
        </p:nvSpPr>
        <p:spPr bwMode="auto">
          <a:xfrm>
            <a:off x="8683625" y="2901951"/>
            <a:ext cx="188913" cy="1906587"/>
          </a:xfrm>
          <a:prstGeom prst="rightBrace">
            <a:avLst>
              <a:gd name="adj1" fmla="val 84103"/>
              <a:gd name="adj2" fmla="val 50000"/>
            </a:avLst>
          </a:prstGeom>
          <a:noFill/>
          <a:ln w="9525">
            <a:solidFill>
              <a:schemeClr val="tx1"/>
            </a:solidFill>
            <a:round/>
            <a:headEnd/>
            <a:tailEnd/>
          </a:ln>
        </p:spPr>
        <p:txBody>
          <a:bodyPr wrap="none" anchor="ctr"/>
          <a:lstStyle/>
          <a:p>
            <a:pPr eaLnBrk="0" hangingPunct="0"/>
            <a:endParaRPr lang="en-US" dirty="0"/>
          </a:p>
        </p:txBody>
      </p:sp>
      <p:sp>
        <p:nvSpPr>
          <p:cNvPr id="24" name="AutoShape 27"/>
          <p:cNvSpPr>
            <a:spLocks/>
          </p:cNvSpPr>
          <p:nvPr/>
        </p:nvSpPr>
        <p:spPr bwMode="auto">
          <a:xfrm rot="10800000">
            <a:off x="5218113" y="2697163"/>
            <a:ext cx="192087" cy="2316162"/>
          </a:xfrm>
          <a:prstGeom prst="rightBrace">
            <a:avLst>
              <a:gd name="adj1" fmla="val 74524"/>
              <a:gd name="adj2" fmla="val 49861"/>
            </a:avLst>
          </a:prstGeom>
          <a:noFill/>
          <a:ln w="9525">
            <a:solidFill>
              <a:schemeClr val="tx1"/>
            </a:solidFill>
            <a:round/>
            <a:headEnd/>
            <a:tailEnd/>
          </a:ln>
        </p:spPr>
        <p:txBody>
          <a:bodyPr wrap="none" anchor="ctr"/>
          <a:lstStyle/>
          <a:p>
            <a:pPr eaLnBrk="0" hangingPunct="0"/>
            <a:endParaRPr lang="en-US" dirty="0"/>
          </a:p>
        </p:txBody>
      </p:sp>
    </p:spTree>
    <p:extLst>
      <p:ext uri="{BB962C8B-B14F-4D97-AF65-F5344CB8AC3E}">
        <p14:creationId xmlns:p14="http://schemas.microsoft.com/office/powerpoint/2010/main" val="1728241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Linking Customer Satisfa</a:t>
            </a:r>
            <a:r>
              <a:rPr lang="en-US" dirty="0" smtClean="0"/>
              <a:t>ction and Employee Engagement</a:t>
            </a:r>
            <a:endParaRPr lang="en-US" dirty="0"/>
          </a:p>
        </p:txBody>
      </p:sp>
      <p:sp>
        <p:nvSpPr>
          <p:cNvPr id="36" name="Content Placeholder 35"/>
          <p:cNvSpPr>
            <a:spLocks noGrp="1"/>
          </p:cNvSpPr>
          <p:nvPr>
            <p:ph idx="1"/>
          </p:nvPr>
        </p:nvSpPr>
        <p:spPr>
          <a:xfrm>
            <a:off x="4788600" y="3046887"/>
            <a:ext cx="3705773" cy="771140"/>
          </a:xfrm>
        </p:spPr>
        <p:txBody>
          <a:bodyPr/>
          <a:lstStyle/>
          <a:p>
            <a:pPr lvl="1"/>
            <a:r>
              <a:rPr lang="en-US" dirty="0" smtClean="0"/>
              <a:t>Customers’ use of services</a:t>
            </a:r>
          </a:p>
          <a:p>
            <a:pPr lvl="1"/>
            <a:r>
              <a:rPr lang="en-US" dirty="0" smtClean="0"/>
              <a:t>Importance customers place on services </a:t>
            </a:r>
          </a:p>
          <a:p>
            <a:pPr lvl="1"/>
            <a:r>
              <a:rPr lang="en-US" dirty="0" smtClean="0"/>
              <a:t>Satisfactions with performance of services</a:t>
            </a:r>
            <a:endParaRPr lang="en-US" dirty="0"/>
          </a:p>
        </p:txBody>
      </p:sp>
      <p:sp>
        <p:nvSpPr>
          <p:cNvPr id="42" name="Text Placeholder 41"/>
          <p:cNvSpPr>
            <a:spLocks noGrp="1"/>
          </p:cNvSpPr>
          <p:nvPr>
            <p:ph type="body" sz="quarter" idx="13"/>
          </p:nvPr>
        </p:nvSpPr>
        <p:spPr/>
        <p:txBody>
          <a:bodyPr/>
          <a:lstStyle/>
          <a:p>
            <a:r>
              <a:rPr lang="en-US" dirty="0"/>
              <a:t>The Power of Customer and Employee </a:t>
            </a:r>
            <a:r>
              <a:rPr lang="en-US" dirty="0" smtClean="0"/>
              <a:t>Feedback</a:t>
            </a:r>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8</a:t>
            </a:fld>
            <a:endParaRPr lang="en-US" dirty="0"/>
          </a:p>
        </p:txBody>
      </p:sp>
      <p:sp>
        <p:nvSpPr>
          <p:cNvPr id="43" name="Picture Placeholder 42"/>
          <p:cNvSpPr>
            <a:spLocks noGrp="1"/>
          </p:cNvSpPr>
          <p:nvPr>
            <p:ph type="pic" sz="quarter" idx="14"/>
          </p:nvPr>
        </p:nvSpPr>
        <p:spPr/>
      </p:sp>
      <p:sp>
        <p:nvSpPr>
          <p:cNvPr id="10" name="Freeform 4"/>
          <p:cNvSpPr>
            <a:spLocks/>
          </p:cNvSpPr>
          <p:nvPr/>
        </p:nvSpPr>
        <p:spPr bwMode="auto">
          <a:xfrm>
            <a:off x="1088137" y="2328769"/>
            <a:ext cx="1506537" cy="3087687"/>
          </a:xfrm>
          <a:custGeom>
            <a:avLst/>
            <a:gdLst/>
            <a:ahLst/>
            <a:cxnLst>
              <a:cxn ang="0">
                <a:pos x="615" y="0"/>
              </a:cxn>
              <a:cxn ang="0">
                <a:pos x="615" y="1251"/>
              </a:cxn>
              <a:cxn ang="0">
                <a:pos x="0" y="627"/>
              </a:cxn>
              <a:cxn ang="0">
                <a:pos x="615" y="0"/>
              </a:cxn>
            </a:cxnLst>
            <a:rect l="0" t="0" r="r" b="b"/>
            <a:pathLst>
              <a:path w="615" h="1251">
                <a:moveTo>
                  <a:pt x="615" y="0"/>
                </a:moveTo>
                <a:cubicBezTo>
                  <a:pt x="615" y="625"/>
                  <a:pt x="615" y="1251"/>
                  <a:pt x="615" y="1251"/>
                </a:cubicBezTo>
                <a:cubicBezTo>
                  <a:pt x="216" y="1251"/>
                  <a:pt x="0" y="891"/>
                  <a:pt x="0" y="627"/>
                </a:cubicBezTo>
                <a:cubicBezTo>
                  <a:pt x="0" y="363"/>
                  <a:pt x="222" y="3"/>
                  <a:pt x="615" y="0"/>
                </a:cubicBezTo>
                <a:close/>
              </a:path>
            </a:pathLst>
          </a:custGeom>
          <a:solidFill>
            <a:schemeClr val="accent6"/>
          </a:solidFill>
          <a:ln w="3175" cap="rnd" cmpd="sng">
            <a:noFill/>
            <a:prstDash val="solid"/>
            <a:round/>
            <a:headEnd type="none" w="med" len="med"/>
            <a:tailEnd type="none" w="med" len="med"/>
          </a:ln>
          <a:effectLst/>
        </p:spPr>
        <p:txBody>
          <a:bodyPr wrap="none" anchor="ctr"/>
          <a:lstStyle/>
          <a:p>
            <a:pPr eaLnBrk="0" hangingPunct="0"/>
            <a:endParaRPr lang="en-US" dirty="0">
              <a:latin typeface="Arial" charset="0"/>
            </a:endParaRPr>
          </a:p>
        </p:txBody>
      </p:sp>
      <p:sp>
        <p:nvSpPr>
          <p:cNvPr id="14" name="Freeform 7"/>
          <p:cNvSpPr>
            <a:spLocks/>
          </p:cNvSpPr>
          <p:nvPr/>
        </p:nvSpPr>
        <p:spPr bwMode="auto">
          <a:xfrm flipH="1">
            <a:off x="2824862" y="2331944"/>
            <a:ext cx="1503362" cy="1428750"/>
          </a:xfrm>
          <a:custGeom>
            <a:avLst/>
            <a:gdLst/>
            <a:ahLst/>
            <a:cxnLst>
              <a:cxn ang="0">
                <a:pos x="615" y="0"/>
              </a:cxn>
              <a:cxn ang="0">
                <a:pos x="615" y="624"/>
              </a:cxn>
              <a:cxn ang="0">
                <a:pos x="0" y="624"/>
              </a:cxn>
              <a:cxn ang="0">
                <a:pos x="615" y="0"/>
              </a:cxn>
            </a:cxnLst>
            <a:rect l="0" t="0" r="r" b="b"/>
            <a:pathLst>
              <a:path w="615" h="624">
                <a:moveTo>
                  <a:pt x="615" y="0"/>
                </a:moveTo>
                <a:cubicBezTo>
                  <a:pt x="615" y="312"/>
                  <a:pt x="615" y="624"/>
                  <a:pt x="615" y="624"/>
                </a:cubicBezTo>
                <a:cubicBezTo>
                  <a:pt x="615" y="624"/>
                  <a:pt x="307" y="624"/>
                  <a:pt x="0" y="624"/>
                </a:cubicBezTo>
                <a:cubicBezTo>
                  <a:pt x="0" y="300"/>
                  <a:pt x="285" y="0"/>
                  <a:pt x="615" y="0"/>
                </a:cubicBezTo>
                <a:close/>
              </a:path>
            </a:pathLst>
          </a:custGeom>
          <a:solidFill>
            <a:schemeClr val="accent6"/>
          </a:solidFill>
          <a:ln w="3175" cap="rnd" cmpd="sng">
            <a:noFill/>
            <a:prstDash val="solid"/>
            <a:round/>
            <a:headEnd type="none" w="med" len="med"/>
            <a:tailEnd type="none" w="med" len="med"/>
          </a:ln>
          <a:effectLst/>
        </p:spPr>
        <p:txBody>
          <a:bodyPr wrap="none" anchor="ctr"/>
          <a:lstStyle/>
          <a:p>
            <a:pPr eaLnBrk="0" hangingPunct="0"/>
            <a:endParaRPr lang="en-US" dirty="0">
              <a:latin typeface="Arial" charset="0"/>
            </a:endParaRPr>
          </a:p>
        </p:txBody>
      </p:sp>
      <p:sp>
        <p:nvSpPr>
          <p:cNvPr id="15" name="Freeform 8"/>
          <p:cNvSpPr>
            <a:spLocks/>
          </p:cNvSpPr>
          <p:nvPr/>
        </p:nvSpPr>
        <p:spPr bwMode="auto">
          <a:xfrm flipH="1" flipV="1">
            <a:off x="2824862" y="3984531"/>
            <a:ext cx="1503362" cy="1425575"/>
          </a:xfrm>
          <a:custGeom>
            <a:avLst/>
            <a:gdLst/>
            <a:ahLst/>
            <a:cxnLst>
              <a:cxn ang="0">
                <a:pos x="615" y="0"/>
              </a:cxn>
              <a:cxn ang="0">
                <a:pos x="615" y="624"/>
              </a:cxn>
              <a:cxn ang="0">
                <a:pos x="0" y="624"/>
              </a:cxn>
              <a:cxn ang="0">
                <a:pos x="615" y="0"/>
              </a:cxn>
            </a:cxnLst>
            <a:rect l="0" t="0" r="r" b="b"/>
            <a:pathLst>
              <a:path w="615" h="624">
                <a:moveTo>
                  <a:pt x="615" y="0"/>
                </a:moveTo>
                <a:cubicBezTo>
                  <a:pt x="615" y="312"/>
                  <a:pt x="615" y="624"/>
                  <a:pt x="615" y="624"/>
                </a:cubicBezTo>
                <a:cubicBezTo>
                  <a:pt x="615" y="624"/>
                  <a:pt x="307" y="624"/>
                  <a:pt x="0" y="624"/>
                </a:cubicBezTo>
                <a:cubicBezTo>
                  <a:pt x="0" y="300"/>
                  <a:pt x="285" y="0"/>
                  <a:pt x="615" y="0"/>
                </a:cubicBezTo>
                <a:close/>
              </a:path>
            </a:pathLst>
          </a:custGeom>
          <a:solidFill>
            <a:schemeClr val="accent6"/>
          </a:solidFill>
          <a:ln w="3175" cap="rnd" cmpd="sng">
            <a:noFill/>
            <a:prstDash val="solid"/>
            <a:round/>
            <a:headEnd type="none" w="med" len="med"/>
            <a:tailEnd type="none" w="med" len="med"/>
          </a:ln>
          <a:effectLst/>
        </p:spPr>
        <p:txBody>
          <a:bodyPr wrap="none" anchor="ctr"/>
          <a:lstStyle/>
          <a:p>
            <a:pPr eaLnBrk="0" hangingPunct="0">
              <a:defRPr/>
            </a:pPr>
            <a:endParaRPr lang="en-US" dirty="0">
              <a:latin typeface="Arial" charset="0"/>
            </a:endParaRPr>
          </a:p>
        </p:txBody>
      </p:sp>
      <p:sp>
        <p:nvSpPr>
          <p:cNvPr id="20" name="Text Box 22"/>
          <p:cNvSpPr txBox="1">
            <a:spLocks noChangeArrowheads="1"/>
          </p:cNvSpPr>
          <p:nvPr/>
        </p:nvSpPr>
        <p:spPr bwMode="auto">
          <a:xfrm>
            <a:off x="2118226" y="1579963"/>
            <a:ext cx="5821945" cy="338554"/>
          </a:xfrm>
          <a:prstGeom prst="rect">
            <a:avLst/>
          </a:prstGeom>
          <a:noFill/>
          <a:ln w="9525">
            <a:noFill/>
            <a:miter lim="800000"/>
            <a:headEnd/>
            <a:tailEnd/>
          </a:ln>
        </p:spPr>
        <p:txBody>
          <a:bodyPr wrap="square">
            <a:spAutoFit/>
          </a:bodyPr>
          <a:lstStyle/>
          <a:p>
            <a:pPr algn="ctr" eaLnBrk="0" hangingPunct="0">
              <a:spcBef>
                <a:spcPct val="50000"/>
              </a:spcBef>
            </a:pPr>
            <a:r>
              <a:rPr lang="en-US" sz="1600" b="1" dirty="0" smtClean="0"/>
              <a:t>Dimensions for Measuring Employee Engagement</a:t>
            </a:r>
            <a:endParaRPr lang="en-US" sz="1600" b="1" dirty="0"/>
          </a:p>
        </p:txBody>
      </p:sp>
      <p:sp>
        <p:nvSpPr>
          <p:cNvPr id="22" name="Text Box 25"/>
          <p:cNvSpPr txBox="1">
            <a:spLocks noChangeArrowheads="1"/>
          </p:cNvSpPr>
          <p:nvPr/>
        </p:nvSpPr>
        <p:spPr bwMode="auto">
          <a:xfrm>
            <a:off x="4558412" y="2805566"/>
            <a:ext cx="4184144" cy="261610"/>
          </a:xfrm>
          <a:prstGeom prst="rect">
            <a:avLst/>
          </a:prstGeom>
          <a:noFill/>
          <a:ln w="9525">
            <a:noFill/>
            <a:miter lim="800000"/>
            <a:headEnd/>
            <a:tailEnd/>
          </a:ln>
        </p:spPr>
        <p:txBody>
          <a:bodyPr wrap="square">
            <a:spAutoFit/>
          </a:bodyPr>
          <a:lstStyle/>
          <a:p>
            <a:pPr marL="228600" indent="-228600" eaLnBrk="0" hangingPunct="0">
              <a:spcBef>
                <a:spcPct val="50000"/>
              </a:spcBef>
              <a:buFont typeface="+mj-lt"/>
              <a:buAutoNum type="arabicPeriod"/>
            </a:pPr>
            <a:r>
              <a:rPr lang="en-US" sz="1100" b="1" dirty="0" smtClean="0"/>
              <a:t>Perceptions on customers’ views of services</a:t>
            </a:r>
            <a:endParaRPr lang="en-US" sz="1100" b="1" dirty="0"/>
          </a:p>
        </p:txBody>
      </p:sp>
      <p:sp>
        <p:nvSpPr>
          <p:cNvPr id="25" name="Text Box 25"/>
          <p:cNvSpPr txBox="1">
            <a:spLocks noChangeArrowheads="1"/>
          </p:cNvSpPr>
          <p:nvPr/>
        </p:nvSpPr>
        <p:spPr bwMode="auto">
          <a:xfrm>
            <a:off x="4558412" y="4475033"/>
            <a:ext cx="4184144" cy="261610"/>
          </a:xfrm>
          <a:prstGeom prst="rect">
            <a:avLst/>
          </a:prstGeom>
          <a:noFill/>
          <a:ln w="9525">
            <a:noFill/>
            <a:miter lim="800000"/>
            <a:headEnd/>
            <a:tailEnd/>
          </a:ln>
        </p:spPr>
        <p:txBody>
          <a:bodyPr wrap="square">
            <a:spAutoFit/>
          </a:bodyPr>
          <a:lstStyle/>
          <a:p>
            <a:pPr marL="228600" indent="-228600" eaLnBrk="0" hangingPunct="0">
              <a:spcBef>
                <a:spcPct val="50000"/>
              </a:spcBef>
              <a:buFont typeface="+mj-lt"/>
              <a:buAutoNum type="arabicPeriod" startAt="2"/>
            </a:pPr>
            <a:r>
              <a:rPr lang="en-US" sz="1100" b="1" dirty="0" smtClean="0"/>
              <a:t>Perceptions on customers’ views of service delivery</a:t>
            </a:r>
            <a:endParaRPr lang="en-US" sz="1100" b="1" dirty="0"/>
          </a:p>
        </p:txBody>
      </p:sp>
      <p:cxnSp>
        <p:nvCxnSpPr>
          <p:cNvPr id="7" name="Elbow Connector 6"/>
          <p:cNvCxnSpPr>
            <a:stCxn id="16" idx="3"/>
            <a:endCxn id="22" idx="1"/>
          </p:cNvCxnSpPr>
          <p:nvPr/>
        </p:nvCxnSpPr>
        <p:spPr>
          <a:xfrm flipV="1">
            <a:off x="2602611" y="2936371"/>
            <a:ext cx="1955801" cy="918873"/>
          </a:xfrm>
          <a:prstGeom prst="bentConnector3">
            <a:avLst>
              <a:gd name="adj1" fmla="val 50000"/>
            </a:avLst>
          </a:prstGeom>
          <a:ln w="12700"/>
          <a:effectLst/>
        </p:spPr>
        <p:style>
          <a:lnRef idx="2">
            <a:schemeClr val="accent1"/>
          </a:lnRef>
          <a:fillRef idx="0">
            <a:schemeClr val="accent1"/>
          </a:fillRef>
          <a:effectRef idx="1">
            <a:schemeClr val="accent1"/>
          </a:effectRef>
          <a:fontRef idx="minor">
            <a:schemeClr val="tx1"/>
          </a:fontRef>
        </p:style>
      </p:cxnSp>
      <p:sp>
        <p:nvSpPr>
          <p:cNvPr id="16" name="Rectangle 9"/>
          <p:cNvSpPr>
            <a:spLocks noChangeArrowheads="1"/>
          </p:cNvSpPr>
          <p:nvPr/>
        </p:nvSpPr>
        <p:spPr bwMode="auto">
          <a:xfrm>
            <a:off x="1080198" y="3702894"/>
            <a:ext cx="1522413" cy="304699"/>
          </a:xfrm>
          <a:prstGeom prst="rect">
            <a:avLst/>
          </a:prstGeom>
          <a:noFill/>
          <a:ln w="12700">
            <a:noFill/>
            <a:miter lim="800000"/>
            <a:headEnd/>
            <a:tailEnd/>
          </a:ln>
        </p:spPr>
        <p:txBody>
          <a:bodyPr wrap="square" lIns="0" tIns="0" rIns="0" bIns="0" anchor="ctr" anchorCtr="1">
            <a:spAutoFit/>
          </a:bodyPr>
          <a:lstStyle/>
          <a:p>
            <a:pPr algn="ctr" eaLnBrk="0" hangingPunct="0">
              <a:lnSpc>
                <a:spcPct val="90000"/>
              </a:lnSpc>
            </a:pPr>
            <a:r>
              <a:rPr lang="en-US" altLang="en-US" sz="1100" b="1" dirty="0"/>
              <a:t>Business</a:t>
            </a:r>
            <a:br>
              <a:rPr lang="en-US" altLang="en-US" sz="1100" b="1" dirty="0"/>
            </a:br>
            <a:r>
              <a:rPr lang="en-US" altLang="en-US" sz="1100" b="1" dirty="0"/>
              <a:t>Engagement</a:t>
            </a:r>
          </a:p>
        </p:txBody>
      </p:sp>
      <p:cxnSp>
        <p:nvCxnSpPr>
          <p:cNvPr id="33" name="Elbow Connector 32"/>
          <p:cNvCxnSpPr>
            <a:stCxn id="16" idx="3"/>
            <a:endCxn id="25" idx="1"/>
          </p:cNvCxnSpPr>
          <p:nvPr/>
        </p:nvCxnSpPr>
        <p:spPr>
          <a:xfrm>
            <a:off x="2602611" y="3855244"/>
            <a:ext cx="1955801" cy="750594"/>
          </a:xfrm>
          <a:prstGeom prst="bentConnector3">
            <a:avLst>
              <a:gd name="adj1" fmla="val 50000"/>
            </a:avLst>
          </a:prstGeom>
          <a:ln w="12700"/>
          <a:effectLst/>
        </p:spPr>
        <p:style>
          <a:lnRef idx="2">
            <a:schemeClr val="accent1"/>
          </a:lnRef>
          <a:fillRef idx="0">
            <a:schemeClr val="accent1"/>
          </a:fillRef>
          <a:effectRef idx="1">
            <a:schemeClr val="accent1"/>
          </a:effectRef>
          <a:fontRef idx="minor">
            <a:schemeClr val="tx1"/>
          </a:fontRef>
        </p:style>
      </p:cxnSp>
      <p:sp>
        <p:nvSpPr>
          <p:cNvPr id="47" name="Content Placeholder 35"/>
          <p:cNvSpPr txBox="1">
            <a:spLocks/>
          </p:cNvSpPr>
          <p:nvPr/>
        </p:nvSpPr>
        <p:spPr>
          <a:xfrm>
            <a:off x="4788599" y="4705790"/>
            <a:ext cx="3705773" cy="77114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Knowledge and attitude of staff</a:t>
            </a:r>
          </a:p>
          <a:p>
            <a:pPr lvl="1"/>
            <a:r>
              <a:rPr lang="en-US" dirty="0"/>
              <a:t>Accuracy and timeliness of service</a:t>
            </a:r>
          </a:p>
          <a:p>
            <a:pPr lvl="1"/>
            <a:r>
              <a:rPr lang="en-US" dirty="0"/>
              <a:t>Follow-through on commitments</a:t>
            </a:r>
          </a:p>
          <a:p>
            <a:pPr lvl="1"/>
            <a:r>
              <a:rPr lang="en-US" dirty="0"/>
              <a:t>Convenience of doing business</a:t>
            </a:r>
          </a:p>
          <a:p>
            <a:pPr lvl="1"/>
            <a:r>
              <a:rPr lang="en-US" dirty="0"/>
              <a:t>Willingness to help, prompt delivery</a:t>
            </a:r>
          </a:p>
          <a:p>
            <a:pPr lvl="1"/>
            <a:r>
              <a:rPr lang="en-US" dirty="0"/>
              <a:t>Concern for business needs</a:t>
            </a:r>
          </a:p>
        </p:txBody>
      </p:sp>
    </p:spTree>
    <p:extLst>
      <p:ext uri="{BB962C8B-B14F-4D97-AF65-F5344CB8AC3E}">
        <p14:creationId xmlns:p14="http://schemas.microsoft.com/office/powerpoint/2010/main" val="4212369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Learn</a:t>
            </a:r>
            <a:endParaRPr lang="en-US" dirty="0"/>
          </a:p>
        </p:txBody>
      </p:sp>
      <p:sp>
        <p:nvSpPr>
          <p:cNvPr id="3" name="Content Placeholder 2"/>
          <p:cNvSpPr>
            <a:spLocks noGrp="1"/>
          </p:cNvSpPr>
          <p:nvPr>
            <p:ph idx="1"/>
          </p:nvPr>
        </p:nvSpPr>
        <p:spPr/>
        <p:txBody>
          <a:bodyPr/>
          <a:lstStyle/>
          <a:p>
            <a:r>
              <a:rPr lang="en-US" dirty="0" smtClean="0"/>
              <a:t>By measuring both customer and employee perceptions of service performance and service delivery, you are able to identify perception gaps between your customers and employees. Perception gaps can be used to formulate training and communication needs in addition to prioritizing improvement areas.</a:t>
            </a:r>
            <a:endParaRPr lang="en-US" dirty="0"/>
          </a:p>
        </p:txBody>
      </p:sp>
      <p:sp>
        <p:nvSpPr>
          <p:cNvPr id="10" name="Text Placeholder 9"/>
          <p:cNvSpPr>
            <a:spLocks noGrp="1"/>
          </p:cNvSpPr>
          <p:nvPr>
            <p:ph type="body" sz="quarter" idx="13"/>
          </p:nvPr>
        </p:nvSpPr>
        <p:spPr/>
        <p:txBody>
          <a:bodyPr/>
          <a:lstStyle/>
          <a:p>
            <a:r>
              <a:rPr lang="en-US" dirty="0"/>
              <a:t>The Power of Customer and Employee </a:t>
            </a:r>
            <a:r>
              <a:rPr lang="en-US" dirty="0" smtClean="0"/>
              <a:t>Feedback</a:t>
            </a:r>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9</a:t>
            </a:fld>
            <a:endParaRPr lang="en-US" dirty="0"/>
          </a:p>
        </p:txBody>
      </p:sp>
      <p:sp>
        <p:nvSpPr>
          <p:cNvPr id="11" name="Picture Placeholder 10"/>
          <p:cNvSpPr>
            <a:spLocks noGrp="1"/>
          </p:cNvSpPr>
          <p:nvPr>
            <p:ph type="pic" sz="quarter" idx="14"/>
          </p:nvPr>
        </p:nvSpPr>
        <p:spPr/>
      </p:sp>
      <p:pic>
        <p:nvPicPr>
          <p:cNvPr id="12" name="Picture 11" descr="example gap chart - HR.emf"/>
          <p:cNvPicPr>
            <a:picLocks noChangeAspect="1"/>
          </p:cNvPicPr>
          <p:nvPr/>
        </p:nvPicPr>
        <p:blipFill>
          <a:blip r:embed="rId2" cstate="print">
            <a:grayscl/>
          </a:blip>
          <a:stretch>
            <a:fillRect/>
          </a:stretch>
        </p:blipFill>
        <p:spPr>
          <a:xfrm>
            <a:off x="1673323" y="2277690"/>
            <a:ext cx="6782765" cy="4765654"/>
          </a:xfrm>
          <a:prstGeom prst="rect">
            <a:avLst/>
          </a:prstGeom>
        </p:spPr>
      </p:pic>
      <p:sp>
        <p:nvSpPr>
          <p:cNvPr id="13" name="TextBox 12"/>
          <p:cNvSpPr txBox="1"/>
          <p:nvPr/>
        </p:nvSpPr>
        <p:spPr>
          <a:xfrm rot="20566751">
            <a:off x="1116025" y="2523149"/>
            <a:ext cx="1398140" cy="400110"/>
          </a:xfrm>
          <a:prstGeom prst="rect">
            <a:avLst/>
          </a:prstGeom>
          <a:noFill/>
        </p:spPr>
        <p:txBody>
          <a:bodyPr wrap="none" rtlCol="0">
            <a:spAutoFit/>
          </a:bodyPr>
          <a:lstStyle/>
          <a:p>
            <a:r>
              <a:rPr lang="en-US" sz="2000" dirty="0" smtClean="0"/>
              <a:t>EXAMPLE</a:t>
            </a:r>
            <a:endParaRPr lang="en-US" sz="2000" dirty="0"/>
          </a:p>
        </p:txBody>
      </p:sp>
    </p:spTree>
    <p:extLst>
      <p:ext uri="{BB962C8B-B14F-4D97-AF65-F5344CB8AC3E}">
        <p14:creationId xmlns:p14="http://schemas.microsoft.com/office/powerpoint/2010/main" val="2638602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What to Measure</a:t>
            </a:r>
            <a:endParaRPr lang="en-US" dirty="0"/>
          </a:p>
        </p:txBody>
      </p:sp>
    </p:spTree>
    <p:extLst>
      <p:ext uri="{BB962C8B-B14F-4D97-AF65-F5344CB8AC3E}">
        <p14:creationId xmlns:p14="http://schemas.microsoft.com/office/powerpoint/2010/main" val="1614495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Issues to Consider</a:t>
            </a:r>
            <a:endParaRPr lang="en-US" dirty="0"/>
          </a:p>
        </p:txBody>
      </p:sp>
      <p:sp>
        <p:nvSpPr>
          <p:cNvPr id="3" name="Content Placeholder 2"/>
          <p:cNvSpPr>
            <a:spLocks noGrp="1"/>
          </p:cNvSpPr>
          <p:nvPr>
            <p:ph sz="half" idx="1"/>
          </p:nvPr>
        </p:nvSpPr>
        <p:spPr/>
        <p:txBody>
          <a:bodyPr/>
          <a:lstStyle/>
          <a:p>
            <a:pPr lvl="1"/>
            <a:r>
              <a:rPr lang="en-US" dirty="0" smtClean="0"/>
              <a:t>Are our customers aware of our services?</a:t>
            </a:r>
          </a:p>
          <a:p>
            <a:pPr lvl="1"/>
            <a:r>
              <a:rPr lang="en-US" dirty="0" smtClean="0"/>
              <a:t>Do our customers value our services? </a:t>
            </a:r>
          </a:p>
          <a:p>
            <a:pPr lvl="1"/>
            <a:r>
              <a:rPr lang="en-US" dirty="0" smtClean="0"/>
              <a:t>Which services are considered most important?</a:t>
            </a:r>
          </a:p>
          <a:p>
            <a:pPr lvl="1"/>
            <a:r>
              <a:rPr lang="en-US" dirty="0" smtClean="0"/>
              <a:t>How do customers rate performance on the services they consider most important?</a:t>
            </a:r>
          </a:p>
          <a:p>
            <a:pPr lvl="1"/>
            <a:r>
              <a:rPr lang="en-US" dirty="0" smtClean="0"/>
              <a:t>What drives satisfaction at your company?</a:t>
            </a:r>
          </a:p>
          <a:p>
            <a:pPr lvl="1"/>
            <a:r>
              <a:rPr lang="en-US" dirty="0" smtClean="0"/>
              <a:t>Do quantitative results match anecdotal perceptions?</a:t>
            </a:r>
            <a:endParaRPr lang="en-US" dirty="0"/>
          </a:p>
        </p:txBody>
      </p:sp>
      <p:sp>
        <p:nvSpPr>
          <p:cNvPr id="4" name="Content Placeholder 3"/>
          <p:cNvSpPr>
            <a:spLocks noGrp="1"/>
          </p:cNvSpPr>
          <p:nvPr>
            <p:ph sz="half" idx="2"/>
          </p:nvPr>
        </p:nvSpPr>
        <p:spPr/>
        <p:txBody>
          <a:bodyPr/>
          <a:lstStyle/>
          <a:p>
            <a:pPr lvl="1"/>
            <a:r>
              <a:rPr lang="en-US" dirty="0" smtClean="0"/>
              <a:t>How do perceptions vary across:</a:t>
            </a:r>
          </a:p>
          <a:p>
            <a:pPr lvl="2"/>
            <a:r>
              <a:rPr lang="en-US" dirty="0" smtClean="0"/>
              <a:t>Organizations?</a:t>
            </a:r>
          </a:p>
          <a:p>
            <a:pPr lvl="2"/>
            <a:r>
              <a:rPr lang="en-US" dirty="0" smtClean="0"/>
              <a:t>Geography?</a:t>
            </a:r>
          </a:p>
          <a:p>
            <a:pPr lvl="2"/>
            <a:r>
              <a:rPr lang="en-US" dirty="0" smtClean="0"/>
              <a:t>Position level?</a:t>
            </a:r>
          </a:p>
          <a:p>
            <a:pPr lvl="2"/>
            <a:r>
              <a:rPr lang="en-US" dirty="0" smtClean="0"/>
              <a:t>Length of service?</a:t>
            </a:r>
          </a:p>
          <a:p>
            <a:pPr lvl="1"/>
            <a:r>
              <a:rPr lang="en-US" dirty="0" smtClean="0"/>
              <a:t>Are there perception gaps between customers and service delivery employees?</a:t>
            </a:r>
          </a:p>
          <a:p>
            <a:pPr lvl="1"/>
            <a:r>
              <a:rPr lang="en-US" dirty="0" smtClean="0"/>
              <a:t>Are ratings consistent among like questions?</a:t>
            </a:r>
            <a:endParaRPr lang="en-US" dirty="0"/>
          </a:p>
        </p:txBody>
      </p:sp>
      <p:sp>
        <p:nvSpPr>
          <p:cNvPr id="5" name="Text Placeholder 4"/>
          <p:cNvSpPr>
            <a:spLocks noGrp="1"/>
          </p:cNvSpPr>
          <p:nvPr>
            <p:ph type="body" sz="quarter" idx="13"/>
          </p:nvPr>
        </p:nvSpPr>
        <p:spPr/>
        <p:txBody>
          <a:bodyPr/>
          <a:lstStyle/>
          <a:p>
            <a:r>
              <a:rPr lang="en-US" dirty="0" smtClean="0"/>
              <a:t>What to Measure</a:t>
            </a:r>
            <a:endParaRPr lang="en-US" dirty="0"/>
          </a:p>
        </p:txBody>
      </p:sp>
      <p:sp>
        <p:nvSpPr>
          <p:cNvPr id="6" name="Slide Number Placeholder 5"/>
          <p:cNvSpPr>
            <a:spLocks noGrp="1"/>
          </p:cNvSpPr>
          <p:nvPr>
            <p:ph type="sldNum" sz="quarter" idx="15"/>
          </p:nvPr>
        </p:nvSpPr>
        <p:spPr/>
        <p:txBody>
          <a:bodyPr/>
          <a:lstStyle/>
          <a:p>
            <a:fld id="{08E12CD7-2F0B-B84C-A675-E2CC935C7A1C}" type="slidenum">
              <a:rPr lang="en-US" smtClean="0"/>
              <a:pPr/>
              <a:t>11</a:t>
            </a:fld>
            <a:endParaRPr lang="en-US" dirty="0"/>
          </a:p>
        </p:txBody>
      </p:sp>
      <p:sp>
        <p:nvSpPr>
          <p:cNvPr id="13" name="Picture Placeholder 12"/>
          <p:cNvSpPr>
            <a:spLocks noGrp="1"/>
          </p:cNvSpPr>
          <p:nvPr>
            <p:ph type="pic" sz="quarter" idx="14"/>
          </p:nvPr>
        </p:nvSpPr>
        <p:spPr/>
      </p:sp>
    </p:spTree>
    <p:extLst>
      <p:ext uri="{BB962C8B-B14F-4D97-AF65-F5344CB8AC3E}">
        <p14:creationId xmlns:p14="http://schemas.microsoft.com/office/powerpoint/2010/main" val="1212996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Dimensions to Consider</a:t>
            </a:r>
            <a:endParaRPr lang="en-US" dirty="0"/>
          </a:p>
        </p:txBody>
      </p:sp>
      <p:sp>
        <p:nvSpPr>
          <p:cNvPr id="3" name="Content Placeholder 2"/>
          <p:cNvSpPr>
            <a:spLocks noGrp="1"/>
          </p:cNvSpPr>
          <p:nvPr>
            <p:ph idx="1"/>
          </p:nvPr>
        </p:nvSpPr>
        <p:spPr/>
        <p:txBody>
          <a:bodyPr/>
          <a:lstStyle/>
          <a:p>
            <a:r>
              <a:rPr lang="en-US" dirty="0" smtClean="0"/>
              <a:t>Solid survey goals and parameters form the foundation for a successful survey; a number of key dimensions should be considered when designing your surveys</a:t>
            </a:r>
          </a:p>
          <a:p>
            <a:pPr lvl="1"/>
            <a:r>
              <a:rPr lang="en-US" dirty="0" smtClean="0"/>
              <a:t>Include multiple dimensions of customer satisfaction</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Measure what you do</a:t>
            </a:r>
          </a:p>
          <a:p>
            <a:pPr lvl="2"/>
            <a:r>
              <a:rPr lang="en-US" dirty="0" smtClean="0"/>
              <a:t>Ask questions about specific initiatives or improvements made</a:t>
            </a:r>
          </a:p>
          <a:p>
            <a:pPr lvl="2"/>
            <a:r>
              <a:rPr lang="en-US" dirty="0" smtClean="0"/>
              <a:t>Ask questions relating to problem areas that you want to explore</a:t>
            </a:r>
          </a:p>
          <a:p>
            <a:pPr lvl="2"/>
            <a:r>
              <a:rPr lang="en-US" dirty="0" smtClean="0"/>
              <a:t>Ask questions regarding aspects of service or satisfaction which you can control and/or impact</a:t>
            </a:r>
            <a:endParaRPr lang="en-US" dirty="0"/>
          </a:p>
        </p:txBody>
      </p:sp>
      <p:sp>
        <p:nvSpPr>
          <p:cNvPr id="4" name="Text Placeholder 3"/>
          <p:cNvSpPr>
            <a:spLocks noGrp="1"/>
          </p:cNvSpPr>
          <p:nvPr>
            <p:ph type="body" sz="quarter" idx="13"/>
          </p:nvPr>
        </p:nvSpPr>
        <p:spPr/>
        <p:txBody>
          <a:bodyPr/>
          <a:lstStyle/>
          <a:p>
            <a:r>
              <a:rPr lang="en-US" dirty="0" smtClean="0"/>
              <a:t>What to Measure</a:t>
            </a:r>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12</a:t>
            </a:fld>
            <a:endParaRPr lang="en-US" dirty="0"/>
          </a:p>
        </p:txBody>
      </p:sp>
      <p:sp>
        <p:nvSpPr>
          <p:cNvPr id="10" name="Picture Placeholder 9"/>
          <p:cNvSpPr>
            <a:spLocks noGrp="1"/>
          </p:cNvSpPr>
          <p:nvPr>
            <p:ph type="pic" sz="quarter" idx="14"/>
          </p:nvPr>
        </p:nvSpPr>
        <p:spPr/>
      </p:sp>
      <p:sp>
        <p:nvSpPr>
          <p:cNvPr id="12" name="Rectangle 3"/>
          <p:cNvSpPr txBox="1">
            <a:spLocks noChangeArrowheads="1"/>
          </p:cNvSpPr>
          <p:nvPr/>
        </p:nvSpPr>
        <p:spPr>
          <a:xfrm>
            <a:off x="6707334" y="4679578"/>
            <a:ext cx="1981293" cy="95758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2"/>
            <a:r>
              <a:rPr lang="en-US" dirty="0"/>
              <a:t>Use</a:t>
            </a:r>
          </a:p>
          <a:p>
            <a:pPr lvl="2"/>
            <a:r>
              <a:rPr lang="en-US" dirty="0"/>
              <a:t>Importance</a:t>
            </a:r>
          </a:p>
          <a:p>
            <a:pPr lvl="2"/>
            <a:r>
              <a:rPr lang="en-US" dirty="0"/>
              <a:t>Performance</a:t>
            </a:r>
          </a:p>
          <a:p>
            <a:pPr lvl="2"/>
            <a:r>
              <a:rPr lang="en-US" dirty="0"/>
              <a:t>Costs</a:t>
            </a:r>
            <a:endParaRPr lang="en-US" dirty="0"/>
          </a:p>
        </p:txBody>
      </p:sp>
      <p:sp>
        <p:nvSpPr>
          <p:cNvPr id="13" name="Rectangle 6"/>
          <p:cNvSpPr>
            <a:spLocks noChangeArrowheads="1"/>
          </p:cNvSpPr>
          <p:nvPr/>
        </p:nvSpPr>
        <p:spPr bwMode="auto">
          <a:xfrm>
            <a:off x="5653320" y="1974096"/>
            <a:ext cx="4185624" cy="1014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517525" lvl="2" indent="-147638">
              <a:lnSpc>
                <a:spcPct val="90000"/>
              </a:lnSpc>
              <a:spcBef>
                <a:spcPts val="300"/>
              </a:spcBef>
              <a:spcAft>
                <a:spcPts val="300"/>
              </a:spcAft>
              <a:buClr>
                <a:schemeClr val="accent2"/>
              </a:buClr>
              <a:buSzPct val="135000"/>
              <a:buFont typeface="Arial"/>
              <a:buChar char="•"/>
            </a:pPr>
            <a:r>
              <a:rPr lang="en-US" sz="1200" dirty="0"/>
              <a:t>Awareness of services, options, needs, expectations, and service levels</a:t>
            </a:r>
          </a:p>
          <a:p>
            <a:pPr marL="517525" lvl="2" indent="-147638">
              <a:lnSpc>
                <a:spcPct val="90000"/>
              </a:lnSpc>
              <a:spcBef>
                <a:spcPts val="300"/>
              </a:spcBef>
              <a:spcAft>
                <a:spcPts val="300"/>
              </a:spcAft>
              <a:buClr>
                <a:schemeClr val="accent2"/>
              </a:buClr>
              <a:buSzPct val="135000"/>
              <a:buFont typeface="Arial"/>
              <a:buChar char="•"/>
            </a:pPr>
            <a:r>
              <a:rPr lang="en-US" sz="1200" dirty="0"/>
              <a:t>Qualifications</a:t>
            </a:r>
          </a:p>
          <a:p>
            <a:pPr marL="517525" lvl="2" indent="-147638">
              <a:lnSpc>
                <a:spcPct val="90000"/>
              </a:lnSpc>
              <a:spcBef>
                <a:spcPts val="300"/>
              </a:spcBef>
              <a:spcAft>
                <a:spcPts val="300"/>
              </a:spcAft>
              <a:buClr>
                <a:schemeClr val="accent2"/>
              </a:buClr>
              <a:buSzPct val="135000"/>
              <a:buFont typeface="Arial"/>
              <a:buChar char="•"/>
            </a:pPr>
            <a:r>
              <a:rPr lang="en-US" sz="1200" dirty="0"/>
              <a:t>Image of organization</a:t>
            </a:r>
            <a:endParaRPr lang="en-US" sz="1200" dirty="0"/>
          </a:p>
        </p:txBody>
      </p:sp>
      <p:sp>
        <p:nvSpPr>
          <p:cNvPr id="14" name="Rectangle 7"/>
          <p:cNvSpPr>
            <a:spLocks noChangeArrowheads="1"/>
          </p:cNvSpPr>
          <p:nvPr/>
        </p:nvSpPr>
        <p:spPr bwMode="auto">
          <a:xfrm>
            <a:off x="-25144" y="3967962"/>
            <a:ext cx="3144444" cy="1798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517525" lvl="2" indent="-147638">
              <a:lnSpc>
                <a:spcPct val="90000"/>
              </a:lnSpc>
              <a:spcBef>
                <a:spcPts val="300"/>
              </a:spcBef>
              <a:spcAft>
                <a:spcPts val="300"/>
              </a:spcAft>
              <a:buClr>
                <a:schemeClr val="accent2"/>
              </a:buClr>
              <a:buSzPct val="135000"/>
              <a:buFont typeface="Arial"/>
              <a:buChar char="•"/>
            </a:pPr>
            <a:r>
              <a:rPr lang="en-US" sz="1200" dirty="0"/>
              <a:t>Knowledge and attitude of staff</a:t>
            </a:r>
          </a:p>
          <a:p>
            <a:pPr marL="517525" lvl="2" indent="-147638">
              <a:lnSpc>
                <a:spcPct val="90000"/>
              </a:lnSpc>
              <a:spcBef>
                <a:spcPts val="300"/>
              </a:spcBef>
              <a:spcAft>
                <a:spcPts val="300"/>
              </a:spcAft>
              <a:buClr>
                <a:schemeClr val="accent2"/>
              </a:buClr>
              <a:buSzPct val="135000"/>
              <a:buFont typeface="Arial"/>
              <a:buChar char="•"/>
            </a:pPr>
            <a:r>
              <a:rPr lang="en-US" sz="1200" dirty="0"/>
              <a:t>Accuracy and timeliness of service</a:t>
            </a:r>
          </a:p>
          <a:p>
            <a:pPr marL="517525" lvl="2" indent="-147638">
              <a:lnSpc>
                <a:spcPct val="90000"/>
              </a:lnSpc>
              <a:spcBef>
                <a:spcPts val="300"/>
              </a:spcBef>
              <a:spcAft>
                <a:spcPts val="300"/>
              </a:spcAft>
              <a:buClr>
                <a:schemeClr val="accent2"/>
              </a:buClr>
              <a:buSzPct val="135000"/>
              <a:buFont typeface="Arial"/>
              <a:buChar char="•"/>
            </a:pPr>
            <a:r>
              <a:rPr lang="en-US" sz="1200" dirty="0"/>
              <a:t>Follow-through on commitments</a:t>
            </a:r>
          </a:p>
          <a:p>
            <a:pPr marL="517525" lvl="2" indent="-147638">
              <a:lnSpc>
                <a:spcPct val="90000"/>
              </a:lnSpc>
              <a:spcBef>
                <a:spcPts val="300"/>
              </a:spcBef>
              <a:spcAft>
                <a:spcPts val="300"/>
              </a:spcAft>
              <a:buClr>
                <a:schemeClr val="accent2"/>
              </a:buClr>
              <a:buSzPct val="135000"/>
              <a:buFont typeface="Arial"/>
              <a:buChar char="•"/>
            </a:pPr>
            <a:r>
              <a:rPr lang="en-US" sz="1200" dirty="0"/>
              <a:t>Convenience of doing business</a:t>
            </a:r>
          </a:p>
          <a:p>
            <a:pPr marL="517525" lvl="2" indent="-147638">
              <a:lnSpc>
                <a:spcPct val="90000"/>
              </a:lnSpc>
              <a:spcBef>
                <a:spcPts val="300"/>
              </a:spcBef>
              <a:spcAft>
                <a:spcPts val="300"/>
              </a:spcAft>
              <a:buClr>
                <a:schemeClr val="accent2"/>
              </a:buClr>
              <a:buSzPct val="135000"/>
              <a:buFont typeface="Arial"/>
              <a:buChar char="•"/>
            </a:pPr>
            <a:r>
              <a:rPr lang="en-US" sz="1200" dirty="0"/>
              <a:t>Willingness to help, prompt delivery</a:t>
            </a:r>
          </a:p>
          <a:p>
            <a:pPr marL="517525" lvl="2" indent="-147638">
              <a:lnSpc>
                <a:spcPct val="90000"/>
              </a:lnSpc>
              <a:spcBef>
                <a:spcPts val="300"/>
              </a:spcBef>
              <a:spcAft>
                <a:spcPts val="300"/>
              </a:spcAft>
              <a:buClr>
                <a:schemeClr val="accent2"/>
              </a:buClr>
              <a:buSzPct val="135000"/>
              <a:buFont typeface="Arial"/>
              <a:buChar char="•"/>
            </a:pPr>
            <a:r>
              <a:rPr lang="en-US" sz="1200" dirty="0"/>
              <a:t>Concern for business needs</a:t>
            </a:r>
            <a:endParaRPr lang="en-US" sz="1200" dirty="0"/>
          </a:p>
        </p:txBody>
      </p:sp>
      <p:grpSp>
        <p:nvGrpSpPr>
          <p:cNvPr id="15" name="Group 9"/>
          <p:cNvGrpSpPr>
            <a:grpSpLocks/>
          </p:cNvGrpSpPr>
          <p:nvPr/>
        </p:nvGrpSpPr>
        <p:grpSpPr bwMode="auto">
          <a:xfrm>
            <a:off x="2546582" y="1972976"/>
            <a:ext cx="4908550" cy="4411663"/>
            <a:chOff x="1606" y="1322"/>
            <a:chExt cx="3092" cy="2779"/>
          </a:xfrm>
        </p:grpSpPr>
        <p:sp>
          <p:nvSpPr>
            <p:cNvPr id="16" name="Freeform 10"/>
            <p:cNvSpPr>
              <a:spLocks/>
            </p:cNvSpPr>
            <p:nvPr/>
          </p:nvSpPr>
          <p:spPr bwMode="auto">
            <a:xfrm rot="-7200000">
              <a:off x="2332" y="1160"/>
              <a:ext cx="1463" cy="1788"/>
            </a:xfrm>
            <a:custGeom>
              <a:avLst/>
              <a:gdLst/>
              <a:ahLst/>
              <a:cxnLst>
                <a:cxn ang="0">
                  <a:pos x="548" y="0"/>
                </a:cxn>
                <a:cxn ang="0">
                  <a:pos x="0" y="318"/>
                </a:cxn>
                <a:cxn ang="0">
                  <a:pos x="2" y="940"/>
                </a:cxn>
                <a:cxn ang="0">
                  <a:pos x="548" y="0"/>
                </a:cxn>
              </a:cxnLst>
              <a:rect l="0" t="0" r="r" b="b"/>
              <a:pathLst>
                <a:path w="790" h="940">
                  <a:moveTo>
                    <a:pt x="548" y="0"/>
                  </a:moveTo>
                  <a:cubicBezTo>
                    <a:pt x="274" y="159"/>
                    <a:pt x="74" y="278"/>
                    <a:pt x="0" y="318"/>
                  </a:cubicBezTo>
                  <a:cubicBezTo>
                    <a:pt x="0" y="530"/>
                    <a:pt x="0" y="812"/>
                    <a:pt x="2" y="940"/>
                  </a:cubicBezTo>
                  <a:cubicBezTo>
                    <a:pt x="508" y="934"/>
                    <a:pt x="790" y="404"/>
                    <a:pt x="548" y="0"/>
                  </a:cubicBezTo>
                  <a:close/>
                </a:path>
              </a:pathLst>
            </a:custGeom>
            <a:solidFill>
              <a:schemeClr val="accent4"/>
            </a:solidFill>
            <a:ln w="3175" cap="rnd" cmpd="sng">
              <a:noFill/>
              <a:prstDash val="solid"/>
              <a:round/>
              <a:headEnd type="none" w="med" len="med"/>
              <a:tailEnd type="none" w="med" len="med"/>
            </a:ln>
            <a:effectLst/>
          </p:spPr>
          <p:txBody>
            <a:bodyPr/>
            <a:lstStyle/>
            <a:p>
              <a:pPr eaLnBrk="0" hangingPunct="0">
                <a:defRPr/>
              </a:pPr>
              <a:endParaRPr lang="en-US" dirty="0">
                <a:ea typeface="+mn-ea"/>
              </a:endParaRPr>
            </a:p>
          </p:txBody>
        </p:sp>
        <p:sp>
          <p:nvSpPr>
            <p:cNvPr id="17" name="Freeform 11"/>
            <p:cNvSpPr>
              <a:spLocks/>
            </p:cNvSpPr>
            <p:nvPr/>
          </p:nvSpPr>
          <p:spPr bwMode="auto">
            <a:xfrm>
              <a:off x="3194" y="2351"/>
              <a:ext cx="1504" cy="1743"/>
            </a:xfrm>
            <a:custGeom>
              <a:avLst/>
              <a:gdLst/>
              <a:ahLst/>
              <a:cxnLst>
                <a:cxn ang="0">
                  <a:pos x="548" y="0"/>
                </a:cxn>
                <a:cxn ang="0">
                  <a:pos x="0" y="318"/>
                </a:cxn>
                <a:cxn ang="0">
                  <a:pos x="2" y="940"/>
                </a:cxn>
                <a:cxn ang="0">
                  <a:pos x="548" y="0"/>
                </a:cxn>
              </a:cxnLst>
              <a:rect l="0" t="0" r="r" b="b"/>
              <a:pathLst>
                <a:path w="790" h="940">
                  <a:moveTo>
                    <a:pt x="548" y="0"/>
                  </a:moveTo>
                  <a:cubicBezTo>
                    <a:pt x="274" y="159"/>
                    <a:pt x="74" y="278"/>
                    <a:pt x="0" y="318"/>
                  </a:cubicBezTo>
                  <a:cubicBezTo>
                    <a:pt x="0" y="530"/>
                    <a:pt x="0" y="812"/>
                    <a:pt x="2" y="940"/>
                  </a:cubicBezTo>
                  <a:cubicBezTo>
                    <a:pt x="508" y="934"/>
                    <a:pt x="790" y="404"/>
                    <a:pt x="548" y="0"/>
                  </a:cubicBezTo>
                  <a:close/>
                </a:path>
              </a:pathLst>
            </a:custGeom>
            <a:solidFill>
              <a:schemeClr val="accent2"/>
            </a:solidFill>
            <a:ln w="3175" cap="rnd" cmpd="sng">
              <a:noFill/>
              <a:prstDash val="solid"/>
              <a:round/>
              <a:headEnd type="none" w="med" len="med"/>
              <a:tailEnd type="none" w="med" len="med"/>
            </a:ln>
            <a:effectLst/>
          </p:spPr>
          <p:txBody>
            <a:bodyPr wrap="none" anchor="ctr"/>
            <a:lstStyle/>
            <a:p>
              <a:pPr eaLnBrk="0" hangingPunct="0">
                <a:defRPr/>
              </a:pPr>
              <a:endParaRPr lang="en-US" dirty="0">
                <a:ea typeface="+mn-ea"/>
              </a:endParaRPr>
            </a:p>
          </p:txBody>
        </p:sp>
        <p:sp>
          <p:nvSpPr>
            <p:cNvPr id="18" name="Rectangle 12"/>
            <p:cNvSpPr>
              <a:spLocks noChangeArrowheads="1"/>
            </p:cNvSpPr>
            <p:nvPr/>
          </p:nvSpPr>
          <p:spPr bwMode="auto">
            <a:xfrm>
              <a:off x="3117" y="3088"/>
              <a:ext cx="1513" cy="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nchorCtr="1">
              <a:spAutoFit/>
            </a:bodyPr>
            <a:lstStyle/>
            <a:p>
              <a:pPr algn="ctr" eaLnBrk="0" hangingPunct="0">
                <a:lnSpc>
                  <a:spcPct val="90000"/>
                </a:lnSpc>
              </a:pPr>
              <a:r>
                <a:rPr lang="en-US" sz="1200" b="1" dirty="0">
                  <a:solidFill>
                    <a:schemeClr val="bg1"/>
                  </a:solidFill>
                </a:rPr>
                <a:t>Satisfaction</a:t>
              </a:r>
              <a:br>
                <a:rPr lang="en-US" sz="1200" b="1" dirty="0">
                  <a:solidFill>
                    <a:schemeClr val="bg1"/>
                  </a:solidFill>
                </a:rPr>
              </a:br>
              <a:r>
                <a:rPr lang="en-US" sz="1200" b="1" dirty="0">
                  <a:solidFill>
                    <a:schemeClr val="bg1"/>
                  </a:solidFill>
                </a:rPr>
                <a:t>with</a:t>
              </a:r>
              <a:br>
                <a:rPr lang="en-US" sz="1200" b="1" dirty="0">
                  <a:solidFill>
                    <a:schemeClr val="bg1"/>
                  </a:solidFill>
                </a:rPr>
              </a:br>
              <a:r>
                <a:rPr lang="en-US" sz="1200" b="1" dirty="0">
                  <a:solidFill>
                    <a:schemeClr val="bg1"/>
                  </a:solidFill>
                </a:rPr>
                <a:t>Offerings</a:t>
              </a:r>
            </a:p>
          </p:txBody>
        </p:sp>
        <p:sp>
          <p:nvSpPr>
            <p:cNvPr id="19" name="Rectangle 13"/>
            <p:cNvSpPr>
              <a:spLocks noChangeArrowheads="1"/>
            </p:cNvSpPr>
            <p:nvPr/>
          </p:nvSpPr>
          <p:spPr bwMode="auto">
            <a:xfrm>
              <a:off x="1723" y="3192"/>
              <a:ext cx="1361" cy="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nchorCtr="1">
              <a:spAutoFit/>
            </a:bodyPr>
            <a:lstStyle/>
            <a:p>
              <a:pPr algn="ctr" eaLnBrk="0" hangingPunct="0">
                <a:lnSpc>
                  <a:spcPct val="90000"/>
                </a:lnSpc>
              </a:pPr>
              <a:r>
                <a:rPr lang="en-US" sz="1200" dirty="0"/>
                <a:t>Attraction</a:t>
              </a:r>
            </a:p>
          </p:txBody>
        </p:sp>
        <p:sp>
          <p:nvSpPr>
            <p:cNvPr id="20" name="Rectangle 14"/>
            <p:cNvSpPr>
              <a:spLocks noChangeArrowheads="1"/>
            </p:cNvSpPr>
            <p:nvPr/>
          </p:nvSpPr>
          <p:spPr bwMode="auto">
            <a:xfrm>
              <a:off x="2445" y="1962"/>
              <a:ext cx="1456" cy="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nchorCtr="1">
              <a:spAutoFit/>
            </a:bodyPr>
            <a:lstStyle/>
            <a:p>
              <a:pPr algn="ctr" eaLnBrk="0" hangingPunct="0">
                <a:lnSpc>
                  <a:spcPct val="90000"/>
                </a:lnSpc>
              </a:pPr>
              <a:r>
                <a:rPr lang="en-US" sz="1200" b="1" dirty="0">
                  <a:solidFill>
                    <a:schemeClr val="bg1"/>
                  </a:solidFill>
                </a:rPr>
                <a:t>Awareness</a:t>
              </a:r>
              <a:br>
                <a:rPr lang="en-US" sz="1200" b="1" dirty="0">
                  <a:solidFill>
                    <a:schemeClr val="bg1"/>
                  </a:solidFill>
                </a:rPr>
              </a:br>
              <a:r>
                <a:rPr lang="en-US" sz="1200" b="1" dirty="0">
                  <a:solidFill>
                    <a:schemeClr val="bg1"/>
                  </a:solidFill>
                </a:rPr>
                <a:t>and</a:t>
              </a:r>
              <a:br>
                <a:rPr lang="en-US" sz="1200" b="1" dirty="0">
                  <a:solidFill>
                    <a:schemeClr val="bg1"/>
                  </a:solidFill>
                </a:rPr>
              </a:br>
              <a:r>
                <a:rPr lang="en-US" sz="1200" b="1" dirty="0">
                  <a:solidFill>
                    <a:schemeClr val="bg1"/>
                  </a:solidFill>
                </a:rPr>
                <a:t>Need</a:t>
              </a:r>
            </a:p>
          </p:txBody>
        </p:sp>
        <p:sp>
          <p:nvSpPr>
            <p:cNvPr id="21" name="Freeform 15"/>
            <p:cNvSpPr>
              <a:spLocks/>
            </p:cNvSpPr>
            <p:nvPr/>
          </p:nvSpPr>
          <p:spPr bwMode="auto">
            <a:xfrm>
              <a:off x="1606" y="2344"/>
              <a:ext cx="1506" cy="1757"/>
            </a:xfrm>
            <a:custGeom>
              <a:avLst/>
              <a:gdLst/>
              <a:ahLst/>
              <a:cxnLst>
                <a:cxn ang="0">
                  <a:pos x="242" y="0"/>
                </a:cxn>
                <a:cxn ang="0">
                  <a:pos x="790" y="318"/>
                </a:cxn>
                <a:cxn ang="0">
                  <a:pos x="790" y="948"/>
                </a:cxn>
                <a:cxn ang="0">
                  <a:pos x="242" y="0"/>
                </a:cxn>
              </a:cxnLst>
              <a:rect l="0" t="0" r="r" b="b"/>
              <a:pathLst>
                <a:path w="790" h="948">
                  <a:moveTo>
                    <a:pt x="242" y="0"/>
                  </a:moveTo>
                  <a:cubicBezTo>
                    <a:pt x="516" y="159"/>
                    <a:pt x="790" y="318"/>
                    <a:pt x="790" y="318"/>
                  </a:cubicBezTo>
                  <a:cubicBezTo>
                    <a:pt x="788" y="526"/>
                    <a:pt x="790" y="816"/>
                    <a:pt x="790" y="948"/>
                  </a:cubicBezTo>
                  <a:cubicBezTo>
                    <a:pt x="284" y="942"/>
                    <a:pt x="0" y="404"/>
                    <a:pt x="242" y="0"/>
                  </a:cubicBezTo>
                  <a:close/>
                </a:path>
              </a:pathLst>
            </a:custGeom>
            <a:solidFill>
              <a:schemeClr val="accent3"/>
            </a:solidFill>
            <a:ln w="3175" cap="rnd" cmpd="sng">
              <a:noFill/>
              <a:prstDash val="solid"/>
              <a:round/>
              <a:headEnd type="none" w="med" len="med"/>
              <a:tailEnd type="none" w="med" len="med"/>
            </a:ln>
            <a:effectLst/>
          </p:spPr>
          <p:txBody>
            <a:bodyPr wrap="none" anchor="ctr"/>
            <a:lstStyle/>
            <a:p>
              <a:pPr eaLnBrk="0" hangingPunct="0">
                <a:defRPr/>
              </a:pPr>
              <a:endParaRPr lang="en-US" dirty="0">
                <a:ea typeface="+mn-ea"/>
              </a:endParaRPr>
            </a:p>
          </p:txBody>
        </p:sp>
        <p:sp>
          <p:nvSpPr>
            <p:cNvPr id="22" name="Oval 16"/>
            <p:cNvSpPr>
              <a:spLocks noChangeAspect="1" noChangeArrowheads="1"/>
            </p:cNvSpPr>
            <p:nvPr/>
          </p:nvSpPr>
          <p:spPr bwMode="gray">
            <a:xfrm>
              <a:off x="2801" y="2531"/>
              <a:ext cx="697" cy="715"/>
            </a:xfrm>
            <a:prstGeom prst="ellipse">
              <a:avLst/>
            </a:prstGeom>
            <a:solidFill>
              <a:schemeClr val="tx2"/>
            </a:solidFill>
            <a:ln>
              <a:noFill/>
            </a:ln>
            <a:extLst>
              <a:ext uri="{91240B29-F687-4f45-9708-019B960494DF}">
                <a14:hiddenLine xmlns:a14="http://schemas.microsoft.com/office/drawing/2010/main" xmlns="" w="6350">
                  <a:solidFill>
                    <a:srgbClr val="000000"/>
                  </a:solidFill>
                  <a:round/>
                  <a:headEnd/>
                  <a:tailEnd/>
                </a14:hiddenLine>
              </a:ext>
            </a:extLst>
          </p:spPr>
          <p:txBody>
            <a:bodyPr lIns="0" tIns="0" rIns="0" bIns="0" anchor="ctr"/>
            <a:lstStyle/>
            <a:p>
              <a:pPr algn="ctr" defTabSz="992188" eaLnBrk="0" hangingPunct="0">
                <a:lnSpc>
                  <a:spcPct val="90000"/>
                </a:lnSpc>
                <a:spcBef>
                  <a:spcPct val="50000"/>
                </a:spcBef>
              </a:pPr>
              <a:endParaRPr lang="en-US" sz="2000" b="1" dirty="0">
                <a:solidFill>
                  <a:schemeClr val="bg1"/>
                </a:solidFill>
              </a:endParaRPr>
            </a:p>
          </p:txBody>
        </p:sp>
        <p:sp>
          <p:nvSpPr>
            <p:cNvPr id="23" name="Rectangle 17"/>
            <p:cNvSpPr>
              <a:spLocks noChangeArrowheads="1"/>
            </p:cNvSpPr>
            <p:nvPr/>
          </p:nvSpPr>
          <p:spPr bwMode="auto">
            <a:xfrm>
              <a:off x="2736" y="2727"/>
              <a:ext cx="827" cy="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45720" bIns="44450">
              <a:spAutoFit/>
            </a:bodyPr>
            <a:lstStyle/>
            <a:p>
              <a:pPr algn="ctr" eaLnBrk="0" hangingPunct="0"/>
              <a:r>
                <a:rPr lang="en-US" sz="1200" b="1" dirty="0">
                  <a:solidFill>
                    <a:schemeClr val="bg1"/>
                  </a:solidFill>
                </a:rPr>
                <a:t>Customer </a:t>
              </a:r>
            </a:p>
            <a:p>
              <a:pPr algn="ctr" eaLnBrk="0" hangingPunct="0"/>
              <a:r>
                <a:rPr lang="en-US" sz="1200" b="1" dirty="0">
                  <a:solidFill>
                    <a:schemeClr val="bg1"/>
                  </a:solidFill>
                </a:rPr>
                <a:t>Perceptions </a:t>
              </a:r>
            </a:p>
          </p:txBody>
        </p:sp>
        <p:sp>
          <p:nvSpPr>
            <p:cNvPr id="24" name="Rectangle 18"/>
            <p:cNvSpPr>
              <a:spLocks noChangeArrowheads="1"/>
            </p:cNvSpPr>
            <p:nvPr/>
          </p:nvSpPr>
          <p:spPr bwMode="auto">
            <a:xfrm>
              <a:off x="1701" y="3086"/>
              <a:ext cx="1513" cy="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nchorCtr="1">
              <a:spAutoFit/>
            </a:bodyPr>
            <a:lstStyle/>
            <a:p>
              <a:pPr algn="ctr" eaLnBrk="0" hangingPunct="0">
                <a:lnSpc>
                  <a:spcPct val="90000"/>
                </a:lnSpc>
              </a:pPr>
              <a:r>
                <a:rPr lang="en-US" sz="1200" b="1" dirty="0">
                  <a:solidFill>
                    <a:schemeClr val="bg1"/>
                  </a:solidFill>
                </a:rPr>
                <a:t>Satisfaction</a:t>
              </a:r>
              <a:br>
                <a:rPr lang="en-US" sz="1200" b="1" dirty="0">
                  <a:solidFill>
                    <a:schemeClr val="bg1"/>
                  </a:solidFill>
                </a:rPr>
              </a:br>
              <a:r>
                <a:rPr lang="en-US" sz="1200" b="1" dirty="0">
                  <a:solidFill>
                    <a:schemeClr val="bg1"/>
                  </a:solidFill>
                </a:rPr>
                <a:t>with</a:t>
              </a:r>
              <a:br>
                <a:rPr lang="en-US" sz="1200" b="1" dirty="0">
                  <a:solidFill>
                    <a:schemeClr val="bg1"/>
                  </a:solidFill>
                </a:rPr>
              </a:br>
              <a:r>
                <a:rPr lang="en-US" sz="1200" b="1" dirty="0">
                  <a:solidFill>
                    <a:schemeClr val="bg1"/>
                  </a:solidFill>
                </a:rPr>
                <a:t>Interactions</a:t>
              </a:r>
            </a:p>
          </p:txBody>
        </p:sp>
      </p:grpSp>
    </p:spTree>
    <p:extLst>
      <p:ext uri="{BB962C8B-B14F-4D97-AF65-F5344CB8AC3E}">
        <p14:creationId xmlns:p14="http://schemas.microsoft.com/office/powerpoint/2010/main" val="1497686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Trends from Customer Satisfaction Surveys</a:t>
            </a:r>
            <a:endParaRPr lang="en-US" dirty="0"/>
          </a:p>
        </p:txBody>
      </p:sp>
    </p:spTree>
    <p:extLst>
      <p:ext uri="{BB962C8B-B14F-4D97-AF65-F5344CB8AC3E}">
        <p14:creationId xmlns:p14="http://schemas.microsoft.com/office/powerpoint/2010/main" val="2369389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for Trend Analysis</a:t>
            </a:r>
            <a:endParaRPr lang="en-US" dirty="0"/>
          </a:p>
        </p:txBody>
      </p:sp>
      <p:sp>
        <p:nvSpPr>
          <p:cNvPr id="3" name="Content Placeholder 2"/>
          <p:cNvSpPr>
            <a:spLocks noGrp="1"/>
          </p:cNvSpPr>
          <p:nvPr>
            <p:ph idx="1"/>
          </p:nvPr>
        </p:nvSpPr>
        <p:spPr/>
        <p:txBody>
          <a:bodyPr/>
          <a:lstStyle/>
          <a:p>
            <a:r>
              <a:rPr lang="en-US" dirty="0" smtClean="0"/>
              <a:t>ScottMadden has been conducting customer satisfaction surveys for our shared services clients since 1998 and has captured overall satisfaction data to provide insight on typical trends</a:t>
            </a:r>
          </a:p>
          <a:p>
            <a:pPr lvl="1"/>
            <a:r>
              <a:rPr lang="en-US" dirty="0" smtClean="0"/>
              <a:t>We analyzed multifunction, multi-year customer satisfaction scores for shared services organizations (SSOs) to understand typical patterns in customer satisfaction</a:t>
            </a:r>
          </a:p>
          <a:p>
            <a:pPr lvl="1"/>
            <a:r>
              <a:rPr lang="en-US" dirty="0" smtClean="0"/>
              <a:t>Our hypotheses of satisfaction exceeding prior service delivery and continued improvement in shared services customer satisfaction over time were correct</a:t>
            </a:r>
          </a:p>
          <a:p>
            <a:pPr lvl="1"/>
            <a:r>
              <a:rPr lang="en-US" dirty="0" smtClean="0"/>
              <a:t>Those shared services organizations that regularly measure customer satisfaction benefit from the ability to use this data to demonstrate value to its customers</a:t>
            </a:r>
          </a:p>
          <a:p>
            <a:pPr lvl="1"/>
            <a:r>
              <a:rPr lang="en-US" dirty="0" smtClean="0"/>
              <a:t>Companies that conduct baseline surveys of customer satisfaction prior to implementing shared services have the added benefit of comparing their performance to the satisfaction with the prior delivery model</a:t>
            </a:r>
            <a:endParaRPr lang="en-US" dirty="0"/>
          </a:p>
        </p:txBody>
      </p:sp>
      <p:sp>
        <p:nvSpPr>
          <p:cNvPr id="4" name="Text Placeholder 3"/>
          <p:cNvSpPr>
            <a:spLocks noGrp="1"/>
          </p:cNvSpPr>
          <p:nvPr>
            <p:ph type="body" sz="quarter" idx="13"/>
          </p:nvPr>
        </p:nvSpPr>
        <p:spPr/>
        <p:txBody>
          <a:bodyPr/>
          <a:lstStyle/>
          <a:p>
            <a:r>
              <a:rPr lang="en-US" dirty="0" smtClean="0"/>
              <a:t>Trends from Customer Satisfaction Surveys </a:t>
            </a:r>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14</a:t>
            </a:fld>
            <a:endParaRPr lang="en-US" dirty="0"/>
          </a:p>
        </p:txBody>
      </p:sp>
      <p:sp>
        <p:nvSpPr>
          <p:cNvPr id="11" name="Picture Placeholder 10"/>
          <p:cNvSpPr>
            <a:spLocks noGrp="1"/>
          </p:cNvSpPr>
          <p:nvPr>
            <p:ph type="pic" sz="quarter" idx="14"/>
          </p:nvPr>
        </p:nvSpPr>
        <p:spPr/>
      </p:sp>
      <p:sp>
        <p:nvSpPr>
          <p:cNvPr id="12" name="Rectangle 17"/>
          <p:cNvSpPr>
            <a:spLocks noChangeArrowheads="1"/>
          </p:cNvSpPr>
          <p:nvPr/>
        </p:nvSpPr>
        <p:spPr bwMode="auto">
          <a:xfrm>
            <a:off x="2143369" y="4767364"/>
            <a:ext cx="5771661" cy="833336"/>
          </a:xfrm>
          <a:prstGeom prst="rect">
            <a:avLst/>
          </a:prstGeom>
          <a:solidFill>
            <a:schemeClr val="tx1"/>
          </a:solidFill>
          <a:ln w="12700">
            <a:noFill/>
            <a:miter lim="800000"/>
            <a:headEnd/>
            <a:tailEnd/>
          </a:ln>
          <a:effectLst/>
        </p:spPr>
        <p:txBody>
          <a:bodyPr lIns="90477" tIns="44444" rIns="90477" bIns="44444"/>
          <a:lstStyle/>
          <a:p>
            <a:pPr algn="ctr">
              <a:lnSpc>
                <a:spcPct val="90000"/>
              </a:lnSpc>
              <a:spcBef>
                <a:spcPts val="600"/>
              </a:spcBef>
              <a:spcAft>
                <a:spcPts val="600"/>
              </a:spcAft>
              <a:buClr>
                <a:srgbClr val="003A94"/>
              </a:buClr>
            </a:pPr>
            <a:r>
              <a:rPr lang="en-US" sz="1200" b="1" dirty="0" smtClean="0">
                <a:solidFill>
                  <a:schemeClr val="bg1"/>
                </a:solidFill>
              </a:rPr>
              <a:t>Hypotheses</a:t>
            </a:r>
            <a:endParaRPr lang="en-US" altLang="ja-JP" sz="1200" b="1" dirty="0">
              <a:solidFill>
                <a:schemeClr val="bg1"/>
              </a:solidFill>
            </a:endParaRPr>
          </a:p>
          <a:p>
            <a:pPr marL="227013" lvl="1" indent="-203200">
              <a:lnSpc>
                <a:spcPct val="90000"/>
              </a:lnSpc>
              <a:spcBef>
                <a:spcPts val="300"/>
              </a:spcBef>
              <a:spcAft>
                <a:spcPts val="300"/>
              </a:spcAft>
              <a:buClr>
                <a:schemeClr val="accent2"/>
              </a:buClr>
              <a:buSzPct val="135000"/>
              <a:buFont typeface="Lucida Grande"/>
              <a:buChar char="￭"/>
            </a:pPr>
            <a:r>
              <a:rPr lang="en-US" sz="1200" b="1" dirty="0" smtClean="0">
                <a:solidFill>
                  <a:schemeClr val="bg1"/>
                </a:solidFill>
              </a:rPr>
              <a:t>Shared services satisfaction exceeds prior service delivery satisfaction</a:t>
            </a:r>
          </a:p>
          <a:p>
            <a:pPr marL="227013" lvl="1" indent="-203200">
              <a:lnSpc>
                <a:spcPct val="90000"/>
              </a:lnSpc>
              <a:spcBef>
                <a:spcPts val="300"/>
              </a:spcBef>
              <a:spcAft>
                <a:spcPts val="300"/>
              </a:spcAft>
              <a:buClr>
                <a:schemeClr val="accent2"/>
              </a:buClr>
              <a:buSzPct val="135000"/>
              <a:buFont typeface="Lucida Grande"/>
              <a:buChar char="￭"/>
            </a:pPr>
            <a:r>
              <a:rPr lang="en-US" sz="1200" b="1" dirty="0" smtClean="0">
                <a:solidFill>
                  <a:schemeClr val="bg1"/>
                </a:solidFill>
              </a:rPr>
              <a:t>Shared services customer satisfaction improves over time</a:t>
            </a:r>
            <a:endParaRPr lang="en-US" sz="1200" b="1" dirty="0">
              <a:solidFill>
                <a:schemeClr val="bg1"/>
              </a:solidFill>
            </a:endParaRPr>
          </a:p>
        </p:txBody>
      </p:sp>
    </p:spTree>
    <p:extLst>
      <p:ext uri="{BB962C8B-B14F-4D97-AF65-F5344CB8AC3E}">
        <p14:creationId xmlns:p14="http://schemas.microsoft.com/office/powerpoint/2010/main" val="3268562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See</a:t>
            </a:r>
            <a:endParaRPr lang="en-US" dirty="0"/>
          </a:p>
        </p:txBody>
      </p:sp>
      <p:sp>
        <p:nvSpPr>
          <p:cNvPr id="3" name="Content Placeholder 2"/>
          <p:cNvSpPr>
            <a:spLocks noGrp="1"/>
          </p:cNvSpPr>
          <p:nvPr>
            <p:ph idx="1"/>
          </p:nvPr>
        </p:nvSpPr>
        <p:spPr/>
        <p:txBody>
          <a:bodyPr/>
          <a:lstStyle/>
          <a:p>
            <a:pPr lvl="1"/>
            <a:r>
              <a:rPr lang="en-US" dirty="0" smtClean="0"/>
              <a:t>Companies who have conducted baseline surveys before their SSO is implemented typically see a decline in customer satisfaction during the first year of operations</a:t>
            </a:r>
          </a:p>
          <a:p>
            <a:pPr lvl="2"/>
            <a:r>
              <a:rPr lang="en-US" dirty="0" smtClean="0"/>
              <a:t>This decline is not surprising due to customer reluctance to adopt a shared services model </a:t>
            </a:r>
          </a:p>
          <a:p>
            <a:pPr lvl="2"/>
            <a:r>
              <a:rPr lang="en-US" dirty="0" smtClean="0"/>
              <a:t>Likewise, initial operations during the first year can have some hiccups in service as all parties become accustomed to the new model</a:t>
            </a:r>
          </a:p>
          <a:p>
            <a:pPr lvl="1"/>
            <a:r>
              <a:rPr lang="en-US" dirty="0" smtClean="0"/>
              <a:t>However, our data indicate that customer satisfaction increases in the second year of operations and continues to increase in Years 3 and 4</a:t>
            </a:r>
          </a:p>
          <a:p>
            <a:pPr lvl="2"/>
            <a:r>
              <a:rPr lang="en-US" dirty="0" smtClean="0"/>
              <a:t>The average increase in Year 2 surpasses </a:t>
            </a:r>
            <a:br>
              <a:rPr lang="en-US" dirty="0" smtClean="0"/>
            </a:br>
            <a:r>
              <a:rPr lang="en-US" dirty="0" smtClean="0"/>
              <a:t>the percent decrease in Year 1</a:t>
            </a:r>
          </a:p>
          <a:p>
            <a:pPr lvl="2"/>
            <a:r>
              <a:rPr lang="en-US" dirty="0" smtClean="0"/>
              <a:t>The average increases in Years 3 and 4 trend </a:t>
            </a:r>
            <a:br>
              <a:rPr lang="en-US" dirty="0" smtClean="0"/>
            </a:br>
            <a:r>
              <a:rPr lang="en-US" dirty="0" smtClean="0"/>
              <a:t>smaller as it becomes harder for SSOs to </a:t>
            </a:r>
            <a:br>
              <a:rPr lang="en-US" dirty="0" smtClean="0"/>
            </a:br>
            <a:r>
              <a:rPr lang="en-US" dirty="0" smtClean="0"/>
              <a:t>continue to improve on customer satisfaction </a:t>
            </a:r>
            <a:br>
              <a:rPr lang="en-US" dirty="0" smtClean="0"/>
            </a:br>
            <a:r>
              <a:rPr lang="en-US" dirty="0" smtClean="0"/>
              <a:t>after the initial increase</a:t>
            </a:r>
          </a:p>
          <a:p>
            <a:pPr lvl="1"/>
            <a:r>
              <a:rPr lang="en-US" dirty="0" smtClean="0"/>
              <a:t>After the initial year of operations, data show that </a:t>
            </a:r>
            <a:br>
              <a:rPr lang="en-US" dirty="0" smtClean="0"/>
            </a:br>
            <a:r>
              <a:rPr lang="en-US" dirty="0" smtClean="0"/>
              <a:t>customer satisfaction levels are higher with shared </a:t>
            </a:r>
            <a:br>
              <a:rPr lang="en-US" dirty="0" smtClean="0"/>
            </a:br>
            <a:r>
              <a:rPr lang="en-US" dirty="0" smtClean="0"/>
              <a:t>services than with prior delivery models</a:t>
            </a:r>
          </a:p>
          <a:p>
            <a:pPr lvl="1"/>
            <a:r>
              <a:rPr lang="en-US" dirty="0" smtClean="0"/>
              <a:t>For on-going operations, the bar is raised and SSOs </a:t>
            </a:r>
            <a:br>
              <a:rPr lang="en-US" dirty="0" smtClean="0"/>
            </a:br>
            <a:r>
              <a:rPr lang="en-US" dirty="0" smtClean="0"/>
              <a:t>must work hard to maintain the higher levels of </a:t>
            </a:r>
            <a:br>
              <a:rPr lang="en-US" dirty="0" smtClean="0"/>
            </a:br>
            <a:r>
              <a:rPr lang="en-US" dirty="0" smtClean="0"/>
              <a:t>satisfaction and to find innovative ways to continue </a:t>
            </a:r>
            <a:br>
              <a:rPr lang="en-US" dirty="0" smtClean="0"/>
            </a:br>
            <a:r>
              <a:rPr lang="en-US" dirty="0" smtClean="0"/>
              <a:t>improving</a:t>
            </a:r>
            <a:endParaRPr lang="en-US" dirty="0"/>
          </a:p>
        </p:txBody>
      </p:sp>
      <p:sp>
        <p:nvSpPr>
          <p:cNvPr id="4" name="Text Placeholder 3"/>
          <p:cNvSpPr>
            <a:spLocks noGrp="1"/>
          </p:cNvSpPr>
          <p:nvPr>
            <p:ph type="body" sz="quarter" idx="13"/>
          </p:nvPr>
        </p:nvSpPr>
        <p:spPr/>
        <p:txBody>
          <a:bodyPr/>
          <a:lstStyle/>
          <a:p>
            <a:r>
              <a:rPr lang="en-US" dirty="0" smtClean="0"/>
              <a:t>Trends from Customer Satisfaction Surveys </a:t>
            </a:r>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15</a:t>
            </a:fld>
            <a:endParaRPr lang="en-US" dirty="0"/>
          </a:p>
        </p:txBody>
      </p:sp>
      <p:sp>
        <p:nvSpPr>
          <p:cNvPr id="10" name="Picture Placeholder 9"/>
          <p:cNvSpPr>
            <a:spLocks noGrp="1"/>
          </p:cNvSpPr>
          <p:nvPr>
            <p:ph type="pic" sz="quarter" idx="14"/>
          </p:nvPr>
        </p:nvSpPr>
        <p:spPr/>
      </p:sp>
      <p:pic>
        <p:nvPicPr>
          <p:cNvPr id="13" name="Picture 3"/>
          <p:cNvPicPr>
            <a:picLocks noChangeAspect="1" noChangeArrowheads="1"/>
          </p:cNvPicPr>
          <p:nvPr/>
        </p:nvPicPr>
        <p:blipFill>
          <a:blip r:embed="rId2" cstate="print"/>
          <a:srcRect/>
          <a:stretch>
            <a:fillRect/>
          </a:stretch>
        </p:blipFill>
        <p:spPr bwMode="auto">
          <a:xfrm>
            <a:off x="4827809" y="2938653"/>
            <a:ext cx="4581525" cy="2762250"/>
          </a:xfrm>
          <a:prstGeom prst="rect">
            <a:avLst/>
          </a:prstGeom>
          <a:noFill/>
          <a:ln w="9525">
            <a:solidFill>
              <a:schemeClr val="bg1">
                <a:lumMod val="50000"/>
              </a:schemeClr>
            </a:solidFill>
            <a:miter lim="800000"/>
            <a:headEnd/>
            <a:tailEnd/>
          </a:ln>
          <a:effectLst/>
        </p:spPr>
      </p:pic>
    </p:spTree>
    <p:extLst>
      <p:ext uri="{BB962C8B-B14F-4D97-AF65-F5344CB8AC3E}">
        <p14:creationId xmlns:p14="http://schemas.microsoft.com/office/powerpoint/2010/main" val="2320302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Lessons Learned</a:t>
            </a:r>
            <a:endParaRPr lang="en-US" dirty="0"/>
          </a:p>
        </p:txBody>
      </p:sp>
    </p:spTree>
    <p:extLst>
      <p:ext uri="{BB962C8B-B14F-4D97-AF65-F5344CB8AC3E}">
        <p14:creationId xmlns:p14="http://schemas.microsoft.com/office/powerpoint/2010/main" val="1044512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p:txBody>
          <a:bodyPr/>
          <a:lstStyle/>
          <a:p>
            <a:r>
              <a:rPr lang="en-US" dirty="0" smtClean="0"/>
              <a:t>Consider these lessons when you plan customer satisfaction surveys</a:t>
            </a:r>
          </a:p>
          <a:p>
            <a:pPr marL="228600" indent="-228600">
              <a:buFont typeface="+mj-lt"/>
              <a:buAutoNum type="arabicPeriod"/>
            </a:pPr>
            <a:r>
              <a:rPr lang="en-US" dirty="0" smtClean="0"/>
              <a:t>Establish a baseline</a:t>
            </a:r>
          </a:p>
          <a:p>
            <a:pPr lvl="1"/>
            <a:r>
              <a:rPr lang="en-US" dirty="0" smtClean="0"/>
              <a:t>Capturing satisfaction levels prior to the implementation of a shared services model or addition of new services gives you important data for comparison that can help demonstrate the value of shared services</a:t>
            </a:r>
          </a:p>
          <a:p>
            <a:pPr marL="228600" indent="-228600">
              <a:buFont typeface="+mj-lt"/>
              <a:buAutoNum type="arabicPeriod"/>
            </a:pPr>
            <a:r>
              <a:rPr lang="en-US" dirty="0" smtClean="0"/>
              <a:t>Define your customer groups and use samples appropriately</a:t>
            </a:r>
          </a:p>
          <a:p>
            <a:pPr lvl="1"/>
            <a:r>
              <a:rPr lang="en-US" dirty="0" smtClean="0"/>
              <a:t>Understanding the true customers of the functions and services within your SSO is important for formulating your survey design; samples should be used when appropriate to avoid over-surveying</a:t>
            </a:r>
          </a:p>
          <a:p>
            <a:pPr marL="228600" indent="-228600">
              <a:buFont typeface="+mj-lt"/>
              <a:buAutoNum type="arabicPeriod"/>
            </a:pPr>
            <a:r>
              <a:rPr lang="en-US" dirty="0" smtClean="0"/>
              <a:t>Formulate good survey questions</a:t>
            </a:r>
          </a:p>
          <a:p>
            <a:pPr lvl="1"/>
            <a:r>
              <a:rPr lang="en-US" dirty="0" smtClean="0"/>
              <a:t>Constructing effective survey questions requires careful phrasing, appropriate response scales, and distinguishing between different service attributes and dimension that influence customer satisfaction</a:t>
            </a:r>
          </a:p>
          <a:p>
            <a:pPr marL="228600" indent="-228600">
              <a:buFont typeface="+mj-lt"/>
              <a:buAutoNum type="arabicPeriod"/>
            </a:pPr>
            <a:r>
              <a:rPr lang="en-US" dirty="0" smtClean="0"/>
              <a:t>Pay attention to survey structure</a:t>
            </a:r>
          </a:p>
          <a:p>
            <a:pPr lvl="1"/>
            <a:r>
              <a:rPr lang="en-US" dirty="0" smtClean="0"/>
              <a:t>Considering the flow of the survey and managing the overall length of the survey is important for ensuring a good response</a:t>
            </a:r>
          </a:p>
          <a:p>
            <a:pPr marL="228600" indent="-228600">
              <a:buFont typeface="+mj-lt"/>
              <a:buAutoNum type="arabicPeriod"/>
            </a:pPr>
            <a:r>
              <a:rPr lang="en-US" dirty="0" smtClean="0"/>
              <a:t>Build a communications plan to support your surveys </a:t>
            </a:r>
          </a:p>
          <a:p>
            <a:pPr lvl="1"/>
            <a:r>
              <a:rPr lang="en-US" dirty="0" smtClean="0"/>
              <a:t>Communicating with your customers and employees is essential both pre- and post-surveys and in conjunction with other methods used for capturing feedback</a:t>
            </a:r>
            <a:endParaRPr lang="en-US" dirty="0"/>
          </a:p>
        </p:txBody>
      </p:sp>
      <p:sp>
        <p:nvSpPr>
          <p:cNvPr id="10" name="Text Placeholder 9"/>
          <p:cNvSpPr>
            <a:spLocks noGrp="1"/>
          </p:cNvSpPr>
          <p:nvPr>
            <p:ph type="body" sz="quarter" idx="13"/>
          </p:nvPr>
        </p:nvSpPr>
        <p:spPr/>
        <p:txBody>
          <a:bodyPr/>
          <a:lstStyle/>
          <a:p>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17</a:t>
            </a:fld>
            <a:endParaRPr lang="en-US" dirty="0"/>
          </a:p>
        </p:txBody>
      </p:sp>
      <p:sp>
        <p:nvSpPr>
          <p:cNvPr id="11" name="Picture Placeholder 10"/>
          <p:cNvSpPr>
            <a:spLocks noGrp="1"/>
          </p:cNvSpPr>
          <p:nvPr>
            <p:ph type="pic" sz="quarter" idx="14"/>
          </p:nvPr>
        </p:nvSpPr>
        <p:spPr/>
      </p:sp>
    </p:spTree>
    <p:extLst>
      <p:ext uri="{BB962C8B-B14F-4D97-AF65-F5344CB8AC3E}">
        <p14:creationId xmlns:p14="http://schemas.microsoft.com/office/powerpoint/2010/main" val="2062078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lvl="1"/>
            <a:r>
              <a:rPr lang="en-US" dirty="0" smtClean="0"/>
              <a:t>Customer satisfaction for an internal service organization is a primary measure of results (along with cost, quality, and compliance); therefore, it deserves thoughtful attention</a:t>
            </a:r>
          </a:p>
          <a:p>
            <a:pPr lvl="1"/>
            <a:r>
              <a:rPr lang="en-US" dirty="0" smtClean="0"/>
              <a:t>Measurement of customer satisfaction is one element of a customer satisfaction program</a:t>
            </a:r>
          </a:p>
          <a:p>
            <a:pPr lvl="1"/>
            <a:r>
              <a:rPr lang="en-US" dirty="0" smtClean="0"/>
              <a:t>Lots of communication leverages the results of measurement</a:t>
            </a:r>
          </a:p>
          <a:p>
            <a:pPr lvl="1"/>
            <a:r>
              <a:rPr lang="en-US" dirty="0" smtClean="0"/>
              <a:t>Lack of communication destroys value</a:t>
            </a:r>
          </a:p>
          <a:p>
            <a:pPr lvl="1"/>
            <a:r>
              <a:rPr lang="en-US" dirty="0" smtClean="0"/>
              <a:t>Benefits are lost if measurement results do not drive successful improvement initiatives</a:t>
            </a:r>
            <a:endParaRPr lang="en-US" dirty="0"/>
          </a:p>
        </p:txBody>
      </p:sp>
      <p:sp>
        <p:nvSpPr>
          <p:cNvPr id="4" name="Text Placeholder 3"/>
          <p:cNvSpPr>
            <a:spLocks noGrp="1"/>
          </p:cNvSpPr>
          <p:nvPr>
            <p:ph type="body" sz="quarter" idx="13"/>
          </p:nvPr>
        </p:nvSpPr>
        <p:spPr/>
        <p:txBody>
          <a:bodyPr/>
          <a:lstStyle/>
          <a:p>
            <a:r>
              <a:rPr lang="en-US" dirty="0" smtClean="0"/>
              <a:t>Lessons Learned</a:t>
            </a:r>
            <a:endParaRPr lang="en-US" dirty="0"/>
          </a:p>
        </p:txBody>
      </p:sp>
      <p:sp>
        <p:nvSpPr>
          <p:cNvPr id="5" name="Slide Number Placeholder 4"/>
          <p:cNvSpPr>
            <a:spLocks noGrp="1"/>
          </p:cNvSpPr>
          <p:nvPr>
            <p:ph type="sldNum" sz="quarter" idx="15"/>
          </p:nvPr>
        </p:nvSpPr>
        <p:spPr/>
        <p:txBody>
          <a:bodyPr/>
          <a:lstStyle/>
          <a:p>
            <a:fld id="{D442FEC2-C4C0-684E-9C0D-AAB39C335FE4}" type="slidenum">
              <a:rPr lang="en-US" smtClean="0"/>
              <a:pPr/>
              <a:t>18</a:t>
            </a:fld>
            <a:endParaRPr lang="en-US" dirty="0"/>
          </a:p>
        </p:txBody>
      </p:sp>
      <p:sp>
        <p:nvSpPr>
          <p:cNvPr id="11" name="Picture Placeholder 10"/>
          <p:cNvSpPr>
            <a:spLocks noGrp="1"/>
          </p:cNvSpPr>
          <p:nvPr>
            <p:ph type="pic" sz="quarter" idx="14"/>
          </p:nvPr>
        </p:nvSpPr>
        <p:spPr/>
      </p:sp>
      <p:grpSp>
        <p:nvGrpSpPr>
          <p:cNvPr id="16" name="Group 15"/>
          <p:cNvGrpSpPr/>
          <p:nvPr/>
        </p:nvGrpSpPr>
        <p:grpSpPr>
          <a:xfrm>
            <a:off x="1966758" y="3233351"/>
            <a:ext cx="6106726" cy="2814637"/>
            <a:chOff x="1966758" y="3233351"/>
            <a:chExt cx="6106726" cy="2814637"/>
          </a:xfrm>
        </p:grpSpPr>
        <p:sp>
          <p:nvSpPr>
            <p:cNvPr id="12" name="Rectangle 6"/>
            <p:cNvSpPr>
              <a:spLocks noChangeArrowheads="1"/>
            </p:cNvSpPr>
            <p:nvPr/>
          </p:nvSpPr>
          <p:spPr bwMode="auto">
            <a:xfrm>
              <a:off x="1966758" y="3654038"/>
              <a:ext cx="2868226" cy="2393950"/>
            </a:xfrm>
            <a:prstGeom prst="rect">
              <a:avLst/>
            </a:prstGeom>
            <a:noFill/>
            <a:ln w="12700" algn="ctr">
              <a:noFill/>
              <a:miter lim="800000"/>
              <a:headEnd/>
              <a:tailEnd/>
            </a:ln>
          </p:spPr>
          <p:txBody>
            <a:bodyPr lIns="90444" tIns="44429" rIns="90444" bIns="44429"/>
            <a:lstStyle/>
            <a:p>
              <a:pPr marL="227013" lvl="1" indent="-203200">
                <a:lnSpc>
                  <a:spcPct val="90000"/>
                </a:lnSpc>
                <a:spcBef>
                  <a:spcPts val="300"/>
                </a:spcBef>
                <a:spcAft>
                  <a:spcPts val="300"/>
                </a:spcAft>
                <a:buClr>
                  <a:schemeClr val="accent2"/>
                </a:buClr>
                <a:buSzPct val="135000"/>
                <a:buFont typeface="Lucida Grande"/>
                <a:buChar char="￭"/>
              </a:pPr>
              <a:r>
                <a:rPr lang="en-US" sz="1200" dirty="0"/>
                <a:t>Take time to define objectives</a:t>
              </a:r>
            </a:p>
            <a:p>
              <a:pPr marL="227013" lvl="1" indent="-203200">
                <a:lnSpc>
                  <a:spcPct val="90000"/>
                </a:lnSpc>
                <a:spcBef>
                  <a:spcPts val="300"/>
                </a:spcBef>
                <a:spcAft>
                  <a:spcPts val="300"/>
                </a:spcAft>
                <a:buClr>
                  <a:schemeClr val="accent2"/>
                </a:buClr>
                <a:buSzPct val="135000"/>
                <a:buFont typeface="Lucida Grande"/>
                <a:buChar char="￭"/>
              </a:pPr>
              <a:r>
                <a:rPr lang="en-US" sz="1200" dirty="0"/>
                <a:t>Manage it like a project</a:t>
              </a:r>
            </a:p>
            <a:p>
              <a:pPr marL="227013" lvl="1" indent="-203200">
                <a:lnSpc>
                  <a:spcPct val="90000"/>
                </a:lnSpc>
                <a:spcBef>
                  <a:spcPts val="300"/>
                </a:spcBef>
                <a:spcAft>
                  <a:spcPts val="300"/>
                </a:spcAft>
                <a:buClr>
                  <a:schemeClr val="accent2"/>
                </a:buClr>
                <a:buSzPct val="135000"/>
                <a:buFont typeface="Lucida Grande"/>
                <a:buChar char="￭"/>
              </a:pPr>
              <a:r>
                <a:rPr lang="en-US" sz="1200" dirty="0"/>
                <a:t>Include representatives from all shared services</a:t>
              </a:r>
            </a:p>
            <a:p>
              <a:pPr marL="227013" lvl="1" indent="-203200">
                <a:lnSpc>
                  <a:spcPct val="90000"/>
                </a:lnSpc>
                <a:spcBef>
                  <a:spcPts val="300"/>
                </a:spcBef>
                <a:spcAft>
                  <a:spcPts val="300"/>
                </a:spcAft>
                <a:buClr>
                  <a:schemeClr val="accent2"/>
                </a:buClr>
                <a:buSzPct val="135000"/>
                <a:buFont typeface="Lucida Grande"/>
                <a:buChar char="￭"/>
              </a:pPr>
              <a:r>
                <a:rPr lang="en-US" sz="1200" dirty="0"/>
                <a:t>Follow through on communications and improvement initiatives</a:t>
              </a:r>
            </a:p>
          </p:txBody>
        </p:sp>
        <p:sp>
          <p:nvSpPr>
            <p:cNvPr id="13" name="Rectangle 7"/>
            <p:cNvSpPr>
              <a:spLocks noChangeArrowheads="1"/>
            </p:cNvSpPr>
            <p:nvPr/>
          </p:nvSpPr>
          <p:spPr bwMode="auto">
            <a:xfrm>
              <a:off x="5205258" y="3654038"/>
              <a:ext cx="2868226" cy="2393950"/>
            </a:xfrm>
            <a:prstGeom prst="rect">
              <a:avLst/>
            </a:prstGeom>
            <a:noFill/>
            <a:ln w="12700" algn="ctr">
              <a:noFill/>
              <a:miter lim="800000"/>
              <a:headEnd/>
              <a:tailEnd/>
            </a:ln>
          </p:spPr>
          <p:txBody>
            <a:bodyPr lIns="90444" tIns="44429" rIns="90444" bIns="44429"/>
            <a:lstStyle/>
            <a:p>
              <a:pPr marL="227013" lvl="1" indent="-203200">
                <a:lnSpc>
                  <a:spcPct val="90000"/>
                </a:lnSpc>
                <a:spcBef>
                  <a:spcPts val="300"/>
                </a:spcBef>
                <a:spcAft>
                  <a:spcPts val="300"/>
                </a:spcAft>
                <a:buClr>
                  <a:schemeClr val="accent2"/>
                </a:buClr>
                <a:buSzPct val="135000"/>
                <a:buFont typeface="Lucida Grande"/>
                <a:buChar char="￭"/>
              </a:pPr>
              <a:r>
                <a:rPr lang="en-US" sz="1200" dirty="0"/>
                <a:t>Approach it as a </a:t>
              </a:r>
              <a:r>
                <a:rPr lang="en-US" sz="1200" dirty="0" smtClean="0"/>
                <a:t>one-time </a:t>
              </a:r>
              <a:r>
                <a:rPr lang="en-US" sz="1200" dirty="0"/>
                <a:t>event</a:t>
              </a:r>
            </a:p>
            <a:p>
              <a:pPr marL="227013" lvl="1" indent="-203200">
                <a:lnSpc>
                  <a:spcPct val="90000"/>
                </a:lnSpc>
                <a:spcBef>
                  <a:spcPts val="300"/>
                </a:spcBef>
                <a:spcAft>
                  <a:spcPts val="300"/>
                </a:spcAft>
                <a:buClr>
                  <a:schemeClr val="accent2"/>
                </a:buClr>
                <a:buSzPct val="135000"/>
                <a:buFont typeface="Lucida Grande"/>
                <a:buChar char="￭"/>
              </a:pPr>
              <a:r>
                <a:rPr lang="en-US" sz="1200" dirty="0"/>
                <a:t>Cut corners on survey design</a:t>
              </a:r>
            </a:p>
          </p:txBody>
        </p:sp>
        <p:sp>
          <p:nvSpPr>
            <p:cNvPr id="14" name="Rectangle 8"/>
            <p:cNvSpPr>
              <a:spLocks noChangeArrowheads="1"/>
            </p:cNvSpPr>
            <p:nvPr/>
          </p:nvSpPr>
          <p:spPr bwMode="auto">
            <a:xfrm>
              <a:off x="1968345" y="3233351"/>
              <a:ext cx="2866531" cy="396875"/>
            </a:xfrm>
            <a:prstGeom prst="rect">
              <a:avLst/>
            </a:prstGeom>
            <a:solidFill>
              <a:schemeClr val="accent2"/>
            </a:solidFill>
            <a:ln w="9525">
              <a:noFill/>
              <a:miter lim="800000"/>
              <a:headEnd/>
              <a:tailEnd/>
            </a:ln>
          </p:spPr>
          <p:txBody>
            <a:bodyPr wrap="none" lIns="91418" tIns="45710" rIns="91418" bIns="45710" anchor="ctr"/>
            <a:lstStyle/>
            <a:p>
              <a:pPr algn="ctr"/>
              <a:r>
                <a:rPr lang="en-US" sz="1400" b="1" dirty="0">
                  <a:solidFill>
                    <a:schemeClr val="bg1"/>
                  </a:solidFill>
                </a:rPr>
                <a:t>DO</a:t>
              </a:r>
            </a:p>
          </p:txBody>
        </p:sp>
        <p:sp>
          <p:nvSpPr>
            <p:cNvPr id="15" name="Rectangle 9"/>
            <p:cNvSpPr>
              <a:spLocks noChangeArrowheads="1"/>
            </p:cNvSpPr>
            <p:nvPr/>
          </p:nvSpPr>
          <p:spPr bwMode="auto">
            <a:xfrm>
              <a:off x="5200495" y="3236526"/>
              <a:ext cx="2864837" cy="396875"/>
            </a:xfrm>
            <a:prstGeom prst="rect">
              <a:avLst/>
            </a:prstGeom>
            <a:solidFill>
              <a:schemeClr val="accent2"/>
            </a:solidFill>
            <a:ln w="9525">
              <a:noFill/>
              <a:miter lim="800000"/>
              <a:headEnd/>
              <a:tailEnd/>
            </a:ln>
          </p:spPr>
          <p:txBody>
            <a:bodyPr wrap="none" lIns="91418" tIns="45710" rIns="91418" bIns="45710" anchor="ctr"/>
            <a:lstStyle/>
            <a:p>
              <a:pPr algn="ctr"/>
              <a:r>
                <a:rPr lang="en-US" sz="1400" b="1" dirty="0">
                  <a:solidFill>
                    <a:schemeClr val="bg1"/>
                  </a:solidFill>
                </a:rPr>
                <a:t>DON’T</a:t>
              </a:r>
            </a:p>
          </p:txBody>
        </p:sp>
      </p:grpSp>
    </p:spTree>
    <p:extLst>
      <p:ext uri="{BB962C8B-B14F-4D97-AF65-F5344CB8AC3E}">
        <p14:creationId xmlns:p14="http://schemas.microsoft.com/office/powerpoint/2010/main" val="3923329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r>
              <a:rPr lang="en-US" dirty="0"/>
              <a:t>For more information on </a:t>
            </a:r>
            <a:r>
              <a:rPr lang="en-US" dirty="0" smtClean="0"/>
              <a:t>customer satisfaction, </a:t>
            </a:r>
            <a:r>
              <a:rPr lang="en-US" dirty="0"/>
              <a:t>please contact us</a:t>
            </a:r>
            <a:r>
              <a:rPr lang="en-US" dirty="0" smtClean="0"/>
              <a:t>.</a:t>
            </a:r>
            <a:endParaRPr lang="en-US" dirty="0"/>
          </a:p>
        </p:txBody>
      </p:sp>
      <p:sp>
        <p:nvSpPr>
          <p:cNvPr id="7" name="Title 6"/>
          <p:cNvSpPr>
            <a:spLocks noGrp="1"/>
          </p:cNvSpPr>
          <p:nvPr>
            <p:ph type="title"/>
          </p:nvPr>
        </p:nvSpPr>
        <p:spPr/>
        <p:txBody>
          <a:bodyPr/>
          <a:lstStyle/>
          <a:p>
            <a:r>
              <a:rPr lang="en-US" dirty="0" smtClean="0"/>
              <a:t>Contact Us</a:t>
            </a:r>
            <a:endParaRPr lang="en-US" dirty="0"/>
          </a:p>
        </p:txBody>
      </p:sp>
      <p:sp>
        <p:nvSpPr>
          <p:cNvPr id="3" name="Text Placeholder 2"/>
          <p:cNvSpPr>
            <a:spLocks noGrp="1"/>
          </p:cNvSpPr>
          <p:nvPr>
            <p:ph type="body" sz="quarter" idx="13"/>
          </p:nvPr>
        </p:nvSpPr>
        <p:spPr/>
        <p:txBody>
          <a:bodyPr/>
          <a:lstStyle/>
          <a:p>
            <a:endParaRPr lang="en-US" dirty="0"/>
          </a:p>
        </p:txBody>
      </p:sp>
      <p:sp>
        <p:nvSpPr>
          <p:cNvPr id="5" name="Slide Number Placeholder 4"/>
          <p:cNvSpPr>
            <a:spLocks noGrp="1"/>
          </p:cNvSpPr>
          <p:nvPr>
            <p:ph type="sldNum" sz="quarter" idx="14"/>
          </p:nvPr>
        </p:nvSpPr>
        <p:spPr/>
        <p:txBody>
          <a:bodyPr/>
          <a:lstStyle/>
          <a:p>
            <a:fld id="{D442FEC2-C4C0-684E-9C0D-AAB39C335FE4}" type="slidenum">
              <a:rPr lang="en-US" smtClean="0"/>
              <a:t>19</a:t>
            </a:fld>
            <a:endParaRPr lang="en-US" dirty="0"/>
          </a:p>
        </p:txBody>
      </p:sp>
    </p:spTree>
    <p:extLst>
      <p:ext uri="{BB962C8B-B14F-4D97-AF65-F5344CB8AC3E}">
        <p14:creationId xmlns:p14="http://schemas.microsoft.com/office/powerpoint/2010/main" val="734536850"/>
      </p:ext>
    </p:extLst>
  </p:cSld>
  <p:clrMapOvr>
    <a:masterClrMapping/>
  </p:clrMapOvr>
</p:sld>
</file>

<file path=ppt/theme/theme1.xml><?xml version="1.0" encoding="utf-8"?>
<a:theme xmlns:a="http://schemas.openxmlformats.org/drawingml/2006/main" name="Report Template_2016">
  <a:themeElements>
    <a:clrScheme name="SM_2016 1">
      <a:dk1>
        <a:srgbClr val="5F6062"/>
      </a:dk1>
      <a:lt1>
        <a:sysClr val="window" lastClr="FFFFFF"/>
      </a:lt1>
      <a:dk2>
        <a:srgbClr val="5F6062"/>
      </a:dk2>
      <a:lt2>
        <a:srgbClr val="5F6062"/>
      </a:lt2>
      <a:accent1>
        <a:srgbClr val="5F6062"/>
      </a:accent1>
      <a:accent2>
        <a:srgbClr val="26BCD7"/>
      </a:accent2>
      <a:accent3>
        <a:srgbClr val="EE8434"/>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nchorCtr="1"/>
      <a:lstStyle>
        <a:defPPr algn="ctr">
          <a:defRPr sz="1200" b="1" dirty="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port Template" id="{08F8953A-BFAD-488E-B36B-B05C0783AB3F}" vid="{C8D87DC4-E067-451A-913F-EC158B9BC7A6}"/>
    </a:ext>
  </a:extLst>
</a:theme>
</file>

<file path=ppt/theme/theme2.xml><?xml version="1.0" encoding="utf-8"?>
<a:theme xmlns:a="http://schemas.openxmlformats.org/drawingml/2006/main" name="Report Template_2015_CASE STUDY LAYOUT">
  <a:themeElements>
    <a:clrScheme name="Custom 1">
      <a:dk1>
        <a:srgbClr val="5F6062"/>
      </a:dk1>
      <a:lt1>
        <a:sysClr val="window" lastClr="FFFFFF"/>
      </a:lt1>
      <a:dk2>
        <a:srgbClr val="5F6062"/>
      </a:dk2>
      <a:lt2>
        <a:srgbClr val="5F6062"/>
      </a:lt2>
      <a:accent1>
        <a:srgbClr val="5F6062"/>
      </a:accent1>
      <a:accent2>
        <a:srgbClr val="26BCD7"/>
      </a:accent2>
      <a:accent3>
        <a:srgbClr val="B2B3B2"/>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nchorCtr="1"/>
      <a:lstStyle>
        <a:defPPr algn="ctr">
          <a:defRPr sz="1200" b="1" dirty="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port Template" id="{08F8953A-BFAD-488E-B36B-B05C0783AB3F}" vid="{C2074928-56C0-4D47-AA2F-48853E346C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Report Template</Template>
  <TotalTime>292</TotalTime>
  <Words>1205</Words>
  <Application>Microsoft Office PowerPoint</Application>
  <PresentationFormat>Custom</PresentationFormat>
  <Paragraphs>225</Paragraphs>
  <Slides>20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ＭＳ Ｐゴシック</vt:lpstr>
      <vt:lpstr>Arial</vt:lpstr>
      <vt:lpstr>Arial Narrow</vt:lpstr>
      <vt:lpstr>Calibri</vt:lpstr>
      <vt:lpstr>Courier New</vt:lpstr>
      <vt:lpstr>Lucida Grande</vt:lpstr>
      <vt:lpstr>Monotype Sorts</vt:lpstr>
      <vt:lpstr>Wingdings</vt:lpstr>
      <vt:lpstr>Report Template_2016</vt:lpstr>
      <vt:lpstr>Report Template_2015_CASE STUDY LAYOUT</vt:lpstr>
      <vt:lpstr>Customer Satisfaction</vt:lpstr>
      <vt:lpstr>Agenda</vt:lpstr>
      <vt:lpstr>About ScottMadden’s Shared Services Practice</vt:lpstr>
      <vt:lpstr>PowerPoint Presentation</vt:lpstr>
      <vt:lpstr>Approaches for Measuring Customer Satisfaction</vt:lpstr>
      <vt:lpstr>Approaches for Measuring Customer Satisfaction (Cont’d)</vt:lpstr>
      <vt:lpstr>PowerPoint Presentation</vt:lpstr>
      <vt:lpstr>Why Measure Customer/Employee Perceptions?</vt:lpstr>
      <vt:lpstr>Linking Customer Satisfaction and Employee Engagement</vt:lpstr>
      <vt:lpstr>What You Learn</vt:lpstr>
      <vt:lpstr>PowerPoint Presentation</vt:lpstr>
      <vt:lpstr>Key Issues to Consider</vt:lpstr>
      <vt:lpstr>Key Dimensions to Consider</vt:lpstr>
      <vt:lpstr>PowerPoint Presentation</vt:lpstr>
      <vt:lpstr>Approach for Trend Analysis</vt:lpstr>
      <vt:lpstr>What We See</vt:lpstr>
      <vt:lpstr>PowerPoint Presentation</vt:lpstr>
      <vt:lpstr>Lessons Learned</vt:lpstr>
      <vt:lpstr>Summary</vt:lpstr>
      <vt:lpstr>Contact Us</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Post-Launch Success Factors</dc:title>
  <dc:subject/>
  <dc:creator>Kim Powell</dc:creator>
  <cp:keywords/>
  <dc:description/>
  <cp:lastModifiedBy>Kim Powell</cp:lastModifiedBy>
  <cp:revision>23</cp:revision>
  <cp:lastPrinted>2014-02-17T14:55:26Z</cp:lastPrinted>
  <dcterms:created xsi:type="dcterms:W3CDTF">2017-09-11T18:12:37Z</dcterms:created>
  <dcterms:modified xsi:type="dcterms:W3CDTF">2017-09-14T17:12:18Z</dcterms:modified>
  <cp:category/>
</cp:coreProperties>
</file>