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  <p:sldMasterId id="2147483678" r:id="rId2"/>
    <p:sldMasterId id="2147483694" r:id="rId3"/>
  </p:sldMasterIdLst>
  <p:notesMasterIdLst>
    <p:notesMasterId r:id="rId19"/>
  </p:notesMasterIdLst>
  <p:handoutMasterIdLst>
    <p:handoutMasterId r:id="rId20"/>
  </p:handoutMasterIdLst>
  <p:sldIdLst>
    <p:sldId id="279" r:id="rId4"/>
    <p:sldId id="266" r:id="rId5"/>
    <p:sldId id="267" r:id="rId6"/>
    <p:sldId id="281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80" r:id="rId18"/>
  </p:sldIdLst>
  <p:sldSz cx="10058400" cy="7772400"/>
  <p:notesSz cx="6858000" cy="9144000"/>
  <p:defaultTextStyle>
    <a:defPPr>
      <a:defRPr lang="en-U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68" userDrawn="1">
          <p15:clr>
            <a:srgbClr val="A4A3A4"/>
          </p15:clr>
        </p15:guide>
        <p15:guide id="2" pos="3169">
          <p15:clr>
            <a:srgbClr val="A4A3A4"/>
          </p15:clr>
        </p15:guide>
        <p15:guide id="3" pos="144" userDrawn="1">
          <p15:clr>
            <a:srgbClr val="A4A3A4"/>
          </p15:clr>
        </p15:guide>
        <p15:guide id="4" orient="horz" pos="4425" userDrawn="1">
          <p15:clr>
            <a:srgbClr val="A4A3A4"/>
          </p15:clr>
        </p15:guide>
        <p15:guide id="5" orient="horz" pos="960" userDrawn="1">
          <p15:clr>
            <a:srgbClr val="A4A3A4"/>
          </p15:clr>
        </p15:guide>
        <p15:guide id="6" pos="216" userDrawn="1">
          <p15:clr>
            <a:srgbClr val="A4A3A4"/>
          </p15:clr>
        </p15:guide>
        <p15:guide id="7" orient="horz" pos="1608" userDrawn="1">
          <p15:clr>
            <a:srgbClr val="A4A3A4"/>
          </p15:clr>
        </p15:guide>
        <p15:guide id="8" orient="horz" pos="38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e Sanders" initials="CS" lastIdx="2" clrIdx="0">
    <p:extLst>
      <p:ext uri="{19B8F6BF-5375-455C-9EA6-DF929625EA0E}">
        <p15:presenceInfo xmlns="" xmlns:p15="http://schemas.microsoft.com/office/powerpoint/2012/main" userId="d5056d6eb1ff40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0836" autoAdjust="0"/>
  </p:normalViewPr>
  <p:slideViewPr>
    <p:cSldViewPr snapToGrid="0" snapToObjects="1">
      <p:cViewPr>
        <p:scale>
          <a:sx n="63" d="100"/>
          <a:sy n="63" d="100"/>
        </p:scale>
        <p:origin x="-968" y="-80"/>
      </p:cViewPr>
      <p:guideLst>
        <p:guide orient="horz" pos="2568"/>
        <p:guide orient="horz" pos="4425"/>
        <p:guide orient="horz" pos="960"/>
        <p:guide orient="horz" pos="1608"/>
        <p:guide orient="horz" pos="3816"/>
        <p:guide pos="3169"/>
        <p:guide pos="144"/>
        <p:guide pos="2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1F801-254F-784F-93FD-B082DEE696CB}" type="datetimeFigureOut">
              <a:rPr lang="en-US" smtClean="0"/>
              <a:t>12/11/16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BA558-C4ED-C348-A32F-95E1FD1306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0195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CDB52-6A69-9749-AB79-19C092749A22}" type="datetimeFigureOut">
              <a:rPr lang="en-US" smtClean="0"/>
              <a:t>12/11/16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D814F-A7F6-3746-A65D-8C48702DE0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7751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41ADD-B71A-471E-BA74-D7A04E5FA0D6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4724400"/>
            <a:ext cx="2438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750" lvl="1"/>
            <a:r>
              <a:rPr lang="en-US" sz="1200" b="1" dirty="0"/>
              <a:t>Hawaii</a:t>
            </a:r>
          </a:p>
          <a:p>
            <a:pPr marL="357188" lvl="1" indent="-325438">
              <a:buFont typeface="Arial" charset="0"/>
              <a:buChar char="•"/>
            </a:pPr>
            <a:r>
              <a:rPr lang="en-US" sz="1200" dirty="0"/>
              <a:t>Detailed analytics and technological capabilities have allowed the grid to interconnect more distributed resources than originally envisioned</a:t>
            </a:r>
          </a:p>
          <a:p>
            <a:pPr marL="357188" lvl="1" indent="-357188">
              <a:buFont typeface="Arial" charset="0"/>
              <a:buChar char="•"/>
            </a:pPr>
            <a:r>
              <a:rPr lang="en-US" sz="1200" dirty="0"/>
              <a:t>A utility that emphasizes limited system capabilities risks losing credibility with customers and regulators when high renewable penetration becomes a reality</a:t>
            </a:r>
          </a:p>
          <a:p>
            <a:pPr marL="357188" lvl="1" indent="-357188">
              <a:buFont typeface="Arial" charset="0"/>
              <a:buChar char="•"/>
            </a:pPr>
            <a:r>
              <a:rPr lang="en-US" sz="1200" dirty="0"/>
              <a:t>Proper internal alignment will also allow an organization to partner with other service providers, test new technologies, and be responsive to customers' interests</a:t>
            </a:r>
          </a:p>
          <a:p>
            <a:pPr marL="357188" indent="-357188">
              <a:buFont typeface="Arial" charset="0"/>
              <a:buChar char="•"/>
            </a:pP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884612" y="4735286"/>
            <a:ext cx="259238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lvl="1"/>
            <a:r>
              <a:rPr lang="en-US" sz="1400" b="1" dirty="0"/>
              <a:t>Germany</a:t>
            </a:r>
          </a:p>
          <a:p>
            <a:pPr marL="357188" lvl="1" indent="-341313">
              <a:buFont typeface="Arial" charset="0"/>
              <a:buChar char="•"/>
            </a:pPr>
            <a:r>
              <a:rPr lang="en-US" sz="1400" dirty="0"/>
              <a:t>The transmission system would be under the greatest strain if the </a:t>
            </a:r>
            <a:r>
              <a:rPr lang="en-US" sz="1400" b="1" i="1" dirty="0"/>
              <a:t>triple</a:t>
            </a:r>
            <a:r>
              <a:rPr lang="en-US" sz="1400" dirty="0"/>
              <a:t> conditions of high wind production in northern Germany coincided with an unplanned plant outages in the south and the failure of an extra high voltage line during a period of peak demand in the winter</a:t>
            </a:r>
          </a:p>
          <a:p>
            <a:pPr marL="357188" lvl="1" indent="-341313">
              <a:buFont typeface="Arial" charset="0"/>
              <a:buChar char="•"/>
            </a:pPr>
            <a:r>
              <a:rPr lang="en-US" sz="1400" dirty="0"/>
              <a:t>Grid interventions have increased (e.g., securing reserve power plants for the winter, exercising feed-in management, curtailment of renewable resources)</a:t>
            </a:r>
          </a:p>
        </p:txBody>
      </p:sp>
    </p:spTree>
    <p:extLst>
      <p:ext uri="{BB962C8B-B14F-4D97-AF65-F5344CB8AC3E}">
        <p14:creationId xmlns:p14="http://schemas.microsoft.com/office/powerpoint/2010/main" val="4180235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hyperlink" Target="mailto:xxx@scottmadden.com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hyperlink" Target="mailto:xxx@scottmadden.com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hyperlink" Target="mailto:xxx@scottmadden.com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hyperlink" Target="mailto:xxx@scottmadden.com" TargetMode="Externa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hyperlink" Target="mailto:xxx@scottmadden.com" TargetMode="Externa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hyperlink" Target="mailto:xxx@scottmadden.com" TargetMode="Externa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hyperlink" Target="mailto:xxx@scottmadden.com" TargetMode="Externa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5176" y="3054096"/>
            <a:ext cx="5687568" cy="429768"/>
          </a:xfrm>
        </p:spPr>
        <p:txBody>
          <a:bodyPr anchor="t" anchorCtr="0"/>
          <a:lstStyle>
            <a:lvl1pPr>
              <a:defRPr sz="20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5176" y="4700016"/>
            <a:ext cx="5687568" cy="365760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0" i="0">
                <a:solidFill>
                  <a:schemeClr val="bg1"/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65113" y="5696712"/>
            <a:ext cx="3044952" cy="37490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374904" y="1298448"/>
            <a:ext cx="2633472" cy="8321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Client Logo (optional)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65176" y="7466691"/>
            <a:ext cx="263401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Copyright © 2016 ScottMadden,</a:t>
            </a:r>
            <a:r>
              <a:rPr lang="en-US" sz="700" baseline="0" dirty="0">
                <a:solidFill>
                  <a:schemeClr val="bg1"/>
                </a:solidFill>
              </a:rPr>
              <a:t> Inc. All rights reserved.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4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le and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42FEC2-C4C0-684E-9C0D-AAB39C335FE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73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364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888" y="1417320"/>
            <a:ext cx="4700016" cy="553212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417320"/>
            <a:ext cx="4700016" cy="553212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lang="en-US" sz="2000" b="1" i="1" kern="1200" dirty="0" smtClean="0">
                <a:solidFill>
                  <a:schemeClr val="tx1"/>
                </a:solidFill>
                <a:latin typeface="Arial Narrow"/>
                <a:ea typeface="+mn-ea"/>
                <a:cs typeface="+mn-cs"/>
              </a:defRPr>
            </a:lvl1pPr>
          </a:lstStyle>
          <a:p>
            <a:pPr marL="0" lvl="0" indent="0" algn="l" defTabSz="509412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135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6888" y="2990088"/>
            <a:ext cx="4700016" cy="407822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7" y="2990088"/>
            <a:ext cx="4700016" cy="407822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247650" y="1417320"/>
            <a:ext cx="9561513" cy="14366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82880" y="630936"/>
            <a:ext cx="9692640" cy="6035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 marL="0" indent="0" algn="l" defTabSz="509412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None/>
              <a:defRPr lang="en-US" sz="2000" b="1" i="1" kern="1200" dirty="0" smtClean="0">
                <a:solidFill>
                  <a:schemeClr val="tx1"/>
                </a:solidFill>
                <a:latin typeface="Arial Narrow"/>
                <a:ea typeface="+mn-ea"/>
                <a:cs typeface="+mn-cs"/>
              </a:defRPr>
            </a:lvl1pPr>
          </a:lstStyle>
          <a:p>
            <a:pPr marL="0" lvl="0" indent="0" algn="l" defTabSz="509412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/>
              <a:t>Edit Master text styles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82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59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630936"/>
            <a:ext cx="9692640" cy="603504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1920" y="1627632"/>
            <a:ext cx="5943600" cy="531266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182880" y="1627188"/>
            <a:ext cx="3630168" cy="53133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5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46888" y="1417320"/>
            <a:ext cx="9564624" cy="60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374672" y="2112263"/>
            <a:ext cx="4325112" cy="23865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74672" y="4599432"/>
            <a:ext cx="4325112" cy="23865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404104" y="2112263"/>
            <a:ext cx="4325112" cy="23865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404104" y="4599432"/>
            <a:ext cx="4325112" cy="23865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888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/>
          <p:cNvSpPr>
            <a:spLocks noGrp="1"/>
          </p:cNvSpPr>
          <p:nvPr>
            <p:ph sz="quarter" idx="10"/>
          </p:nvPr>
        </p:nvSpPr>
        <p:spPr>
          <a:xfrm>
            <a:off x="704088" y="5715000"/>
            <a:ext cx="7626096" cy="365760"/>
          </a:xfrm>
        </p:spPr>
        <p:txBody>
          <a:bodyPr anchor="b" anchorCtr="0"/>
          <a:lstStyle>
            <a:lvl1pPr algn="r"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1688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94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siness Card_Atla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3154680" y="2377440"/>
            <a:ext cx="3749040" cy="2048256"/>
            <a:chOff x="5644896" y="2377440"/>
            <a:chExt cx="3749040" cy="2048256"/>
          </a:xfrm>
        </p:grpSpPr>
        <p:pic>
          <p:nvPicPr>
            <p:cNvPr id="12" name="Picture 11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 smtClean="0"/>
                <a:t>Todd Williams </a:t>
              </a:r>
              <a:endParaRPr lang="en-US" sz="1100" b="1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 smtClean="0"/>
                <a:t>Partner</a:t>
              </a:r>
              <a:endParaRPr lang="en-US" sz="1100" b="0" i="0" dirty="0"/>
            </a:p>
          </p:txBody>
        </p:sp>
        <p:sp>
          <p:nvSpPr>
            <p:cNvPr id="15" name="TextBox 14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3495 Piedmont</a:t>
              </a:r>
              <a:r>
                <a:rPr lang="en-US" sz="1000" b="0" i="0" baseline="0" dirty="0"/>
                <a:t> Road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Building 10, Suite 805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Atlanta, GA 30305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 smtClean="0">
                  <a:hlinkClick r:id="rId3"/>
                </a:rPr>
                <a:t>toddwilliams@</a:t>
              </a:r>
              <a:r>
                <a:rPr lang="en-US" sz="1000" b="0" i="0" dirty="0">
                  <a:hlinkClick r:id="rId3"/>
                </a:rPr>
                <a:t>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404-814-</a:t>
              </a:r>
              <a:r>
                <a:rPr lang="en-US" sz="1000" b="0" i="0" baseline="0" dirty="0" smtClean="0"/>
                <a:t>0020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709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siness Cards_Atlant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676656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3495 Piedmont</a:t>
              </a:r>
              <a:r>
                <a:rPr lang="en-US" sz="1000" b="0" i="0" baseline="0" dirty="0"/>
                <a:t> Road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Building 10, Suite 805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Atlanta, GA 30305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404-814-0020 M: xxx-xxx-</a:t>
              </a:r>
              <a:r>
                <a:rPr lang="en-US" sz="1000" b="0" i="0" baseline="0" dirty="0" err="1"/>
                <a:t>xxxx</a:t>
              </a:r>
              <a:endParaRPr lang="en-US" sz="1000" b="0" i="0" dirty="0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5644896" y="2377440"/>
            <a:ext cx="3749040" cy="2048256"/>
            <a:chOff x="5644896" y="2377440"/>
            <a:chExt cx="3749040" cy="2048256"/>
          </a:xfrm>
        </p:grpSpPr>
        <p:pic>
          <p:nvPicPr>
            <p:cNvPr id="11" name="Picture 10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3495 Piedmont</a:t>
              </a:r>
              <a:r>
                <a:rPr lang="en-US" sz="1000" b="0" i="0" baseline="0" dirty="0"/>
                <a:t> Road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Building 10, Suite 805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Atlanta, GA 30305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404-814-0020 M: xxx-xxx-xxxx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077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siness Card_Raleig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3154680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2626 Glenwood Avenue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Suite 480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Raleigh, NC 27608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919-781-4191 M: xxx-xxx-xxxx</a:t>
              </a:r>
              <a:endParaRPr lang="en-US" sz="1000" b="0" i="0" dirty="0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757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siness Cards_Raleigh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676656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2626 Glenwood Avenue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Suite 480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Raleigh, NC 27608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919-781-4191 M: xxx-xxx-xxxx</a:t>
              </a:r>
              <a:endParaRPr lang="en-US" sz="1000" b="0" i="0" dirty="0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5644896" y="2377440"/>
            <a:ext cx="3749040" cy="2048256"/>
            <a:chOff x="5644896" y="2377440"/>
            <a:chExt cx="3749040" cy="2048256"/>
          </a:xfrm>
        </p:grpSpPr>
        <p:pic>
          <p:nvPicPr>
            <p:cNvPr id="11" name="Picture 10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2626 Glenwood Avenue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Suite 480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Raleigh, NC 27608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919-781-4191 M: xxx-xxx-</a:t>
              </a:r>
              <a:r>
                <a:rPr lang="en-US" sz="1000" b="0" i="0" baseline="0" dirty="0" err="1"/>
                <a:t>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045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siness Cards_Raleigh &amp; Atla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676656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3495 Piedmont</a:t>
              </a:r>
              <a:r>
                <a:rPr lang="en-US" sz="1000" b="0" i="0" baseline="0" dirty="0"/>
                <a:t> Road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Building 10, Suite 805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Atlanta, GA 30305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404-814-0020 M: xxx-xxx-</a:t>
              </a:r>
              <a:r>
                <a:rPr lang="en-US" sz="1000" b="0" i="0" baseline="0" dirty="0" err="1"/>
                <a:t>xxxx</a:t>
              </a:r>
              <a:endParaRPr lang="en-US" sz="1000" b="0" i="0" dirty="0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5644896" y="2377440"/>
            <a:ext cx="3749040" cy="2048256"/>
            <a:chOff x="5644896" y="2377440"/>
            <a:chExt cx="3749040" cy="2048256"/>
          </a:xfrm>
        </p:grpSpPr>
        <p:pic>
          <p:nvPicPr>
            <p:cNvPr id="11" name="Picture 10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2626 Glenwood Avenue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Suite 480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Raleigh, NC 27608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919-781-4191 M: xxx-xxx-</a:t>
              </a:r>
              <a:r>
                <a:rPr lang="en-US" sz="1000" b="0" i="0" baseline="0" dirty="0" err="1"/>
                <a:t>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726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Card_Westboroug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3154680" y="2377440"/>
            <a:ext cx="3749040" cy="2048256"/>
            <a:chOff x="5644896" y="2377440"/>
            <a:chExt cx="3749040" cy="2048256"/>
          </a:xfrm>
        </p:grpSpPr>
        <p:pic>
          <p:nvPicPr>
            <p:cNvPr id="12" name="Picture 11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 smtClean="0"/>
                <a:t>Todd Williams</a:t>
              </a:r>
              <a:endParaRPr lang="en-US" sz="1100" b="1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 smtClean="0"/>
                <a:t>Partner</a:t>
              </a:r>
              <a:endParaRPr lang="en-US" sz="1100" b="0" i="0" dirty="0"/>
            </a:p>
          </p:txBody>
        </p:sp>
        <p:sp>
          <p:nvSpPr>
            <p:cNvPr id="15" name="TextBox 14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1900 West Park Drive</a:t>
              </a:r>
              <a:endParaRPr lang="en-US" sz="1000" b="0" i="0" baseline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Suite 250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Westborough, MA 01581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D:</a:t>
              </a:r>
              <a:r>
                <a:rPr lang="en-US" sz="1000" b="0" i="0" baseline="0" dirty="0"/>
                <a:t> </a:t>
              </a:r>
              <a:r>
                <a:rPr lang="en-US" sz="1000" b="0" i="0" baseline="0" dirty="0" smtClean="0"/>
                <a:t>404-814-0020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2642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Cards_Westborough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676656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1900 West Park Drive</a:t>
              </a:r>
              <a:endParaRPr lang="en-US" sz="1000" b="0" i="0" baseline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Suite 250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Westborough, MA 01581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D:</a:t>
              </a:r>
              <a:r>
                <a:rPr lang="en-US" sz="1000" b="0" i="0" baseline="0" dirty="0"/>
                <a:t> xxx-xxx-</a:t>
              </a:r>
              <a:r>
                <a:rPr lang="en-US" sz="1000" b="0" i="0" baseline="0" dirty="0" err="1"/>
                <a:t>xxxx</a:t>
              </a:r>
              <a:r>
                <a:rPr lang="en-US" sz="1000" b="0" i="0" baseline="0" dirty="0"/>
                <a:t>  M: xxx-xxx-</a:t>
              </a:r>
              <a:r>
                <a:rPr lang="en-US" sz="1000" b="0" i="0" baseline="0" dirty="0" err="1"/>
                <a:t>xxxx</a:t>
              </a:r>
              <a:endParaRPr lang="en-US" sz="1000" b="0" i="0" dirty="0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5644896" y="2377440"/>
            <a:ext cx="3749040" cy="2048256"/>
            <a:chOff x="5644896" y="2377440"/>
            <a:chExt cx="3749040" cy="2048256"/>
          </a:xfrm>
        </p:grpSpPr>
        <p:pic>
          <p:nvPicPr>
            <p:cNvPr id="11" name="Picture 10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1900 West Park Drive</a:t>
              </a:r>
              <a:endParaRPr lang="en-US" sz="1000" b="0" i="0" baseline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Suite 250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Westborough, MA 01581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D:</a:t>
              </a:r>
              <a:r>
                <a:rPr lang="en-US" sz="1000" b="0" i="0" baseline="0" dirty="0"/>
                <a:t> xxx-xxx-</a:t>
              </a:r>
              <a:r>
                <a:rPr lang="en-US" sz="1000" b="0" i="0" baseline="0" dirty="0" err="1"/>
                <a:t>xxxx</a:t>
              </a:r>
              <a:r>
                <a:rPr lang="en-US" sz="1000" b="0" i="0" baseline="0" dirty="0"/>
                <a:t>  M: xxx-xxx-</a:t>
              </a:r>
              <a:r>
                <a:rPr lang="en-US" sz="1000" b="0" i="0" baseline="0" dirty="0" err="1"/>
                <a:t>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8E12CD7-2F0B-B84C-A675-E2CC935C7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4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5511800" y="1417638"/>
            <a:ext cx="4175125" cy="553243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16583" y="1417637"/>
            <a:ext cx="5214937" cy="55324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 bullet</a:t>
            </a:r>
          </a:p>
          <a:p>
            <a:pPr lvl="2"/>
            <a:r>
              <a:rPr lang="en-US" dirty="0"/>
              <a:t>Second level bullet</a:t>
            </a:r>
          </a:p>
          <a:p>
            <a:pPr lvl="3"/>
            <a:r>
              <a:rPr lang="en-US" dirty="0"/>
              <a:t>Third level bullet</a:t>
            </a:r>
          </a:p>
          <a:p>
            <a:pPr lvl="4"/>
            <a:r>
              <a:rPr lang="en-US" dirty="0"/>
              <a:t>Fourth level bullet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182563" y="260350"/>
            <a:ext cx="9693275" cy="369888"/>
          </a:xfrm>
        </p:spPr>
        <p:txBody>
          <a:bodyPr anchor="t" anchorCtr="0"/>
          <a:lstStyle>
            <a:lvl1pPr>
              <a:defRPr sz="2000" b="1" i="1" kern="100" cap="none" spc="0">
                <a:solidFill>
                  <a:schemeClr val="tx1"/>
                </a:solidFill>
                <a:latin typeface="Arial Narrow"/>
              </a:defRPr>
            </a:lvl1pPr>
          </a:lstStyle>
          <a:p>
            <a:pPr lvl="0"/>
            <a:r>
              <a:rPr lang="en-US" dirty="0"/>
              <a:t>Case Study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FBBDEE8-6D24-6740-8C90-7E498D9ADF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25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700"/>
            </a:lvl1pPr>
            <a:lvl2pPr marL="509412" indent="0" algn="ctr">
              <a:buNone/>
              <a:defRPr sz="2200"/>
            </a:lvl2pPr>
            <a:lvl3pPr marL="1018824" indent="0" algn="ctr">
              <a:buNone/>
              <a:defRPr sz="2000"/>
            </a:lvl3pPr>
            <a:lvl4pPr marL="1528237" indent="0" algn="ctr">
              <a:buNone/>
              <a:defRPr sz="1800"/>
            </a:lvl4pPr>
            <a:lvl5pPr marL="2037649" indent="0" algn="ctr">
              <a:buNone/>
              <a:defRPr sz="1800"/>
            </a:lvl5pPr>
            <a:lvl6pPr marL="2547061" indent="0" algn="ctr">
              <a:buNone/>
              <a:defRPr sz="1800"/>
            </a:lvl6pPr>
            <a:lvl7pPr marL="3056473" indent="0" algn="ctr">
              <a:buNone/>
              <a:defRPr sz="1800"/>
            </a:lvl7pPr>
            <a:lvl8pPr marL="3565886" indent="0" algn="ctr">
              <a:buNone/>
              <a:defRPr sz="1800"/>
            </a:lvl8pPr>
            <a:lvl9pPr marL="4075298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437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2533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0941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2509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10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61543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2155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01178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800"/>
            </a:lvl1pPr>
            <a:lvl2pPr marL="509412" indent="0">
              <a:buNone/>
              <a:defRPr sz="1600"/>
            </a:lvl2pPr>
            <a:lvl3pPr marL="1018824" indent="0">
              <a:buNone/>
              <a:defRPr sz="1300"/>
            </a:lvl3pPr>
            <a:lvl4pPr marL="1528237" indent="0">
              <a:buNone/>
              <a:defRPr sz="1100"/>
            </a:lvl4pPr>
            <a:lvl5pPr marL="2037649" indent="0">
              <a:buNone/>
              <a:defRPr sz="1100"/>
            </a:lvl5pPr>
            <a:lvl6pPr marL="2547061" indent="0">
              <a:buNone/>
              <a:defRPr sz="1100"/>
            </a:lvl6pPr>
            <a:lvl7pPr marL="3056473" indent="0">
              <a:buNone/>
              <a:defRPr sz="1100"/>
            </a:lvl7pPr>
            <a:lvl8pPr marL="3565886" indent="0">
              <a:buNone/>
              <a:defRPr sz="1100"/>
            </a:lvl8pPr>
            <a:lvl9pPr marL="4075298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91814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800"/>
            </a:lvl1pPr>
            <a:lvl2pPr marL="509412" indent="0">
              <a:buNone/>
              <a:defRPr sz="1600"/>
            </a:lvl2pPr>
            <a:lvl3pPr marL="1018824" indent="0">
              <a:buNone/>
              <a:defRPr sz="1300"/>
            </a:lvl3pPr>
            <a:lvl4pPr marL="1528237" indent="0">
              <a:buNone/>
              <a:defRPr sz="1100"/>
            </a:lvl4pPr>
            <a:lvl5pPr marL="2037649" indent="0">
              <a:buNone/>
              <a:defRPr sz="1100"/>
            </a:lvl5pPr>
            <a:lvl6pPr marL="2547061" indent="0">
              <a:buNone/>
              <a:defRPr sz="1100"/>
            </a:lvl6pPr>
            <a:lvl7pPr marL="3056473" indent="0">
              <a:buNone/>
              <a:defRPr sz="1100"/>
            </a:lvl7pPr>
            <a:lvl8pPr marL="3565886" indent="0">
              <a:buNone/>
              <a:defRPr sz="1100"/>
            </a:lvl8pPr>
            <a:lvl9pPr marL="4075298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5576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2858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9144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theme" Target="../theme/theme2.xml"/><Relationship Id="rId3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Relationship Id="rId9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" y="630936"/>
            <a:ext cx="9692640" cy="603504"/>
          </a:xfrm>
          <a:prstGeom prst="rect">
            <a:avLst/>
          </a:prstGeom>
        </p:spPr>
        <p:txBody>
          <a:bodyPr vert="horz" lIns="101882" tIns="45720" rIns="101882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744" y="1417320"/>
            <a:ext cx="9601200" cy="5522976"/>
          </a:xfrm>
          <a:prstGeom prst="rect">
            <a:avLst/>
          </a:prstGeom>
        </p:spPr>
        <p:txBody>
          <a:bodyPr vert="horz" lIns="101882" tIns="45720" rIns="101882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 bullet</a:t>
            </a:r>
          </a:p>
          <a:p>
            <a:pPr lvl="2"/>
            <a:r>
              <a:rPr lang="en-US" dirty="0"/>
              <a:t>Second level bullet</a:t>
            </a:r>
          </a:p>
          <a:p>
            <a:pPr lvl="3"/>
            <a:r>
              <a:rPr lang="en-US" dirty="0"/>
              <a:t>Third level bullet</a:t>
            </a:r>
          </a:p>
          <a:p>
            <a:pPr lvl="4"/>
            <a:r>
              <a:rPr lang="en-US" dirty="0"/>
              <a:t>Fourth level bullet</a:t>
            </a:r>
          </a:p>
          <a:p>
            <a:pPr lvl="5"/>
            <a:endParaRPr lang="en-US" dirty="0"/>
          </a:p>
        </p:txBody>
      </p:sp>
      <p:sp>
        <p:nvSpPr>
          <p:cNvPr id="9" name="Text Placeholder 11"/>
          <p:cNvSpPr txBox="1">
            <a:spLocks/>
          </p:cNvSpPr>
          <p:nvPr/>
        </p:nvSpPr>
        <p:spPr>
          <a:xfrm>
            <a:off x="384048" y="7470648"/>
            <a:ext cx="2587752" cy="201168"/>
          </a:xfrm>
          <a:prstGeom prst="rect">
            <a:avLst/>
          </a:prstGeom>
        </p:spPr>
        <p:txBody>
          <a:bodyPr/>
          <a:lstStyle>
            <a:lvl1pPr marL="0" indent="0" algn="l" defTabSz="509412" rtl="0" eaLnBrk="1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 sz="700" b="0" i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1313" indent="-3175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Lucida Grande"/>
              <a:buChar char="◼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540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7950" indent="-254000" algn="l" defTabSz="-731838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5950" indent="-2540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ourier New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Copyright © 2016 by ScottMadden, Inc.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484632" y="7223760"/>
            <a:ext cx="603504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3459545-9DE7-274B-8D91-B4E87E1C72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515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2" r:id="rId4"/>
    <p:sldLayoutId id="2147483653" r:id="rId5"/>
    <p:sldLayoutId id="2147483654" r:id="rId6"/>
    <p:sldLayoutId id="2147483656" r:id="rId7"/>
    <p:sldLayoutId id="2147483659" r:id="rId8"/>
    <p:sldLayoutId id="2147483684" r:id="rId9"/>
    <p:sldLayoutId id="2147483660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</p:sldLayoutIdLst>
  <p:hf hdr="0" ftr="0" dt="0"/>
  <p:txStyles>
    <p:titleStyle>
      <a:lvl1pPr algn="l" defTabSz="509412" rtl="0" eaLnBrk="1" latinLnBrk="0" hangingPunct="1">
        <a:spcBef>
          <a:spcPct val="0"/>
        </a:spcBef>
        <a:buNone/>
        <a:defRPr lang="en-US" sz="3000" b="1" kern="1200" dirty="0">
          <a:solidFill>
            <a:schemeClr val="tx1"/>
          </a:solidFill>
          <a:latin typeface="Arial Narrow"/>
          <a:ea typeface="+mj-ea"/>
          <a:cs typeface="+mj-cs"/>
        </a:defRPr>
      </a:lvl1pPr>
    </p:titleStyle>
    <p:bodyStyle>
      <a:lvl1pPr marL="0" indent="0" algn="l" defTabSz="509412" rtl="0" eaLnBrk="1" latinLnBrk="0" hangingPunct="1">
        <a:spcBef>
          <a:spcPts val="600"/>
        </a:spcBef>
        <a:spcAft>
          <a:spcPts val="600"/>
        </a:spcAft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03200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SzPct val="135000"/>
        <a:buFont typeface="Lucida Grande"/>
        <a:buChar char="￭"/>
        <a:defRPr sz="1200" kern="1200" normalizeH="0" baseline="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147638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Arial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23925" indent="-192088" algn="l" defTabSz="-973138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Arial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12863" indent="-193675" algn="l" defTabSz="415925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Courier New"/>
        <a:buChar char="o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indent="0" algn="l" defTabSz="509412" rtl="0" eaLnBrk="1" latinLnBrk="0" hangingPunct="1">
        <a:spcBef>
          <a:spcPct val="200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" y="630936"/>
            <a:ext cx="9692640" cy="603504"/>
          </a:xfrm>
          <a:prstGeom prst="rect">
            <a:avLst/>
          </a:prstGeom>
        </p:spPr>
        <p:txBody>
          <a:bodyPr vert="horz" lIns="101882" tIns="45720" rIns="101882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744" y="1417320"/>
            <a:ext cx="9601200" cy="5522976"/>
          </a:xfrm>
          <a:prstGeom prst="rect">
            <a:avLst/>
          </a:prstGeom>
        </p:spPr>
        <p:txBody>
          <a:bodyPr vert="horz" lIns="101882" tIns="45720" rIns="101882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 bullet</a:t>
            </a:r>
          </a:p>
          <a:p>
            <a:pPr lvl="2"/>
            <a:r>
              <a:rPr lang="en-US" dirty="0"/>
              <a:t>Second level bullet</a:t>
            </a:r>
          </a:p>
          <a:p>
            <a:pPr lvl="3"/>
            <a:r>
              <a:rPr lang="en-US" dirty="0"/>
              <a:t>Third level bullet</a:t>
            </a:r>
          </a:p>
          <a:p>
            <a:pPr lvl="4"/>
            <a:r>
              <a:rPr lang="en-US" dirty="0"/>
              <a:t>Fourth level bullet</a:t>
            </a:r>
          </a:p>
        </p:txBody>
      </p:sp>
      <p:sp>
        <p:nvSpPr>
          <p:cNvPr id="9" name="Text Placeholder 11"/>
          <p:cNvSpPr txBox="1">
            <a:spLocks/>
          </p:cNvSpPr>
          <p:nvPr/>
        </p:nvSpPr>
        <p:spPr>
          <a:xfrm>
            <a:off x="384048" y="7470648"/>
            <a:ext cx="2587752" cy="201168"/>
          </a:xfrm>
          <a:prstGeom prst="rect">
            <a:avLst/>
          </a:prstGeom>
        </p:spPr>
        <p:txBody>
          <a:bodyPr/>
          <a:lstStyle>
            <a:lvl1pPr marL="0" indent="0" algn="l" defTabSz="509412" rtl="0" eaLnBrk="1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 sz="700" b="0" i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1313" indent="-3175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Lucida Grande"/>
              <a:buChar char="◼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540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7950" indent="-254000" algn="l" defTabSz="-731838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5950" indent="-2540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ourier New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Copyright © 2016 by ScottMadden, Inc.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84632" y="7223760"/>
            <a:ext cx="603504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DFBBDEE8-6D24-6740-8C90-7E498D9ADF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11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509412" rtl="0" eaLnBrk="1" latinLnBrk="0" hangingPunct="1">
        <a:spcBef>
          <a:spcPct val="0"/>
        </a:spcBef>
        <a:buNone/>
        <a:defRPr lang="en-US" sz="3000" b="1" kern="1200" dirty="0">
          <a:solidFill>
            <a:schemeClr val="tx1"/>
          </a:solidFill>
          <a:latin typeface="Arial Narrow"/>
          <a:ea typeface="+mj-ea"/>
          <a:cs typeface="+mj-cs"/>
        </a:defRPr>
      </a:lvl1pPr>
    </p:titleStyle>
    <p:bodyStyle>
      <a:lvl1pPr marL="0" indent="0" algn="l" defTabSz="509412" rtl="0" eaLnBrk="1" latinLnBrk="0" hangingPunct="1">
        <a:spcBef>
          <a:spcPts val="600"/>
        </a:spcBef>
        <a:spcAft>
          <a:spcPts val="600"/>
        </a:spcAft>
        <a:buFontTx/>
        <a:buNone/>
        <a:defRPr sz="1200" b="1" kern="500" cap="all" spc="330">
          <a:solidFill>
            <a:schemeClr val="accent2"/>
          </a:solidFill>
          <a:latin typeface="+mn-lt"/>
          <a:ea typeface="+mn-ea"/>
          <a:cs typeface="+mn-cs"/>
        </a:defRPr>
      </a:lvl1pPr>
      <a:lvl2pPr marL="227013" indent="-203200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SzPct val="135000"/>
        <a:buFont typeface="Lucida Grande"/>
        <a:buChar char="￭"/>
        <a:defRPr sz="1200" kern="1200" normalizeH="0" baseline="0">
          <a:solidFill>
            <a:schemeClr val="tx1"/>
          </a:solidFill>
          <a:latin typeface="+mn-lt"/>
          <a:ea typeface="+mn-ea"/>
          <a:cs typeface="+mn-cs"/>
        </a:defRPr>
      </a:lvl2pPr>
      <a:lvl3pPr marL="509588" indent="-147638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Arial"/>
        <a:buChar char="•"/>
        <a:tabLst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92088" algn="l" defTabSz="-731838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Arial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14450" indent="-193675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Courier New"/>
        <a:buChar char="o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indent="0" algn="l" defTabSz="509412" rtl="0" eaLnBrk="1" latinLnBrk="0" hangingPunct="1">
        <a:spcBef>
          <a:spcPct val="200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18824"/>
            <a:fld id="{1ECD0F4A-765B-CC4F-B23D-7D63B45CCBB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018824"/>
              <a:t>12/11/16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18824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18824"/>
            <a:fld id="{F7CE210D-15B9-7E48-A50E-A0D9197CD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018824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17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1018824" rtl="0" eaLnBrk="1" latinLnBrk="0" hangingPunct="1">
        <a:lnSpc>
          <a:spcPct val="90000"/>
        </a:lnSpc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4706" indent="-254706" algn="l" defTabSz="1018824" rtl="0" eaLnBrk="1" latinLnBrk="0" hangingPunct="1">
        <a:lnSpc>
          <a:spcPct val="90000"/>
        </a:lnSpc>
        <a:spcBef>
          <a:spcPts val="1114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64118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823" y="1643458"/>
            <a:ext cx="9204759" cy="2904719"/>
          </a:xfrm>
        </p:spPr>
        <p:txBody>
          <a:bodyPr/>
          <a:lstStyle/>
          <a:p>
            <a:r>
              <a:rPr lang="en-US" dirty="0" smtClean="0"/>
              <a:t>Greening the Grid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823" y="4626440"/>
            <a:ext cx="9204759" cy="2209085"/>
          </a:xfrm>
        </p:spPr>
        <p:txBody>
          <a:bodyPr/>
          <a:lstStyle/>
          <a:p>
            <a:r>
              <a:rPr lang="en-US" dirty="0" smtClean="0"/>
              <a:t>An Overview of the </a:t>
            </a:r>
            <a:r>
              <a:rPr lang="en-US" dirty="0" smtClean="0"/>
              <a:t>Greening of </a:t>
            </a:r>
            <a:r>
              <a:rPr lang="en-US" dirty="0" smtClean="0"/>
              <a:t>the U.S. Generation Fleet  - Todd Williams, ScottMadden</a:t>
            </a:r>
          </a:p>
          <a:p>
            <a:endParaRPr lang="en-US" dirty="0"/>
          </a:p>
          <a:p>
            <a:r>
              <a:rPr lang="en-US" dirty="0" smtClean="0"/>
              <a:t>December 12,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868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Greening the Grid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5176" y="5405686"/>
            <a:ext cx="5687568" cy="365760"/>
          </a:xfrm>
        </p:spPr>
        <p:txBody>
          <a:bodyPr/>
          <a:lstStyle/>
          <a:p>
            <a:r>
              <a:rPr lang="en-US" sz="2800" dirty="0" err="1"/>
              <a:t>GenForum</a:t>
            </a:r>
            <a:r>
              <a:rPr lang="en-US" sz="2800" dirty="0"/>
              <a:t> Presentation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5113" y="6362058"/>
            <a:ext cx="3044952" cy="374904"/>
          </a:xfrm>
        </p:spPr>
        <p:txBody>
          <a:bodyPr/>
          <a:lstStyle/>
          <a:p>
            <a:r>
              <a:rPr lang="en-US" sz="2400" dirty="0"/>
              <a:t>December 2016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56320" y="3743506"/>
            <a:ext cx="5687568" cy="365760"/>
          </a:xfrm>
          <a:prstGeom prst="rect">
            <a:avLst/>
          </a:prstGeom>
        </p:spPr>
        <p:txBody>
          <a:bodyPr vert="horz" lIns="101882" tIns="45720" rIns="101882" bIns="45720" rtlCol="0">
            <a:noAutofit/>
          </a:bodyPr>
          <a:lstStyle>
            <a:lvl1pPr marL="0" indent="0" algn="l" defTabSz="509412" rtl="0" eaLnBrk="1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09412" indent="0" algn="ctr" defTabSz="509412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35000"/>
              <a:buFont typeface="Lucida Grande"/>
              <a:buNone/>
              <a:defRPr sz="1200" kern="1200" normalizeH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18824" indent="0" algn="ctr" defTabSz="509412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Arial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28237" indent="0" algn="ctr" defTabSz="-973138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Arial"/>
              <a:buNone/>
              <a:tabLst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37649" indent="0" algn="ctr" defTabSz="415925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Courier New"/>
              <a:buNone/>
              <a:tabLst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47061" indent="0" algn="ctr" defTabSz="509412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056473" indent="0" algn="ctr" defTabSz="509412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565886" indent="0" algn="ctr" defTabSz="509412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075298" indent="0" algn="ctr" defTabSz="509412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An Overview of the </a:t>
            </a:r>
            <a:r>
              <a:rPr lang="en-US" sz="2400" dirty="0" smtClean="0"/>
              <a:t>Greening of the U.S</a:t>
            </a:r>
            <a:r>
              <a:rPr lang="en-US" sz="2400" dirty="0"/>
              <a:t>. Generation Fleet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Todd </a:t>
            </a:r>
            <a:r>
              <a:rPr lang="en-US" sz="2400" dirty="0"/>
              <a:t>Williams, ScottMadden</a:t>
            </a:r>
          </a:p>
        </p:txBody>
      </p:sp>
    </p:spTree>
    <p:extLst>
      <p:ext uri="{BB962C8B-B14F-4D97-AF65-F5344CB8AC3E}">
        <p14:creationId xmlns:p14="http://schemas.microsoft.com/office/powerpoint/2010/main" val="3237337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520" dirty="0"/>
              <a:t>Agenda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3925" y="1489935"/>
            <a:ext cx="6780122" cy="5360535"/>
          </a:xfrm>
          <a:prstGeom prst="rect">
            <a:avLst/>
          </a:prstGeom>
        </p:spPr>
        <p:txBody>
          <a:bodyPr vert="horz" lIns="100489" tIns="45095" rIns="100489" bIns="45095" rtlCol="0">
            <a:noAutofit/>
          </a:bodyPr>
          <a:lstStyle>
            <a:lvl1pPr marL="0" indent="0" algn="l" defTabSz="456774" rtl="0" eaLnBrk="1" latinLnBrk="0" hangingPunct="1">
              <a:spcBef>
                <a:spcPts val="538"/>
              </a:spcBef>
              <a:spcAft>
                <a:spcPts val="538"/>
              </a:spcAft>
              <a:buFontTx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047" indent="-284690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SzPct val="135000"/>
              <a:buFont typeface="Lucida Grande"/>
              <a:buChar char="￭"/>
              <a:defRPr sz="1100" kern="120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820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•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5561" indent="-227757" algn="l" defTabSz="-656213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1067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Courier New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3864" indent="0" algn="l" defTabSz="456774" rtl="0" eaLnBrk="1" latinLnBrk="0" hangingPunct="1">
              <a:spcBef>
                <a:spcPct val="20000"/>
              </a:spcBef>
              <a:buFont typeface="Arial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9022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5793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2564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2400" dirty="0"/>
              <a:t>Greening has already been happening </a:t>
            </a:r>
          </a:p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2400" dirty="0"/>
              <a:t>Three drivers for greening</a:t>
            </a:r>
          </a:p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2400" dirty="0"/>
              <a:t>Lessons learned from Hawaii and Germany</a:t>
            </a:r>
          </a:p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2400" dirty="0"/>
              <a:t>Three challenges posed by greening</a:t>
            </a:r>
          </a:p>
          <a:p>
            <a:pPr marL="254953" lvl="1" indent="-232252">
              <a:spcBef>
                <a:spcPts val="330"/>
              </a:spcBef>
              <a:spcAft>
                <a:spcPts val="330"/>
              </a:spcAft>
            </a:pPr>
            <a:r>
              <a:rPr lang="en-US" sz="2400" dirty="0"/>
              <a:t>Conclusions</a:t>
            </a:r>
          </a:p>
          <a:p>
            <a:pPr marL="760703" lvl="2" indent="-232252">
              <a:spcBef>
                <a:spcPts val="330"/>
              </a:spcBef>
              <a:spcAft>
                <a:spcPts val="330"/>
              </a:spcAft>
            </a:pP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42FEC2-C4C0-684E-9C0D-AAB39C335FE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10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Grid has become substantially greener in a short time. .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Total emissions have fallen dramatically since 1990, even while total electricity generation has increased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TextBox 6"/>
          <p:cNvSpPr txBox="1"/>
          <p:nvPr/>
        </p:nvSpPr>
        <p:spPr>
          <a:xfrm>
            <a:off x="260072" y="6959768"/>
            <a:ext cx="37753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EPA, https://www3.epa.gov/</a:t>
            </a:r>
            <a:r>
              <a:rPr lang="en-US" sz="800" dirty="0" err="1"/>
              <a:t>airmarkets</a:t>
            </a:r>
            <a:r>
              <a:rPr lang="en-US" sz="800" dirty="0"/>
              <a:t>/progress/</a:t>
            </a:r>
            <a:r>
              <a:rPr lang="en-US" sz="800" dirty="0" err="1"/>
              <a:t>datatrends</a:t>
            </a:r>
            <a:r>
              <a:rPr lang="en-US" sz="800" dirty="0"/>
              <a:t>/</a:t>
            </a:r>
            <a:r>
              <a:rPr lang="en-US" sz="800" dirty="0" err="1"/>
              <a:t>index.html</a:t>
            </a:r>
            <a:endParaRPr 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1444708" y="2461260"/>
            <a:ext cx="649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</a:t>
            </a:r>
            <a:r>
              <a:rPr lang="en-US" b="1" baseline="-25000" dirty="0"/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4730" y="2461260"/>
            <a:ext cx="663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</a:t>
            </a:r>
            <a:r>
              <a:rPr lang="en-US" b="1" baseline="-25000" dirty="0"/>
              <a:t>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14663" y="2474095"/>
            <a:ext cx="663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</a:t>
            </a:r>
            <a:r>
              <a:rPr lang="en-US" b="1" baseline="-25000" dirty="0"/>
              <a:t>2</a:t>
            </a:r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3</a:t>
            </a:fld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14" y="2950521"/>
            <a:ext cx="3118740" cy="2264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3422" y="4996837"/>
            <a:ext cx="2862129" cy="1828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880" dirty="0"/>
              <a:t>1990                                                                          2015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613" y="2956471"/>
            <a:ext cx="3123130" cy="2267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3574169" y="5000052"/>
            <a:ext cx="2862129" cy="1828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880" dirty="0"/>
              <a:t>1990                                                                          2015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154" y="2958614"/>
            <a:ext cx="3123130" cy="2267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6833448" y="5006978"/>
            <a:ext cx="2862129" cy="1828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880" dirty="0"/>
              <a:t>1990                                                                          2015</a:t>
            </a:r>
          </a:p>
        </p:txBody>
      </p:sp>
    </p:spTree>
    <p:extLst>
      <p:ext uri="{BB962C8B-B14F-4D97-AF65-F5344CB8AC3E}">
        <p14:creationId xmlns:p14="http://schemas.microsoft.com/office/powerpoint/2010/main" val="845662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is projected to become greener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Going green is a combination of three trends:</a:t>
            </a:r>
          </a:p>
          <a:p>
            <a:r>
              <a:rPr lang="en-US" sz="2400" dirty="0"/>
              <a:t>					      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3" name="TextBox 12"/>
          <p:cNvSpPr txBox="1"/>
          <p:nvPr/>
        </p:nvSpPr>
        <p:spPr>
          <a:xfrm>
            <a:off x="258716" y="6960447"/>
            <a:ext cx="32784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EIA, http://</a:t>
            </a:r>
            <a:r>
              <a:rPr lang="en-US" sz="800" dirty="0" err="1"/>
              <a:t>www.eia.gov</a:t>
            </a:r>
            <a:r>
              <a:rPr lang="en-US" sz="800" dirty="0"/>
              <a:t>/</a:t>
            </a:r>
            <a:r>
              <a:rPr lang="en-US" sz="800" dirty="0" err="1"/>
              <a:t>todayinenergy</a:t>
            </a:r>
            <a:r>
              <a:rPr lang="en-US" sz="800" dirty="0"/>
              <a:t>/</a:t>
            </a:r>
            <a:r>
              <a:rPr lang="en-US" sz="800" dirty="0" err="1"/>
              <a:t>detail.php?id</a:t>
            </a:r>
            <a:r>
              <a:rPr lang="en-US" sz="800" dirty="0"/>
              <a:t>=26712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731682" y="1948011"/>
            <a:ext cx="4887063" cy="465001"/>
            <a:chOff x="3080825" y="1815005"/>
            <a:chExt cx="4887063" cy="465001"/>
          </a:xfrm>
        </p:grpSpPr>
        <p:sp>
          <p:nvSpPr>
            <p:cNvPr id="15" name="Striped Right Arrow 14"/>
            <p:cNvSpPr>
              <a:spLocks noChangeAspect="1"/>
            </p:cNvSpPr>
            <p:nvPr/>
          </p:nvSpPr>
          <p:spPr>
            <a:xfrm rot="16200000">
              <a:off x="3056174" y="1852906"/>
              <a:ext cx="363627" cy="314325"/>
            </a:xfrm>
            <a:prstGeom prst="striped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en-US" sz="132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Striped Right Arrow 15"/>
            <p:cNvSpPr>
              <a:spLocks noChangeAspect="1"/>
            </p:cNvSpPr>
            <p:nvPr/>
          </p:nvSpPr>
          <p:spPr>
            <a:xfrm rot="16200000">
              <a:off x="5011827" y="1839656"/>
              <a:ext cx="363627" cy="314325"/>
            </a:xfrm>
            <a:prstGeom prst="striped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en-US" sz="132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Striped Right Arrow 16"/>
            <p:cNvSpPr>
              <a:spLocks noChangeAspect="1"/>
            </p:cNvSpPr>
            <p:nvPr/>
          </p:nvSpPr>
          <p:spPr>
            <a:xfrm rot="5400000">
              <a:off x="6945418" y="1854669"/>
              <a:ext cx="363627" cy="314325"/>
            </a:xfrm>
            <a:prstGeom prst="striped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en-US" sz="132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08711" y="1877023"/>
              <a:ext cx="15815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Natural gas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62855" y="1879896"/>
              <a:ext cx="16671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Renewables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27431" y="1875804"/>
              <a:ext cx="7404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Coal</a:t>
              </a:r>
              <a:endParaRPr lang="en-US" b="1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28" y="2475198"/>
            <a:ext cx="8532209" cy="423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7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Driver #1: Regulations and mandates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State and federal mandates and regulations have driven early growth of renewable generation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TextBox 4"/>
          <p:cNvSpPr txBox="1"/>
          <p:nvPr/>
        </p:nvSpPr>
        <p:spPr>
          <a:xfrm>
            <a:off x="257701" y="6957895"/>
            <a:ext cx="12426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  <a:ea typeface="Arial Narrow" charset="0"/>
                <a:cs typeface="Arial Narrow" charset="0"/>
              </a:rPr>
              <a:t>DSIRE database, 2016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5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226" y="1999668"/>
            <a:ext cx="7790688" cy="490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92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Driver #2: Economics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1175376"/>
            <a:ext cx="9601200" cy="5522976"/>
          </a:xfrm>
        </p:spPr>
        <p:txBody>
          <a:bodyPr/>
          <a:lstStyle/>
          <a:p>
            <a:r>
              <a:rPr lang="en-US" sz="2000" dirty="0"/>
              <a:t>Renewable generation sources are becoming more economic, even without subsidies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6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76" y="1769675"/>
            <a:ext cx="8486775" cy="518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1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Driver #3: Consumer preference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Given a choice, many electricity consumers simply prefer green generation. For example, the growth in C&amp;I direct purchase of renewables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TextBox 7"/>
          <p:cNvSpPr txBox="1"/>
          <p:nvPr/>
        </p:nvSpPr>
        <p:spPr>
          <a:xfrm>
            <a:off x="8187881" y="3123152"/>
            <a:ext cx="17463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Likely some acceleration of deals into 2015 due to PTC expirations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7881" y="4548260"/>
            <a:ext cx="1665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http://www.businessrenewables.org/corporate-transactions/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7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57" y="2053301"/>
            <a:ext cx="7414260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93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Hawaii and Germany </a:t>
            </a:r>
            <a:r>
              <a:rPr lang="mr-IN" dirty="0"/>
              <a:t>–</a:t>
            </a:r>
            <a:r>
              <a:rPr lang="en-US" dirty="0"/>
              <a:t> Bellwethers for the rest of 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world apart but similar experiences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86741" y="5715516"/>
            <a:ext cx="3688079" cy="580454"/>
          </a:xfrm>
          <a:prstGeom prst="rect">
            <a:avLst/>
          </a:prstGeom>
        </p:spPr>
        <p:txBody>
          <a:bodyPr vert="horz" lIns="100489" tIns="45095" rIns="100489" bIns="45095" rtlCol="0">
            <a:noAutofit/>
          </a:bodyPr>
          <a:lstStyle>
            <a:lvl1pPr marL="0" indent="0" algn="l" defTabSz="456774" rtl="0" eaLnBrk="1" latinLnBrk="0" hangingPunct="1">
              <a:spcBef>
                <a:spcPts val="538"/>
              </a:spcBef>
              <a:spcAft>
                <a:spcPts val="538"/>
              </a:spcAft>
              <a:buFontTx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047" indent="-284690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SzPct val="135000"/>
              <a:buFont typeface="Lucida Grande"/>
              <a:buChar char="￭"/>
              <a:defRPr sz="1100" kern="120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820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•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5561" indent="-227757" algn="l" defTabSz="-656213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1067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Courier New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3864" indent="0" algn="l" defTabSz="456774" rtl="0" eaLnBrk="1" latinLnBrk="0" hangingPunct="1">
              <a:spcBef>
                <a:spcPct val="20000"/>
              </a:spcBef>
              <a:buFont typeface="Arial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9022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5793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2564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/>
              <a:t>Despite the high penetration of renewables, the system is not in collapse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699759" y="5699177"/>
            <a:ext cx="3688079" cy="1150513"/>
          </a:xfrm>
          <a:prstGeom prst="rect">
            <a:avLst/>
          </a:prstGeom>
        </p:spPr>
        <p:txBody>
          <a:bodyPr vert="horz" lIns="100489" tIns="45095" rIns="100489" bIns="45095" rtlCol="0">
            <a:noAutofit/>
          </a:bodyPr>
          <a:lstStyle>
            <a:lvl1pPr marL="0" indent="0" algn="l" defTabSz="456774" rtl="0" eaLnBrk="1" latinLnBrk="0" hangingPunct="1">
              <a:spcBef>
                <a:spcPts val="538"/>
              </a:spcBef>
              <a:spcAft>
                <a:spcPts val="538"/>
              </a:spcAft>
              <a:buFontTx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047" indent="-284690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SzPct val="135000"/>
              <a:buFont typeface="Lucida Grande"/>
              <a:buChar char="￭"/>
              <a:defRPr sz="1100" kern="120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820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•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5561" indent="-227757" algn="l" defTabSz="-656213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1067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Courier New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3864" indent="0" algn="l" defTabSz="456774" rtl="0" eaLnBrk="1" latinLnBrk="0" hangingPunct="1">
              <a:spcBef>
                <a:spcPct val="20000"/>
              </a:spcBef>
              <a:buFont typeface="Arial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9022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5793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2564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/>
              <a:t>Even though grid management has increased, supply disruptions have only marginally increased and are not attributed to the energy policy turnaround and associated increase in decentralized power generation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071" y="2026571"/>
            <a:ext cx="2144101" cy="13506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192" y="1807022"/>
            <a:ext cx="1700571" cy="1828571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698041"/>
              </p:ext>
            </p:extLst>
          </p:nvPr>
        </p:nvGraphicFramePr>
        <p:xfrm>
          <a:off x="586741" y="3717062"/>
          <a:ext cx="3688079" cy="1885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440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Hawaii </a:t>
                      </a:r>
                    </a:p>
                    <a:p>
                      <a:pPr algn="ctr"/>
                      <a:r>
                        <a:rPr lang="en-US" sz="1400" dirty="0"/>
                        <a:t>Renewables</a:t>
                      </a:r>
                    </a:p>
                  </a:txBody>
                  <a:tcPr marL="100584" marR="100584" marT="50292" marB="5029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2007</a:t>
                      </a:r>
                    </a:p>
                  </a:txBody>
                  <a:tcPr marL="100584" marR="100584" marT="50292" marB="5029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2014</a:t>
                      </a:r>
                    </a:p>
                  </a:txBody>
                  <a:tcPr marL="100584" marR="100584" marT="50292" marB="50292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400" dirty="0"/>
                        <a:t>Generation (</a:t>
                      </a:r>
                      <a:r>
                        <a:rPr lang="en-US" sz="1400" dirty="0" err="1"/>
                        <a:t>GWhs</a:t>
                      </a:r>
                      <a:r>
                        <a:rPr lang="en-US" sz="1400" dirty="0"/>
                        <a:t>)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945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1,989</a:t>
                      </a:r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400" dirty="0"/>
                        <a:t>% </a:t>
                      </a:r>
                      <a:r>
                        <a:rPr lang="en-US" sz="1400" baseline="0" dirty="0"/>
                        <a:t>of total demand</a:t>
                      </a:r>
                      <a:endParaRPr lang="en-US" sz="1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9.2%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21.3%</a:t>
                      </a:r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400" dirty="0"/>
                        <a:t>Res. price ¢/kWh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</a:t>
                      </a:r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400" dirty="0"/>
                        <a:t>US avg. res. price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</a:t>
                      </a:r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089928"/>
              </p:ext>
            </p:extLst>
          </p:nvPr>
        </p:nvGraphicFramePr>
        <p:xfrm>
          <a:off x="5699759" y="3717061"/>
          <a:ext cx="3688079" cy="1575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69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Germany Renewables</a:t>
                      </a:r>
                    </a:p>
                  </a:txBody>
                  <a:tcPr marL="100584" marR="100584" marT="50292" marB="5029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2007</a:t>
                      </a:r>
                    </a:p>
                  </a:txBody>
                  <a:tcPr marL="100584" marR="100584" marT="50292" marB="5029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2014</a:t>
                      </a:r>
                    </a:p>
                  </a:txBody>
                  <a:tcPr marL="100584" marR="100584" marT="50292" marB="50292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400" dirty="0"/>
                        <a:t>Generation (</a:t>
                      </a:r>
                      <a:r>
                        <a:rPr lang="en-US" sz="1400" dirty="0" err="1"/>
                        <a:t>TWhs</a:t>
                      </a:r>
                      <a:r>
                        <a:rPr lang="en-US" sz="1400" dirty="0"/>
                        <a:t>)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88.3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194.0</a:t>
                      </a:r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400" dirty="0"/>
                        <a:t>% </a:t>
                      </a:r>
                      <a:r>
                        <a:rPr lang="en-US" sz="1400" baseline="0" dirty="0"/>
                        <a:t>of total demand</a:t>
                      </a:r>
                      <a:endParaRPr lang="en-US" sz="1400" dirty="0"/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14.3%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32.5%</a:t>
                      </a:r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400" dirty="0"/>
                        <a:t>Res. price ¢/kWh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</a:t>
                      </a:r>
                    </a:p>
                  </a:txBody>
                  <a:tcPr marL="100584" marR="100584" marT="50292" marB="502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36</a:t>
                      </a:r>
                    </a:p>
                  </a:txBody>
                  <a:tcPr marL="100584" marR="100584" marT="50292" marB="50292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699759" y="5359378"/>
            <a:ext cx="19207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1.34 and 1.33 $ per €, 2007 and 2014</a:t>
            </a:r>
          </a:p>
        </p:txBody>
      </p:sp>
      <p:sp>
        <p:nvSpPr>
          <p:cNvPr id="11" name="Arc 10"/>
          <p:cNvSpPr/>
          <p:nvPr/>
        </p:nvSpPr>
        <p:spPr>
          <a:xfrm rot="16200000">
            <a:off x="3354396" y="1339812"/>
            <a:ext cx="3059429" cy="5255723"/>
          </a:xfrm>
          <a:prstGeom prst="arc">
            <a:avLst>
              <a:gd name="adj1" fmla="val 18433545"/>
              <a:gd name="adj2" fmla="val 3510763"/>
            </a:avLst>
          </a:prstGeom>
          <a:ln w="57150">
            <a:solidFill>
              <a:srgbClr val="0070C0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16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Challenge A: Dispatchability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4411" y="1417320"/>
            <a:ext cx="4808156" cy="5522976"/>
          </a:xfrm>
        </p:spPr>
        <p:txBody>
          <a:bodyPr/>
          <a:lstStyle/>
          <a:p>
            <a:r>
              <a:rPr lang="en-US" sz="2400" dirty="0"/>
              <a:t>The duck curve is:</a:t>
            </a:r>
          </a:p>
          <a:p>
            <a:pPr lvl="1"/>
            <a:r>
              <a:rPr lang="en-US" sz="2400" dirty="0"/>
              <a:t>Producing net loads lower than forecast</a:t>
            </a:r>
          </a:p>
          <a:p>
            <a:pPr lvl="1"/>
            <a:r>
              <a:rPr lang="en-US" sz="2400" dirty="0"/>
              <a:t>Increasing ramps throughout the year</a:t>
            </a:r>
          </a:p>
          <a:p>
            <a:pPr lvl="1"/>
            <a:r>
              <a:rPr lang="en-US" sz="2400" dirty="0"/>
              <a:t>Most severe on the weekends</a:t>
            </a:r>
          </a:p>
          <a:p>
            <a:pPr lvl="1"/>
            <a:r>
              <a:rPr lang="en-US" sz="2400" dirty="0"/>
              <a:t>Occurring in multiple seasons, not just spring months</a:t>
            </a:r>
          </a:p>
          <a:p>
            <a:pPr lvl="1"/>
            <a:r>
              <a:rPr lang="en-US" sz="2400" dirty="0"/>
              <a:t>Driven by utility-scale solar in California, not distributed resources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20" y="1347791"/>
            <a:ext cx="3693714" cy="2715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19" y="4337370"/>
            <a:ext cx="3565714" cy="2688000"/>
          </a:xfrm>
          <a:prstGeom prst="rect">
            <a:avLst/>
          </a:prstGeom>
        </p:spPr>
      </p:pic>
      <p:sp>
        <p:nvSpPr>
          <p:cNvPr id="9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061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Challenge B: Consumer choice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 little like peaceful atomic power and military atomic power, you really cannot have grid-scale green energy without distributed green energy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TextBox 5"/>
          <p:cNvSpPr txBox="1"/>
          <p:nvPr/>
        </p:nvSpPr>
        <p:spPr>
          <a:xfrm>
            <a:off x="258381" y="6970335"/>
            <a:ext cx="3323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http://</a:t>
            </a:r>
            <a:r>
              <a:rPr lang="en-US" sz="800" dirty="0" err="1"/>
              <a:t>www.netanir.ir</a:t>
            </a:r>
            <a:r>
              <a:rPr lang="en-US" sz="800" dirty="0"/>
              <a:t>/upload/image/distributed-</a:t>
            </a:r>
            <a:r>
              <a:rPr lang="en-US" sz="800" dirty="0" err="1"/>
              <a:t>generation.jpg</a:t>
            </a:r>
            <a:endParaRPr lang="en-US" sz="800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10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583" y="2063666"/>
            <a:ext cx="7645337" cy="48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89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Challenge C: A darker side of green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2228500"/>
            <a:ext cx="4793044" cy="3282838"/>
          </a:xfrm>
        </p:spPr>
        <p:txBody>
          <a:bodyPr/>
          <a:lstStyle/>
          <a:p>
            <a:endParaRPr lang="en-US" sz="1800" dirty="0"/>
          </a:p>
          <a:p>
            <a:r>
              <a:rPr lang="en-US" sz="1800" b="0" i="1" dirty="0"/>
              <a:t>“Telephone networks, it was often said, had an intelligent core — the switches that ran everything — and “dumb” edges, meaning the handsets in nearly every home and business in the nation. </a:t>
            </a:r>
          </a:p>
          <a:p>
            <a:r>
              <a:rPr lang="en-US" sz="1800" b="0" i="1" dirty="0"/>
              <a:t>The Internet, by contrast, would have a “dumb” core — all the network did was carry data — with intelligent ­edges, meaning the individual computers controlled by users.”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39130" y="1424815"/>
            <a:ext cx="9150096" cy="803685"/>
          </a:xfrm>
          <a:prstGeom prst="rect">
            <a:avLst/>
          </a:prstGeom>
        </p:spPr>
        <p:txBody>
          <a:bodyPr vert="horz" lIns="100489" tIns="45095" rIns="100489" bIns="45095" rtlCol="0">
            <a:noAutofit/>
          </a:bodyPr>
          <a:lstStyle>
            <a:lvl1pPr marL="0" indent="0" algn="l" defTabSz="456774" rtl="0" eaLnBrk="1" latinLnBrk="0" hangingPunct="1">
              <a:spcBef>
                <a:spcPts val="538"/>
              </a:spcBef>
              <a:spcAft>
                <a:spcPts val="538"/>
              </a:spcAft>
              <a:buFontTx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047" indent="-284690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SzPct val="135000"/>
              <a:buFont typeface="Lucida Grande"/>
              <a:buChar char="￭"/>
              <a:defRPr sz="1100" kern="120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820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•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5561" indent="-227757" algn="l" defTabSz="-656213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Arial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1067" indent="-227757" algn="l" defTabSz="456774" rtl="0" eaLnBrk="1" latinLnBrk="0" hangingPunct="1">
              <a:lnSpc>
                <a:spcPct val="90000"/>
              </a:lnSpc>
              <a:spcBef>
                <a:spcPts val="538"/>
              </a:spcBef>
              <a:spcAft>
                <a:spcPts val="538"/>
              </a:spcAft>
              <a:buClr>
                <a:schemeClr val="accent2"/>
              </a:buClr>
              <a:buFont typeface="Courier New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3864" indent="0" algn="l" defTabSz="456774" rtl="0" eaLnBrk="1" latinLnBrk="0" hangingPunct="1">
              <a:spcBef>
                <a:spcPct val="20000"/>
              </a:spcBef>
              <a:buFont typeface="Arial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9022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5793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2564" indent="-228387" algn="l" defTabSz="45677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If the greening of the grid means both utility-scale and distributed generation, then how much is our grid today like the telephone network in the late 1980s?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5040" y="6973372"/>
            <a:ext cx="6902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Washington Post, A Flaw in the Design, 5/30/2015, http://www.washingtonpost.com/sf/business/2015/05/30/net-of-insecurity-part-1/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11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552700"/>
            <a:ext cx="4906709" cy="313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59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492" y="1458883"/>
            <a:ext cx="9601200" cy="5522976"/>
          </a:xfrm>
        </p:spPr>
        <p:txBody>
          <a:bodyPr/>
          <a:lstStyle/>
          <a:p>
            <a:pPr lvl="1"/>
            <a:r>
              <a:rPr lang="en-US" sz="2400" dirty="0"/>
              <a:t>Generation will continue its path toward green</a:t>
            </a:r>
          </a:p>
          <a:p>
            <a:pPr lvl="1"/>
            <a:r>
              <a:rPr lang="en-US" sz="2400" dirty="0"/>
              <a:t>Key signposts that signal the speed include:</a:t>
            </a:r>
          </a:p>
          <a:p>
            <a:pPr lvl="2"/>
            <a:r>
              <a:rPr lang="en-US" sz="2400" dirty="0"/>
              <a:t>Capital cost reductions</a:t>
            </a:r>
          </a:p>
          <a:p>
            <a:pPr lvl="2"/>
            <a:r>
              <a:rPr lang="en-US" sz="2400" dirty="0"/>
              <a:t>Price of natural gas</a:t>
            </a:r>
          </a:p>
          <a:p>
            <a:pPr lvl="2"/>
            <a:r>
              <a:rPr lang="en-US" sz="2400" dirty="0"/>
              <a:t>Policy driven mandates and incentives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484632" y="7223760"/>
            <a:ext cx="603504" cy="414338"/>
          </a:xfrm>
        </p:spPr>
        <p:txBody>
          <a:bodyPr/>
          <a:lstStyle/>
          <a:p>
            <a:fld id="{D442FEC2-C4C0-684E-9C0D-AAB39C335FE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18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442FEC2-C4C0-684E-9C0D-AAB39C335FE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808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2688415"/>
      </p:ext>
    </p:extLst>
  </p:cSld>
  <p:clrMapOvr>
    <a:masterClrMapping/>
  </p:clrMapOvr>
</p:sld>
</file>

<file path=ppt/theme/theme1.xml><?xml version="1.0" encoding="utf-8"?>
<a:theme xmlns:a="http://schemas.openxmlformats.org/drawingml/2006/main" name="Report Template_2016">
  <a:themeElements>
    <a:clrScheme name="SM_2016 1">
      <a:dk1>
        <a:srgbClr val="5F6062"/>
      </a:dk1>
      <a:lt1>
        <a:sysClr val="window" lastClr="FFFFFF"/>
      </a:lt1>
      <a:dk2>
        <a:srgbClr val="5F6062"/>
      </a:dk2>
      <a:lt2>
        <a:srgbClr val="5F6062"/>
      </a:lt2>
      <a:accent1>
        <a:srgbClr val="5F6062"/>
      </a:accent1>
      <a:accent2>
        <a:srgbClr val="26BCD7"/>
      </a:accent2>
      <a:accent3>
        <a:srgbClr val="EE8434"/>
      </a:accent3>
      <a:accent4>
        <a:srgbClr val="62BB46"/>
      </a:accent4>
      <a:accent5>
        <a:srgbClr val="C33A32"/>
      </a:accent5>
      <a:accent6>
        <a:srgbClr val="FDBA12"/>
      </a:accent6>
      <a:hlink>
        <a:srgbClr val="5F6062"/>
      </a:hlink>
      <a:folHlink>
        <a:srgbClr val="5F606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  <a:effectLst/>
      </a:spPr>
      <a:bodyPr rtlCol="0" anchor="ctr" anchorCtr="1"/>
      <a:lstStyle>
        <a:defPPr algn="ctr">
          <a:defRPr sz="1200" b="1"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Report Template_2016" id="{B782214E-7C05-4B9B-998C-4FB59AEF1031}" vid="{356F5F39-9B91-4348-BE86-0D3B156D6F4A}"/>
    </a:ext>
  </a:extLst>
</a:theme>
</file>

<file path=ppt/theme/theme2.xml><?xml version="1.0" encoding="utf-8"?>
<a:theme xmlns:a="http://schemas.openxmlformats.org/drawingml/2006/main" name="Report Template_2015_CASE STUDY LAYOUT">
  <a:themeElements>
    <a:clrScheme name="Custom 1">
      <a:dk1>
        <a:srgbClr val="5F6062"/>
      </a:dk1>
      <a:lt1>
        <a:sysClr val="window" lastClr="FFFFFF"/>
      </a:lt1>
      <a:dk2>
        <a:srgbClr val="5F6062"/>
      </a:dk2>
      <a:lt2>
        <a:srgbClr val="5F6062"/>
      </a:lt2>
      <a:accent1>
        <a:srgbClr val="5F6062"/>
      </a:accent1>
      <a:accent2>
        <a:srgbClr val="26BCD7"/>
      </a:accent2>
      <a:accent3>
        <a:srgbClr val="B2B3B2"/>
      </a:accent3>
      <a:accent4>
        <a:srgbClr val="62BB46"/>
      </a:accent4>
      <a:accent5>
        <a:srgbClr val="C33A32"/>
      </a:accent5>
      <a:accent6>
        <a:srgbClr val="FDBA12"/>
      </a:accent6>
      <a:hlink>
        <a:srgbClr val="5F6062"/>
      </a:hlink>
      <a:folHlink>
        <a:srgbClr val="5F606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  <a:effectLst/>
      </a:spPr>
      <a:bodyPr rtlCol="0" anchor="ctr" anchorCtr="1"/>
      <a:lstStyle>
        <a:defPPr algn="ctr">
          <a:defRPr sz="1200" b="1"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Report Template_2016" id="{B782214E-7C05-4B9B-998C-4FB59AEF1031}" vid="{EE3F4EB7-7412-436A-8931-F4C6D03B6F09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 Template</Template>
  <TotalTime>107</TotalTime>
  <Words>814</Words>
  <Application>Microsoft Macintosh PowerPoint</Application>
  <PresentationFormat>Custom</PresentationFormat>
  <Paragraphs>117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Report Template_2016</vt:lpstr>
      <vt:lpstr>Report Template_2015_CASE STUDY LAYOUT</vt:lpstr>
      <vt:lpstr>Office Theme</vt:lpstr>
      <vt:lpstr>Greening the Grid</vt:lpstr>
      <vt:lpstr>Greening the Grid</vt:lpstr>
      <vt:lpstr>Agenda</vt:lpstr>
      <vt:lpstr>The Grid has become substantially greener in a short time. . .</vt:lpstr>
      <vt:lpstr>And is projected to become greener</vt:lpstr>
      <vt:lpstr>Green Driver #1: Regulations and mandates</vt:lpstr>
      <vt:lpstr>Green Driver #2: Economics</vt:lpstr>
      <vt:lpstr>Green Driver #3: Consumer preference</vt:lpstr>
      <vt:lpstr>Hawaii and Germany – Bellwethers for the rest of us?</vt:lpstr>
      <vt:lpstr>Green Challenge A: Dispatchability</vt:lpstr>
      <vt:lpstr>Green Challenge B: Consumer choice</vt:lpstr>
      <vt:lpstr>Green Challenge C: A darker side of green</vt:lpstr>
      <vt:lpstr>Conclusion</vt:lpstr>
      <vt:lpstr>Questions?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Greening the Grid</dc:title>
  <dc:subject/>
  <dc:creator>Christie Sanders</dc:creator>
  <cp:keywords/>
  <dc:description/>
  <cp:lastModifiedBy>Todd Williams</cp:lastModifiedBy>
  <cp:revision>16</cp:revision>
  <cp:lastPrinted>2014-02-17T14:55:26Z</cp:lastPrinted>
  <dcterms:created xsi:type="dcterms:W3CDTF">2016-12-07T19:30:59Z</dcterms:created>
  <dcterms:modified xsi:type="dcterms:W3CDTF">2016-12-11T15:21:30Z</dcterms:modified>
  <cp:category/>
</cp:coreProperties>
</file>