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1"/>
    <p:sldMasterId id="2147483678" r:id="rId2"/>
  </p:sldMasterIdLst>
  <p:notesMasterIdLst>
    <p:notesMasterId r:id="rId20"/>
  </p:notesMasterIdLst>
  <p:handoutMasterIdLst>
    <p:handoutMasterId r:id="rId21"/>
  </p:handoutMasterIdLst>
  <p:sldIdLst>
    <p:sldId id="256" r:id="rId3"/>
    <p:sldId id="270" r:id="rId4"/>
    <p:sldId id="269" r:id="rId5"/>
    <p:sldId id="258" r:id="rId6"/>
    <p:sldId id="280" r:id="rId7"/>
    <p:sldId id="300" r:id="rId8"/>
    <p:sldId id="289" r:id="rId9"/>
    <p:sldId id="303" r:id="rId10"/>
    <p:sldId id="301" r:id="rId11"/>
    <p:sldId id="287" r:id="rId12"/>
    <p:sldId id="314" r:id="rId13"/>
    <p:sldId id="313" r:id="rId14"/>
    <p:sldId id="312" r:id="rId15"/>
    <p:sldId id="311" r:id="rId16"/>
    <p:sldId id="310" r:id="rId17"/>
    <p:sldId id="309" r:id="rId18"/>
    <p:sldId id="272" r:id="rId19"/>
  </p:sldIdLst>
  <p:sldSz cx="10058400" cy="7772400"/>
  <p:notesSz cx="6954838" cy="9309100"/>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58">
          <p15:clr>
            <a:srgbClr val="A4A3A4"/>
          </p15:clr>
        </p15:guide>
        <p15:guide id="2" pos="3169">
          <p15:clr>
            <a:srgbClr val="A4A3A4"/>
          </p15:clr>
        </p15:guide>
        <p15:guide id="3" orient="horz" pos="18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922" autoAdjust="0"/>
    <p:restoredTop sz="90836" autoAdjust="0"/>
  </p:normalViewPr>
  <p:slideViewPr>
    <p:cSldViewPr snapToGrid="0" snapToObjects="1">
      <p:cViewPr varScale="1">
        <p:scale>
          <a:sx n="77" d="100"/>
          <a:sy n="77" d="100"/>
        </p:scale>
        <p:origin x="970" y="58"/>
      </p:cViewPr>
      <p:guideLst>
        <p:guide orient="horz" pos="2458"/>
        <p:guide pos="3169"/>
        <p:guide orient="horz" pos="1872"/>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sz="quarter" idx="1"/>
          </p:nvPr>
        </p:nvSpPr>
        <p:spPr>
          <a:xfrm>
            <a:off x="3939466" y="0"/>
            <a:ext cx="3013763" cy="465455"/>
          </a:xfrm>
          <a:prstGeom prst="rect">
            <a:avLst/>
          </a:prstGeom>
        </p:spPr>
        <p:txBody>
          <a:bodyPr vert="horz" lIns="92930" tIns="46465" rIns="92930" bIns="46465" rtlCol="0"/>
          <a:lstStyle>
            <a:lvl1pPr algn="r">
              <a:defRPr sz="1200"/>
            </a:lvl1pPr>
          </a:lstStyle>
          <a:p>
            <a:fld id="{8031F801-254F-784F-93FD-B082DEE696CB}" type="datetimeFigureOut">
              <a:rPr lang="en-US" smtClean="0"/>
              <a:t>10/21/2016</a:t>
            </a:fld>
            <a:endParaRPr lang="en-US" dirty="0"/>
          </a:p>
        </p:txBody>
      </p:sp>
      <p:sp>
        <p:nvSpPr>
          <p:cNvPr id="4" name="Footer Placeholder 3"/>
          <p:cNvSpPr>
            <a:spLocks noGrp="1"/>
          </p:cNvSpPr>
          <p:nvPr>
            <p:ph type="ftr" sz="quarter" idx="2"/>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9466" y="8842029"/>
            <a:ext cx="3013763" cy="465455"/>
          </a:xfrm>
          <a:prstGeom prst="rect">
            <a:avLst/>
          </a:prstGeom>
        </p:spPr>
        <p:txBody>
          <a:bodyPr vert="horz" lIns="92930" tIns="46465" rIns="92930" bIns="46465" rtlCol="0" anchor="b"/>
          <a:lstStyle>
            <a:lvl1pPr algn="r">
              <a:defRPr sz="1200"/>
            </a:lvl1pPr>
          </a:lstStyle>
          <a:p>
            <a:fld id="{86EBA558-C4ED-C348-A32F-95E1FD13065C}" type="slidenum">
              <a:rPr lang="en-US" smtClean="0"/>
              <a:t>‹#›</a:t>
            </a:fld>
            <a:endParaRPr lang="en-US" dirty="0"/>
          </a:p>
        </p:txBody>
      </p:sp>
    </p:spTree>
    <p:extLst>
      <p:ext uri="{BB962C8B-B14F-4D97-AF65-F5344CB8AC3E}">
        <p14:creationId xmlns:p14="http://schemas.microsoft.com/office/powerpoint/2010/main" val="35520195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3DBCDB52-6A69-9749-AB79-19C092749A22}" type="datetimeFigureOut">
              <a:rPr lang="en-US" smtClean="0"/>
              <a:t>10/21/2016</a:t>
            </a:fld>
            <a:endParaRPr lang="en-US" dirty="0"/>
          </a:p>
        </p:txBody>
      </p:sp>
      <p:sp>
        <p:nvSpPr>
          <p:cNvPr id="4" name="Slide Image Placeholder 3"/>
          <p:cNvSpPr>
            <a:spLocks noGrp="1" noRot="1" noChangeAspect="1"/>
          </p:cNvSpPr>
          <p:nvPr>
            <p:ph type="sldImg" idx="2"/>
          </p:nvPr>
        </p:nvSpPr>
        <p:spPr>
          <a:xfrm>
            <a:off x="1219200" y="698500"/>
            <a:ext cx="4516438" cy="3490913"/>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B86D814F-A7F6-3746-A65D-8C48702DE038}" type="slidenum">
              <a:rPr lang="en-US" smtClean="0"/>
              <a:t>‹#›</a:t>
            </a:fld>
            <a:endParaRPr lang="en-US" dirty="0"/>
          </a:p>
        </p:txBody>
      </p:sp>
    </p:spTree>
    <p:extLst>
      <p:ext uri="{BB962C8B-B14F-4D97-AF65-F5344CB8AC3E}">
        <p14:creationId xmlns:p14="http://schemas.microsoft.com/office/powerpoint/2010/main" val="47577516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mailto:spearman@scottmadden.com" TargetMode="Externa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mailto:xxx@scottmadden.com" TargetMode="External"/><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mailto:spearman@scottmadden.com" TargetMode="External"/><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hyperlink" Target="mailto:xxx@scottmadden.com"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5176" y="3054096"/>
            <a:ext cx="5687568" cy="429768"/>
          </a:xfrm>
        </p:spPr>
        <p:txBody>
          <a:bodyPr anchor="t" anchorCtr="0"/>
          <a:lstStyle>
            <a:lvl1pPr>
              <a:defRPr sz="2000" baseline="0">
                <a:solidFill>
                  <a:schemeClr val="bg1"/>
                </a:solidFill>
                <a:latin typeface="Arial"/>
              </a:defRPr>
            </a:lvl1pPr>
          </a:lstStyle>
          <a:p>
            <a:r>
              <a:rPr lang="en-US"/>
              <a:t>Click to edit Master title style</a:t>
            </a:r>
            <a:endParaRPr lang="en-US" dirty="0"/>
          </a:p>
        </p:txBody>
      </p:sp>
      <p:sp>
        <p:nvSpPr>
          <p:cNvPr id="3" name="Subtitle 2"/>
          <p:cNvSpPr>
            <a:spLocks noGrp="1"/>
          </p:cNvSpPr>
          <p:nvPr>
            <p:ph type="subTitle" idx="1"/>
          </p:nvPr>
        </p:nvSpPr>
        <p:spPr>
          <a:xfrm>
            <a:off x="265176" y="4700016"/>
            <a:ext cx="5687568" cy="365760"/>
          </a:xfrm>
        </p:spPr>
        <p:txBody>
          <a:bodyPr/>
          <a:lstStyle>
            <a:lvl1pPr marL="0" indent="0" algn="l">
              <a:spcBef>
                <a:spcPts val="0"/>
              </a:spcBef>
              <a:spcAft>
                <a:spcPts val="0"/>
              </a:spcAft>
              <a:buNone/>
              <a:defRPr sz="1600" b="0" i="0">
                <a:solidFill>
                  <a:schemeClr val="bg1"/>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265113" y="5696712"/>
            <a:ext cx="3044952" cy="374904"/>
          </a:xfrm>
        </p:spPr>
        <p:txBody>
          <a:bodyPr/>
          <a:lstStyle>
            <a:lvl1pPr>
              <a:spcBef>
                <a:spcPts val="0"/>
              </a:spcBef>
              <a:spcAft>
                <a:spcPts val="0"/>
              </a:spcAft>
              <a:defRPr sz="1600" b="0" i="0">
                <a:solidFill>
                  <a:schemeClr val="bg1"/>
                </a:solidFill>
              </a:defRPr>
            </a:lvl1pPr>
          </a:lstStyle>
          <a:p>
            <a:pPr lvl="0"/>
            <a:r>
              <a:rPr lang="en-US" dirty="0"/>
              <a:t>Date</a:t>
            </a:r>
          </a:p>
        </p:txBody>
      </p:sp>
      <p:sp>
        <p:nvSpPr>
          <p:cNvPr id="5" name="Picture Placeholder 4"/>
          <p:cNvSpPr>
            <a:spLocks noGrp="1"/>
          </p:cNvSpPr>
          <p:nvPr>
            <p:ph type="pic" sz="quarter" idx="12" hasCustomPrompt="1"/>
          </p:nvPr>
        </p:nvSpPr>
        <p:spPr>
          <a:xfrm>
            <a:off x="374904" y="1298448"/>
            <a:ext cx="2633472" cy="832104"/>
          </a:xfrm>
        </p:spPr>
        <p:txBody>
          <a:bodyPr/>
          <a:lstStyle>
            <a:lvl1pPr>
              <a:defRPr>
                <a:solidFill>
                  <a:schemeClr val="bg1"/>
                </a:solidFill>
              </a:defRPr>
            </a:lvl1pPr>
          </a:lstStyle>
          <a:p>
            <a:r>
              <a:rPr lang="en-US" dirty="0"/>
              <a:t>Client Logo (optional)</a:t>
            </a:r>
          </a:p>
        </p:txBody>
      </p:sp>
      <p:sp>
        <p:nvSpPr>
          <p:cNvPr id="10" name="TextBox 9"/>
          <p:cNvSpPr txBox="1"/>
          <p:nvPr userDrawn="1"/>
        </p:nvSpPr>
        <p:spPr>
          <a:xfrm>
            <a:off x="265176" y="7466691"/>
            <a:ext cx="2634016" cy="200055"/>
          </a:xfrm>
          <a:prstGeom prst="rect">
            <a:avLst/>
          </a:prstGeom>
          <a:noFill/>
        </p:spPr>
        <p:txBody>
          <a:bodyPr wrap="square" rtlCol="0">
            <a:spAutoFit/>
          </a:bodyPr>
          <a:lstStyle/>
          <a:p>
            <a:r>
              <a:rPr lang="en-US" sz="700" dirty="0">
                <a:solidFill>
                  <a:schemeClr val="bg1"/>
                </a:solidFill>
              </a:rPr>
              <a:t>Copyright © 2016 ScottMadden,</a:t>
            </a:r>
            <a:r>
              <a:rPr lang="en-US" sz="700" baseline="0" dirty="0">
                <a:solidFill>
                  <a:schemeClr val="bg1"/>
                </a:solidFill>
              </a:rPr>
              <a:t> Inc. All rights reserved.</a:t>
            </a:r>
            <a:endParaRPr lang="en-US" sz="700" dirty="0">
              <a:solidFill>
                <a:schemeClr val="bg1"/>
              </a:solidFill>
            </a:endParaRPr>
          </a:p>
        </p:txBody>
      </p:sp>
      <p:sp>
        <p:nvSpPr>
          <p:cNvPr id="9" name="TextBox 8"/>
          <p:cNvSpPr txBox="1"/>
          <p:nvPr userDrawn="1"/>
        </p:nvSpPr>
        <p:spPr>
          <a:xfrm>
            <a:off x="8830399" y="7493713"/>
            <a:ext cx="930781" cy="184666"/>
          </a:xfrm>
          <a:prstGeom prst="rect">
            <a:avLst/>
          </a:prstGeom>
          <a:noFill/>
        </p:spPr>
        <p:txBody>
          <a:bodyPr wrap="square" rtlCol="0">
            <a:spAutoFit/>
          </a:bodyPr>
          <a:lstStyle/>
          <a:p>
            <a:pPr algn="r"/>
            <a:r>
              <a:rPr lang="en-US" sz="600" dirty="0">
                <a:solidFill>
                  <a:schemeClr val="bg1">
                    <a:lumMod val="65000"/>
                  </a:schemeClr>
                </a:solidFill>
              </a:rPr>
              <a:t>Report _2016</a:t>
            </a:r>
          </a:p>
        </p:txBody>
      </p:sp>
    </p:spTree>
    <p:extLst>
      <p:ext uri="{BB962C8B-B14F-4D97-AF65-F5344CB8AC3E}">
        <p14:creationId xmlns:p14="http://schemas.microsoft.com/office/powerpoint/2010/main" val="3083945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a_Title Slide w/Pictur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5176" y="3054096"/>
            <a:ext cx="5687568" cy="429768"/>
          </a:xfrm>
        </p:spPr>
        <p:txBody>
          <a:bodyPr anchor="t" anchorCtr="0"/>
          <a:lstStyle>
            <a:lvl1pPr>
              <a:defRPr sz="2000" baseline="0">
                <a:solidFill>
                  <a:schemeClr val="bg1"/>
                </a:solidFill>
                <a:latin typeface="Arial"/>
              </a:defRPr>
            </a:lvl1pPr>
          </a:lstStyle>
          <a:p>
            <a:r>
              <a:rPr lang="en-US"/>
              <a:t>Click to edit Master title style</a:t>
            </a:r>
            <a:endParaRPr lang="en-US" dirty="0"/>
          </a:p>
        </p:txBody>
      </p:sp>
      <p:sp>
        <p:nvSpPr>
          <p:cNvPr id="3" name="Subtitle 2"/>
          <p:cNvSpPr>
            <a:spLocks noGrp="1"/>
          </p:cNvSpPr>
          <p:nvPr>
            <p:ph type="subTitle" idx="1"/>
          </p:nvPr>
        </p:nvSpPr>
        <p:spPr>
          <a:xfrm>
            <a:off x="265176" y="4700016"/>
            <a:ext cx="5687568" cy="365760"/>
          </a:xfrm>
        </p:spPr>
        <p:txBody>
          <a:bodyPr/>
          <a:lstStyle>
            <a:lvl1pPr marL="0" indent="0" algn="l">
              <a:spcBef>
                <a:spcPts val="0"/>
              </a:spcBef>
              <a:spcAft>
                <a:spcPts val="0"/>
              </a:spcAft>
              <a:buNone/>
              <a:defRPr sz="1600" b="0" i="0">
                <a:solidFill>
                  <a:schemeClr val="bg1"/>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265113" y="5696712"/>
            <a:ext cx="3044952" cy="374904"/>
          </a:xfrm>
        </p:spPr>
        <p:txBody>
          <a:bodyPr/>
          <a:lstStyle>
            <a:lvl1pPr>
              <a:spcBef>
                <a:spcPts val="0"/>
              </a:spcBef>
              <a:spcAft>
                <a:spcPts val="0"/>
              </a:spcAft>
              <a:defRPr sz="1600" b="0" i="0">
                <a:solidFill>
                  <a:schemeClr val="bg1"/>
                </a:solidFill>
              </a:defRPr>
            </a:lvl1pPr>
          </a:lstStyle>
          <a:p>
            <a:pPr lvl="0"/>
            <a:r>
              <a:rPr lang="en-US" dirty="0"/>
              <a:t>Date</a:t>
            </a:r>
          </a:p>
        </p:txBody>
      </p:sp>
      <p:sp>
        <p:nvSpPr>
          <p:cNvPr id="5" name="Picture Placeholder 4"/>
          <p:cNvSpPr>
            <a:spLocks noGrp="1"/>
          </p:cNvSpPr>
          <p:nvPr>
            <p:ph type="pic" sz="quarter" idx="12" hasCustomPrompt="1"/>
          </p:nvPr>
        </p:nvSpPr>
        <p:spPr>
          <a:xfrm>
            <a:off x="374904" y="1298448"/>
            <a:ext cx="2633472" cy="832104"/>
          </a:xfrm>
        </p:spPr>
        <p:txBody>
          <a:bodyPr/>
          <a:lstStyle>
            <a:lvl1pPr>
              <a:defRPr>
                <a:solidFill>
                  <a:schemeClr val="bg1"/>
                </a:solidFill>
              </a:defRPr>
            </a:lvl1pPr>
          </a:lstStyle>
          <a:p>
            <a:r>
              <a:rPr lang="en-US" dirty="0"/>
              <a:t>Client Logo (optional)</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08923" y="3124370"/>
            <a:ext cx="2949476" cy="3293518"/>
          </a:xfrm>
          <a:prstGeom prst="rect">
            <a:avLst/>
          </a:prstGeom>
        </p:spPr>
      </p:pic>
      <p:sp>
        <p:nvSpPr>
          <p:cNvPr id="11" name="TextBox 10"/>
          <p:cNvSpPr txBox="1"/>
          <p:nvPr userDrawn="1"/>
        </p:nvSpPr>
        <p:spPr>
          <a:xfrm>
            <a:off x="265176" y="7466691"/>
            <a:ext cx="2634016" cy="200055"/>
          </a:xfrm>
          <a:prstGeom prst="rect">
            <a:avLst/>
          </a:prstGeom>
          <a:noFill/>
        </p:spPr>
        <p:txBody>
          <a:bodyPr wrap="square" rtlCol="0">
            <a:spAutoFit/>
          </a:bodyPr>
          <a:lstStyle/>
          <a:p>
            <a:r>
              <a:rPr lang="en-US" sz="700" dirty="0">
                <a:solidFill>
                  <a:schemeClr val="bg1"/>
                </a:solidFill>
              </a:rPr>
              <a:t>Copyright © 2016 ScottMadden,</a:t>
            </a:r>
            <a:r>
              <a:rPr lang="en-US" sz="700" baseline="0" dirty="0">
                <a:solidFill>
                  <a:schemeClr val="bg1"/>
                </a:solidFill>
              </a:rPr>
              <a:t> Inc. All rights reserved.</a:t>
            </a:r>
            <a:endParaRPr lang="en-US" sz="700" dirty="0">
              <a:solidFill>
                <a:schemeClr val="bg1"/>
              </a:solidFill>
            </a:endParaRPr>
          </a:p>
        </p:txBody>
      </p:sp>
      <p:pic>
        <p:nvPicPr>
          <p:cNvPr id="4" name="Picture 3" descr="v2_PPT Cover Page_LinkedSquares.png"/>
          <p:cNvPicPr>
            <a:picLocks noChangeAspect="1"/>
          </p:cNvPicPr>
          <p:nvPr userDrawn="1"/>
        </p:nvPicPr>
        <p:blipFill rotWithShape="1">
          <a:blip r:embed="rId4">
            <a:extLst>
              <a:ext uri="{28A0092B-C50C-407E-A947-70E740481C1C}">
                <a14:useLocalDpi xmlns:a14="http://schemas.microsoft.com/office/drawing/2010/main" val="0"/>
              </a:ext>
            </a:extLst>
          </a:blip>
          <a:srcRect l="49648" t="30854" r="964"/>
          <a:stretch/>
        </p:blipFill>
        <p:spPr>
          <a:xfrm>
            <a:off x="4943559" y="2402948"/>
            <a:ext cx="5114840" cy="5369452"/>
          </a:xfrm>
          <a:prstGeom prst="rect">
            <a:avLst/>
          </a:prstGeom>
          <a:noFill/>
          <a:ln>
            <a:noFill/>
          </a:ln>
        </p:spPr>
      </p:pic>
      <p:sp>
        <p:nvSpPr>
          <p:cNvPr id="14" name="TextBox 13"/>
          <p:cNvSpPr txBox="1"/>
          <p:nvPr userDrawn="1"/>
        </p:nvSpPr>
        <p:spPr>
          <a:xfrm>
            <a:off x="8830399" y="7493713"/>
            <a:ext cx="930781" cy="184666"/>
          </a:xfrm>
          <a:prstGeom prst="rect">
            <a:avLst/>
          </a:prstGeom>
          <a:noFill/>
        </p:spPr>
        <p:txBody>
          <a:bodyPr wrap="square" rtlCol="0">
            <a:spAutoFit/>
          </a:bodyPr>
          <a:lstStyle/>
          <a:p>
            <a:pPr algn="r"/>
            <a:r>
              <a:rPr lang="en-US" sz="600" dirty="0">
                <a:solidFill>
                  <a:schemeClr val="bg1">
                    <a:lumMod val="65000"/>
                  </a:schemeClr>
                </a:solidFill>
              </a:rPr>
              <a:t>Report _2016</a:t>
            </a:r>
          </a:p>
        </p:txBody>
      </p:sp>
    </p:spTree>
    <p:extLst>
      <p:ext uri="{BB962C8B-B14F-4D97-AF65-F5344CB8AC3E}">
        <p14:creationId xmlns:p14="http://schemas.microsoft.com/office/powerpoint/2010/main" val="29834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a_Title and Content w/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2pPr>
              <a:defRPr baseline="0"/>
            </a:lvl2pPr>
            <a:lvl3pPr>
              <a:defRPr baseline="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sp>
        <p:nvSpPr>
          <p:cNvPr id="4" name="Slide Number Placeholder 3"/>
          <p:cNvSpPr>
            <a:spLocks noGrp="1"/>
          </p:cNvSpPr>
          <p:nvPr>
            <p:ph type="sldNum" sz="quarter" idx="15"/>
          </p:nvPr>
        </p:nvSpPr>
        <p:spPr/>
        <p:txBody>
          <a:bodyPr/>
          <a:lstStyle/>
          <a:p>
            <a:fld id="{D442FEC2-C4C0-684E-9C0D-AAB39C335FE4}" type="slidenum">
              <a:rPr lang="en-US" smtClean="0"/>
              <a:t>‹#›</a:t>
            </a:fld>
            <a:endParaRPr lang="en-US" dirty="0"/>
          </a:p>
        </p:txBody>
      </p:sp>
    </p:spTree>
    <p:extLst>
      <p:ext uri="{BB962C8B-B14F-4D97-AF65-F5344CB8AC3E}">
        <p14:creationId xmlns:p14="http://schemas.microsoft.com/office/powerpoint/2010/main" val="263773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b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5"/>
          </p:nvPr>
        </p:nvSpPr>
        <p:spPr/>
        <p:txBody>
          <a:bodyPr/>
          <a:lstStyle/>
          <a:p>
            <a:fld id="{08E12CD7-2F0B-B84C-A675-E2CC935C7A1C}" type="slidenum">
              <a:rPr lang="en-US" smtClean="0"/>
              <a:pPr/>
              <a:t>‹#›</a:t>
            </a:fld>
            <a:endParaRPr lang="en-US" dirty="0"/>
          </a:p>
        </p:txBody>
      </p:sp>
      <p:sp>
        <p:nvSpPr>
          <p:cNvPr id="7" name="Picture Placeholder 7"/>
          <p:cNvSpPr>
            <a:spLocks noGrp="1"/>
          </p:cNvSpPr>
          <p:nvPr>
            <p:ph type="pic" sz="quarter" idx="14"/>
          </p:nvPr>
        </p:nvSpPr>
        <p:spPr>
          <a:xfrm>
            <a:off x="8247888" y="192024"/>
            <a:ext cx="1627632" cy="594360"/>
          </a:xfrm>
        </p:spPr>
        <p:txBody>
          <a:bodyPr/>
          <a:lstStyle/>
          <a:p>
            <a:r>
              <a:rPr lang="en-US" dirty="0"/>
              <a:t>Click icon to add picture</a:t>
            </a:r>
          </a:p>
        </p:txBody>
      </p:sp>
    </p:spTree>
    <p:extLst>
      <p:ext uri="{BB962C8B-B14F-4D97-AF65-F5344CB8AC3E}">
        <p14:creationId xmlns:p14="http://schemas.microsoft.com/office/powerpoint/2010/main" val="862364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6888" y="1417320"/>
            <a:ext cx="4700016" cy="5532120"/>
          </a:xfrm>
        </p:spPr>
        <p:txBody>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3020" y="1417320"/>
            <a:ext cx="4700016" cy="5532120"/>
          </a:xfrm>
        </p:spPr>
        <p:txBody>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p:cNvSpPr>
            <a:spLocks noGrp="1"/>
          </p:cNvSpPr>
          <p:nvPr>
            <p:ph type="body" sz="quarter" idx="13"/>
          </p:nvPr>
        </p:nvSpPr>
        <p:spPr>
          <a:xfrm>
            <a:off x="182880" y="246888"/>
            <a:ext cx="9692640" cy="429768"/>
          </a:xfrm>
        </p:spPr>
        <p:txBody>
          <a:bodyPr anchor="b" anchorCtr="0"/>
          <a:lstStyle>
            <a:lvl1pPr>
              <a:defRPr lang="en-US" sz="2000" b="1" i="1" kern="1200" dirty="0" smtClean="0">
                <a:solidFill>
                  <a:schemeClr val="tx1"/>
                </a:solidFill>
                <a:latin typeface="Arial Narrow"/>
                <a:ea typeface="+mn-ea"/>
                <a:cs typeface="+mn-cs"/>
              </a:defRPr>
            </a:lvl1pPr>
          </a:lstStyle>
          <a:p>
            <a:pPr marL="0" lvl="0" indent="0" algn="l" defTabSz="509412" rtl="0" eaLnBrk="1" latinLnBrk="0" hangingPunct="1">
              <a:spcBef>
                <a:spcPts val="600"/>
              </a:spcBef>
              <a:spcAft>
                <a:spcPts val="600"/>
              </a:spcAft>
              <a:buFontTx/>
              <a:buNone/>
            </a:pPr>
            <a:r>
              <a:rPr lang="en-US"/>
              <a:t>Click to edit Master text styles</a:t>
            </a:r>
          </a:p>
        </p:txBody>
      </p:sp>
      <p:sp>
        <p:nvSpPr>
          <p:cNvPr id="5" name="Slide Number Placeholder 4"/>
          <p:cNvSpPr>
            <a:spLocks noGrp="1"/>
          </p:cNvSpPr>
          <p:nvPr>
            <p:ph type="sldNum" sz="quarter" idx="15"/>
          </p:nvPr>
        </p:nvSpPr>
        <p:spPr/>
        <p:txBody>
          <a:bodyPr/>
          <a:lstStyle/>
          <a:p>
            <a:fld id="{08E12CD7-2F0B-B84C-A675-E2CC935C7A1C}" type="slidenum">
              <a:rPr lang="en-US" smtClean="0"/>
              <a:pPr/>
              <a:t>‹#›</a:t>
            </a:fld>
            <a:endParaRPr lang="en-US" dirty="0"/>
          </a:p>
        </p:txBody>
      </p:sp>
      <p:sp>
        <p:nvSpPr>
          <p:cNvPr id="8" name="Picture Placeholder 7"/>
          <p:cNvSpPr>
            <a:spLocks noGrp="1"/>
          </p:cNvSpPr>
          <p:nvPr>
            <p:ph type="pic" sz="quarter" idx="14"/>
          </p:nvPr>
        </p:nvSpPr>
        <p:spPr>
          <a:xfrm>
            <a:off x="8247888" y="192024"/>
            <a:ext cx="1627632" cy="594360"/>
          </a:xfrm>
        </p:spPr>
        <p:txBody>
          <a:bodyPr/>
          <a:lstStyle/>
          <a:p>
            <a:r>
              <a:rPr lang="en-US" dirty="0"/>
              <a:t>Click icon to add picture</a:t>
            </a:r>
          </a:p>
        </p:txBody>
      </p:sp>
    </p:spTree>
    <p:extLst>
      <p:ext uri="{BB962C8B-B14F-4D97-AF65-F5344CB8AC3E}">
        <p14:creationId xmlns:p14="http://schemas.microsoft.com/office/powerpoint/2010/main" val="529135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46888" y="2990088"/>
            <a:ext cx="4700016" cy="4078224"/>
          </a:xfrm>
        </p:spPr>
        <p:txBody>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5109527" y="2990088"/>
            <a:ext cx="4700016" cy="4078224"/>
          </a:xfrm>
        </p:spPr>
        <p:txBody>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5"/>
          </p:nvPr>
        </p:nvSpPr>
        <p:spPr>
          <a:xfrm>
            <a:off x="247650" y="1417320"/>
            <a:ext cx="9561513" cy="1436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p:nvPr>
        </p:nvSpPr>
        <p:spPr>
          <a:xfrm>
            <a:off x="182880" y="630936"/>
            <a:ext cx="9692640" cy="603504"/>
          </a:xfrm>
        </p:spPr>
        <p:txBody>
          <a:bodyPr/>
          <a:lstStyle/>
          <a:p>
            <a:r>
              <a:rPr lang="en-US"/>
              <a:t>Click to edit Master title style</a:t>
            </a:r>
          </a:p>
        </p:txBody>
      </p:sp>
      <p:sp>
        <p:nvSpPr>
          <p:cNvPr id="13" name="Text Placeholder 4"/>
          <p:cNvSpPr>
            <a:spLocks noGrp="1"/>
          </p:cNvSpPr>
          <p:nvPr>
            <p:ph type="body" sz="quarter" idx="13"/>
          </p:nvPr>
        </p:nvSpPr>
        <p:spPr>
          <a:xfrm>
            <a:off x="182880" y="246888"/>
            <a:ext cx="9692640" cy="429768"/>
          </a:xfrm>
        </p:spPr>
        <p:txBody>
          <a:bodyPr anchor="b" anchorCtr="0"/>
          <a:lstStyle>
            <a:lvl1pPr marL="0" indent="0" algn="l" defTabSz="509412" rtl="0" eaLnBrk="1" latinLnBrk="0" hangingPunct="1">
              <a:spcBef>
                <a:spcPts val="600"/>
              </a:spcBef>
              <a:spcAft>
                <a:spcPts val="600"/>
              </a:spcAft>
              <a:buFontTx/>
              <a:buNone/>
              <a:defRPr lang="en-US" sz="2000" b="1" i="1" kern="1200" dirty="0" smtClean="0">
                <a:solidFill>
                  <a:schemeClr val="tx1"/>
                </a:solidFill>
                <a:latin typeface="Arial Narrow"/>
                <a:ea typeface="+mn-ea"/>
                <a:cs typeface="+mn-cs"/>
              </a:defRPr>
            </a:lvl1pPr>
          </a:lstStyle>
          <a:p>
            <a:pPr marL="0" lvl="0" indent="0" algn="l" defTabSz="509412" rtl="0" eaLnBrk="1" latinLnBrk="0" hangingPunct="1">
              <a:spcBef>
                <a:spcPts val="600"/>
              </a:spcBef>
              <a:spcAft>
                <a:spcPts val="600"/>
              </a:spcAft>
              <a:buFontTx/>
              <a:buNone/>
            </a:pPr>
            <a:r>
              <a:rPr lang="en-US"/>
              <a:t>Click to edit Master text styles</a:t>
            </a:r>
          </a:p>
        </p:txBody>
      </p:sp>
      <p:sp>
        <p:nvSpPr>
          <p:cNvPr id="2" name="Slide Number Placeholder 1"/>
          <p:cNvSpPr>
            <a:spLocks noGrp="1"/>
          </p:cNvSpPr>
          <p:nvPr>
            <p:ph type="sldNum" sz="quarter" idx="16"/>
          </p:nvPr>
        </p:nvSpPr>
        <p:spPr/>
        <p:txBody>
          <a:bodyPr/>
          <a:lstStyle/>
          <a:p>
            <a:fld id="{08E12CD7-2F0B-B84C-A675-E2CC935C7A1C}" type="slidenum">
              <a:rPr lang="en-US" smtClean="0"/>
              <a:pPr/>
              <a:t>‹#›</a:t>
            </a:fld>
            <a:endParaRPr lang="en-US" dirty="0"/>
          </a:p>
        </p:txBody>
      </p:sp>
      <p:sp>
        <p:nvSpPr>
          <p:cNvPr id="14" name="Picture Placeholder 7"/>
          <p:cNvSpPr>
            <a:spLocks noGrp="1"/>
          </p:cNvSpPr>
          <p:nvPr>
            <p:ph type="pic" sz="quarter" idx="14"/>
          </p:nvPr>
        </p:nvSpPr>
        <p:spPr>
          <a:xfrm>
            <a:off x="8247888" y="192024"/>
            <a:ext cx="1627632" cy="594360"/>
          </a:xfrm>
        </p:spPr>
        <p:txBody>
          <a:bodyPr/>
          <a:lstStyle/>
          <a:p>
            <a:r>
              <a:rPr lang="en-US" dirty="0"/>
              <a:t>Click icon to add picture</a:t>
            </a:r>
          </a:p>
        </p:txBody>
      </p:sp>
    </p:spTree>
    <p:extLst>
      <p:ext uri="{BB962C8B-B14F-4D97-AF65-F5344CB8AC3E}">
        <p14:creationId xmlns:p14="http://schemas.microsoft.com/office/powerpoint/2010/main" val="2461182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
        <p:nvSpPr>
          <p:cNvPr id="5" name="Picture Placeholder 7"/>
          <p:cNvSpPr>
            <a:spLocks noGrp="1"/>
          </p:cNvSpPr>
          <p:nvPr>
            <p:ph type="pic" sz="quarter" idx="15"/>
          </p:nvPr>
        </p:nvSpPr>
        <p:spPr>
          <a:xfrm>
            <a:off x="8247888" y="192024"/>
            <a:ext cx="1627632" cy="594360"/>
          </a:xfrm>
        </p:spPr>
        <p:txBody>
          <a:bodyPr/>
          <a:lstStyle/>
          <a:p>
            <a:r>
              <a:rPr lang="en-US" dirty="0"/>
              <a:t>Click icon to add picture</a:t>
            </a:r>
          </a:p>
        </p:txBody>
      </p:sp>
    </p:spTree>
    <p:extLst>
      <p:ext uri="{BB962C8B-B14F-4D97-AF65-F5344CB8AC3E}">
        <p14:creationId xmlns:p14="http://schemas.microsoft.com/office/powerpoint/2010/main" val="2177597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 y="630936"/>
            <a:ext cx="9692640" cy="603504"/>
          </a:xfrm>
        </p:spPr>
        <p:txBody>
          <a:bodyPr anchor="b"/>
          <a:lstStyle>
            <a:lvl1pPr algn="l">
              <a:defRPr sz="3000" b="1"/>
            </a:lvl1pPr>
          </a:lstStyle>
          <a:p>
            <a:r>
              <a:rPr lang="en-US"/>
              <a:t>Click to edit Master title style</a:t>
            </a:r>
            <a:endParaRPr lang="en-US" dirty="0"/>
          </a:p>
        </p:txBody>
      </p:sp>
      <p:sp>
        <p:nvSpPr>
          <p:cNvPr id="3" name="Content Placeholder 2"/>
          <p:cNvSpPr>
            <a:spLocks noGrp="1"/>
          </p:cNvSpPr>
          <p:nvPr>
            <p:ph idx="1"/>
          </p:nvPr>
        </p:nvSpPr>
        <p:spPr>
          <a:xfrm>
            <a:off x="3931920" y="1627632"/>
            <a:ext cx="5943600" cy="5312664"/>
          </a:xfrm>
        </p:spPr>
        <p:txBody>
          <a:bodyPr/>
          <a:lstStyle>
            <a:lvl1pPr>
              <a:defRPr sz="1200"/>
            </a:lvl1pPr>
            <a:lvl2pPr>
              <a:defRPr sz="1200"/>
            </a:lvl2pPr>
            <a:lvl3pPr>
              <a:defRPr sz="1200"/>
            </a:lvl3pPr>
            <a:lvl4pPr>
              <a:defRPr sz="1200"/>
            </a:lvl4pPr>
            <a:lvl5pPr>
              <a:defRPr sz="1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sp>
        <p:nvSpPr>
          <p:cNvPr id="6" name="Content Placeholder 5"/>
          <p:cNvSpPr>
            <a:spLocks noGrp="1"/>
          </p:cNvSpPr>
          <p:nvPr>
            <p:ph sz="quarter" idx="14"/>
          </p:nvPr>
        </p:nvSpPr>
        <p:spPr>
          <a:xfrm>
            <a:off x="182880" y="1627188"/>
            <a:ext cx="3630168" cy="5313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5"/>
          </p:nvPr>
        </p:nvSpPr>
        <p:spPr/>
        <p:txBody>
          <a:bodyPr/>
          <a:lstStyle/>
          <a:p>
            <a:fld id="{08E12CD7-2F0B-B84C-A675-E2CC935C7A1C}" type="slidenum">
              <a:rPr lang="en-US" smtClean="0"/>
              <a:pPr/>
              <a:t>‹#›</a:t>
            </a:fld>
            <a:endParaRPr lang="en-US" dirty="0"/>
          </a:p>
        </p:txBody>
      </p:sp>
      <p:sp>
        <p:nvSpPr>
          <p:cNvPr id="7" name="Picture Placeholder 7"/>
          <p:cNvSpPr>
            <a:spLocks noGrp="1"/>
          </p:cNvSpPr>
          <p:nvPr>
            <p:ph type="pic" sz="quarter" idx="16"/>
          </p:nvPr>
        </p:nvSpPr>
        <p:spPr>
          <a:xfrm>
            <a:off x="8247888" y="192024"/>
            <a:ext cx="1627632" cy="594360"/>
          </a:xfrm>
        </p:spPr>
        <p:txBody>
          <a:bodyPr/>
          <a:lstStyle/>
          <a:p>
            <a:r>
              <a:rPr lang="en-US" dirty="0"/>
              <a:t>Click icon to add picture</a:t>
            </a:r>
          </a:p>
        </p:txBody>
      </p:sp>
    </p:spTree>
    <p:extLst>
      <p:ext uri="{BB962C8B-B14F-4D97-AF65-F5344CB8AC3E}">
        <p14:creationId xmlns:p14="http://schemas.microsoft.com/office/powerpoint/2010/main" val="1524564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up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4"/>
          <p:cNvSpPr>
            <a:spLocks noGrp="1"/>
          </p:cNvSpPr>
          <p:nvPr>
            <p:ph sz="quarter" idx="11"/>
          </p:nvPr>
        </p:nvSpPr>
        <p:spPr>
          <a:xfrm>
            <a:off x="246888" y="1417320"/>
            <a:ext cx="9564624" cy="603504"/>
          </a:xfrm>
        </p:spPr>
        <p:txBody>
          <a:bodyPr/>
          <a:lstStyle/>
          <a:p>
            <a:pPr lvl="0"/>
            <a:r>
              <a:rPr lang="en-US"/>
              <a:t>Click to edit Master text styles</a:t>
            </a:r>
          </a:p>
        </p:txBody>
      </p:sp>
      <p:sp>
        <p:nvSpPr>
          <p:cNvPr id="7" name="Picture Placeholder 6"/>
          <p:cNvSpPr>
            <a:spLocks noGrp="1"/>
          </p:cNvSpPr>
          <p:nvPr>
            <p:ph type="pic" sz="quarter" idx="12"/>
          </p:nvPr>
        </p:nvSpPr>
        <p:spPr>
          <a:xfrm>
            <a:off x="374672" y="2112263"/>
            <a:ext cx="4325112" cy="2386584"/>
          </a:xfrm>
        </p:spPr>
        <p:txBody>
          <a:bodyPr/>
          <a:lstStyle/>
          <a:p>
            <a:r>
              <a:rPr lang="en-US" dirty="0"/>
              <a:t>Click icon to add picture</a:t>
            </a:r>
          </a:p>
        </p:txBody>
      </p:sp>
      <p:sp>
        <p:nvSpPr>
          <p:cNvPr id="8" name="Picture Placeholder 6"/>
          <p:cNvSpPr>
            <a:spLocks noGrp="1"/>
          </p:cNvSpPr>
          <p:nvPr>
            <p:ph type="pic" sz="quarter" idx="13"/>
          </p:nvPr>
        </p:nvSpPr>
        <p:spPr>
          <a:xfrm>
            <a:off x="374672" y="4599432"/>
            <a:ext cx="4325112" cy="2386584"/>
          </a:xfrm>
        </p:spPr>
        <p:txBody>
          <a:bodyPr/>
          <a:lstStyle/>
          <a:p>
            <a:r>
              <a:rPr lang="en-US" dirty="0"/>
              <a:t>Click icon to add picture</a:t>
            </a:r>
          </a:p>
        </p:txBody>
      </p:sp>
      <p:sp>
        <p:nvSpPr>
          <p:cNvPr id="9" name="Picture Placeholder 6"/>
          <p:cNvSpPr>
            <a:spLocks noGrp="1"/>
          </p:cNvSpPr>
          <p:nvPr>
            <p:ph type="pic" sz="quarter" idx="14"/>
          </p:nvPr>
        </p:nvSpPr>
        <p:spPr>
          <a:xfrm>
            <a:off x="5404104" y="2112263"/>
            <a:ext cx="4325112" cy="2386584"/>
          </a:xfrm>
        </p:spPr>
        <p:txBody>
          <a:bodyPr/>
          <a:lstStyle/>
          <a:p>
            <a:r>
              <a:rPr lang="en-US" dirty="0"/>
              <a:t>Click icon to add picture</a:t>
            </a:r>
          </a:p>
        </p:txBody>
      </p:sp>
      <p:sp>
        <p:nvSpPr>
          <p:cNvPr id="10" name="Picture Placeholder 6"/>
          <p:cNvSpPr>
            <a:spLocks noGrp="1"/>
          </p:cNvSpPr>
          <p:nvPr>
            <p:ph type="pic" sz="quarter" idx="15"/>
          </p:nvPr>
        </p:nvSpPr>
        <p:spPr>
          <a:xfrm>
            <a:off x="5404104" y="4599432"/>
            <a:ext cx="4325112" cy="2386584"/>
          </a:xfrm>
        </p:spPr>
        <p:txBody>
          <a:bodyPr/>
          <a:lstStyle/>
          <a:p>
            <a:r>
              <a:rPr lang="en-US" dirty="0"/>
              <a:t>Click icon to add picture</a:t>
            </a:r>
          </a:p>
        </p:txBody>
      </p:sp>
      <p:sp>
        <p:nvSpPr>
          <p:cNvPr id="11" name="Text Placeholder 4"/>
          <p:cNvSpPr>
            <a:spLocks noGrp="1"/>
          </p:cNvSpPr>
          <p:nvPr>
            <p:ph type="body" sz="quarter" idx="16"/>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sp>
        <p:nvSpPr>
          <p:cNvPr id="4" name="Slide Number Placeholder 3"/>
          <p:cNvSpPr>
            <a:spLocks noGrp="1"/>
          </p:cNvSpPr>
          <p:nvPr>
            <p:ph type="sldNum" sz="quarter" idx="17"/>
          </p:nvPr>
        </p:nvSpPr>
        <p:spPr/>
        <p:txBody>
          <a:bodyPr/>
          <a:lstStyle/>
          <a:p>
            <a:fld id="{08E12CD7-2F0B-B84C-A675-E2CC935C7A1C}" type="slidenum">
              <a:rPr lang="en-US" smtClean="0"/>
              <a:pPr/>
              <a:t>‹#›</a:t>
            </a:fld>
            <a:endParaRPr lang="en-US" dirty="0"/>
          </a:p>
        </p:txBody>
      </p:sp>
      <p:sp>
        <p:nvSpPr>
          <p:cNvPr id="12" name="Picture Placeholder 7"/>
          <p:cNvSpPr>
            <a:spLocks noGrp="1"/>
          </p:cNvSpPr>
          <p:nvPr>
            <p:ph type="pic" sz="quarter" idx="18"/>
          </p:nvPr>
        </p:nvSpPr>
        <p:spPr>
          <a:xfrm>
            <a:off x="8247888" y="192024"/>
            <a:ext cx="1627632" cy="594360"/>
          </a:xfrm>
        </p:spPr>
        <p:txBody>
          <a:bodyPr/>
          <a:lstStyle/>
          <a:p>
            <a:r>
              <a:rPr lang="en-US" dirty="0"/>
              <a:t>Click icon to add picture</a:t>
            </a:r>
          </a:p>
        </p:txBody>
      </p:sp>
    </p:spTree>
    <p:extLst>
      <p:ext uri="{BB962C8B-B14F-4D97-AF65-F5344CB8AC3E}">
        <p14:creationId xmlns:p14="http://schemas.microsoft.com/office/powerpoint/2010/main" val="2719888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Content Placeholder 6"/>
          <p:cNvSpPr>
            <a:spLocks noGrp="1"/>
          </p:cNvSpPr>
          <p:nvPr>
            <p:ph sz="quarter" idx="10"/>
          </p:nvPr>
        </p:nvSpPr>
        <p:spPr>
          <a:xfrm>
            <a:off x="704088" y="5715000"/>
            <a:ext cx="7626096" cy="365760"/>
          </a:xfrm>
        </p:spPr>
        <p:txBody>
          <a:bodyPr anchor="b" anchorCtr="0"/>
          <a:lstStyle>
            <a:lvl1pPr algn="r">
              <a:defRPr sz="1800"/>
            </a:lvl1pPr>
          </a:lstStyle>
          <a:p>
            <a:pPr lvl="0"/>
            <a:r>
              <a:rPr lang="en-US"/>
              <a:t>Click to edit Master text styles</a:t>
            </a:r>
          </a:p>
        </p:txBody>
      </p:sp>
    </p:spTree>
    <p:extLst>
      <p:ext uri="{BB962C8B-B14F-4D97-AF65-F5344CB8AC3E}">
        <p14:creationId xmlns:p14="http://schemas.microsoft.com/office/powerpoint/2010/main" val="3541688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256494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usiness Card_Atlanta">
    <p:spTree>
      <p:nvGrpSpPr>
        <p:cNvPr id="1" name=""/>
        <p:cNvGrpSpPr/>
        <p:nvPr/>
      </p:nvGrpSpPr>
      <p:grpSpPr>
        <a:xfrm>
          <a:off x="0" y="0"/>
          <a:ext cx="0" cy="0"/>
          <a:chOff x="0" y="0"/>
          <a:chExt cx="0" cy="0"/>
        </a:xfrm>
      </p:grpSpPr>
      <p:sp>
        <p:nvSpPr>
          <p:cNvPr id="10"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dirty="0"/>
              <a:t>Click to edit Master text styles</a:t>
            </a:r>
          </a:p>
        </p:txBody>
      </p:sp>
      <p:sp>
        <p:nvSpPr>
          <p:cNvPr id="2" name="Title 1"/>
          <p:cNvSpPr>
            <a:spLocks noGrp="1"/>
          </p:cNvSpPr>
          <p:nvPr>
            <p:ph type="title"/>
          </p:nvPr>
        </p:nvSpPr>
        <p:spPr/>
        <p:txBody>
          <a:bodyPr/>
          <a:lstStyle>
            <a:lvl1pPr>
              <a:defRPr/>
            </a:lvl1pPr>
          </a:lstStyle>
          <a:p>
            <a:endParaRPr lang="en-US" dirty="0"/>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grpSp>
        <p:nvGrpSpPr>
          <p:cNvPr id="11" name="Group 10"/>
          <p:cNvGrpSpPr/>
          <p:nvPr userDrawn="1"/>
        </p:nvGrpSpPr>
        <p:grpSpPr>
          <a:xfrm>
            <a:off x="3154680" y="2377440"/>
            <a:ext cx="3749040" cy="2048256"/>
            <a:chOff x="5644896" y="2377440"/>
            <a:chExt cx="3749040" cy="2048256"/>
          </a:xfrm>
        </p:grpSpPr>
        <p:pic>
          <p:nvPicPr>
            <p:cNvPr id="12" name="Picture 11"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3" name="TextBox 12"/>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a:t>Stuart Pearman</a:t>
              </a:r>
            </a:p>
          </p:txBody>
        </p:sp>
        <p:sp>
          <p:nvSpPr>
            <p:cNvPr id="14" name="TextBox 13"/>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a:t>Partner and Energy Practice</a:t>
              </a:r>
              <a:r>
                <a:rPr lang="en-US" sz="1100" b="0" i="0" baseline="0" dirty="0"/>
                <a:t> Leader</a:t>
              </a:r>
              <a:endParaRPr lang="en-US" sz="1100" b="0" i="0" dirty="0"/>
            </a:p>
          </p:txBody>
        </p:sp>
        <p:sp>
          <p:nvSpPr>
            <p:cNvPr id="15" name="TextBox 14"/>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baseline="0" dirty="0"/>
                <a:t>2626 Glenwood Ave</a:t>
              </a:r>
            </a:p>
            <a:p>
              <a:pPr>
                <a:lnSpc>
                  <a:spcPct val="100000"/>
                </a:lnSpc>
                <a:spcBef>
                  <a:spcPts val="0"/>
                </a:spcBef>
              </a:pPr>
              <a:r>
                <a:rPr lang="en-US" sz="1000" b="0" i="0" baseline="0" dirty="0"/>
                <a:t>Suite 480</a:t>
              </a:r>
            </a:p>
            <a:p>
              <a:pPr>
                <a:lnSpc>
                  <a:spcPct val="100000"/>
                </a:lnSpc>
                <a:spcBef>
                  <a:spcPts val="0"/>
                </a:spcBef>
              </a:pPr>
              <a:r>
                <a:rPr lang="en-US" sz="1000" b="0" i="0" baseline="0" dirty="0"/>
                <a:t>Raleigh, NC 27608</a:t>
              </a:r>
              <a:endParaRPr lang="en-US" sz="1000" b="0" i="0" dirty="0"/>
            </a:p>
            <a:p>
              <a:pPr>
                <a:lnSpc>
                  <a:spcPct val="100000"/>
                </a:lnSpc>
                <a:spcBef>
                  <a:spcPts val="0"/>
                </a:spcBef>
              </a:pPr>
              <a:r>
                <a:rPr lang="en-US" sz="1000" b="0" i="0" dirty="0">
                  <a:hlinkClick r:id="rId3"/>
                </a:rPr>
                <a:t>spearman@scottmadden.com</a:t>
              </a:r>
              <a:endParaRPr lang="en-US" sz="1000" b="0" i="0" dirty="0"/>
            </a:p>
            <a:p>
              <a:pPr>
                <a:lnSpc>
                  <a:spcPct val="100000"/>
                </a:lnSpc>
                <a:spcBef>
                  <a:spcPts val="0"/>
                </a:spcBef>
              </a:pPr>
              <a:r>
                <a:rPr lang="en-US" sz="1000" b="0" i="0" dirty="0"/>
                <a:t>O:</a:t>
              </a:r>
              <a:r>
                <a:rPr lang="en-US" sz="1000" b="0" i="0" baseline="0" dirty="0"/>
                <a:t> 919-714-7621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3459709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usiness Cards_Atlanta_2">
    <p:spTree>
      <p:nvGrpSpPr>
        <p:cNvPr id="1" name=""/>
        <p:cNvGrpSpPr/>
        <p:nvPr/>
      </p:nvGrpSpPr>
      <p:grpSpPr>
        <a:xfrm>
          <a:off x="0" y="0"/>
          <a:ext cx="0" cy="0"/>
          <a:chOff x="0" y="0"/>
          <a:chExt cx="0" cy="0"/>
        </a:xfrm>
      </p:grpSpPr>
      <p:sp>
        <p:nvSpPr>
          <p:cNvPr id="17"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grpSp>
        <p:nvGrpSpPr>
          <p:cNvPr id="15" name="Group 14"/>
          <p:cNvGrpSpPr/>
          <p:nvPr userDrawn="1"/>
        </p:nvGrpSpPr>
        <p:grpSpPr>
          <a:xfrm>
            <a:off x="676656"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3495 Piedmont</a:t>
              </a:r>
              <a:r>
                <a:rPr lang="en-US" sz="1000" b="0" i="0" baseline="0" dirty="0"/>
                <a:t> Road</a:t>
              </a:r>
            </a:p>
            <a:p>
              <a:pPr>
                <a:lnSpc>
                  <a:spcPct val="100000"/>
                </a:lnSpc>
                <a:spcBef>
                  <a:spcPts val="0"/>
                </a:spcBef>
              </a:pPr>
              <a:r>
                <a:rPr lang="en-US" sz="1000" b="0" i="0" baseline="0" dirty="0"/>
                <a:t>Building 10, Suite 805</a:t>
              </a:r>
            </a:p>
            <a:p>
              <a:pPr>
                <a:lnSpc>
                  <a:spcPct val="100000"/>
                </a:lnSpc>
                <a:spcBef>
                  <a:spcPts val="0"/>
                </a:spcBef>
              </a:pPr>
              <a:r>
                <a:rPr lang="en-US" sz="1000" b="0" i="0" baseline="0" dirty="0"/>
                <a:t>Atlanta, GA 30305</a:t>
              </a:r>
              <a:endParaRPr lang="en-US" sz="1000" b="0" i="0" dirty="0"/>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O:</a:t>
              </a:r>
              <a:r>
                <a:rPr lang="en-US" sz="1000" b="0" i="0" baseline="0" dirty="0"/>
                <a:t> 404-814-0020 M: xxx-xxx-xxxx</a:t>
              </a:r>
              <a:endParaRPr lang="en-US" sz="1000" b="0" i="0" dirty="0"/>
            </a:p>
          </p:txBody>
        </p:sp>
      </p:grpSp>
      <p:grpSp>
        <p:nvGrpSpPr>
          <p:cNvPr id="16" name="Group 15"/>
          <p:cNvGrpSpPr/>
          <p:nvPr userDrawn="1"/>
        </p:nvGrpSpPr>
        <p:grpSpPr>
          <a:xfrm>
            <a:off x="5644896" y="2377440"/>
            <a:ext cx="3749040" cy="2048256"/>
            <a:chOff x="5644896" y="2377440"/>
            <a:chExt cx="3749040" cy="2048256"/>
          </a:xfrm>
        </p:grpSpPr>
        <p:pic>
          <p:nvPicPr>
            <p:cNvPr id="11" name="Picture 10"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2" name="TextBox 11"/>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13" name="TextBox 12"/>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4" name="TextBox 13"/>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3495 Piedmont</a:t>
              </a:r>
              <a:r>
                <a:rPr lang="en-US" sz="1000" b="0" i="0" baseline="0" dirty="0"/>
                <a:t> Road</a:t>
              </a:r>
            </a:p>
            <a:p>
              <a:pPr>
                <a:lnSpc>
                  <a:spcPct val="100000"/>
                </a:lnSpc>
                <a:spcBef>
                  <a:spcPts val="0"/>
                </a:spcBef>
              </a:pPr>
              <a:r>
                <a:rPr lang="en-US" sz="1000" b="0" i="0" baseline="0" dirty="0"/>
                <a:t>Building 10, Suite 805</a:t>
              </a:r>
            </a:p>
            <a:p>
              <a:pPr>
                <a:lnSpc>
                  <a:spcPct val="100000"/>
                </a:lnSpc>
                <a:spcBef>
                  <a:spcPts val="0"/>
                </a:spcBef>
              </a:pPr>
              <a:r>
                <a:rPr lang="en-US" sz="1000" b="0" i="0" baseline="0" dirty="0"/>
                <a:t>Atlanta, GA 30305</a:t>
              </a:r>
              <a:endParaRPr lang="en-US" sz="1000" b="0" i="0" dirty="0"/>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O:</a:t>
              </a:r>
              <a:r>
                <a:rPr lang="en-US" sz="1000" b="0" i="0" baseline="0" dirty="0"/>
                <a:t> 404-814-0020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1254077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usiness Card_Raleigh">
    <p:spTree>
      <p:nvGrpSpPr>
        <p:cNvPr id="1" name=""/>
        <p:cNvGrpSpPr/>
        <p:nvPr/>
      </p:nvGrpSpPr>
      <p:grpSpPr>
        <a:xfrm>
          <a:off x="0" y="0"/>
          <a:ext cx="0" cy="0"/>
          <a:chOff x="0" y="0"/>
          <a:chExt cx="0" cy="0"/>
        </a:xfrm>
      </p:grpSpPr>
      <p:sp>
        <p:nvSpPr>
          <p:cNvPr id="11"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grpSp>
        <p:nvGrpSpPr>
          <p:cNvPr id="3" name="Group 2"/>
          <p:cNvGrpSpPr/>
          <p:nvPr userDrawn="1"/>
        </p:nvGrpSpPr>
        <p:grpSpPr>
          <a:xfrm>
            <a:off x="3154680"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2626 Glenwood Avenue</a:t>
              </a:r>
            </a:p>
            <a:p>
              <a:pPr>
                <a:lnSpc>
                  <a:spcPct val="100000"/>
                </a:lnSpc>
                <a:spcBef>
                  <a:spcPts val="0"/>
                </a:spcBef>
              </a:pPr>
              <a:r>
                <a:rPr lang="en-US" sz="1000" b="0" i="0" dirty="0"/>
                <a:t>Suite 480</a:t>
              </a:r>
            </a:p>
            <a:p>
              <a:pPr>
                <a:lnSpc>
                  <a:spcPct val="100000"/>
                </a:lnSpc>
                <a:spcBef>
                  <a:spcPts val="0"/>
                </a:spcBef>
              </a:pPr>
              <a:r>
                <a:rPr lang="en-US" sz="1000" b="0" i="0" dirty="0"/>
                <a:t>Raleigh, NC 27608</a:t>
              </a:r>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O:</a:t>
              </a:r>
              <a:r>
                <a:rPr lang="en-US" sz="1000" b="0" i="0" baseline="0" dirty="0"/>
                <a:t> 919-781-4191 M: xxx-xxx-xxxx</a:t>
              </a:r>
              <a:endParaRPr lang="en-US" sz="1000" b="0" i="0" dirty="0"/>
            </a:p>
          </p:txBody>
        </p:sp>
      </p:grpSp>
      <p:sp>
        <p:nvSpPr>
          <p:cNvPr id="7" name="Slide Number Placeholder 6"/>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1443757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usiness Cards_Raleigh_2">
    <p:spTree>
      <p:nvGrpSpPr>
        <p:cNvPr id="1" name=""/>
        <p:cNvGrpSpPr/>
        <p:nvPr/>
      </p:nvGrpSpPr>
      <p:grpSpPr>
        <a:xfrm>
          <a:off x="0" y="0"/>
          <a:ext cx="0" cy="0"/>
          <a:chOff x="0" y="0"/>
          <a:chExt cx="0" cy="0"/>
        </a:xfrm>
      </p:grpSpPr>
      <p:sp>
        <p:nvSpPr>
          <p:cNvPr id="17"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grpSp>
        <p:nvGrpSpPr>
          <p:cNvPr id="15" name="Group 14"/>
          <p:cNvGrpSpPr/>
          <p:nvPr userDrawn="1"/>
        </p:nvGrpSpPr>
        <p:grpSpPr>
          <a:xfrm>
            <a:off x="676656"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2626 Glenwood Avenue</a:t>
              </a:r>
            </a:p>
            <a:p>
              <a:pPr>
                <a:lnSpc>
                  <a:spcPct val="100000"/>
                </a:lnSpc>
                <a:spcBef>
                  <a:spcPts val="0"/>
                </a:spcBef>
              </a:pPr>
              <a:r>
                <a:rPr lang="en-US" sz="1000" b="0" i="0" dirty="0"/>
                <a:t>Suite 480</a:t>
              </a:r>
            </a:p>
            <a:p>
              <a:pPr>
                <a:lnSpc>
                  <a:spcPct val="100000"/>
                </a:lnSpc>
                <a:spcBef>
                  <a:spcPts val="0"/>
                </a:spcBef>
              </a:pPr>
              <a:r>
                <a:rPr lang="en-US" sz="1000" b="0" i="0" dirty="0"/>
                <a:t>Raleigh, NC 27608</a:t>
              </a:r>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O:</a:t>
              </a:r>
              <a:r>
                <a:rPr lang="en-US" sz="1000" b="0" i="0" baseline="0" dirty="0"/>
                <a:t> 919-781-4191 M: xxx-xxx-xxxx</a:t>
              </a:r>
              <a:endParaRPr lang="en-US" sz="1000" b="0" i="0" dirty="0"/>
            </a:p>
          </p:txBody>
        </p:sp>
      </p:grpSp>
      <p:grpSp>
        <p:nvGrpSpPr>
          <p:cNvPr id="16" name="Group 15"/>
          <p:cNvGrpSpPr/>
          <p:nvPr userDrawn="1"/>
        </p:nvGrpSpPr>
        <p:grpSpPr>
          <a:xfrm>
            <a:off x="5644896" y="2377440"/>
            <a:ext cx="3749040" cy="2048256"/>
            <a:chOff x="5644896" y="2377440"/>
            <a:chExt cx="3749040" cy="2048256"/>
          </a:xfrm>
        </p:grpSpPr>
        <p:pic>
          <p:nvPicPr>
            <p:cNvPr id="11" name="Picture 10"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2" name="TextBox 11"/>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13" name="TextBox 12"/>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4" name="TextBox 13"/>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2626 Glenwood Avenue</a:t>
              </a:r>
            </a:p>
            <a:p>
              <a:pPr>
                <a:lnSpc>
                  <a:spcPct val="100000"/>
                </a:lnSpc>
                <a:spcBef>
                  <a:spcPts val="0"/>
                </a:spcBef>
              </a:pPr>
              <a:r>
                <a:rPr lang="en-US" sz="1000" b="0" i="0" dirty="0"/>
                <a:t>Suite 480</a:t>
              </a:r>
            </a:p>
            <a:p>
              <a:pPr>
                <a:lnSpc>
                  <a:spcPct val="100000"/>
                </a:lnSpc>
                <a:spcBef>
                  <a:spcPts val="0"/>
                </a:spcBef>
              </a:pPr>
              <a:r>
                <a:rPr lang="en-US" sz="1000" b="0" i="0" dirty="0"/>
                <a:t>Raleigh, NC 27608</a:t>
              </a:r>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O:</a:t>
              </a:r>
              <a:r>
                <a:rPr lang="en-US" sz="1000" b="0" i="0" baseline="0" dirty="0"/>
                <a:t> 919-781-4191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580045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usiness Cards_Raleigh &amp; Atlanta">
    <p:spTree>
      <p:nvGrpSpPr>
        <p:cNvPr id="1" name=""/>
        <p:cNvGrpSpPr/>
        <p:nvPr/>
      </p:nvGrpSpPr>
      <p:grpSpPr>
        <a:xfrm>
          <a:off x="0" y="0"/>
          <a:ext cx="0" cy="0"/>
          <a:chOff x="0" y="0"/>
          <a:chExt cx="0" cy="0"/>
        </a:xfrm>
      </p:grpSpPr>
      <p:sp>
        <p:nvSpPr>
          <p:cNvPr id="17"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grpSp>
        <p:nvGrpSpPr>
          <p:cNvPr id="15" name="Group 14"/>
          <p:cNvGrpSpPr/>
          <p:nvPr userDrawn="1"/>
        </p:nvGrpSpPr>
        <p:grpSpPr>
          <a:xfrm>
            <a:off x="676656"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3495 Piedmont</a:t>
              </a:r>
              <a:r>
                <a:rPr lang="en-US" sz="1000" b="0" i="0" baseline="0" dirty="0"/>
                <a:t> Road</a:t>
              </a:r>
            </a:p>
            <a:p>
              <a:pPr>
                <a:lnSpc>
                  <a:spcPct val="100000"/>
                </a:lnSpc>
                <a:spcBef>
                  <a:spcPts val="0"/>
                </a:spcBef>
              </a:pPr>
              <a:r>
                <a:rPr lang="en-US" sz="1000" b="0" i="0" baseline="0" dirty="0"/>
                <a:t>Building 10, Suite 805</a:t>
              </a:r>
            </a:p>
            <a:p>
              <a:pPr>
                <a:lnSpc>
                  <a:spcPct val="100000"/>
                </a:lnSpc>
                <a:spcBef>
                  <a:spcPts val="0"/>
                </a:spcBef>
              </a:pPr>
              <a:r>
                <a:rPr lang="en-US" sz="1000" b="0" i="0" baseline="0" dirty="0"/>
                <a:t>Atlanta, GA 30305</a:t>
              </a:r>
              <a:endParaRPr lang="en-US" sz="1000" b="0" i="0" dirty="0"/>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O:</a:t>
              </a:r>
              <a:r>
                <a:rPr lang="en-US" sz="1000" b="0" i="0" baseline="0" dirty="0"/>
                <a:t> 404-814-0020 M: xxx-xxx-xxxx</a:t>
              </a:r>
              <a:endParaRPr lang="en-US" sz="1000" b="0" i="0" dirty="0"/>
            </a:p>
          </p:txBody>
        </p:sp>
      </p:grpSp>
      <p:grpSp>
        <p:nvGrpSpPr>
          <p:cNvPr id="16" name="Group 15"/>
          <p:cNvGrpSpPr/>
          <p:nvPr userDrawn="1"/>
        </p:nvGrpSpPr>
        <p:grpSpPr>
          <a:xfrm>
            <a:off x="5644896" y="2377440"/>
            <a:ext cx="3749040" cy="2048256"/>
            <a:chOff x="5644896" y="2377440"/>
            <a:chExt cx="3749040" cy="2048256"/>
          </a:xfrm>
        </p:grpSpPr>
        <p:pic>
          <p:nvPicPr>
            <p:cNvPr id="11" name="Picture 10"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2" name="TextBox 11"/>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13" name="TextBox 12"/>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4" name="TextBox 13"/>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2626 Glenwood Avenue</a:t>
              </a:r>
            </a:p>
            <a:p>
              <a:pPr>
                <a:lnSpc>
                  <a:spcPct val="100000"/>
                </a:lnSpc>
                <a:spcBef>
                  <a:spcPts val="0"/>
                </a:spcBef>
              </a:pPr>
              <a:r>
                <a:rPr lang="en-US" sz="1000" b="0" i="0" dirty="0"/>
                <a:t>Suite 480</a:t>
              </a:r>
            </a:p>
            <a:p>
              <a:pPr>
                <a:lnSpc>
                  <a:spcPct val="100000"/>
                </a:lnSpc>
                <a:spcBef>
                  <a:spcPts val="0"/>
                </a:spcBef>
              </a:pPr>
              <a:r>
                <a:rPr lang="en-US" sz="1000" b="0" i="0" dirty="0"/>
                <a:t>Raleigh, NC 27608</a:t>
              </a:r>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O:</a:t>
              </a:r>
              <a:r>
                <a:rPr lang="en-US" sz="1000" b="0" i="0" baseline="0" dirty="0"/>
                <a:t> 919-781-4191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1735726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usiness Card_Westborough">
    <p:spTree>
      <p:nvGrpSpPr>
        <p:cNvPr id="1" name=""/>
        <p:cNvGrpSpPr/>
        <p:nvPr/>
      </p:nvGrpSpPr>
      <p:grpSpPr>
        <a:xfrm>
          <a:off x="0" y="0"/>
          <a:ext cx="0" cy="0"/>
          <a:chOff x="0" y="0"/>
          <a:chExt cx="0" cy="0"/>
        </a:xfrm>
      </p:grpSpPr>
      <p:sp>
        <p:nvSpPr>
          <p:cNvPr id="10"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grpSp>
        <p:nvGrpSpPr>
          <p:cNvPr id="11" name="Group 10"/>
          <p:cNvGrpSpPr/>
          <p:nvPr userDrawn="1"/>
        </p:nvGrpSpPr>
        <p:grpSpPr>
          <a:xfrm>
            <a:off x="3154680" y="2231136"/>
            <a:ext cx="3749040" cy="2048256"/>
            <a:chOff x="5644896" y="2377440"/>
            <a:chExt cx="3749040" cy="2048256"/>
          </a:xfrm>
        </p:grpSpPr>
        <p:pic>
          <p:nvPicPr>
            <p:cNvPr id="12" name="Picture 11"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3" name="TextBox 12"/>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14" name="TextBox 13"/>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5" name="TextBox 14"/>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1900 West Park Drive</a:t>
              </a:r>
              <a:endParaRPr lang="en-US" sz="1000" b="0" i="0" baseline="0" dirty="0"/>
            </a:p>
            <a:p>
              <a:pPr>
                <a:lnSpc>
                  <a:spcPct val="100000"/>
                </a:lnSpc>
                <a:spcBef>
                  <a:spcPts val="0"/>
                </a:spcBef>
              </a:pPr>
              <a:r>
                <a:rPr lang="en-US" sz="1000" b="0" i="0" baseline="0" dirty="0"/>
                <a:t>Suite 250</a:t>
              </a:r>
            </a:p>
            <a:p>
              <a:pPr>
                <a:lnSpc>
                  <a:spcPct val="100000"/>
                </a:lnSpc>
                <a:spcBef>
                  <a:spcPts val="0"/>
                </a:spcBef>
              </a:pPr>
              <a:r>
                <a:rPr lang="en-US" sz="1000" b="0" i="0" baseline="0" dirty="0"/>
                <a:t>Westborough, MA 01581</a:t>
              </a:r>
              <a:endParaRPr lang="en-US" sz="1000" b="0" i="0" dirty="0"/>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D:</a:t>
              </a:r>
              <a:r>
                <a:rPr lang="en-US" sz="1000" b="0" i="0" baseline="0" dirty="0"/>
                <a:t> xxx-xxx-xxxx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grpSp>
        <p:nvGrpSpPr>
          <p:cNvPr id="16" name="Group 15"/>
          <p:cNvGrpSpPr/>
          <p:nvPr userDrawn="1"/>
        </p:nvGrpSpPr>
        <p:grpSpPr>
          <a:xfrm>
            <a:off x="676656" y="4767072"/>
            <a:ext cx="3749040" cy="2048256"/>
            <a:chOff x="676656" y="2377440"/>
            <a:chExt cx="3749040" cy="2048256"/>
          </a:xfrm>
        </p:grpSpPr>
        <p:pic>
          <p:nvPicPr>
            <p:cNvPr id="17" name="Picture 16"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18" name="TextBox 1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19" name="TextBox 1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20" name="TextBox 1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1900 West Park Drive</a:t>
              </a:r>
              <a:endParaRPr lang="en-US" sz="1000" b="0" i="0" baseline="0" dirty="0"/>
            </a:p>
            <a:p>
              <a:pPr>
                <a:lnSpc>
                  <a:spcPct val="100000"/>
                </a:lnSpc>
                <a:spcBef>
                  <a:spcPts val="0"/>
                </a:spcBef>
              </a:pPr>
              <a:r>
                <a:rPr lang="en-US" sz="1000" b="0" i="0" baseline="0" dirty="0"/>
                <a:t>Suite 250</a:t>
              </a:r>
            </a:p>
            <a:p>
              <a:pPr>
                <a:lnSpc>
                  <a:spcPct val="100000"/>
                </a:lnSpc>
                <a:spcBef>
                  <a:spcPts val="0"/>
                </a:spcBef>
              </a:pPr>
              <a:r>
                <a:rPr lang="en-US" sz="1000" b="0" i="0" baseline="0" dirty="0"/>
                <a:t>Westborough, MA 01581</a:t>
              </a:r>
              <a:endParaRPr lang="en-US" sz="1000" b="0" i="0" dirty="0"/>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D:</a:t>
              </a:r>
              <a:r>
                <a:rPr lang="en-US" sz="1000" b="0" i="0" baseline="0" dirty="0"/>
                <a:t> xxx-xxx-xxxx  M: xxx-xxx-xxxx</a:t>
              </a:r>
              <a:endParaRPr lang="en-US" sz="1000" b="0" i="0" dirty="0"/>
            </a:p>
          </p:txBody>
        </p:sp>
      </p:grpSp>
      <p:grpSp>
        <p:nvGrpSpPr>
          <p:cNvPr id="21" name="Group 20"/>
          <p:cNvGrpSpPr/>
          <p:nvPr userDrawn="1"/>
        </p:nvGrpSpPr>
        <p:grpSpPr>
          <a:xfrm>
            <a:off x="5644896" y="4767072"/>
            <a:ext cx="3749040" cy="2048256"/>
            <a:chOff x="5644896" y="2377440"/>
            <a:chExt cx="3749040" cy="2048256"/>
          </a:xfrm>
        </p:grpSpPr>
        <p:pic>
          <p:nvPicPr>
            <p:cNvPr id="22" name="Picture 21"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23" name="TextBox 22"/>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24" name="TextBox 23"/>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25" name="TextBox 24"/>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1900 West Park Drive</a:t>
              </a:r>
              <a:endParaRPr lang="en-US" sz="1000" b="0" i="0" baseline="0" dirty="0"/>
            </a:p>
            <a:p>
              <a:pPr>
                <a:lnSpc>
                  <a:spcPct val="100000"/>
                </a:lnSpc>
                <a:spcBef>
                  <a:spcPts val="0"/>
                </a:spcBef>
              </a:pPr>
              <a:r>
                <a:rPr lang="en-US" sz="1000" b="0" i="0" baseline="0" dirty="0"/>
                <a:t>Suite 250</a:t>
              </a:r>
            </a:p>
            <a:p>
              <a:pPr>
                <a:lnSpc>
                  <a:spcPct val="100000"/>
                </a:lnSpc>
                <a:spcBef>
                  <a:spcPts val="0"/>
                </a:spcBef>
              </a:pPr>
              <a:r>
                <a:rPr lang="en-US" sz="1000" b="0" i="0" baseline="0" dirty="0"/>
                <a:t>Westborough, MA 01581</a:t>
              </a:r>
              <a:endParaRPr lang="en-US" sz="1000" b="0" i="0" dirty="0"/>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D:</a:t>
              </a:r>
              <a:r>
                <a:rPr lang="en-US" sz="1000" b="0" i="0" baseline="0" dirty="0"/>
                <a:t> xxx-xxx-xxxx  M: xxx-xxx-xxxx</a:t>
              </a:r>
              <a:endParaRPr lang="en-US" sz="1000" b="0" i="0" dirty="0"/>
            </a:p>
          </p:txBody>
        </p:sp>
      </p:grpSp>
    </p:spTree>
    <p:extLst>
      <p:ext uri="{BB962C8B-B14F-4D97-AF65-F5344CB8AC3E}">
        <p14:creationId xmlns:p14="http://schemas.microsoft.com/office/powerpoint/2010/main" val="917264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siness Cards_Westborough_2">
    <p:spTree>
      <p:nvGrpSpPr>
        <p:cNvPr id="1" name=""/>
        <p:cNvGrpSpPr/>
        <p:nvPr/>
      </p:nvGrpSpPr>
      <p:grpSpPr>
        <a:xfrm>
          <a:off x="0" y="0"/>
          <a:ext cx="0" cy="0"/>
          <a:chOff x="0" y="0"/>
          <a:chExt cx="0" cy="0"/>
        </a:xfrm>
      </p:grpSpPr>
      <p:sp>
        <p:nvSpPr>
          <p:cNvPr id="17" name="Content Placeholder 2"/>
          <p:cNvSpPr>
            <a:spLocks noGrp="1"/>
          </p:cNvSpPr>
          <p:nvPr>
            <p:ph idx="1"/>
          </p:nvPr>
        </p:nvSpPr>
        <p:spPr>
          <a:xfrm>
            <a:off x="237744" y="1417320"/>
            <a:ext cx="9601200" cy="5522976"/>
          </a:xfrm>
        </p:spPr>
        <p:txBody>
          <a:bodyPr/>
          <a:lstStyle>
            <a:lvl2pPr>
              <a:defRPr baseline="0"/>
            </a:lvl2pPr>
            <a:lvl3pPr>
              <a:defRPr baseline="0"/>
            </a:lvl3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grpSp>
        <p:nvGrpSpPr>
          <p:cNvPr id="15" name="Group 14"/>
          <p:cNvGrpSpPr/>
          <p:nvPr userDrawn="1"/>
        </p:nvGrpSpPr>
        <p:grpSpPr>
          <a:xfrm>
            <a:off x="676656"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1900 West Park Drive</a:t>
              </a:r>
              <a:endParaRPr lang="en-US" sz="1000" b="0" i="0" baseline="0" dirty="0"/>
            </a:p>
            <a:p>
              <a:pPr>
                <a:lnSpc>
                  <a:spcPct val="100000"/>
                </a:lnSpc>
                <a:spcBef>
                  <a:spcPts val="0"/>
                </a:spcBef>
              </a:pPr>
              <a:r>
                <a:rPr lang="en-US" sz="1000" b="0" i="0" baseline="0" dirty="0"/>
                <a:t>Suite 250</a:t>
              </a:r>
            </a:p>
            <a:p>
              <a:pPr>
                <a:lnSpc>
                  <a:spcPct val="100000"/>
                </a:lnSpc>
                <a:spcBef>
                  <a:spcPts val="0"/>
                </a:spcBef>
              </a:pPr>
              <a:r>
                <a:rPr lang="en-US" sz="1000" b="0" i="0" baseline="0" dirty="0"/>
                <a:t>Westborough, MA 01581</a:t>
              </a:r>
              <a:endParaRPr lang="en-US" sz="1000" b="0" i="0" dirty="0"/>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D:</a:t>
              </a:r>
              <a:r>
                <a:rPr lang="en-US" sz="1000" b="0" i="0" baseline="0" dirty="0"/>
                <a:t> xxx-xxx-xxxx  M: xxx-xxx-xxxx</a:t>
              </a:r>
              <a:endParaRPr lang="en-US" sz="1000" b="0" i="0" dirty="0"/>
            </a:p>
          </p:txBody>
        </p:sp>
      </p:grpSp>
      <p:grpSp>
        <p:nvGrpSpPr>
          <p:cNvPr id="16" name="Group 15"/>
          <p:cNvGrpSpPr/>
          <p:nvPr userDrawn="1"/>
        </p:nvGrpSpPr>
        <p:grpSpPr>
          <a:xfrm>
            <a:off x="5644896" y="2377440"/>
            <a:ext cx="3749040" cy="2048256"/>
            <a:chOff x="5644896" y="2377440"/>
            <a:chExt cx="3749040" cy="2048256"/>
          </a:xfrm>
        </p:grpSpPr>
        <p:pic>
          <p:nvPicPr>
            <p:cNvPr id="11" name="Picture 10"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2" name="TextBox 11"/>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a:t>Type</a:t>
              </a:r>
              <a:r>
                <a:rPr lang="en-US" sz="1100" b="1" i="0" baseline="0" dirty="0"/>
                <a:t> name here</a:t>
              </a:r>
              <a:endParaRPr lang="en-US" sz="1100" b="1" i="0" dirty="0"/>
            </a:p>
          </p:txBody>
        </p:sp>
        <p:sp>
          <p:nvSpPr>
            <p:cNvPr id="13" name="TextBox 12"/>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dirty="0"/>
                <a:t>Type</a:t>
              </a:r>
              <a:r>
                <a:rPr lang="en-US" sz="1100" b="0" i="0" baseline="0" dirty="0"/>
                <a:t> title here</a:t>
              </a:r>
              <a:endParaRPr lang="en-US" sz="1100" b="0" i="0" dirty="0"/>
            </a:p>
          </p:txBody>
        </p:sp>
        <p:sp>
          <p:nvSpPr>
            <p:cNvPr id="14" name="TextBox 13"/>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1900 West Park Drive</a:t>
              </a:r>
              <a:endParaRPr lang="en-US" sz="1000" b="0" i="0" baseline="0" dirty="0"/>
            </a:p>
            <a:p>
              <a:pPr>
                <a:lnSpc>
                  <a:spcPct val="100000"/>
                </a:lnSpc>
                <a:spcBef>
                  <a:spcPts val="0"/>
                </a:spcBef>
              </a:pPr>
              <a:r>
                <a:rPr lang="en-US" sz="1000" b="0" i="0" baseline="0" dirty="0"/>
                <a:t>Suite 250</a:t>
              </a:r>
            </a:p>
            <a:p>
              <a:pPr>
                <a:lnSpc>
                  <a:spcPct val="100000"/>
                </a:lnSpc>
                <a:spcBef>
                  <a:spcPts val="0"/>
                </a:spcBef>
              </a:pPr>
              <a:r>
                <a:rPr lang="en-US" sz="1000" b="0" i="0" baseline="0" dirty="0"/>
                <a:t>Westborough, MA 01581</a:t>
              </a:r>
              <a:endParaRPr lang="en-US" sz="1000" b="0" i="0" dirty="0"/>
            </a:p>
            <a:p>
              <a:pPr>
                <a:lnSpc>
                  <a:spcPct val="100000"/>
                </a:lnSpc>
                <a:spcBef>
                  <a:spcPts val="0"/>
                </a:spcBef>
              </a:pPr>
              <a:r>
                <a:rPr lang="en-US" sz="1000" b="0" i="0" dirty="0">
                  <a:hlinkClick r:id="rId3"/>
                </a:rPr>
                <a:t>xxx@scottmadden.com</a:t>
              </a:r>
              <a:endParaRPr lang="en-US" sz="1000" b="0" i="0" dirty="0"/>
            </a:p>
            <a:p>
              <a:pPr>
                <a:lnSpc>
                  <a:spcPct val="100000"/>
                </a:lnSpc>
                <a:spcBef>
                  <a:spcPts val="0"/>
                </a:spcBef>
              </a:pPr>
              <a:r>
                <a:rPr lang="en-US" sz="1000" b="0" i="0" dirty="0"/>
                <a:t>D:</a:t>
              </a:r>
              <a:r>
                <a:rPr lang="en-US" sz="1000" b="0" i="0" baseline="0" dirty="0"/>
                <a:t> xxx-xxx-xxxx  M: xxx-xxx-xxxx</a:t>
              </a:r>
              <a:endParaRPr lang="en-US" sz="1000" b="0" i="0" dirty="0"/>
            </a:p>
          </p:txBody>
        </p:sp>
      </p:grpSp>
      <p:sp>
        <p:nvSpPr>
          <p:cNvPr id="3" name="Slide Number Placeholder 2"/>
          <p:cNvSpPr>
            <a:spLocks noGrp="1"/>
          </p:cNvSpPr>
          <p:nvPr>
            <p:ph type="sldNum" sz="quarter" idx="14"/>
          </p:nvPr>
        </p:nvSpPr>
        <p:spPr/>
        <p:txBody>
          <a:bodyPr/>
          <a:lstStyle/>
          <a:p>
            <a:fld id="{08E12CD7-2F0B-B84C-A675-E2CC935C7A1C}" type="slidenum">
              <a:rPr lang="en-US" smtClean="0"/>
              <a:pPr/>
              <a:t>‹#›</a:t>
            </a:fld>
            <a:endParaRPr lang="en-US" dirty="0"/>
          </a:p>
        </p:txBody>
      </p:sp>
    </p:spTree>
    <p:extLst>
      <p:ext uri="{BB962C8B-B14F-4D97-AF65-F5344CB8AC3E}">
        <p14:creationId xmlns:p14="http://schemas.microsoft.com/office/powerpoint/2010/main" val="3025364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Business Card_Raleigh">
    <p:spTree>
      <p:nvGrpSpPr>
        <p:cNvPr id="1" name=""/>
        <p:cNvGrpSpPr/>
        <p:nvPr/>
      </p:nvGrpSpPr>
      <p:grpSpPr>
        <a:xfrm>
          <a:off x="0" y="0"/>
          <a:ext cx="0" cy="0"/>
          <a:chOff x="0" y="0"/>
          <a:chExt cx="0" cy="0"/>
        </a:xfrm>
      </p:grpSpPr>
      <p:sp>
        <p:nvSpPr>
          <p:cNvPr id="11" name="Content Placeholder 2"/>
          <p:cNvSpPr>
            <a:spLocks noGrp="1"/>
          </p:cNvSpPr>
          <p:nvPr>
            <p:ph idx="1"/>
          </p:nvPr>
        </p:nvSpPr>
        <p:spPr>
          <a:xfrm>
            <a:off x="237744" y="1417320"/>
            <a:ext cx="9601200" cy="5419420"/>
          </a:xfrm>
        </p:spPr>
        <p:txBody>
          <a:body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8C4919C0-ACED-B549-A0FE-3B80E1489620}" type="slidenum">
              <a:rPr lang="en-US" smtClean="0"/>
              <a:t>‹#›</a:t>
            </a:fld>
            <a:endParaRPr lang="en-US" dirty="0"/>
          </a:p>
        </p:txBody>
      </p:sp>
      <p:sp>
        <p:nvSpPr>
          <p:cNvPr id="6" name="Text Placeholder 4"/>
          <p:cNvSpPr>
            <a:spLocks noGrp="1"/>
          </p:cNvSpPr>
          <p:nvPr>
            <p:ph type="body" sz="quarter" idx="13"/>
          </p:nvPr>
        </p:nvSpPr>
        <p:spPr>
          <a:xfrm>
            <a:off x="182880" y="246888"/>
            <a:ext cx="9692640" cy="429768"/>
          </a:xfrm>
        </p:spPr>
        <p:txBody>
          <a:bodyPr anchor="b" anchorCtr="0"/>
          <a:lstStyle>
            <a:lvl1pPr>
              <a:defRPr sz="2000" b="1" i="1">
                <a:latin typeface="Arial Narrow"/>
              </a:defRPr>
            </a:lvl1pPr>
          </a:lstStyle>
          <a:p>
            <a:pPr lvl="0"/>
            <a:r>
              <a:rPr lang="en-US"/>
              <a:t>Click to edit Master text styles</a:t>
            </a:r>
          </a:p>
        </p:txBody>
      </p:sp>
      <p:grpSp>
        <p:nvGrpSpPr>
          <p:cNvPr id="3" name="Group 2"/>
          <p:cNvGrpSpPr/>
          <p:nvPr/>
        </p:nvGrpSpPr>
        <p:grpSpPr>
          <a:xfrm>
            <a:off x="3154680" y="2377440"/>
            <a:ext cx="3749040" cy="2048256"/>
            <a:chOff x="676656" y="2377440"/>
            <a:chExt cx="3749040" cy="2048256"/>
          </a:xfrm>
        </p:grpSpPr>
        <p:pic>
          <p:nvPicPr>
            <p:cNvPr id="4" name="Picture 3"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8" name="TextBox 7"/>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a:t>Stuart M. Pearman</a:t>
              </a:r>
            </a:p>
          </p:txBody>
        </p:sp>
        <p:sp>
          <p:nvSpPr>
            <p:cNvPr id="9" name="TextBox 8"/>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a:t>Partner and</a:t>
              </a:r>
              <a:br>
                <a:rPr lang="en-US" sz="1100" b="0" i="0" dirty="0"/>
              </a:br>
              <a:r>
                <a:rPr lang="en-US" sz="1100" b="0" i="0" dirty="0"/>
                <a:t>Energy</a:t>
              </a:r>
              <a:r>
                <a:rPr lang="en-US" sz="1100" b="0" i="0" baseline="0" dirty="0"/>
                <a:t> Practice Leader</a:t>
              </a:r>
              <a:endParaRPr lang="en-US" sz="1100" b="0" i="0" dirty="0"/>
            </a:p>
          </p:txBody>
        </p:sp>
        <p:sp>
          <p:nvSpPr>
            <p:cNvPr id="10" name="TextBox 9"/>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2626 Glenwood Avenue</a:t>
              </a:r>
            </a:p>
            <a:p>
              <a:pPr>
                <a:lnSpc>
                  <a:spcPct val="100000"/>
                </a:lnSpc>
                <a:spcBef>
                  <a:spcPts val="0"/>
                </a:spcBef>
              </a:pPr>
              <a:r>
                <a:rPr lang="en-US" sz="1000" b="0" i="0" dirty="0"/>
                <a:t>Suite 480</a:t>
              </a:r>
            </a:p>
            <a:p>
              <a:pPr>
                <a:lnSpc>
                  <a:spcPct val="100000"/>
                </a:lnSpc>
                <a:spcBef>
                  <a:spcPts val="0"/>
                </a:spcBef>
              </a:pPr>
              <a:r>
                <a:rPr lang="en-US" sz="1000" b="0" i="0" dirty="0"/>
                <a:t>Raleigh, NC 27608</a:t>
              </a:r>
            </a:p>
            <a:p>
              <a:pPr>
                <a:lnSpc>
                  <a:spcPct val="100000"/>
                </a:lnSpc>
                <a:spcBef>
                  <a:spcPts val="0"/>
                </a:spcBef>
              </a:pPr>
              <a:r>
                <a:rPr lang="en-US" sz="1000" b="0" i="0" dirty="0">
                  <a:hlinkClick r:id="rId3"/>
                </a:rPr>
                <a:t>spearman@scottmadden.com</a:t>
              </a:r>
              <a:endParaRPr lang="en-US" sz="1000" b="0" i="0" dirty="0"/>
            </a:p>
            <a:p>
              <a:pPr>
                <a:lnSpc>
                  <a:spcPct val="100000"/>
                </a:lnSpc>
                <a:spcBef>
                  <a:spcPts val="0"/>
                </a:spcBef>
              </a:pPr>
              <a:r>
                <a:rPr lang="en-US" sz="1000" b="0" i="0" dirty="0"/>
                <a:t>O:</a:t>
              </a:r>
              <a:r>
                <a:rPr lang="en-US" sz="1000" b="0" i="0" baseline="0" dirty="0"/>
                <a:t> 919-781-4191</a:t>
              </a:r>
              <a:endParaRPr lang="en-US" sz="1000" b="0" i="0" dirty="0"/>
            </a:p>
          </p:txBody>
        </p:sp>
      </p:grpSp>
      <p:grpSp>
        <p:nvGrpSpPr>
          <p:cNvPr id="12" name="Group 11"/>
          <p:cNvGrpSpPr/>
          <p:nvPr userDrawn="1"/>
        </p:nvGrpSpPr>
        <p:grpSpPr>
          <a:xfrm>
            <a:off x="676656" y="4767072"/>
            <a:ext cx="3749040" cy="2048256"/>
            <a:chOff x="676656" y="2377440"/>
            <a:chExt cx="3749040" cy="2048256"/>
          </a:xfrm>
        </p:grpSpPr>
        <p:pic>
          <p:nvPicPr>
            <p:cNvPr id="13" name="Picture 12"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656" y="2377440"/>
              <a:ext cx="3749040" cy="2048256"/>
            </a:xfrm>
            <a:prstGeom prst="rect">
              <a:avLst/>
            </a:prstGeom>
          </p:spPr>
        </p:pic>
        <p:sp>
          <p:nvSpPr>
            <p:cNvPr id="14" name="TextBox 13"/>
            <p:cNvSpPr txBox="1"/>
            <p:nvPr userDrawn="1"/>
          </p:nvSpPr>
          <p:spPr>
            <a:xfrm>
              <a:off x="749808" y="2688336"/>
              <a:ext cx="2258568" cy="356616"/>
            </a:xfrm>
            <a:prstGeom prst="rect">
              <a:avLst/>
            </a:prstGeom>
            <a:noFill/>
          </p:spPr>
          <p:txBody>
            <a:bodyPr wrap="square" rtlCol="0">
              <a:noAutofit/>
            </a:bodyPr>
            <a:lstStyle/>
            <a:p>
              <a:pPr>
                <a:lnSpc>
                  <a:spcPct val="90000"/>
                </a:lnSpc>
                <a:spcBef>
                  <a:spcPts val="1200"/>
                </a:spcBef>
              </a:pPr>
              <a:r>
                <a:rPr lang="en-US" sz="1100" b="1" i="0" dirty="0"/>
                <a:t>Eric Hanson	</a:t>
              </a:r>
            </a:p>
          </p:txBody>
        </p:sp>
        <p:sp>
          <p:nvSpPr>
            <p:cNvPr id="15" name="TextBox 14"/>
            <p:cNvSpPr txBox="1"/>
            <p:nvPr userDrawn="1"/>
          </p:nvSpPr>
          <p:spPr>
            <a:xfrm>
              <a:off x="749808" y="2962656"/>
              <a:ext cx="2258568" cy="356616"/>
            </a:xfrm>
            <a:prstGeom prst="rect">
              <a:avLst/>
            </a:prstGeom>
            <a:noFill/>
          </p:spPr>
          <p:txBody>
            <a:bodyPr wrap="square" rtlCol="0">
              <a:noAutofit/>
            </a:bodyPr>
            <a:lstStyle/>
            <a:p>
              <a:pPr>
                <a:lnSpc>
                  <a:spcPct val="90000"/>
                </a:lnSpc>
                <a:spcBef>
                  <a:spcPts val="1200"/>
                </a:spcBef>
              </a:pPr>
              <a:r>
                <a:rPr lang="en-US" sz="1100" b="0" i="0" dirty="0"/>
                <a:t>Manager</a:t>
              </a:r>
            </a:p>
          </p:txBody>
        </p:sp>
        <p:sp>
          <p:nvSpPr>
            <p:cNvPr id="16" name="TextBox 15"/>
            <p:cNvSpPr txBox="1"/>
            <p:nvPr userDrawn="1"/>
          </p:nvSpPr>
          <p:spPr>
            <a:xfrm>
              <a:off x="74980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3495 Piedmont</a:t>
              </a:r>
              <a:r>
                <a:rPr lang="en-US" sz="1000" b="0" i="0" baseline="0" dirty="0"/>
                <a:t> Road</a:t>
              </a:r>
            </a:p>
            <a:p>
              <a:pPr>
                <a:lnSpc>
                  <a:spcPct val="100000"/>
                </a:lnSpc>
                <a:spcBef>
                  <a:spcPts val="0"/>
                </a:spcBef>
              </a:pPr>
              <a:r>
                <a:rPr lang="en-US" sz="1000" b="0" i="0" baseline="0" dirty="0"/>
                <a:t>Building 10, Suite 805</a:t>
              </a:r>
            </a:p>
            <a:p>
              <a:pPr>
                <a:lnSpc>
                  <a:spcPct val="100000"/>
                </a:lnSpc>
                <a:spcBef>
                  <a:spcPts val="0"/>
                </a:spcBef>
              </a:pPr>
              <a:r>
                <a:rPr lang="en-US" sz="1000" b="0" i="0" baseline="0" dirty="0"/>
                <a:t>Atlanta, GA 30305</a:t>
              </a:r>
              <a:endParaRPr lang="en-US" sz="1000" b="0" i="0" dirty="0"/>
            </a:p>
            <a:p>
              <a:pPr>
                <a:lnSpc>
                  <a:spcPct val="100000"/>
                </a:lnSpc>
                <a:spcBef>
                  <a:spcPts val="0"/>
                </a:spcBef>
              </a:pPr>
              <a:r>
                <a:rPr lang="en-US" sz="1000" b="0" i="0" dirty="0">
                  <a:hlinkClick r:id="rId4"/>
                </a:rPr>
                <a:t>erichanson@scottmadden.com</a:t>
              </a:r>
              <a:endParaRPr lang="en-US" sz="1000" b="0" i="0" dirty="0"/>
            </a:p>
            <a:p>
              <a:pPr>
                <a:lnSpc>
                  <a:spcPct val="100000"/>
                </a:lnSpc>
                <a:spcBef>
                  <a:spcPts val="0"/>
                </a:spcBef>
              </a:pPr>
              <a:r>
                <a:rPr lang="en-US" sz="1000" b="0" i="0" dirty="0"/>
                <a:t>D:</a:t>
              </a:r>
              <a:r>
                <a:rPr lang="en-US" sz="1000" b="0" i="0" baseline="0" dirty="0"/>
                <a:t> 404-814-0020  M: 608-225-6068</a:t>
              </a:r>
              <a:endParaRPr lang="en-US" sz="1000" b="0" i="0" dirty="0"/>
            </a:p>
          </p:txBody>
        </p:sp>
      </p:grpSp>
      <p:grpSp>
        <p:nvGrpSpPr>
          <p:cNvPr id="17" name="Group 16"/>
          <p:cNvGrpSpPr/>
          <p:nvPr userDrawn="1"/>
        </p:nvGrpSpPr>
        <p:grpSpPr>
          <a:xfrm>
            <a:off x="5644896" y="4767072"/>
            <a:ext cx="3749040" cy="2048256"/>
            <a:chOff x="5644896" y="2377440"/>
            <a:chExt cx="3749040" cy="2048256"/>
          </a:xfrm>
        </p:grpSpPr>
        <p:pic>
          <p:nvPicPr>
            <p:cNvPr id="18" name="Picture 17" descr="business card a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4896" y="2377440"/>
              <a:ext cx="3749040" cy="2048256"/>
            </a:xfrm>
            <a:prstGeom prst="rect">
              <a:avLst/>
            </a:prstGeom>
          </p:spPr>
        </p:pic>
        <p:sp>
          <p:nvSpPr>
            <p:cNvPr id="19" name="TextBox 18"/>
            <p:cNvSpPr txBox="1"/>
            <p:nvPr userDrawn="1"/>
          </p:nvSpPr>
          <p:spPr>
            <a:xfrm>
              <a:off x="5718048" y="2688336"/>
              <a:ext cx="2258568" cy="356616"/>
            </a:xfrm>
            <a:prstGeom prst="rect">
              <a:avLst/>
            </a:prstGeom>
            <a:noFill/>
          </p:spPr>
          <p:txBody>
            <a:bodyPr wrap="square" rtlCol="0">
              <a:noAutofit/>
            </a:bodyPr>
            <a:lstStyle/>
            <a:p>
              <a:pPr>
                <a:lnSpc>
                  <a:spcPct val="90000"/>
                </a:lnSpc>
                <a:spcBef>
                  <a:spcPts val="1200"/>
                </a:spcBef>
              </a:pPr>
              <a:r>
                <a:rPr lang="en-US" sz="1100" b="1" i="0" dirty="0"/>
                <a:t>Frank Nelms</a:t>
              </a:r>
            </a:p>
          </p:txBody>
        </p:sp>
        <p:sp>
          <p:nvSpPr>
            <p:cNvPr id="20" name="TextBox 19"/>
            <p:cNvSpPr txBox="1"/>
            <p:nvPr userDrawn="1"/>
          </p:nvSpPr>
          <p:spPr>
            <a:xfrm>
              <a:off x="5718048" y="2962656"/>
              <a:ext cx="2258568" cy="356616"/>
            </a:xfrm>
            <a:prstGeom prst="rect">
              <a:avLst/>
            </a:prstGeom>
            <a:noFill/>
          </p:spPr>
          <p:txBody>
            <a:bodyPr wrap="square" rtlCol="0">
              <a:noAutofit/>
            </a:bodyPr>
            <a:lstStyle/>
            <a:p>
              <a:pPr>
                <a:lnSpc>
                  <a:spcPct val="90000"/>
                </a:lnSpc>
                <a:spcBef>
                  <a:spcPts val="1200"/>
                </a:spcBef>
              </a:pPr>
              <a:r>
                <a:rPr lang="en-US" sz="1100" b="0" i="0" baseline="0" dirty="0"/>
                <a:t>Senior Associate</a:t>
              </a:r>
              <a:endParaRPr lang="en-US" sz="1100" b="0" i="0" dirty="0"/>
            </a:p>
          </p:txBody>
        </p:sp>
        <p:sp>
          <p:nvSpPr>
            <p:cNvPr id="21" name="TextBox 20"/>
            <p:cNvSpPr txBox="1"/>
            <p:nvPr userDrawn="1"/>
          </p:nvSpPr>
          <p:spPr>
            <a:xfrm>
              <a:off x="5718048" y="3374136"/>
              <a:ext cx="2569464" cy="1014984"/>
            </a:xfrm>
            <a:prstGeom prst="rect">
              <a:avLst/>
            </a:prstGeom>
            <a:noFill/>
          </p:spPr>
          <p:txBody>
            <a:bodyPr wrap="square" rtlCol="0">
              <a:noAutofit/>
            </a:bodyPr>
            <a:lstStyle/>
            <a:p>
              <a:pPr>
                <a:lnSpc>
                  <a:spcPct val="100000"/>
                </a:lnSpc>
                <a:spcBef>
                  <a:spcPts val="0"/>
                </a:spcBef>
              </a:pPr>
              <a:r>
                <a:rPr lang="en-US" sz="1000" b="0" i="0" dirty="0"/>
                <a:t>ScottMadden, Inc.</a:t>
              </a:r>
            </a:p>
            <a:p>
              <a:pPr>
                <a:lnSpc>
                  <a:spcPct val="100000"/>
                </a:lnSpc>
                <a:spcBef>
                  <a:spcPts val="0"/>
                </a:spcBef>
              </a:pPr>
              <a:r>
                <a:rPr lang="en-US" sz="1000" b="0" i="0" dirty="0"/>
                <a:t>2626 Glenwood Ave., Suite 480</a:t>
              </a:r>
            </a:p>
            <a:p>
              <a:pPr>
                <a:lnSpc>
                  <a:spcPct val="100000"/>
                </a:lnSpc>
                <a:spcBef>
                  <a:spcPts val="0"/>
                </a:spcBef>
              </a:pPr>
              <a:r>
                <a:rPr lang="en-US" sz="1000" b="0" i="0" dirty="0"/>
                <a:t>Raleigh, NC 27608</a:t>
              </a:r>
            </a:p>
            <a:p>
              <a:pPr rtl="0"/>
              <a:r>
                <a:rPr lang="en-US" sz="1000" b="0" i="0" u="sng" strike="noStrike" kern="1200" baseline="0" dirty="0">
                  <a:solidFill>
                    <a:srgbClr val="5F6062"/>
                  </a:solidFill>
                  <a:latin typeface="Arial" panose="020B0604020202020204" pitchFamily="34" charset="0"/>
                </a:rPr>
                <a:t>franknelms@scottmadden.com</a:t>
              </a:r>
              <a:endParaRPr lang="en-US" sz="1000" b="0" i="0" u="none" strike="noStrike" kern="1200" baseline="0" dirty="0">
                <a:solidFill>
                  <a:srgbClr val="5F6062"/>
                </a:solidFill>
                <a:latin typeface="Arial" panose="020B0604020202020204" pitchFamily="34" charset="0"/>
              </a:endParaRPr>
            </a:p>
            <a:p>
              <a:pPr>
                <a:lnSpc>
                  <a:spcPct val="100000"/>
                </a:lnSpc>
                <a:spcBef>
                  <a:spcPts val="0"/>
                </a:spcBef>
              </a:pPr>
              <a:r>
                <a:rPr lang="en-US" sz="1000" b="0" i="0" dirty="0"/>
                <a:t>D:</a:t>
              </a:r>
              <a:r>
                <a:rPr lang="en-US" sz="1000" b="0" i="0" baseline="0" dirty="0"/>
                <a:t> 919-781-4191  M: 404-803-3506</a:t>
              </a:r>
              <a:endParaRPr lang="en-US" sz="1000" b="0" i="0" dirty="0"/>
            </a:p>
          </p:txBody>
        </p:sp>
      </p:grpSp>
    </p:spTree>
    <p:extLst>
      <p:ext uri="{BB962C8B-B14F-4D97-AF65-F5344CB8AC3E}">
        <p14:creationId xmlns:p14="http://schemas.microsoft.com/office/powerpoint/2010/main" val="3055334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ase Study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Picture Placeholder 5"/>
          <p:cNvSpPr>
            <a:spLocks noGrp="1"/>
          </p:cNvSpPr>
          <p:nvPr>
            <p:ph type="pic" sz="quarter" idx="15"/>
          </p:nvPr>
        </p:nvSpPr>
        <p:spPr>
          <a:xfrm>
            <a:off x="5511800" y="1417638"/>
            <a:ext cx="4175125" cy="5532437"/>
          </a:xfrm>
        </p:spPr>
        <p:txBody>
          <a:bodyPr/>
          <a:lstStyle/>
          <a:p>
            <a:endParaRPr lang="en-US" dirty="0"/>
          </a:p>
        </p:txBody>
      </p:sp>
      <p:sp>
        <p:nvSpPr>
          <p:cNvPr id="10" name="Content Placeholder 9"/>
          <p:cNvSpPr>
            <a:spLocks noGrp="1"/>
          </p:cNvSpPr>
          <p:nvPr>
            <p:ph sz="quarter" idx="16"/>
          </p:nvPr>
        </p:nvSpPr>
        <p:spPr>
          <a:xfrm>
            <a:off x="216583" y="1417637"/>
            <a:ext cx="5214937" cy="5532437"/>
          </a:xfrm>
        </p:spPr>
        <p:txBody>
          <a:bodyPr/>
          <a:lstStyle/>
          <a:p>
            <a:pPr lvl="0"/>
            <a:r>
              <a:rPr lang="en-US" dirty="0"/>
              <a:t>Click to edit Master text styles</a:t>
            </a:r>
          </a:p>
          <a:p>
            <a:pPr lvl="1"/>
            <a:r>
              <a:rPr lang="en-US" dirty="0"/>
              <a:t>First level bullet</a:t>
            </a:r>
          </a:p>
          <a:p>
            <a:pPr lvl="2"/>
            <a:r>
              <a:rPr lang="en-US" dirty="0"/>
              <a:t>Second level bullet</a:t>
            </a:r>
          </a:p>
          <a:p>
            <a:pPr lvl="3"/>
            <a:r>
              <a:rPr lang="en-US" dirty="0"/>
              <a:t>Third level bullet</a:t>
            </a:r>
          </a:p>
          <a:p>
            <a:pPr lvl="4"/>
            <a:r>
              <a:rPr lang="en-US" dirty="0"/>
              <a:t>Fourth level bullet</a:t>
            </a:r>
          </a:p>
        </p:txBody>
      </p:sp>
      <p:sp>
        <p:nvSpPr>
          <p:cNvPr id="13" name="Text Placeholder 12"/>
          <p:cNvSpPr>
            <a:spLocks noGrp="1"/>
          </p:cNvSpPr>
          <p:nvPr>
            <p:ph type="body" sz="quarter" idx="17" hasCustomPrompt="1"/>
          </p:nvPr>
        </p:nvSpPr>
        <p:spPr>
          <a:xfrm>
            <a:off x="182563" y="260350"/>
            <a:ext cx="9693275" cy="369888"/>
          </a:xfrm>
        </p:spPr>
        <p:txBody>
          <a:bodyPr anchor="t" anchorCtr="0"/>
          <a:lstStyle>
            <a:lvl1pPr>
              <a:defRPr sz="2000" b="1" i="1" kern="100" cap="none" spc="0">
                <a:solidFill>
                  <a:schemeClr val="tx1"/>
                </a:solidFill>
                <a:latin typeface="Arial Narrow"/>
              </a:defRPr>
            </a:lvl1pPr>
          </a:lstStyle>
          <a:p>
            <a:pPr lvl="0"/>
            <a:r>
              <a:rPr lang="en-US" dirty="0"/>
              <a:t>Case Study</a:t>
            </a:r>
          </a:p>
        </p:txBody>
      </p:sp>
      <p:sp>
        <p:nvSpPr>
          <p:cNvPr id="15" name="Slide Number Placeholder 14"/>
          <p:cNvSpPr>
            <a:spLocks noGrp="1"/>
          </p:cNvSpPr>
          <p:nvPr>
            <p:ph type="sldNum" sz="quarter" idx="18"/>
          </p:nvPr>
        </p:nvSpPr>
        <p:spPr/>
        <p:txBody>
          <a:bodyPr/>
          <a:lstStyle/>
          <a:p>
            <a:fld id="{DFBBDEE8-6D24-6740-8C90-7E498D9ADF0C}" type="slidenum">
              <a:rPr lang="en-US" smtClean="0"/>
              <a:pPr/>
              <a:t>‹#›</a:t>
            </a:fld>
            <a:endParaRPr lang="en-US" dirty="0"/>
          </a:p>
        </p:txBody>
      </p:sp>
    </p:spTree>
    <p:extLst>
      <p:ext uri="{BB962C8B-B14F-4D97-AF65-F5344CB8AC3E}">
        <p14:creationId xmlns:p14="http://schemas.microsoft.com/office/powerpoint/2010/main" val="2076725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1"/>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80" y="630936"/>
            <a:ext cx="9692640" cy="603504"/>
          </a:xfrm>
          <a:prstGeom prst="rect">
            <a:avLst/>
          </a:prstGeom>
        </p:spPr>
        <p:txBody>
          <a:bodyPr vert="horz" lIns="101882" tIns="45720" rIns="101882"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237744" y="1417320"/>
            <a:ext cx="9601200" cy="5522976"/>
          </a:xfrm>
          <a:prstGeom prst="rect">
            <a:avLst/>
          </a:prstGeom>
        </p:spPr>
        <p:txBody>
          <a:bodyPr vert="horz" lIns="101882" tIns="45720" rIns="101882" bIns="45720" rtlCol="0">
            <a:noAutofit/>
          </a:bodyPr>
          <a:lstStyle/>
          <a:p>
            <a:pPr lvl="0"/>
            <a:r>
              <a:rPr lang="en-US" dirty="0"/>
              <a:t>Click to edit Master text styles</a:t>
            </a:r>
          </a:p>
          <a:p>
            <a:pPr lvl="1"/>
            <a:r>
              <a:rPr lang="en-US" dirty="0"/>
              <a:t>First level bullet</a:t>
            </a:r>
          </a:p>
          <a:p>
            <a:pPr lvl="2"/>
            <a:r>
              <a:rPr lang="en-US" dirty="0"/>
              <a:t>Second level bullet</a:t>
            </a:r>
          </a:p>
          <a:p>
            <a:pPr lvl="3"/>
            <a:r>
              <a:rPr lang="en-US" dirty="0"/>
              <a:t>Third level bullet</a:t>
            </a:r>
          </a:p>
          <a:p>
            <a:pPr lvl="4"/>
            <a:r>
              <a:rPr lang="en-US" dirty="0"/>
              <a:t>Fourth level bullet</a:t>
            </a:r>
          </a:p>
          <a:p>
            <a:pPr lvl="5"/>
            <a:endParaRPr lang="en-US" dirty="0"/>
          </a:p>
        </p:txBody>
      </p:sp>
      <p:sp>
        <p:nvSpPr>
          <p:cNvPr id="9" name="Text Placeholder 11"/>
          <p:cNvSpPr txBox="1">
            <a:spLocks/>
          </p:cNvSpPr>
          <p:nvPr/>
        </p:nvSpPr>
        <p:spPr>
          <a:xfrm>
            <a:off x="384048" y="7470648"/>
            <a:ext cx="2587752" cy="201168"/>
          </a:xfrm>
          <a:prstGeom prst="rect">
            <a:avLst/>
          </a:prstGeom>
        </p:spPr>
        <p:txBody>
          <a:bodyPr/>
          <a:lstStyle>
            <a:lvl1pPr marL="0" indent="0" algn="l" defTabSz="509412" rtl="0" eaLnBrk="1" latinLnBrk="0" hangingPunct="1">
              <a:spcBef>
                <a:spcPts val="0"/>
              </a:spcBef>
              <a:spcAft>
                <a:spcPts val="0"/>
              </a:spcAft>
              <a:buFontTx/>
              <a:buNone/>
              <a:defRPr sz="700" b="0" i="0" kern="1200" baseline="0">
                <a:solidFill>
                  <a:schemeClr val="bg1"/>
                </a:solidFill>
                <a:latin typeface="+mn-lt"/>
                <a:ea typeface="+mn-ea"/>
                <a:cs typeface="+mn-cs"/>
              </a:defRPr>
            </a:lvl1pPr>
            <a:lvl2pPr marL="341313" indent="-317500" algn="l" defTabSz="509412" rtl="0" eaLnBrk="1" latinLnBrk="0" hangingPunct="1">
              <a:lnSpc>
                <a:spcPct val="90000"/>
              </a:lnSpc>
              <a:spcBef>
                <a:spcPts val="600"/>
              </a:spcBef>
              <a:spcAft>
                <a:spcPts val="600"/>
              </a:spcAft>
              <a:buClr>
                <a:schemeClr val="accent2"/>
              </a:buClr>
              <a:buSzPct val="100000"/>
              <a:buFont typeface="Lucida Grande"/>
              <a:buChar char="◼"/>
              <a:defRPr sz="1200" kern="1200">
                <a:solidFill>
                  <a:schemeClr val="tx1"/>
                </a:solidFill>
                <a:latin typeface="+mn-lt"/>
                <a:ea typeface="+mn-ea"/>
                <a:cs typeface="+mn-cs"/>
              </a:defRPr>
            </a:lvl2pPr>
            <a:lvl3pPr marL="854075" indent="-254000" algn="l" defTabSz="509412" rtl="0" eaLnBrk="1" latinLnBrk="0" hangingPunct="1">
              <a:lnSpc>
                <a:spcPct val="90000"/>
              </a:lnSpc>
              <a:spcBef>
                <a:spcPts val="600"/>
              </a:spcBef>
              <a:spcAft>
                <a:spcPts val="600"/>
              </a:spcAft>
              <a:buClr>
                <a:schemeClr val="accent2"/>
              </a:buClr>
              <a:buFont typeface="Arial"/>
              <a:buChar char="•"/>
              <a:defRPr sz="1200" kern="1200">
                <a:solidFill>
                  <a:schemeClr val="tx1"/>
                </a:solidFill>
                <a:latin typeface="+mn-lt"/>
                <a:ea typeface="+mn-ea"/>
                <a:cs typeface="+mn-cs"/>
              </a:defRPr>
            </a:lvl3pPr>
            <a:lvl4pPr marL="1377950" indent="-254000" algn="l" defTabSz="-731838" rtl="0" eaLnBrk="1" latinLnBrk="0" hangingPunct="1">
              <a:lnSpc>
                <a:spcPct val="90000"/>
              </a:lnSpc>
              <a:spcBef>
                <a:spcPts val="600"/>
              </a:spcBef>
              <a:spcAft>
                <a:spcPts val="600"/>
              </a:spcAft>
              <a:buClr>
                <a:schemeClr val="accent2"/>
              </a:buClr>
              <a:buFont typeface="Arial"/>
              <a:buChar char="–"/>
              <a:defRPr sz="1200" kern="1200">
                <a:solidFill>
                  <a:schemeClr val="tx1"/>
                </a:solidFill>
                <a:latin typeface="+mn-lt"/>
                <a:ea typeface="+mn-ea"/>
                <a:cs typeface="+mn-cs"/>
              </a:defRPr>
            </a:lvl4pPr>
            <a:lvl5pPr marL="1885950" indent="-254000" algn="l" defTabSz="509412" rtl="0" eaLnBrk="1" latinLnBrk="0" hangingPunct="1">
              <a:lnSpc>
                <a:spcPct val="90000"/>
              </a:lnSpc>
              <a:spcBef>
                <a:spcPts val="600"/>
              </a:spcBef>
              <a:spcAft>
                <a:spcPts val="600"/>
              </a:spcAft>
              <a:buClr>
                <a:schemeClr val="accent2"/>
              </a:buClr>
              <a:buFont typeface="Courier New"/>
              <a:buChar char="o"/>
              <a:defRPr sz="1200" kern="1200">
                <a:solidFill>
                  <a:schemeClr val="tx1"/>
                </a:solidFill>
                <a:latin typeface="+mn-lt"/>
                <a:ea typeface="+mn-ea"/>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solidFill>
                  <a:schemeClr val="tx1"/>
                </a:solidFill>
              </a:rPr>
              <a:t>Copyright © 2016 by ScottMadden, Inc. All rights reserved.</a:t>
            </a:r>
          </a:p>
        </p:txBody>
      </p:sp>
      <p:sp>
        <p:nvSpPr>
          <p:cNvPr id="8" name="Slide Number Placeholder 7"/>
          <p:cNvSpPr>
            <a:spLocks noGrp="1"/>
          </p:cNvSpPr>
          <p:nvPr>
            <p:ph type="sldNum" sz="quarter" idx="4"/>
          </p:nvPr>
        </p:nvSpPr>
        <p:spPr>
          <a:xfrm>
            <a:off x="484632" y="7223760"/>
            <a:ext cx="603504" cy="414338"/>
          </a:xfrm>
          <a:prstGeom prst="rect">
            <a:avLst/>
          </a:prstGeom>
        </p:spPr>
        <p:txBody>
          <a:bodyPr vert="horz" lIns="91440" tIns="45720" rIns="91440" bIns="45720" rtlCol="0" anchor="ctr"/>
          <a:lstStyle>
            <a:lvl1pPr algn="l">
              <a:defRPr sz="1100">
                <a:solidFill>
                  <a:schemeClr val="tx1"/>
                </a:solidFill>
              </a:defRPr>
            </a:lvl1pPr>
          </a:lstStyle>
          <a:p>
            <a:fld id="{83459545-9DE7-274B-8D91-B4E87E1C72C1}" type="slidenum">
              <a:rPr lang="en-US" smtClean="0"/>
              <a:t>‹#›</a:t>
            </a:fld>
            <a:endParaRPr lang="en-US" dirty="0"/>
          </a:p>
        </p:txBody>
      </p:sp>
    </p:spTree>
    <p:extLst>
      <p:ext uri="{BB962C8B-B14F-4D97-AF65-F5344CB8AC3E}">
        <p14:creationId xmlns:p14="http://schemas.microsoft.com/office/powerpoint/2010/main" val="2067515179"/>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8" r:id="rId3"/>
    <p:sldLayoutId id="2147483650" r:id="rId4"/>
    <p:sldLayoutId id="2147483652" r:id="rId5"/>
    <p:sldLayoutId id="2147483653" r:id="rId6"/>
    <p:sldLayoutId id="2147483654" r:id="rId7"/>
    <p:sldLayoutId id="2147483656" r:id="rId8"/>
    <p:sldLayoutId id="2147483659" r:id="rId9"/>
    <p:sldLayoutId id="2147483684" r:id="rId10"/>
    <p:sldLayoutId id="214748366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Lst>
  <p:hf hdr="0" ftr="0" dt="0"/>
  <p:txStyles>
    <p:titleStyle>
      <a:lvl1pPr algn="l" defTabSz="509412" rtl="0" eaLnBrk="1" latinLnBrk="0" hangingPunct="1">
        <a:spcBef>
          <a:spcPct val="0"/>
        </a:spcBef>
        <a:buNone/>
        <a:defRPr lang="en-US" sz="3000" b="1" kern="1200" dirty="0">
          <a:solidFill>
            <a:schemeClr val="tx1"/>
          </a:solidFill>
          <a:latin typeface="Arial Narrow"/>
          <a:ea typeface="+mj-ea"/>
          <a:cs typeface="+mj-cs"/>
        </a:defRPr>
      </a:lvl1pPr>
    </p:titleStyle>
    <p:body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80" y="630936"/>
            <a:ext cx="9692640" cy="603504"/>
          </a:xfrm>
          <a:prstGeom prst="rect">
            <a:avLst/>
          </a:prstGeom>
        </p:spPr>
        <p:txBody>
          <a:bodyPr vert="horz" lIns="101882" tIns="45720" rIns="101882" bIns="45720" rtlCol="0" anchor="b" anchorCtr="0">
            <a:noAutofit/>
          </a:bodyPr>
          <a:lstStyle/>
          <a:p>
            <a:r>
              <a:rPr lang="en-US" dirty="0"/>
              <a:t>Click to edit Master title style</a:t>
            </a:r>
          </a:p>
        </p:txBody>
      </p:sp>
      <p:sp>
        <p:nvSpPr>
          <p:cNvPr id="3" name="Text Placeholder 2"/>
          <p:cNvSpPr>
            <a:spLocks noGrp="1"/>
          </p:cNvSpPr>
          <p:nvPr>
            <p:ph type="body" idx="1"/>
          </p:nvPr>
        </p:nvSpPr>
        <p:spPr>
          <a:xfrm>
            <a:off x="237744" y="1417320"/>
            <a:ext cx="9601200" cy="5522976"/>
          </a:xfrm>
          <a:prstGeom prst="rect">
            <a:avLst/>
          </a:prstGeom>
        </p:spPr>
        <p:txBody>
          <a:bodyPr vert="horz" lIns="101882" tIns="45720" rIns="101882" bIns="45720" rtlCol="0">
            <a:noAutofit/>
          </a:bodyPr>
          <a:lstStyle/>
          <a:p>
            <a:pPr lvl="0"/>
            <a:r>
              <a:rPr lang="en-US" dirty="0"/>
              <a:t>Click to edit Master text styles</a:t>
            </a:r>
          </a:p>
          <a:p>
            <a:pPr lvl="1"/>
            <a:r>
              <a:rPr lang="en-US" dirty="0"/>
              <a:t>First level bullet</a:t>
            </a:r>
          </a:p>
          <a:p>
            <a:pPr lvl="2"/>
            <a:r>
              <a:rPr lang="en-US" dirty="0"/>
              <a:t>Second level bullet</a:t>
            </a:r>
          </a:p>
          <a:p>
            <a:pPr lvl="3"/>
            <a:r>
              <a:rPr lang="en-US" dirty="0"/>
              <a:t>Third level bullet</a:t>
            </a:r>
          </a:p>
          <a:p>
            <a:pPr lvl="4"/>
            <a:r>
              <a:rPr lang="en-US" dirty="0"/>
              <a:t>Fourth level bullet</a:t>
            </a:r>
          </a:p>
        </p:txBody>
      </p:sp>
      <p:sp>
        <p:nvSpPr>
          <p:cNvPr id="9" name="Text Placeholder 11"/>
          <p:cNvSpPr txBox="1">
            <a:spLocks/>
          </p:cNvSpPr>
          <p:nvPr/>
        </p:nvSpPr>
        <p:spPr>
          <a:xfrm>
            <a:off x="384048" y="7470648"/>
            <a:ext cx="2587752" cy="201168"/>
          </a:xfrm>
          <a:prstGeom prst="rect">
            <a:avLst/>
          </a:prstGeom>
        </p:spPr>
        <p:txBody>
          <a:bodyPr/>
          <a:lstStyle>
            <a:lvl1pPr marL="0" indent="0" algn="l" defTabSz="509412" rtl="0" eaLnBrk="1" latinLnBrk="0" hangingPunct="1">
              <a:spcBef>
                <a:spcPts val="0"/>
              </a:spcBef>
              <a:spcAft>
                <a:spcPts val="0"/>
              </a:spcAft>
              <a:buFontTx/>
              <a:buNone/>
              <a:defRPr sz="700" b="0" i="0" kern="1200" baseline="0">
                <a:solidFill>
                  <a:schemeClr val="bg1"/>
                </a:solidFill>
                <a:latin typeface="+mn-lt"/>
                <a:ea typeface="+mn-ea"/>
                <a:cs typeface="+mn-cs"/>
              </a:defRPr>
            </a:lvl1pPr>
            <a:lvl2pPr marL="341313" indent="-317500" algn="l" defTabSz="509412" rtl="0" eaLnBrk="1" latinLnBrk="0" hangingPunct="1">
              <a:lnSpc>
                <a:spcPct val="90000"/>
              </a:lnSpc>
              <a:spcBef>
                <a:spcPts val="600"/>
              </a:spcBef>
              <a:spcAft>
                <a:spcPts val="600"/>
              </a:spcAft>
              <a:buClr>
                <a:schemeClr val="accent2"/>
              </a:buClr>
              <a:buSzPct val="100000"/>
              <a:buFont typeface="Lucida Grande"/>
              <a:buChar char="◼"/>
              <a:defRPr sz="1200" kern="1200">
                <a:solidFill>
                  <a:schemeClr val="tx1"/>
                </a:solidFill>
                <a:latin typeface="+mn-lt"/>
                <a:ea typeface="+mn-ea"/>
                <a:cs typeface="+mn-cs"/>
              </a:defRPr>
            </a:lvl2pPr>
            <a:lvl3pPr marL="854075" indent="-254000" algn="l" defTabSz="509412" rtl="0" eaLnBrk="1" latinLnBrk="0" hangingPunct="1">
              <a:lnSpc>
                <a:spcPct val="90000"/>
              </a:lnSpc>
              <a:spcBef>
                <a:spcPts val="600"/>
              </a:spcBef>
              <a:spcAft>
                <a:spcPts val="600"/>
              </a:spcAft>
              <a:buClr>
                <a:schemeClr val="accent2"/>
              </a:buClr>
              <a:buFont typeface="Arial"/>
              <a:buChar char="•"/>
              <a:defRPr sz="1200" kern="1200">
                <a:solidFill>
                  <a:schemeClr val="tx1"/>
                </a:solidFill>
                <a:latin typeface="+mn-lt"/>
                <a:ea typeface="+mn-ea"/>
                <a:cs typeface="+mn-cs"/>
              </a:defRPr>
            </a:lvl3pPr>
            <a:lvl4pPr marL="1377950" indent="-254000" algn="l" defTabSz="-731838" rtl="0" eaLnBrk="1" latinLnBrk="0" hangingPunct="1">
              <a:lnSpc>
                <a:spcPct val="90000"/>
              </a:lnSpc>
              <a:spcBef>
                <a:spcPts val="600"/>
              </a:spcBef>
              <a:spcAft>
                <a:spcPts val="600"/>
              </a:spcAft>
              <a:buClr>
                <a:schemeClr val="accent2"/>
              </a:buClr>
              <a:buFont typeface="Arial"/>
              <a:buChar char="–"/>
              <a:defRPr sz="1200" kern="1200">
                <a:solidFill>
                  <a:schemeClr val="tx1"/>
                </a:solidFill>
                <a:latin typeface="+mn-lt"/>
                <a:ea typeface="+mn-ea"/>
                <a:cs typeface="+mn-cs"/>
              </a:defRPr>
            </a:lvl4pPr>
            <a:lvl5pPr marL="1885950" indent="-254000" algn="l" defTabSz="509412" rtl="0" eaLnBrk="1" latinLnBrk="0" hangingPunct="1">
              <a:lnSpc>
                <a:spcPct val="90000"/>
              </a:lnSpc>
              <a:spcBef>
                <a:spcPts val="600"/>
              </a:spcBef>
              <a:spcAft>
                <a:spcPts val="600"/>
              </a:spcAft>
              <a:buClr>
                <a:schemeClr val="accent2"/>
              </a:buClr>
              <a:buFont typeface="Courier New"/>
              <a:buChar char="o"/>
              <a:defRPr sz="1200" kern="1200">
                <a:solidFill>
                  <a:schemeClr val="tx1"/>
                </a:solidFill>
                <a:latin typeface="+mn-lt"/>
                <a:ea typeface="+mn-ea"/>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solidFill>
                  <a:schemeClr val="tx1"/>
                </a:solidFill>
              </a:rPr>
              <a:t>Copyright © 2016 by ScottMadden, Inc. All rights reserved.</a:t>
            </a:r>
          </a:p>
        </p:txBody>
      </p:sp>
      <p:sp>
        <p:nvSpPr>
          <p:cNvPr id="4" name="Slide Number Placeholder 3"/>
          <p:cNvSpPr>
            <a:spLocks noGrp="1"/>
          </p:cNvSpPr>
          <p:nvPr>
            <p:ph type="sldNum" sz="quarter" idx="4"/>
          </p:nvPr>
        </p:nvSpPr>
        <p:spPr>
          <a:xfrm>
            <a:off x="484632" y="7223760"/>
            <a:ext cx="603504" cy="414338"/>
          </a:xfrm>
          <a:prstGeom prst="rect">
            <a:avLst/>
          </a:prstGeom>
        </p:spPr>
        <p:txBody>
          <a:bodyPr vert="horz" lIns="91440" tIns="45720" rIns="91440" bIns="45720" rtlCol="0" anchor="ctr"/>
          <a:lstStyle>
            <a:lvl1pPr algn="l">
              <a:defRPr sz="1100">
                <a:solidFill>
                  <a:schemeClr val="tx1"/>
                </a:solidFill>
              </a:defRPr>
            </a:lvl1pPr>
          </a:lstStyle>
          <a:p>
            <a:fld id="{DFBBDEE8-6D24-6740-8C90-7E498D9ADF0C}" type="slidenum">
              <a:rPr lang="en-US" smtClean="0"/>
              <a:pPr/>
              <a:t>‹#›</a:t>
            </a:fld>
            <a:endParaRPr lang="en-US" dirty="0"/>
          </a:p>
        </p:txBody>
      </p:sp>
    </p:spTree>
    <p:extLst>
      <p:ext uri="{BB962C8B-B14F-4D97-AF65-F5344CB8AC3E}">
        <p14:creationId xmlns:p14="http://schemas.microsoft.com/office/powerpoint/2010/main" val="3935113487"/>
      </p:ext>
    </p:extLst>
  </p:cSld>
  <p:clrMap bg1="lt1" tx1="dk1" bg2="lt2" tx2="dk2" accent1="accent1" accent2="accent2" accent3="accent3" accent4="accent4" accent5="accent5" accent6="accent6" hlink="hlink" folHlink="folHlink"/>
  <p:sldLayoutIdLst>
    <p:sldLayoutId id="2147483683" r:id="rId1"/>
  </p:sldLayoutIdLst>
  <p:hf hdr="0" ftr="0" dt="0"/>
  <p:txStyles>
    <p:titleStyle>
      <a:lvl1pPr algn="l" defTabSz="509412" rtl="0" eaLnBrk="1" latinLnBrk="0" hangingPunct="1">
        <a:spcBef>
          <a:spcPct val="0"/>
        </a:spcBef>
        <a:buNone/>
        <a:defRPr lang="en-US" sz="3000" b="1" kern="1200" dirty="0">
          <a:solidFill>
            <a:schemeClr val="tx1"/>
          </a:solidFill>
          <a:latin typeface="Arial Narrow"/>
          <a:ea typeface="+mj-ea"/>
          <a:cs typeface="+mj-cs"/>
        </a:defRPr>
      </a:lvl1pPr>
    </p:titleStyle>
    <p:bodyStyle>
      <a:lvl1pPr marL="0" indent="0" algn="l" defTabSz="509412" rtl="0" eaLnBrk="1" latinLnBrk="0" hangingPunct="1">
        <a:spcBef>
          <a:spcPts val="600"/>
        </a:spcBef>
        <a:spcAft>
          <a:spcPts val="600"/>
        </a:spcAft>
        <a:buFontTx/>
        <a:buNone/>
        <a:defRPr sz="1200" b="1" kern="500" cap="all" spc="330">
          <a:solidFill>
            <a:schemeClr val="accent2"/>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09588" indent="-147638" algn="l" defTabSz="509412" rtl="0" eaLnBrk="1" latinLnBrk="0" hangingPunct="1">
        <a:lnSpc>
          <a:spcPct val="90000"/>
        </a:lnSpc>
        <a:spcBef>
          <a:spcPts val="300"/>
        </a:spcBef>
        <a:spcAft>
          <a:spcPts val="300"/>
        </a:spcAft>
        <a:buClr>
          <a:schemeClr val="accent2"/>
        </a:buClr>
        <a:buFont typeface="Arial"/>
        <a:buChar char="•"/>
        <a:tabLst/>
        <a:defRPr sz="1200" kern="1200" baseline="0">
          <a:solidFill>
            <a:schemeClr val="tx1"/>
          </a:solidFill>
          <a:latin typeface="+mn-lt"/>
          <a:ea typeface="+mn-ea"/>
          <a:cs typeface="+mn-cs"/>
        </a:defRPr>
      </a:lvl3pPr>
      <a:lvl4pPr marL="914400" indent="-192088" algn="l" defTabSz="-7318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4450" indent="-193675" algn="l" defTabSz="509412" rtl="0" eaLnBrk="1" latinLnBrk="0" hangingPunct="1">
        <a:lnSpc>
          <a:spcPct val="90000"/>
        </a:lnSpc>
        <a:spcBef>
          <a:spcPts val="300"/>
        </a:spcBef>
        <a:spcAft>
          <a:spcPts val="300"/>
        </a:spcAft>
        <a:buClr>
          <a:schemeClr val="accent2"/>
        </a:buClr>
        <a:buFont typeface="Courier New"/>
        <a:buChar char="o"/>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6.emf"/><Relationship Id="rId2" Type="http://schemas.openxmlformats.org/officeDocument/2006/relationships/image" Target="../media/image11.emf"/><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emf"/><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p:txBody>
          <a:bodyPr/>
          <a:lstStyle/>
          <a:p>
            <a:r>
              <a:rPr lang="en-US" dirty="0"/>
              <a:t>Summary of NARUC Manual on Distributed Energy Resource Compensation</a:t>
            </a:r>
          </a:p>
        </p:txBody>
      </p:sp>
      <p:sp>
        <p:nvSpPr>
          <p:cNvPr id="12" name="Text Placeholder 11"/>
          <p:cNvSpPr>
            <a:spLocks noGrp="1"/>
          </p:cNvSpPr>
          <p:nvPr>
            <p:ph type="body" sz="quarter" idx="10"/>
          </p:nvPr>
        </p:nvSpPr>
        <p:spPr/>
        <p:txBody>
          <a:bodyPr/>
          <a:lstStyle/>
          <a:p>
            <a:r>
              <a:rPr lang="en-US" dirty="0"/>
              <a:t>October 2016</a:t>
            </a:r>
          </a:p>
        </p:txBody>
      </p:sp>
    </p:spTree>
    <p:extLst>
      <p:ext uri="{BB962C8B-B14F-4D97-AF65-F5344CB8AC3E}">
        <p14:creationId xmlns:p14="http://schemas.microsoft.com/office/powerpoint/2010/main" val="388874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a:t>
            </a:r>
          </a:p>
        </p:txBody>
      </p:sp>
      <p:sp>
        <p:nvSpPr>
          <p:cNvPr id="3" name="Content Placeholder 2"/>
          <p:cNvSpPr>
            <a:spLocks noGrp="1"/>
          </p:cNvSpPr>
          <p:nvPr>
            <p:ph idx="1"/>
          </p:nvPr>
        </p:nvSpPr>
        <p:spPr/>
        <p:txBody>
          <a:bodyPr/>
          <a:lstStyle/>
          <a:p>
            <a:pPr marL="172872" lvl="1" indent="-171450"/>
            <a:r>
              <a:rPr lang="en-US" b="0" dirty="0"/>
              <a:t>Introduction </a:t>
            </a:r>
          </a:p>
          <a:p>
            <a:pPr marL="172872" lvl="1" indent="-171450"/>
            <a:r>
              <a:rPr lang="en-US" dirty="0"/>
              <a:t>Overview of DERs</a:t>
            </a:r>
          </a:p>
          <a:p>
            <a:pPr marL="172872" lvl="1" indent="-171450"/>
            <a:r>
              <a:rPr lang="en-US" dirty="0"/>
              <a:t>Issues Created by DERs and Initial Responses</a:t>
            </a:r>
          </a:p>
          <a:p>
            <a:pPr marL="172872" lvl="1" indent="-171450"/>
            <a:r>
              <a:rPr lang="en-US" dirty="0"/>
              <a:t>Methodologies at a Glance</a:t>
            </a:r>
          </a:p>
          <a:p>
            <a:pPr marL="172872" lvl="1" indent="-171450"/>
            <a:r>
              <a:rPr lang="en-US" dirty="0"/>
              <a:t>Industry Response to the NARUC Report</a:t>
            </a:r>
          </a:p>
          <a:p>
            <a:pPr marL="172872" lvl="1" indent="-171450"/>
            <a:r>
              <a:rPr lang="en-US" dirty="0"/>
              <a:t>Key Questions for Utilities</a:t>
            </a:r>
          </a:p>
          <a:p>
            <a:pPr marL="172872" lvl="1" indent="-171450"/>
            <a:r>
              <a:rPr lang="en-US" dirty="0"/>
              <a:t>Contact Us</a:t>
            </a:r>
          </a:p>
        </p:txBody>
      </p:sp>
      <p:sp>
        <p:nvSpPr>
          <p:cNvPr id="4" name="Slide Number Placeholder 3"/>
          <p:cNvSpPr>
            <a:spLocks noGrp="1"/>
          </p:cNvSpPr>
          <p:nvPr>
            <p:ph type="sldNum" sz="quarter" idx="15"/>
          </p:nvPr>
        </p:nvSpPr>
        <p:spPr/>
        <p:txBody>
          <a:bodyPr/>
          <a:lstStyle/>
          <a:p>
            <a:fld id="{08E12CD7-2F0B-B84C-A675-E2CC935C7A1C}" type="slidenum">
              <a:rPr lang="en-US" smtClean="0"/>
              <a:pPr/>
              <a:t>1</a:t>
            </a:fld>
            <a:endParaRPr lang="en-US" dirty="0"/>
          </a:p>
        </p:txBody>
      </p:sp>
    </p:spTree>
    <p:extLst>
      <p:ext uri="{BB962C8B-B14F-4D97-AF65-F5344CB8AC3E}">
        <p14:creationId xmlns:p14="http://schemas.microsoft.com/office/powerpoint/2010/main" val="2229167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Introduction </a:t>
            </a:r>
            <a:endParaRPr lang="en-US" dirty="0"/>
          </a:p>
        </p:txBody>
      </p:sp>
      <p:sp>
        <p:nvSpPr>
          <p:cNvPr id="3" name="Content Placeholder 2"/>
          <p:cNvSpPr>
            <a:spLocks noGrp="1"/>
          </p:cNvSpPr>
          <p:nvPr>
            <p:ph idx="1"/>
          </p:nvPr>
        </p:nvSpPr>
        <p:spPr/>
        <p:txBody>
          <a:bodyPr/>
          <a:lstStyle/>
          <a:p>
            <a:r>
              <a:rPr lang="en-US" dirty="0"/>
              <a:t>Traditional utility business models and regulatory frameworks were built on the assumption that the utility would act as the “sole source provider” of electricity to meet the demands of customers across its entire service territory. Though their impacts vary based on location, Distributed Energy Resources (DERs) are rapidly changing this as a given. This changing landscape has placed utilities and regulators in uncharted territory. How should they operate and regulate given this new reality?</a:t>
            </a:r>
            <a:br>
              <a:rPr lang="en-US" dirty="0"/>
            </a:br>
            <a:br>
              <a:rPr lang="en-US" dirty="0"/>
            </a:br>
            <a:r>
              <a:rPr lang="en-US" dirty="0"/>
              <a:t>NARUC Enters the Debate</a:t>
            </a:r>
          </a:p>
          <a:p>
            <a:r>
              <a:rPr lang="en-US" b="0" dirty="0"/>
              <a:t>In response to the increased penetration of DERs and associated issues, the National Association of Regulatory Utility Commissioners (NARUC) created a Staff Subcommittee on Rate Design tasked with, “creating a practical set of tools…for regulators who have to grapple with the complicated issues of rate design for distributed generation and other purposes.” It is important to note that the subcommittee acknowledged that its final product would not be a solutions manual that would solve all issues regulators are struggling with relating to DERs. In late July, the subcommittee presented a draft manual (the final version is expected sometime in late November), titled </a:t>
            </a:r>
            <a:r>
              <a:rPr lang="en-US" b="0" i="1" dirty="0"/>
              <a:t>Distributed Energy Resources Compensation, </a:t>
            </a:r>
            <a:r>
              <a:rPr lang="en-US" b="0" dirty="0"/>
              <a:t>that is designed to:</a:t>
            </a:r>
          </a:p>
          <a:p>
            <a:pPr lvl="1"/>
            <a:r>
              <a:rPr lang="en-US" dirty="0"/>
              <a:t>Assist jurisdictions in identifying issues related to DERs</a:t>
            </a:r>
          </a:p>
          <a:p>
            <a:pPr lvl="1"/>
            <a:r>
              <a:rPr lang="en-US" dirty="0"/>
              <a:t>Assist jurisdictions in developing policies related to DER compensation</a:t>
            </a:r>
          </a:p>
          <a:p>
            <a:pPr lvl="1"/>
            <a:r>
              <a:rPr lang="en-US" dirty="0"/>
              <a:t>Assist regulators in answering DER-related questions in a way that is most appropriate for its jurisdiction</a:t>
            </a:r>
          </a:p>
          <a:p>
            <a:pPr lvl="1"/>
            <a:r>
              <a:rPr lang="en-US" dirty="0"/>
              <a:t>Provide regulators with possible options that a jurisdiction may want to consider and adopt</a:t>
            </a:r>
          </a:p>
          <a:p>
            <a:pPr lvl="1"/>
            <a:r>
              <a:rPr lang="en-US" dirty="0"/>
              <a:t>Provide a snapshot at options available today and discuss the role advanced technology will play in the future to assist regulators in monitoring the development of DERs</a:t>
            </a:r>
          </a:p>
        </p:txBody>
      </p:sp>
      <p:sp>
        <p:nvSpPr>
          <p:cNvPr id="4" name="Slide Number Placeholder 3"/>
          <p:cNvSpPr>
            <a:spLocks noGrp="1"/>
          </p:cNvSpPr>
          <p:nvPr>
            <p:ph type="sldNum" sz="quarter" idx="15"/>
          </p:nvPr>
        </p:nvSpPr>
        <p:spPr/>
        <p:txBody>
          <a:bodyPr/>
          <a:lstStyle/>
          <a:p>
            <a:fld id="{08E12CD7-2F0B-B84C-A675-E2CC935C7A1C}" type="slidenum">
              <a:rPr lang="en-US" smtClean="0"/>
              <a:pPr/>
              <a:t>2</a:t>
            </a:fld>
            <a:endParaRPr lang="en-US" dirty="0"/>
          </a:p>
        </p:txBody>
      </p:sp>
      <p:sp>
        <p:nvSpPr>
          <p:cNvPr id="6" name="TextBox 5"/>
          <p:cNvSpPr txBox="1"/>
          <p:nvPr/>
        </p:nvSpPr>
        <p:spPr>
          <a:xfrm>
            <a:off x="237744" y="6185393"/>
            <a:ext cx="9601200" cy="738664"/>
          </a:xfrm>
          <a:prstGeom prst="rect">
            <a:avLst/>
          </a:prstGeom>
          <a:solidFill>
            <a:schemeClr val="accent2"/>
          </a:solidFill>
        </p:spPr>
        <p:txBody>
          <a:bodyPr wrap="square" rtlCol="0">
            <a:spAutoFit/>
          </a:bodyPr>
          <a:lstStyle/>
          <a:p>
            <a:pPr algn="ctr"/>
            <a:r>
              <a:rPr lang="en-US" sz="1400" b="1" dirty="0">
                <a:solidFill>
                  <a:schemeClr val="bg1"/>
                </a:solidFill>
              </a:rPr>
              <a:t>The purpose of this document is to 1) provide a brief overview of DERs and their impacts on utilities and the regulatory process; 2) summarize the highlights of the NARUC manual; and 3) outline the key questions utilities must address in relation to DERs.</a:t>
            </a:r>
          </a:p>
        </p:txBody>
      </p:sp>
    </p:spTree>
    <p:extLst>
      <p:ext uri="{BB962C8B-B14F-4D97-AF65-F5344CB8AC3E}">
        <p14:creationId xmlns:p14="http://schemas.microsoft.com/office/powerpoint/2010/main" val="2578539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What Are DERs</a:t>
            </a:r>
          </a:p>
        </p:txBody>
      </p:sp>
      <p:sp>
        <p:nvSpPr>
          <p:cNvPr id="7" name="Content Placeholder 6"/>
          <p:cNvSpPr>
            <a:spLocks noGrp="1"/>
          </p:cNvSpPr>
          <p:nvPr>
            <p:ph idx="1"/>
          </p:nvPr>
        </p:nvSpPr>
        <p:spPr>
          <a:xfrm>
            <a:off x="237744" y="1417320"/>
            <a:ext cx="9601200" cy="2227923"/>
          </a:xfrm>
        </p:spPr>
        <p:txBody>
          <a:bodyPr/>
          <a:lstStyle/>
          <a:p>
            <a:pPr marL="23813" lvl="1" indent="0">
              <a:buNone/>
            </a:pPr>
            <a:r>
              <a:rPr lang="en-US" b="1" dirty="0"/>
              <a:t>According to NARUC, a DER is defined as “</a:t>
            </a:r>
            <a:r>
              <a:rPr lang="en-US" b="1" kern="0" dirty="0">
                <a:ea typeface="MS PGothic" pitchFamily="34" charset="-128"/>
              </a:rPr>
              <a:t>a resource sited close to customers that can provide all or some of their immediate power needs and can also be used by the system to either reduce demand or increase supply to satisfy the energy or ancillary service needs of the distribution grid. The resources, if providing electricity or thermal energy, are small in scale, connected to the distribution system, and close to load.”</a:t>
            </a:r>
            <a:endParaRPr lang="en-US" b="1" dirty="0"/>
          </a:p>
          <a:p>
            <a:pPr lvl="1"/>
            <a:r>
              <a:rPr lang="en-US" dirty="0"/>
              <a:t>Though the technologies that qualify as DERs vary by state, they typically include the following:</a:t>
            </a:r>
          </a:p>
          <a:p>
            <a:pPr lvl="2"/>
            <a:r>
              <a:rPr lang="en-US" dirty="0"/>
              <a:t>Solar Photovoltaic (PV) Systems</a:t>
            </a:r>
          </a:p>
          <a:p>
            <a:pPr lvl="2"/>
            <a:r>
              <a:rPr lang="en-US" dirty="0"/>
              <a:t>Combined Heat and Power</a:t>
            </a:r>
          </a:p>
          <a:p>
            <a:pPr lvl="2"/>
            <a:r>
              <a:rPr lang="en-US" dirty="0"/>
              <a:t>Wind</a:t>
            </a:r>
          </a:p>
          <a:p>
            <a:pPr lvl="2"/>
            <a:r>
              <a:rPr lang="en-US" dirty="0"/>
              <a:t>Battery Storage</a:t>
            </a:r>
          </a:p>
          <a:p>
            <a:pPr lvl="1"/>
            <a:r>
              <a:rPr lang="en-US" dirty="0"/>
              <a:t>Regardless of the technology, DERs typically have many of the following characteristics:</a:t>
            </a:r>
          </a:p>
          <a:p>
            <a:pPr lvl="2"/>
            <a:r>
              <a:rPr lang="en-US" dirty="0"/>
              <a:t>Sited close to the customers and connected to the distribution grid but not directly to the bulk transmission system</a:t>
            </a:r>
          </a:p>
          <a:p>
            <a:pPr lvl="2"/>
            <a:r>
              <a:rPr lang="en-US" dirty="0"/>
              <a:t>Run based on weather conditions/customer preference, not necessarily as directed by a utility or RTO/ISO</a:t>
            </a:r>
          </a:p>
          <a:p>
            <a:pPr lvl="2"/>
            <a:r>
              <a:rPr lang="en-US" dirty="0"/>
              <a:t>Reduce a customer’s consumption of “traditionally generated” electricity</a:t>
            </a:r>
          </a:p>
          <a:p>
            <a:pPr lvl="2"/>
            <a:r>
              <a:rPr lang="en-US" dirty="0"/>
              <a:t>Located often behind the meter</a:t>
            </a:r>
          </a:p>
          <a:p>
            <a:pPr lvl="2"/>
            <a:r>
              <a:rPr lang="en-US" dirty="0"/>
              <a:t>Output can be provided back to the grid</a:t>
            </a:r>
          </a:p>
          <a:p>
            <a:pPr lvl="2"/>
            <a:r>
              <a:rPr lang="en-US" dirty="0"/>
              <a:t>Capable of providing a variety of benefits and services to the customer and grid</a:t>
            </a:r>
          </a:p>
          <a:p>
            <a:pPr lvl="2"/>
            <a:r>
              <a:rPr lang="en-US" dirty="0"/>
              <a:t>Typically smaller in scale, generally no larger than 10 MWs</a:t>
            </a:r>
          </a:p>
          <a:p>
            <a:pPr marL="23813" lvl="1" indent="0">
              <a:buNone/>
            </a:pPr>
            <a:endParaRPr lang="en-US" b="1" dirty="0"/>
          </a:p>
        </p:txBody>
      </p:sp>
      <p:sp>
        <p:nvSpPr>
          <p:cNvPr id="11" name="Slide Number Placeholder 10"/>
          <p:cNvSpPr>
            <a:spLocks noGrp="1"/>
          </p:cNvSpPr>
          <p:nvPr>
            <p:ph type="sldNum" sz="quarter" idx="15"/>
          </p:nvPr>
        </p:nvSpPr>
        <p:spPr/>
        <p:txBody>
          <a:bodyPr/>
          <a:lstStyle/>
          <a:p>
            <a:fld id="{D442FEC2-C4C0-684E-9C0D-AAB39C335FE4}" type="slidenum">
              <a:rPr lang="en-US" smtClean="0"/>
              <a:t>3</a:t>
            </a:fld>
            <a:endParaRPr lang="en-US" dirty="0"/>
          </a:p>
        </p:txBody>
      </p:sp>
      <p:sp>
        <p:nvSpPr>
          <p:cNvPr id="12" name="Content Placeholder 6"/>
          <p:cNvSpPr txBox="1">
            <a:spLocks/>
          </p:cNvSpPr>
          <p:nvPr/>
        </p:nvSpPr>
        <p:spPr>
          <a:xfrm>
            <a:off x="237744" y="4020479"/>
            <a:ext cx="9601200" cy="2227923"/>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23813" lvl="1" indent="0">
              <a:buFont typeface="Lucida Grande"/>
              <a:buNone/>
            </a:pPr>
            <a:endParaRPr lang="en-US" dirty="0"/>
          </a:p>
          <a:p>
            <a:endParaRPr lang="en-US" dirty="0"/>
          </a:p>
        </p:txBody>
      </p:sp>
      <p:sp>
        <p:nvSpPr>
          <p:cNvPr id="13" name="TextBox 12"/>
          <p:cNvSpPr txBox="1"/>
          <p:nvPr/>
        </p:nvSpPr>
        <p:spPr>
          <a:xfrm>
            <a:off x="237744" y="6383105"/>
            <a:ext cx="9601200" cy="523220"/>
          </a:xfrm>
          <a:prstGeom prst="rect">
            <a:avLst/>
          </a:prstGeom>
          <a:solidFill>
            <a:schemeClr val="accent2"/>
          </a:solidFill>
        </p:spPr>
        <p:txBody>
          <a:bodyPr wrap="square" rtlCol="0">
            <a:spAutoFit/>
          </a:bodyPr>
          <a:lstStyle/>
          <a:p>
            <a:pPr algn="ctr"/>
            <a:r>
              <a:rPr lang="en-US" sz="1400" b="1" dirty="0">
                <a:solidFill>
                  <a:schemeClr val="bg1"/>
                </a:solidFill>
              </a:rPr>
              <a:t>The increased deployment of DERs over the past few years can be attributed to improving technologies, declining costs, favorable public policies and tax benefits, and changing customer tastes and preferences. </a:t>
            </a:r>
          </a:p>
        </p:txBody>
      </p:sp>
      <p:sp>
        <p:nvSpPr>
          <p:cNvPr id="17" name="Content Placeholder 6"/>
          <p:cNvSpPr txBox="1">
            <a:spLocks/>
          </p:cNvSpPr>
          <p:nvPr/>
        </p:nvSpPr>
        <p:spPr>
          <a:xfrm>
            <a:off x="3179237" y="2396871"/>
            <a:ext cx="2464267" cy="894178"/>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2"/>
            <a:r>
              <a:rPr lang="en-US" dirty="0"/>
              <a:t>Microgrids</a:t>
            </a:r>
          </a:p>
          <a:p>
            <a:pPr lvl="2"/>
            <a:r>
              <a:rPr lang="en-US" dirty="0"/>
              <a:t>Demand Response</a:t>
            </a:r>
          </a:p>
          <a:p>
            <a:pPr lvl="2"/>
            <a:r>
              <a:rPr lang="en-US" dirty="0"/>
              <a:t>Electric Vehicles</a:t>
            </a:r>
          </a:p>
          <a:p>
            <a:pPr lvl="2"/>
            <a:r>
              <a:rPr lang="en-US" dirty="0"/>
              <a:t>Energy Efficiency</a:t>
            </a:r>
          </a:p>
        </p:txBody>
      </p:sp>
      <p:sp>
        <p:nvSpPr>
          <p:cNvPr id="21" name="Text Placeholder 4"/>
          <p:cNvSpPr>
            <a:spLocks noGrp="1"/>
          </p:cNvSpPr>
          <p:nvPr>
            <p:ph type="body" sz="quarter" idx="13"/>
          </p:nvPr>
        </p:nvSpPr>
        <p:spPr/>
        <p:txBody>
          <a:bodyPr/>
          <a:lstStyle/>
          <a:p>
            <a:r>
              <a:rPr lang="en-US" dirty="0"/>
              <a:t>Overview of DERs</a:t>
            </a:r>
          </a:p>
        </p:txBody>
      </p:sp>
    </p:spTree>
    <p:extLst>
      <p:ext uri="{BB962C8B-B14F-4D97-AF65-F5344CB8AC3E}">
        <p14:creationId xmlns:p14="http://schemas.microsoft.com/office/powerpoint/2010/main" val="2967873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DERs are Changing the Utility Industry</a:t>
            </a:r>
          </a:p>
        </p:txBody>
      </p:sp>
      <p:sp>
        <p:nvSpPr>
          <p:cNvPr id="4" name="Text Placeholder 3"/>
          <p:cNvSpPr>
            <a:spLocks noGrp="1"/>
          </p:cNvSpPr>
          <p:nvPr>
            <p:ph type="body" sz="quarter" idx="13"/>
          </p:nvPr>
        </p:nvSpPr>
        <p:spPr/>
        <p:txBody>
          <a:bodyPr/>
          <a:lstStyle/>
          <a:p>
            <a:r>
              <a:rPr lang="en-US" dirty="0"/>
              <a:t>Overview of DERs</a:t>
            </a:r>
          </a:p>
        </p:txBody>
      </p:sp>
      <p:sp>
        <p:nvSpPr>
          <p:cNvPr id="5" name="Slide Number Placeholder 4"/>
          <p:cNvSpPr>
            <a:spLocks noGrp="1"/>
          </p:cNvSpPr>
          <p:nvPr>
            <p:ph type="sldNum" sz="quarter" idx="15"/>
          </p:nvPr>
        </p:nvSpPr>
        <p:spPr/>
        <p:txBody>
          <a:bodyPr/>
          <a:lstStyle/>
          <a:p>
            <a:fld id="{D442FEC2-C4C0-684E-9C0D-AAB39C335FE4}" type="slidenum">
              <a:rPr lang="en-US" smtClean="0"/>
              <a:t>4</a:t>
            </a:fld>
            <a:endParaRPr lang="en-US" dirty="0"/>
          </a:p>
        </p:txBody>
      </p:sp>
      <p:sp>
        <p:nvSpPr>
          <p:cNvPr id="10" name="Content Placeholder 6"/>
          <p:cNvSpPr txBox="1">
            <a:spLocks/>
          </p:cNvSpPr>
          <p:nvPr/>
        </p:nvSpPr>
        <p:spPr>
          <a:xfrm>
            <a:off x="3811744" y="5236084"/>
            <a:ext cx="6141109" cy="1082933"/>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6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6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6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6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6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6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172872" lvl="1" indent="-171450"/>
            <a:r>
              <a:rPr lang="en-US" sz="1200" dirty="0"/>
              <a:t>Customers are both providers and consumers of electricity</a:t>
            </a:r>
          </a:p>
          <a:p>
            <a:pPr marL="172872" lvl="1" indent="-171450"/>
            <a:r>
              <a:rPr lang="en-US" sz="1200" dirty="0"/>
              <a:t>Third parties can be engaged in providing benefits and services directly to customers, including resource aggregation, asset financing, etc.</a:t>
            </a:r>
          </a:p>
          <a:p>
            <a:pPr marL="172872" lvl="1" indent="-171450"/>
            <a:r>
              <a:rPr lang="en-US" sz="1200" dirty="0"/>
              <a:t>Many believe improvements in DER technology and the speed of their deployment have outpaced regulatory changes</a:t>
            </a:r>
          </a:p>
          <a:p>
            <a:pPr marL="172872" lvl="1" indent="-171450"/>
            <a:endParaRPr lang="en-US" sz="1200" dirty="0"/>
          </a:p>
          <a:p>
            <a:pPr marL="172872" lvl="1" indent="-171450"/>
            <a:endParaRPr lang="en-US" sz="1200" dirty="0"/>
          </a:p>
          <a:p>
            <a:pPr marL="172872" lvl="1" indent="-171450"/>
            <a:endParaRPr lang="en-US" sz="1200" dirty="0"/>
          </a:p>
        </p:txBody>
      </p:sp>
      <p:sp>
        <p:nvSpPr>
          <p:cNvPr id="15" name="Content Placeholder 6"/>
          <p:cNvSpPr>
            <a:spLocks noGrp="1"/>
          </p:cNvSpPr>
          <p:nvPr>
            <p:ph idx="1"/>
          </p:nvPr>
        </p:nvSpPr>
        <p:spPr>
          <a:xfrm>
            <a:off x="237744" y="1417320"/>
            <a:ext cx="9601200" cy="518180"/>
          </a:xfrm>
        </p:spPr>
        <p:txBody>
          <a:bodyPr/>
          <a:lstStyle/>
          <a:p>
            <a:pPr marL="1422" lvl="1" indent="0">
              <a:spcBef>
                <a:spcPts val="0"/>
              </a:spcBef>
              <a:buNone/>
            </a:pPr>
            <a:r>
              <a:rPr lang="en-US" sz="1200" b="1" dirty="0"/>
              <a:t>While the grid, utility business models, and regulatory structure were designed for “one-way” traffic, DERs are dependent upon a system that allows for “multi-way” traffic – a shift that could dramatically change the utility industry. </a:t>
            </a:r>
            <a:endParaRPr lang="en-US" dirty="0"/>
          </a:p>
        </p:txBody>
      </p:sp>
      <p:sp>
        <p:nvSpPr>
          <p:cNvPr id="16" name="TextBox 15"/>
          <p:cNvSpPr txBox="1"/>
          <p:nvPr/>
        </p:nvSpPr>
        <p:spPr>
          <a:xfrm>
            <a:off x="484633" y="6479641"/>
            <a:ext cx="9126092" cy="523220"/>
          </a:xfrm>
          <a:prstGeom prst="rect">
            <a:avLst/>
          </a:prstGeom>
          <a:solidFill>
            <a:schemeClr val="accent2"/>
          </a:solidFill>
        </p:spPr>
        <p:txBody>
          <a:bodyPr wrap="square" rtlCol="0">
            <a:spAutoFit/>
          </a:bodyPr>
          <a:lstStyle/>
          <a:p>
            <a:pPr algn="ctr"/>
            <a:r>
              <a:rPr lang="en-US" sz="1400" b="1" dirty="0">
                <a:solidFill>
                  <a:schemeClr val="bg1"/>
                </a:solidFill>
              </a:rPr>
              <a:t>As DERs do not fit into the existing operational/regulatory construct, they are starting to create issues that must be addressed by regulators.</a:t>
            </a:r>
          </a:p>
        </p:txBody>
      </p:sp>
      <p:pic>
        <p:nvPicPr>
          <p:cNvPr id="17" name="Picture 4" descr="Image result for old electric gr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632" y="2258558"/>
            <a:ext cx="3195296" cy="295564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8" name="Picture 6" descr="Image result for integrated electric grid"/>
          <p:cNvPicPr>
            <a:picLocks noChangeAspect="1" noChangeArrowheads="1"/>
          </p:cNvPicPr>
          <p:nvPr/>
        </p:nvPicPr>
        <p:blipFill rotWithShape="1">
          <a:blip r:embed="rId3">
            <a:extLst>
              <a:ext uri="{28A0092B-C50C-407E-A947-70E740481C1C}">
                <a14:useLocalDpi xmlns:a14="http://schemas.microsoft.com/office/drawing/2010/main" val="0"/>
              </a:ext>
            </a:extLst>
          </a:blip>
          <a:srcRect l="2711" r="1642"/>
          <a:stretch/>
        </p:blipFill>
        <p:spPr bwMode="auto">
          <a:xfrm>
            <a:off x="3811744" y="2258568"/>
            <a:ext cx="6141109" cy="288292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9" name="Content Placeholder 6"/>
          <p:cNvSpPr txBox="1">
            <a:spLocks/>
          </p:cNvSpPr>
          <p:nvPr/>
        </p:nvSpPr>
        <p:spPr>
          <a:xfrm>
            <a:off x="1341687" y="1950441"/>
            <a:ext cx="1481186" cy="351823"/>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6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6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6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6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6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6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1422" lvl="1" indent="0">
              <a:spcBef>
                <a:spcPts val="0"/>
              </a:spcBef>
              <a:buFont typeface="Lucida Grande"/>
              <a:buNone/>
            </a:pPr>
            <a:r>
              <a:rPr lang="en-US" sz="1200" b="1" dirty="0"/>
              <a:t>Traditional Model</a:t>
            </a:r>
          </a:p>
          <a:p>
            <a:pPr marL="1422" lvl="1" indent="0">
              <a:spcBef>
                <a:spcPts val="0"/>
              </a:spcBef>
              <a:buFont typeface="Lucida Grande"/>
              <a:buNone/>
            </a:pPr>
            <a:r>
              <a:rPr lang="en-US" sz="1200" b="1" dirty="0"/>
              <a:t> </a:t>
            </a:r>
          </a:p>
        </p:txBody>
      </p:sp>
      <p:sp>
        <p:nvSpPr>
          <p:cNvPr id="20" name="Content Placeholder 6"/>
          <p:cNvSpPr txBox="1">
            <a:spLocks/>
          </p:cNvSpPr>
          <p:nvPr/>
        </p:nvSpPr>
        <p:spPr>
          <a:xfrm>
            <a:off x="6195662" y="1950441"/>
            <a:ext cx="1843437" cy="351823"/>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6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6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6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6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6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6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1422" lvl="1" indent="0">
              <a:spcBef>
                <a:spcPts val="0"/>
              </a:spcBef>
              <a:buFont typeface="Lucida Grande"/>
              <a:buNone/>
            </a:pPr>
            <a:r>
              <a:rPr lang="en-US" sz="1200" b="1" dirty="0"/>
              <a:t>Integrated DER Model </a:t>
            </a:r>
          </a:p>
          <a:p>
            <a:pPr marL="1422" lvl="1" indent="0">
              <a:spcBef>
                <a:spcPts val="0"/>
              </a:spcBef>
              <a:buFont typeface="Lucida Grande"/>
              <a:buNone/>
            </a:pPr>
            <a:r>
              <a:rPr lang="en-US" sz="1200" b="1" dirty="0"/>
              <a:t> </a:t>
            </a:r>
          </a:p>
        </p:txBody>
      </p:sp>
      <p:sp>
        <p:nvSpPr>
          <p:cNvPr id="12" name="Rectangle 11"/>
          <p:cNvSpPr/>
          <p:nvPr/>
        </p:nvSpPr>
        <p:spPr>
          <a:xfrm>
            <a:off x="409575" y="5236084"/>
            <a:ext cx="3448050" cy="1243417"/>
          </a:xfrm>
          <a:prstGeom prst="rect">
            <a:avLst/>
          </a:prstGeom>
        </p:spPr>
        <p:txBody>
          <a:bodyPr wrap="square">
            <a:spAutoFit/>
          </a:bodyPr>
          <a:lstStyle/>
          <a:p>
            <a:pPr marL="172872" lvl="1" indent="-171450">
              <a:lnSpc>
                <a:spcPct val="90000"/>
              </a:lnSpc>
              <a:spcBef>
                <a:spcPts val="300"/>
              </a:spcBef>
              <a:spcAft>
                <a:spcPts val="300"/>
              </a:spcAft>
              <a:buClr>
                <a:schemeClr val="accent2"/>
              </a:buClr>
              <a:buSzPct val="135000"/>
              <a:buFont typeface="Lucida Grande"/>
              <a:buChar char="￭"/>
            </a:pPr>
            <a:r>
              <a:rPr lang="en-US" sz="1200" dirty="0"/>
              <a:t>Utility uses centralized generation assets to serve customer load</a:t>
            </a:r>
          </a:p>
          <a:p>
            <a:pPr marL="172872" lvl="1" indent="-171450">
              <a:lnSpc>
                <a:spcPct val="90000"/>
              </a:lnSpc>
              <a:spcBef>
                <a:spcPts val="300"/>
              </a:spcBef>
              <a:spcAft>
                <a:spcPts val="300"/>
              </a:spcAft>
              <a:buClr>
                <a:schemeClr val="accent2"/>
              </a:buClr>
              <a:buSzPct val="135000"/>
              <a:buFont typeface="Lucida Grande"/>
              <a:buChar char="￭"/>
            </a:pPr>
            <a:r>
              <a:rPr lang="en-US" sz="1200" dirty="0"/>
              <a:t>Customers pay for their usage and fixed costs</a:t>
            </a:r>
          </a:p>
          <a:p>
            <a:pPr marL="172872" lvl="1" indent="-171450">
              <a:lnSpc>
                <a:spcPct val="90000"/>
              </a:lnSpc>
              <a:spcBef>
                <a:spcPts val="300"/>
              </a:spcBef>
              <a:spcAft>
                <a:spcPts val="300"/>
              </a:spcAft>
              <a:buClr>
                <a:schemeClr val="accent2"/>
              </a:buClr>
              <a:buSzPct val="135000"/>
              <a:buFont typeface="Lucida Grande"/>
              <a:buChar char="￭"/>
            </a:pPr>
            <a:r>
              <a:rPr lang="en-US" sz="1200" dirty="0"/>
              <a:t>Electricity flows to customers; dollars flow to the utility</a:t>
            </a:r>
          </a:p>
        </p:txBody>
      </p:sp>
      <p:sp>
        <p:nvSpPr>
          <p:cNvPr id="22" name="Rectangle 21"/>
          <p:cNvSpPr/>
          <p:nvPr/>
        </p:nvSpPr>
        <p:spPr>
          <a:xfrm>
            <a:off x="247650" y="7096076"/>
            <a:ext cx="5467351" cy="215444"/>
          </a:xfrm>
          <a:prstGeom prst="rect">
            <a:avLst/>
          </a:prstGeom>
        </p:spPr>
        <p:txBody>
          <a:bodyPr wrap="square">
            <a:spAutoFit/>
          </a:bodyPr>
          <a:lstStyle/>
          <a:p>
            <a:r>
              <a:rPr lang="en-US" sz="800" dirty="0"/>
              <a:t>http://engineering.nyu.edu/k12stem/sosc/curriculum/energy01/power-storage-in-a-smart-grid/</a:t>
            </a:r>
          </a:p>
        </p:txBody>
      </p:sp>
    </p:spTree>
    <p:extLst>
      <p:ext uri="{BB962C8B-B14F-4D97-AF65-F5344CB8AC3E}">
        <p14:creationId xmlns:p14="http://schemas.microsoft.com/office/powerpoint/2010/main" val="32039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DER Facts and Figures</a:t>
            </a:r>
          </a:p>
        </p:txBody>
      </p:sp>
      <p:sp>
        <p:nvSpPr>
          <p:cNvPr id="5" name="Slide Number Placeholder 4"/>
          <p:cNvSpPr>
            <a:spLocks noGrp="1"/>
          </p:cNvSpPr>
          <p:nvPr>
            <p:ph type="sldNum" sz="quarter" idx="15"/>
          </p:nvPr>
        </p:nvSpPr>
        <p:spPr/>
        <p:txBody>
          <a:bodyPr/>
          <a:lstStyle/>
          <a:p>
            <a:fld id="{D442FEC2-C4C0-684E-9C0D-AAB39C335FE4}" type="slidenum">
              <a:rPr lang="en-US" smtClean="0"/>
              <a:t>5</a:t>
            </a:fld>
            <a:endParaRPr lang="en-US" dirty="0"/>
          </a:p>
        </p:txBody>
      </p:sp>
      <p:pic>
        <p:nvPicPr>
          <p:cNvPr id="11" name="Picture Placeholder 10"/>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14305" r="14305"/>
          <a:stretch>
            <a:fillRect/>
          </a:stretch>
        </p:blipFill>
        <p:spPr>
          <a:xfrm>
            <a:off x="4380150" y="1294714"/>
            <a:ext cx="5495370" cy="2006736"/>
          </a:xfrm>
        </p:spPr>
      </p:pic>
      <p:sp>
        <p:nvSpPr>
          <p:cNvPr id="10" name="Rectangle 9"/>
          <p:cNvSpPr/>
          <p:nvPr/>
        </p:nvSpPr>
        <p:spPr>
          <a:xfrm>
            <a:off x="237744" y="6976006"/>
            <a:ext cx="8770332" cy="338554"/>
          </a:xfrm>
          <a:prstGeom prst="rect">
            <a:avLst/>
          </a:prstGeom>
        </p:spPr>
        <p:txBody>
          <a:bodyPr wrap="square">
            <a:spAutoFit/>
          </a:bodyPr>
          <a:lstStyle/>
          <a:p>
            <a:r>
              <a:rPr lang="en-US" sz="800" dirty="0"/>
              <a:t>https://www.navigantresearch.com/research/market-data-demand-response; http://www.utilitydive.com/news/ders-in-2016-what-experts-expect-for-a-booming-sector/411141/</a:t>
            </a:r>
          </a:p>
          <a:p>
            <a:r>
              <a:rPr lang="en-US" sz="800" dirty="0"/>
              <a:t>https://www.lazard.com/media/2390/lazards-levelized-cost-of-energy-analysis-90.pdf; http://scottmadden.com/reports/V16_I1/</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9" y="3345629"/>
            <a:ext cx="6981804" cy="1934686"/>
          </a:xfrm>
          <a:prstGeom prst="rect">
            <a:avLst/>
          </a:prstGeom>
        </p:spPr>
      </p:pic>
      <p:sp>
        <p:nvSpPr>
          <p:cNvPr id="15" name="Content Placeholder 6"/>
          <p:cNvSpPr txBox="1">
            <a:spLocks/>
          </p:cNvSpPr>
          <p:nvPr/>
        </p:nvSpPr>
        <p:spPr>
          <a:xfrm>
            <a:off x="237745" y="5224397"/>
            <a:ext cx="9597318" cy="1599484"/>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dirty="0"/>
              <a:t>Bloomberg New Energy Finance forecasts the recent extension of the federal Investment Tax Credit (ITC) and Production Tax Credit (PTC) will have the following impacts by 2021:</a:t>
            </a:r>
          </a:p>
          <a:p>
            <a:pPr lvl="2"/>
            <a:r>
              <a:rPr lang="en-US" dirty="0"/>
              <a:t>New solar capacity will increase 44%, from 41 GWs to 59 GWs</a:t>
            </a:r>
          </a:p>
          <a:p>
            <a:pPr lvl="2"/>
            <a:r>
              <a:rPr lang="en-US" dirty="0"/>
              <a:t>Residential solar will benefit most with an estimated 54% increase in new capacity</a:t>
            </a:r>
          </a:p>
          <a:p>
            <a:pPr lvl="2"/>
            <a:r>
              <a:rPr lang="en-US" dirty="0"/>
              <a:t>New wind capacity will increase 76%, from 25 GWs to 44 GWs</a:t>
            </a:r>
          </a:p>
          <a:p>
            <a:pPr lvl="1"/>
            <a:r>
              <a:rPr lang="en-US" dirty="0"/>
              <a:t>DR is expected to be the most widely deployed DER technology</a:t>
            </a:r>
          </a:p>
          <a:p>
            <a:pPr lvl="2"/>
            <a:r>
              <a:rPr lang="en-US" dirty="0"/>
              <a:t>40 GWs of DR is forecasted to be brought online globally in 2016, with 1,100 GWs by 2025</a:t>
            </a:r>
          </a:p>
        </p:txBody>
      </p:sp>
      <p:sp>
        <p:nvSpPr>
          <p:cNvPr id="16" name="Content Placeholder 6"/>
          <p:cNvSpPr txBox="1">
            <a:spLocks/>
          </p:cNvSpPr>
          <p:nvPr/>
        </p:nvSpPr>
        <p:spPr>
          <a:xfrm>
            <a:off x="237744" y="1431932"/>
            <a:ext cx="3905631" cy="181360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dirty="0"/>
              <a:t>More than half of the Distributed Generation (DG) capacity in the United States is located in five states: CA, NJ, NY, FL, and AZ; however, DG only accounted for 1% of U.S. electric generation in 2015</a:t>
            </a:r>
          </a:p>
          <a:p>
            <a:pPr lvl="1"/>
            <a:r>
              <a:rPr lang="en-US" dirty="0"/>
              <a:t>The top five states for DG as a percentage of total nameplate capacity are Hawaii (18.4%), New Jersey (5.5%), Massachusetts (5.1%), California (4.8%), and Arizona (3.0%)</a:t>
            </a:r>
          </a:p>
        </p:txBody>
      </p:sp>
      <p:sp>
        <p:nvSpPr>
          <p:cNvPr id="17" name="Content Placeholder 6"/>
          <p:cNvSpPr txBox="1">
            <a:spLocks/>
          </p:cNvSpPr>
          <p:nvPr/>
        </p:nvSpPr>
        <p:spPr>
          <a:xfrm>
            <a:off x="7058003" y="3481702"/>
            <a:ext cx="2874667" cy="1362484"/>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lvl="1"/>
            <a:r>
              <a:rPr lang="en-US" dirty="0"/>
              <a:t>Even without subsidies, some solar PV and wind installations can be less expensive than natural gas</a:t>
            </a:r>
          </a:p>
          <a:p>
            <a:pPr lvl="1"/>
            <a:r>
              <a:rPr lang="en-US" dirty="0"/>
              <a:t>Levelized Cost of Energy (LCOE) for different DERs varies regionally; for example, solar in the Southwest and wind in Texas do not need subsidies to compete</a:t>
            </a:r>
          </a:p>
        </p:txBody>
      </p:sp>
      <p:sp>
        <p:nvSpPr>
          <p:cNvPr id="14" name="Text Placeholder 3"/>
          <p:cNvSpPr>
            <a:spLocks noGrp="1"/>
          </p:cNvSpPr>
          <p:nvPr>
            <p:ph type="body" sz="quarter" idx="13"/>
          </p:nvPr>
        </p:nvSpPr>
        <p:spPr/>
        <p:txBody>
          <a:bodyPr/>
          <a:lstStyle/>
          <a:p>
            <a:r>
              <a:rPr lang="en-US" dirty="0"/>
              <a:t>Overview of DERs</a:t>
            </a:r>
          </a:p>
        </p:txBody>
      </p:sp>
    </p:spTree>
    <p:extLst>
      <p:ext uri="{BB962C8B-B14F-4D97-AF65-F5344CB8AC3E}">
        <p14:creationId xmlns:p14="http://schemas.microsoft.com/office/powerpoint/2010/main" val="2803776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p:cNvGraphicFramePr>
            <a:graphicFrameLocks noGrp="1"/>
          </p:cNvGraphicFramePr>
          <p:nvPr>
            <p:ph sz="quarter" idx="15"/>
            <p:extLst>
              <p:ext uri="{D42A27DB-BD31-4B8C-83A1-F6EECF244321}">
                <p14:modId xmlns:p14="http://schemas.microsoft.com/office/powerpoint/2010/main" val="2333258279"/>
              </p:ext>
            </p:extLst>
          </p:nvPr>
        </p:nvGraphicFramePr>
        <p:xfrm>
          <a:off x="218432" y="1738907"/>
          <a:ext cx="9621537" cy="5120640"/>
        </p:xfrm>
        <a:graphic>
          <a:graphicData uri="http://schemas.openxmlformats.org/drawingml/2006/table">
            <a:tbl>
              <a:tblPr firstRow="1" bandRow="1">
                <a:tableStyleId>{5C22544A-7EE6-4342-B048-85BDC9FD1C3A}</a:tableStyleId>
              </a:tblPr>
              <a:tblGrid>
                <a:gridCol w="1467493">
                  <a:extLst>
                    <a:ext uri="{9D8B030D-6E8A-4147-A177-3AD203B41FA5}">
                      <a16:colId xmlns:a16="http://schemas.microsoft.com/office/drawing/2014/main" val="20000"/>
                    </a:ext>
                  </a:extLst>
                </a:gridCol>
                <a:gridCol w="8154044">
                  <a:extLst>
                    <a:ext uri="{9D8B030D-6E8A-4147-A177-3AD203B41FA5}">
                      <a16:colId xmlns:a16="http://schemas.microsoft.com/office/drawing/2014/main" val="20001"/>
                    </a:ext>
                  </a:extLst>
                </a:gridCol>
              </a:tblGrid>
              <a:tr h="0">
                <a:tc>
                  <a:txBody>
                    <a:bodyPr/>
                    <a:lstStyle/>
                    <a:p>
                      <a:pPr algn="ctr"/>
                      <a:r>
                        <a:rPr lang="en-US" sz="1200" dirty="0"/>
                        <a:t>Category</a:t>
                      </a:r>
                    </a:p>
                  </a:txBody>
                  <a:tcPr/>
                </a:tc>
                <a:tc>
                  <a:txBody>
                    <a:bodyPr/>
                    <a:lstStyle/>
                    <a:p>
                      <a:pPr algn="ctr"/>
                      <a:r>
                        <a:rPr lang="en-US" sz="1200" dirty="0"/>
                        <a:t>Description of Issue(s)</a:t>
                      </a:r>
                    </a:p>
                  </a:txBody>
                  <a:tcPr/>
                </a:tc>
                <a:extLst>
                  <a:ext uri="{0D108BD9-81ED-4DB2-BD59-A6C34878D82A}">
                    <a16:rowId xmlns:a16="http://schemas.microsoft.com/office/drawing/2014/main" val="10000"/>
                  </a:ext>
                </a:extLst>
              </a:tr>
              <a:tr h="0">
                <a:tc>
                  <a:txBody>
                    <a:bodyPr/>
                    <a:lstStyle/>
                    <a:p>
                      <a:r>
                        <a:rPr lang="en-US" sz="1200" dirty="0"/>
                        <a:t>Compensation</a:t>
                      </a:r>
                      <a:endParaRPr lang="en-US" sz="1200" baseline="0" dirty="0"/>
                    </a:p>
                    <a:p>
                      <a:r>
                        <a:rPr lang="en-US" sz="1200" i="1" baseline="0" dirty="0"/>
                        <a:t>(Focus of NARUC Manual)</a:t>
                      </a:r>
                      <a:endParaRPr lang="en-US" sz="1200" i="1" dirty="0"/>
                    </a:p>
                  </a:txBody>
                  <a:tcPr/>
                </a:tc>
                <a:tc>
                  <a:txBody>
                    <a:bodyPr/>
                    <a:lstStyle/>
                    <a:p>
                      <a:pPr marL="182880" indent="-182880" algn="l" defTabSz="509412" rtl="0" eaLnBrk="1" latinLnBrk="0" hangingPunct="1">
                        <a:buFont typeface="Arial" panose="020B0604020202020204" pitchFamily="34" charset="0"/>
                        <a:buChar char="•"/>
                      </a:pPr>
                      <a:r>
                        <a:rPr lang="en-US" sz="1200" u="sng" kern="1200" dirty="0">
                          <a:solidFill>
                            <a:schemeClr val="dk1"/>
                          </a:solidFill>
                          <a:latin typeface="+mn-lt"/>
                          <a:ea typeface="+mn-ea"/>
                          <a:cs typeface="+mn-cs"/>
                        </a:rPr>
                        <a:t>Revenue Erosion/Uncertainty</a:t>
                      </a:r>
                      <a:r>
                        <a:rPr lang="en-US" sz="1200" u="none" kern="1200" dirty="0">
                          <a:solidFill>
                            <a:schemeClr val="dk1"/>
                          </a:solidFill>
                          <a:latin typeface="+mn-lt"/>
                          <a:ea typeface="+mn-ea"/>
                          <a:cs typeface="+mn-cs"/>
                        </a:rPr>
                        <a:t>:</a:t>
                      </a:r>
                      <a:r>
                        <a:rPr lang="en-US" sz="1200" kern="1200" dirty="0">
                          <a:solidFill>
                            <a:schemeClr val="dk1"/>
                          </a:solidFill>
                          <a:latin typeface="+mn-lt"/>
                          <a:ea typeface="+mn-ea"/>
                          <a:cs typeface="+mn-cs"/>
                        </a:rPr>
                        <a:t> DERs reduce consumption and disrupt traditional revenue recovery mechanisms. Without a way to decouple revenue from customer usage, utilities will continue to see their revenues decline and revenue uncertainty rise</a:t>
                      </a:r>
                    </a:p>
                    <a:p>
                      <a:pPr marL="182880" indent="-182880" algn="l" defTabSz="509412" rtl="0" eaLnBrk="1" latinLnBrk="0" hangingPunct="1">
                        <a:buFont typeface="Arial" panose="020B0604020202020204" pitchFamily="34" charset="0"/>
                        <a:buChar char="•"/>
                      </a:pPr>
                      <a:r>
                        <a:rPr lang="en-US" sz="1200" u="sng" kern="1200" dirty="0">
                          <a:solidFill>
                            <a:schemeClr val="dk1"/>
                          </a:solidFill>
                          <a:latin typeface="+mn-lt"/>
                          <a:ea typeface="+mn-ea"/>
                          <a:cs typeface="+mn-cs"/>
                        </a:rPr>
                        <a:t>Cost Recovery</a:t>
                      </a:r>
                      <a:r>
                        <a:rPr lang="en-US" sz="1200" u="none" kern="1200" dirty="0">
                          <a:solidFill>
                            <a:schemeClr val="dk1"/>
                          </a:solidFill>
                          <a:latin typeface="+mn-lt"/>
                          <a:ea typeface="+mn-ea"/>
                          <a:cs typeface="+mn-cs"/>
                        </a:rPr>
                        <a:t>: DERs can impact the ability of utilities to recover costs for distribution, transmission, and generation assets. Even though usage may decline, this is a high fixed-cost business and fixed costs remain the same</a:t>
                      </a:r>
                    </a:p>
                    <a:p>
                      <a:pPr marL="182880" indent="-182880" algn="l" defTabSz="509412" rtl="0" eaLnBrk="1" latinLnBrk="0" hangingPunct="1">
                        <a:buFont typeface="Arial" panose="020B0604020202020204" pitchFamily="34" charset="0"/>
                        <a:buChar char="•"/>
                      </a:pPr>
                      <a:r>
                        <a:rPr lang="en-US" sz="1200" u="sng" kern="1200" dirty="0">
                          <a:solidFill>
                            <a:schemeClr val="dk1"/>
                          </a:solidFill>
                          <a:latin typeface="+mn-lt"/>
                          <a:ea typeface="+mn-ea"/>
                          <a:cs typeface="+mn-cs"/>
                        </a:rPr>
                        <a:t>Cost Shifting/Subsidies</a:t>
                      </a:r>
                      <a:r>
                        <a:rPr lang="en-US" sz="1200" u="none" kern="1200" dirty="0">
                          <a:solidFill>
                            <a:schemeClr val="dk1"/>
                          </a:solidFill>
                          <a:latin typeface="+mn-lt"/>
                          <a:ea typeface="+mn-ea"/>
                          <a:cs typeface="+mn-cs"/>
                        </a:rPr>
                        <a:t>: When DER customers reduce consumption, costs are often shifted to non-DER customers in the same rate class. In many cases, these are lower-income customers that will then be paying a disproportionate amount of costs</a:t>
                      </a:r>
                    </a:p>
                    <a:p>
                      <a:pPr marL="182880" indent="-182880" algn="l" defTabSz="509412" rtl="0" eaLnBrk="1" latinLnBrk="0" hangingPunct="1">
                        <a:buFont typeface="Arial" panose="020B0604020202020204" pitchFamily="34" charset="0"/>
                        <a:buChar char="•"/>
                      </a:pPr>
                      <a:r>
                        <a:rPr lang="en-US" sz="1200" u="sng" kern="1200" dirty="0">
                          <a:solidFill>
                            <a:schemeClr val="dk1"/>
                          </a:solidFill>
                          <a:latin typeface="+mn-lt"/>
                          <a:ea typeface="+mn-ea"/>
                          <a:cs typeface="+mn-cs"/>
                        </a:rPr>
                        <a:t>Stranded</a:t>
                      </a:r>
                      <a:r>
                        <a:rPr lang="en-US" sz="1200" u="sng" kern="1200" baseline="0" dirty="0">
                          <a:solidFill>
                            <a:schemeClr val="dk1"/>
                          </a:solidFill>
                          <a:latin typeface="+mn-lt"/>
                          <a:ea typeface="+mn-ea"/>
                          <a:cs typeface="+mn-cs"/>
                        </a:rPr>
                        <a:t> Assets</a:t>
                      </a:r>
                      <a:r>
                        <a:rPr lang="en-US" sz="1200" u="none" kern="1200" baseline="0" dirty="0">
                          <a:solidFill>
                            <a:schemeClr val="dk1"/>
                          </a:solidFill>
                          <a:latin typeface="+mn-lt"/>
                          <a:ea typeface="+mn-ea"/>
                          <a:cs typeface="+mn-cs"/>
                        </a:rPr>
                        <a:t>: If proliferation of DERs in a particular area leads to stranded assets, it is not clear how the utility should be compensated for the asset</a:t>
                      </a:r>
                    </a:p>
                    <a:p>
                      <a:pPr marL="182880" indent="-182880" algn="l" defTabSz="509412" rtl="0" eaLnBrk="1" latinLnBrk="0" hangingPunct="1">
                        <a:buFont typeface="Arial" panose="020B0604020202020204" pitchFamily="34" charset="0"/>
                        <a:buChar char="•"/>
                      </a:pPr>
                      <a:r>
                        <a:rPr lang="en-US" sz="1200" u="sng" kern="1200" baseline="0" dirty="0">
                          <a:solidFill>
                            <a:schemeClr val="dk1"/>
                          </a:solidFill>
                          <a:latin typeface="+mn-lt"/>
                          <a:ea typeface="+mn-ea"/>
                          <a:cs typeface="+mn-cs"/>
                        </a:rPr>
                        <a:t>Costs Associated with Monitoring DERs</a:t>
                      </a:r>
                      <a:r>
                        <a:rPr lang="en-US" sz="1200" u="none" kern="1200" baseline="0" dirty="0">
                          <a:solidFill>
                            <a:schemeClr val="dk1"/>
                          </a:solidFill>
                          <a:latin typeface="+mn-lt"/>
                          <a:ea typeface="+mn-ea"/>
                          <a:cs typeface="+mn-cs"/>
                        </a:rPr>
                        <a:t>: Some of reliability issues associated with DERs (see below) can be alleviated with the installation of advanced monitoring technologies (e.g., Advanced Meter Infrastructure (AMI), Supervisory Control and Data Acquisition (SCADA), etc.). If a utility wants to include these technology investments in rate base, should non-DER customers have to pay for them?</a:t>
                      </a:r>
                      <a:endParaRPr lang="en-US" sz="1200" u="sng" kern="1200" dirty="0">
                        <a:solidFill>
                          <a:schemeClr val="dk1"/>
                        </a:solidFill>
                        <a:latin typeface="+mn-lt"/>
                        <a:ea typeface="+mn-ea"/>
                        <a:cs typeface="+mn-cs"/>
                      </a:endParaRPr>
                    </a:p>
                  </a:txBody>
                  <a:tcPr/>
                </a:tc>
                <a:extLst>
                  <a:ext uri="{0D108BD9-81ED-4DB2-BD59-A6C34878D82A}">
                    <a16:rowId xmlns:a16="http://schemas.microsoft.com/office/drawing/2014/main" val="10001"/>
                  </a:ext>
                </a:extLst>
              </a:tr>
              <a:tr h="0">
                <a:tc>
                  <a:txBody>
                    <a:bodyPr/>
                    <a:lstStyle/>
                    <a:p>
                      <a:r>
                        <a:rPr lang="en-US" sz="1200" dirty="0"/>
                        <a:t>System Planning/ Reliability</a:t>
                      </a:r>
                    </a:p>
                  </a:txBody>
                  <a:tcPr/>
                </a:tc>
                <a:tc>
                  <a:txBody>
                    <a:bodyPr/>
                    <a:lstStyle/>
                    <a:p>
                      <a:pPr marL="182880" marR="0" lvl="0" indent="-182880" algn="l" defTabSz="5094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dk1"/>
                          </a:solidFill>
                          <a:latin typeface="+mn-lt"/>
                          <a:ea typeface="+mn-ea"/>
                          <a:cs typeface="+mn-cs"/>
                        </a:rPr>
                        <a:t>Limited Visibility</a:t>
                      </a:r>
                      <a:r>
                        <a:rPr lang="en-US" sz="1200" u="none" kern="1200" dirty="0">
                          <a:solidFill>
                            <a:schemeClr val="dk1"/>
                          </a:solidFill>
                          <a:latin typeface="+mn-lt"/>
                          <a:ea typeface="+mn-ea"/>
                          <a:cs typeface="+mn-cs"/>
                        </a:rPr>
                        <a:t>: Even though DERs go through the interconnection process, utilities can have limited visibility as to the amount, combined capacity, and time of use of the DERs on their system making system planning and operations very difficult</a:t>
                      </a:r>
                    </a:p>
                    <a:p>
                      <a:pPr marL="182880" marR="0" lvl="0" indent="-182880" algn="l" defTabSz="5094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dk1"/>
                          </a:solidFill>
                          <a:latin typeface="+mn-lt"/>
                          <a:ea typeface="+mn-ea"/>
                          <a:cs typeface="+mn-cs"/>
                        </a:rPr>
                        <a:t>Responsibility</a:t>
                      </a:r>
                      <a:r>
                        <a:rPr lang="en-US" sz="1200" u="sng" kern="1200" baseline="0" dirty="0">
                          <a:solidFill>
                            <a:schemeClr val="dk1"/>
                          </a:solidFill>
                          <a:latin typeface="+mn-lt"/>
                          <a:ea typeface="+mn-ea"/>
                          <a:cs typeface="+mn-cs"/>
                        </a:rPr>
                        <a:t> for Reliability</a:t>
                      </a:r>
                      <a:r>
                        <a:rPr lang="en-US" sz="1200" u="none" kern="1200" dirty="0">
                          <a:solidFill>
                            <a:schemeClr val="dk1"/>
                          </a:solidFill>
                          <a:latin typeface="+mn-lt"/>
                          <a:ea typeface="+mn-ea"/>
                          <a:cs typeface="+mn-cs"/>
                        </a:rPr>
                        <a:t>: Who is responsible for reliability? </a:t>
                      </a:r>
                      <a:r>
                        <a:rPr lang="en-US" sz="1200" u="none" kern="1200" baseline="0" dirty="0">
                          <a:solidFill>
                            <a:schemeClr val="dk1"/>
                          </a:solidFill>
                          <a:latin typeface="+mn-lt"/>
                          <a:ea typeface="+mn-ea"/>
                          <a:cs typeface="+mn-cs"/>
                        </a:rPr>
                        <a:t>Will utilities be penalized if DERs cause reliability issues? T</a:t>
                      </a:r>
                      <a:r>
                        <a:rPr lang="en-US" sz="1200" u="none" kern="1200" dirty="0">
                          <a:solidFill>
                            <a:schemeClr val="dk1"/>
                          </a:solidFill>
                          <a:latin typeface="+mn-lt"/>
                          <a:ea typeface="+mn-ea"/>
                          <a:cs typeface="+mn-cs"/>
                        </a:rPr>
                        <a:t>he</a:t>
                      </a:r>
                      <a:r>
                        <a:rPr lang="en-US" sz="1200" u="none" kern="1200" baseline="0" dirty="0">
                          <a:solidFill>
                            <a:schemeClr val="dk1"/>
                          </a:solidFill>
                          <a:latin typeface="+mn-lt"/>
                          <a:ea typeface="+mn-ea"/>
                          <a:cs typeface="+mn-cs"/>
                        </a:rPr>
                        <a:t> shift toward “performance-based regulation” for some utilities has linked utility earnings to reliability</a:t>
                      </a:r>
                    </a:p>
                    <a:p>
                      <a:pPr marL="182880" marR="0" lvl="0" indent="-182880" algn="l" defTabSz="5094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baseline="0" dirty="0">
                          <a:solidFill>
                            <a:schemeClr val="dk1"/>
                          </a:solidFill>
                          <a:latin typeface="+mn-lt"/>
                          <a:ea typeface="+mn-ea"/>
                          <a:cs typeface="+mn-cs"/>
                        </a:rPr>
                        <a:t>Generation Dispatch</a:t>
                      </a:r>
                      <a:r>
                        <a:rPr lang="en-US" sz="1200" u="none" kern="1200" baseline="0" dirty="0">
                          <a:solidFill>
                            <a:schemeClr val="dk1"/>
                          </a:solidFill>
                          <a:latin typeface="+mn-lt"/>
                          <a:ea typeface="+mn-ea"/>
                          <a:cs typeface="+mn-cs"/>
                        </a:rPr>
                        <a:t>: For utilities with generation assets, limited visibility into DER generation, which can ramp rapidly, will impact the ability to dispatch the most cost-effective generation source; is it reasonable for utilities to react when </a:t>
                      </a:r>
                      <a:r>
                        <a:rPr lang="en-US" sz="1200" dirty="0">
                          <a:ea typeface="Calibri" panose="020F0502020204030204" pitchFamily="34" charset="0"/>
                          <a:cs typeface="Times New Roman" panose="02020603050405020304" pitchFamily="18" charset="0"/>
                        </a:rPr>
                        <a:t>DER output can shift from 100% output to 0% output almost instantaneously?</a:t>
                      </a:r>
                    </a:p>
                  </a:txBody>
                  <a:tcPr/>
                </a:tc>
                <a:extLst>
                  <a:ext uri="{0D108BD9-81ED-4DB2-BD59-A6C34878D82A}">
                    <a16:rowId xmlns:a16="http://schemas.microsoft.com/office/drawing/2014/main" val="10002"/>
                  </a:ext>
                </a:extLst>
              </a:tr>
              <a:tr h="0">
                <a:tc>
                  <a:txBody>
                    <a:bodyPr/>
                    <a:lstStyle/>
                    <a:p>
                      <a:r>
                        <a:rPr lang="en-US" sz="1200" dirty="0"/>
                        <a:t>Classification of Assets</a:t>
                      </a:r>
                    </a:p>
                  </a:txBody>
                  <a:tcPr/>
                </a:tc>
                <a:tc>
                  <a:txBody>
                    <a:bodyPr/>
                    <a:lstStyle/>
                    <a:p>
                      <a:pPr marL="171450" indent="-171450">
                        <a:buFont typeface="Arial" panose="020B0604020202020204" pitchFamily="34" charset="0"/>
                        <a:buChar char="•"/>
                      </a:pPr>
                      <a:r>
                        <a:rPr lang="en-US" sz="1200" u="sng" dirty="0"/>
                        <a:t>Generation or Distribution</a:t>
                      </a:r>
                      <a:r>
                        <a:rPr lang="en-US" sz="1200" dirty="0"/>
                        <a:t>: There is</a:t>
                      </a:r>
                      <a:r>
                        <a:rPr lang="en-US" sz="1200" baseline="0" dirty="0"/>
                        <a:t> no agreement as to whether DERs are generation assets, distribution assets, or a hybrid, but the current resource paradigm recognizes generation and distribution, not hybrid. </a:t>
                      </a:r>
                      <a:r>
                        <a:rPr lang="en-US" sz="1200" dirty="0"/>
                        <a:t>If utilities</a:t>
                      </a:r>
                      <a:r>
                        <a:rPr lang="en-US" sz="1200" baseline="0" dirty="0"/>
                        <a:t> are able to install DERs into rate base, should they be considered distribution or generation assets?</a:t>
                      </a:r>
                      <a:endParaRPr lang="en-US" sz="1200" dirty="0"/>
                    </a:p>
                  </a:txBody>
                  <a:tcPr/>
                </a:tc>
                <a:extLst>
                  <a:ext uri="{0D108BD9-81ED-4DB2-BD59-A6C34878D82A}">
                    <a16:rowId xmlns:a16="http://schemas.microsoft.com/office/drawing/2014/main" val="10003"/>
                  </a:ext>
                </a:extLst>
              </a:tr>
            </a:tbl>
          </a:graphicData>
        </a:graphic>
      </p:graphicFrame>
      <p:sp>
        <p:nvSpPr>
          <p:cNvPr id="5" name="Title 4"/>
          <p:cNvSpPr>
            <a:spLocks noGrp="1"/>
          </p:cNvSpPr>
          <p:nvPr>
            <p:ph type="title"/>
          </p:nvPr>
        </p:nvSpPr>
        <p:spPr>
          <a:xfrm>
            <a:off x="182880" y="630936"/>
            <a:ext cx="9789022" cy="603504"/>
          </a:xfrm>
        </p:spPr>
        <p:txBody>
          <a:bodyPr/>
          <a:lstStyle/>
          <a:p>
            <a:r>
              <a:rPr lang="en-US" dirty="0"/>
              <a:t>DERs Are Causing Significant Issues for Utilities and Regulators</a:t>
            </a:r>
          </a:p>
        </p:txBody>
      </p:sp>
      <p:sp>
        <p:nvSpPr>
          <p:cNvPr id="7" name="Slide Number Placeholder 6"/>
          <p:cNvSpPr>
            <a:spLocks noGrp="1"/>
          </p:cNvSpPr>
          <p:nvPr>
            <p:ph type="sldNum" sz="quarter" idx="16"/>
          </p:nvPr>
        </p:nvSpPr>
        <p:spPr/>
        <p:txBody>
          <a:bodyPr/>
          <a:lstStyle/>
          <a:p>
            <a:fld id="{08E12CD7-2F0B-B84C-A675-E2CC935C7A1C}" type="slidenum">
              <a:rPr lang="en-US" smtClean="0"/>
              <a:pPr/>
              <a:t>6</a:t>
            </a:fld>
            <a:endParaRPr lang="en-US" dirty="0"/>
          </a:p>
        </p:txBody>
      </p:sp>
      <p:sp>
        <p:nvSpPr>
          <p:cNvPr id="19" name="Content Placeholder 2"/>
          <p:cNvSpPr>
            <a:spLocks noGrp="1"/>
          </p:cNvSpPr>
          <p:nvPr>
            <p:ph idx="4294967295"/>
          </p:nvPr>
        </p:nvSpPr>
        <p:spPr>
          <a:xfrm>
            <a:off x="237744" y="1417320"/>
            <a:ext cx="9601200" cy="632778"/>
          </a:xfrm>
          <a:prstGeom prst="rect">
            <a:avLst/>
          </a:prstGeom>
        </p:spPr>
        <p:txBody>
          <a:bodyPr/>
          <a:lstStyle/>
          <a:p>
            <a:r>
              <a:rPr lang="en-US" dirty="0">
                <a:ea typeface="Calibri" panose="020F0502020204030204" pitchFamily="34" charset="0"/>
                <a:cs typeface="Times New Roman" panose="02020603050405020304" pitchFamily="18" charset="0"/>
              </a:rPr>
              <a:t>Issues caused by DERs for utilities and regulators include, but are not limited to:</a:t>
            </a:r>
          </a:p>
          <a:p>
            <a:endParaRPr lang="en-US" dirty="0"/>
          </a:p>
        </p:txBody>
      </p:sp>
      <p:sp>
        <p:nvSpPr>
          <p:cNvPr id="9" name="Text Placeholder 3"/>
          <p:cNvSpPr>
            <a:spLocks noGrp="1"/>
          </p:cNvSpPr>
          <p:nvPr>
            <p:ph type="body" sz="quarter" idx="13"/>
          </p:nvPr>
        </p:nvSpPr>
        <p:spPr/>
        <p:txBody>
          <a:bodyPr/>
          <a:lstStyle/>
          <a:p>
            <a:r>
              <a:rPr lang="en-US" dirty="0"/>
              <a:t>Issues Created by DERs and Initial Responses</a:t>
            </a:r>
          </a:p>
        </p:txBody>
      </p:sp>
    </p:spTree>
    <p:extLst>
      <p:ext uri="{BB962C8B-B14F-4D97-AF65-F5344CB8AC3E}">
        <p14:creationId xmlns:p14="http://schemas.microsoft.com/office/powerpoint/2010/main" val="3963558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 Continuum of Responses</a:t>
            </a:r>
          </a:p>
        </p:txBody>
      </p:sp>
      <p:sp>
        <p:nvSpPr>
          <p:cNvPr id="7" name="Slide Number Placeholder 6"/>
          <p:cNvSpPr>
            <a:spLocks noGrp="1"/>
          </p:cNvSpPr>
          <p:nvPr>
            <p:ph type="sldNum" sz="quarter" idx="16"/>
          </p:nvPr>
        </p:nvSpPr>
        <p:spPr/>
        <p:txBody>
          <a:bodyPr/>
          <a:lstStyle/>
          <a:p>
            <a:fld id="{08E12CD7-2F0B-B84C-A675-E2CC935C7A1C}" type="slidenum">
              <a:rPr lang="en-US" smtClean="0"/>
              <a:pPr/>
              <a:t>7</a:t>
            </a:fld>
            <a:endParaRPr lang="en-US" dirty="0"/>
          </a:p>
        </p:txBody>
      </p:sp>
      <p:sp>
        <p:nvSpPr>
          <p:cNvPr id="19" name="Content Placeholder 2"/>
          <p:cNvSpPr>
            <a:spLocks noGrp="1"/>
          </p:cNvSpPr>
          <p:nvPr>
            <p:ph idx="4294967295"/>
          </p:nvPr>
        </p:nvSpPr>
        <p:spPr>
          <a:xfrm>
            <a:off x="237744" y="1417320"/>
            <a:ext cx="9601200" cy="632778"/>
          </a:xfrm>
          <a:prstGeom prst="rect">
            <a:avLst/>
          </a:prstGeom>
        </p:spPr>
        <p:txBody>
          <a:bodyPr/>
          <a:lstStyle/>
          <a:p>
            <a:r>
              <a:rPr lang="en-US" dirty="0"/>
              <a:t>The response from regulators to the ongoing market changes and aforementioned issues associated with DERs has spanned a wide continuum.</a:t>
            </a:r>
          </a:p>
          <a:p>
            <a:endParaRPr lang="en-US" dirty="0"/>
          </a:p>
        </p:txBody>
      </p:sp>
      <p:sp>
        <p:nvSpPr>
          <p:cNvPr id="9" name="Text Placeholder 3"/>
          <p:cNvSpPr>
            <a:spLocks noGrp="1"/>
          </p:cNvSpPr>
          <p:nvPr>
            <p:ph type="body" sz="quarter" idx="13"/>
          </p:nvPr>
        </p:nvSpPr>
        <p:spPr/>
        <p:txBody>
          <a:bodyPr/>
          <a:lstStyle/>
          <a:p>
            <a:r>
              <a:rPr lang="en-US" dirty="0"/>
              <a:t>Issues Created by DERs and Initial Responses</a:t>
            </a:r>
          </a:p>
        </p:txBody>
      </p:sp>
      <p:grpSp>
        <p:nvGrpSpPr>
          <p:cNvPr id="10" name="Group 9"/>
          <p:cNvGrpSpPr/>
          <p:nvPr/>
        </p:nvGrpSpPr>
        <p:grpSpPr>
          <a:xfrm>
            <a:off x="91440" y="2852644"/>
            <a:ext cx="9875520" cy="1148630"/>
            <a:chOff x="182880" y="2913522"/>
            <a:chExt cx="9692640" cy="1148630"/>
          </a:xfrm>
        </p:grpSpPr>
        <p:sp>
          <p:nvSpPr>
            <p:cNvPr id="11" name="Left-Right Arrow 10"/>
            <p:cNvSpPr/>
            <p:nvPr/>
          </p:nvSpPr>
          <p:spPr>
            <a:xfrm>
              <a:off x="182880" y="2913522"/>
              <a:ext cx="9692640" cy="1148630"/>
            </a:xfrm>
            <a:prstGeom prst="leftRightArrow">
              <a:avLst>
                <a:gd name="adj1" fmla="val 68140"/>
                <a:gd name="adj2" fmla="val 70496"/>
              </a:avLst>
            </a:prstGeom>
            <a:gradFill flip="none" rotWithShape="1">
              <a:gsLst>
                <a:gs pos="0">
                  <a:schemeClr val="accent2">
                    <a:lumMod val="50000"/>
                  </a:schemeClr>
                </a:gs>
                <a:gs pos="50000">
                  <a:schemeClr val="accent2">
                    <a:lumMod val="75000"/>
                  </a:schemeClr>
                </a:gs>
                <a:gs pos="100000">
                  <a:schemeClr val="accent2"/>
                </a:gs>
              </a:gsLst>
              <a:lin ang="1080000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600" b="1" dirty="0">
                <a:solidFill>
                  <a:schemeClr val="bg1"/>
                </a:solidFill>
              </a:endParaRPr>
            </a:p>
          </p:txBody>
        </p:sp>
        <p:sp>
          <p:nvSpPr>
            <p:cNvPr id="12" name="TextBox 11"/>
            <p:cNvSpPr txBox="1"/>
            <p:nvPr/>
          </p:nvSpPr>
          <p:spPr>
            <a:xfrm>
              <a:off x="324800" y="3189377"/>
              <a:ext cx="923168" cy="584775"/>
            </a:xfrm>
            <a:prstGeom prst="rect">
              <a:avLst/>
            </a:prstGeom>
            <a:noFill/>
          </p:spPr>
          <p:txBody>
            <a:bodyPr wrap="square" rtlCol="0">
              <a:spAutoFit/>
            </a:bodyPr>
            <a:lstStyle/>
            <a:p>
              <a:pPr algn="ctr"/>
              <a:r>
                <a:rPr lang="en-US" sz="1600" b="1" i="1" dirty="0">
                  <a:solidFill>
                    <a:schemeClr val="bg1"/>
                  </a:solidFill>
                  <a:cs typeface="Arial" panose="020B0604020202020204" pitchFamily="34" charset="0"/>
                </a:rPr>
                <a:t>Least Change</a:t>
              </a:r>
            </a:p>
          </p:txBody>
        </p:sp>
        <p:sp>
          <p:nvSpPr>
            <p:cNvPr id="13" name="TextBox 12"/>
            <p:cNvSpPr txBox="1"/>
            <p:nvPr/>
          </p:nvSpPr>
          <p:spPr>
            <a:xfrm>
              <a:off x="8838770" y="3165074"/>
              <a:ext cx="923168" cy="584775"/>
            </a:xfrm>
            <a:prstGeom prst="rect">
              <a:avLst/>
            </a:prstGeom>
            <a:noFill/>
          </p:spPr>
          <p:txBody>
            <a:bodyPr wrap="square" rtlCol="0">
              <a:spAutoFit/>
            </a:bodyPr>
            <a:lstStyle/>
            <a:p>
              <a:pPr algn="ctr"/>
              <a:r>
                <a:rPr lang="en-US" sz="1600" b="1" i="1" dirty="0">
                  <a:solidFill>
                    <a:schemeClr val="bg1"/>
                  </a:solidFill>
                  <a:cs typeface="Arial" panose="020B0604020202020204" pitchFamily="34" charset="0"/>
                </a:rPr>
                <a:t>Most</a:t>
              </a:r>
            </a:p>
            <a:p>
              <a:pPr algn="ctr"/>
              <a:r>
                <a:rPr lang="en-US" sz="1600" b="1" i="1" dirty="0">
                  <a:solidFill>
                    <a:schemeClr val="bg1"/>
                  </a:solidFill>
                  <a:cs typeface="Arial" panose="020B0604020202020204" pitchFamily="34" charset="0"/>
                </a:rPr>
                <a:t>Change</a:t>
              </a:r>
            </a:p>
          </p:txBody>
        </p:sp>
      </p:grpSp>
      <p:sp>
        <p:nvSpPr>
          <p:cNvPr id="15" name="TextBox 14"/>
          <p:cNvSpPr txBox="1"/>
          <p:nvPr/>
        </p:nvSpPr>
        <p:spPr>
          <a:xfrm>
            <a:off x="2492897" y="3164485"/>
            <a:ext cx="1052772" cy="584775"/>
          </a:xfrm>
          <a:prstGeom prst="rect">
            <a:avLst/>
          </a:prstGeom>
          <a:noFill/>
        </p:spPr>
        <p:txBody>
          <a:bodyPr wrap="square" rtlCol="0">
            <a:spAutoFit/>
          </a:bodyPr>
          <a:lstStyle/>
          <a:p>
            <a:pPr algn="ctr"/>
            <a:r>
              <a:rPr lang="en-US" sz="1600" b="1" dirty="0">
                <a:solidFill>
                  <a:schemeClr val="bg1"/>
                </a:solidFill>
                <a:cs typeface="Arial" panose="020B0604020202020204" pitchFamily="34" charset="0"/>
              </a:rPr>
              <a:t>Net Metering</a:t>
            </a:r>
          </a:p>
        </p:txBody>
      </p:sp>
      <p:sp>
        <p:nvSpPr>
          <p:cNvPr id="16" name="Rectangle 15"/>
          <p:cNvSpPr/>
          <p:nvPr/>
        </p:nvSpPr>
        <p:spPr>
          <a:xfrm>
            <a:off x="2193724" y="4061200"/>
            <a:ext cx="1651118" cy="2523768"/>
          </a:xfrm>
          <a:prstGeom prst="rect">
            <a:avLst/>
          </a:prstGeom>
        </p:spPr>
        <p:txBody>
          <a:bodyPr wrap="square">
            <a:spAutoFit/>
          </a:bodyPr>
          <a:lstStyle/>
          <a:p>
            <a:pPr marL="0" lvl="1" algn="ctr"/>
            <a:r>
              <a:rPr lang="en-US" sz="1600" b="1" dirty="0">
                <a:cs typeface="Arial"/>
              </a:rPr>
              <a:t>Pay for </a:t>
            </a:r>
          </a:p>
          <a:p>
            <a:pPr marL="0" lvl="1" algn="ctr"/>
            <a:r>
              <a:rPr lang="en-US" sz="1600" b="1" dirty="0">
                <a:cs typeface="Arial"/>
              </a:rPr>
              <a:t>DG</a:t>
            </a:r>
          </a:p>
          <a:p>
            <a:pPr marL="171450" lvl="1" indent="-171450">
              <a:buClr>
                <a:schemeClr val="accent2"/>
              </a:buClr>
              <a:buFont typeface="Wingdings" panose="05000000000000000000" pitchFamily="2" charset="2"/>
              <a:buChar char="§"/>
            </a:pPr>
            <a:r>
              <a:rPr lang="en-US" sz="1400" dirty="0">
                <a:cs typeface="Arial"/>
              </a:rPr>
              <a:t>Customers get paid for net excess generation </a:t>
            </a:r>
          </a:p>
          <a:p>
            <a:pPr marL="171450" lvl="1" indent="-171450">
              <a:buClr>
                <a:schemeClr val="accent2"/>
              </a:buClr>
              <a:buFont typeface="Wingdings" panose="05000000000000000000" pitchFamily="2" charset="2"/>
              <a:buChar char="§"/>
            </a:pPr>
            <a:r>
              <a:rPr lang="en-US" sz="1400" dirty="0">
                <a:cs typeface="Arial"/>
              </a:rPr>
              <a:t>Rates differ (full retail, avoided cost)</a:t>
            </a:r>
          </a:p>
          <a:p>
            <a:pPr marL="171450" lvl="1" indent="-171450">
              <a:buClr>
                <a:schemeClr val="accent2"/>
              </a:buClr>
              <a:buFont typeface="Wingdings" panose="05000000000000000000" pitchFamily="2" charset="2"/>
              <a:buChar char="§"/>
            </a:pPr>
            <a:r>
              <a:rPr lang="en-US" sz="1400" dirty="0">
                <a:cs typeface="Arial"/>
              </a:rPr>
              <a:t>Alternatives (value of solar)</a:t>
            </a:r>
          </a:p>
        </p:txBody>
      </p:sp>
      <p:sp>
        <p:nvSpPr>
          <p:cNvPr id="17" name="Rectangle 16"/>
          <p:cNvSpPr/>
          <p:nvPr/>
        </p:nvSpPr>
        <p:spPr>
          <a:xfrm>
            <a:off x="2476508" y="2418156"/>
            <a:ext cx="1085554" cy="584775"/>
          </a:xfrm>
          <a:prstGeom prst="rect">
            <a:avLst/>
          </a:prstGeom>
        </p:spPr>
        <p:txBody>
          <a:bodyPr wrap="none">
            <a:spAutoFit/>
          </a:bodyPr>
          <a:lstStyle/>
          <a:p>
            <a:pPr algn="ctr"/>
            <a:r>
              <a:rPr lang="en-US" sz="1600" b="1" dirty="0">
                <a:cs typeface="Arial"/>
              </a:rPr>
              <a:t>45 States</a:t>
            </a:r>
          </a:p>
          <a:p>
            <a:pPr algn="ctr"/>
            <a:r>
              <a:rPr lang="en-US" sz="1600" b="1" dirty="0">
                <a:cs typeface="Arial"/>
              </a:rPr>
              <a:t>and D.C.</a:t>
            </a:r>
          </a:p>
        </p:txBody>
      </p:sp>
      <p:sp>
        <p:nvSpPr>
          <p:cNvPr id="18" name="TextBox 17"/>
          <p:cNvSpPr txBox="1"/>
          <p:nvPr/>
        </p:nvSpPr>
        <p:spPr>
          <a:xfrm>
            <a:off x="4173287" y="3164485"/>
            <a:ext cx="1199806" cy="584775"/>
          </a:xfrm>
          <a:prstGeom prst="rect">
            <a:avLst/>
          </a:prstGeom>
          <a:noFill/>
        </p:spPr>
        <p:txBody>
          <a:bodyPr wrap="square" rtlCol="0">
            <a:spAutoFit/>
          </a:bodyPr>
          <a:lstStyle/>
          <a:p>
            <a:pPr algn="ctr"/>
            <a:r>
              <a:rPr lang="en-US" sz="1600" b="1" dirty="0">
                <a:solidFill>
                  <a:schemeClr val="bg1"/>
                </a:solidFill>
                <a:cs typeface="Arial" panose="020B0604020202020204" pitchFamily="34" charset="0"/>
              </a:rPr>
              <a:t>Pilot Programs</a:t>
            </a:r>
          </a:p>
        </p:txBody>
      </p:sp>
      <p:sp>
        <p:nvSpPr>
          <p:cNvPr id="20" name="Rectangle 19"/>
          <p:cNvSpPr/>
          <p:nvPr/>
        </p:nvSpPr>
        <p:spPr>
          <a:xfrm>
            <a:off x="3846216" y="4061200"/>
            <a:ext cx="1853948" cy="2308324"/>
          </a:xfrm>
          <a:prstGeom prst="rect">
            <a:avLst/>
          </a:prstGeom>
        </p:spPr>
        <p:txBody>
          <a:bodyPr wrap="square">
            <a:spAutoFit/>
          </a:bodyPr>
          <a:lstStyle/>
          <a:p>
            <a:pPr marL="0" lvl="1" algn="ctr"/>
            <a:r>
              <a:rPr lang="en-US" sz="1600" b="1" dirty="0">
                <a:cs typeface="Arial"/>
              </a:rPr>
              <a:t>Try Some Things…</a:t>
            </a:r>
          </a:p>
          <a:p>
            <a:pPr marL="171450" lvl="1" indent="-171450">
              <a:buClr>
                <a:schemeClr val="accent2"/>
              </a:buClr>
              <a:buFont typeface="Wingdings" panose="05000000000000000000" pitchFamily="2" charset="2"/>
              <a:buChar char="§"/>
            </a:pPr>
            <a:r>
              <a:rPr lang="en-US" sz="1400" dirty="0">
                <a:cs typeface="Arial"/>
              </a:rPr>
              <a:t>Investigation of alternatives</a:t>
            </a:r>
          </a:p>
          <a:p>
            <a:pPr marL="171450" lvl="1" indent="-171450">
              <a:buClr>
                <a:schemeClr val="accent2"/>
              </a:buClr>
              <a:buFont typeface="Wingdings" panose="05000000000000000000" pitchFamily="2" charset="2"/>
              <a:buChar char="§"/>
            </a:pPr>
            <a:r>
              <a:rPr lang="en-US" sz="1400" dirty="0">
                <a:cs typeface="Arial"/>
              </a:rPr>
              <a:t>Focus areas include:</a:t>
            </a:r>
          </a:p>
          <a:p>
            <a:pPr marL="341313" lvl="2" indent="-171450">
              <a:buClr>
                <a:schemeClr val="accent2"/>
              </a:buClr>
              <a:buFont typeface="Arial" panose="020B0604020202020204" pitchFamily="34" charset="0"/>
              <a:buChar char="–"/>
            </a:pPr>
            <a:r>
              <a:rPr lang="en-US" sz="1400" dirty="0">
                <a:cs typeface="Arial"/>
              </a:rPr>
              <a:t>Solar</a:t>
            </a:r>
          </a:p>
          <a:p>
            <a:pPr marL="341313" lvl="2" indent="-171450">
              <a:buClr>
                <a:schemeClr val="accent2"/>
              </a:buClr>
              <a:buFont typeface="Arial" panose="020B0604020202020204" pitchFamily="34" charset="0"/>
              <a:buChar char="–"/>
            </a:pPr>
            <a:r>
              <a:rPr lang="en-US" sz="1400" dirty="0">
                <a:cs typeface="Arial"/>
              </a:rPr>
              <a:t>Battery storage</a:t>
            </a:r>
          </a:p>
          <a:p>
            <a:pPr marL="341313" lvl="2" indent="-171450">
              <a:buClr>
                <a:schemeClr val="accent2"/>
              </a:buClr>
              <a:buFont typeface="Arial" panose="020B0604020202020204" pitchFamily="34" charset="0"/>
              <a:buChar char="–"/>
            </a:pPr>
            <a:r>
              <a:rPr lang="en-US" sz="1400" dirty="0">
                <a:cs typeface="Arial"/>
              </a:rPr>
              <a:t>Electric vehicles</a:t>
            </a:r>
          </a:p>
          <a:p>
            <a:pPr marL="341313" lvl="2" indent="-171450">
              <a:buClr>
                <a:schemeClr val="accent2"/>
              </a:buClr>
              <a:buFont typeface="Arial" panose="020B0604020202020204" pitchFamily="34" charset="0"/>
              <a:buChar char="–"/>
            </a:pPr>
            <a:r>
              <a:rPr lang="en-US" sz="1400" dirty="0">
                <a:cs typeface="Arial"/>
              </a:rPr>
              <a:t>DG</a:t>
            </a:r>
          </a:p>
        </p:txBody>
      </p:sp>
      <p:sp>
        <p:nvSpPr>
          <p:cNvPr id="22" name="Rectangle 21"/>
          <p:cNvSpPr/>
          <p:nvPr/>
        </p:nvSpPr>
        <p:spPr>
          <a:xfrm>
            <a:off x="3535516" y="2171934"/>
            <a:ext cx="2475357" cy="830997"/>
          </a:xfrm>
          <a:prstGeom prst="rect">
            <a:avLst/>
          </a:prstGeom>
        </p:spPr>
        <p:txBody>
          <a:bodyPr wrap="none">
            <a:spAutoFit/>
          </a:bodyPr>
          <a:lstStyle/>
          <a:p>
            <a:pPr marL="0" lvl="1" indent="0" algn="ctr">
              <a:buNone/>
            </a:pPr>
            <a:r>
              <a:rPr lang="en-US" sz="1600" b="1" dirty="0"/>
              <a:t>Maryland,</a:t>
            </a:r>
          </a:p>
          <a:p>
            <a:pPr marL="0" lvl="1" indent="0" algn="ctr">
              <a:buNone/>
            </a:pPr>
            <a:r>
              <a:rPr lang="en-US" sz="1600" b="1" dirty="0"/>
              <a:t>New Hampshire, Rhode</a:t>
            </a:r>
          </a:p>
          <a:p>
            <a:pPr marL="0" lvl="1" indent="0" algn="ctr">
              <a:buNone/>
            </a:pPr>
            <a:r>
              <a:rPr lang="en-US" sz="1600" b="1" dirty="0"/>
              <a:t>Island, and Virginia</a:t>
            </a:r>
          </a:p>
        </p:txBody>
      </p:sp>
      <p:sp>
        <p:nvSpPr>
          <p:cNvPr id="23" name="TextBox 22"/>
          <p:cNvSpPr txBox="1"/>
          <p:nvPr/>
        </p:nvSpPr>
        <p:spPr>
          <a:xfrm>
            <a:off x="5814464" y="3164485"/>
            <a:ext cx="1590944" cy="584775"/>
          </a:xfrm>
          <a:prstGeom prst="rect">
            <a:avLst/>
          </a:prstGeom>
          <a:noFill/>
        </p:spPr>
        <p:txBody>
          <a:bodyPr wrap="square" rtlCol="0">
            <a:spAutoFit/>
          </a:bodyPr>
          <a:lstStyle/>
          <a:p>
            <a:pPr algn="ctr"/>
            <a:r>
              <a:rPr lang="en-US" sz="1600" b="1" dirty="0">
                <a:solidFill>
                  <a:schemeClr val="bg1"/>
                </a:solidFill>
                <a:cs typeface="Arial" panose="020B0604020202020204" pitchFamily="34" charset="0"/>
              </a:rPr>
              <a:t>Grid Modernization</a:t>
            </a:r>
          </a:p>
        </p:txBody>
      </p:sp>
      <p:sp>
        <p:nvSpPr>
          <p:cNvPr id="24" name="Rectangle 23"/>
          <p:cNvSpPr/>
          <p:nvPr/>
        </p:nvSpPr>
        <p:spPr>
          <a:xfrm>
            <a:off x="5781706" y="4061200"/>
            <a:ext cx="1656461" cy="1877437"/>
          </a:xfrm>
          <a:prstGeom prst="rect">
            <a:avLst/>
          </a:prstGeom>
        </p:spPr>
        <p:txBody>
          <a:bodyPr wrap="square">
            <a:spAutoFit/>
          </a:bodyPr>
          <a:lstStyle/>
          <a:p>
            <a:pPr marL="0" lvl="1" algn="ctr"/>
            <a:r>
              <a:rPr lang="en-US" sz="1600" b="1" dirty="0">
                <a:cs typeface="Arial"/>
              </a:rPr>
              <a:t>Upgrade for the Future</a:t>
            </a:r>
          </a:p>
          <a:p>
            <a:pPr marL="171450" lvl="1" indent="-171450">
              <a:buClr>
                <a:schemeClr val="accent2"/>
              </a:buClr>
              <a:buFont typeface="Wingdings" panose="05000000000000000000" pitchFamily="2" charset="2"/>
              <a:buChar char="§"/>
            </a:pPr>
            <a:r>
              <a:rPr lang="en-US" sz="1400" dirty="0">
                <a:cs typeface="Arial"/>
              </a:rPr>
              <a:t>Upgrade T&amp;D for current and future needs</a:t>
            </a:r>
          </a:p>
          <a:p>
            <a:pPr marL="171450" lvl="1" indent="-171450">
              <a:buClr>
                <a:schemeClr val="accent2"/>
              </a:buClr>
              <a:buFont typeface="Wingdings" panose="05000000000000000000" pitchFamily="2" charset="2"/>
              <a:buChar char="§"/>
            </a:pPr>
            <a:r>
              <a:rPr lang="en-US" sz="1400" dirty="0">
                <a:cs typeface="Arial"/>
              </a:rPr>
              <a:t>Integrate distributed resources</a:t>
            </a:r>
          </a:p>
        </p:txBody>
      </p:sp>
      <p:sp>
        <p:nvSpPr>
          <p:cNvPr id="25" name="Rectangle 24"/>
          <p:cNvSpPr/>
          <p:nvPr/>
        </p:nvSpPr>
        <p:spPr>
          <a:xfrm>
            <a:off x="5782626" y="2664377"/>
            <a:ext cx="1654620" cy="338554"/>
          </a:xfrm>
          <a:prstGeom prst="rect">
            <a:avLst/>
          </a:prstGeom>
        </p:spPr>
        <p:txBody>
          <a:bodyPr wrap="none">
            <a:spAutoFit/>
          </a:bodyPr>
          <a:lstStyle/>
          <a:p>
            <a:pPr algn="ctr"/>
            <a:r>
              <a:rPr lang="en-US" sz="1600" b="1" dirty="0">
                <a:cs typeface="Arial"/>
              </a:rPr>
              <a:t>Massachusetts</a:t>
            </a:r>
          </a:p>
        </p:txBody>
      </p:sp>
      <p:sp>
        <p:nvSpPr>
          <p:cNvPr id="26" name="TextBox 25"/>
          <p:cNvSpPr txBox="1"/>
          <p:nvPr/>
        </p:nvSpPr>
        <p:spPr>
          <a:xfrm>
            <a:off x="7636078" y="3041374"/>
            <a:ext cx="1287172" cy="830997"/>
          </a:xfrm>
          <a:prstGeom prst="rect">
            <a:avLst/>
          </a:prstGeom>
          <a:noFill/>
        </p:spPr>
        <p:txBody>
          <a:bodyPr wrap="square" rtlCol="0">
            <a:spAutoFit/>
          </a:bodyPr>
          <a:lstStyle/>
          <a:p>
            <a:pPr algn="ctr"/>
            <a:r>
              <a:rPr lang="en-US" sz="1600" b="1" dirty="0">
                <a:solidFill>
                  <a:schemeClr val="bg1"/>
                </a:solidFill>
                <a:cs typeface="Arial" panose="020B0604020202020204" pitchFamily="34" charset="0"/>
              </a:rPr>
              <a:t>Business Model Redesign</a:t>
            </a:r>
          </a:p>
        </p:txBody>
      </p:sp>
      <p:sp>
        <p:nvSpPr>
          <p:cNvPr id="27" name="Rectangle 26"/>
          <p:cNvSpPr/>
          <p:nvPr/>
        </p:nvSpPr>
        <p:spPr>
          <a:xfrm>
            <a:off x="7410109" y="4061200"/>
            <a:ext cx="1739111" cy="2092881"/>
          </a:xfrm>
          <a:prstGeom prst="rect">
            <a:avLst/>
          </a:prstGeom>
        </p:spPr>
        <p:txBody>
          <a:bodyPr wrap="square">
            <a:spAutoFit/>
          </a:bodyPr>
          <a:lstStyle/>
          <a:p>
            <a:pPr marL="0" lvl="1" algn="ctr"/>
            <a:r>
              <a:rPr lang="en-US" sz="1600" b="1" dirty="0">
                <a:cs typeface="Arial"/>
              </a:rPr>
              <a:t>Change the Game</a:t>
            </a:r>
          </a:p>
          <a:p>
            <a:pPr marL="171450" lvl="1" indent="-171450">
              <a:buClr>
                <a:schemeClr val="accent2"/>
              </a:buClr>
              <a:buFont typeface="Wingdings" panose="05000000000000000000" pitchFamily="2" charset="2"/>
              <a:buChar char="§"/>
            </a:pPr>
            <a:r>
              <a:rPr lang="en-US" sz="1400" dirty="0">
                <a:cs typeface="Arial"/>
              </a:rPr>
              <a:t>Distributed system operators</a:t>
            </a:r>
          </a:p>
          <a:p>
            <a:pPr marL="171450" lvl="1" indent="-171450">
              <a:buClr>
                <a:schemeClr val="accent2"/>
              </a:buClr>
              <a:buFont typeface="Wingdings" panose="05000000000000000000" pitchFamily="2" charset="2"/>
              <a:buChar char="§"/>
            </a:pPr>
            <a:r>
              <a:rPr lang="en-US" sz="1400" dirty="0">
                <a:cs typeface="Arial"/>
              </a:rPr>
              <a:t>Expand revenue streams</a:t>
            </a:r>
          </a:p>
          <a:p>
            <a:pPr marL="171450" lvl="1" indent="-171450">
              <a:buClr>
                <a:schemeClr val="accent2"/>
              </a:buClr>
              <a:buFont typeface="Wingdings" panose="05000000000000000000" pitchFamily="2" charset="2"/>
              <a:buChar char="§"/>
            </a:pPr>
            <a:r>
              <a:rPr lang="en-US" sz="1400" dirty="0">
                <a:cs typeface="Arial"/>
              </a:rPr>
              <a:t>Enable “transactive” marketplace</a:t>
            </a:r>
          </a:p>
        </p:txBody>
      </p:sp>
      <p:sp>
        <p:nvSpPr>
          <p:cNvPr id="28" name="Rectangle 27"/>
          <p:cNvSpPr/>
          <p:nvPr/>
        </p:nvSpPr>
        <p:spPr>
          <a:xfrm>
            <a:off x="7427739" y="2171934"/>
            <a:ext cx="1703850" cy="830997"/>
          </a:xfrm>
          <a:prstGeom prst="rect">
            <a:avLst/>
          </a:prstGeom>
        </p:spPr>
        <p:txBody>
          <a:bodyPr wrap="square">
            <a:spAutoFit/>
          </a:bodyPr>
          <a:lstStyle/>
          <a:p>
            <a:pPr marL="0" lvl="1" indent="0" algn="ctr">
              <a:buNone/>
            </a:pPr>
            <a:r>
              <a:rPr lang="en-US" sz="1600" b="1" dirty="0"/>
              <a:t>New York,</a:t>
            </a:r>
          </a:p>
          <a:p>
            <a:pPr marL="0" lvl="1" indent="0" algn="ctr">
              <a:buNone/>
            </a:pPr>
            <a:r>
              <a:rPr lang="en-US" sz="1600" b="1" dirty="0"/>
              <a:t>California, and </a:t>
            </a:r>
          </a:p>
          <a:p>
            <a:pPr marL="0" lvl="1" indent="0" algn="ctr">
              <a:buNone/>
            </a:pPr>
            <a:r>
              <a:rPr lang="en-US" sz="1600" b="1" dirty="0"/>
              <a:t>Hawaii</a:t>
            </a:r>
          </a:p>
        </p:txBody>
      </p:sp>
      <p:sp>
        <p:nvSpPr>
          <p:cNvPr id="29" name="TextBox 28"/>
          <p:cNvSpPr txBox="1"/>
          <p:nvPr/>
        </p:nvSpPr>
        <p:spPr>
          <a:xfrm>
            <a:off x="1048239" y="3041374"/>
            <a:ext cx="1052772" cy="830997"/>
          </a:xfrm>
          <a:prstGeom prst="rect">
            <a:avLst/>
          </a:prstGeom>
          <a:noFill/>
        </p:spPr>
        <p:txBody>
          <a:bodyPr wrap="square" rtlCol="0">
            <a:spAutoFit/>
          </a:bodyPr>
          <a:lstStyle/>
          <a:p>
            <a:pPr algn="ctr"/>
            <a:r>
              <a:rPr lang="en-US" sz="1600" b="1" dirty="0">
                <a:solidFill>
                  <a:schemeClr val="bg1"/>
                </a:solidFill>
                <a:cs typeface="Arial" panose="020B0604020202020204" pitchFamily="34" charset="0"/>
              </a:rPr>
              <a:t>Pure Dereg Market</a:t>
            </a:r>
          </a:p>
        </p:txBody>
      </p:sp>
      <p:sp>
        <p:nvSpPr>
          <p:cNvPr id="30" name="Rectangle 29"/>
          <p:cNvSpPr/>
          <p:nvPr/>
        </p:nvSpPr>
        <p:spPr>
          <a:xfrm>
            <a:off x="1199779" y="2664377"/>
            <a:ext cx="749692" cy="338554"/>
          </a:xfrm>
          <a:prstGeom prst="rect">
            <a:avLst/>
          </a:prstGeom>
        </p:spPr>
        <p:txBody>
          <a:bodyPr wrap="none">
            <a:spAutoFit/>
          </a:bodyPr>
          <a:lstStyle/>
          <a:p>
            <a:pPr algn="ctr"/>
            <a:r>
              <a:rPr lang="en-US" sz="1600" b="1" dirty="0">
                <a:cs typeface="Arial"/>
              </a:rPr>
              <a:t>Texas</a:t>
            </a:r>
          </a:p>
        </p:txBody>
      </p:sp>
      <p:sp>
        <p:nvSpPr>
          <p:cNvPr id="31" name="Rectangle 30"/>
          <p:cNvSpPr/>
          <p:nvPr/>
        </p:nvSpPr>
        <p:spPr>
          <a:xfrm>
            <a:off x="749066" y="4061200"/>
            <a:ext cx="1387205" cy="1661993"/>
          </a:xfrm>
          <a:prstGeom prst="rect">
            <a:avLst/>
          </a:prstGeom>
        </p:spPr>
        <p:txBody>
          <a:bodyPr wrap="square">
            <a:spAutoFit/>
          </a:bodyPr>
          <a:lstStyle/>
          <a:p>
            <a:pPr marL="0" lvl="1" algn="ctr"/>
            <a:r>
              <a:rPr lang="en-US" sz="1600" b="1" dirty="0">
                <a:cs typeface="Arial"/>
              </a:rPr>
              <a:t>Market Decides</a:t>
            </a:r>
          </a:p>
          <a:p>
            <a:pPr marL="171450" lvl="1" indent="-171450">
              <a:buClr>
                <a:schemeClr val="accent2"/>
              </a:buClr>
              <a:buFont typeface="Wingdings" panose="05000000000000000000" pitchFamily="2" charset="2"/>
              <a:buChar char="§"/>
            </a:pPr>
            <a:r>
              <a:rPr lang="en-US" sz="1400" dirty="0">
                <a:cs typeface="Arial"/>
              </a:rPr>
              <a:t>Market determines products; economics is king</a:t>
            </a:r>
          </a:p>
        </p:txBody>
      </p:sp>
    </p:spTree>
    <p:extLst>
      <p:ext uri="{BB962C8B-B14F-4D97-AF65-F5344CB8AC3E}">
        <p14:creationId xmlns:p14="http://schemas.microsoft.com/office/powerpoint/2010/main" val="2940653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What Can Regulators and Utilities Do…Options Abound</a:t>
            </a:r>
            <a:endParaRPr lang="en-US" dirty="0"/>
          </a:p>
        </p:txBody>
      </p:sp>
      <p:sp>
        <p:nvSpPr>
          <p:cNvPr id="7" name="Content Placeholder 6"/>
          <p:cNvSpPr>
            <a:spLocks noGrp="1"/>
          </p:cNvSpPr>
          <p:nvPr>
            <p:ph idx="1"/>
          </p:nvPr>
        </p:nvSpPr>
        <p:spPr>
          <a:xfrm>
            <a:off x="237744" y="1417320"/>
            <a:ext cx="9601200" cy="2227923"/>
          </a:xfrm>
        </p:spPr>
        <p:txBody>
          <a:bodyPr/>
          <a:lstStyle/>
          <a:p>
            <a:pPr marL="23813" lvl="1" indent="0">
              <a:buNone/>
            </a:pPr>
            <a:r>
              <a:rPr lang="en-US" b="1" dirty="0"/>
              <a:t>Though the speed of DER penetration in a particular utility’s service territory will vary, there is no question that the rate at which DERs are deployed will continue to accelerate</a:t>
            </a:r>
          </a:p>
          <a:p>
            <a:pPr lvl="1"/>
            <a:r>
              <a:rPr lang="en-US" dirty="0"/>
              <a:t>The increased deployment of DERs is rapidly rising on the list of major issues facing the utility industry</a:t>
            </a:r>
          </a:p>
          <a:p>
            <a:pPr lvl="1"/>
            <a:r>
              <a:rPr lang="en-US" dirty="0"/>
              <a:t>Though integrating and operating a system with DERs is or will soon be the new normal for many utilities, there is still time for utilities to engage regulators to shape future policies and regulations, particularly around how utilities should be compensated in the future</a:t>
            </a:r>
          </a:p>
          <a:p>
            <a:pPr lvl="1"/>
            <a:r>
              <a:rPr lang="en-US" dirty="0"/>
              <a:t>To address the financial issues caused by DERs, NARUC identified several potential compensation methodologies available to regulators</a:t>
            </a:r>
          </a:p>
          <a:p>
            <a:pPr lvl="2"/>
            <a:r>
              <a:rPr lang="en-US" dirty="0"/>
              <a:t>Net Energy Metering</a:t>
            </a:r>
          </a:p>
          <a:p>
            <a:pPr lvl="2"/>
            <a:r>
              <a:rPr lang="en-US" dirty="0"/>
              <a:t>Demand Charges</a:t>
            </a:r>
          </a:p>
          <a:p>
            <a:pPr lvl="2"/>
            <a:r>
              <a:rPr lang="en-US" dirty="0"/>
              <a:t>Valuation Methodology</a:t>
            </a:r>
          </a:p>
          <a:p>
            <a:pPr lvl="2"/>
            <a:r>
              <a:rPr lang="en-US" dirty="0"/>
              <a:t>Fixed Charges</a:t>
            </a:r>
          </a:p>
          <a:p>
            <a:pPr lvl="2"/>
            <a:r>
              <a:rPr lang="en-US" dirty="0"/>
              <a:t>Minimum Billing</a:t>
            </a:r>
          </a:p>
          <a:p>
            <a:pPr lvl="1"/>
            <a:r>
              <a:rPr lang="en-US" dirty="0"/>
              <a:t>Each of these methodologies has distinct pros and cons that must be fully understood by regulators, utilities, and rate payers to ensure the selected solution(s) adequately address the specific compensation issue(s) caused by DERs for their particular state/jurisdiction/ service territory </a:t>
            </a:r>
          </a:p>
        </p:txBody>
      </p:sp>
      <p:sp>
        <p:nvSpPr>
          <p:cNvPr id="11" name="Slide Number Placeholder 10"/>
          <p:cNvSpPr>
            <a:spLocks noGrp="1"/>
          </p:cNvSpPr>
          <p:nvPr>
            <p:ph type="sldNum" sz="quarter" idx="15"/>
          </p:nvPr>
        </p:nvSpPr>
        <p:spPr/>
        <p:txBody>
          <a:bodyPr/>
          <a:lstStyle/>
          <a:p>
            <a:fld id="{D442FEC2-C4C0-684E-9C0D-AAB39C335FE4}" type="slidenum">
              <a:rPr lang="en-US" smtClean="0"/>
              <a:t>8</a:t>
            </a:fld>
            <a:endParaRPr lang="en-US" dirty="0"/>
          </a:p>
        </p:txBody>
      </p:sp>
      <p:sp>
        <p:nvSpPr>
          <p:cNvPr id="12" name="Content Placeholder 6"/>
          <p:cNvSpPr txBox="1">
            <a:spLocks/>
          </p:cNvSpPr>
          <p:nvPr/>
        </p:nvSpPr>
        <p:spPr>
          <a:xfrm>
            <a:off x="237744" y="4020479"/>
            <a:ext cx="9601200" cy="2227923"/>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23813" lvl="1" indent="0">
              <a:buFont typeface="Lucida Grande"/>
              <a:buNone/>
            </a:pPr>
            <a:endParaRPr lang="en-US" dirty="0"/>
          </a:p>
          <a:p>
            <a:endParaRPr lang="en-US" dirty="0"/>
          </a:p>
        </p:txBody>
      </p:sp>
      <p:sp>
        <p:nvSpPr>
          <p:cNvPr id="13" name="TextBox 12"/>
          <p:cNvSpPr txBox="1"/>
          <p:nvPr/>
        </p:nvSpPr>
        <p:spPr>
          <a:xfrm>
            <a:off x="237744" y="6202130"/>
            <a:ext cx="9601200" cy="523220"/>
          </a:xfrm>
          <a:prstGeom prst="rect">
            <a:avLst/>
          </a:prstGeom>
          <a:solidFill>
            <a:schemeClr val="accent2"/>
          </a:solidFill>
        </p:spPr>
        <p:txBody>
          <a:bodyPr wrap="square" rtlCol="0">
            <a:spAutoFit/>
          </a:bodyPr>
          <a:lstStyle/>
          <a:p>
            <a:pPr algn="ctr"/>
            <a:r>
              <a:rPr lang="en-US" sz="1400" b="1" dirty="0">
                <a:solidFill>
                  <a:schemeClr val="bg1"/>
                </a:solidFill>
              </a:rPr>
              <a:t>“Transforming the electric grid [</a:t>
            </a:r>
            <a:r>
              <a:rPr lang="en-US" sz="1400" b="1" i="1" dirty="0">
                <a:solidFill>
                  <a:schemeClr val="bg1"/>
                </a:solidFill>
              </a:rPr>
              <a:t>and accompanying regulatory construct</a:t>
            </a:r>
            <a:r>
              <a:rPr lang="en-US" sz="1400" b="1" dirty="0">
                <a:solidFill>
                  <a:schemeClr val="bg1"/>
                </a:solidFill>
              </a:rPr>
              <a:t>] has been appropriately likened to trying to rebuild an airplane in midflight.” – Lena Hanson, Rocky Mountain Institute</a:t>
            </a:r>
          </a:p>
        </p:txBody>
      </p:sp>
      <p:sp>
        <p:nvSpPr>
          <p:cNvPr id="21" name="Text Placeholder 4"/>
          <p:cNvSpPr>
            <a:spLocks noGrp="1"/>
          </p:cNvSpPr>
          <p:nvPr>
            <p:ph type="body" sz="quarter" idx="13"/>
          </p:nvPr>
        </p:nvSpPr>
        <p:spPr/>
        <p:txBody>
          <a:bodyPr/>
          <a:lstStyle/>
          <a:p>
            <a:r>
              <a:rPr lang="en-US"/>
              <a:t>Methodologies at a Glance</a:t>
            </a:r>
            <a:endParaRPr lang="en-US" dirty="0"/>
          </a:p>
        </p:txBody>
      </p:sp>
      <p:sp>
        <p:nvSpPr>
          <p:cNvPr id="2" name="TextBox 1"/>
          <p:cNvSpPr txBox="1"/>
          <p:nvPr/>
        </p:nvSpPr>
        <p:spPr>
          <a:xfrm>
            <a:off x="3058876" y="2880545"/>
            <a:ext cx="2343150" cy="987963"/>
          </a:xfrm>
          <a:prstGeom prst="rect">
            <a:avLst/>
          </a:prstGeom>
          <a:noFill/>
        </p:spPr>
        <p:txBody>
          <a:bodyPr wrap="square" rtlCol="0">
            <a:spAutoFit/>
          </a:bodyPr>
          <a:lstStyle/>
          <a:p>
            <a:pPr marL="517525" lvl="2" indent="-147638">
              <a:lnSpc>
                <a:spcPct val="90000"/>
              </a:lnSpc>
              <a:spcBef>
                <a:spcPts val="300"/>
              </a:spcBef>
              <a:spcAft>
                <a:spcPts val="300"/>
              </a:spcAft>
              <a:buClr>
                <a:schemeClr val="accent2"/>
              </a:buClr>
              <a:buFont typeface="Arial"/>
              <a:buChar char="•"/>
            </a:pPr>
            <a:r>
              <a:rPr lang="en-US" sz="1200" dirty="0"/>
              <a:t>Standby Charges</a:t>
            </a:r>
          </a:p>
          <a:p>
            <a:pPr marL="517525" lvl="2" indent="-147638">
              <a:lnSpc>
                <a:spcPct val="90000"/>
              </a:lnSpc>
              <a:spcBef>
                <a:spcPts val="300"/>
              </a:spcBef>
              <a:spcAft>
                <a:spcPts val="300"/>
              </a:spcAft>
              <a:buClr>
                <a:schemeClr val="accent2"/>
              </a:buClr>
              <a:buFont typeface="Arial"/>
              <a:buChar char="•"/>
            </a:pPr>
            <a:r>
              <a:rPr lang="en-US" sz="1200" dirty="0"/>
              <a:t>Backup Charges</a:t>
            </a:r>
          </a:p>
          <a:p>
            <a:pPr marL="517525" lvl="2" indent="-147638">
              <a:lnSpc>
                <a:spcPct val="90000"/>
              </a:lnSpc>
              <a:spcBef>
                <a:spcPts val="300"/>
              </a:spcBef>
              <a:spcAft>
                <a:spcPts val="300"/>
              </a:spcAft>
              <a:buClr>
                <a:schemeClr val="accent2"/>
              </a:buClr>
              <a:buFont typeface="Arial"/>
              <a:buChar char="•"/>
            </a:pPr>
            <a:r>
              <a:rPr lang="en-US" sz="1200" dirty="0"/>
              <a:t>Interconnection Fees</a:t>
            </a:r>
          </a:p>
          <a:p>
            <a:pPr marL="517525" lvl="2" indent="-147638">
              <a:lnSpc>
                <a:spcPct val="90000"/>
              </a:lnSpc>
              <a:spcBef>
                <a:spcPts val="300"/>
              </a:spcBef>
              <a:spcAft>
                <a:spcPts val="300"/>
              </a:spcAft>
              <a:buClr>
                <a:schemeClr val="accent2"/>
              </a:buClr>
              <a:buFont typeface="Arial"/>
              <a:buChar char="•"/>
            </a:pPr>
            <a:r>
              <a:rPr lang="en-US" sz="1200" dirty="0"/>
              <a:t>Metering Charges</a:t>
            </a:r>
          </a:p>
        </p:txBody>
      </p:sp>
    </p:spTree>
    <p:extLst>
      <p:ext uri="{BB962C8B-B14F-4D97-AF65-F5344CB8AC3E}">
        <p14:creationId xmlns:p14="http://schemas.microsoft.com/office/powerpoint/2010/main" val="326464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Net Energy Metering and Demand Charges</a:t>
            </a:r>
          </a:p>
        </p:txBody>
      </p:sp>
      <p:sp>
        <p:nvSpPr>
          <p:cNvPr id="6" name="Text Placeholder 5"/>
          <p:cNvSpPr>
            <a:spLocks noGrp="1"/>
          </p:cNvSpPr>
          <p:nvPr>
            <p:ph type="body" sz="quarter" idx="13"/>
          </p:nvPr>
        </p:nvSpPr>
        <p:spPr/>
        <p:txBody>
          <a:bodyPr/>
          <a:lstStyle/>
          <a:p>
            <a:r>
              <a:rPr lang="en-US" dirty="0"/>
              <a:t>Methodologies at a Glance</a:t>
            </a:r>
          </a:p>
        </p:txBody>
      </p:sp>
      <p:sp>
        <p:nvSpPr>
          <p:cNvPr id="7" name="Slide Number Placeholder 6"/>
          <p:cNvSpPr>
            <a:spLocks noGrp="1"/>
          </p:cNvSpPr>
          <p:nvPr>
            <p:ph type="sldNum" sz="quarter" idx="16"/>
          </p:nvPr>
        </p:nvSpPr>
        <p:spPr/>
        <p:txBody>
          <a:bodyPr/>
          <a:lstStyle/>
          <a:p>
            <a:fld id="{08E12CD7-2F0B-B84C-A675-E2CC935C7A1C}" type="slidenum">
              <a:rPr lang="en-US" smtClean="0"/>
              <a:pPr/>
              <a:t>9</a:t>
            </a:fld>
            <a:endParaRPr lang="en-US" dirty="0"/>
          </a:p>
        </p:txBody>
      </p:sp>
      <p:graphicFrame>
        <p:nvGraphicFramePr>
          <p:cNvPr id="17" name="Table 16"/>
          <p:cNvGraphicFramePr>
            <a:graphicFrameLocks noGrp="1"/>
          </p:cNvGraphicFramePr>
          <p:nvPr>
            <p:extLst>
              <p:ext uri="{D42A27DB-BD31-4B8C-83A1-F6EECF244321}">
                <p14:modId xmlns:p14="http://schemas.microsoft.com/office/powerpoint/2010/main" val="1715499720"/>
              </p:ext>
            </p:extLst>
          </p:nvPr>
        </p:nvGraphicFramePr>
        <p:xfrm>
          <a:off x="237744" y="1318306"/>
          <a:ext cx="9601200" cy="5760720"/>
        </p:xfrm>
        <a:graphic>
          <a:graphicData uri="http://schemas.openxmlformats.org/drawingml/2006/table">
            <a:tbl>
              <a:tblPr firstRow="1" bandRow="1">
                <a:tableStyleId>{5C22544A-7EE6-4342-B048-85BDC9FD1C3A}</a:tableStyleId>
              </a:tblPr>
              <a:tblGrid>
                <a:gridCol w="1192471">
                  <a:extLst>
                    <a:ext uri="{9D8B030D-6E8A-4147-A177-3AD203B41FA5}">
                      <a16:colId xmlns:a16="http://schemas.microsoft.com/office/drawing/2014/main" val="20000"/>
                    </a:ext>
                  </a:extLst>
                </a:gridCol>
                <a:gridCol w="2391508">
                  <a:extLst>
                    <a:ext uri="{9D8B030D-6E8A-4147-A177-3AD203B41FA5}">
                      <a16:colId xmlns:a16="http://schemas.microsoft.com/office/drawing/2014/main" val="20001"/>
                    </a:ext>
                  </a:extLst>
                </a:gridCol>
                <a:gridCol w="2731477">
                  <a:extLst>
                    <a:ext uri="{9D8B030D-6E8A-4147-A177-3AD203B41FA5}">
                      <a16:colId xmlns:a16="http://schemas.microsoft.com/office/drawing/2014/main" val="20002"/>
                    </a:ext>
                  </a:extLst>
                </a:gridCol>
                <a:gridCol w="3285744">
                  <a:extLst>
                    <a:ext uri="{9D8B030D-6E8A-4147-A177-3AD203B41FA5}">
                      <a16:colId xmlns:a16="http://schemas.microsoft.com/office/drawing/2014/main" val="20003"/>
                    </a:ext>
                  </a:extLst>
                </a:gridCol>
              </a:tblGrid>
              <a:tr h="0">
                <a:tc>
                  <a:txBody>
                    <a:bodyPr/>
                    <a:lstStyle/>
                    <a:p>
                      <a:r>
                        <a:rPr lang="en-US" sz="1200" dirty="0"/>
                        <a:t>Methodology</a:t>
                      </a:r>
                    </a:p>
                  </a:txBody>
                  <a:tcPr/>
                </a:tc>
                <a:tc>
                  <a:txBody>
                    <a:bodyPr/>
                    <a:lstStyle/>
                    <a:p>
                      <a:pPr algn="ctr"/>
                      <a:r>
                        <a:rPr lang="en-US" sz="1200" dirty="0"/>
                        <a:t>Description</a:t>
                      </a:r>
                    </a:p>
                  </a:txBody>
                  <a:tcPr/>
                </a:tc>
                <a:tc>
                  <a:txBody>
                    <a:bodyPr/>
                    <a:lstStyle/>
                    <a:p>
                      <a:pPr algn="ctr"/>
                      <a:r>
                        <a:rPr lang="en-US" sz="1200" dirty="0"/>
                        <a:t>Pros</a:t>
                      </a:r>
                    </a:p>
                  </a:txBody>
                  <a:tcPr/>
                </a:tc>
                <a:tc>
                  <a:txBody>
                    <a:bodyPr/>
                    <a:lstStyle/>
                    <a:p>
                      <a:pPr algn="ctr"/>
                      <a:r>
                        <a:rPr lang="en-US" sz="1200" dirty="0"/>
                        <a:t>Cons</a:t>
                      </a:r>
                    </a:p>
                  </a:txBody>
                  <a:tcPr/>
                </a:tc>
                <a:extLst>
                  <a:ext uri="{0D108BD9-81ED-4DB2-BD59-A6C34878D82A}">
                    <a16:rowId xmlns:a16="http://schemas.microsoft.com/office/drawing/2014/main" val="10000"/>
                  </a:ext>
                </a:extLst>
              </a:tr>
              <a:tr h="0">
                <a:tc>
                  <a:txBody>
                    <a:bodyPr/>
                    <a:lstStyle/>
                    <a:p>
                      <a:r>
                        <a:rPr lang="en-US" sz="1200" dirty="0"/>
                        <a:t>Net Energy Metering (NEM)</a:t>
                      </a:r>
                    </a:p>
                  </a:txBody>
                  <a:tcPr/>
                </a:tc>
                <a:tc>
                  <a:txBody>
                    <a:bodyPr/>
                    <a:lstStyle/>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Billing mechanism that compensates DER (typically solar and wind) system owners for the electricity they provide to the grid</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Mandatory DER policies are in place in 41 states and Washington, D.C.</a:t>
                      </a:r>
                    </a:p>
                    <a:p>
                      <a:pPr marL="171450" indent="-171450" algn="l" defTabSz="509412" rtl="0" eaLnBrk="1" latinLnBrk="0" hangingPunct="1">
                        <a:buClr>
                          <a:schemeClr val="accent2"/>
                        </a:buClr>
                        <a:buFont typeface="Lucida Grande"/>
                        <a:buChar char="￭"/>
                      </a:pPr>
                      <a:endParaRPr lang="en-US" sz="1200" b="0" i="0" kern="1200" dirty="0">
                        <a:solidFill>
                          <a:schemeClr val="dk1"/>
                        </a:solidFill>
                        <a:latin typeface="+mn-lt"/>
                        <a:ea typeface="+mn-ea"/>
                        <a:cs typeface="+mn-cs"/>
                      </a:endParaRP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Simplest and least costly methodology to implement</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Straightforward approach when used to compensate small-scale DERs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Reduces load on the distribution (and to some degree transmission) system, which reduces system loses and could delay the need for additional system expansions/ upgrades</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Negative bills could result if generation exceeds consumption</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Does not account for the difference in value between cost of service with the tariff rate for kWh and the value of the kWh itself</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Does not account for time or locational differences in the cost or value of energy</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Reduces utility revenues and margins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NEM customers do not fully compensate the system for the operational costs they impose (i.e., non-participants subsidize NEM participants)</a:t>
                      </a:r>
                    </a:p>
                  </a:txBody>
                  <a:tcPr/>
                </a:tc>
                <a:extLst>
                  <a:ext uri="{0D108BD9-81ED-4DB2-BD59-A6C34878D82A}">
                    <a16:rowId xmlns:a16="http://schemas.microsoft.com/office/drawing/2014/main" val="10001"/>
                  </a:ext>
                </a:extLst>
              </a:tr>
              <a:tr h="0">
                <a:tc>
                  <a:txBody>
                    <a:bodyPr/>
                    <a:lstStyle/>
                    <a:p>
                      <a:r>
                        <a:rPr lang="en-US" sz="1200" dirty="0"/>
                        <a:t>Demand Charges</a:t>
                      </a:r>
                    </a:p>
                  </a:txBody>
                  <a:tcPr/>
                </a:tc>
                <a:tc>
                  <a:txBody>
                    <a:bodyPr/>
                    <a:lstStyle/>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Customer is charged for their highest average demand over a set period of time (typically 15 minutes); charge is in addition to traditional fixed and energy charges</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Designed to:</a:t>
                      </a:r>
                    </a:p>
                    <a:p>
                      <a:pPr marL="548640" lvl="1" indent="-228600" algn="l" defTabSz="509412" rtl="0" eaLnBrk="1" latinLnBrk="0" hangingPunct="1">
                        <a:buClr>
                          <a:schemeClr val="accent2"/>
                        </a:buClr>
                        <a:buFont typeface="+mj-lt"/>
                        <a:buAutoNum type="arabicPeriod"/>
                      </a:pPr>
                      <a:r>
                        <a:rPr lang="en-US" sz="1200" baseline="0" dirty="0"/>
                        <a:t>Reduce power usage during peak hours</a:t>
                      </a:r>
                    </a:p>
                    <a:p>
                      <a:pPr marL="548640" lvl="1" indent="-228600" algn="l" defTabSz="509412" rtl="0" eaLnBrk="1" latinLnBrk="0" hangingPunct="1">
                        <a:buClr>
                          <a:schemeClr val="accent2"/>
                        </a:buClr>
                        <a:buFont typeface="+mj-lt"/>
                        <a:buAutoNum type="arabicPeriod"/>
                      </a:pPr>
                      <a:r>
                        <a:rPr lang="en-US" sz="1200" baseline="0" dirty="0"/>
                        <a:t>Shift usage from peak to non-peak hours</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Traditionally used exclusively for commercial and industrial (C&amp;I) customer classes</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Approximately 25 residential tariffs include demand charges</a:t>
                      </a:r>
                    </a:p>
                  </a:txBody>
                  <a:tcPr anchor="ct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Reduces risk for the utility by ensuring greater revenue certainty and cost recovery</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Matches costs with causation (higher costs are charged to those who place more stress on the system)</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Utilities are familiar with these charges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Can reduce system peak by incentivizing customers to shave their peaks or shift their time of usage</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Could result in cost savings for customers</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Not well understood outside of the C&amp;I rate classes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Empirical data is currently inadequate to evaluate the efficacy of demand charges on customer acceptance and behavioral modification for residential and small commercial customers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Small margin of customer error can result in significantly higher bills (i.e., customer does not shed/shift load during the appropriate 15 minutes)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Typically associated with reduction in energy charge which can impact conservation efforts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Lack of uniform calculation methodology could lead to a contested and prolonged approval process</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42344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800" dirty="0"/>
              <a:t>Valuation Methodology (Value of Resource/Service)</a:t>
            </a:r>
          </a:p>
        </p:txBody>
      </p:sp>
      <p:sp>
        <p:nvSpPr>
          <p:cNvPr id="6" name="Text Placeholder 5"/>
          <p:cNvSpPr>
            <a:spLocks noGrp="1"/>
          </p:cNvSpPr>
          <p:nvPr>
            <p:ph type="body" sz="quarter" idx="13"/>
          </p:nvPr>
        </p:nvSpPr>
        <p:spPr/>
        <p:txBody>
          <a:bodyPr/>
          <a:lstStyle/>
          <a:p>
            <a:r>
              <a:rPr lang="en-US" dirty="0"/>
              <a:t>Methodologies at a Glance</a:t>
            </a:r>
          </a:p>
        </p:txBody>
      </p:sp>
      <p:sp>
        <p:nvSpPr>
          <p:cNvPr id="7" name="Slide Number Placeholder 6"/>
          <p:cNvSpPr>
            <a:spLocks noGrp="1"/>
          </p:cNvSpPr>
          <p:nvPr>
            <p:ph type="sldNum" sz="quarter" idx="16"/>
          </p:nvPr>
        </p:nvSpPr>
        <p:spPr/>
        <p:txBody>
          <a:bodyPr/>
          <a:lstStyle/>
          <a:p>
            <a:fld id="{08E12CD7-2F0B-B84C-A675-E2CC935C7A1C}" type="slidenum">
              <a:rPr lang="en-US" smtClean="0"/>
              <a:pPr/>
              <a:t>10</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950533806"/>
              </p:ext>
            </p:extLst>
          </p:nvPr>
        </p:nvGraphicFramePr>
        <p:xfrm>
          <a:off x="237744" y="1316736"/>
          <a:ext cx="9513511" cy="5288280"/>
        </p:xfrm>
        <a:graphic>
          <a:graphicData uri="http://schemas.openxmlformats.org/drawingml/2006/table">
            <a:tbl>
              <a:tblPr firstRow="1" bandRow="1">
                <a:tableStyleId>{5C22544A-7EE6-4342-B048-85BDC9FD1C3A}</a:tableStyleId>
              </a:tblPr>
              <a:tblGrid>
                <a:gridCol w="1192471">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r>
                        <a:rPr lang="en-US" sz="1100" dirty="0"/>
                        <a:t>Methodology</a:t>
                      </a:r>
                    </a:p>
                  </a:txBody>
                  <a:tcPr/>
                </a:tc>
                <a:tc>
                  <a:txBody>
                    <a:bodyPr/>
                    <a:lstStyle/>
                    <a:p>
                      <a:pPr algn="ctr"/>
                      <a:r>
                        <a:rPr lang="en-US" sz="1100" dirty="0"/>
                        <a:t>Description</a:t>
                      </a:r>
                    </a:p>
                  </a:txBody>
                  <a:tcPr/>
                </a:tc>
                <a:tc>
                  <a:txBody>
                    <a:bodyPr/>
                    <a:lstStyle/>
                    <a:p>
                      <a:pPr algn="ctr"/>
                      <a:r>
                        <a:rPr lang="en-US" sz="1100" dirty="0"/>
                        <a:t>Pros</a:t>
                      </a:r>
                    </a:p>
                  </a:txBody>
                  <a:tcPr/>
                </a:tc>
                <a:tc>
                  <a:txBody>
                    <a:bodyPr/>
                    <a:lstStyle/>
                    <a:p>
                      <a:pPr algn="ctr"/>
                      <a:r>
                        <a:rPr lang="en-US" sz="1100" dirty="0"/>
                        <a:t>Cons</a:t>
                      </a:r>
                    </a:p>
                  </a:txBody>
                  <a:tcPr/>
                </a:tc>
                <a:extLst>
                  <a:ext uri="{0D108BD9-81ED-4DB2-BD59-A6C34878D82A}">
                    <a16:rowId xmlns:a16="http://schemas.microsoft.com/office/drawing/2014/main" val="10000"/>
                  </a:ext>
                </a:extLst>
              </a:tr>
              <a:tr h="0">
                <a:tc>
                  <a:txBody>
                    <a:bodyPr/>
                    <a:lstStyle/>
                    <a:p>
                      <a:r>
                        <a:rPr lang="en-US" sz="1200" dirty="0"/>
                        <a:t>Valuation Methodology</a:t>
                      </a:r>
                    </a:p>
                  </a:txBody>
                  <a:tcPr/>
                </a:tc>
                <a:tc>
                  <a:txBody>
                    <a:bodyPr/>
                    <a:lstStyle/>
                    <a:p>
                      <a:pPr marL="171450" marR="0" lvl="0"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Disconnects a DER customer’s consumption from generation</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Customer is charged for their consumption (i.e., all generation, transmission, distribution costs, taxes, fees, and other riders)</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For production, customer is compensated at a separate rate as decided by regulators (often at the wholesale energy rate)</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There are two</a:t>
                      </a:r>
                      <a:r>
                        <a:rPr lang="en-US" sz="1200" b="0" i="0" kern="1200" baseline="30000" dirty="0">
                          <a:solidFill>
                            <a:schemeClr val="dk1"/>
                          </a:solidFill>
                          <a:latin typeface="+mn-lt"/>
                          <a:ea typeface="+mn-ea"/>
                          <a:cs typeface="+mn-cs"/>
                        </a:rPr>
                        <a:t>1</a:t>
                      </a:r>
                      <a:r>
                        <a:rPr lang="en-US" sz="1200" b="0" i="0" kern="1200" dirty="0">
                          <a:solidFill>
                            <a:schemeClr val="dk1"/>
                          </a:solidFill>
                          <a:latin typeface="+mn-lt"/>
                          <a:ea typeface="+mn-ea"/>
                          <a:cs typeface="+mn-cs"/>
                        </a:rPr>
                        <a:t> primary methods:</a:t>
                      </a:r>
                    </a:p>
                    <a:p>
                      <a:pPr marL="469900" lvl="1" indent="-171450" algn="l" defTabSz="509412" rtl="0" eaLnBrk="1" latinLnBrk="0" hangingPunct="1">
                        <a:buClr>
                          <a:schemeClr val="accent2"/>
                        </a:buClr>
                        <a:buFont typeface="Arial"/>
                        <a:buChar char="•"/>
                      </a:pPr>
                      <a:r>
                        <a:rPr lang="en-US" sz="1200" b="0" i="0" u="sng" kern="1200" dirty="0">
                          <a:solidFill>
                            <a:schemeClr val="dk1"/>
                          </a:solidFill>
                          <a:latin typeface="+mn-lt"/>
                          <a:ea typeface="+mn-ea"/>
                          <a:cs typeface="+mn-cs"/>
                        </a:rPr>
                        <a:t>Value of Resource</a:t>
                      </a:r>
                      <a:r>
                        <a:rPr lang="en-US" sz="1200" b="0" i="0" kern="1200" dirty="0">
                          <a:solidFill>
                            <a:schemeClr val="dk1"/>
                          </a:solidFill>
                          <a:latin typeface="+mn-lt"/>
                          <a:ea typeface="+mn-ea"/>
                          <a:cs typeface="+mn-cs"/>
                        </a:rPr>
                        <a:t>: separates the cost of utility services and benefits (both positive and negative) that may occur from DER systems and attempts to value them separately</a:t>
                      </a:r>
                    </a:p>
                    <a:p>
                      <a:pPr marL="469900" lvl="1" indent="-171450" algn="l" defTabSz="509412" rtl="0" eaLnBrk="1" latinLnBrk="0" hangingPunct="1">
                        <a:buClr>
                          <a:schemeClr val="accent2"/>
                        </a:buClr>
                        <a:buFont typeface="Arial"/>
                        <a:buChar char="•"/>
                      </a:pPr>
                      <a:r>
                        <a:rPr lang="en-US" sz="1200" b="0" i="0" u="sng" kern="1200" dirty="0">
                          <a:solidFill>
                            <a:schemeClr val="dk1"/>
                          </a:solidFill>
                          <a:latin typeface="+mn-lt"/>
                          <a:ea typeface="+mn-ea"/>
                          <a:cs typeface="+mn-cs"/>
                        </a:rPr>
                        <a:t>Value of Service</a:t>
                      </a:r>
                      <a:r>
                        <a:rPr lang="en-US" sz="1200" b="0" i="0" kern="1200" dirty="0">
                          <a:solidFill>
                            <a:schemeClr val="dk1"/>
                          </a:solidFill>
                          <a:latin typeface="+mn-lt"/>
                          <a:ea typeface="+mn-ea"/>
                          <a:cs typeface="+mn-cs"/>
                        </a:rPr>
                        <a:t>: involves identifying all services that DERs can provide to the distribution utility and compensating/charging for each individually</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Value of Resource</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Once a value/rate is determined, it can be relied upon as the established value of renewable or distributed energy sent to the grid; provides greater certainty for customers interested in installing DERs</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Values can be updated as circumstances warrant or based on changing market conditions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Value of Service</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Utilities would be able to identify specific services necessary to maintain grid reliability (e.g., voltage support, frequency modification, etc.) and procure them from DERs</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Can assist utilities in maintaining a diverse resource mix</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Value of Resource</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Typically requires subjective judgements and values that may not be rigorously quantified</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Can result in contested and prolonged regulatory process to establish values</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Values are subject to regulatory fiat</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Value of resources are typically site/location dependent</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Value of Service</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May require the functional unbundling of distribution services</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Regulators would need to determine the services that a utility can obtain from a DER customer</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Some areas of the grid may cost more to serve than others; likely upset established rate designs</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Requires substantial technological investment</a:t>
                      </a:r>
                    </a:p>
                  </a:txBody>
                  <a:tcPr/>
                </a:tc>
                <a:extLst>
                  <a:ext uri="{0D108BD9-81ED-4DB2-BD59-A6C34878D82A}">
                    <a16:rowId xmlns:a16="http://schemas.microsoft.com/office/drawing/2014/main" val="10001"/>
                  </a:ext>
                </a:extLst>
              </a:tr>
            </a:tbl>
          </a:graphicData>
        </a:graphic>
      </p:graphicFrame>
      <p:sp>
        <p:nvSpPr>
          <p:cNvPr id="2" name="Rectangle 1"/>
          <p:cNvSpPr/>
          <p:nvPr/>
        </p:nvSpPr>
        <p:spPr>
          <a:xfrm>
            <a:off x="182879" y="6625908"/>
            <a:ext cx="8590418" cy="707886"/>
          </a:xfrm>
          <a:prstGeom prst="rect">
            <a:avLst/>
          </a:prstGeom>
        </p:spPr>
        <p:txBody>
          <a:bodyPr wrap="square">
            <a:spAutoFit/>
          </a:bodyPr>
          <a:lstStyle/>
          <a:p>
            <a:pPr marL="9144">
              <a:buClr>
                <a:schemeClr val="accent2"/>
              </a:buClr>
            </a:pPr>
            <a:r>
              <a:rPr lang="en-US" sz="1000" baseline="30000" dirty="0">
                <a:solidFill>
                  <a:schemeClr val="dk1"/>
                </a:solidFill>
              </a:rPr>
              <a:t>1</a:t>
            </a:r>
            <a:r>
              <a:rPr lang="en-US" sz="1000" dirty="0">
                <a:solidFill>
                  <a:schemeClr val="dk1"/>
                </a:solidFill>
              </a:rPr>
              <a:t>There is also a more futuristic approach called the Transactive Energy model (sometimes likened to a distribution-level RTO) in which customer-sided resources can be interconnected to and actively interact with the grid, DERs would provide services directly to each other, and money would change hands. However, due to significant technology requirements and potential costs, it is uncertain whether this approach will take root in the near term.</a:t>
            </a:r>
          </a:p>
        </p:txBody>
      </p:sp>
    </p:spTree>
    <p:extLst>
      <p:ext uri="{BB962C8B-B14F-4D97-AF65-F5344CB8AC3E}">
        <p14:creationId xmlns:p14="http://schemas.microsoft.com/office/powerpoint/2010/main" val="2576666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Fixed Charges and Minimum Billing</a:t>
            </a:r>
          </a:p>
        </p:txBody>
      </p:sp>
      <p:sp>
        <p:nvSpPr>
          <p:cNvPr id="6" name="Text Placeholder 5"/>
          <p:cNvSpPr>
            <a:spLocks noGrp="1"/>
          </p:cNvSpPr>
          <p:nvPr>
            <p:ph type="body" sz="quarter" idx="13"/>
          </p:nvPr>
        </p:nvSpPr>
        <p:spPr/>
        <p:txBody>
          <a:bodyPr/>
          <a:lstStyle/>
          <a:p>
            <a:r>
              <a:rPr lang="en-US" dirty="0"/>
              <a:t>Methodologies at a Glance</a:t>
            </a:r>
          </a:p>
        </p:txBody>
      </p:sp>
      <p:sp>
        <p:nvSpPr>
          <p:cNvPr id="7" name="Slide Number Placeholder 6"/>
          <p:cNvSpPr>
            <a:spLocks noGrp="1"/>
          </p:cNvSpPr>
          <p:nvPr>
            <p:ph type="sldNum" sz="quarter" idx="16"/>
          </p:nvPr>
        </p:nvSpPr>
        <p:spPr/>
        <p:txBody>
          <a:bodyPr/>
          <a:lstStyle/>
          <a:p>
            <a:fld id="{08E12CD7-2F0B-B84C-A675-E2CC935C7A1C}" type="slidenum">
              <a:rPr lang="en-US" smtClean="0"/>
              <a:pPr/>
              <a:t>11</a:t>
            </a:fld>
            <a:endParaRPr lang="en-US" dirty="0"/>
          </a:p>
        </p:txBody>
      </p:sp>
      <p:graphicFrame>
        <p:nvGraphicFramePr>
          <p:cNvPr id="16" name="Table 15"/>
          <p:cNvGraphicFramePr>
            <a:graphicFrameLocks noGrp="1"/>
          </p:cNvGraphicFramePr>
          <p:nvPr>
            <p:extLst>
              <p:ext uri="{D42A27DB-BD31-4B8C-83A1-F6EECF244321}">
                <p14:modId xmlns:p14="http://schemas.microsoft.com/office/powerpoint/2010/main" val="2292548890"/>
              </p:ext>
            </p:extLst>
          </p:nvPr>
        </p:nvGraphicFramePr>
        <p:xfrm>
          <a:off x="237744" y="1316736"/>
          <a:ext cx="9601200" cy="4465320"/>
        </p:xfrm>
        <a:graphic>
          <a:graphicData uri="http://schemas.openxmlformats.org/drawingml/2006/table">
            <a:tbl>
              <a:tblPr firstRow="1" bandRow="1">
                <a:tableStyleId>{5C22544A-7EE6-4342-B048-85BDC9FD1C3A}</a:tableStyleId>
              </a:tblPr>
              <a:tblGrid>
                <a:gridCol w="1192471">
                  <a:extLst>
                    <a:ext uri="{9D8B030D-6E8A-4147-A177-3AD203B41FA5}">
                      <a16:colId xmlns:a16="http://schemas.microsoft.com/office/drawing/2014/main" val="20000"/>
                    </a:ext>
                  </a:extLst>
                </a:gridCol>
                <a:gridCol w="2391508">
                  <a:extLst>
                    <a:ext uri="{9D8B030D-6E8A-4147-A177-3AD203B41FA5}">
                      <a16:colId xmlns:a16="http://schemas.microsoft.com/office/drawing/2014/main" val="20001"/>
                    </a:ext>
                  </a:extLst>
                </a:gridCol>
                <a:gridCol w="2731477">
                  <a:extLst>
                    <a:ext uri="{9D8B030D-6E8A-4147-A177-3AD203B41FA5}">
                      <a16:colId xmlns:a16="http://schemas.microsoft.com/office/drawing/2014/main" val="20002"/>
                    </a:ext>
                  </a:extLst>
                </a:gridCol>
                <a:gridCol w="3285744">
                  <a:extLst>
                    <a:ext uri="{9D8B030D-6E8A-4147-A177-3AD203B41FA5}">
                      <a16:colId xmlns:a16="http://schemas.microsoft.com/office/drawing/2014/main" val="20003"/>
                    </a:ext>
                  </a:extLst>
                </a:gridCol>
              </a:tblGrid>
              <a:tr h="0">
                <a:tc>
                  <a:txBody>
                    <a:bodyPr/>
                    <a:lstStyle/>
                    <a:p>
                      <a:r>
                        <a:rPr lang="en-US" sz="1100" dirty="0"/>
                        <a:t>Methodology</a:t>
                      </a:r>
                    </a:p>
                  </a:txBody>
                  <a:tcPr/>
                </a:tc>
                <a:tc>
                  <a:txBody>
                    <a:bodyPr/>
                    <a:lstStyle/>
                    <a:p>
                      <a:pPr algn="ctr"/>
                      <a:r>
                        <a:rPr lang="en-US" sz="1100" dirty="0"/>
                        <a:t>Description</a:t>
                      </a:r>
                    </a:p>
                  </a:txBody>
                  <a:tcPr/>
                </a:tc>
                <a:tc>
                  <a:txBody>
                    <a:bodyPr/>
                    <a:lstStyle/>
                    <a:p>
                      <a:pPr algn="ctr"/>
                      <a:r>
                        <a:rPr lang="en-US" sz="1100" dirty="0"/>
                        <a:t>Pros</a:t>
                      </a:r>
                    </a:p>
                  </a:txBody>
                  <a:tcPr/>
                </a:tc>
                <a:tc>
                  <a:txBody>
                    <a:bodyPr/>
                    <a:lstStyle/>
                    <a:p>
                      <a:pPr algn="ctr"/>
                      <a:r>
                        <a:rPr lang="en-US" sz="1100" dirty="0"/>
                        <a:t>Cons</a:t>
                      </a:r>
                    </a:p>
                  </a:txBody>
                  <a:tcPr/>
                </a:tc>
                <a:extLst>
                  <a:ext uri="{0D108BD9-81ED-4DB2-BD59-A6C34878D82A}">
                    <a16:rowId xmlns:a16="http://schemas.microsoft.com/office/drawing/2014/main" val="10000"/>
                  </a:ext>
                </a:extLst>
              </a:tr>
              <a:tr h="0">
                <a:tc>
                  <a:txBody>
                    <a:bodyPr/>
                    <a:lstStyle/>
                    <a:p>
                      <a:r>
                        <a:rPr lang="en-US" sz="1100" dirty="0"/>
                        <a:t>Fixed Charges</a:t>
                      </a:r>
                    </a:p>
                  </a:txBody>
                  <a:tcPr/>
                </a:tc>
                <a:tc>
                  <a:txBody>
                    <a:bodyPr/>
                    <a:lstStyle/>
                    <a:p>
                      <a:pPr marL="171450" marR="0" lvl="0"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Used to recover a base amount of revenue from customers for grid connection</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Rate is the same each billing cycle regardless of consumption/system use</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Typically paired with reductions in the energy charge </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Over the past few years, utilities in more than 32 states have submitted proposals to increase fixed charges</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Reduces utility risk by creating revenue stability</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Matches costs with causation (dependent upon how one views which utility costs are truly fixed)</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Dilutes the conservation incentive for customers</a:t>
                      </a: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Increases the payback period for DERs which may hinder their deployment</a:t>
                      </a: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Significant debate as to what timeline should be used when defining fixed versus variable costs</a:t>
                      </a: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Very unpopular among rate payers</a:t>
                      </a:r>
                    </a:p>
                  </a:txBody>
                  <a:tcPr/>
                </a:tc>
                <a:extLst>
                  <a:ext uri="{0D108BD9-81ED-4DB2-BD59-A6C34878D82A}">
                    <a16:rowId xmlns:a16="http://schemas.microsoft.com/office/drawing/2014/main" val="10001"/>
                  </a:ext>
                </a:extLst>
              </a:tr>
              <a:tr h="0">
                <a:tc>
                  <a:txBody>
                    <a:bodyPr/>
                    <a:lstStyle/>
                    <a:p>
                      <a:pPr marL="0" marR="0" lvl="0" indent="0" algn="l" defTabSz="509412" rtl="0" eaLnBrk="1" fontAlgn="auto" latinLnBrk="0" hangingPunct="1">
                        <a:lnSpc>
                          <a:spcPct val="100000"/>
                        </a:lnSpc>
                        <a:spcBef>
                          <a:spcPts val="0"/>
                        </a:spcBef>
                        <a:spcAft>
                          <a:spcPts val="0"/>
                        </a:spcAft>
                        <a:buClrTx/>
                        <a:buSzTx/>
                        <a:buFontTx/>
                        <a:buNone/>
                        <a:tabLst/>
                        <a:defRPr/>
                      </a:pPr>
                      <a:r>
                        <a:rPr lang="en-US" sz="1100" baseline="0" dirty="0"/>
                        <a:t>Minimum Billing</a:t>
                      </a:r>
                      <a:endParaRPr lang="en-US" sz="1100" dirty="0"/>
                    </a:p>
                  </a:txBody>
                  <a:tcPr/>
                </a:tc>
                <a:tc>
                  <a:txBody>
                    <a:bodyPr/>
                    <a:lstStyle/>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Establishes a floor for utility bills </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Often sought by utilities for customers that are able to avoid all or a large portion of their utility costs via NEM</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Often used in states that do not allow fixed charges (e.g., California)</a:t>
                      </a:r>
                    </a:p>
                  </a:txBody>
                  <a:tcPr/>
                </a:tc>
                <a:tc>
                  <a:txBody>
                    <a:bodyPr/>
                    <a:lstStyle/>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Reduces utility risk by creating revenue stability</a:t>
                      </a: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Ensures all customers pay the utility a minimum amount for service</a:t>
                      </a:r>
                    </a:p>
                  </a:txBody>
                  <a:tcPr/>
                </a:tc>
                <a:tc>
                  <a:txBody>
                    <a:bodyPr/>
                    <a:lstStyle/>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Eliminates conservation signal by encouraging consumption to the minimum bill amount</a:t>
                      </a: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Increases the payback period for DERs which may hinder their deployment</a:t>
                      </a: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endParaRPr lang="en-US" sz="1200" b="0" i="0" kern="1200" dirty="0">
                        <a:solidFill>
                          <a:schemeClr val="dk1"/>
                        </a:solidFill>
                        <a:latin typeface="+mn-lt"/>
                        <a:ea typeface="+mn-ea"/>
                        <a:cs typeface="+mn-cs"/>
                      </a:endParaRP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endParaRPr lang="en-US" sz="1200" b="0" i="0" kern="1200" dirty="0">
                        <a:solidFill>
                          <a:schemeClr val="dk1"/>
                        </a:solidFill>
                        <a:latin typeface="+mn-lt"/>
                        <a:ea typeface="+mn-ea"/>
                        <a:cs typeface="+mn-cs"/>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67311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Standby Charges and Backup Charges </a:t>
            </a:r>
          </a:p>
        </p:txBody>
      </p:sp>
      <p:sp>
        <p:nvSpPr>
          <p:cNvPr id="6" name="Text Placeholder 5"/>
          <p:cNvSpPr>
            <a:spLocks noGrp="1"/>
          </p:cNvSpPr>
          <p:nvPr>
            <p:ph type="body" sz="quarter" idx="13"/>
          </p:nvPr>
        </p:nvSpPr>
        <p:spPr/>
        <p:txBody>
          <a:bodyPr/>
          <a:lstStyle/>
          <a:p>
            <a:r>
              <a:rPr lang="en-US" dirty="0"/>
              <a:t>Methodologies at a Glance</a:t>
            </a:r>
          </a:p>
        </p:txBody>
      </p:sp>
      <p:sp>
        <p:nvSpPr>
          <p:cNvPr id="7" name="Slide Number Placeholder 6"/>
          <p:cNvSpPr>
            <a:spLocks noGrp="1"/>
          </p:cNvSpPr>
          <p:nvPr>
            <p:ph type="sldNum" sz="quarter" idx="16"/>
          </p:nvPr>
        </p:nvSpPr>
        <p:spPr/>
        <p:txBody>
          <a:bodyPr/>
          <a:lstStyle/>
          <a:p>
            <a:fld id="{08E12CD7-2F0B-B84C-A675-E2CC935C7A1C}" type="slidenum">
              <a:rPr lang="en-US" smtClean="0"/>
              <a:pPr/>
              <a:t>12</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421888607"/>
              </p:ext>
            </p:extLst>
          </p:nvPr>
        </p:nvGraphicFramePr>
        <p:xfrm>
          <a:off x="237744" y="1316736"/>
          <a:ext cx="9601200" cy="5379720"/>
        </p:xfrm>
        <a:graphic>
          <a:graphicData uri="http://schemas.openxmlformats.org/drawingml/2006/table">
            <a:tbl>
              <a:tblPr firstRow="1" bandRow="1">
                <a:tableStyleId>{5C22544A-7EE6-4342-B048-85BDC9FD1C3A}</a:tableStyleId>
              </a:tblPr>
              <a:tblGrid>
                <a:gridCol w="1192471">
                  <a:extLst>
                    <a:ext uri="{9D8B030D-6E8A-4147-A177-3AD203B41FA5}">
                      <a16:colId xmlns:a16="http://schemas.microsoft.com/office/drawing/2014/main" val="20000"/>
                    </a:ext>
                  </a:extLst>
                </a:gridCol>
                <a:gridCol w="2391508">
                  <a:extLst>
                    <a:ext uri="{9D8B030D-6E8A-4147-A177-3AD203B41FA5}">
                      <a16:colId xmlns:a16="http://schemas.microsoft.com/office/drawing/2014/main" val="20001"/>
                    </a:ext>
                  </a:extLst>
                </a:gridCol>
                <a:gridCol w="2731477">
                  <a:extLst>
                    <a:ext uri="{9D8B030D-6E8A-4147-A177-3AD203B41FA5}">
                      <a16:colId xmlns:a16="http://schemas.microsoft.com/office/drawing/2014/main" val="20002"/>
                    </a:ext>
                  </a:extLst>
                </a:gridCol>
                <a:gridCol w="3285744">
                  <a:extLst>
                    <a:ext uri="{9D8B030D-6E8A-4147-A177-3AD203B41FA5}">
                      <a16:colId xmlns:a16="http://schemas.microsoft.com/office/drawing/2014/main" val="20003"/>
                    </a:ext>
                  </a:extLst>
                </a:gridCol>
              </a:tblGrid>
              <a:tr h="0">
                <a:tc>
                  <a:txBody>
                    <a:bodyPr/>
                    <a:lstStyle/>
                    <a:p>
                      <a:r>
                        <a:rPr lang="en-US" sz="1100" dirty="0"/>
                        <a:t>Methodology</a:t>
                      </a:r>
                    </a:p>
                  </a:txBody>
                  <a:tcPr/>
                </a:tc>
                <a:tc>
                  <a:txBody>
                    <a:bodyPr/>
                    <a:lstStyle/>
                    <a:p>
                      <a:pPr algn="ctr"/>
                      <a:r>
                        <a:rPr lang="en-US" sz="1100" dirty="0"/>
                        <a:t>Description</a:t>
                      </a:r>
                    </a:p>
                  </a:txBody>
                  <a:tcPr/>
                </a:tc>
                <a:tc>
                  <a:txBody>
                    <a:bodyPr/>
                    <a:lstStyle/>
                    <a:p>
                      <a:pPr algn="ctr"/>
                      <a:r>
                        <a:rPr lang="en-US" sz="1100" dirty="0"/>
                        <a:t>Pros</a:t>
                      </a:r>
                    </a:p>
                  </a:txBody>
                  <a:tcPr/>
                </a:tc>
                <a:tc>
                  <a:txBody>
                    <a:bodyPr/>
                    <a:lstStyle/>
                    <a:p>
                      <a:pPr algn="ctr"/>
                      <a:r>
                        <a:rPr lang="en-US" sz="1100" dirty="0"/>
                        <a:t>Cons</a:t>
                      </a:r>
                    </a:p>
                  </a:txBody>
                  <a:tcPr/>
                </a:tc>
                <a:extLst>
                  <a:ext uri="{0D108BD9-81ED-4DB2-BD59-A6C34878D82A}">
                    <a16:rowId xmlns:a16="http://schemas.microsoft.com/office/drawing/2014/main" val="10000"/>
                  </a:ext>
                </a:extLst>
              </a:tr>
              <a:tr h="0">
                <a:tc>
                  <a:txBody>
                    <a:bodyPr/>
                    <a:lstStyle/>
                    <a:p>
                      <a:r>
                        <a:rPr lang="en-US" sz="1100" dirty="0"/>
                        <a:t>Standby</a:t>
                      </a:r>
                      <a:r>
                        <a:rPr lang="en-US" sz="1100" baseline="0" dirty="0"/>
                        <a:t> Charges</a:t>
                      </a:r>
                      <a:endParaRPr lang="en-US" sz="1100" dirty="0"/>
                    </a:p>
                  </a:txBody>
                  <a:tcPr/>
                </a:tc>
                <a:tc>
                  <a:txBody>
                    <a:bodyPr/>
                    <a:lstStyle/>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Monthly assessments that provide an option for DER (typically larger Commercial</a:t>
                      </a:r>
                      <a:r>
                        <a:rPr lang="en-US" sz="1200" b="0" i="0" kern="1200" baseline="0" dirty="0">
                          <a:solidFill>
                            <a:schemeClr val="dk1"/>
                          </a:solidFill>
                          <a:latin typeface="+mn-lt"/>
                          <a:ea typeface="+mn-ea"/>
                          <a:cs typeface="+mn-cs"/>
                        </a:rPr>
                        <a:t> &amp; Industrial</a:t>
                      </a:r>
                      <a:r>
                        <a:rPr lang="en-US" sz="1200" b="0" i="0" kern="1200" dirty="0">
                          <a:solidFill>
                            <a:schemeClr val="dk1"/>
                          </a:solidFill>
                          <a:latin typeface="+mn-lt"/>
                          <a:ea typeface="+mn-ea"/>
                          <a:cs typeface="+mn-cs"/>
                        </a:rPr>
                        <a:t> (C&amp;I) customers to utilize power from the grid</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The power is generally not taken, but available on an instantaneous basis to ensure load is not affected</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Typically comprised of demand charge that is assessed a $/kW basis and an energy charge that is based on a $/kWh basis</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Allows the utility to recover both the cost of energy used and the cost of providing standby services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Follows cost causation principles; cost causer is responsible to pay for the costs associated with the standby service</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Perception that utilities are assessing this fee to discourage customers from installing DERs </a:t>
                      </a: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Increases the payback period for DERs which may hinder their deployment</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Not well understood beyond large C&amp;I customers</a:t>
                      </a:r>
                    </a:p>
                    <a:p>
                      <a:pPr marL="171450" lvl="1" indent="-171450" algn="l" defTabSz="509412" rtl="0" eaLnBrk="1" latinLnBrk="0" hangingPunct="1">
                        <a:buClr>
                          <a:schemeClr val="accent2"/>
                        </a:buClr>
                        <a:buFont typeface="Lucida Grande"/>
                        <a:buChar char="￭"/>
                      </a:pPr>
                      <a:endParaRPr lang="en-US" sz="1200" b="0" i="0" kern="1200" dirty="0">
                        <a:solidFill>
                          <a:schemeClr val="dk1"/>
                        </a:solidFill>
                        <a:latin typeface="+mn-lt"/>
                        <a:ea typeface="+mn-ea"/>
                        <a:cs typeface="+mn-cs"/>
                      </a:endParaRPr>
                    </a:p>
                  </a:txBody>
                  <a:tcPr/>
                </a:tc>
                <a:extLst>
                  <a:ext uri="{0D108BD9-81ED-4DB2-BD59-A6C34878D82A}">
                    <a16:rowId xmlns:a16="http://schemas.microsoft.com/office/drawing/2014/main" val="10001"/>
                  </a:ext>
                </a:extLst>
              </a:tr>
              <a:tr h="0">
                <a:tc>
                  <a:txBody>
                    <a:bodyPr/>
                    <a:lstStyle/>
                    <a:p>
                      <a:pPr marL="0" marR="0" lvl="0" indent="0" algn="l" defTabSz="509412" rtl="0" eaLnBrk="1" fontAlgn="auto" latinLnBrk="0" hangingPunct="1">
                        <a:lnSpc>
                          <a:spcPct val="100000"/>
                        </a:lnSpc>
                        <a:spcBef>
                          <a:spcPts val="0"/>
                        </a:spcBef>
                        <a:spcAft>
                          <a:spcPts val="0"/>
                        </a:spcAft>
                        <a:buClrTx/>
                        <a:buSzTx/>
                        <a:buFontTx/>
                        <a:buNone/>
                        <a:tabLst/>
                        <a:defRPr/>
                      </a:pPr>
                      <a:r>
                        <a:rPr lang="en-US" sz="1100" dirty="0"/>
                        <a:t>Backup Charges</a:t>
                      </a:r>
                    </a:p>
                  </a:txBody>
                  <a:tcPr/>
                </a:tc>
                <a:tc>
                  <a:txBody>
                    <a:bodyPr/>
                    <a:lstStyle/>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Applied to DER (typically larger C&amp;I) customers that provide notice to the utility that they will need energy from the grid for a certain period of time</a:t>
                      </a:r>
                    </a:p>
                    <a:p>
                      <a:pPr marL="469900" lvl="1" indent="-171450" algn="l" defTabSz="509412" rtl="0" eaLnBrk="1" latinLnBrk="0" hangingPunct="1">
                        <a:buClr>
                          <a:schemeClr val="accent2"/>
                        </a:buClr>
                        <a:buFont typeface="Arial"/>
                        <a:buChar char="•"/>
                      </a:pPr>
                      <a:r>
                        <a:rPr lang="en-US" sz="1200" b="0" i="0" kern="1200" dirty="0">
                          <a:solidFill>
                            <a:schemeClr val="dk1"/>
                          </a:solidFill>
                          <a:latin typeface="+mn-lt"/>
                          <a:ea typeface="+mn-ea"/>
                          <a:cs typeface="+mn-cs"/>
                        </a:rPr>
                        <a:t>Historically associated with larger C&amp;I customers that operate CHP cogeneration systems</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Allows the utility to recover both the cost of energy used and the cost of providing backup services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Follows cost causation principles; cost causer is responsible to pay for the costs associated with the standby/backup service</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Perception that utilities are assessing this fee to discourage customers from installing DERs </a:t>
                      </a:r>
                    </a:p>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Increases the payback period for DERs which may hinder their deployment</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Not well understood beyond large C&amp;I customers</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3587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Interconnection Fees and Metering Charges</a:t>
            </a:r>
          </a:p>
        </p:txBody>
      </p:sp>
      <p:sp>
        <p:nvSpPr>
          <p:cNvPr id="6" name="Text Placeholder 5"/>
          <p:cNvSpPr>
            <a:spLocks noGrp="1"/>
          </p:cNvSpPr>
          <p:nvPr>
            <p:ph type="body" sz="quarter" idx="13"/>
          </p:nvPr>
        </p:nvSpPr>
        <p:spPr/>
        <p:txBody>
          <a:bodyPr/>
          <a:lstStyle/>
          <a:p>
            <a:r>
              <a:rPr lang="en-US" dirty="0"/>
              <a:t>Methodologies at a Glance</a:t>
            </a:r>
          </a:p>
        </p:txBody>
      </p:sp>
      <p:sp>
        <p:nvSpPr>
          <p:cNvPr id="7" name="Slide Number Placeholder 6"/>
          <p:cNvSpPr>
            <a:spLocks noGrp="1"/>
          </p:cNvSpPr>
          <p:nvPr>
            <p:ph type="sldNum" sz="quarter" idx="16"/>
          </p:nvPr>
        </p:nvSpPr>
        <p:spPr/>
        <p:txBody>
          <a:bodyPr/>
          <a:lstStyle/>
          <a:p>
            <a:fld id="{08E12CD7-2F0B-B84C-A675-E2CC935C7A1C}" type="slidenum">
              <a:rPr lang="en-US" smtClean="0"/>
              <a:pPr/>
              <a:t>13</a:t>
            </a:fld>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971958413"/>
              </p:ext>
            </p:extLst>
          </p:nvPr>
        </p:nvGraphicFramePr>
        <p:xfrm>
          <a:off x="237744" y="1316736"/>
          <a:ext cx="9601200" cy="3368040"/>
        </p:xfrm>
        <a:graphic>
          <a:graphicData uri="http://schemas.openxmlformats.org/drawingml/2006/table">
            <a:tbl>
              <a:tblPr firstRow="1" bandRow="1">
                <a:tableStyleId>{5C22544A-7EE6-4342-B048-85BDC9FD1C3A}</a:tableStyleId>
              </a:tblPr>
              <a:tblGrid>
                <a:gridCol w="1192471">
                  <a:extLst>
                    <a:ext uri="{9D8B030D-6E8A-4147-A177-3AD203B41FA5}">
                      <a16:colId xmlns:a16="http://schemas.microsoft.com/office/drawing/2014/main" val="20000"/>
                    </a:ext>
                  </a:extLst>
                </a:gridCol>
                <a:gridCol w="2391508">
                  <a:extLst>
                    <a:ext uri="{9D8B030D-6E8A-4147-A177-3AD203B41FA5}">
                      <a16:colId xmlns:a16="http://schemas.microsoft.com/office/drawing/2014/main" val="20001"/>
                    </a:ext>
                  </a:extLst>
                </a:gridCol>
                <a:gridCol w="2731477">
                  <a:extLst>
                    <a:ext uri="{9D8B030D-6E8A-4147-A177-3AD203B41FA5}">
                      <a16:colId xmlns:a16="http://schemas.microsoft.com/office/drawing/2014/main" val="20002"/>
                    </a:ext>
                  </a:extLst>
                </a:gridCol>
                <a:gridCol w="3285744">
                  <a:extLst>
                    <a:ext uri="{9D8B030D-6E8A-4147-A177-3AD203B41FA5}">
                      <a16:colId xmlns:a16="http://schemas.microsoft.com/office/drawing/2014/main" val="20003"/>
                    </a:ext>
                  </a:extLst>
                </a:gridCol>
              </a:tblGrid>
              <a:tr h="0">
                <a:tc>
                  <a:txBody>
                    <a:bodyPr/>
                    <a:lstStyle/>
                    <a:p>
                      <a:r>
                        <a:rPr lang="en-US" sz="1100" dirty="0"/>
                        <a:t>Methodology</a:t>
                      </a:r>
                    </a:p>
                  </a:txBody>
                  <a:tcPr/>
                </a:tc>
                <a:tc>
                  <a:txBody>
                    <a:bodyPr/>
                    <a:lstStyle/>
                    <a:p>
                      <a:pPr algn="ctr"/>
                      <a:r>
                        <a:rPr lang="en-US" sz="1100" dirty="0"/>
                        <a:t>Description</a:t>
                      </a:r>
                    </a:p>
                  </a:txBody>
                  <a:tcPr/>
                </a:tc>
                <a:tc>
                  <a:txBody>
                    <a:bodyPr/>
                    <a:lstStyle/>
                    <a:p>
                      <a:pPr algn="ctr"/>
                      <a:r>
                        <a:rPr lang="en-US" sz="1100" dirty="0"/>
                        <a:t>Pros</a:t>
                      </a:r>
                    </a:p>
                  </a:txBody>
                  <a:tcPr/>
                </a:tc>
                <a:tc>
                  <a:txBody>
                    <a:bodyPr/>
                    <a:lstStyle/>
                    <a:p>
                      <a:pPr algn="ctr"/>
                      <a:r>
                        <a:rPr lang="en-US" sz="1100" dirty="0"/>
                        <a:t>Cons</a:t>
                      </a:r>
                    </a:p>
                  </a:txBody>
                  <a:tcPr/>
                </a:tc>
                <a:extLst>
                  <a:ext uri="{0D108BD9-81ED-4DB2-BD59-A6C34878D82A}">
                    <a16:rowId xmlns:a16="http://schemas.microsoft.com/office/drawing/2014/main" val="10000"/>
                  </a:ext>
                </a:extLst>
              </a:tr>
              <a:tr h="0">
                <a:tc>
                  <a:txBody>
                    <a:bodyPr/>
                    <a:lstStyle/>
                    <a:p>
                      <a:pPr marL="0" marR="0" lvl="0" indent="0" algn="l" defTabSz="509412" rtl="0" eaLnBrk="1" fontAlgn="auto" latinLnBrk="0" hangingPunct="1">
                        <a:lnSpc>
                          <a:spcPct val="100000"/>
                        </a:lnSpc>
                        <a:spcBef>
                          <a:spcPts val="0"/>
                        </a:spcBef>
                        <a:spcAft>
                          <a:spcPts val="0"/>
                        </a:spcAft>
                        <a:buClrTx/>
                        <a:buSzTx/>
                        <a:buFontTx/>
                        <a:buNone/>
                        <a:tabLst/>
                        <a:defRPr/>
                      </a:pPr>
                      <a:r>
                        <a:rPr lang="en-US" sz="1100" dirty="0"/>
                        <a:t>Interconnection Fees</a:t>
                      </a:r>
                    </a:p>
                  </a:txBody>
                  <a:tcPr/>
                </a:tc>
                <a:tc>
                  <a:txBody>
                    <a:bodyPr/>
                    <a:lstStyle/>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One-time fee assessed by a utility to collect costs incurred to connect a customer’s DER to its system</a:t>
                      </a:r>
                    </a:p>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Fees typically only compensate the utility for its actual costs (i.e., no margin is earned) </a:t>
                      </a:r>
                    </a:p>
                  </a:txBody>
                  <a:tcPr/>
                </a:tc>
                <a:tc>
                  <a:txBody>
                    <a:bodyPr/>
                    <a:lstStyle/>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Based on principles of cost causation</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Eliminates subsidization for DER interconnection (i.e., those DER customers causing the need for the system modification are responsible for its cost)</a:t>
                      </a:r>
                    </a:p>
                  </a:txBody>
                  <a:tcPr/>
                </a:tc>
                <a:tc>
                  <a:txBody>
                    <a:bodyPr/>
                    <a:lstStyle/>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Additional fees increase the payback period for DERs which may hinder their deployment</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Interconnection fee is a one-time charge and does not compensate the utility for costs incurred over the lifetime of the DER</a:t>
                      </a:r>
                    </a:p>
                  </a:txBody>
                  <a:tcPr/>
                </a:tc>
                <a:extLst>
                  <a:ext uri="{0D108BD9-81ED-4DB2-BD59-A6C34878D82A}">
                    <a16:rowId xmlns:a16="http://schemas.microsoft.com/office/drawing/2014/main" val="10001"/>
                  </a:ext>
                </a:extLst>
              </a:tr>
              <a:tr h="0">
                <a:tc>
                  <a:txBody>
                    <a:bodyPr/>
                    <a:lstStyle/>
                    <a:p>
                      <a:pPr marL="0" marR="0" lvl="0" indent="0" algn="l" defTabSz="509412" rtl="0" eaLnBrk="1" fontAlgn="auto" latinLnBrk="0" hangingPunct="1">
                        <a:lnSpc>
                          <a:spcPct val="100000"/>
                        </a:lnSpc>
                        <a:spcBef>
                          <a:spcPts val="0"/>
                        </a:spcBef>
                        <a:spcAft>
                          <a:spcPts val="0"/>
                        </a:spcAft>
                        <a:buClrTx/>
                        <a:buSzTx/>
                        <a:buFontTx/>
                        <a:buNone/>
                        <a:tabLst/>
                        <a:defRPr/>
                      </a:pPr>
                      <a:r>
                        <a:rPr lang="en-US" sz="1100" baseline="0" dirty="0"/>
                        <a:t>Metering Charges</a:t>
                      </a:r>
                      <a:endParaRPr lang="en-US" sz="1100" dirty="0"/>
                    </a:p>
                    <a:p>
                      <a:pPr marL="0" marR="0" lvl="0" indent="0" algn="l" defTabSz="509412" rtl="0" eaLnBrk="1" fontAlgn="auto" latinLnBrk="0" hangingPunct="1">
                        <a:lnSpc>
                          <a:spcPct val="100000"/>
                        </a:lnSpc>
                        <a:spcBef>
                          <a:spcPts val="0"/>
                        </a:spcBef>
                        <a:spcAft>
                          <a:spcPts val="0"/>
                        </a:spcAft>
                        <a:buClrTx/>
                        <a:buSzTx/>
                        <a:buFontTx/>
                        <a:buNone/>
                        <a:tabLst/>
                        <a:defRPr/>
                      </a:pPr>
                      <a:endParaRPr lang="en-US" sz="1100" dirty="0"/>
                    </a:p>
                  </a:txBody>
                  <a:tcPr/>
                </a:tc>
                <a:tc>
                  <a:txBody>
                    <a:bodyPr/>
                    <a:lstStyle/>
                    <a:p>
                      <a:pPr marL="171450"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Allow a utility to recover any costs associated with metering infrastructure that is required to measure energy sent from a DER to the grid</a:t>
                      </a:r>
                    </a:p>
                    <a:p>
                      <a:pPr marL="171450" indent="-171450" algn="l" defTabSz="509412" rtl="0" eaLnBrk="1" latinLnBrk="0" hangingPunct="1">
                        <a:buClr>
                          <a:schemeClr val="accent2"/>
                        </a:buClr>
                        <a:buFont typeface="Lucida Grande"/>
                        <a:buChar char="￭"/>
                      </a:pPr>
                      <a:endParaRPr lang="en-US" sz="1200" b="0" i="0" kern="1200" dirty="0">
                        <a:solidFill>
                          <a:schemeClr val="dk1"/>
                        </a:solidFill>
                        <a:latin typeface="+mn-lt"/>
                        <a:ea typeface="+mn-ea"/>
                        <a:cs typeface="+mn-cs"/>
                      </a:endParaRPr>
                    </a:p>
                    <a:p>
                      <a:pPr marL="171450" indent="-171450" algn="l" defTabSz="509412" rtl="0" eaLnBrk="1" latinLnBrk="0" hangingPunct="1">
                        <a:buClr>
                          <a:schemeClr val="accent2"/>
                        </a:buClr>
                        <a:buFont typeface="Lucida Grande"/>
                        <a:buChar char="￭"/>
                      </a:pPr>
                      <a:endParaRPr lang="en-US" sz="1200" b="0" i="0" kern="1200" dirty="0">
                        <a:solidFill>
                          <a:schemeClr val="dk1"/>
                        </a:solidFill>
                        <a:latin typeface="+mn-lt"/>
                        <a:ea typeface="+mn-ea"/>
                        <a:cs typeface="+mn-cs"/>
                      </a:endParaRPr>
                    </a:p>
                  </a:txBody>
                  <a:tcPr/>
                </a:tc>
                <a:tc>
                  <a:txBody>
                    <a:bodyPr/>
                    <a:lstStyle/>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Based on principles of cost causation</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Allows a utility to recover ongoing metering costs associated with DER</a:t>
                      </a:r>
                    </a:p>
                  </a:txBody>
                  <a:tcPr/>
                </a:tc>
                <a:tc>
                  <a:txBody>
                    <a:bodyPr/>
                    <a:lstStyle/>
                    <a:p>
                      <a:pPr marL="171450" marR="0" lvl="1" indent="-171450" algn="l" defTabSz="509412" rtl="0" eaLnBrk="1" fontAlgn="auto" latinLnBrk="0" hangingPunct="1">
                        <a:lnSpc>
                          <a:spcPct val="100000"/>
                        </a:lnSpc>
                        <a:spcBef>
                          <a:spcPts val="0"/>
                        </a:spcBef>
                        <a:spcAft>
                          <a:spcPts val="0"/>
                        </a:spcAft>
                        <a:buClr>
                          <a:schemeClr val="accent2"/>
                        </a:buClr>
                        <a:buSzTx/>
                        <a:buFont typeface="Lucida Grande"/>
                        <a:buChar char="￭"/>
                        <a:tabLst/>
                        <a:defRPr/>
                      </a:pPr>
                      <a:r>
                        <a:rPr lang="en-US" sz="1200" b="0" i="0" kern="1200" dirty="0">
                          <a:solidFill>
                            <a:schemeClr val="dk1"/>
                          </a:solidFill>
                          <a:latin typeface="+mn-lt"/>
                          <a:ea typeface="+mn-ea"/>
                          <a:cs typeface="+mn-cs"/>
                        </a:rPr>
                        <a:t>Additional fees increase the payback period for DERs which may hinder their deployment</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Creates questions as to which customers (DER owners or all customers) should pay metering charges</a:t>
                      </a:r>
                    </a:p>
                    <a:p>
                      <a:pPr marL="171450" lvl="1" indent="-171450" algn="l" defTabSz="509412" rtl="0" eaLnBrk="1" latinLnBrk="0" hangingPunct="1">
                        <a:buClr>
                          <a:schemeClr val="accent2"/>
                        </a:buClr>
                        <a:buFont typeface="Lucida Grande"/>
                        <a:buChar char="￭"/>
                      </a:pPr>
                      <a:r>
                        <a:rPr lang="en-US" sz="1200" b="0" i="0" kern="1200" dirty="0">
                          <a:solidFill>
                            <a:schemeClr val="dk1"/>
                          </a:solidFill>
                          <a:latin typeface="+mn-lt"/>
                          <a:ea typeface="+mn-ea"/>
                          <a:cs typeface="+mn-cs"/>
                        </a:rPr>
                        <a:t>May require the creation of additional customer classes</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99050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199262" y="2120731"/>
            <a:ext cx="4862639" cy="4819135"/>
          </a:xfrm>
        </p:spPr>
        <p:txBody>
          <a:bodyPr/>
          <a:lstStyle/>
          <a:p>
            <a:pPr algn="ctr"/>
            <a:r>
              <a:rPr lang="en-US" u="sng" dirty="0"/>
              <a:t>Positive Reactions</a:t>
            </a:r>
          </a:p>
          <a:p>
            <a:pPr marL="172872" lvl="1" indent="-171450"/>
            <a:r>
              <a:rPr lang="en-US" b="1" dirty="0"/>
              <a:t>Phil Moeller</a:t>
            </a:r>
            <a:r>
              <a:rPr lang="en-US" dirty="0"/>
              <a:t>, a senior vice president at the Edison Electric Institute (EEI), praised NARUC’s efforts, stating, “We want DER, but we want to make sure the rate structure is right to minimize cost shifts. If we wait, we could have reliability issues.”</a:t>
            </a:r>
          </a:p>
          <a:p>
            <a:pPr marL="172872" lvl="1" indent="-171450"/>
            <a:r>
              <a:rPr lang="en-US" dirty="0"/>
              <a:t>According to </a:t>
            </a:r>
            <a:r>
              <a:rPr lang="en-US" b="1" dirty="0"/>
              <a:t>Green Tech Media,</a:t>
            </a:r>
            <a:r>
              <a:rPr lang="en-US" dirty="0"/>
              <a:t> “…the manual acknowledges the potential short- and long-term benefits of DER and speaks favorably of conducting comprehensive value of resources (VOR) studies for DER systems to help with ratemaking.”</a:t>
            </a:r>
          </a:p>
          <a:p>
            <a:pPr marL="172872" lvl="1" indent="-171450"/>
            <a:r>
              <a:rPr lang="en-US" b="1" dirty="0"/>
              <a:t>Sean Gallaher</a:t>
            </a:r>
            <a:r>
              <a:rPr lang="en-US" dirty="0"/>
              <a:t> from Solar Energy Industries Association (SEIA) supported collaboration, stating, “We’re in favor of trying to find ways to work through these issues together.”</a:t>
            </a:r>
          </a:p>
          <a:p>
            <a:pPr marL="172872" lvl="1" indent="-171450"/>
            <a:endParaRPr lang="en-US" dirty="0"/>
          </a:p>
          <a:p>
            <a:pPr marL="172872" lvl="1" indent="-171450"/>
            <a:endParaRPr lang="en-US" dirty="0"/>
          </a:p>
        </p:txBody>
      </p:sp>
      <p:sp>
        <p:nvSpPr>
          <p:cNvPr id="3" name="Content Placeholder 2"/>
          <p:cNvSpPr>
            <a:spLocks noGrp="1"/>
          </p:cNvSpPr>
          <p:nvPr>
            <p:ph sz="quarter" idx="4"/>
          </p:nvPr>
        </p:nvSpPr>
        <p:spPr>
          <a:xfrm>
            <a:off x="5061901" y="2120731"/>
            <a:ext cx="4862639" cy="4819135"/>
          </a:xfrm>
        </p:spPr>
        <p:txBody>
          <a:bodyPr/>
          <a:lstStyle/>
          <a:p>
            <a:pPr algn="ctr"/>
            <a:r>
              <a:rPr lang="en-US" u="sng" dirty="0"/>
              <a:t>Concerned Reactions</a:t>
            </a:r>
          </a:p>
          <a:p>
            <a:pPr marL="172872" lvl="1" indent="-171450"/>
            <a:r>
              <a:rPr lang="en-US" b="1" dirty="0"/>
              <a:t>Jim Lazar</a:t>
            </a:r>
            <a:r>
              <a:rPr lang="en-US" dirty="0"/>
              <a:t> from the Regulatory Assistance Project raised concerns that the paper uses “a short-run cost perspective rather than a life-of-asset perspective because that inevitably leads to the conclusion there is a revenue shortfall and the costs shift.”</a:t>
            </a:r>
          </a:p>
          <a:p>
            <a:pPr marL="172872" lvl="1" indent="-171450"/>
            <a:r>
              <a:rPr lang="en-US" b="1" dirty="0"/>
              <a:t>Sean Gallaher</a:t>
            </a:r>
            <a:r>
              <a:rPr lang="en-US" dirty="0"/>
              <a:t> from SEIA criticized the assumption that revenue erosion from DERs will lead to cost shifting, stating, “You have to do the math on all benefits and costs. The manual could have been a little clearer on that.”</a:t>
            </a:r>
          </a:p>
          <a:p>
            <a:pPr marL="172872" lvl="1" indent="-171450"/>
            <a:r>
              <a:rPr lang="en-US" dirty="0"/>
              <a:t>Solar City, SunPower, SEIA, and advocacy group Vote Solar have criticized NARUC for not publishing the comments it has received. The groups argue that disclosing comments on the draft manual could help weed out “inaccurate or outdated information” and allow stakeholders to identify “issues that are relevant to appropriate service territories.”</a:t>
            </a:r>
          </a:p>
          <a:p>
            <a:pPr marL="172872" lvl="1" indent="-171450"/>
            <a:r>
              <a:rPr lang="en-US" dirty="0"/>
              <a:t>Environmental groups and solar advocates are “concerned the NARUC manual is coming together too quickly and could enshrine a set of policy recommendations that undermine the DER market before it is fully understood or analyzed.”</a:t>
            </a:r>
          </a:p>
          <a:p>
            <a:pPr marL="172872" lvl="1" indent="-171450"/>
            <a:r>
              <a:rPr lang="en-US" dirty="0"/>
              <a:t>Several pro-solar DER advocacy groups have voiced concern over three “fundamentally incorrect” assumptions: 1) much of utilities costs are “fixed;” 2) DERs do not significantly reduce fixed costs or provide other benefits; and 3) energy rates and net metering “invariably cause costs to be shifted from low-usage customers and those who self-generate to high-usage ones.”</a:t>
            </a:r>
          </a:p>
        </p:txBody>
      </p:sp>
      <p:sp>
        <p:nvSpPr>
          <p:cNvPr id="4" name="Content Placeholder 3"/>
          <p:cNvSpPr>
            <a:spLocks noGrp="1"/>
          </p:cNvSpPr>
          <p:nvPr>
            <p:ph sz="quarter" idx="15"/>
          </p:nvPr>
        </p:nvSpPr>
        <p:spPr>
          <a:xfrm>
            <a:off x="247650" y="1417319"/>
            <a:ext cx="9561513" cy="703411"/>
          </a:xfrm>
        </p:spPr>
        <p:txBody>
          <a:bodyPr/>
          <a:lstStyle/>
          <a:p>
            <a:r>
              <a:rPr lang="en-US" dirty="0"/>
              <a:t>As one would expect, the NARUC draft report has elicited both positive and negative responses from around the utility industry. Though NARUC has not yet released the comments it has received (which has become an issue in itself), all parties agree that additional dialogue is needed to determine the appropriate next steps.</a:t>
            </a:r>
          </a:p>
        </p:txBody>
      </p:sp>
      <p:sp>
        <p:nvSpPr>
          <p:cNvPr id="5" name="Title 4"/>
          <p:cNvSpPr>
            <a:spLocks noGrp="1"/>
          </p:cNvSpPr>
          <p:nvPr>
            <p:ph type="title"/>
          </p:nvPr>
        </p:nvSpPr>
        <p:spPr/>
        <p:txBody>
          <a:bodyPr/>
          <a:lstStyle/>
          <a:p>
            <a:r>
              <a:rPr lang="en-US" dirty="0"/>
              <a:t>Industry Response to NARUC Report</a:t>
            </a:r>
          </a:p>
        </p:txBody>
      </p:sp>
      <p:sp>
        <p:nvSpPr>
          <p:cNvPr id="7" name="Slide Number Placeholder 6"/>
          <p:cNvSpPr>
            <a:spLocks noGrp="1"/>
          </p:cNvSpPr>
          <p:nvPr>
            <p:ph type="sldNum" sz="quarter" idx="16"/>
          </p:nvPr>
        </p:nvSpPr>
        <p:spPr/>
        <p:txBody>
          <a:bodyPr/>
          <a:lstStyle/>
          <a:p>
            <a:fld id="{08E12CD7-2F0B-B84C-A675-E2CC935C7A1C}" type="slidenum">
              <a:rPr lang="en-US" smtClean="0"/>
              <a:pPr/>
              <a:t>14</a:t>
            </a:fld>
            <a:endParaRPr lang="en-US" dirty="0"/>
          </a:p>
        </p:txBody>
      </p:sp>
      <p:sp>
        <p:nvSpPr>
          <p:cNvPr id="9" name="Rectangle 8"/>
          <p:cNvSpPr/>
          <p:nvPr/>
        </p:nvSpPr>
        <p:spPr>
          <a:xfrm>
            <a:off x="247650" y="6886526"/>
            <a:ext cx="5467351" cy="415498"/>
          </a:xfrm>
          <a:prstGeom prst="rect">
            <a:avLst/>
          </a:prstGeom>
        </p:spPr>
        <p:txBody>
          <a:bodyPr wrap="square">
            <a:spAutoFit/>
          </a:bodyPr>
          <a:lstStyle/>
          <a:p>
            <a:r>
              <a:rPr lang="en-US" sz="700" dirty="0"/>
              <a:t>http://www.utilitydive.com/news/naruc-rate-design-manual-reignites-debate-over-cost-shift-value-of-solar/423586/</a:t>
            </a:r>
          </a:p>
          <a:p>
            <a:r>
              <a:rPr lang="en-US" sz="700" dirty="0"/>
              <a:t>https://www.snl.com/web/client?auth=inherit#news/article?id=37580521&amp;KeyProductLinkType=4&amp;cdid=A-37580521-13611</a:t>
            </a:r>
          </a:p>
          <a:p>
            <a:r>
              <a:rPr lang="en-US" sz="700" dirty="0"/>
              <a:t>https://www.greentechmedia.com/articles/read/How-Regulators-are-Thinking-About-Distributed-Energy-Resources</a:t>
            </a:r>
          </a:p>
        </p:txBody>
      </p:sp>
      <p:sp>
        <p:nvSpPr>
          <p:cNvPr id="12" name="TextBox 11"/>
          <p:cNvSpPr txBox="1"/>
          <p:nvPr/>
        </p:nvSpPr>
        <p:spPr>
          <a:xfrm>
            <a:off x="401731" y="5696133"/>
            <a:ext cx="4457700" cy="738664"/>
          </a:xfrm>
          <a:prstGeom prst="rect">
            <a:avLst/>
          </a:prstGeom>
          <a:solidFill>
            <a:schemeClr val="accent2"/>
          </a:solidFill>
        </p:spPr>
        <p:txBody>
          <a:bodyPr wrap="square" rtlCol="0">
            <a:spAutoFit/>
          </a:bodyPr>
          <a:lstStyle/>
          <a:p>
            <a:pPr algn="ctr"/>
            <a:r>
              <a:rPr lang="en-US" sz="1400" b="1" dirty="0">
                <a:solidFill>
                  <a:schemeClr val="bg1"/>
                </a:solidFill>
              </a:rPr>
              <a:t>With the final report scheduled for release in late November, time will tell if/how NARUC decides to address these comments.</a:t>
            </a:r>
          </a:p>
        </p:txBody>
      </p:sp>
    </p:spTree>
    <p:extLst>
      <p:ext uri="{BB962C8B-B14F-4D97-AF65-F5344CB8AC3E}">
        <p14:creationId xmlns:p14="http://schemas.microsoft.com/office/powerpoint/2010/main" val="2977710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Key Questions for Utilities</a:t>
            </a:r>
          </a:p>
        </p:txBody>
      </p:sp>
      <p:sp>
        <p:nvSpPr>
          <p:cNvPr id="7" name="Slide Number Placeholder 6"/>
          <p:cNvSpPr>
            <a:spLocks noGrp="1"/>
          </p:cNvSpPr>
          <p:nvPr>
            <p:ph type="sldNum" sz="quarter" idx="16"/>
          </p:nvPr>
        </p:nvSpPr>
        <p:spPr/>
        <p:txBody>
          <a:bodyPr/>
          <a:lstStyle/>
          <a:p>
            <a:fld id="{08E12CD7-2F0B-B84C-A675-E2CC935C7A1C}" type="slidenum">
              <a:rPr lang="en-US" smtClean="0"/>
              <a:pPr/>
              <a:t>15</a:t>
            </a:fld>
            <a:endParaRPr lang="en-US" dirty="0"/>
          </a:p>
        </p:txBody>
      </p:sp>
      <p:grpSp>
        <p:nvGrpSpPr>
          <p:cNvPr id="14" name="Group 13"/>
          <p:cNvGrpSpPr/>
          <p:nvPr/>
        </p:nvGrpSpPr>
        <p:grpSpPr>
          <a:xfrm>
            <a:off x="6807456" y="1820585"/>
            <a:ext cx="3200400" cy="2562322"/>
            <a:chOff x="484632" y="5913725"/>
            <a:chExt cx="3200400" cy="2562322"/>
          </a:xfrm>
        </p:grpSpPr>
        <p:pic>
          <p:nvPicPr>
            <p:cNvPr id="15" name="Picture 14"/>
            <p:cNvPicPr>
              <a:picLocks noChangeAspect="1"/>
            </p:cNvPicPr>
            <p:nvPr/>
          </p:nvPicPr>
          <p:blipFill>
            <a:blip r:embed="rId2"/>
            <a:stretch>
              <a:fillRect/>
            </a:stretch>
          </p:blipFill>
          <p:spPr>
            <a:xfrm>
              <a:off x="1353312" y="5913725"/>
              <a:ext cx="1463040" cy="1463040"/>
            </a:xfrm>
            <a:prstGeom prst="rect">
              <a:avLst/>
            </a:prstGeom>
          </p:spPr>
        </p:pic>
        <p:sp>
          <p:nvSpPr>
            <p:cNvPr id="16" name="TextBox 15"/>
            <p:cNvSpPr txBox="1"/>
            <p:nvPr/>
          </p:nvSpPr>
          <p:spPr>
            <a:xfrm>
              <a:off x="484632" y="7306496"/>
              <a:ext cx="3200400" cy="1169551"/>
            </a:xfrm>
            <a:prstGeom prst="rect">
              <a:avLst/>
            </a:prstGeom>
            <a:noFill/>
          </p:spPr>
          <p:txBody>
            <a:bodyPr wrap="square" rtlCol="0">
              <a:spAutoFit/>
            </a:bodyPr>
            <a:lstStyle/>
            <a:p>
              <a:pPr algn="ctr"/>
              <a:r>
                <a:rPr lang="en-US" sz="1400" b="1" dirty="0">
                  <a:cs typeface="Arial"/>
                </a:rPr>
                <a:t>Operations/Strategy</a:t>
              </a:r>
            </a:p>
            <a:p>
              <a:pPr marL="171450" indent="-171450">
                <a:buClr>
                  <a:schemeClr val="accent2"/>
                </a:buClr>
                <a:buSzPct val="80000"/>
                <a:buFont typeface="Wingdings" panose="05000000000000000000" pitchFamily="2" charset="2"/>
                <a:buChar char="n"/>
              </a:pPr>
              <a:r>
                <a:rPr lang="en-US" sz="1400" dirty="0"/>
                <a:t>What parts of our operation will be impacted by DERs?</a:t>
              </a:r>
            </a:p>
            <a:p>
              <a:pPr marL="171450" indent="-171450">
                <a:buClr>
                  <a:schemeClr val="accent2"/>
                </a:buClr>
                <a:buSzPct val="80000"/>
                <a:buFont typeface="Wingdings" panose="05000000000000000000" pitchFamily="2" charset="2"/>
                <a:buChar char="n"/>
              </a:pPr>
              <a:r>
                <a:rPr lang="en-US" sz="1400" dirty="0">
                  <a:cs typeface="Arial"/>
                </a:rPr>
                <a:t>Do we have a strategy for DERs?</a:t>
              </a:r>
            </a:p>
            <a:p>
              <a:pPr marL="171450" indent="-171450">
                <a:buClr>
                  <a:schemeClr val="accent2"/>
                </a:buClr>
                <a:buSzPct val="80000"/>
                <a:buFont typeface="Wingdings" panose="05000000000000000000" pitchFamily="2" charset="2"/>
                <a:buChar char="n"/>
              </a:pPr>
              <a:r>
                <a:rPr lang="en-US" sz="1400" dirty="0">
                  <a:cs typeface="Arial"/>
                </a:rPr>
                <a:t>Are we in the right businesses?</a:t>
              </a:r>
            </a:p>
          </p:txBody>
        </p:sp>
      </p:grpSp>
      <p:grpSp>
        <p:nvGrpSpPr>
          <p:cNvPr id="17" name="Group 16"/>
          <p:cNvGrpSpPr/>
          <p:nvPr/>
        </p:nvGrpSpPr>
        <p:grpSpPr>
          <a:xfrm>
            <a:off x="165087" y="4684127"/>
            <a:ext cx="2758575" cy="2547305"/>
            <a:chOff x="504303" y="2847180"/>
            <a:chExt cx="2758575" cy="2547305"/>
          </a:xfrm>
        </p:grpSpPr>
        <p:pic>
          <p:nvPicPr>
            <p:cNvPr id="18" name="Picture 17"/>
            <p:cNvPicPr>
              <a:picLocks noChangeAspect="1"/>
            </p:cNvPicPr>
            <p:nvPr/>
          </p:nvPicPr>
          <p:blipFill>
            <a:blip r:embed="rId3"/>
            <a:stretch>
              <a:fillRect/>
            </a:stretch>
          </p:blipFill>
          <p:spPr>
            <a:xfrm>
              <a:off x="1152070" y="2847180"/>
              <a:ext cx="1463040" cy="1463040"/>
            </a:xfrm>
            <a:prstGeom prst="rect">
              <a:avLst/>
            </a:prstGeom>
          </p:spPr>
        </p:pic>
        <p:sp>
          <p:nvSpPr>
            <p:cNvPr id="19" name="TextBox 18"/>
            <p:cNvSpPr txBox="1"/>
            <p:nvPr/>
          </p:nvSpPr>
          <p:spPr>
            <a:xfrm>
              <a:off x="504303" y="4224934"/>
              <a:ext cx="2758575" cy="1169551"/>
            </a:xfrm>
            <a:prstGeom prst="rect">
              <a:avLst/>
            </a:prstGeom>
            <a:noFill/>
          </p:spPr>
          <p:txBody>
            <a:bodyPr wrap="square" rtlCol="0">
              <a:spAutoFit/>
            </a:bodyPr>
            <a:lstStyle/>
            <a:p>
              <a:pPr algn="ctr"/>
              <a:r>
                <a:rPr lang="en-US" sz="1400" b="1" dirty="0">
                  <a:cs typeface="Arial"/>
                </a:rPr>
                <a:t>Customers</a:t>
              </a:r>
            </a:p>
            <a:p>
              <a:pPr marL="171450" indent="-171450">
                <a:buClr>
                  <a:schemeClr val="accent2"/>
                </a:buClr>
                <a:buSzPct val="80000"/>
                <a:buFont typeface="Wingdings" panose="05000000000000000000" pitchFamily="2" charset="2"/>
                <a:buChar char="n"/>
              </a:pPr>
              <a:r>
                <a:rPr lang="en-US" sz="1400" dirty="0"/>
                <a:t>What do they </a:t>
              </a:r>
              <a:r>
                <a:rPr lang="en-US" sz="1400" i="1" dirty="0"/>
                <a:t>really </a:t>
              </a:r>
              <a:r>
                <a:rPr lang="en-US" sz="1400" dirty="0"/>
                <a:t>want?</a:t>
              </a:r>
            </a:p>
            <a:p>
              <a:pPr marL="171450" indent="-171450">
                <a:buClr>
                  <a:schemeClr val="accent2"/>
                </a:buClr>
                <a:buSzPct val="80000"/>
                <a:buFont typeface="Wingdings" panose="05000000000000000000" pitchFamily="2" charset="2"/>
                <a:buChar char="n"/>
              </a:pPr>
              <a:r>
                <a:rPr lang="en-US" sz="1400" dirty="0"/>
                <a:t>What services?</a:t>
              </a:r>
            </a:p>
            <a:p>
              <a:pPr marL="171450" indent="-171450">
                <a:buClr>
                  <a:schemeClr val="accent2"/>
                </a:buClr>
                <a:buSzPct val="80000"/>
                <a:buFont typeface="Wingdings" panose="05000000000000000000" pitchFamily="2" charset="2"/>
                <a:buChar char="n"/>
              </a:pPr>
              <a:r>
                <a:rPr lang="en-US" sz="1400" dirty="0"/>
                <a:t>How much control?</a:t>
              </a:r>
            </a:p>
            <a:p>
              <a:pPr marL="171450" indent="-171450">
                <a:buClr>
                  <a:schemeClr val="accent2"/>
                </a:buClr>
                <a:buSzPct val="80000"/>
                <a:buFont typeface="Wingdings" panose="05000000000000000000" pitchFamily="2" charset="2"/>
                <a:buChar char="n"/>
              </a:pPr>
              <a:r>
                <a:rPr lang="en-US" sz="1400" dirty="0"/>
                <a:t>How much information?</a:t>
              </a:r>
            </a:p>
          </p:txBody>
        </p:sp>
      </p:grpSp>
      <p:grpSp>
        <p:nvGrpSpPr>
          <p:cNvPr id="20" name="Group 19"/>
          <p:cNvGrpSpPr/>
          <p:nvPr/>
        </p:nvGrpSpPr>
        <p:grpSpPr>
          <a:xfrm>
            <a:off x="256241" y="1820585"/>
            <a:ext cx="2244551" cy="2335978"/>
            <a:chOff x="465769" y="1313907"/>
            <a:chExt cx="2244551" cy="2335978"/>
          </a:xfrm>
        </p:grpSpPr>
        <p:pic>
          <p:nvPicPr>
            <p:cNvPr id="21" name="Picture 20"/>
            <p:cNvPicPr>
              <a:picLocks noChangeAspect="1"/>
            </p:cNvPicPr>
            <p:nvPr/>
          </p:nvPicPr>
          <p:blipFill>
            <a:blip r:embed="rId4"/>
            <a:stretch>
              <a:fillRect/>
            </a:stretch>
          </p:blipFill>
          <p:spPr>
            <a:xfrm>
              <a:off x="856524" y="1313907"/>
              <a:ext cx="1463040" cy="1463040"/>
            </a:xfrm>
            <a:prstGeom prst="rect">
              <a:avLst/>
            </a:prstGeom>
          </p:spPr>
        </p:pic>
        <p:sp>
          <p:nvSpPr>
            <p:cNvPr id="22" name="TextBox 21"/>
            <p:cNvSpPr txBox="1"/>
            <p:nvPr/>
          </p:nvSpPr>
          <p:spPr>
            <a:xfrm>
              <a:off x="465769" y="2695778"/>
              <a:ext cx="2244551" cy="95410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Leadership</a:t>
              </a:r>
            </a:p>
            <a:p>
              <a:pPr marL="171450" indent="-171450">
                <a:buClr>
                  <a:schemeClr val="accent2"/>
                </a:buClr>
                <a:buSzPct val="80000"/>
                <a:buFont typeface="Wingdings" panose="05000000000000000000" pitchFamily="2" charset="2"/>
                <a:buChar char="n"/>
              </a:pPr>
              <a:r>
                <a:rPr lang="en-US" sz="1400" dirty="0">
                  <a:latin typeface="Arial" panose="020B0604020202020204" pitchFamily="34" charset="0"/>
                  <a:cs typeface="Arial" panose="020B0604020202020204" pitchFamily="34" charset="0"/>
                </a:rPr>
                <a:t>Are our leaders/ managers educated on the topic of DERs?</a:t>
              </a:r>
            </a:p>
          </p:txBody>
        </p:sp>
      </p:grpSp>
      <p:grpSp>
        <p:nvGrpSpPr>
          <p:cNvPr id="23" name="Group 22"/>
          <p:cNvGrpSpPr/>
          <p:nvPr/>
        </p:nvGrpSpPr>
        <p:grpSpPr>
          <a:xfrm>
            <a:off x="3193500" y="4283865"/>
            <a:ext cx="3474720" cy="2549764"/>
            <a:chOff x="5212432" y="1313907"/>
            <a:chExt cx="3474720" cy="2549764"/>
          </a:xfrm>
        </p:grpSpPr>
        <p:pic>
          <p:nvPicPr>
            <p:cNvPr id="24" name="Picture 23"/>
            <p:cNvPicPr>
              <a:picLocks noChangeAspect="1"/>
            </p:cNvPicPr>
            <p:nvPr/>
          </p:nvPicPr>
          <p:blipFill>
            <a:blip r:embed="rId5"/>
            <a:stretch>
              <a:fillRect/>
            </a:stretch>
          </p:blipFill>
          <p:spPr>
            <a:xfrm>
              <a:off x="6316612" y="1313907"/>
              <a:ext cx="1463040" cy="1463040"/>
            </a:xfrm>
            <a:prstGeom prst="rect">
              <a:avLst/>
            </a:prstGeom>
          </p:spPr>
        </p:pic>
        <p:sp>
          <p:nvSpPr>
            <p:cNvPr id="25" name="TextBox 24"/>
            <p:cNvSpPr txBox="1"/>
            <p:nvPr/>
          </p:nvSpPr>
          <p:spPr>
            <a:xfrm>
              <a:off x="5212432" y="2694120"/>
              <a:ext cx="3474720" cy="1169551"/>
            </a:xfrm>
            <a:prstGeom prst="rect">
              <a:avLst/>
            </a:prstGeom>
            <a:noFill/>
          </p:spPr>
          <p:txBody>
            <a:bodyPr wrap="square" rtlCol="0">
              <a:spAutoFit/>
            </a:bodyPr>
            <a:lstStyle/>
            <a:p>
              <a:pPr algn="ctr"/>
              <a:r>
                <a:rPr lang="en-US" sz="1400" b="1" dirty="0">
                  <a:cs typeface="Arial"/>
                </a:rPr>
                <a:t>Regulatory</a:t>
              </a:r>
            </a:p>
            <a:p>
              <a:pPr marL="171450" indent="-171450">
                <a:buClr>
                  <a:schemeClr val="accent2"/>
                </a:buClr>
                <a:buSzPct val="80000"/>
                <a:buFont typeface="Wingdings" panose="05000000000000000000" pitchFamily="2" charset="2"/>
                <a:buChar char="n"/>
              </a:pPr>
              <a:r>
                <a:rPr lang="en-US" sz="1400" dirty="0"/>
                <a:t>What are our policy preferences for DERs?</a:t>
              </a:r>
            </a:p>
            <a:p>
              <a:pPr marL="171450" indent="-171450">
                <a:buClr>
                  <a:schemeClr val="accent2"/>
                </a:buClr>
                <a:buSzPct val="80000"/>
                <a:buFont typeface="Wingdings" panose="05000000000000000000" pitchFamily="2" charset="2"/>
                <a:buChar char="n"/>
              </a:pPr>
              <a:r>
                <a:rPr lang="en-US" sz="1400" dirty="0"/>
                <a:t>Is there still time to influence regulatory outcomes?</a:t>
              </a:r>
            </a:p>
          </p:txBody>
        </p:sp>
      </p:grpSp>
      <p:grpSp>
        <p:nvGrpSpPr>
          <p:cNvPr id="26" name="Group 25"/>
          <p:cNvGrpSpPr/>
          <p:nvPr/>
        </p:nvGrpSpPr>
        <p:grpSpPr>
          <a:xfrm>
            <a:off x="3291472" y="1203745"/>
            <a:ext cx="3475457" cy="2951060"/>
            <a:chOff x="3055972" y="1203745"/>
            <a:chExt cx="3475457" cy="2951060"/>
          </a:xfrm>
        </p:grpSpPr>
        <p:sp>
          <p:nvSpPr>
            <p:cNvPr id="27" name="TextBox 26"/>
            <p:cNvSpPr txBox="1"/>
            <p:nvPr/>
          </p:nvSpPr>
          <p:spPr>
            <a:xfrm>
              <a:off x="3055972" y="2554367"/>
              <a:ext cx="3475457" cy="1600438"/>
            </a:xfrm>
            <a:prstGeom prst="rect">
              <a:avLst/>
            </a:prstGeom>
            <a:noFill/>
          </p:spPr>
          <p:txBody>
            <a:bodyPr wrap="square" rtlCol="0">
              <a:spAutoFit/>
            </a:bodyPr>
            <a:lstStyle/>
            <a:p>
              <a:pPr algn="ctr"/>
              <a:r>
                <a:rPr lang="en-US" sz="1400" b="1" dirty="0">
                  <a:cs typeface="Arial"/>
                </a:rPr>
                <a:t>System Planning</a:t>
              </a:r>
            </a:p>
            <a:p>
              <a:pPr marL="171450" indent="-171450">
                <a:buClr>
                  <a:schemeClr val="accent2"/>
                </a:buClr>
                <a:buSzPct val="80000"/>
                <a:buFont typeface="Wingdings" panose="05000000000000000000" pitchFamily="2" charset="2"/>
                <a:buChar char="n"/>
              </a:pPr>
              <a:r>
                <a:rPr lang="en-US" sz="1400" dirty="0"/>
                <a:t>How many DERs are on our system, and what are their impacts?</a:t>
              </a:r>
            </a:p>
            <a:p>
              <a:pPr marL="171450" indent="-171450">
                <a:buClr>
                  <a:schemeClr val="accent2"/>
                </a:buClr>
                <a:buSzPct val="80000"/>
                <a:buFont typeface="Wingdings" panose="05000000000000000000" pitchFamily="2" charset="2"/>
                <a:buChar char="n"/>
              </a:pPr>
              <a:r>
                <a:rPr lang="en-US" sz="1400" dirty="0"/>
                <a:t>In the future, where will resources be and when?</a:t>
              </a:r>
            </a:p>
            <a:p>
              <a:pPr marL="171450" indent="-171450">
                <a:buClr>
                  <a:schemeClr val="accent2"/>
                </a:buClr>
                <a:buSzPct val="80000"/>
                <a:buFont typeface="Wingdings" panose="05000000000000000000" pitchFamily="2" charset="2"/>
                <a:buChar char="n"/>
              </a:pPr>
              <a:r>
                <a:rPr lang="en-US" sz="1400" dirty="0">
                  <a:cs typeface="Arial"/>
                </a:rPr>
                <a:t>How will we plan for increased DER deployment?</a:t>
              </a:r>
            </a:p>
          </p:txBody>
        </p:sp>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2180" y="1203745"/>
              <a:ext cx="1463040" cy="1463040"/>
            </a:xfrm>
            <a:prstGeom prst="rect">
              <a:avLst/>
            </a:prstGeom>
          </p:spPr>
        </p:pic>
      </p:grpSp>
      <p:grpSp>
        <p:nvGrpSpPr>
          <p:cNvPr id="29" name="Group 28"/>
          <p:cNvGrpSpPr/>
          <p:nvPr/>
        </p:nvGrpSpPr>
        <p:grpSpPr>
          <a:xfrm>
            <a:off x="6790779" y="4772924"/>
            <a:ext cx="3149824" cy="2118918"/>
            <a:chOff x="5321238" y="5766193"/>
            <a:chExt cx="3149824" cy="2118918"/>
          </a:xfrm>
        </p:grpSpPr>
        <p:pic>
          <p:nvPicPr>
            <p:cNvPr id="30" name="Picture 29"/>
            <p:cNvPicPr>
              <a:picLocks noChangeAspect="1"/>
            </p:cNvPicPr>
            <p:nvPr/>
          </p:nvPicPr>
          <p:blipFill>
            <a:blip r:embed="rId7"/>
            <a:stretch>
              <a:fillRect/>
            </a:stretch>
          </p:blipFill>
          <p:spPr>
            <a:xfrm>
              <a:off x="6164630" y="5766193"/>
              <a:ext cx="1463040" cy="1463040"/>
            </a:xfrm>
            <a:prstGeom prst="rect">
              <a:avLst/>
            </a:prstGeom>
          </p:spPr>
        </p:pic>
        <p:sp>
          <p:nvSpPr>
            <p:cNvPr id="31" name="TextBox 30"/>
            <p:cNvSpPr txBox="1"/>
            <p:nvPr/>
          </p:nvSpPr>
          <p:spPr>
            <a:xfrm>
              <a:off x="5321238" y="7146447"/>
              <a:ext cx="3149824" cy="738664"/>
            </a:xfrm>
            <a:prstGeom prst="rect">
              <a:avLst/>
            </a:prstGeom>
            <a:noFill/>
          </p:spPr>
          <p:txBody>
            <a:bodyPr wrap="square" rtlCol="0">
              <a:spAutoFit/>
            </a:bodyPr>
            <a:lstStyle/>
            <a:p>
              <a:pPr algn="ctr"/>
              <a:r>
                <a:rPr lang="en-US" sz="1400" b="1" dirty="0">
                  <a:cs typeface="Arial"/>
                </a:rPr>
                <a:t>Revenue Generation</a:t>
              </a:r>
            </a:p>
            <a:p>
              <a:pPr marL="171450" indent="-171450">
                <a:buClr>
                  <a:schemeClr val="accent2"/>
                </a:buClr>
                <a:buSzPct val="80000"/>
                <a:buFont typeface="Wingdings" panose="05000000000000000000" pitchFamily="2" charset="2"/>
                <a:buChar char="n"/>
              </a:pPr>
              <a:r>
                <a:rPr lang="en-US" sz="1400" dirty="0"/>
                <a:t>How will we make money?</a:t>
              </a:r>
            </a:p>
            <a:p>
              <a:endParaRPr lang="en-US" sz="1400" b="1" dirty="0">
                <a:cs typeface="Arial"/>
              </a:endParaRPr>
            </a:p>
          </p:txBody>
        </p:sp>
      </p:grpSp>
      <p:sp>
        <p:nvSpPr>
          <p:cNvPr id="32" name="TextBox 31"/>
          <p:cNvSpPr txBox="1"/>
          <p:nvPr/>
        </p:nvSpPr>
        <p:spPr>
          <a:xfrm>
            <a:off x="2500792" y="6902093"/>
            <a:ext cx="5429775" cy="523220"/>
          </a:xfrm>
          <a:prstGeom prst="rect">
            <a:avLst/>
          </a:prstGeom>
          <a:solidFill>
            <a:schemeClr val="accent2"/>
          </a:solidFill>
        </p:spPr>
        <p:txBody>
          <a:bodyPr wrap="square" rtlCol="0">
            <a:spAutoFit/>
          </a:bodyPr>
          <a:lstStyle/>
          <a:p>
            <a:pPr algn="ctr"/>
            <a:r>
              <a:rPr lang="en-US" sz="1400" b="1" dirty="0">
                <a:solidFill>
                  <a:schemeClr val="bg1"/>
                </a:solidFill>
              </a:rPr>
              <a:t>These are only some examples of the myriad questions utilities must answer relating to DERs.</a:t>
            </a:r>
          </a:p>
        </p:txBody>
      </p:sp>
    </p:spTree>
    <p:extLst>
      <p:ext uri="{BB962C8B-B14F-4D97-AF65-F5344CB8AC3E}">
        <p14:creationId xmlns:p14="http://schemas.microsoft.com/office/powerpoint/2010/main" val="1359713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Us</a:t>
            </a:r>
          </a:p>
        </p:txBody>
      </p:sp>
      <p:sp>
        <p:nvSpPr>
          <p:cNvPr id="3" name="Slide Number Placeholder 2"/>
          <p:cNvSpPr>
            <a:spLocks noGrp="1"/>
          </p:cNvSpPr>
          <p:nvPr>
            <p:ph type="sldNum" sz="quarter" idx="12"/>
          </p:nvPr>
        </p:nvSpPr>
        <p:spPr/>
        <p:txBody>
          <a:bodyPr/>
          <a:lstStyle/>
          <a:p>
            <a:fld id="{8C4919C0-ACED-B549-A0FE-3B80E1489620}" type="slidenum">
              <a:rPr lang="en-US" smtClean="0"/>
              <a:t>16</a:t>
            </a:fld>
            <a:endParaRPr lang="en-US" dirty="0"/>
          </a:p>
        </p:txBody>
      </p:sp>
    </p:spTree>
    <p:extLst>
      <p:ext uri="{BB962C8B-B14F-4D97-AF65-F5344CB8AC3E}">
        <p14:creationId xmlns:p14="http://schemas.microsoft.com/office/powerpoint/2010/main" val="3018984015"/>
      </p:ext>
    </p:extLst>
  </p:cSld>
  <p:clrMapOvr>
    <a:masterClrMapping/>
  </p:clrMapOvr>
</p:sld>
</file>

<file path=ppt/theme/theme1.xml><?xml version="1.0" encoding="utf-8"?>
<a:theme xmlns:a="http://schemas.openxmlformats.org/drawingml/2006/main" name="Report Template_2016">
  <a:themeElements>
    <a:clrScheme name="SM_2016 1">
      <a:dk1>
        <a:srgbClr val="5F6062"/>
      </a:dk1>
      <a:lt1>
        <a:sysClr val="window" lastClr="FFFFFF"/>
      </a:lt1>
      <a:dk2>
        <a:srgbClr val="5F6062"/>
      </a:dk2>
      <a:lt2>
        <a:srgbClr val="5F6062"/>
      </a:lt2>
      <a:accent1>
        <a:srgbClr val="5F6062"/>
      </a:accent1>
      <a:accent2>
        <a:srgbClr val="26BCD7"/>
      </a:accent2>
      <a:accent3>
        <a:srgbClr val="EE8434"/>
      </a:accent3>
      <a:accent4>
        <a:srgbClr val="62BB46"/>
      </a:accent4>
      <a:accent5>
        <a:srgbClr val="C33A32"/>
      </a:accent5>
      <a:accent6>
        <a:srgbClr val="FDBA12"/>
      </a:accent6>
      <a:hlink>
        <a:srgbClr val="5F6062"/>
      </a:hlink>
      <a:folHlink>
        <a:srgbClr val="5F606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nchorCtr="1"/>
      <a:lstStyle>
        <a:defPPr algn="ctr">
          <a:defRPr sz="1200" b="1" dirty="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port Template_2016" id="{B782214E-7C05-4B9B-998C-4FB59AEF1031}" vid="{356F5F39-9B91-4348-BE86-0D3B156D6F4A}"/>
    </a:ext>
  </a:extLst>
</a:theme>
</file>

<file path=ppt/theme/theme2.xml><?xml version="1.0" encoding="utf-8"?>
<a:theme xmlns:a="http://schemas.openxmlformats.org/drawingml/2006/main" name="Report Template_2015_CASE STUDY LAYOUT">
  <a:themeElements>
    <a:clrScheme name="Custom 1">
      <a:dk1>
        <a:srgbClr val="5F6062"/>
      </a:dk1>
      <a:lt1>
        <a:sysClr val="window" lastClr="FFFFFF"/>
      </a:lt1>
      <a:dk2>
        <a:srgbClr val="5F6062"/>
      </a:dk2>
      <a:lt2>
        <a:srgbClr val="5F6062"/>
      </a:lt2>
      <a:accent1>
        <a:srgbClr val="5F6062"/>
      </a:accent1>
      <a:accent2>
        <a:srgbClr val="26BCD7"/>
      </a:accent2>
      <a:accent3>
        <a:srgbClr val="B2B3B2"/>
      </a:accent3>
      <a:accent4>
        <a:srgbClr val="62BB46"/>
      </a:accent4>
      <a:accent5>
        <a:srgbClr val="C33A32"/>
      </a:accent5>
      <a:accent6>
        <a:srgbClr val="FDBA12"/>
      </a:accent6>
      <a:hlink>
        <a:srgbClr val="5F6062"/>
      </a:hlink>
      <a:folHlink>
        <a:srgbClr val="5F606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nchorCtr="1"/>
      <a:lstStyle>
        <a:defPPr algn="ctr">
          <a:defRPr sz="1200" b="1" dirty="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port Template_2016" id="{B782214E-7C05-4B9B-998C-4FB59AEF1031}" vid="{EE3F4EB7-7412-436A-8931-F4C6D03B6F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Report Template</Template>
  <TotalTime>4017</TotalTime>
  <Words>3727</Words>
  <Application>Microsoft Office PowerPoint</Application>
  <PresentationFormat>Custom</PresentationFormat>
  <Paragraphs>334</Paragraphs>
  <Slides>17</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Arial</vt:lpstr>
      <vt:lpstr>Arial Narrow</vt:lpstr>
      <vt:lpstr>Calibri</vt:lpstr>
      <vt:lpstr>Courier New</vt:lpstr>
      <vt:lpstr>Lucida Grande</vt:lpstr>
      <vt:lpstr>MS PGothic</vt:lpstr>
      <vt:lpstr>Times New Roman</vt:lpstr>
      <vt:lpstr>Wingdings</vt:lpstr>
      <vt:lpstr>Report Template_2016</vt:lpstr>
      <vt:lpstr>Report Template_2015_CASE STUDY LAYOUT</vt:lpstr>
      <vt:lpstr>Summary of NARUC Manual on Distributed Energy Resource Compensation</vt:lpstr>
      <vt:lpstr>Contents</vt:lpstr>
      <vt:lpstr>Introduction </vt:lpstr>
      <vt:lpstr>What Are DERs</vt:lpstr>
      <vt:lpstr>Why DERs are Changing the Utility Industry</vt:lpstr>
      <vt:lpstr>DER Facts and Figures</vt:lpstr>
      <vt:lpstr>DERs Are Causing Significant Issues for Utilities and Regulators</vt:lpstr>
      <vt:lpstr>A Continuum of Responses</vt:lpstr>
      <vt:lpstr>What Can Regulators and Utilities Do…Options Abound</vt:lpstr>
      <vt:lpstr>Net Energy Metering and Demand Charges</vt:lpstr>
      <vt:lpstr>Valuation Methodology (Value of Resource/Service)</vt:lpstr>
      <vt:lpstr>Fixed Charges and Minimum Billing</vt:lpstr>
      <vt:lpstr>Standby Charges and Backup Charges </vt:lpstr>
      <vt:lpstr>Interconnection Fees and Metering Charges</vt:lpstr>
      <vt:lpstr>Industry Response to NARUC Report</vt:lpstr>
      <vt:lpstr>Key Questions for Utilities</vt:lpstr>
      <vt:lpstr>Contact Us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NARUC Manual on Distributed Energy Resource Compensation</dc:title>
  <dc:subject/>
  <dc:creator>Eric Hanson</dc:creator>
  <cp:keywords/>
  <dc:description/>
  <cp:lastModifiedBy>Loaner</cp:lastModifiedBy>
  <cp:revision>209</cp:revision>
  <cp:lastPrinted>2016-10-12T18:38:50Z</cp:lastPrinted>
  <dcterms:created xsi:type="dcterms:W3CDTF">2016-09-05T14:28:29Z</dcterms:created>
  <dcterms:modified xsi:type="dcterms:W3CDTF">2016-10-21T15:12:43Z</dcterms:modified>
  <cp:category/>
</cp:coreProperties>
</file>