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50" r:id="rId2"/>
    <p:sldId id="2555" r:id="rId3"/>
    <p:sldId id="2556" r:id="rId4"/>
    <p:sldId id="2553" r:id="rId5"/>
    <p:sldId id="2554" r:id="rId6"/>
    <p:sldId id="2557" r:id="rId7"/>
    <p:sldId id="2558" r:id="rId8"/>
    <p:sldId id="2559" r:id="rId9"/>
    <p:sldId id="2560" r:id="rId10"/>
    <p:sldId id="2562" r:id="rId11"/>
    <p:sldId id="2561" r:id="rId12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6062"/>
    <a:srgbClr val="26BCD7"/>
    <a:srgbClr val="B2B3B2"/>
    <a:srgbClr val="62BB46"/>
    <a:srgbClr val="CBCCCB"/>
    <a:srgbClr val="EE8434"/>
    <a:srgbClr val="A05EB5"/>
    <a:srgbClr val="E6E6E6"/>
    <a:srgbClr val="53585F"/>
    <a:srgbClr val="FDB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63" autoAdjust="0"/>
    <p:restoredTop sz="95890"/>
  </p:normalViewPr>
  <p:slideViewPr>
    <p:cSldViewPr snapToGrid="0" snapToObjects="1">
      <p:cViewPr varScale="1">
        <p:scale>
          <a:sx n="55" d="100"/>
          <a:sy n="55" d="100"/>
        </p:scale>
        <p:origin x="1798" y="28"/>
      </p:cViewPr>
      <p:guideLst>
        <p:guide orient="horz" pos="175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314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66537D-6E52-BB44-976A-0123FCBDB3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6EC1F-2C7D-0244-B548-B95FB99B3A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AA88B-7326-F14A-8ACC-451685B0B8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51402-0AB7-8D4D-8061-7ECA9EF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51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99236-4D48-8B4D-B4E9-39DA4333DA4D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F06A2-BFC5-ED49-AAEF-85890C6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enera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3729" y="6491396"/>
            <a:ext cx="3933471" cy="1281007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71220E1-2D15-964F-ADDC-111906ABA0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162" y="2194560"/>
            <a:ext cx="5545690" cy="166434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D11A945-4F1D-E24A-9640-369A6E98FE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1162" y="3922428"/>
            <a:ext cx="5545690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 – Arial Regular, 16 Point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4C0887D-8641-BC46-B830-27FCE02E0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1162" y="5413381"/>
            <a:ext cx="3621024" cy="523594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>
              <a:buNone/>
              <a:defRPr sz="16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79126" y="6715232"/>
            <a:ext cx="1350819" cy="849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Client Logo Here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025996" y="7564317"/>
            <a:ext cx="3094170" cy="200055"/>
          </a:xfrm>
          <a:prstGeom prst="rect">
            <a:avLst/>
          </a:prstGeom>
        </p:spPr>
        <p:txBody>
          <a:bodyPr wrap="square" lIns="0" rIns="0" rtlCol="0">
            <a:spAutoFit/>
          </a:bodyPr>
          <a:lstStyle/>
          <a:p>
            <a:pPr algn="r"/>
            <a:r>
              <a:rPr lang="en-US" sz="700" dirty="0"/>
              <a:t>Copyright © 2022 by ScottMadden,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93326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Ener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3729" y="6491396"/>
            <a:ext cx="3933471" cy="1281007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71220E1-2D15-964F-ADDC-111906ABA0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162" y="2194560"/>
            <a:ext cx="5545690" cy="1664208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D11A945-4F1D-E24A-9640-369A6E98FE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1162" y="3922428"/>
            <a:ext cx="5545690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 – Arial Regular, 16 Point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4C0887D-8641-BC46-B830-27FCE02E0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1162" y="5413381"/>
            <a:ext cx="3622358" cy="523594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>
              <a:buNone/>
              <a:defRPr sz="16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025996" y="7564317"/>
            <a:ext cx="3094170" cy="200055"/>
          </a:xfrm>
          <a:prstGeom prst="rect">
            <a:avLst/>
          </a:prstGeom>
        </p:spPr>
        <p:txBody>
          <a:bodyPr wrap="square" lIns="0" rIns="0" rtlCol="0">
            <a:spAutoFit/>
          </a:bodyPr>
          <a:lstStyle/>
          <a:p>
            <a:pPr algn="r"/>
            <a:r>
              <a:rPr lang="en-US" sz="700" dirty="0"/>
              <a:t>Copyright © 2022 by ScottMadden, Inc. All rights reserved.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287598" y="6715649"/>
            <a:ext cx="1350819" cy="849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2840330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26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Co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3729" y="6491396"/>
            <a:ext cx="3933471" cy="1281007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71220E1-2D15-964F-ADDC-111906ABA0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162" y="2194560"/>
            <a:ext cx="5545690" cy="166434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D11A945-4F1D-E24A-9640-369A6E98FE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1162" y="3922428"/>
            <a:ext cx="5545690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 – Arial Regular, 16 Point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4C0887D-8641-BC46-B830-27FCE02E0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1162" y="5413381"/>
            <a:ext cx="3621024" cy="523594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>
              <a:buNone/>
              <a:defRPr sz="16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287598" y="6715649"/>
            <a:ext cx="1350819" cy="849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Client Logo Here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025996" y="7564317"/>
            <a:ext cx="3094170" cy="200055"/>
          </a:xfrm>
          <a:prstGeom prst="rect">
            <a:avLst/>
          </a:prstGeom>
        </p:spPr>
        <p:txBody>
          <a:bodyPr wrap="square" lIns="0" rIns="0" rtlCol="0">
            <a:spAutoFit/>
          </a:bodyPr>
          <a:lstStyle/>
          <a:p>
            <a:pPr algn="r"/>
            <a:r>
              <a:rPr lang="en-US" sz="700" dirty="0"/>
              <a:t>Copyright © 2021 by ScottMadden,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54894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Nucle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3729" y="6491396"/>
            <a:ext cx="3933471" cy="1281007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71220E1-2D15-964F-ADDC-111906ABA0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162" y="2194560"/>
            <a:ext cx="5545690" cy="1664208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D11A945-4F1D-E24A-9640-369A6E98FE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1162" y="3922428"/>
            <a:ext cx="5545690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 – Arial Regular, 16 Point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4C0887D-8641-BC46-B830-27FCE02E0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1162" y="5413381"/>
            <a:ext cx="3622358" cy="523594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>
              <a:buNone/>
              <a:defRPr sz="16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025996" y="7564317"/>
            <a:ext cx="3094170" cy="200055"/>
          </a:xfrm>
          <a:prstGeom prst="rect">
            <a:avLst/>
          </a:prstGeom>
        </p:spPr>
        <p:txBody>
          <a:bodyPr wrap="square" lIns="0" rIns="0" rtlCol="0">
            <a:spAutoFit/>
          </a:bodyPr>
          <a:lstStyle/>
          <a:p>
            <a:pPr algn="r"/>
            <a:r>
              <a:rPr lang="en-US" sz="700" dirty="0"/>
              <a:t>Copyright © 2021 by ScottMadden, Inc. All rights reserved.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287598" y="6715649"/>
            <a:ext cx="1350819" cy="849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337435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- Renewab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13CEF4-4104-C146-97FE-62F5BB8FCC17}"/>
              </a:ext>
            </a:extLst>
          </p:cNvPr>
          <p:cNvSpPr/>
          <p:nvPr userDrawn="1"/>
        </p:nvSpPr>
        <p:spPr>
          <a:xfrm>
            <a:off x="-3729" y="6491396"/>
            <a:ext cx="3933471" cy="1281007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71220E1-2D15-964F-ADDC-111906ABA0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162" y="2194560"/>
            <a:ext cx="5545690" cy="1664208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 – Arial Bold, 30 Point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D11A945-4F1D-E24A-9640-369A6E98FE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1162" y="3922428"/>
            <a:ext cx="5545690" cy="584530"/>
          </a:xfrm>
          <a:prstGeom prst="rect">
            <a:avLst/>
          </a:prstGeom>
        </p:spPr>
        <p:txBody>
          <a:bodyPr lIns="0" rIns="0" anchor="b" anchorCtr="0">
            <a:noAutofit/>
          </a:bodyPr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75438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Subtitle – Arial Regular, 16 Point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4C0887D-8641-BC46-B830-27FCE02E0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1162" y="5413381"/>
            <a:ext cx="3622358" cy="523594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>
              <a:buNone/>
              <a:defRPr sz="16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 – Arial Regular, 16 Point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025996" y="7564317"/>
            <a:ext cx="3094170" cy="200055"/>
          </a:xfrm>
          <a:prstGeom prst="rect">
            <a:avLst/>
          </a:prstGeom>
        </p:spPr>
        <p:txBody>
          <a:bodyPr wrap="square" lIns="0" rIns="0" rtlCol="0">
            <a:spAutoFit/>
          </a:bodyPr>
          <a:lstStyle/>
          <a:p>
            <a:pPr algn="r"/>
            <a:r>
              <a:rPr lang="en-US" sz="700" dirty="0"/>
              <a:t>Copyright © 2021 by ScottMadden, Inc. All rights reserved.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287598" y="6715649"/>
            <a:ext cx="1350819" cy="849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Client Logo Here</a:t>
            </a:r>
          </a:p>
        </p:txBody>
      </p:sp>
    </p:spTree>
    <p:extLst>
      <p:ext uri="{BB962C8B-B14F-4D97-AF65-F5344CB8AC3E}">
        <p14:creationId xmlns:p14="http://schemas.microsoft.com/office/powerpoint/2010/main" val="20662120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08C4EFD-F917-EA46-AB7C-84E404639E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1323" y="2205673"/>
            <a:ext cx="1215756" cy="1215756"/>
          </a:xfrm>
          <a:prstGeom prst="rect">
            <a:avLst/>
          </a:prstGeom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C3957A5-6A64-6A49-850D-01221C79D5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4698" y="3677121"/>
            <a:ext cx="9516977" cy="7136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rgbClr val="26BCD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 – Arial Bold, 40 Point</a:t>
            </a:r>
          </a:p>
        </p:txBody>
      </p:sp>
      <p:sp>
        <p:nvSpPr>
          <p:cNvPr id="6" name="Picture Placeholder 40">
            <a:extLst>
              <a:ext uri="{FF2B5EF4-FFF2-40B4-BE49-F238E27FC236}">
                <a16:creationId xmlns:a16="http://schemas.microsoft.com/office/drawing/2014/main" id="{6E6B54B1-BBA1-484E-883D-4780AFECBF6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2001" y="2356515"/>
            <a:ext cx="914400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Icon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FB470F8-3A08-F84F-9F11-FA4017C6F9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4696" y="4386099"/>
            <a:ext cx="9516978" cy="563034"/>
          </a:xfrm>
          <a:prstGeom prst="rect">
            <a:avLst/>
          </a:prstGeom>
        </p:spPr>
        <p:txBody>
          <a:bodyPr anchor="ctr" anchorCtr="1"/>
          <a:lstStyle>
            <a:lvl1pPr marL="0" indent="0" algn="ctr">
              <a:buNone/>
              <a:defRPr sz="2000" b="0" cap="all" baseline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Subtitle – Arial Regular, 20 Point, Center Aligned, UPPERCASE</a:t>
            </a:r>
          </a:p>
        </p:txBody>
      </p:sp>
    </p:spTree>
    <p:extLst>
      <p:ext uri="{BB962C8B-B14F-4D97-AF65-F5344CB8AC3E}">
        <p14:creationId xmlns:p14="http://schemas.microsoft.com/office/powerpoint/2010/main" val="229499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9FC44-2AB2-B34C-8B97-046C0EFC651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C3A82C5-E2FF-9D47-A604-84E61CCE35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619F07DB-CCD5-9A4E-A9A0-630BAF70F4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849" y="223520"/>
            <a:ext cx="9496094" cy="38682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190" indent="0">
              <a:buNone/>
              <a:defRPr/>
            </a:lvl2pPr>
            <a:lvl3pPr marL="754380" indent="0">
              <a:buNone/>
              <a:defRPr/>
            </a:lvl3pPr>
            <a:lvl4pPr marL="1131570" indent="0">
              <a:buNone/>
              <a:defRPr/>
            </a:lvl4pPr>
            <a:lvl5pPr marL="1508760" indent="0">
              <a:buNone/>
              <a:defRPr/>
            </a:lvl5pPr>
          </a:lstStyle>
          <a:p>
            <a:r>
              <a:rPr lang="en-US" dirty="0"/>
              <a:t>Click to add Section Title – Arial Regular, 16 Point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271464" y="1266613"/>
            <a:ext cx="9496425" cy="5733288"/>
          </a:xfrm>
          <a:prstGeom prst="rect">
            <a:avLst/>
          </a:prstGeom>
        </p:spPr>
        <p:txBody>
          <a:bodyPr lIns="45720" tIns="45720" rIns="45720" bIns="45720"/>
          <a:lstStyle>
            <a:lvl1pPr>
              <a:spcBef>
                <a:spcPts val="250"/>
              </a:spcBef>
              <a:spcAft>
                <a:spcPts val="250"/>
              </a:spcAft>
              <a:defRPr/>
            </a:lvl1pPr>
            <a:lvl2pPr marL="219075" indent="-219075">
              <a:spcBef>
                <a:spcPts val="250"/>
              </a:spcBef>
              <a:spcAft>
                <a:spcPts val="250"/>
              </a:spcAft>
              <a:buSzPct val="100000"/>
              <a:buFont typeface="Wingdings" panose="05000000000000000000" pitchFamily="2" charset="2"/>
              <a:buChar char=""/>
              <a:tabLst/>
              <a:defRPr/>
            </a:lvl2pPr>
            <a:lvl3pPr marL="574675" indent="-231775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3pPr>
            <a:lvl4pPr marL="914400" indent="-223838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4pPr>
            <a:lvl5pPr marL="1254125" indent="-227013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5pPr>
            <a:lvl6pPr marL="1604963" indent="-233363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0399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9FC44-2AB2-B34C-8B97-046C0EFC651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C3A82C5-E2FF-9D47-A604-84E61CCE35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271464" y="1266613"/>
            <a:ext cx="9496425" cy="5733288"/>
          </a:xfrm>
          <a:prstGeom prst="rect">
            <a:avLst/>
          </a:prstGeom>
        </p:spPr>
        <p:txBody>
          <a:bodyPr lIns="45720" tIns="45720" rIns="45720" bIns="45720"/>
          <a:lstStyle>
            <a:lvl1pPr>
              <a:spcBef>
                <a:spcPts val="250"/>
              </a:spcBef>
              <a:spcAft>
                <a:spcPts val="250"/>
              </a:spcAft>
              <a:defRPr/>
            </a:lvl1pPr>
            <a:lvl2pPr marL="219075" indent="-219075">
              <a:spcBef>
                <a:spcPts val="250"/>
              </a:spcBef>
              <a:spcAft>
                <a:spcPts val="250"/>
              </a:spcAft>
              <a:buSzPct val="100000"/>
              <a:buFont typeface="Wingdings" panose="05000000000000000000" pitchFamily="2" charset="2"/>
              <a:buChar char=""/>
              <a:tabLst/>
              <a:defRPr/>
            </a:lvl2pPr>
            <a:lvl3pPr marL="574675" indent="-231775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3pPr>
            <a:lvl4pPr marL="914400" indent="-230188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4pPr>
            <a:lvl5pPr marL="1254125" indent="-227013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5pPr>
            <a:lvl6pPr marL="1604963" indent="-233363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6126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593C-B4AA-4E42-8CEB-8742804BE6C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B252D61-2A38-954D-8832-B0B7673AB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92F2CF97-5DD9-A149-9BE1-8DAE4B76E1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849" y="223520"/>
            <a:ext cx="9496094" cy="38682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190" indent="0">
              <a:buNone/>
              <a:defRPr/>
            </a:lvl2pPr>
            <a:lvl3pPr marL="754380" indent="0">
              <a:buNone/>
              <a:defRPr/>
            </a:lvl3pPr>
            <a:lvl4pPr marL="1131570" indent="0">
              <a:buNone/>
              <a:defRPr/>
            </a:lvl4pPr>
            <a:lvl5pPr marL="1508760" indent="0">
              <a:buNone/>
              <a:defRPr/>
            </a:lvl5pPr>
          </a:lstStyle>
          <a:p>
            <a:r>
              <a:rPr lang="en-US" dirty="0"/>
              <a:t>Click to add Section Title – Arial Regular, 16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34" hasCustomPrompt="1"/>
          </p:nvPr>
        </p:nvSpPr>
        <p:spPr>
          <a:xfrm>
            <a:off x="271463" y="1271016"/>
            <a:ext cx="4636008" cy="5733288"/>
          </a:xfrm>
          <a:prstGeom prst="rect">
            <a:avLst/>
          </a:prstGeom>
        </p:spPr>
        <p:txBody>
          <a:bodyPr lIns="45720" tIns="45720" rIns="45720" bIns="45720"/>
          <a:lstStyle>
            <a:lvl1pPr>
              <a:spcBef>
                <a:spcPts val="250"/>
              </a:spcBef>
              <a:spcAft>
                <a:spcPts val="250"/>
              </a:spcAft>
              <a:defRPr baseline="0"/>
            </a:lvl1pPr>
            <a:lvl2pPr marL="219075" indent="-219075">
              <a:spcBef>
                <a:spcPts val="250"/>
              </a:spcBef>
              <a:spcAft>
                <a:spcPts val="250"/>
              </a:spcAft>
              <a:buSzPct val="100000"/>
              <a:buFont typeface="Wingdings" panose="05000000000000000000" pitchFamily="2" charset="2"/>
              <a:buChar char=""/>
              <a:defRPr/>
            </a:lvl2pPr>
            <a:lvl3pPr marL="574675" indent="-231775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3pPr>
            <a:lvl4pPr marL="914400" indent="-225425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4pPr>
            <a:lvl5pPr marL="1254125" indent="-227013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5pPr>
            <a:lvl6pPr marL="1604963" indent="-233363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tabLst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35" hasCustomPrompt="1"/>
          </p:nvPr>
        </p:nvSpPr>
        <p:spPr>
          <a:xfrm>
            <a:off x="5138929" y="1271016"/>
            <a:ext cx="4636008" cy="5733288"/>
          </a:xfrm>
          <a:prstGeom prst="rect">
            <a:avLst/>
          </a:prstGeom>
        </p:spPr>
        <p:txBody>
          <a:bodyPr lIns="45720" tIns="45720" rIns="45720" bIns="4572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/>
            </a:lvl1pPr>
            <a:lvl2pPr marL="233363" marR="0" indent="-2286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lang="en-US" sz="1200" b="0" kern="1200" noProof="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46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marR="0" indent="-2381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/>
            </a:lvl4pPr>
            <a:lvl5pPr marL="1254125" marR="0" indent="-22701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/>
            </a:lvl5pPr>
            <a:lvl6pPr marL="1604963" marR="0" indent="-23336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449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593C-B4AA-4E42-8CEB-8742804BE6C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B252D61-2A38-954D-8832-B0B7673AB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34" hasCustomPrompt="1"/>
          </p:nvPr>
        </p:nvSpPr>
        <p:spPr>
          <a:xfrm>
            <a:off x="271463" y="1271016"/>
            <a:ext cx="4636008" cy="5733288"/>
          </a:xfrm>
          <a:prstGeom prst="rect">
            <a:avLst/>
          </a:prstGeom>
        </p:spPr>
        <p:txBody>
          <a:bodyPr lIns="45720" tIns="45720" rIns="45720" bIns="45720"/>
          <a:lstStyle>
            <a:lvl1pPr>
              <a:spcBef>
                <a:spcPts val="250"/>
              </a:spcBef>
              <a:spcAft>
                <a:spcPts val="250"/>
              </a:spcAft>
              <a:defRPr baseline="0"/>
            </a:lvl1pPr>
            <a:lvl2pPr marL="219075" indent="-219075">
              <a:spcBef>
                <a:spcPts val="250"/>
              </a:spcBef>
              <a:spcAft>
                <a:spcPts val="250"/>
              </a:spcAft>
              <a:buSzPct val="100000"/>
              <a:buFont typeface="Wingdings" panose="05000000000000000000" pitchFamily="2" charset="2"/>
              <a:buChar char=""/>
              <a:defRPr/>
            </a:lvl2pPr>
            <a:lvl3pPr marL="574675" indent="-231775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3pPr>
            <a:lvl4pPr marL="914400" indent="-225425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4pPr>
            <a:lvl5pPr marL="1254125" indent="-227013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5pPr>
            <a:lvl6pPr marL="1604963" indent="-233363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tabLst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35" hasCustomPrompt="1"/>
          </p:nvPr>
        </p:nvSpPr>
        <p:spPr>
          <a:xfrm>
            <a:off x="5138929" y="1271016"/>
            <a:ext cx="4636008" cy="5733288"/>
          </a:xfrm>
          <a:prstGeom prst="rect">
            <a:avLst/>
          </a:prstGeom>
        </p:spPr>
        <p:txBody>
          <a:bodyPr lIns="45720" tIns="45720" rIns="45720" bIns="4572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/>
            </a:lvl1pPr>
            <a:lvl2pPr marL="233363" marR="0" indent="-2286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lang="en-US" sz="1200" b="0" kern="1200" noProof="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46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marR="0" indent="-2381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/>
            </a:lvl4pPr>
            <a:lvl5pPr marL="1254125" marR="0" indent="-22701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/>
            </a:lvl5pPr>
            <a:lvl6pPr marL="1604963" marR="0" indent="-23336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6072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-by-Side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593C-B4AA-4E42-8CEB-8742804BE6C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B252D61-2A38-954D-8832-B0B7673AB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92F2CF97-5DD9-A149-9BE1-8DAE4B76E1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849" y="223520"/>
            <a:ext cx="9496094" cy="38682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190" indent="0">
              <a:buNone/>
              <a:defRPr/>
            </a:lvl2pPr>
            <a:lvl3pPr marL="754380" indent="0">
              <a:buNone/>
              <a:defRPr/>
            </a:lvl3pPr>
            <a:lvl4pPr marL="1131570" indent="0">
              <a:buNone/>
              <a:defRPr/>
            </a:lvl4pPr>
            <a:lvl5pPr marL="1508760" indent="0">
              <a:buNone/>
              <a:defRPr/>
            </a:lvl5pPr>
          </a:lstStyle>
          <a:p>
            <a:r>
              <a:rPr lang="en-US" dirty="0"/>
              <a:t>Click to add Section Title – Arial Regular, 16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34" hasCustomPrompt="1"/>
          </p:nvPr>
        </p:nvSpPr>
        <p:spPr>
          <a:xfrm>
            <a:off x="271463" y="2888776"/>
            <a:ext cx="4636008" cy="4115528"/>
          </a:xfrm>
          <a:prstGeom prst="rect">
            <a:avLst/>
          </a:prstGeom>
        </p:spPr>
        <p:txBody>
          <a:bodyPr lIns="45720" tIns="45720" rIns="45720" bIns="45720"/>
          <a:lstStyle>
            <a:lvl1pPr>
              <a:spcBef>
                <a:spcPts val="250"/>
              </a:spcBef>
              <a:spcAft>
                <a:spcPts val="250"/>
              </a:spcAft>
              <a:defRPr baseline="0"/>
            </a:lvl1pPr>
            <a:lvl2pPr marL="230188" indent="-228600">
              <a:spcBef>
                <a:spcPts val="250"/>
              </a:spcBef>
              <a:spcAft>
                <a:spcPts val="250"/>
              </a:spcAft>
              <a:buSzPct val="100000"/>
              <a:buFont typeface="Wingdings" panose="05000000000000000000" pitchFamily="2" charset="2"/>
              <a:buChar char=""/>
              <a:defRPr/>
            </a:lvl2pPr>
            <a:lvl3pPr marL="568325" indent="-222250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3pPr>
            <a:lvl4pPr marL="914400" indent="-230188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4pPr>
            <a:lvl5pPr marL="1260475" indent="-230188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5pPr>
            <a:lvl6pPr marL="1598613" indent="-225425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35" hasCustomPrompt="1"/>
          </p:nvPr>
        </p:nvSpPr>
        <p:spPr>
          <a:xfrm>
            <a:off x="5138929" y="2888776"/>
            <a:ext cx="4636008" cy="4115528"/>
          </a:xfrm>
          <a:prstGeom prst="rect">
            <a:avLst/>
          </a:prstGeom>
        </p:spPr>
        <p:txBody>
          <a:bodyPr lIns="45720" tIns="45720" rIns="45720" bIns="4572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/>
            </a:lvl1pPr>
            <a:lvl2pPr marL="349250" marR="0" indent="-2286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lang="en-US" sz="1200" b="0" kern="1200" noProof="0" dirty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 dirty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39825" marR="0" indent="-23018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 dirty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90663" marR="0" indent="-22701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 dirty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28800" marR="0" indent="-2254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 dirty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marL="230188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</a:pPr>
            <a:r>
              <a:rPr lang="en-US" dirty="0"/>
              <a:t>First level</a:t>
            </a:r>
          </a:p>
          <a:p>
            <a:pPr marL="568325" marR="0" lvl="2" indent="-22225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</a:pPr>
            <a:r>
              <a:rPr lang="en-US" dirty="0"/>
              <a:t>Second level</a:t>
            </a:r>
          </a:p>
          <a:p>
            <a:pPr marL="914400" marR="0" lvl="3" indent="-23018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</a:pPr>
            <a:r>
              <a:rPr lang="en-US" dirty="0"/>
              <a:t>Third level</a:t>
            </a:r>
          </a:p>
          <a:p>
            <a:pPr marL="1260475" marR="0" lvl="4" indent="-23018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</a:pPr>
            <a:r>
              <a:rPr lang="en-US" dirty="0"/>
              <a:t>Fourth level</a:t>
            </a:r>
          </a:p>
          <a:p>
            <a:pPr marL="1598613" marR="0" lvl="5" indent="-2254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</a:pPr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CF35806-8E90-4032-A10E-727181C5EB8D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71464" y="1266613"/>
            <a:ext cx="9496425" cy="1558474"/>
          </a:xfrm>
          <a:prstGeom prst="rect">
            <a:avLst/>
          </a:prstGeom>
        </p:spPr>
        <p:txBody>
          <a:bodyPr lIns="45720" tIns="45720" rIns="45720" bIns="45720"/>
          <a:lstStyle>
            <a:lvl1pPr>
              <a:spcBef>
                <a:spcPts val="250"/>
              </a:spcBef>
              <a:spcAft>
                <a:spcPts val="250"/>
              </a:spcAft>
              <a:defRPr/>
            </a:lvl1pPr>
            <a:lvl2pPr marL="228600" indent="-228600">
              <a:spcBef>
                <a:spcPts val="250"/>
              </a:spcBef>
              <a:spcAft>
                <a:spcPts val="250"/>
              </a:spcAft>
              <a:buSzPct val="100000"/>
              <a:buFont typeface="Wingdings" panose="05000000000000000000" pitchFamily="2" charset="2"/>
              <a:buChar char=""/>
              <a:defRPr/>
            </a:lvl2pPr>
            <a:lvl3pPr marL="568325" indent="-222250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3pPr>
            <a:lvl4pPr marL="914400" indent="-230188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4pPr>
            <a:lvl5pPr marL="1260475" indent="-227013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5pPr>
            <a:lvl6pPr marL="1598613" indent="-225425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065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75FC57-502E-E142-AC06-D71C01DC22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01C1C3-49FC-5045-8AD7-5BCA224086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3AA91D6B-F381-0848-BF77-697E212176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849" y="223520"/>
            <a:ext cx="9496094" cy="38682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190" indent="0">
              <a:buNone/>
              <a:defRPr/>
            </a:lvl2pPr>
            <a:lvl3pPr marL="754380" indent="0">
              <a:buNone/>
              <a:defRPr/>
            </a:lvl3pPr>
            <a:lvl4pPr marL="1131570" indent="0">
              <a:buNone/>
              <a:defRPr/>
            </a:lvl4pPr>
            <a:lvl5pPr marL="1508760" indent="0">
              <a:buNone/>
              <a:defRPr/>
            </a:lvl5pPr>
          </a:lstStyle>
          <a:p>
            <a:r>
              <a:rPr lang="en-US" dirty="0"/>
              <a:t>Click to add Section Title – Arial Regular, 16 Point</a:t>
            </a:r>
          </a:p>
        </p:txBody>
      </p:sp>
    </p:spTree>
    <p:extLst>
      <p:ext uri="{BB962C8B-B14F-4D97-AF65-F5344CB8AC3E}">
        <p14:creationId xmlns:p14="http://schemas.microsoft.com/office/powerpoint/2010/main" val="316462165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75FC57-502E-E142-AC06-D71C01DC22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01C1C3-49FC-5045-8AD7-5BCA224086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</p:spTree>
    <p:extLst>
      <p:ext uri="{BB962C8B-B14F-4D97-AF65-F5344CB8AC3E}">
        <p14:creationId xmlns:p14="http://schemas.microsoft.com/office/powerpoint/2010/main" val="264370457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+ Quotation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3BFC9-E597-9B45-98AF-905CECB66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29200" y="1316736"/>
            <a:ext cx="5029200" cy="3108960"/>
          </a:xfrm>
          <a:prstGeom prst="rect">
            <a:avLst/>
          </a:prstGeom>
          <a:solidFill>
            <a:srgbClr val="26BCD7"/>
          </a:solidFill>
        </p:spPr>
        <p:txBody>
          <a:bodyPr rIns="365760" anchor="ctr"/>
          <a:lstStyle>
            <a:lvl1pPr marL="0" indent="0" algn="r">
              <a:buNone/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“Click to edit this quote.”</a:t>
            </a:r>
            <a:br>
              <a:rPr lang="en-US" dirty="0"/>
            </a:br>
            <a:r>
              <a:rPr lang="en-US" dirty="0"/>
              <a:t>– Insert Author’s Name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B52B7F-C895-4240-85D8-CCFC6BD6DB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E6C309C-09FC-9E4F-9982-07F84DE01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98D4C3C6-E898-804D-B097-68EC4C9457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849" y="223520"/>
            <a:ext cx="9496094" cy="38682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190" indent="0">
              <a:buNone/>
              <a:defRPr/>
            </a:lvl2pPr>
            <a:lvl3pPr marL="754380" indent="0">
              <a:buNone/>
              <a:defRPr/>
            </a:lvl3pPr>
            <a:lvl4pPr marL="1131570" indent="0">
              <a:buNone/>
              <a:defRPr/>
            </a:lvl4pPr>
            <a:lvl5pPr marL="1508760" indent="0">
              <a:buNone/>
              <a:defRPr/>
            </a:lvl5pPr>
          </a:lstStyle>
          <a:p>
            <a:r>
              <a:rPr lang="en-US" dirty="0"/>
              <a:t>Click to add Section Title – Arial Regular, 16 Point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0" y="1320684"/>
            <a:ext cx="5029200" cy="3108960"/>
          </a:xfrm>
          <a:prstGeom prst="rect">
            <a:avLst/>
          </a:prstGeom>
        </p:spPr>
        <p:txBody>
          <a:bodyPr/>
          <a:lstStyle>
            <a:lvl1pPr>
              <a:defRPr b="0" baseline="0"/>
            </a:lvl1pPr>
          </a:lstStyle>
          <a:p>
            <a:pPr lvl="0"/>
            <a:r>
              <a:rPr lang="en-US" dirty="0"/>
              <a:t>Select icon below to insert object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2" hasCustomPrompt="1"/>
          </p:nvPr>
        </p:nvSpPr>
        <p:spPr>
          <a:xfrm>
            <a:off x="265176" y="4666255"/>
            <a:ext cx="9537192" cy="2276412"/>
          </a:xfrm>
          <a:prstGeom prst="rect">
            <a:avLst/>
          </a:prstGeom>
        </p:spPr>
        <p:txBody>
          <a:bodyPr/>
          <a:lstStyle>
            <a:lvl1pPr>
              <a:spcBef>
                <a:spcPts val="250"/>
              </a:spcBef>
              <a:spcAft>
                <a:spcPts val="250"/>
              </a:spcAft>
              <a:defRPr b="0"/>
            </a:lvl1pPr>
            <a:lvl2pPr marL="225425" indent="-225425">
              <a:spcBef>
                <a:spcPts val="250"/>
              </a:spcBef>
              <a:spcAft>
                <a:spcPts val="250"/>
              </a:spcAft>
              <a:buSzPct val="100000"/>
              <a:buFont typeface="Wingdings" panose="05000000000000000000" pitchFamily="2" charset="2"/>
              <a:buChar char=""/>
              <a:defRPr/>
            </a:lvl2pPr>
            <a:lvl3pPr marL="574675" indent="-225425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3pPr>
            <a:lvl4pPr marL="914400" indent="-223838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tabLst/>
              <a:defRPr/>
            </a:lvl4pPr>
            <a:lvl5pPr marL="1254125" indent="-222250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–"/>
              <a:defRPr/>
            </a:lvl5pPr>
            <a:lvl6pPr marL="1604963" indent="-233363">
              <a:spcBef>
                <a:spcPts val="250"/>
              </a:spcBef>
              <a:spcAft>
                <a:spcPts val="250"/>
              </a:spcAft>
              <a:buSzPct val="100000"/>
              <a:buFont typeface="Arial" panose="020B0604020202020204" pitchFamily="34" charset="0"/>
              <a:buChar char="□"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1447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144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Picture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5F490076-B884-3D48-B12E-7D8EF393B1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42604" y="4431454"/>
            <a:ext cx="4402394" cy="374227"/>
          </a:xfrm>
          <a:prstGeom prst="rect">
            <a:avLst/>
          </a:prstGeom>
        </p:spPr>
        <p:txBody>
          <a:bodyPr lIns="0" tIns="45720" rIns="0" bIns="45720">
            <a:normAutofit/>
          </a:bodyPr>
          <a:lstStyle>
            <a:lvl1pPr marL="37719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defRPr sz="2000" b="1">
                <a:solidFill>
                  <a:srgbClr val="26BCD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28066" indent="-188595">
              <a:spcAft>
                <a:spcPts val="660"/>
              </a:spcAft>
              <a:buClr>
                <a:srgbClr val="26BCD7"/>
              </a:buClr>
              <a:buSzPct val="100000"/>
              <a:buFont typeface="System Font Regular"/>
              <a:buChar char="–"/>
              <a:defRPr sz="107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9818" indent="-188595">
              <a:spcAft>
                <a:spcPts val="660"/>
              </a:spcAft>
              <a:buClr>
                <a:srgbClr val="26BCD7"/>
              </a:buClr>
              <a:buSzPct val="90000"/>
              <a:buFont typeface="System Font Regular"/>
              <a:buChar char="□"/>
              <a:defRPr sz="1073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1570" indent="-188595">
              <a:spcAft>
                <a:spcPts val="660"/>
              </a:spcAft>
              <a:buClr>
                <a:srgbClr val="26BCD7"/>
              </a:buClr>
              <a:buSzPct val="100000"/>
              <a:buFont typeface="System Font Regular"/>
              <a:buChar char="–"/>
              <a:defRPr sz="1073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33322" indent="-188595">
              <a:spcAft>
                <a:spcPts val="660"/>
              </a:spcAft>
              <a:buClr>
                <a:srgbClr val="26BCD7"/>
              </a:buClr>
              <a:buSzPct val="90000"/>
              <a:buFont typeface="System Font Regular"/>
              <a:buChar char="□"/>
              <a:defRPr sz="1073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35074" indent="-188595">
              <a:spcAft>
                <a:spcPts val="660"/>
              </a:spcAft>
              <a:buClr>
                <a:srgbClr val="26BCD7"/>
              </a:buClr>
              <a:buFont typeface="System Font Regular"/>
              <a:buChar char="–"/>
              <a:defRPr sz="1073" b="0" i="0"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Click to edit this text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8A34676C-6771-ED47-A59D-1687CD3D9F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3404" y="4431454"/>
            <a:ext cx="4402394" cy="374227"/>
          </a:xfrm>
          <a:prstGeom prst="rect">
            <a:avLst/>
          </a:prstGeom>
        </p:spPr>
        <p:txBody>
          <a:bodyPr lIns="0" tIns="45720" rIns="0" bIns="45720">
            <a:normAutofit/>
          </a:bodyPr>
          <a:lstStyle>
            <a:lvl1pPr marL="37719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defRPr sz="2000" b="1">
                <a:solidFill>
                  <a:srgbClr val="26BCD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28066" indent="-188595">
              <a:spcAft>
                <a:spcPts val="660"/>
              </a:spcAft>
              <a:buClr>
                <a:srgbClr val="26BCD7"/>
              </a:buClr>
              <a:buSzPct val="100000"/>
              <a:buFont typeface="System Font Regular"/>
              <a:buChar char="–"/>
              <a:defRPr sz="107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9818" indent="-188595">
              <a:spcAft>
                <a:spcPts val="660"/>
              </a:spcAft>
              <a:buClr>
                <a:srgbClr val="26BCD7"/>
              </a:buClr>
              <a:buSzPct val="90000"/>
              <a:buFont typeface="System Font Regular"/>
              <a:buChar char="□"/>
              <a:defRPr sz="1073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1570" indent="-188595">
              <a:spcAft>
                <a:spcPts val="660"/>
              </a:spcAft>
              <a:buClr>
                <a:srgbClr val="26BCD7"/>
              </a:buClr>
              <a:buSzPct val="100000"/>
              <a:buFont typeface="System Font Regular"/>
              <a:buChar char="–"/>
              <a:defRPr sz="1073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33322" indent="-188595">
              <a:spcAft>
                <a:spcPts val="660"/>
              </a:spcAft>
              <a:buClr>
                <a:srgbClr val="26BCD7"/>
              </a:buClr>
              <a:buSzPct val="90000"/>
              <a:buFont typeface="System Font Regular"/>
              <a:buChar char="□"/>
              <a:defRPr sz="1073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35074" indent="-188595">
              <a:spcAft>
                <a:spcPts val="660"/>
              </a:spcAft>
              <a:buClr>
                <a:srgbClr val="26BCD7"/>
              </a:buClr>
              <a:buFont typeface="System Font Regular"/>
              <a:buChar char="–"/>
              <a:defRPr sz="1073" b="0" i="0"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Click to edit this text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471AC7DD-5F05-154C-B812-4981499E1E0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3404" y="4821766"/>
            <a:ext cx="4402394" cy="2132189"/>
          </a:xfrm>
          <a:prstGeom prst="rect">
            <a:avLst/>
          </a:prstGeom>
        </p:spPr>
        <p:txBody>
          <a:bodyPr lIns="0" tIns="0" rIns="0" bIns="0"/>
          <a:lstStyle>
            <a:lvl1pPr marL="37719" indent="0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33363" marR="0" indent="-2286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746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14400" marR="0" indent="-23018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54125" marR="0" indent="-22701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604963" marR="0" indent="-2254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BAE3E-94CB-4A40-9968-84C3772540EC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B69D53F-FF97-DF40-A2F9-BC4518A585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B29646BC-FB04-A548-A787-4AC7580A10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849" y="223520"/>
            <a:ext cx="9496094" cy="38682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190" indent="0">
              <a:buNone/>
              <a:defRPr/>
            </a:lvl2pPr>
            <a:lvl3pPr marL="754380" indent="0">
              <a:buNone/>
              <a:defRPr/>
            </a:lvl3pPr>
            <a:lvl4pPr marL="1131570" indent="0">
              <a:buNone/>
              <a:defRPr/>
            </a:lvl4pPr>
            <a:lvl5pPr marL="1508760" indent="0">
              <a:buNone/>
              <a:defRPr/>
            </a:lvl5pPr>
          </a:lstStyle>
          <a:p>
            <a:r>
              <a:rPr lang="en-US" dirty="0"/>
              <a:t>Click to add Section Title – Arial Regular, 16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30" hasCustomPrompt="1"/>
          </p:nvPr>
        </p:nvSpPr>
        <p:spPr>
          <a:xfrm>
            <a:off x="0" y="1316736"/>
            <a:ext cx="5029200" cy="2907792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Select icon below to insert object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31" hasCustomPrompt="1"/>
          </p:nvPr>
        </p:nvSpPr>
        <p:spPr>
          <a:xfrm>
            <a:off x="5029200" y="1316736"/>
            <a:ext cx="5029200" cy="2907792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Select icon below to insert object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471AC7DD-5F05-154C-B812-4981499E1E0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42604" y="4821766"/>
            <a:ext cx="4402394" cy="2132189"/>
          </a:xfrm>
          <a:prstGeom prst="rect">
            <a:avLst/>
          </a:prstGeom>
        </p:spPr>
        <p:txBody>
          <a:bodyPr lIns="0" tIns="0" rIns="0" bIns="0"/>
          <a:lstStyle>
            <a:lvl1pPr marL="37719" indent="0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746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14400" marR="0" indent="-22383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54125" marR="0" indent="-2254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604963" marR="0" indent="-23336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5522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16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O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3546B15-0E13-7947-8FE1-FBBDF2D95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414" y="439002"/>
            <a:ext cx="9311573" cy="1038948"/>
          </a:xfrm>
          <a:prstGeom prst="rect">
            <a:avLst/>
          </a:prstGeom>
        </p:spPr>
        <p:txBody>
          <a:bodyPr lIns="0" rIns="0"/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BFD0CA2-9A89-CB4B-92BA-B13BF1333B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998324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21D9E1-AA3F-4E05-9944-EC816CAA7BA4}"/>
              </a:ext>
            </a:extLst>
          </p:cNvPr>
          <p:cNvCxnSpPr>
            <a:cxnSpLocks/>
          </p:cNvCxnSpPr>
          <p:nvPr userDrawn="1"/>
        </p:nvCxnSpPr>
        <p:spPr>
          <a:xfrm>
            <a:off x="3990607" y="4995007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FA8C4A-5D1A-4080-9FA4-F2D757CD7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9586" y="4284721"/>
            <a:ext cx="3205163" cy="351631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9FD3207-7EEC-4B34-AB31-482372094A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39586" y="4625731"/>
            <a:ext cx="3205163" cy="352425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DF64E2A3-728D-4D2C-93E9-95AC56FA98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39586" y="5255806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BED89C-43AC-4F23-8269-E070BE8E79F1}"/>
              </a:ext>
            </a:extLst>
          </p:cNvPr>
          <p:cNvSpPr txBox="1"/>
          <p:nvPr userDrawn="1"/>
        </p:nvSpPr>
        <p:spPr>
          <a:xfrm>
            <a:off x="3439586" y="5003668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FD2F3D9C-F2B1-41A6-9E1E-1963F72B86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39586" y="5484035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7DE1188D-7C40-4B32-A774-824489D330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39586" y="5712264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512796D-2D54-4089-AF56-7FBD7EFE2F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9586" y="5940493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4D2E18-CB16-443A-BF1A-29A82E101194}"/>
              </a:ext>
            </a:extLst>
          </p:cNvPr>
          <p:cNvSpPr txBox="1"/>
          <p:nvPr userDrawn="1"/>
        </p:nvSpPr>
        <p:spPr>
          <a:xfrm>
            <a:off x="3539537" y="6168711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F95381-7D1F-4E03-8DD7-DEB1427BD3AB}"/>
              </a:ext>
            </a:extLst>
          </p:cNvPr>
          <p:cNvSpPr txBox="1"/>
          <p:nvPr userDrawn="1"/>
        </p:nvSpPr>
        <p:spPr>
          <a:xfrm>
            <a:off x="3539537" y="6410390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23" name="Text Placeholder 33">
            <a:extLst>
              <a:ext uri="{FF2B5EF4-FFF2-40B4-BE49-F238E27FC236}">
                <a16:creationId xmlns:a16="http://schemas.microsoft.com/office/drawing/2014/main" id="{5BFB284C-8BE0-482A-B5F9-47CED59F9B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39586" y="6414241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25" name="Text Placeholder 33">
            <a:extLst>
              <a:ext uri="{FF2B5EF4-FFF2-40B4-BE49-F238E27FC236}">
                <a16:creationId xmlns:a16="http://schemas.microsoft.com/office/drawing/2014/main" id="{9F446CAC-76B5-4768-B5DC-7375378BD5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39586" y="6178301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49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88" userDrawn="1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Tw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3546B15-0E13-7947-8FE1-FBBDF2D95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414" y="439002"/>
            <a:ext cx="9311573" cy="1038948"/>
          </a:xfrm>
          <a:prstGeom prst="rect">
            <a:avLst/>
          </a:prstGeom>
        </p:spPr>
        <p:txBody>
          <a:bodyPr lIns="0" rIns="0"/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BFD0CA2-9A89-CB4B-92BA-B13BF1333B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21039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861616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6B9ABE3-DA90-448D-AC0A-808865BD54B0}"/>
              </a:ext>
            </a:extLst>
          </p:cNvPr>
          <p:cNvCxnSpPr>
            <a:cxnSpLocks/>
          </p:cNvCxnSpPr>
          <p:nvPr userDrawn="1"/>
        </p:nvCxnSpPr>
        <p:spPr>
          <a:xfrm>
            <a:off x="2130554" y="4991869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5BF3E286-DF4D-4E09-8855-70C07F4E0F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9533" y="4281583"/>
            <a:ext cx="3205163" cy="351631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B398449-53E4-44DC-B127-BDD97C6E7A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9533" y="4622593"/>
            <a:ext cx="3205163" cy="352425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888FA105-A87B-4FFA-BAA1-0478FB61AC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9533" y="5252668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5B45FF-0BE3-4ED2-B205-A872ABCA0D26}"/>
              </a:ext>
            </a:extLst>
          </p:cNvPr>
          <p:cNvSpPr txBox="1"/>
          <p:nvPr userDrawn="1"/>
        </p:nvSpPr>
        <p:spPr>
          <a:xfrm>
            <a:off x="1579533" y="5000530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42A151B-DF6C-423D-B767-991C4118D3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79533" y="5480897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5506A538-4ECD-4A0D-B0CD-5F4CB255E8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79533" y="5709126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3FD5BC2F-E9D6-42C6-BEFF-43108E7E3A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79533" y="5937355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9C78A3-40D6-4339-8DD4-562313AB01C6}"/>
              </a:ext>
            </a:extLst>
          </p:cNvPr>
          <p:cNvSpPr txBox="1"/>
          <p:nvPr userDrawn="1"/>
        </p:nvSpPr>
        <p:spPr>
          <a:xfrm>
            <a:off x="1672757" y="6165573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FE3131-8565-4B49-A0E8-450B08064B92}"/>
              </a:ext>
            </a:extLst>
          </p:cNvPr>
          <p:cNvSpPr txBox="1"/>
          <p:nvPr userDrawn="1"/>
        </p:nvSpPr>
        <p:spPr>
          <a:xfrm>
            <a:off x="1672757" y="6413976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26" name="Text Placeholder 33">
            <a:extLst>
              <a:ext uri="{FF2B5EF4-FFF2-40B4-BE49-F238E27FC236}">
                <a16:creationId xmlns:a16="http://schemas.microsoft.com/office/drawing/2014/main" id="{A697726C-F12E-479C-93C5-70AF2052178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79533" y="6411103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27" name="Text Placeholder 33">
            <a:extLst>
              <a:ext uri="{FF2B5EF4-FFF2-40B4-BE49-F238E27FC236}">
                <a16:creationId xmlns:a16="http://schemas.microsoft.com/office/drawing/2014/main" id="{18C74640-233C-422B-9FC0-BA20773A25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79533" y="6175163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3E95F0-96B3-4EA8-BD0E-56F48742C5B1}"/>
              </a:ext>
            </a:extLst>
          </p:cNvPr>
          <p:cNvCxnSpPr>
            <a:cxnSpLocks/>
          </p:cNvCxnSpPr>
          <p:nvPr userDrawn="1"/>
        </p:nvCxnSpPr>
        <p:spPr>
          <a:xfrm>
            <a:off x="5861616" y="4992622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66E98B4F-7F3A-426C-9A9E-7707F50650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10595" y="4282336"/>
            <a:ext cx="3205163" cy="351631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0B6C5EB3-CE62-4E12-AD9B-950D16760A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10595" y="4623346"/>
            <a:ext cx="3205163" cy="352425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A604A1E5-2AD7-482C-A6EA-B84F5018ABB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10595" y="5253421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E091D9-32B3-4B0C-BDFA-7190B5BDE02F}"/>
              </a:ext>
            </a:extLst>
          </p:cNvPr>
          <p:cNvSpPr txBox="1"/>
          <p:nvPr userDrawn="1"/>
        </p:nvSpPr>
        <p:spPr>
          <a:xfrm>
            <a:off x="5310595" y="5001283"/>
            <a:ext cx="3205163" cy="276999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DCC280A8-C483-4989-91C9-4CCA7C9E40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10595" y="5481650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FAA0D06-FE39-4520-A343-9B1ABB4050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10595" y="5709879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EDA24E7A-F266-486F-8915-F0C588ECDB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10595" y="5938108"/>
            <a:ext cx="3205163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B13D50-B3C1-4AE2-A04C-EEEFC3C68EBE}"/>
              </a:ext>
            </a:extLst>
          </p:cNvPr>
          <p:cNvSpPr txBox="1"/>
          <p:nvPr userDrawn="1"/>
        </p:nvSpPr>
        <p:spPr>
          <a:xfrm>
            <a:off x="5395268" y="6166326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DE46154-9CCB-417E-B77F-1B74A6FF84F8}"/>
              </a:ext>
            </a:extLst>
          </p:cNvPr>
          <p:cNvSpPr txBox="1"/>
          <p:nvPr userDrawn="1"/>
        </p:nvSpPr>
        <p:spPr>
          <a:xfrm>
            <a:off x="5395268" y="6414729"/>
            <a:ext cx="126481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1EE8BA8A-4983-4F05-B27F-96C12508B45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10595" y="6411856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0B539AC7-80D2-42B6-A4A9-1BEAB1D9B1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10595" y="6175916"/>
            <a:ext cx="3205163" cy="267177"/>
          </a:xfrm>
          <a:prstGeom prst="rect">
            <a:avLst/>
          </a:prstGeom>
        </p:spPr>
        <p:txBody>
          <a:bodyPr lIns="132588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09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88" userDrawn="1">
          <p15:clr>
            <a:srgbClr val="FBAE40"/>
          </p15:clr>
        </p15:guide>
        <p15:guide id="2" pos="316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Thre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3546B15-0E13-7947-8FE1-FBBDF2D95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414" y="439002"/>
            <a:ext cx="9311573" cy="1038948"/>
          </a:xfrm>
          <a:prstGeom prst="rect">
            <a:avLst/>
          </a:prstGeom>
        </p:spPr>
        <p:txBody>
          <a:bodyPr lIns="0" rIns="0"/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BFD0CA2-9A89-CB4B-92BA-B13BF1333B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66649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998324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307419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28BD45-0470-491E-BF3B-804082752B92}"/>
              </a:ext>
            </a:extLst>
          </p:cNvPr>
          <p:cNvCxnSpPr>
            <a:cxnSpLocks/>
          </p:cNvCxnSpPr>
          <p:nvPr userDrawn="1"/>
        </p:nvCxnSpPr>
        <p:spPr>
          <a:xfrm>
            <a:off x="4108200" y="4995675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1D69887A-F47A-4A7D-976E-4827E9AC94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7180" y="4285389"/>
            <a:ext cx="2974496" cy="351631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9B2BDA2E-11AC-4D08-A6ED-2EB6627CD3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57180" y="4626399"/>
            <a:ext cx="2974496" cy="352425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6B4565F4-4DF5-4CE4-A035-CA24DC8988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80" y="5256474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BA9287-305F-41E8-913F-DF7C9CE88796}"/>
              </a:ext>
            </a:extLst>
          </p:cNvPr>
          <p:cNvSpPr txBox="1"/>
          <p:nvPr userDrawn="1"/>
        </p:nvSpPr>
        <p:spPr>
          <a:xfrm>
            <a:off x="3557180" y="5004336"/>
            <a:ext cx="2974496" cy="276999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F2B58A30-640A-4F1A-BDFE-BA55DD94FC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57180" y="5484703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179BDF0E-39F0-4080-8F0A-56D4CE43E0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80" y="5712932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21D8A18C-514F-4410-85CC-609A1356D6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57180" y="5941161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7FC8E7-9BEA-45C7-8181-3815EAE4B2A3}"/>
              </a:ext>
            </a:extLst>
          </p:cNvPr>
          <p:cNvSpPr txBox="1"/>
          <p:nvPr userDrawn="1"/>
        </p:nvSpPr>
        <p:spPr>
          <a:xfrm>
            <a:off x="3657127" y="6169379"/>
            <a:ext cx="11737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4C4E62-3D56-4A58-B4FB-4D4759C36B58}"/>
              </a:ext>
            </a:extLst>
          </p:cNvPr>
          <p:cNvSpPr txBox="1"/>
          <p:nvPr userDrawn="1"/>
        </p:nvSpPr>
        <p:spPr>
          <a:xfrm>
            <a:off x="3657127" y="6411058"/>
            <a:ext cx="11737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BE3977C7-7C15-4E56-8BB3-56F865E6D5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57180" y="6414909"/>
            <a:ext cx="2974496" cy="267177"/>
          </a:xfrm>
          <a:prstGeom prst="rect">
            <a:avLst/>
          </a:prstGeom>
        </p:spPr>
        <p:txBody>
          <a:bodyPr lIns="123444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5AC2BB74-3AF5-4F43-8EC6-7D2386EE21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57180" y="6178969"/>
            <a:ext cx="2974496" cy="267177"/>
          </a:xfrm>
          <a:prstGeom prst="rect">
            <a:avLst/>
          </a:prstGeom>
        </p:spPr>
        <p:txBody>
          <a:bodyPr lIns="123444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AD63756-2FF7-4C5E-A7C1-FD205A94BD45}"/>
              </a:ext>
            </a:extLst>
          </p:cNvPr>
          <p:cNvCxnSpPr>
            <a:cxnSpLocks/>
          </p:cNvCxnSpPr>
          <p:nvPr userDrawn="1"/>
        </p:nvCxnSpPr>
        <p:spPr>
          <a:xfrm>
            <a:off x="7404258" y="4995675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751FFA89-E474-4160-B5C5-A2292A759F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3238" y="4285389"/>
            <a:ext cx="2974496" cy="351631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79F86CAE-1DCC-4D98-A82C-40CC08989F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53238" y="4626399"/>
            <a:ext cx="2974496" cy="352425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9D0CBAD3-1971-4A51-8E33-5A6A8E763A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53238" y="5256474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C6705B-0540-4BC2-9DEC-A2E204026BC2}"/>
              </a:ext>
            </a:extLst>
          </p:cNvPr>
          <p:cNvSpPr txBox="1"/>
          <p:nvPr userDrawn="1"/>
        </p:nvSpPr>
        <p:spPr>
          <a:xfrm>
            <a:off x="6853238" y="5004336"/>
            <a:ext cx="2974496" cy="276999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39" name="Text Placeholder 19">
            <a:extLst>
              <a:ext uri="{FF2B5EF4-FFF2-40B4-BE49-F238E27FC236}">
                <a16:creationId xmlns:a16="http://schemas.microsoft.com/office/drawing/2014/main" id="{79A41A9F-0E24-4C2B-92D4-5E25331BEE3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53238" y="5484703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0" name="Text Placeholder 19">
            <a:extLst>
              <a:ext uri="{FF2B5EF4-FFF2-40B4-BE49-F238E27FC236}">
                <a16:creationId xmlns:a16="http://schemas.microsoft.com/office/drawing/2014/main" id="{E13EC873-3D06-4640-A45D-85005566CE1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53238" y="5712932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914D3CD2-81EA-4A4C-B897-91F8F02523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53238" y="5941161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DDD5A5A-5309-4439-95D8-78766E16CF94}"/>
              </a:ext>
            </a:extLst>
          </p:cNvPr>
          <p:cNvSpPr txBox="1"/>
          <p:nvPr userDrawn="1"/>
        </p:nvSpPr>
        <p:spPr>
          <a:xfrm>
            <a:off x="6953185" y="6169379"/>
            <a:ext cx="11737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1A20F99-2775-4FC5-B4FF-A7DEF560298A}"/>
              </a:ext>
            </a:extLst>
          </p:cNvPr>
          <p:cNvSpPr txBox="1"/>
          <p:nvPr userDrawn="1"/>
        </p:nvSpPr>
        <p:spPr>
          <a:xfrm>
            <a:off x="6953185" y="6411058"/>
            <a:ext cx="11737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44" name="Text Placeholder 33">
            <a:extLst>
              <a:ext uri="{FF2B5EF4-FFF2-40B4-BE49-F238E27FC236}">
                <a16:creationId xmlns:a16="http://schemas.microsoft.com/office/drawing/2014/main" id="{D9C02ADF-2107-45D7-902E-F06DD7432E4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53238" y="6414909"/>
            <a:ext cx="2974496" cy="267177"/>
          </a:xfrm>
          <a:prstGeom prst="rect">
            <a:avLst/>
          </a:prstGeom>
        </p:spPr>
        <p:txBody>
          <a:bodyPr lIns="123444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45" name="Text Placeholder 33">
            <a:extLst>
              <a:ext uri="{FF2B5EF4-FFF2-40B4-BE49-F238E27FC236}">
                <a16:creationId xmlns:a16="http://schemas.microsoft.com/office/drawing/2014/main" id="{6394BF78-23A9-439A-BBC8-3C428F5A03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53238" y="6178969"/>
            <a:ext cx="2974496" cy="267177"/>
          </a:xfrm>
          <a:prstGeom prst="rect">
            <a:avLst/>
          </a:prstGeom>
        </p:spPr>
        <p:txBody>
          <a:bodyPr lIns="123444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F386932-3F5D-4778-82CB-C8E9D666D799}"/>
              </a:ext>
            </a:extLst>
          </p:cNvPr>
          <p:cNvCxnSpPr>
            <a:cxnSpLocks/>
          </p:cNvCxnSpPr>
          <p:nvPr userDrawn="1"/>
        </p:nvCxnSpPr>
        <p:spPr>
          <a:xfrm>
            <a:off x="771282" y="4998020"/>
            <a:ext cx="2103120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5314D937-6ADC-47AA-9492-C7849A85C5F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20262" y="4287734"/>
            <a:ext cx="2974496" cy="351631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90D24CBC-12C2-486B-9E70-1BCF6BAA731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20262" y="4628744"/>
            <a:ext cx="2974496" cy="352425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04F03795-2499-442C-8186-A35F3E13CD3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0262" y="5258819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AF77EB-A0EA-4A82-9231-A6E7C26B39A6}"/>
              </a:ext>
            </a:extLst>
          </p:cNvPr>
          <p:cNvSpPr txBox="1"/>
          <p:nvPr userDrawn="1"/>
        </p:nvSpPr>
        <p:spPr>
          <a:xfrm>
            <a:off x="220262" y="5006681"/>
            <a:ext cx="2974496" cy="276999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51" name="Text Placeholder 19">
            <a:extLst>
              <a:ext uri="{FF2B5EF4-FFF2-40B4-BE49-F238E27FC236}">
                <a16:creationId xmlns:a16="http://schemas.microsoft.com/office/drawing/2014/main" id="{F48A9E2D-1F96-43E3-88F1-1DC3559D8E9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20262" y="5487048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2" name="Text Placeholder 19">
            <a:extLst>
              <a:ext uri="{FF2B5EF4-FFF2-40B4-BE49-F238E27FC236}">
                <a16:creationId xmlns:a16="http://schemas.microsoft.com/office/drawing/2014/main" id="{25C685E3-C342-4EB0-8616-5B905531D1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20262" y="5715277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53" name="Text Placeholder 19">
            <a:extLst>
              <a:ext uri="{FF2B5EF4-FFF2-40B4-BE49-F238E27FC236}">
                <a16:creationId xmlns:a16="http://schemas.microsoft.com/office/drawing/2014/main" id="{54D8565B-0A51-420D-A2FA-F209C01FDFE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20262" y="5943506"/>
            <a:ext cx="2974496" cy="24621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2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7B4FFFB-51B0-43D5-8083-613C84832C8F}"/>
              </a:ext>
            </a:extLst>
          </p:cNvPr>
          <p:cNvSpPr txBox="1"/>
          <p:nvPr userDrawn="1"/>
        </p:nvSpPr>
        <p:spPr>
          <a:xfrm>
            <a:off x="320209" y="6171724"/>
            <a:ext cx="11737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C38021-9C42-4C16-BD94-6ACB5D0153F5}"/>
              </a:ext>
            </a:extLst>
          </p:cNvPr>
          <p:cNvSpPr txBox="1"/>
          <p:nvPr userDrawn="1"/>
        </p:nvSpPr>
        <p:spPr>
          <a:xfrm>
            <a:off x="320209" y="6413403"/>
            <a:ext cx="11737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56" name="Text Placeholder 33">
            <a:extLst>
              <a:ext uri="{FF2B5EF4-FFF2-40B4-BE49-F238E27FC236}">
                <a16:creationId xmlns:a16="http://schemas.microsoft.com/office/drawing/2014/main" id="{C7B203E8-9FB9-4D48-82DD-F497153ABD5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20262" y="6417254"/>
            <a:ext cx="2974496" cy="267177"/>
          </a:xfrm>
          <a:prstGeom prst="rect">
            <a:avLst/>
          </a:prstGeom>
        </p:spPr>
        <p:txBody>
          <a:bodyPr lIns="123444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57" name="Text Placeholder 33">
            <a:extLst>
              <a:ext uri="{FF2B5EF4-FFF2-40B4-BE49-F238E27FC236}">
                <a16:creationId xmlns:a16="http://schemas.microsoft.com/office/drawing/2014/main" id="{F37C4F2D-F27D-4F74-8A84-FD4ECD8DD42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20262" y="6181314"/>
            <a:ext cx="2974496" cy="267177"/>
          </a:xfrm>
          <a:prstGeom prst="rect">
            <a:avLst/>
          </a:prstGeom>
        </p:spPr>
        <p:txBody>
          <a:bodyPr lIns="1234440" tIns="0" bIns="0" anchor="ctr" anchorCtr="0"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395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88" userDrawn="1">
          <p15:clr>
            <a:srgbClr val="FBAE40"/>
          </p15:clr>
        </p15:guide>
        <p15:guide id="2" pos="525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Fou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3546B15-0E13-7947-8FE1-FBBDF2D95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414" y="439002"/>
            <a:ext cx="9311573" cy="1038948"/>
          </a:xfrm>
          <a:prstGeom prst="rect">
            <a:avLst/>
          </a:prstGeom>
        </p:spPr>
        <p:txBody>
          <a:bodyPr lIns="0" rIns="0"/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BFD0CA2-9A89-CB4B-92BA-B13BF1333B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9865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753484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04721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679182" y="2065184"/>
            <a:ext cx="2103120" cy="2103120"/>
          </a:xfrm>
          <a:prstGeom prst="ellips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8F909DC-F2B4-4B74-AF8C-03D705738BE4}"/>
              </a:ext>
            </a:extLst>
          </p:cNvPr>
          <p:cNvCxnSpPr>
            <a:cxnSpLocks/>
          </p:cNvCxnSpPr>
          <p:nvPr userDrawn="1"/>
        </p:nvCxnSpPr>
        <p:spPr>
          <a:xfrm>
            <a:off x="504706" y="4998098"/>
            <a:ext cx="1759174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10141A07-58F6-4CEF-86BB-00F09747C1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4666" y="4298870"/>
            <a:ext cx="2294575" cy="340573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C678B85B-0F36-4338-A4D3-E8C556E7C7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4666" y="4639905"/>
            <a:ext cx="2294575" cy="341342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sz="11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04CF5269-EBE6-4D7C-B172-847903C9E8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4666" y="5266639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1C3890-9725-4083-A813-E44F00D45885}"/>
              </a:ext>
            </a:extLst>
          </p:cNvPr>
          <p:cNvSpPr txBox="1"/>
          <p:nvPr userDrawn="1"/>
        </p:nvSpPr>
        <p:spPr>
          <a:xfrm>
            <a:off x="184666" y="5044245"/>
            <a:ext cx="2294575" cy="246221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B52A7EAF-C40E-455E-8747-5D87CA9468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666" y="5494868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195B1F70-01F0-47EB-A8E4-6FFB209428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666" y="5723097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290CBC85-868E-4CD5-820A-FB192B3E64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4666" y="5951326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E4DC76-3D67-40E1-B043-2C6B4EDE8FE8}"/>
              </a:ext>
            </a:extLst>
          </p:cNvPr>
          <p:cNvSpPr txBox="1"/>
          <p:nvPr userDrawn="1"/>
        </p:nvSpPr>
        <p:spPr>
          <a:xfrm>
            <a:off x="245183" y="6189188"/>
            <a:ext cx="895469" cy="268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68CDB3-AF13-4834-8E67-7662488D537B}"/>
              </a:ext>
            </a:extLst>
          </p:cNvPr>
          <p:cNvSpPr txBox="1"/>
          <p:nvPr userDrawn="1"/>
        </p:nvSpPr>
        <p:spPr>
          <a:xfrm>
            <a:off x="245183" y="6444315"/>
            <a:ext cx="895469" cy="268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7E01DEE0-2E5F-490B-A389-9B23F8C4D6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4666" y="6428758"/>
            <a:ext cx="2294575" cy="258775"/>
          </a:xfrm>
          <a:prstGeom prst="rect">
            <a:avLst/>
          </a:prstGeom>
        </p:spPr>
        <p:txBody>
          <a:bodyPr lIns="960120" anchor="ctr" anchorCtr="0">
            <a:noAutofit/>
          </a:bodyPr>
          <a:lstStyle>
            <a:lvl1pPr>
              <a:defRPr sz="10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18F6B2C-0183-4201-B0A5-AB762DBFC4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4666" y="6189794"/>
            <a:ext cx="2294575" cy="258775"/>
          </a:xfrm>
          <a:prstGeom prst="rect">
            <a:avLst/>
          </a:prstGeom>
        </p:spPr>
        <p:txBody>
          <a:bodyPr lIns="960120" anchor="ctr" anchorCtr="0">
            <a:noAutofit/>
          </a:bodyPr>
          <a:lstStyle>
            <a:lvl1pPr>
              <a:defRPr sz="1000" b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4EB7EA6-8276-4ED4-AE97-53874EDE1B19}"/>
              </a:ext>
            </a:extLst>
          </p:cNvPr>
          <p:cNvCxnSpPr>
            <a:cxnSpLocks/>
          </p:cNvCxnSpPr>
          <p:nvPr userDrawn="1"/>
        </p:nvCxnSpPr>
        <p:spPr>
          <a:xfrm>
            <a:off x="2925457" y="4998098"/>
            <a:ext cx="1759174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031B9FE8-6164-41F1-A315-B811EFBD3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57757" y="4298870"/>
            <a:ext cx="2294575" cy="340573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8F9A6708-F804-4E4F-8933-E3CA4FF81A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657757" y="4639905"/>
            <a:ext cx="2294575" cy="341342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sz="11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995C35D2-6860-49D2-BD04-90EF1020042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57757" y="5266639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2E1C31-8DB5-4856-A251-7CAC5153460E}"/>
              </a:ext>
            </a:extLst>
          </p:cNvPr>
          <p:cNvSpPr txBox="1"/>
          <p:nvPr userDrawn="1"/>
        </p:nvSpPr>
        <p:spPr>
          <a:xfrm>
            <a:off x="2657757" y="5044245"/>
            <a:ext cx="2294575" cy="246221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43" name="Text Placeholder 19">
            <a:extLst>
              <a:ext uri="{FF2B5EF4-FFF2-40B4-BE49-F238E27FC236}">
                <a16:creationId xmlns:a16="http://schemas.microsoft.com/office/drawing/2014/main" id="{03910CE6-8898-496A-AC40-282F382146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57757" y="5494868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387F8CA2-3E65-4712-8A72-4701E43334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57757" y="5723097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DF0547B6-DBDA-4736-A8C1-89DEF9C28D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657757" y="5951326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907775E-3383-4C5D-A47D-F1C8F2D1112E}"/>
              </a:ext>
            </a:extLst>
          </p:cNvPr>
          <p:cNvSpPr txBox="1"/>
          <p:nvPr userDrawn="1"/>
        </p:nvSpPr>
        <p:spPr>
          <a:xfrm>
            <a:off x="2718274" y="6189188"/>
            <a:ext cx="894884" cy="268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E45882-D3C1-4B99-B3AF-317BC4AF96AD}"/>
              </a:ext>
            </a:extLst>
          </p:cNvPr>
          <p:cNvSpPr txBox="1"/>
          <p:nvPr userDrawn="1"/>
        </p:nvSpPr>
        <p:spPr>
          <a:xfrm>
            <a:off x="2718274" y="6444315"/>
            <a:ext cx="894884" cy="268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48" name="Text Placeholder 33">
            <a:extLst>
              <a:ext uri="{FF2B5EF4-FFF2-40B4-BE49-F238E27FC236}">
                <a16:creationId xmlns:a16="http://schemas.microsoft.com/office/drawing/2014/main" id="{4202925F-803D-4317-B0E2-2A4C6E5D55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57757" y="6428758"/>
            <a:ext cx="2294575" cy="258775"/>
          </a:xfrm>
          <a:prstGeom prst="rect">
            <a:avLst/>
          </a:prstGeom>
        </p:spPr>
        <p:txBody>
          <a:bodyPr vert="horz" lIns="960120" tIns="45720" rIns="45720" bIns="45720" rtlCol="0" anchor="ctr" anchorCtr="0">
            <a:noAutofit/>
          </a:bodyPr>
          <a:lstStyle>
            <a:lvl1pPr>
              <a:defRPr lang="en-US" sz="10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49" name="Text Placeholder 33">
            <a:extLst>
              <a:ext uri="{FF2B5EF4-FFF2-40B4-BE49-F238E27FC236}">
                <a16:creationId xmlns:a16="http://schemas.microsoft.com/office/drawing/2014/main" id="{19077D65-9A9F-4BDA-8616-D5510A6FBD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57757" y="6189794"/>
            <a:ext cx="2294575" cy="258775"/>
          </a:xfrm>
          <a:prstGeom prst="rect">
            <a:avLst/>
          </a:prstGeom>
        </p:spPr>
        <p:txBody>
          <a:bodyPr vert="horz" lIns="960120" tIns="45720" rIns="45720" bIns="45720" rtlCol="0" anchor="ctr" anchorCtr="0">
            <a:noAutofit/>
          </a:bodyPr>
          <a:lstStyle>
            <a:lvl1pPr>
              <a:defRPr lang="en-US" sz="10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AF0C42D-318C-4DE0-821A-71EDB36370B5}"/>
              </a:ext>
            </a:extLst>
          </p:cNvPr>
          <p:cNvCxnSpPr>
            <a:cxnSpLocks/>
          </p:cNvCxnSpPr>
          <p:nvPr userDrawn="1"/>
        </p:nvCxnSpPr>
        <p:spPr>
          <a:xfrm>
            <a:off x="5440247" y="4999610"/>
            <a:ext cx="1759174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2914AA23-00CF-4091-B429-D8DD2E1FCD6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20207" y="4300382"/>
            <a:ext cx="2294575" cy="340573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B4888AF0-AAAC-469B-9033-68DBB20A4E8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0207" y="4641417"/>
            <a:ext cx="2294575" cy="341342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sz="11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3" name="Text Placeholder 19">
            <a:extLst>
              <a:ext uri="{FF2B5EF4-FFF2-40B4-BE49-F238E27FC236}">
                <a16:creationId xmlns:a16="http://schemas.microsoft.com/office/drawing/2014/main" id="{DC6EDCFE-065D-49B6-8890-FFDA9ABC7A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20207" y="5268151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3177C43-3686-41DC-949E-44F2F9525E5F}"/>
              </a:ext>
            </a:extLst>
          </p:cNvPr>
          <p:cNvSpPr txBox="1"/>
          <p:nvPr userDrawn="1"/>
        </p:nvSpPr>
        <p:spPr>
          <a:xfrm>
            <a:off x="5120207" y="5038063"/>
            <a:ext cx="229457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52D86036-9F01-4790-A81A-282C6DA31F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20207" y="5496380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56" name="Text Placeholder 19">
            <a:extLst>
              <a:ext uri="{FF2B5EF4-FFF2-40B4-BE49-F238E27FC236}">
                <a16:creationId xmlns:a16="http://schemas.microsoft.com/office/drawing/2014/main" id="{40BAF802-7FD2-4B3F-876C-9A03E882335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20207" y="5724609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57" name="Text Placeholder 19">
            <a:extLst>
              <a:ext uri="{FF2B5EF4-FFF2-40B4-BE49-F238E27FC236}">
                <a16:creationId xmlns:a16="http://schemas.microsoft.com/office/drawing/2014/main" id="{C57013EC-81D1-44DE-A2E4-C39173D2D06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20207" y="5952838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3207A54-7241-4763-A45E-329EE6DD6228}"/>
              </a:ext>
            </a:extLst>
          </p:cNvPr>
          <p:cNvSpPr txBox="1"/>
          <p:nvPr userDrawn="1"/>
        </p:nvSpPr>
        <p:spPr>
          <a:xfrm>
            <a:off x="5180724" y="6190700"/>
            <a:ext cx="894884" cy="268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200851-5096-4214-BCCD-C3898D86080C}"/>
              </a:ext>
            </a:extLst>
          </p:cNvPr>
          <p:cNvSpPr txBox="1"/>
          <p:nvPr userDrawn="1"/>
        </p:nvSpPr>
        <p:spPr>
          <a:xfrm>
            <a:off x="5180724" y="6444315"/>
            <a:ext cx="894884" cy="268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60" name="Text Placeholder 33">
            <a:extLst>
              <a:ext uri="{FF2B5EF4-FFF2-40B4-BE49-F238E27FC236}">
                <a16:creationId xmlns:a16="http://schemas.microsoft.com/office/drawing/2014/main" id="{F0A592A1-8D8F-46E5-A65F-C04643E6944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20207" y="6428758"/>
            <a:ext cx="2294575" cy="258775"/>
          </a:xfrm>
          <a:prstGeom prst="rect">
            <a:avLst/>
          </a:prstGeom>
        </p:spPr>
        <p:txBody>
          <a:bodyPr vert="horz" lIns="960120" tIns="45720" rIns="45720" bIns="45720" rtlCol="0" anchor="ctr" anchorCtr="0">
            <a:noAutofit/>
          </a:bodyPr>
          <a:lstStyle>
            <a:lvl1pPr>
              <a:defRPr lang="en-US" sz="10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61" name="Text Placeholder 33">
            <a:extLst>
              <a:ext uri="{FF2B5EF4-FFF2-40B4-BE49-F238E27FC236}">
                <a16:creationId xmlns:a16="http://schemas.microsoft.com/office/drawing/2014/main" id="{45075F64-6E7B-4B2A-B196-A96D4ED6EF2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20207" y="6191306"/>
            <a:ext cx="2294575" cy="258775"/>
          </a:xfrm>
          <a:prstGeom prst="rect">
            <a:avLst/>
          </a:prstGeom>
        </p:spPr>
        <p:txBody>
          <a:bodyPr vert="horz" lIns="960120" tIns="45720" rIns="45720" bIns="45720" rtlCol="0" anchor="ctr" anchorCtr="0">
            <a:noAutofit/>
          </a:bodyPr>
          <a:lstStyle>
            <a:lvl1pPr>
              <a:defRPr lang="en-US" sz="10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7D07B0C-61D1-4EB8-B219-BFE263F1B961}"/>
              </a:ext>
            </a:extLst>
          </p:cNvPr>
          <p:cNvCxnSpPr>
            <a:cxnSpLocks/>
          </p:cNvCxnSpPr>
          <p:nvPr userDrawn="1"/>
        </p:nvCxnSpPr>
        <p:spPr>
          <a:xfrm>
            <a:off x="7910518" y="5001122"/>
            <a:ext cx="1759174" cy="0"/>
          </a:xfrm>
          <a:prstGeom prst="line">
            <a:avLst/>
          </a:prstGeom>
          <a:ln>
            <a:solidFill>
              <a:srgbClr val="26BC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9">
            <a:extLst>
              <a:ext uri="{FF2B5EF4-FFF2-40B4-BE49-F238E27FC236}">
                <a16:creationId xmlns:a16="http://schemas.microsoft.com/office/drawing/2014/main" id="{1CDC76D5-419F-4BA6-B63E-E13DE48902F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90478" y="4301894"/>
            <a:ext cx="2294575" cy="340573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ctr"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64" name="Text Placeholder 11">
            <a:extLst>
              <a:ext uri="{FF2B5EF4-FFF2-40B4-BE49-F238E27FC236}">
                <a16:creationId xmlns:a16="http://schemas.microsoft.com/office/drawing/2014/main" id="{0C0741D0-2C84-4945-9E59-3D1A85F5DF9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590478" y="4642929"/>
            <a:ext cx="2294575" cy="341342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sz="1100" b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ED90616B-E383-4EE0-AEA3-BEE3DF28DC0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90478" y="5269663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E948B6A-AA8D-4DFE-ACA6-70CD126D1939}"/>
              </a:ext>
            </a:extLst>
          </p:cNvPr>
          <p:cNvSpPr txBox="1"/>
          <p:nvPr userDrawn="1"/>
        </p:nvSpPr>
        <p:spPr>
          <a:xfrm>
            <a:off x="7590478" y="5047269"/>
            <a:ext cx="2294575" cy="246221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 anchorCtr="0">
            <a:spAutoFit/>
          </a:bodyPr>
          <a:lstStyle/>
          <a:p>
            <a:pPr marL="0" indent="0" algn="ct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9C6C7087-A5B0-4CB3-AC3D-EC14E580657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90478" y="5497892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Address 1</a:t>
            </a:r>
          </a:p>
        </p:txBody>
      </p:sp>
      <p:sp>
        <p:nvSpPr>
          <p:cNvPr id="68" name="Text Placeholder 19">
            <a:extLst>
              <a:ext uri="{FF2B5EF4-FFF2-40B4-BE49-F238E27FC236}">
                <a16:creationId xmlns:a16="http://schemas.microsoft.com/office/drawing/2014/main" id="{CC1DF0FA-11E2-47A9-AEB8-9AF83DBD2DD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90478" y="5726121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0"/>
            </a:lvl1pPr>
          </a:lstStyle>
          <a:p>
            <a:pPr lvl="0"/>
            <a:r>
              <a:rPr lang="en-US" dirty="0"/>
              <a:t>City, State ZIP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6A813E85-713D-4275-BF84-BA5B981D0DB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90478" y="5954350"/>
            <a:ext cx="2294575" cy="238467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000" b="1"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25C44FF-CABB-4C52-A3BD-7AEF88921712}"/>
              </a:ext>
            </a:extLst>
          </p:cNvPr>
          <p:cNvSpPr txBox="1"/>
          <p:nvPr userDrawn="1"/>
        </p:nvSpPr>
        <p:spPr>
          <a:xfrm>
            <a:off x="7687129" y="6192212"/>
            <a:ext cx="894884" cy="268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5252977-FA23-4376-B20E-BCC176570C86}"/>
              </a:ext>
            </a:extLst>
          </p:cNvPr>
          <p:cNvSpPr txBox="1"/>
          <p:nvPr userDrawn="1"/>
        </p:nvSpPr>
        <p:spPr>
          <a:xfrm>
            <a:off x="7687129" y="6444315"/>
            <a:ext cx="894884" cy="268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indent="0" algn="r">
              <a:spcBef>
                <a:spcPts val="300"/>
              </a:spcBef>
              <a:spcAft>
                <a:spcPts val="300"/>
              </a:spcAft>
              <a:buClr>
                <a:srgbClr val="26BCD7"/>
              </a:buClr>
              <a:buSzPct val="135000"/>
              <a:buFont typeface="Wingdings" pitchFamily="2" charset="2"/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</a:t>
            </a:r>
          </a:p>
        </p:txBody>
      </p:sp>
      <p:sp>
        <p:nvSpPr>
          <p:cNvPr id="72" name="Text Placeholder 33">
            <a:extLst>
              <a:ext uri="{FF2B5EF4-FFF2-40B4-BE49-F238E27FC236}">
                <a16:creationId xmlns:a16="http://schemas.microsoft.com/office/drawing/2014/main" id="{1EB29491-467F-460C-BAD5-2B3B4789EB4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90478" y="6428758"/>
            <a:ext cx="2294575" cy="258775"/>
          </a:xfrm>
          <a:prstGeom prst="rect">
            <a:avLst/>
          </a:prstGeom>
        </p:spPr>
        <p:txBody>
          <a:bodyPr vert="horz" lIns="960120" tIns="45720" rIns="45720" bIns="45720" rtlCol="0" anchor="ctr" anchorCtr="0">
            <a:noAutofit/>
          </a:bodyPr>
          <a:lstStyle>
            <a:lvl1pPr>
              <a:defRPr lang="en-US" sz="10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  <p:sp>
        <p:nvSpPr>
          <p:cNvPr id="73" name="Text Placeholder 33">
            <a:extLst>
              <a:ext uri="{FF2B5EF4-FFF2-40B4-BE49-F238E27FC236}">
                <a16:creationId xmlns:a16="http://schemas.microsoft.com/office/drawing/2014/main" id="{8C5282C2-AFA2-4BC3-B3F6-07E5F151622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90478" y="6192818"/>
            <a:ext cx="2294575" cy="258775"/>
          </a:xfrm>
          <a:prstGeom prst="rect">
            <a:avLst/>
          </a:prstGeom>
        </p:spPr>
        <p:txBody>
          <a:bodyPr vert="horz" lIns="960120" tIns="45720" rIns="45720" bIns="45720" rtlCol="0" anchor="ctr" anchorCtr="0">
            <a:noAutofit/>
          </a:bodyPr>
          <a:lstStyle>
            <a:lvl1pPr>
              <a:defRPr lang="en-US" sz="1000" b="0" dirty="0" smtClean="0"/>
            </a:lvl1pPr>
          </a:lstStyle>
          <a:p>
            <a:pPr lvl="0"/>
            <a:r>
              <a:rPr lang="en-US" dirty="0" err="1"/>
              <a:t>xxx.xxx.xxxx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9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88" userDrawn="1">
          <p15:clr>
            <a:srgbClr val="FBAE40"/>
          </p15:clr>
        </p15:guide>
        <p15:guide id="2" pos="54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6DCEAEB-98A2-FA4D-AA31-B3A976988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0850" y="7342742"/>
            <a:ext cx="444500" cy="435254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274321" y="576072"/>
            <a:ext cx="9500616" cy="52120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7331650" y="7452706"/>
            <a:ext cx="1995450" cy="307777"/>
          </a:xfrm>
          <a:prstGeom prst="rect">
            <a:avLst/>
          </a:prstGeom>
        </p:spPr>
        <p:txBody>
          <a:bodyPr wrap="square" lIns="0" rIns="0" rtlCol="0">
            <a:spAutoFit/>
          </a:bodyPr>
          <a:lstStyle/>
          <a:p>
            <a:pPr algn="r"/>
            <a:r>
              <a:rPr lang="en-US" sz="700" dirty="0"/>
              <a:t>Copyright © 2022 by ScottMadden, Inc.</a:t>
            </a:r>
            <a:br>
              <a:rPr lang="en-US" sz="700" dirty="0"/>
            </a:br>
            <a:r>
              <a:rPr lang="en-US" sz="700" dirty="0"/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2733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5" r:id="rId2"/>
    <p:sldLayoutId id="2147483783" r:id="rId3"/>
    <p:sldLayoutId id="2147483784" r:id="rId4"/>
    <p:sldLayoutId id="2147483785" r:id="rId5"/>
    <p:sldLayoutId id="2147483769" r:id="rId6"/>
    <p:sldLayoutId id="2147483665" r:id="rId7"/>
    <p:sldLayoutId id="2147483779" r:id="rId8"/>
    <p:sldLayoutId id="2147483693" r:id="rId9"/>
    <p:sldLayoutId id="2147483781" r:id="rId10"/>
    <p:sldLayoutId id="2147483782" r:id="rId11"/>
    <p:sldLayoutId id="2147483767" r:id="rId12"/>
    <p:sldLayoutId id="2147483774" r:id="rId13"/>
    <p:sldLayoutId id="2147483762" r:id="rId14"/>
    <p:sldLayoutId id="2147483752" r:id="rId15"/>
    <p:sldLayoutId id="2147483776" r:id="rId16"/>
    <p:sldLayoutId id="2147483738" r:id="rId17"/>
    <p:sldLayoutId id="2147483778" r:id="rId18"/>
    <p:sldLayoutId id="2147483777" r:id="rId19"/>
  </p:sldLayoutIdLst>
  <p:hf hdr="0" ftr="0" dt="0"/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rgbClr val="26BCD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000"/>
        </a:spcBef>
        <a:spcAft>
          <a:spcPts val="450"/>
        </a:spcAft>
        <a:buClr>
          <a:srgbClr val="26BCD7"/>
        </a:buClr>
        <a:buSzPct val="135000"/>
        <a:buFont typeface="Wingdings" pitchFamily="2" charset="2"/>
        <a:buNone/>
        <a:tabLst/>
        <a:defRPr lang="en-US" sz="1400" b="1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6576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26BCD7"/>
        </a:buClr>
        <a:buSzPct val="135000"/>
        <a:buFont typeface="Wingdings" pitchFamily="2" charset="2"/>
        <a:buChar char="§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152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F6062"/>
        </a:buClr>
        <a:buSzPct val="100000"/>
        <a:buFont typeface="System Font Regular"/>
        <a:buChar char="–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9728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26BCD7"/>
        </a:buClr>
        <a:buSzPct val="90000"/>
        <a:buFont typeface="System Font Regular"/>
        <a:buChar char="□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6304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F6062"/>
        </a:buClr>
        <a:buSzPct val="100000"/>
        <a:buFont typeface="System Font Regular"/>
        <a:buChar char="–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2880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26BCD7"/>
        </a:buClr>
        <a:buSzPct val="90000"/>
        <a:buFont typeface="System Font Regular"/>
        <a:buChar char="□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928F-6B63-0C3B-5C0A-B8CE64682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Charting the Course to Success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F73DC-5F2B-F7D3-0F64-7DABEA3391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Nuclear Plant Recovery 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17C94-C0C5-2EF2-BC7A-5241FD63AB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July 2022</a:t>
            </a:r>
          </a:p>
        </p:txBody>
      </p:sp>
    </p:spTree>
    <p:extLst>
      <p:ext uri="{BB962C8B-B14F-4D97-AF65-F5344CB8AC3E}">
        <p14:creationId xmlns:p14="http://schemas.microsoft.com/office/powerpoint/2010/main" val="367574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ky, outdoor, water, smoke&#10;&#10;Description automatically generated">
            <a:extLst>
              <a:ext uri="{FF2B5EF4-FFF2-40B4-BE49-F238E27FC236}">
                <a16:creationId xmlns:a16="http://schemas.microsoft.com/office/drawing/2014/main" id="{DB1123FF-C224-3562-F4D1-90A3967FDB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88" b="2979"/>
          <a:stretch/>
        </p:blipFill>
        <p:spPr>
          <a:xfrm>
            <a:off x="0" y="1179407"/>
            <a:ext cx="10058400" cy="532638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BB71EE-C8C9-0608-818C-87572E2EE5A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955970-33A5-48EA-6D63-BF47A392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58681-EF03-BB4D-72FE-906EC25232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E013676-EEED-CF24-7E4C-1C192943AB87}"/>
              </a:ext>
            </a:extLst>
          </p:cNvPr>
          <p:cNvSpPr/>
          <p:nvPr/>
        </p:nvSpPr>
        <p:spPr>
          <a:xfrm>
            <a:off x="-1" y="1389502"/>
            <a:ext cx="4152562" cy="5116285"/>
          </a:xfrm>
          <a:custGeom>
            <a:avLst/>
            <a:gdLst>
              <a:gd name="connsiteX0" fmla="*/ 1270738 w 4152562"/>
              <a:gd name="connsiteY0" fmla="*/ 0 h 5116285"/>
              <a:gd name="connsiteX1" fmla="*/ 4152562 w 4152562"/>
              <a:gd name="connsiteY1" fmla="*/ 2881824 h 5116285"/>
              <a:gd name="connsiteX2" fmla="*/ 3103845 w 4152562"/>
              <a:gd name="connsiteY2" fmla="*/ 5105579 h 5116285"/>
              <a:gd name="connsiteX3" fmla="*/ 3089528 w 4152562"/>
              <a:gd name="connsiteY3" fmla="*/ 5116285 h 5116285"/>
              <a:gd name="connsiteX4" fmla="*/ 0 w 4152562"/>
              <a:gd name="connsiteY4" fmla="*/ 5116285 h 5116285"/>
              <a:gd name="connsiteX5" fmla="*/ 0 w 4152562"/>
              <a:gd name="connsiteY5" fmla="*/ 298246 h 5116285"/>
              <a:gd name="connsiteX6" fmla="*/ 149002 w 4152562"/>
              <a:gd name="connsiteY6" fmla="*/ 226468 h 5116285"/>
              <a:gd name="connsiteX7" fmla="*/ 1270738 w 4152562"/>
              <a:gd name="connsiteY7" fmla="*/ 0 h 511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2562" h="5116285">
                <a:moveTo>
                  <a:pt x="1270738" y="0"/>
                </a:moveTo>
                <a:cubicBezTo>
                  <a:pt x="2862325" y="0"/>
                  <a:pt x="4152562" y="1290237"/>
                  <a:pt x="4152562" y="2881824"/>
                </a:cubicBezTo>
                <a:cubicBezTo>
                  <a:pt x="4152562" y="3777091"/>
                  <a:pt x="3744323" y="4577010"/>
                  <a:pt x="3103845" y="5105579"/>
                </a:cubicBezTo>
                <a:lnTo>
                  <a:pt x="3089528" y="5116285"/>
                </a:lnTo>
                <a:lnTo>
                  <a:pt x="0" y="5116285"/>
                </a:lnTo>
                <a:lnTo>
                  <a:pt x="0" y="298246"/>
                </a:lnTo>
                <a:lnTo>
                  <a:pt x="149002" y="226468"/>
                </a:lnTo>
                <a:cubicBezTo>
                  <a:pt x="493779" y="80640"/>
                  <a:pt x="872841" y="0"/>
                  <a:pt x="1270738" y="0"/>
                </a:cubicBezTo>
                <a:close/>
              </a:path>
            </a:pathLst>
          </a:custGeom>
          <a:solidFill>
            <a:schemeClr val="bg1">
              <a:alpha val="2357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2CB4FCA3-63BB-082C-88D8-E987BC6A50CA}"/>
              </a:ext>
            </a:extLst>
          </p:cNvPr>
          <p:cNvSpPr/>
          <p:nvPr/>
        </p:nvSpPr>
        <p:spPr>
          <a:xfrm>
            <a:off x="0" y="1389502"/>
            <a:ext cx="4152562" cy="5116285"/>
          </a:xfrm>
          <a:custGeom>
            <a:avLst/>
            <a:gdLst>
              <a:gd name="connsiteX0" fmla="*/ 1270738 w 4152562"/>
              <a:gd name="connsiteY0" fmla="*/ 0 h 5116285"/>
              <a:gd name="connsiteX1" fmla="*/ 4152562 w 4152562"/>
              <a:gd name="connsiteY1" fmla="*/ 2881824 h 5116285"/>
              <a:gd name="connsiteX2" fmla="*/ 3103845 w 4152562"/>
              <a:gd name="connsiteY2" fmla="*/ 5105579 h 5116285"/>
              <a:gd name="connsiteX3" fmla="*/ 3089528 w 4152562"/>
              <a:gd name="connsiteY3" fmla="*/ 5116285 h 5116285"/>
              <a:gd name="connsiteX4" fmla="*/ 0 w 4152562"/>
              <a:gd name="connsiteY4" fmla="*/ 5116285 h 5116285"/>
              <a:gd name="connsiteX5" fmla="*/ 0 w 4152562"/>
              <a:gd name="connsiteY5" fmla="*/ 298246 h 5116285"/>
              <a:gd name="connsiteX6" fmla="*/ 149002 w 4152562"/>
              <a:gd name="connsiteY6" fmla="*/ 226468 h 5116285"/>
              <a:gd name="connsiteX7" fmla="*/ 1270738 w 4152562"/>
              <a:gd name="connsiteY7" fmla="*/ 0 h 511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2562" h="5116285">
                <a:moveTo>
                  <a:pt x="1270738" y="0"/>
                </a:moveTo>
                <a:cubicBezTo>
                  <a:pt x="2862325" y="0"/>
                  <a:pt x="4152562" y="1290237"/>
                  <a:pt x="4152562" y="2881824"/>
                </a:cubicBezTo>
                <a:cubicBezTo>
                  <a:pt x="4152562" y="3777091"/>
                  <a:pt x="3744323" y="4577010"/>
                  <a:pt x="3103845" y="5105579"/>
                </a:cubicBezTo>
                <a:lnTo>
                  <a:pt x="3089528" y="5116285"/>
                </a:lnTo>
                <a:lnTo>
                  <a:pt x="0" y="5116285"/>
                </a:lnTo>
                <a:lnTo>
                  <a:pt x="0" y="298246"/>
                </a:lnTo>
                <a:lnTo>
                  <a:pt x="149002" y="226468"/>
                </a:lnTo>
                <a:cubicBezTo>
                  <a:pt x="493779" y="80640"/>
                  <a:pt x="872841" y="0"/>
                  <a:pt x="1270738" y="0"/>
                </a:cubicBezTo>
                <a:close/>
              </a:path>
            </a:pathLst>
          </a:custGeom>
          <a:solidFill>
            <a:schemeClr val="accent2">
              <a:alpha val="78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2B00CC-7356-4E7A-ABE2-389BDDF63CF2}"/>
              </a:ext>
            </a:extLst>
          </p:cNvPr>
          <p:cNvSpPr/>
          <p:nvPr/>
        </p:nvSpPr>
        <p:spPr>
          <a:xfrm>
            <a:off x="0" y="1179407"/>
            <a:ext cx="10058400" cy="656274"/>
          </a:xfrm>
          <a:prstGeom prst="rect">
            <a:avLst/>
          </a:prstGeom>
          <a:gradFill>
            <a:gsLst>
              <a:gs pos="3000">
                <a:schemeClr val="accent2">
                  <a:alpha val="83435"/>
                </a:schemeClr>
              </a:gs>
              <a:gs pos="91000">
                <a:schemeClr val="accent2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739A44-D5B7-6EA1-E151-A2B93A4574CB}"/>
              </a:ext>
            </a:extLst>
          </p:cNvPr>
          <p:cNvSpPr txBox="1"/>
          <p:nvPr/>
        </p:nvSpPr>
        <p:spPr>
          <a:xfrm>
            <a:off x="468086" y="1266613"/>
            <a:ext cx="9496425" cy="907941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2400" dirty="0">
                <a:solidFill>
                  <a:schemeClr val="bg1"/>
                </a:solidFill>
              </a:rPr>
              <a:t>Getting </a:t>
            </a:r>
            <a:r>
              <a:rPr lang="en-US" sz="2400" b="1" dirty="0">
                <a:solidFill>
                  <a:schemeClr val="bg1"/>
                </a:solidFill>
              </a:rPr>
              <a:t>nuclear plant recovery right </a:t>
            </a:r>
            <a:r>
              <a:rPr lang="en-US" sz="2400" b="1" i="1" dirty="0">
                <a:solidFill>
                  <a:schemeClr val="bg1"/>
                </a:solidFill>
              </a:rPr>
              <a:t>isn’t easy. </a:t>
            </a:r>
          </a:p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851C03-24ED-3262-A97C-321FBBA49B13}"/>
              </a:ext>
            </a:extLst>
          </p:cNvPr>
          <p:cNvSpPr txBox="1"/>
          <p:nvPr/>
        </p:nvSpPr>
        <p:spPr>
          <a:xfrm>
            <a:off x="271849" y="2297443"/>
            <a:ext cx="3135380" cy="2631490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1600" b="1" dirty="0">
                <a:solidFill>
                  <a:schemeClr val="bg1"/>
                </a:solidFill>
              </a:rPr>
              <a:t>These are </a:t>
            </a:r>
            <a:r>
              <a:rPr lang="en-US" sz="1600" b="1" i="1" dirty="0">
                <a:solidFill>
                  <a:schemeClr val="bg1"/>
                </a:solidFill>
              </a:rPr>
              <a:t>large initiatives </a:t>
            </a:r>
            <a:r>
              <a:rPr lang="en-US" sz="1600" b="1" dirty="0">
                <a:solidFill>
                  <a:schemeClr val="bg1"/>
                </a:solidFill>
              </a:rPr>
              <a:t>that require extensive time, knowledge, skill, and coordination. What’s more, a sustainable recovery requires improving not only plant operations but also plant culture and the effectiveness of the personnel. </a:t>
            </a:r>
          </a:p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6B32B7-8F77-E957-BB6A-4B9633B314E7}"/>
              </a:ext>
            </a:extLst>
          </p:cNvPr>
          <p:cNvSpPr txBox="1"/>
          <p:nvPr/>
        </p:nvSpPr>
        <p:spPr>
          <a:xfrm>
            <a:off x="391591" y="4690065"/>
            <a:ext cx="3135380" cy="1323439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In this presentation</a:t>
            </a:r>
            <a:r>
              <a:rPr lang="en-US" sz="1600" dirty="0">
                <a:solidFill>
                  <a:schemeClr val="bg1"/>
                </a:solidFill>
              </a:rPr>
              <a:t>, we answer some of the </a:t>
            </a:r>
            <a:r>
              <a:rPr lang="en-US" sz="1600" b="1" dirty="0">
                <a:solidFill>
                  <a:schemeClr val="bg1"/>
                </a:solidFill>
              </a:rPr>
              <a:t>initial questions you may have as you start to think about your nuclear plant recovery effort: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1F7EC9D-25FA-D765-5CFA-B077D033D87A}"/>
              </a:ext>
            </a:extLst>
          </p:cNvPr>
          <p:cNvSpPr/>
          <p:nvPr/>
        </p:nvSpPr>
        <p:spPr>
          <a:xfrm>
            <a:off x="4669121" y="2174554"/>
            <a:ext cx="5389279" cy="408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CB3362A-6DEB-732B-86D4-CA852B51FB26}"/>
              </a:ext>
            </a:extLst>
          </p:cNvPr>
          <p:cNvSpPr txBox="1"/>
          <p:nvPr/>
        </p:nvSpPr>
        <p:spPr>
          <a:xfrm>
            <a:off x="5062254" y="2218886"/>
            <a:ext cx="4278596" cy="661720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1600" dirty="0">
                <a:solidFill>
                  <a:schemeClr val="accent1"/>
                </a:solidFill>
              </a:rPr>
              <a:t>How </a:t>
            </a:r>
            <a:r>
              <a:rPr lang="en-US" sz="1600" b="1" dirty="0">
                <a:solidFill>
                  <a:schemeClr val="accent1"/>
                </a:solidFill>
              </a:rPr>
              <a:t>Do We Know </a:t>
            </a:r>
            <a:r>
              <a:rPr lang="en-US" sz="1600" dirty="0">
                <a:solidFill>
                  <a:schemeClr val="accent1"/>
                </a:solidFill>
              </a:rPr>
              <a:t>There Is a </a:t>
            </a:r>
            <a:r>
              <a:rPr lang="en-US" sz="1600" b="1" dirty="0">
                <a:solidFill>
                  <a:schemeClr val="accent2"/>
                </a:solidFill>
              </a:rPr>
              <a:t>Problem?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</a:p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1848DF-401E-C50C-A007-DADF19002D3A}"/>
              </a:ext>
            </a:extLst>
          </p:cNvPr>
          <p:cNvSpPr/>
          <p:nvPr/>
        </p:nvSpPr>
        <p:spPr>
          <a:xfrm>
            <a:off x="4680006" y="2773268"/>
            <a:ext cx="5389279" cy="408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1EF146-8123-CC36-CB47-D028ABF116A6}"/>
              </a:ext>
            </a:extLst>
          </p:cNvPr>
          <p:cNvSpPr txBox="1"/>
          <p:nvPr/>
        </p:nvSpPr>
        <p:spPr>
          <a:xfrm>
            <a:off x="4725089" y="2795829"/>
            <a:ext cx="5267996" cy="623248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1"/>
            <a:r>
              <a:rPr lang="en-US" sz="1600" dirty="0"/>
              <a:t>What </a:t>
            </a:r>
            <a:r>
              <a:rPr lang="en-US" sz="1600" b="1" dirty="0"/>
              <a:t>Goals/Objectives </a:t>
            </a:r>
            <a:r>
              <a:rPr lang="en-US" sz="1600" b="1" dirty="0">
                <a:solidFill>
                  <a:schemeClr val="accent2"/>
                </a:solidFill>
              </a:rPr>
              <a:t>Must We Achieve? </a:t>
            </a:r>
          </a:p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C7C9E7-20B5-6DA1-D0E2-A0D818D4757F}"/>
              </a:ext>
            </a:extLst>
          </p:cNvPr>
          <p:cNvSpPr/>
          <p:nvPr/>
        </p:nvSpPr>
        <p:spPr>
          <a:xfrm>
            <a:off x="4408714" y="1945396"/>
            <a:ext cx="522515" cy="433421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D02490-5206-B41C-A114-72B35C29892E}"/>
              </a:ext>
            </a:extLst>
          </p:cNvPr>
          <p:cNvSpPr/>
          <p:nvPr/>
        </p:nvSpPr>
        <p:spPr>
          <a:xfrm>
            <a:off x="4408714" y="2587653"/>
            <a:ext cx="522515" cy="433421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841041A-FFA6-99B8-31A1-E030647A5F9C}"/>
              </a:ext>
            </a:extLst>
          </p:cNvPr>
          <p:cNvSpPr/>
          <p:nvPr/>
        </p:nvSpPr>
        <p:spPr>
          <a:xfrm>
            <a:off x="4669121" y="3415526"/>
            <a:ext cx="5389279" cy="408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FC5AB5-1C3D-765E-3840-615DCBB446E2}"/>
              </a:ext>
            </a:extLst>
          </p:cNvPr>
          <p:cNvSpPr/>
          <p:nvPr/>
        </p:nvSpPr>
        <p:spPr>
          <a:xfrm>
            <a:off x="4408714" y="3186367"/>
            <a:ext cx="522515" cy="433421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C31E07-DE70-A7BC-D8E3-AC76BE2B1385}"/>
              </a:ext>
            </a:extLst>
          </p:cNvPr>
          <p:cNvSpPr txBox="1"/>
          <p:nvPr/>
        </p:nvSpPr>
        <p:spPr>
          <a:xfrm>
            <a:off x="4725089" y="3449673"/>
            <a:ext cx="5267996" cy="338554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1"/>
            <a:r>
              <a:rPr lang="en-US" sz="1600" dirty="0"/>
              <a:t>Can a </a:t>
            </a:r>
            <a:r>
              <a:rPr lang="en-US" sz="1600" b="1" dirty="0"/>
              <a:t>Philosophy</a:t>
            </a:r>
            <a:r>
              <a:rPr lang="en-US" sz="1600" dirty="0"/>
              <a:t> </a:t>
            </a:r>
            <a:r>
              <a:rPr lang="en-US" sz="1600" b="1" dirty="0">
                <a:solidFill>
                  <a:schemeClr val="accent2"/>
                </a:solidFill>
              </a:rPr>
              <a:t>Improve Our Results?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799FAD2-3ED0-E281-A3F6-551990E125CF}"/>
              </a:ext>
            </a:extLst>
          </p:cNvPr>
          <p:cNvSpPr/>
          <p:nvPr/>
        </p:nvSpPr>
        <p:spPr>
          <a:xfrm>
            <a:off x="4680006" y="4123097"/>
            <a:ext cx="5389279" cy="408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85293CB-F852-3035-39BB-87ACCA3D1C42}"/>
              </a:ext>
            </a:extLst>
          </p:cNvPr>
          <p:cNvSpPr/>
          <p:nvPr/>
        </p:nvSpPr>
        <p:spPr>
          <a:xfrm>
            <a:off x="4408714" y="3823643"/>
            <a:ext cx="522515" cy="433421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2A45D8-F6C4-C7F6-5F6C-B950D8C0F52E}"/>
              </a:ext>
            </a:extLst>
          </p:cNvPr>
          <p:cNvSpPr txBox="1"/>
          <p:nvPr/>
        </p:nvSpPr>
        <p:spPr>
          <a:xfrm>
            <a:off x="4725089" y="4157244"/>
            <a:ext cx="5267996" cy="338554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1"/>
            <a:r>
              <a:rPr lang="en-US" sz="1600" dirty="0"/>
              <a:t>Is There </a:t>
            </a:r>
            <a:r>
              <a:rPr lang="en-US" sz="1600" b="1" dirty="0"/>
              <a:t>a Proven Path </a:t>
            </a:r>
            <a:r>
              <a:rPr lang="en-US" sz="1600" dirty="0"/>
              <a:t>to </a:t>
            </a:r>
            <a:r>
              <a:rPr lang="en-US" sz="1600" b="1" dirty="0">
                <a:solidFill>
                  <a:schemeClr val="accent2"/>
                </a:solidFill>
              </a:rPr>
              <a:t>Success?</a:t>
            </a:r>
            <a:r>
              <a:rPr lang="en-US" sz="1600" dirty="0"/>
              <a:t>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A17A408-7A6A-BAF7-1C67-9498872DF2E6}"/>
              </a:ext>
            </a:extLst>
          </p:cNvPr>
          <p:cNvSpPr/>
          <p:nvPr/>
        </p:nvSpPr>
        <p:spPr>
          <a:xfrm>
            <a:off x="4680006" y="4791138"/>
            <a:ext cx="5389279" cy="408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1B8B3F1-BBF9-901E-BB67-E7A7E883D722}"/>
              </a:ext>
            </a:extLst>
          </p:cNvPr>
          <p:cNvSpPr txBox="1"/>
          <p:nvPr/>
        </p:nvSpPr>
        <p:spPr>
          <a:xfrm>
            <a:off x="4725089" y="4832159"/>
            <a:ext cx="5267996" cy="338554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1"/>
            <a:r>
              <a:rPr lang="en-US" sz="1600" dirty="0"/>
              <a:t>What </a:t>
            </a:r>
            <a:r>
              <a:rPr lang="en-US" sz="1600" b="1" dirty="0"/>
              <a:t>Tools </a:t>
            </a:r>
            <a:r>
              <a:rPr lang="en-US" sz="1600" dirty="0"/>
              <a:t>Will </a:t>
            </a:r>
            <a:r>
              <a:rPr lang="en-US" sz="1600" b="1" dirty="0">
                <a:solidFill>
                  <a:schemeClr val="accent2"/>
                </a:solidFill>
              </a:rPr>
              <a:t>Help Us?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99DDC0E-91BA-32BA-FDF2-844443DD9AC4}"/>
              </a:ext>
            </a:extLst>
          </p:cNvPr>
          <p:cNvSpPr/>
          <p:nvPr/>
        </p:nvSpPr>
        <p:spPr>
          <a:xfrm>
            <a:off x="4408714" y="4525311"/>
            <a:ext cx="522515" cy="433421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5.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D64A349-0ACC-4387-AEF9-2B4D18B977D8}"/>
              </a:ext>
            </a:extLst>
          </p:cNvPr>
          <p:cNvSpPr/>
          <p:nvPr/>
        </p:nvSpPr>
        <p:spPr>
          <a:xfrm>
            <a:off x="4680006" y="5471362"/>
            <a:ext cx="5389279" cy="408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0EAEBB5-3386-2BC7-0FDD-AEF7A0EDCA48}"/>
              </a:ext>
            </a:extLst>
          </p:cNvPr>
          <p:cNvSpPr/>
          <p:nvPr/>
        </p:nvSpPr>
        <p:spPr>
          <a:xfrm>
            <a:off x="4408714" y="5194384"/>
            <a:ext cx="522515" cy="433421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6.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E5BFA8B-DA82-3C7F-ECFF-18F27058BAE7}"/>
              </a:ext>
            </a:extLst>
          </p:cNvPr>
          <p:cNvSpPr txBox="1"/>
          <p:nvPr/>
        </p:nvSpPr>
        <p:spPr>
          <a:xfrm>
            <a:off x="4725089" y="5490081"/>
            <a:ext cx="5267996" cy="338554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1"/>
            <a:r>
              <a:rPr lang="en-US" sz="1600" b="1" dirty="0"/>
              <a:t>What</a:t>
            </a:r>
            <a:r>
              <a:rPr lang="en-US" sz="1600" dirty="0"/>
              <a:t> Are the </a:t>
            </a:r>
            <a:r>
              <a:rPr lang="en-US" sz="1600" b="1" dirty="0">
                <a:solidFill>
                  <a:schemeClr val="accent2"/>
                </a:solidFill>
              </a:rPr>
              <a:t>Lessons Learned?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3242BB7-7739-FF79-859E-84D982C1E570}"/>
              </a:ext>
            </a:extLst>
          </p:cNvPr>
          <p:cNvSpPr/>
          <p:nvPr/>
        </p:nvSpPr>
        <p:spPr>
          <a:xfrm>
            <a:off x="4680006" y="6118133"/>
            <a:ext cx="5389279" cy="408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A632ACC-7AB9-719B-5740-10EBBD1F8747}"/>
              </a:ext>
            </a:extLst>
          </p:cNvPr>
          <p:cNvSpPr txBox="1"/>
          <p:nvPr/>
        </p:nvSpPr>
        <p:spPr>
          <a:xfrm>
            <a:off x="4725089" y="6148003"/>
            <a:ext cx="5267996" cy="338554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1"/>
            <a:r>
              <a:rPr lang="en-US" sz="1600" b="1" dirty="0"/>
              <a:t>Who Knows the Path </a:t>
            </a:r>
            <a:r>
              <a:rPr lang="en-US" sz="1600" dirty="0"/>
              <a:t>and Can </a:t>
            </a:r>
            <a:r>
              <a:rPr lang="en-US" sz="1600" b="1" dirty="0">
                <a:solidFill>
                  <a:schemeClr val="accent2"/>
                </a:solidFill>
              </a:rPr>
              <a:t>Guide Us?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A4628F6-EB93-5FC3-D1D0-0648CF8A40D5}"/>
              </a:ext>
            </a:extLst>
          </p:cNvPr>
          <p:cNvSpPr/>
          <p:nvPr/>
        </p:nvSpPr>
        <p:spPr>
          <a:xfrm>
            <a:off x="4408714" y="5874608"/>
            <a:ext cx="522515" cy="433421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7.</a:t>
            </a:r>
          </a:p>
        </p:txBody>
      </p:sp>
    </p:spTree>
    <p:extLst>
      <p:ext uri="{BB962C8B-B14F-4D97-AF65-F5344CB8AC3E}">
        <p14:creationId xmlns:p14="http://schemas.microsoft.com/office/powerpoint/2010/main" val="339868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blurry&#10;&#10;Description automatically generated">
            <a:extLst>
              <a:ext uri="{FF2B5EF4-FFF2-40B4-BE49-F238E27FC236}">
                <a16:creationId xmlns:a16="http://schemas.microsoft.com/office/drawing/2014/main" id="{9DA8C1E3-141F-AB77-63AA-2B52CE95A1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59" b="419"/>
          <a:stretch/>
        </p:blipFill>
        <p:spPr>
          <a:xfrm>
            <a:off x="0" y="1103352"/>
            <a:ext cx="10058400" cy="15158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F0F14B-13FB-6CE3-0E2F-F8ED247020E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40313B-DCDC-E16F-FAE8-B4DE4D5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Know There Is a Problem?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848A8-4C61-D9A0-4B9C-610FAFA40D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9256" y="223520"/>
            <a:ext cx="9496094" cy="386820"/>
          </a:xfrm>
        </p:spPr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EAE983-22D3-9BA9-E5D6-896A4C81D1D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80861" y="3314932"/>
            <a:ext cx="9496425" cy="5268002"/>
          </a:xfrm>
        </p:spPr>
        <p:txBody>
          <a:bodyPr/>
          <a:lstStyle/>
          <a:p>
            <a:endParaRPr lang="en-US" sz="1200" dirty="0"/>
          </a:p>
          <a:p>
            <a:r>
              <a:rPr lang="en-US" sz="1200" dirty="0"/>
              <a:t>Our experience suggests that listening for these kinds of leading indicators can help you intervene earlier and be more successful sooner: </a:t>
            </a:r>
          </a:p>
          <a:p>
            <a:pPr lvl="1"/>
            <a:r>
              <a:rPr lang="en-US" b="1" dirty="0"/>
              <a:t>“Our previous recovery teams and recovery efforts </a:t>
            </a:r>
            <a:r>
              <a:rPr lang="en-US" b="1" dirty="0">
                <a:solidFill>
                  <a:schemeClr val="accent2"/>
                </a:solidFill>
              </a:rPr>
              <a:t>have failed</a:t>
            </a:r>
            <a:r>
              <a:rPr lang="en-US" b="1" dirty="0"/>
              <a:t>” </a:t>
            </a:r>
            <a:r>
              <a:rPr lang="en-US" dirty="0"/>
              <a:t>– </a:t>
            </a:r>
            <a:r>
              <a:rPr lang="en-US" b="0" dirty="0"/>
              <a:t>yielding no sustained results for their core mission What Goals/Objectives Must We Achieve? </a:t>
            </a:r>
          </a:p>
          <a:p>
            <a:pPr lvl="1"/>
            <a:r>
              <a:rPr lang="en-US" b="1" dirty="0"/>
              <a:t>“We know that KPI says we are underperforming, but </a:t>
            </a:r>
            <a:r>
              <a:rPr lang="en-US" b="1" dirty="0">
                <a:solidFill>
                  <a:schemeClr val="accent2"/>
                </a:solidFill>
              </a:rPr>
              <a:t>this is why</a:t>
            </a:r>
            <a:r>
              <a:rPr lang="en-US" b="1" dirty="0"/>
              <a:t>”</a:t>
            </a:r>
            <a:r>
              <a:rPr lang="en-US" dirty="0"/>
              <a:t> – </a:t>
            </a:r>
            <a:r>
              <a:rPr lang="en-US" b="0" dirty="0"/>
              <a:t>explaining away and/or justifying underperformance in relationship to industry peers without deeper analysis as to why</a:t>
            </a:r>
          </a:p>
          <a:p>
            <a:pPr lvl="1"/>
            <a:r>
              <a:rPr lang="en-US" b="1" dirty="0"/>
              <a:t>“That KPI </a:t>
            </a:r>
            <a:r>
              <a:rPr lang="en-US" b="1" dirty="0">
                <a:solidFill>
                  <a:schemeClr val="accent2"/>
                </a:solidFill>
              </a:rPr>
              <a:t>doesn’t accurately measure us</a:t>
            </a:r>
            <a:r>
              <a:rPr lang="en-US" b="1" dirty="0"/>
              <a:t>, our department is different” </a:t>
            </a:r>
            <a:r>
              <a:rPr lang="en-US" dirty="0"/>
              <a:t>– </a:t>
            </a:r>
            <a:r>
              <a:rPr lang="en-US" b="0" dirty="0"/>
              <a:t>relaxing or justifying key metric definitions to make things (backlogs, events, corrected actions, etc.) appear better than they are</a:t>
            </a:r>
          </a:p>
          <a:p>
            <a:pPr lvl="1"/>
            <a:r>
              <a:rPr lang="en-US" b="1" dirty="0"/>
              <a:t>“It is probably </a:t>
            </a:r>
            <a:r>
              <a:rPr lang="en-US" b="1" dirty="0">
                <a:solidFill>
                  <a:schemeClr val="accent2"/>
                </a:solidFill>
              </a:rPr>
              <a:t>because</a:t>
            </a:r>
            <a:r>
              <a:rPr lang="en-US" b="1" dirty="0"/>
              <a:t> of…” </a:t>
            </a:r>
            <a:r>
              <a:rPr lang="en-US" b="0" dirty="0"/>
              <a:t>– not getting to the core underlying issues during Apparent Cause Investigations and Root Cause Investigations – another sign may be repeat events</a:t>
            </a:r>
          </a:p>
          <a:p>
            <a:pPr lvl="1"/>
            <a:r>
              <a:rPr lang="en-US" b="1" dirty="0"/>
              <a:t>“It is probably </a:t>
            </a:r>
            <a:r>
              <a:rPr lang="en-US" b="1" dirty="0">
                <a:solidFill>
                  <a:schemeClr val="accent2"/>
                </a:solidFill>
              </a:rPr>
              <a:t>because</a:t>
            </a:r>
            <a:r>
              <a:rPr lang="en-US" b="1" dirty="0"/>
              <a:t> of…” </a:t>
            </a:r>
            <a:r>
              <a:rPr lang="en-US" dirty="0"/>
              <a:t>– </a:t>
            </a:r>
            <a:r>
              <a:rPr lang="en-US" b="0" dirty="0"/>
              <a:t>not getting to the core underlying issues during Apparent Cause Investigations and Root Cause Investigations – another sign may be repeat events</a:t>
            </a:r>
          </a:p>
          <a:p>
            <a:pPr lvl="1"/>
            <a:r>
              <a:rPr lang="en-US" b="1" dirty="0"/>
              <a:t>“I’ll let it slide this time, but just make sure you do it </a:t>
            </a:r>
            <a:r>
              <a:rPr lang="en-US" b="1" dirty="0">
                <a:solidFill>
                  <a:schemeClr val="accent2"/>
                </a:solidFill>
              </a:rPr>
              <a:t>next time</a:t>
            </a:r>
            <a:r>
              <a:rPr lang="en-US" dirty="0"/>
              <a:t>” – </a:t>
            </a:r>
            <a:r>
              <a:rPr lang="en-US" b="0" dirty="0"/>
              <a:t>excusing incomplete actions; accepting rather than challenging</a:t>
            </a:r>
          </a:p>
          <a:p>
            <a:pPr lvl="1"/>
            <a:r>
              <a:rPr lang="en-US" b="1" dirty="0"/>
              <a:t>“But that </a:t>
            </a:r>
            <a:r>
              <a:rPr lang="en-US" b="1" dirty="0">
                <a:solidFill>
                  <a:schemeClr val="accent2"/>
                </a:solidFill>
              </a:rPr>
              <a:t>is not our priority</a:t>
            </a:r>
            <a:r>
              <a:rPr lang="en-US" b="1" dirty="0"/>
              <a:t>; our department is focused on…” </a:t>
            </a:r>
            <a:r>
              <a:rPr lang="en-US" dirty="0"/>
              <a:t>– </a:t>
            </a:r>
            <a:r>
              <a:rPr lang="en-US" b="0" dirty="0"/>
              <a:t>cultivating a siloed organization where site leadership is not aligned with common goals; “one plant, one team” mentality not present </a:t>
            </a:r>
          </a:p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AA66CB-0C9F-6B71-5FB8-CD1D97259672}"/>
              </a:ext>
            </a:extLst>
          </p:cNvPr>
          <p:cNvSpPr/>
          <p:nvPr/>
        </p:nvSpPr>
        <p:spPr>
          <a:xfrm>
            <a:off x="0" y="2531326"/>
            <a:ext cx="10058400" cy="991519"/>
          </a:xfrm>
          <a:prstGeom prst="rect">
            <a:avLst/>
          </a:prstGeom>
          <a:solidFill>
            <a:schemeClr val="accent1">
              <a:alpha val="114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E6D872-9812-84F7-4E13-5BBB3C4B5805}"/>
              </a:ext>
            </a:extLst>
          </p:cNvPr>
          <p:cNvSpPr txBox="1"/>
          <p:nvPr/>
        </p:nvSpPr>
        <p:spPr>
          <a:xfrm>
            <a:off x="452777" y="2695284"/>
            <a:ext cx="9332573" cy="1554272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1300" b="1" dirty="0">
                <a:solidFill>
                  <a:schemeClr val="accent1"/>
                </a:solidFill>
              </a:rPr>
              <a:t>A nuclear plant’s performance can vary over the life of the asset. Over time, a plant’s performance may deteriorate without the reason being abundantly clear to even the people most familiar—those who are immersed in the plant’s daily operations. </a:t>
            </a:r>
            <a:r>
              <a:rPr lang="en-US" sz="1300" b="1" i="1" dirty="0">
                <a:solidFill>
                  <a:schemeClr val="accent1"/>
                </a:solidFill>
              </a:rPr>
              <a:t>If any of the below statements </a:t>
            </a:r>
            <a:r>
              <a:rPr lang="en-US" sz="1300" b="1" i="1" dirty="0">
                <a:solidFill>
                  <a:schemeClr val="accent2"/>
                </a:solidFill>
              </a:rPr>
              <a:t>sound familiar</a:t>
            </a:r>
            <a:r>
              <a:rPr lang="en-US" sz="1300" b="1" i="1" dirty="0">
                <a:solidFill>
                  <a:schemeClr val="accent1"/>
                </a:solidFill>
              </a:rPr>
              <a:t>,</a:t>
            </a:r>
            <a:r>
              <a:rPr lang="en-US" sz="1300" b="1" i="1" dirty="0">
                <a:solidFill>
                  <a:schemeClr val="bg1"/>
                </a:solidFill>
              </a:rPr>
              <a:t> </a:t>
            </a:r>
            <a:r>
              <a:rPr lang="en-US" sz="1300" b="1" dirty="0">
                <a:solidFill>
                  <a:schemeClr val="accent1"/>
                </a:solidFill>
              </a:rPr>
              <a:t>it is time to take a deeper look</a:t>
            </a:r>
          </a:p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300" b="1" dirty="0">
              <a:solidFill>
                <a:schemeClr val="bg1"/>
              </a:solidFill>
            </a:endParaRPr>
          </a:p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300" b="1" dirty="0">
              <a:solidFill>
                <a:schemeClr val="bg1"/>
              </a:solidFill>
            </a:endParaRPr>
          </a:p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E249D4-5754-E35E-A228-4B641E9ABE55}"/>
              </a:ext>
            </a:extLst>
          </p:cNvPr>
          <p:cNvSpPr txBox="1"/>
          <p:nvPr/>
        </p:nvSpPr>
        <p:spPr>
          <a:xfrm>
            <a:off x="430475" y="3276828"/>
            <a:ext cx="9332573" cy="584775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300" b="1" dirty="0">
              <a:solidFill>
                <a:schemeClr val="bg1"/>
              </a:solidFill>
            </a:endParaRPr>
          </a:p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1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115E2C-A5D2-159E-2AA8-15EE600AFF4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8A4CAC-CB5E-331F-FF6C-4558329EE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Goals/Objectives Must We Achieve?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25BD3-5CCC-161B-8CE5-5B371B8505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4B8BC-67F1-E9A2-C276-CB5D2722152D}"/>
              </a:ext>
            </a:extLst>
          </p:cNvPr>
          <p:cNvSpPr txBox="1"/>
          <p:nvPr/>
        </p:nvSpPr>
        <p:spPr>
          <a:xfrm>
            <a:off x="135239" y="1300518"/>
            <a:ext cx="9496479" cy="338554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1600" b="1" dirty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recoveries are the large efforts, but the </a:t>
            </a:r>
            <a:r>
              <a:rPr lang="en-US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main objectives </a:t>
            </a:r>
            <a:r>
              <a:rPr lang="en-US" sz="1600" b="1" dirty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very clear: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DD54FF-D92F-224A-6B96-C0FFEFF4D0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55"/>
          <a:stretch/>
        </p:blipFill>
        <p:spPr>
          <a:xfrm>
            <a:off x="0" y="1747421"/>
            <a:ext cx="5128179" cy="3698169"/>
          </a:xfrm>
          <a:prstGeom prst="rect">
            <a:avLst/>
          </a:prstGeom>
        </p:spPr>
      </p:pic>
      <p:pic>
        <p:nvPicPr>
          <p:cNvPr id="14" name="Picture 13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A83FEB45-86D8-E691-0E1C-82F87F8655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380"/>
          <a:stretch/>
        </p:blipFill>
        <p:spPr>
          <a:xfrm>
            <a:off x="5131934" y="1747421"/>
            <a:ext cx="4926466" cy="369816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28F7314-534D-35E0-76DC-BE4401550DED}"/>
              </a:ext>
            </a:extLst>
          </p:cNvPr>
          <p:cNvSpPr/>
          <p:nvPr/>
        </p:nvSpPr>
        <p:spPr>
          <a:xfrm>
            <a:off x="0" y="1747421"/>
            <a:ext cx="2589467" cy="3698169"/>
          </a:xfrm>
          <a:prstGeom prst="rect">
            <a:avLst/>
          </a:prstGeom>
          <a:gradFill>
            <a:gsLst>
              <a:gs pos="10000">
                <a:schemeClr val="accent1"/>
              </a:gs>
              <a:gs pos="100000">
                <a:schemeClr val="accent1">
                  <a:alpha val="4677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669C06-4BE5-3152-873F-813213B4067B}"/>
              </a:ext>
            </a:extLst>
          </p:cNvPr>
          <p:cNvSpPr/>
          <p:nvPr/>
        </p:nvSpPr>
        <p:spPr>
          <a:xfrm>
            <a:off x="-1" y="1747421"/>
            <a:ext cx="563971" cy="573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994DFF-44B0-29CE-C9D7-4487ABB297C1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175952" y="2408461"/>
            <a:ext cx="2237561" cy="4355526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Improve </a:t>
            </a:r>
            <a:r>
              <a:rPr lang="en-US" sz="2000" dirty="0">
                <a:solidFill>
                  <a:schemeClr val="accent2"/>
                </a:solidFill>
              </a:rPr>
              <a:t>fundamental behaviors </a:t>
            </a:r>
            <a:r>
              <a:rPr lang="en-US" sz="2000" dirty="0">
                <a:solidFill>
                  <a:schemeClr val="bg1"/>
                </a:solidFill>
              </a:rPr>
              <a:t>and plant operational performance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0F2CE65C-FEAB-268A-C849-671BE45D3310}"/>
              </a:ext>
            </a:extLst>
          </p:cNvPr>
          <p:cNvSpPr txBox="1">
            <a:spLocks/>
          </p:cNvSpPr>
          <p:nvPr/>
        </p:nvSpPr>
        <p:spPr>
          <a:xfrm>
            <a:off x="135239" y="1826327"/>
            <a:ext cx="310438" cy="402955"/>
          </a:xfrm>
          <a:prstGeom prst="rect">
            <a:avLst/>
          </a:prstGeom>
        </p:spPr>
        <p:txBody>
          <a:bodyPr lIns="45720" tIns="45720" rIns="45720" bIns="4572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 lang="en-US" sz="1400" b="1" kern="1200" baseline="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19075" marR="0" indent="-2190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46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marR="0" indent="-2254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4125" marR="0" indent="-22701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marR="0" indent="-23336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0D7814-7E4F-D0D6-760D-98773396E7AC}"/>
              </a:ext>
            </a:extLst>
          </p:cNvPr>
          <p:cNvSpPr/>
          <p:nvPr/>
        </p:nvSpPr>
        <p:spPr>
          <a:xfrm>
            <a:off x="5128181" y="1747421"/>
            <a:ext cx="2589467" cy="3698169"/>
          </a:xfrm>
          <a:prstGeom prst="rect">
            <a:avLst/>
          </a:prstGeom>
          <a:gradFill>
            <a:gsLst>
              <a:gs pos="43000">
                <a:schemeClr val="accent1"/>
              </a:gs>
              <a:gs pos="100000">
                <a:schemeClr val="accent1">
                  <a:alpha val="5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051F97-F4E3-12C9-58BA-2E517C9FE3F6}"/>
              </a:ext>
            </a:extLst>
          </p:cNvPr>
          <p:cNvSpPr/>
          <p:nvPr/>
        </p:nvSpPr>
        <p:spPr>
          <a:xfrm>
            <a:off x="5128180" y="1747421"/>
            <a:ext cx="563971" cy="573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27FA17B1-61FB-96F5-6BBC-D1BF6702DEE5}"/>
              </a:ext>
            </a:extLst>
          </p:cNvPr>
          <p:cNvSpPr txBox="1">
            <a:spLocks/>
          </p:cNvSpPr>
          <p:nvPr/>
        </p:nvSpPr>
        <p:spPr>
          <a:xfrm>
            <a:off x="5263420" y="1826327"/>
            <a:ext cx="310438" cy="402955"/>
          </a:xfrm>
          <a:prstGeom prst="rect">
            <a:avLst/>
          </a:prstGeom>
        </p:spPr>
        <p:txBody>
          <a:bodyPr lIns="45720" tIns="45720" rIns="45720" bIns="4572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 lang="en-US" sz="1400" b="1" kern="1200" baseline="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19075" marR="0" indent="-2190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46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marR="0" indent="-2254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4125" marR="0" indent="-22701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marR="0" indent="-23336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74149EC-78C2-E4A0-787E-E77A4D41C7A6}"/>
              </a:ext>
            </a:extLst>
          </p:cNvPr>
          <p:cNvSpPr txBox="1">
            <a:spLocks/>
          </p:cNvSpPr>
          <p:nvPr/>
        </p:nvSpPr>
        <p:spPr>
          <a:xfrm>
            <a:off x="5304134" y="2408461"/>
            <a:ext cx="2237561" cy="4355526"/>
          </a:xfrm>
          <a:prstGeom prst="rect">
            <a:avLst/>
          </a:prstGeom>
        </p:spPr>
        <p:txBody>
          <a:bodyPr lIns="45720" tIns="45720" rIns="45720" bIns="4572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 lang="en-US" sz="1400" b="1" kern="1200" baseline="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19075" marR="0" indent="-2190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46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marR="0" indent="-2254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4125" marR="0" indent="-22701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marR="0" indent="-23336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Ensure leadership team communities a </a:t>
            </a:r>
            <a:r>
              <a:rPr lang="en-US" sz="2000" dirty="0">
                <a:solidFill>
                  <a:schemeClr val="accent2"/>
                </a:solidFill>
              </a:rPr>
              <a:t>consistent message </a:t>
            </a:r>
            <a:r>
              <a:rPr lang="en-US" sz="2000" dirty="0">
                <a:solidFill>
                  <a:schemeClr val="bg1"/>
                </a:solidFill>
              </a:rPr>
              <a:t>to all stakeholders on the recovery effort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EE01ED-A65A-05CF-0D08-E75F8D58F4ED}"/>
              </a:ext>
            </a:extLst>
          </p:cNvPr>
          <p:cNvSpPr/>
          <p:nvPr/>
        </p:nvSpPr>
        <p:spPr>
          <a:xfrm>
            <a:off x="0" y="5445590"/>
            <a:ext cx="10058400" cy="746866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D95955FC-36EC-49C5-90FE-0BFC271ED0DD}"/>
              </a:ext>
            </a:extLst>
          </p:cNvPr>
          <p:cNvSpPr txBox="1">
            <a:spLocks/>
          </p:cNvSpPr>
          <p:nvPr/>
        </p:nvSpPr>
        <p:spPr>
          <a:xfrm>
            <a:off x="1586326" y="5553939"/>
            <a:ext cx="7083707" cy="4355526"/>
          </a:xfrm>
          <a:prstGeom prst="rect">
            <a:avLst/>
          </a:prstGeom>
        </p:spPr>
        <p:txBody>
          <a:bodyPr lIns="45720" tIns="45720" rIns="45720" bIns="4572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 lang="en-US" sz="1400" b="1" kern="1200" baseline="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19075" marR="0" indent="-2190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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4675" marR="0" indent="-23177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marR="0" indent="-22542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4125" marR="0" indent="-22701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Arial" panose="020B0604020202020204" pitchFamily="34" charset="0"/>
              <a:buChar char="–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marR="0" indent="-233363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Arial" panose="020B0604020202020204" pitchFamily="34" charset="0"/>
              <a:buChar char="□"/>
              <a:tabLst/>
              <a:defRPr lang="en-US" sz="1200" b="0" kern="1200" noProof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It is critical to develop a plan that is unified and executable. Recognize that there is a problem and commit to resolving it together.</a:t>
            </a:r>
          </a:p>
        </p:txBody>
      </p:sp>
    </p:spTree>
    <p:extLst>
      <p:ext uri="{BB962C8B-B14F-4D97-AF65-F5344CB8AC3E}">
        <p14:creationId xmlns:p14="http://schemas.microsoft.com/office/powerpoint/2010/main" val="3890230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5E75B2D3-DDBF-C62D-8431-B0D81789DA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47" r="9514"/>
          <a:stretch/>
        </p:blipFill>
        <p:spPr>
          <a:xfrm>
            <a:off x="956930" y="1800035"/>
            <a:ext cx="9101470" cy="49857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8E901E-703B-A3BF-B42A-B7DCE915B894}"/>
              </a:ext>
            </a:extLst>
          </p:cNvPr>
          <p:cNvSpPr/>
          <p:nvPr/>
        </p:nvSpPr>
        <p:spPr>
          <a:xfrm>
            <a:off x="-2075" y="0"/>
            <a:ext cx="10058400" cy="6924907"/>
          </a:xfrm>
          <a:prstGeom prst="rect">
            <a:avLst/>
          </a:prstGeom>
          <a:gradFill>
            <a:gsLst>
              <a:gs pos="43000">
                <a:schemeClr val="bg1"/>
              </a:gs>
              <a:gs pos="6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90B9B6-B70B-7789-2D5B-2AC24D33369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E8609A-815D-56D4-D489-23241C2FE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a Philosophy Improve Our Results?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2F259-7A18-314D-40BF-4F5B4C740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76B9C4-7856-BD2D-30F6-72670A6AD06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71464" y="1266613"/>
            <a:ext cx="9496425" cy="520119"/>
          </a:xfrm>
        </p:spPr>
        <p:txBody>
          <a:bodyPr/>
          <a:lstStyle/>
          <a:p>
            <a:r>
              <a:rPr lang="en-US" sz="1200" dirty="0"/>
              <a:t>Yes, a plant recovery philosophy can improve your team’s results. However, it is critical that the plant recovery team develops the philosophy in-house, meaning your team must own it. A typical recovery philosophy achieves the following: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4A2DA0-5FEE-C002-7B82-A48B8F518C6D}"/>
              </a:ext>
            </a:extLst>
          </p:cNvPr>
          <p:cNvSpPr txBox="1"/>
          <p:nvPr/>
        </p:nvSpPr>
        <p:spPr>
          <a:xfrm>
            <a:off x="337930" y="1786732"/>
            <a:ext cx="4258918" cy="5301451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Commits the station to long-term success </a:t>
            </a:r>
            <a:r>
              <a:rPr lang="en-US" sz="1200" dirty="0"/>
              <a:t>– </a:t>
            </a:r>
            <a:r>
              <a:rPr lang="en-US" sz="1200" b="0" dirty="0"/>
              <a:t>bakes fleet and industry standards into the plans and implementation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Builds alignment on the problem(s) to be fixed </a:t>
            </a:r>
            <a:r>
              <a:rPr lang="en-US" sz="1200" dirty="0"/>
              <a:t>– </a:t>
            </a:r>
            <a:r>
              <a:rPr lang="en-US" sz="1200" b="0" dirty="0"/>
              <a:t>ensures station personnel (employees and contractors) understand the current performance as well as the desired future state and plan for getting there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Celebrates quick wins </a:t>
            </a:r>
            <a:r>
              <a:rPr lang="en-US" sz="1200" dirty="0"/>
              <a:t>– </a:t>
            </a:r>
            <a:r>
              <a:rPr lang="en-US" sz="1200" b="0" dirty="0"/>
              <a:t>addresses immediate issues to build momentum/stakeholder buy-in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Sets the tone/culture upfront </a:t>
            </a:r>
            <a:r>
              <a:rPr lang="en-US" sz="1200" dirty="0"/>
              <a:t>– </a:t>
            </a:r>
            <a:r>
              <a:rPr lang="en-US" sz="1200" b="0" dirty="0"/>
              <a:t>outlines the expectations for ongoing operation discipline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Emphasizes execution </a:t>
            </a:r>
            <a:r>
              <a:rPr lang="en-US" sz="1200" dirty="0"/>
              <a:t>– </a:t>
            </a:r>
            <a:r>
              <a:rPr lang="en-US" sz="1200" b="0" dirty="0"/>
              <a:t>has bias for action and follow-through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Is comprehensive </a:t>
            </a:r>
            <a:r>
              <a:rPr lang="en-US" sz="1200" dirty="0"/>
              <a:t>– </a:t>
            </a:r>
            <a:r>
              <a:rPr lang="en-US" sz="1200" b="0" dirty="0"/>
              <a:t>“no shortcuts”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Ensures clear site ownership and accountability </a:t>
            </a:r>
            <a:r>
              <a:rPr lang="en-US" sz="1200" dirty="0"/>
              <a:t>– </a:t>
            </a:r>
            <a:r>
              <a:rPr lang="en-US" sz="1200" b="0" dirty="0"/>
              <a:t>actions and results are the station’s responsibility to execute with corporate/fleet support to ensure 200% accountability in the solution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Engages and aligns corporate, fleet, and site leadership in the recovery plan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Displays excellence </a:t>
            </a:r>
            <a:r>
              <a:rPr lang="en-US" sz="1200" dirty="0"/>
              <a:t>– </a:t>
            </a:r>
            <a:r>
              <a:rPr lang="en-US" sz="1200" b="0" dirty="0"/>
              <a:t>demonstrates to external (e.g., INPO, NRC) and internal stakeholders that we can find and fix our problems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Keeps it simple </a:t>
            </a:r>
            <a:r>
              <a:rPr lang="en-US" sz="1200" dirty="0"/>
              <a:t>– </a:t>
            </a:r>
            <a:r>
              <a:rPr lang="en-US" sz="1200" b="0" dirty="0"/>
              <a:t>does not mistake activities for performance improvement; highlights the importance of the right work being done at the right time, the first time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Focuses on results </a:t>
            </a:r>
            <a:r>
              <a:rPr lang="en-US" sz="1200" dirty="0"/>
              <a:t>– </a:t>
            </a:r>
            <a:r>
              <a:rPr lang="en-US" sz="1200" b="0" dirty="0"/>
              <a:t>identifies and tracks clear metrics that will demonstrate real change, not just effort or activity</a:t>
            </a:r>
          </a:p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200" dirty="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78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F98988-99C1-6238-9971-CEAFC19B5EE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9413A4-4119-702E-EDBA-45CC28485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There a Proven Path to Success?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FD5A6-777C-B744-4CDB-52670EDED2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9979DE-52FD-327D-A537-E92222FF923C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sz="1200" dirty="0"/>
              <a:t>Yes. This three-phase approach has been proven by multiple nuclear operators.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hevron 12">
            <a:extLst>
              <a:ext uri="{FF2B5EF4-FFF2-40B4-BE49-F238E27FC236}">
                <a16:creationId xmlns:a16="http://schemas.microsoft.com/office/drawing/2014/main" id="{9D71AC8F-11C3-CFCA-03C4-91BA276D9DD5}"/>
              </a:ext>
            </a:extLst>
          </p:cNvPr>
          <p:cNvSpPr/>
          <p:nvPr/>
        </p:nvSpPr>
        <p:spPr>
          <a:xfrm>
            <a:off x="581136" y="1635882"/>
            <a:ext cx="3067541" cy="808665"/>
          </a:xfrm>
          <a:prstGeom prst="chevron">
            <a:avLst/>
          </a:prstGeom>
          <a:solidFill>
            <a:srgbClr val="58595B"/>
          </a:solidFill>
          <a:ln w="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noProof="0" dirty="0">
                <a:solidFill>
                  <a:schemeClr val="bg1"/>
                </a:solidFill>
                <a:latin typeface="Arial"/>
              </a:rPr>
              <a:t>Phase One</a:t>
            </a:r>
            <a:endParaRPr kumimoji="0" lang="en-US" sz="1200" b="1" u="none" strike="noStrike" kern="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0" noProof="0" dirty="0">
                <a:solidFill>
                  <a:srgbClr val="FFFFFF"/>
                </a:solidFill>
                <a:latin typeface="Arial"/>
              </a:rPr>
              <a:t>Focus on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0" noProof="0" dirty="0">
                <a:solidFill>
                  <a:srgbClr val="FFFFFF"/>
                </a:solidFill>
                <a:latin typeface="Arial"/>
              </a:rPr>
              <a:t>Performance Basics</a:t>
            </a:r>
            <a:endParaRPr kumimoji="0" lang="en-US" sz="12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037FAE0C-156A-2478-AEAA-38A436847C74}"/>
              </a:ext>
            </a:extLst>
          </p:cNvPr>
          <p:cNvSpPr/>
          <p:nvPr/>
        </p:nvSpPr>
        <p:spPr>
          <a:xfrm>
            <a:off x="3677697" y="1635562"/>
            <a:ext cx="3079701" cy="802688"/>
          </a:xfrm>
          <a:prstGeom prst="chevron">
            <a:avLst/>
          </a:prstGeom>
          <a:solidFill>
            <a:srgbClr val="58595B"/>
          </a:solidFill>
          <a:ln w="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lvl="0" algn="ctr" defTabSz="9144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200" b="1" kern="0" dirty="0">
                <a:solidFill>
                  <a:schemeClr val="bg1"/>
                </a:solidFill>
              </a:rPr>
              <a:t>Phase Two</a:t>
            </a:r>
          </a:p>
          <a:p>
            <a:pPr lvl="0" algn="ctr" defTabSz="9144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200" b="1" i="1" kern="0" dirty="0">
                <a:solidFill>
                  <a:srgbClr val="FFFFFF"/>
                </a:solidFill>
              </a:rPr>
              <a:t>Conduct Functional Area </a:t>
            </a:r>
          </a:p>
          <a:p>
            <a:pPr lvl="0" algn="ctr" defTabSz="9144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200" b="1" i="1" kern="0" dirty="0">
                <a:solidFill>
                  <a:srgbClr val="FFFFFF"/>
                </a:solidFill>
              </a:rPr>
              <a:t>Gap Review</a:t>
            </a:r>
            <a:endParaRPr lang="en-US" sz="1200" b="1" i="1" kern="0" dirty="0">
              <a:solidFill>
                <a:srgbClr val="0070C0"/>
              </a:solidFill>
            </a:endParaRPr>
          </a:p>
        </p:txBody>
      </p:sp>
      <p:sp>
        <p:nvSpPr>
          <p:cNvPr id="9" name="Chevron 25">
            <a:extLst>
              <a:ext uri="{FF2B5EF4-FFF2-40B4-BE49-F238E27FC236}">
                <a16:creationId xmlns:a16="http://schemas.microsoft.com/office/drawing/2014/main" id="{E19EB87A-32DD-76AB-8CF7-984B26E2BA7F}"/>
              </a:ext>
            </a:extLst>
          </p:cNvPr>
          <p:cNvSpPr/>
          <p:nvPr/>
        </p:nvSpPr>
        <p:spPr>
          <a:xfrm>
            <a:off x="6784694" y="1636063"/>
            <a:ext cx="3079701" cy="812047"/>
          </a:xfrm>
          <a:prstGeom prst="chevron">
            <a:avLst/>
          </a:prstGeom>
          <a:solidFill>
            <a:srgbClr val="58595B"/>
          </a:solidFill>
          <a:ln w="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Phase Three</a:t>
            </a:r>
            <a:endParaRPr lang="en-US" sz="1200" b="1" kern="0" dirty="0">
              <a:solidFill>
                <a:schemeClr val="bg1"/>
              </a:solidFill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Track and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Monitor Progress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F2A1891-AE9C-ADF1-C908-72FBB2EAE4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26077"/>
              </p:ext>
            </p:extLst>
          </p:nvPr>
        </p:nvGraphicFramePr>
        <p:xfrm>
          <a:off x="172244" y="2448708"/>
          <a:ext cx="9713912" cy="4181888"/>
        </p:xfrm>
        <a:graphic>
          <a:graphicData uri="http://schemas.openxmlformats.org/drawingml/2006/table">
            <a:tbl>
              <a:tblPr firstCol="1"/>
              <a:tblGrid>
                <a:gridCol w="385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1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3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2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2453"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Focus</a:t>
                      </a:r>
                    </a:p>
                  </a:txBody>
                  <a:tcPr marL="0" marR="0" marT="0" marB="0" vert="vert270" anchor="ctr" anchorCtr="1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Engage corporate resources and sponsorship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Fix short-term issues that stand in the way of long-term success</a:t>
                      </a:r>
                    </a:p>
                    <a:p>
                      <a:pPr marL="517525" lvl="2" indent="-147638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Font typeface="Arial"/>
                        <a:buChar char="•"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Prioritize issues that require no analysis (e.g., manager observation program)</a:t>
                      </a:r>
                    </a:p>
                    <a:p>
                      <a:pPr marL="517525" lvl="2" indent="-147638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Font typeface="Arial"/>
                        <a:buChar char="•"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Identify controls that lay the foundation for long-term fixes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Address items that could derail the recovery effort</a:t>
                      </a:r>
                      <a:endParaRPr lang="en-US" sz="1200" b="0" dirty="0">
                        <a:solidFill>
                          <a:srgbClr val="58595B"/>
                        </a:solidFill>
                      </a:endParaRP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Conduct a thorough review of gaps to sustainable excellence using corporate, fleet, site, or industry personnel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Build detailed action plans; update unit recovery plans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Gain concurrence of path to success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Identify gaps not yet identified to fleet or industry standard</a:t>
                      </a: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Continue to implement actions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Continue to track and monitor progress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Continue effectiveness reviews of actions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Incorporate remaining actions into business planning process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Check and adjust through regular oversight meetings</a:t>
                      </a: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9435"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Key</a:t>
                      </a:r>
                      <a:r>
                        <a:rPr lang="en-US" sz="1200" b="1" baseline="0" dirty="0">
                          <a:solidFill>
                            <a:schemeClr val="bg1"/>
                          </a:solidFill>
                        </a:rPr>
                        <a:t> Actions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vert="vert270" anchor="ctr" anchorCtr="1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Launch recovery team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Identify key near-term issues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Drive near-term issues to closure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Refine/focus recovery plan based on known gaps</a:t>
                      </a:r>
                    </a:p>
                    <a:p>
                      <a:pPr marL="517525" lvl="2" indent="-147638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Font typeface="Arial"/>
                        <a:buChar char="•"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Station recovery plans</a:t>
                      </a:r>
                    </a:p>
                    <a:p>
                      <a:pPr marL="517525" lvl="2" indent="-147638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Font typeface="Arial"/>
                        <a:buChar char="•"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Unit recovery plans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Communicate case for change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Engage the station in the recovery effort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Change the plant behaviors</a:t>
                      </a:r>
                      <a:endParaRPr lang="en-US" sz="1200" b="0" dirty="0">
                        <a:solidFill>
                          <a:srgbClr val="58595B"/>
                        </a:solidFill>
                      </a:endParaRP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Conduct focused reviews of each functional area</a:t>
                      </a:r>
                      <a:endParaRPr lang="en-US" sz="1200" strike="sngStrike" kern="1200" normalizeH="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 or update existing action plans and change management plans</a:t>
                      </a:r>
                    </a:p>
                    <a:p>
                      <a:pPr marL="517525" lvl="2" indent="-147638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Font typeface="Arial"/>
                        <a:buChar char="•"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Station recovery plans</a:t>
                      </a:r>
                    </a:p>
                    <a:p>
                      <a:pPr marL="517525" lvl="2" indent="-147638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Font typeface="Arial"/>
                        <a:buChar char="•"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Unit recovery plans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Conduct challenge sessions</a:t>
                      </a:r>
                      <a:endParaRPr lang="en-US" sz="1200" b="0" dirty="0">
                        <a:solidFill>
                          <a:srgbClr val="58595B"/>
                        </a:solidFill>
                      </a:endParaRP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Conduct action closeouts and effectiveness reviews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Conduct monthly results tracking and oversight meetings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Communicate progress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Document process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Define and distribute lessons learned</a:t>
                      </a: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F5C23E5-D8D6-EBD7-F292-4E75E8D91BE9}"/>
              </a:ext>
            </a:extLst>
          </p:cNvPr>
          <p:cNvSpPr/>
          <p:nvPr/>
        </p:nvSpPr>
        <p:spPr>
          <a:xfrm>
            <a:off x="2377440" y="6694004"/>
            <a:ext cx="5680213" cy="491405"/>
          </a:xfrm>
          <a:prstGeom prst="roundRect">
            <a:avLst/>
          </a:prstGeom>
          <a:solidFill>
            <a:srgbClr val="5F6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This proven approach aligns with actions described in INPO 12-011.</a:t>
            </a:r>
          </a:p>
        </p:txBody>
      </p:sp>
    </p:spTree>
    <p:extLst>
      <p:ext uri="{BB962C8B-B14F-4D97-AF65-F5344CB8AC3E}">
        <p14:creationId xmlns:p14="http://schemas.microsoft.com/office/powerpoint/2010/main" val="2508493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923EE1-D748-918F-A5AD-E1E092BE43F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CE92E6-DC5A-295C-70C3-ACB2A9FF5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Tools Will Help Us?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1AFAD-7B02-3DC0-A323-747B6BE432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0BC53F-1647-C32A-0FDE-66FC784CCFE1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sz="1200" dirty="0"/>
              <a:t>There are two tools essential to every plant recovery effort: </a:t>
            </a:r>
            <a:r>
              <a:rPr lang="en-US" sz="1200" u="sng" dirty="0"/>
              <a:t>a dedicated team of experts </a:t>
            </a:r>
            <a:r>
              <a:rPr lang="en-US" sz="1200" dirty="0"/>
              <a:t>who are taken out of their current roles to drive improvement and </a:t>
            </a:r>
            <a:r>
              <a:rPr lang="en-US" sz="1200" u="sng" dirty="0"/>
              <a:t>a time-tested toolkit</a:t>
            </a:r>
            <a:r>
              <a:rPr lang="en-US" sz="1200" dirty="0"/>
              <a:t>.</a:t>
            </a:r>
          </a:p>
          <a:p>
            <a:r>
              <a:rPr lang="en-US" sz="1200" dirty="0"/>
              <a:t>The Recovery Team:</a:t>
            </a:r>
          </a:p>
          <a:p>
            <a:pPr lvl="1"/>
            <a:r>
              <a:rPr lang="en-US" b="0" dirty="0"/>
              <a:t>Is cross-function by design</a:t>
            </a:r>
          </a:p>
          <a:p>
            <a:pPr lvl="1"/>
            <a:r>
              <a:rPr lang="en-US" b="0" dirty="0"/>
              <a:t>Includes fleet, corporate, and site personnel</a:t>
            </a:r>
          </a:p>
          <a:p>
            <a:pPr lvl="1"/>
            <a:r>
              <a:rPr lang="en-US" b="0" dirty="0"/>
              <a:t>Drives the development of the recovery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dirty="0"/>
          </a:p>
          <a:p>
            <a:r>
              <a:rPr lang="en-US" sz="1200" dirty="0"/>
              <a:t>The Plant Recovery Toolkit:</a:t>
            </a:r>
          </a:p>
          <a:p>
            <a:endParaRPr lang="en-US" sz="1200" b="0" dirty="0"/>
          </a:p>
        </p:txBody>
      </p:sp>
      <p:sp>
        <p:nvSpPr>
          <p:cNvPr id="6" name="Block Arc 5">
            <a:extLst>
              <a:ext uri="{FF2B5EF4-FFF2-40B4-BE49-F238E27FC236}">
                <a16:creationId xmlns:a16="http://schemas.microsoft.com/office/drawing/2014/main" id="{9E6F53FC-6521-EC22-6803-616AC5745D6E}"/>
              </a:ext>
            </a:extLst>
          </p:cNvPr>
          <p:cNvSpPr/>
          <p:nvPr/>
        </p:nvSpPr>
        <p:spPr>
          <a:xfrm>
            <a:off x="2747901" y="2715488"/>
            <a:ext cx="4473146" cy="1078914"/>
          </a:xfrm>
          <a:prstGeom prst="blockArc">
            <a:avLst/>
          </a:prstGeom>
          <a:solidFill>
            <a:srgbClr val="F2F2F2"/>
          </a:solidFill>
          <a:ln w="57150">
            <a:solidFill>
              <a:srgbClr val="B2B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80AE0A8-DB08-A0B2-F956-CA1F1046E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879144"/>
              </p:ext>
            </p:extLst>
          </p:nvPr>
        </p:nvGraphicFramePr>
        <p:xfrm>
          <a:off x="237982" y="3300754"/>
          <a:ext cx="9563387" cy="3651004"/>
        </p:xfrm>
        <a:graphic>
          <a:graphicData uri="http://schemas.openxmlformats.org/drawingml/2006/table">
            <a:tbl>
              <a:tblPr firstCol="1"/>
              <a:tblGrid>
                <a:gridCol w="284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9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9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29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Tool</a:t>
                      </a:r>
                    </a:p>
                  </a:txBody>
                  <a:tcPr marT="91440" marB="91440">
                    <a:lnL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4F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 pitchFamily="34" charset="0"/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 marT="91440" marB="91440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4F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 pitchFamily="34" charset="0"/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Example</a:t>
                      </a:r>
                    </a:p>
                  </a:txBody>
                  <a:tcPr marT="91440" marB="91440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4F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32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sz="1200" b="0" dirty="0">
                          <a:solidFill>
                            <a:srgbClr val="58595B"/>
                          </a:solidFill>
                        </a:rPr>
                        <a:t>Recovery </a:t>
                      </a:r>
                      <a:r>
                        <a:rPr lang="en-US" sz="1200" b="0" baseline="0" dirty="0">
                          <a:solidFill>
                            <a:srgbClr val="58595B"/>
                          </a:solidFill>
                        </a:rPr>
                        <a:t>Plan</a:t>
                      </a:r>
                      <a:endParaRPr lang="en-US" sz="1200" b="0" dirty="0">
                        <a:solidFill>
                          <a:srgbClr val="58595B"/>
                        </a:solidFill>
                      </a:endParaRPr>
                    </a:p>
                  </a:txBody>
                  <a:tcPr marT="91440" marB="91440">
                    <a:lnL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Focuses on the key themes and actions required for improvement – not a list of “good ideas”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Simplistic enough to communicate to internal and external stakeholders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Guides and aligns the station leadership and recovery team efforts</a:t>
                      </a:r>
                    </a:p>
                  </a:txBody>
                  <a:tcPr marT="91440" marB="91440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 pitchFamily="34" charset="0"/>
                        <a:buNone/>
                      </a:pPr>
                      <a:endParaRPr lang="en-US" sz="1200" b="0" dirty="0">
                        <a:solidFill>
                          <a:srgbClr val="58595B"/>
                        </a:solidFill>
                      </a:endParaRPr>
                    </a:p>
                  </a:txBody>
                  <a:tcPr marT="91440" marB="91440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547"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sz="1200" b="0" dirty="0">
                          <a:solidFill>
                            <a:srgbClr val="58595B"/>
                          </a:solidFill>
                        </a:rPr>
                        <a:t>Functional Area 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</a:rPr>
                        <a:t>Gap Reviews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>
                    <a:lnL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Identifies the performance gaps that are standing in the way sustainable excellence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Engages corporate and the sites in a collaborative process to prioritize and drive the solutions on path to success</a:t>
                      </a:r>
                    </a:p>
                  </a:txBody>
                  <a:tcPr marT="91440" marB="91440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 pitchFamily="34" charset="0"/>
                        <a:buNone/>
                      </a:pPr>
                      <a:endParaRPr lang="en-US" sz="1200" b="0" dirty="0">
                        <a:solidFill>
                          <a:srgbClr val="58595B"/>
                        </a:solidFill>
                      </a:endParaRPr>
                    </a:p>
                  </a:txBody>
                  <a:tcPr marT="91440" marB="91440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8372"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 pitchFamily="34" charset="0"/>
                        <a:buNone/>
                      </a:pPr>
                      <a:r>
                        <a:rPr lang="en-US" sz="1200" b="0" dirty="0">
                          <a:solidFill>
                            <a:srgbClr val="58595B"/>
                          </a:solidFill>
                        </a:rPr>
                        <a:t>Closure Quality Review Committee</a:t>
                      </a:r>
                    </a:p>
                  </a:txBody>
                  <a:tcPr marT="91440" marB="91440">
                    <a:lnL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Reviews dashboard/burn-down curves and other content to ensure progress is being made on recovery plan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Ensures that recovery plan actions are completed on time and to high-quality standards</a:t>
                      </a:r>
                    </a:p>
                  </a:txBody>
                  <a:tcPr marT="91440" marB="91440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Arial" pitchFamily="34" charset="0"/>
                        <a:buNone/>
                      </a:pPr>
                      <a:endParaRPr lang="en-US" sz="1200" b="0" dirty="0">
                        <a:solidFill>
                          <a:srgbClr val="58595B"/>
                        </a:solidFill>
                      </a:endParaRPr>
                    </a:p>
                  </a:txBody>
                  <a:tcPr marT="91440" marB="91440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B2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06E14BD-0A60-504C-9E29-FA37F26199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12938"/>
          <a:stretch/>
        </p:blipFill>
        <p:spPr>
          <a:xfrm>
            <a:off x="7038974" y="3796872"/>
            <a:ext cx="2705101" cy="8642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90BF1E-D307-59A3-DA02-EE1C257BD6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510"/>
          <a:stretch/>
        </p:blipFill>
        <p:spPr>
          <a:xfrm>
            <a:off x="7125169" y="5973764"/>
            <a:ext cx="2532709" cy="864203"/>
          </a:xfrm>
          <a:prstGeom prst="rect">
            <a:avLst/>
          </a:prstGeom>
        </p:spPr>
      </p:pic>
      <p:pic>
        <p:nvPicPr>
          <p:cNvPr id="14" name="Picture 13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53FEDF1B-8769-356F-F157-6AC17FEA6B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250" b="17597"/>
          <a:stretch/>
        </p:blipFill>
        <p:spPr>
          <a:xfrm>
            <a:off x="7038975" y="4982650"/>
            <a:ext cx="2618904" cy="85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36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58A806-FB6E-3FF3-D4D8-955FBE845D9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38E574-EABA-9311-5ECF-92DE19487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Lessons Learned?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86AE4-427B-0FA7-A181-6644235C02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1DA2EF-B83B-A4D1-A548-95E6D812C4B9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/>
              <a:t>ScottMadden has successfully led more than 15 nuclear plant recovery projects. Here is what we have learned.</a:t>
            </a:r>
          </a:p>
        </p:txBody>
      </p:sp>
      <p:sp>
        <p:nvSpPr>
          <p:cNvPr id="7" name="Chevron 12">
            <a:extLst>
              <a:ext uri="{FF2B5EF4-FFF2-40B4-BE49-F238E27FC236}">
                <a16:creationId xmlns:a16="http://schemas.microsoft.com/office/drawing/2014/main" id="{A24A2896-37C6-C23D-5CFE-1D1E067A3198}"/>
              </a:ext>
            </a:extLst>
          </p:cNvPr>
          <p:cNvSpPr/>
          <p:nvPr/>
        </p:nvSpPr>
        <p:spPr>
          <a:xfrm>
            <a:off x="332650" y="1958341"/>
            <a:ext cx="3067541" cy="852118"/>
          </a:xfrm>
          <a:prstGeom prst="chevron">
            <a:avLst/>
          </a:prstGeom>
          <a:solidFill>
            <a:srgbClr val="58595B"/>
          </a:solidFill>
          <a:ln w="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noProof="0" dirty="0">
                <a:solidFill>
                  <a:schemeClr val="bg1"/>
                </a:solidFill>
                <a:latin typeface="Arial"/>
              </a:rPr>
              <a:t>Phase One</a:t>
            </a:r>
            <a:endParaRPr kumimoji="0" lang="en-US" sz="1200" b="1" u="none" strike="noStrike" kern="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0" noProof="0" dirty="0">
                <a:solidFill>
                  <a:srgbClr val="FFFFFF"/>
                </a:solidFill>
                <a:latin typeface="Arial"/>
              </a:rPr>
              <a:t>Focus on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0" noProof="0" dirty="0">
                <a:solidFill>
                  <a:srgbClr val="FFFFFF"/>
                </a:solidFill>
                <a:latin typeface="Arial"/>
              </a:rPr>
              <a:t>Performance Basics</a:t>
            </a:r>
            <a:endParaRPr kumimoji="0" lang="en-US" sz="12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87B5249D-F35F-A116-1C3B-11036F9F206A}"/>
              </a:ext>
            </a:extLst>
          </p:cNvPr>
          <p:cNvSpPr/>
          <p:nvPr/>
        </p:nvSpPr>
        <p:spPr>
          <a:xfrm>
            <a:off x="3578510" y="1968201"/>
            <a:ext cx="3079701" cy="845820"/>
          </a:xfrm>
          <a:prstGeom prst="chevron">
            <a:avLst/>
          </a:prstGeom>
          <a:solidFill>
            <a:srgbClr val="58595B"/>
          </a:solidFill>
          <a:ln w="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lvl="0" algn="ctr" defTabSz="9144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200" b="1" kern="0" dirty="0">
                <a:solidFill>
                  <a:schemeClr val="bg1"/>
                </a:solidFill>
              </a:rPr>
              <a:t>Phase Two</a:t>
            </a:r>
          </a:p>
          <a:p>
            <a:pPr lvl="0" algn="ctr" defTabSz="9144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200" b="1" i="1" kern="0" dirty="0">
                <a:solidFill>
                  <a:srgbClr val="FFFFFF"/>
                </a:solidFill>
              </a:rPr>
              <a:t>Conduct Functional Area</a:t>
            </a:r>
          </a:p>
          <a:p>
            <a:pPr lvl="0" algn="ctr" defTabSz="9144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200" b="1" i="1" kern="0" dirty="0">
                <a:solidFill>
                  <a:srgbClr val="FFFFFF"/>
                </a:solidFill>
              </a:rPr>
              <a:t>Gap Review</a:t>
            </a:r>
          </a:p>
        </p:txBody>
      </p:sp>
      <p:sp>
        <p:nvSpPr>
          <p:cNvPr id="9" name="Chevron 25">
            <a:extLst>
              <a:ext uri="{FF2B5EF4-FFF2-40B4-BE49-F238E27FC236}">
                <a16:creationId xmlns:a16="http://schemas.microsoft.com/office/drawing/2014/main" id="{F14AB4B6-B7C1-454F-5675-55BECD9A2CC8}"/>
              </a:ext>
            </a:extLst>
          </p:cNvPr>
          <p:cNvSpPr/>
          <p:nvPr/>
        </p:nvSpPr>
        <p:spPr>
          <a:xfrm>
            <a:off x="6784694" y="1958340"/>
            <a:ext cx="3079701" cy="855681"/>
          </a:xfrm>
          <a:prstGeom prst="chevron">
            <a:avLst/>
          </a:prstGeom>
          <a:solidFill>
            <a:srgbClr val="58595B"/>
          </a:solidFill>
          <a:ln w="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Phase Three</a:t>
            </a:r>
            <a:endParaRPr lang="en-US" sz="1200" b="1" kern="0" dirty="0">
              <a:solidFill>
                <a:schemeClr val="bg1"/>
              </a:solidFill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Track and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Monitor Progress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67DC27B-71F1-999F-647D-3D76A0911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503181"/>
              </p:ext>
            </p:extLst>
          </p:nvPr>
        </p:nvGraphicFramePr>
        <p:xfrm>
          <a:off x="365125" y="2888633"/>
          <a:ext cx="9328150" cy="3967264"/>
        </p:xfrm>
        <a:graphic>
          <a:graphicData uri="http://schemas.openxmlformats.org/drawingml/2006/table">
            <a:tbl>
              <a:tblPr firstCol="1"/>
              <a:tblGrid>
                <a:gridCol w="3111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3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2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7264"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Recovery team staffing should come from outside of the recovery plant, if possible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Transparency of what the recovery team is working on and the results they are producing is critical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Recovery plan should include all identified performance gaps (e.g., INPO AFIs, 95-003 findings, etc.)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Leadership changes early on can set the tone for the organization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Corrective action program (CAP) actions closed without quality are a leading indicator of behaviors 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Recovery team’s focus should be to train site personnel on what excellence looks like (e.g., meeting behaviors, outage scope freeze)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Recovery team should consist of individuals who know what excellence looks like</a:t>
                      </a: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Focus needs to be on identifying unknown/undocumented gaps to industry excellence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Performance gap analysis and action planning are conducted collaboratively, not just another critique without “some skin in the game” to fix the problem</a:t>
                      </a: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09412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018824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528237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037649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547061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056473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565886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075298" algn="l" defTabSz="509412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Leadership needs to meet consistently to review progress and create a burning platform for gap closure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Tracking of site recovery plan action status should be done through regular CAP action-tracking reporting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Accountability meetings are held to review action closure and results</a:t>
                      </a:r>
                    </a:p>
                    <a:p>
                      <a:pPr marL="227013" lvl="1" indent="-203200" algn="l" defTabSz="509412" rtl="0" eaLnBrk="1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accent2"/>
                        </a:buClr>
                        <a:buSzPct val="135000"/>
                        <a:buFont typeface="Lucida Grande"/>
                        <a:buChar char="￭"/>
                      </a:pPr>
                      <a:r>
                        <a:rPr lang="en-US" sz="1200" kern="1200" normalizeH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Results book showing all successes and metrics should be developed and reviewed at oversight meetings</a:t>
                      </a:r>
                    </a:p>
                  </a:txBody>
                  <a:tcPr marT="91440" marB="9144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595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EC557F1-E986-6185-6BAC-46F7C756AF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93" t="6780" r="36015" b="59893"/>
          <a:stretch/>
        </p:blipFill>
        <p:spPr>
          <a:xfrm>
            <a:off x="3608296" y="5126071"/>
            <a:ext cx="2841807" cy="15977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578D96-36DE-1849-D431-421DDB5A8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70" t="24305" r="7776" b="3106"/>
          <a:stretch/>
        </p:blipFill>
        <p:spPr>
          <a:xfrm>
            <a:off x="6721292" y="5125731"/>
            <a:ext cx="2841808" cy="159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54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ky, outdoor, track, traveling&#10;&#10;Description automatically generated">
            <a:extLst>
              <a:ext uri="{FF2B5EF4-FFF2-40B4-BE49-F238E27FC236}">
                <a16:creationId xmlns:a16="http://schemas.microsoft.com/office/drawing/2014/main" id="{98AB11C1-4B94-0036-BCD5-43EC1C769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2" t="33878" r="23742" b="7406"/>
          <a:stretch/>
        </p:blipFill>
        <p:spPr>
          <a:xfrm>
            <a:off x="0" y="1154825"/>
            <a:ext cx="10058400" cy="5544937"/>
          </a:xfrm>
          <a:prstGeom prst="rect">
            <a:avLst/>
          </a:prstGeom>
          <a:effectLst/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2404CE0B-02C1-C420-2585-58156A4E7534}"/>
              </a:ext>
            </a:extLst>
          </p:cNvPr>
          <p:cNvSpPr/>
          <p:nvPr/>
        </p:nvSpPr>
        <p:spPr>
          <a:xfrm>
            <a:off x="15498" y="1132359"/>
            <a:ext cx="6974238" cy="5589865"/>
          </a:xfrm>
          <a:custGeom>
            <a:avLst/>
            <a:gdLst>
              <a:gd name="connsiteX0" fmla="*/ 7098224 w 7098224"/>
              <a:gd name="connsiteY0" fmla="*/ 30996 h 5625884"/>
              <a:gd name="connsiteX1" fmla="*/ 4138048 w 7098224"/>
              <a:gd name="connsiteY1" fmla="*/ 5625884 h 5625884"/>
              <a:gd name="connsiteX2" fmla="*/ 0 w 7098224"/>
              <a:gd name="connsiteY2" fmla="*/ 5625884 h 5625884"/>
              <a:gd name="connsiteX3" fmla="*/ 0 w 7098224"/>
              <a:gd name="connsiteY3" fmla="*/ 0 h 5625884"/>
              <a:gd name="connsiteX4" fmla="*/ 7098224 w 7098224"/>
              <a:gd name="connsiteY4" fmla="*/ 30996 h 562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8224" h="5625884">
                <a:moveTo>
                  <a:pt x="7098224" y="30996"/>
                </a:moveTo>
                <a:lnTo>
                  <a:pt x="4138048" y="5625884"/>
                </a:lnTo>
                <a:lnTo>
                  <a:pt x="0" y="5625884"/>
                </a:lnTo>
                <a:lnTo>
                  <a:pt x="0" y="0"/>
                </a:lnTo>
                <a:lnTo>
                  <a:pt x="7098224" y="30996"/>
                </a:lnTo>
                <a:close/>
              </a:path>
            </a:pathLst>
          </a:custGeom>
          <a:solidFill>
            <a:schemeClr val="bg1">
              <a:alpha val="70742"/>
            </a:schemeClr>
          </a:solidFill>
          <a:ln w="28575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A482FDC-0720-65A6-5F32-1709BE30197D}"/>
              </a:ext>
            </a:extLst>
          </p:cNvPr>
          <p:cNvSpPr/>
          <p:nvPr/>
        </p:nvSpPr>
        <p:spPr>
          <a:xfrm>
            <a:off x="456095" y="5767789"/>
            <a:ext cx="9602305" cy="931973"/>
          </a:xfrm>
          <a:prstGeom prst="rect">
            <a:avLst/>
          </a:prstGeom>
          <a:solidFill>
            <a:srgbClr val="26BCD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EBDFC1B-A658-8D70-57FE-AF6E56EDB43A}"/>
              </a:ext>
            </a:extLst>
          </p:cNvPr>
          <p:cNvSpPr/>
          <p:nvPr/>
        </p:nvSpPr>
        <p:spPr>
          <a:xfrm>
            <a:off x="170481" y="1132359"/>
            <a:ext cx="6974238" cy="5589865"/>
          </a:xfrm>
          <a:custGeom>
            <a:avLst/>
            <a:gdLst>
              <a:gd name="connsiteX0" fmla="*/ 7098224 w 7098224"/>
              <a:gd name="connsiteY0" fmla="*/ 30996 h 5625884"/>
              <a:gd name="connsiteX1" fmla="*/ 4138048 w 7098224"/>
              <a:gd name="connsiteY1" fmla="*/ 5625884 h 5625884"/>
              <a:gd name="connsiteX2" fmla="*/ 0 w 7098224"/>
              <a:gd name="connsiteY2" fmla="*/ 5625884 h 5625884"/>
              <a:gd name="connsiteX3" fmla="*/ 0 w 7098224"/>
              <a:gd name="connsiteY3" fmla="*/ 0 h 5625884"/>
              <a:gd name="connsiteX4" fmla="*/ 7098224 w 7098224"/>
              <a:gd name="connsiteY4" fmla="*/ 30996 h 562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8224" h="5625884">
                <a:moveTo>
                  <a:pt x="7098224" y="30996"/>
                </a:moveTo>
                <a:lnTo>
                  <a:pt x="4138048" y="5625884"/>
                </a:lnTo>
                <a:lnTo>
                  <a:pt x="0" y="5625884"/>
                </a:lnTo>
                <a:lnTo>
                  <a:pt x="0" y="0"/>
                </a:lnTo>
                <a:lnTo>
                  <a:pt x="7098224" y="30996"/>
                </a:lnTo>
                <a:close/>
              </a:path>
            </a:pathLst>
          </a:custGeom>
          <a:solidFill>
            <a:schemeClr val="bg1">
              <a:alpha val="30046"/>
            </a:schemeClr>
          </a:solidFill>
          <a:ln w="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DDD226-18DE-281F-7D1C-6B94DF37CA9E}"/>
              </a:ext>
            </a:extLst>
          </p:cNvPr>
          <p:cNvSpPr/>
          <p:nvPr/>
        </p:nvSpPr>
        <p:spPr>
          <a:xfrm>
            <a:off x="0" y="1159817"/>
            <a:ext cx="6540285" cy="5589865"/>
          </a:xfrm>
          <a:prstGeom prst="rect">
            <a:avLst/>
          </a:prstGeom>
          <a:gradFill>
            <a:gsLst>
              <a:gs pos="27000">
                <a:schemeClr val="bg1"/>
              </a:gs>
              <a:gs pos="7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6B95CB-83F2-B633-3EF3-E78A8BF1515C}"/>
              </a:ext>
            </a:extLst>
          </p:cNvPr>
          <p:cNvSpPr txBox="1"/>
          <p:nvPr/>
        </p:nvSpPr>
        <p:spPr>
          <a:xfrm>
            <a:off x="253709" y="1376249"/>
            <a:ext cx="5973555" cy="877163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1600" b="1" dirty="0"/>
              <a:t>ScottMadden </a:t>
            </a:r>
            <a:r>
              <a:rPr lang="en-US" sz="1600" b="1" dirty="0">
                <a:solidFill>
                  <a:schemeClr val="accent2"/>
                </a:solidFill>
              </a:rPr>
              <a:t>knows the path</a:t>
            </a:r>
            <a:r>
              <a:rPr lang="en-US" sz="1600" b="1" dirty="0"/>
              <a:t> and has been helping clients navigate the nuclear industry for more than </a:t>
            </a:r>
            <a:r>
              <a:rPr lang="en-US" sz="1600" b="1" dirty="0">
                <a:solidFill>
                  <a:schemeClr val="accent2"/>
                </a:solidFill>
              </a:rPr>
              <a:t>30 years </a:t>
            </a:r>
          </a:p>
          <a:p>
            <a:pPr marL="346075" indent="-230188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  <a:buFont typeface="Wingdings" panose="05000000000000000000" pitchFamily="2" charset="2"/>
              <a:buChar char="n"/>
            </a:pPr>
            <a:endParaRPr lang="en-US" sz="1400" dirty="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B2B351-0565-4D57-6C93-064E88D97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Knows the Path and Can Guide Us?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9986B-889E-F71C-46F8-DD6071D2FE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9DD6C58-CF35-BB0E-5900-D5ADDD250CFA}"/>
              </a:ext>
            </a:extLst>
          </p:cNvPr>
          <p:cNvSpPr txBox="1"/>
          <p:nvPr/>
        </p:nvSpPr>
        <p:spPr>
          <a:xfrm>
            <a:off x="-109181" y="3515075"/>
            <a:ext cx="4758851" cy="1077218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3"/>
            <a:r>
              <a:rPr lang="en-US" sz="1600" i="1" dirty="0"/>
              <a:t>Co-developed the </a:t>
            </a:r>
            <a:r>
              <a:rPr lang="en-US" sz="1600" b="1" i="1" dirty="0"/>
              <a:t>first iteration of INPO 12-011</a:t>
            </a:r>
            <a:r>
              <a:rPr lang="en-US" sz="1600" i="1" dirty="0"/>
              <a:t> – An Implementation Framework to Significantly Improve Nuclear Plant Performance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03F270A-01DD-5BAF-D118-1F1EC0F49219}"/>
              </a:ext>
            </a:extLst>
          </p:cNvPr>
          <p:cNvSpPr txBox="1"/>
          <p:nvPr/>
        </p:nvSpPr>
        <p:spPr>
          <a:xfrm>
            <a:off x="271849" y="4655418"/>
            <a:ext cx="3888169" cy="830997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2"/>
            <a:r>
              <a:rPr lang="en-US" sz="1600" i="1" dirty="0"/>
              <a:t>Understand how to leverage a fleet and industry to turn around plant performance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2A68A9-3B3A-3CDA-BA1A-8F37589ECE2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26D6DA-0911-B7E6-8B8D-15F3A04EF542}"/>
              </a:ext>
            </a:extLst>
          </p:cNvPr>
          <p:cNvSpPr txBox="1"/>
          <p:nvPr/>
        </p:nvSpPr>
        <p:spPr>
          <a:xfrm>
            <a:off x="259223" y="2089341"/>
            <a:ext cx="5458236" cy="584775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1600" b="1" dirty="0" err="1">
                <a:solidFill>
                  <a:schemeClr val="accent2"/>
                </a:solidFill>
              </a:rPr>
              <a:t>ScottMadden</a:t>
            </a:r>
            <a:r>
              <a:rPr lang="en-US" sz="1600" b="1" dirty="0"/>
              <a:t> knows </a:t>
            </a:r>
            <a:r>
              <a:rPr lang="en-US" sz="1600" dirty="0"/>
              <a:t>how to recover performance of nuclear power plants,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chemeClr val="accent2"/>
                </a:solidFill>
              </a:rPr>
              <a:t>because we</a:t>
            </a:r>
            <a:endParaRPr lang="en-US" sz="1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CE966A-3645-0228-4D60-354FAA3386A5}"/>
              </a:ext>
            </a:extLst>
          </p:cNvPr>
          <p:cNvGrpSpPr/>
          <p:nvPr/>
        </p:nvGrpSpPr>
        <p:grpSpPr>
          <a:xfrm>
            <a:off x="448499" y="2806348"/>
            <a:ext cx="581560" cy="581560"/>
            <a:chOff x="572136" y="3254460"/>
            <a:chExt cx="793798" cy="793798"/>
          </a:xfrm>
        </p:grpSpPr>
        <p:grpSp>
          <p:nvGrpSpPr>
            <p:cNvPr id="9" name="Graphic 1326">
              <a:extLst>
                <a:ext uri="{FF2B5EF4-FFF2-40B4-BE49-F238E27FC236}">
                  <a16:creationId xmlns:a16="http://schemas.microsoft.com/office/drawing/2014/main" id="{867F353F-7769-5A5F-13E4-E4FB1309EB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5374" y="3358533"/>
              <a:ext cx="512566" cy="564390"/>
              <a:chOff x="5727700" y="3022600"/>
              <a:chExt cx="737733" cy="812327"/>
            </a:xfrm>
            <a:solidFill>
              <a:schemeClr val="accent2"/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4CFCE461-3D1C-1E05-CB61-5DBD64B965CD}"/>
                  </a:ext>
                </a:extLst>
              </p:cNvPr>
              <p:cNvSpPr/>
              <p:nvPr/>
            </p:nvSpPr>
            <p:spPr>
              <a:xfrm>
                <a:off x="5858431" y="3022600"/>
                <a:ext cx="236185" cy="147674"/>
              </a:xfrm>
              <a:custGeom>
                <a:avLst/>
                <a:gdLst>
                  <a:gd name="connsiteX0" fmla="*/ 193939 w 236185"/>
                  <a:gd name="connsiteY0" fmla="*/ 59070 h 147674"/>
                  <a:gd name="connsiteX1" fmla="*/ 179113 w 236185"/>
                  <a:gd name="connsiteY1" fmla="*/ 59070 h 147674"/>
                  <a:gd name="connsiteX2" fmla="*/ 120090 w 236185"/>
                  <a:gd name="connsiteY2" fmla="*/ 0 h 147674"/>
                  <a:gd name="connsiteX3" fmla="*/ 61068 w 236185"/>
                  <a:gd name="connsiteY3" fmla="*/ 59070 h 147674"/>
                  <a:gd name="connsiteX4" fmla="*/ 46336 w 236185"/>
                  <a:gd name="connsiteY4" fmla="*/ 59070 h 147674"/>
                  <a:gd name="connsiteX5" fmla="*/ 48 w 236185"/>
                  <a:gd name="connsiteY5" fmla="*/ 101302 h 147674"/>
                  <a:gd name="connsiteX6" fmla="*/ 42247 w 236185"/>
                  <a:gd name="connsiteY6" fmla="*/ 147627 h 147674"/>
                  <a:gd name="connsiteX7" fmla="*/ 46336 w 236185"/>
                  <a:gd name="connsiteY7" fmla="*/ 147627 h 147674"/>
                  <a:gd name="connsiteX8" fmla="*/ 193939 w 236185"/>
                  <a:gd name="connsiteY8" fmla="*/ 147627 h 147674"/>
                  <a:gd name="connsiteX9" fmla="*/ 236138 w 236185"/>
                  <a:gd name="connsiteY9" fmla="*/ 101302 h 147674"/>
                  <a:gd name="connsiteX10" fmla="*/ 193939 w 236185"/>
                  <a:gd name="connsiteY10" fmla="*/ 59070 h 147674"/>
                  <a:gd name="connsiteX11" fmla="*/ 120090 w 236185"/>
                  <a:gd name="connsiteY11" fmla="*/ 81185 h 147674"/>
                  <a:gd name="connsiteX12" fmla="*/ 98087 w 236185"/>
                  <a:gd name="connsiteY12" fmla="*/ 58975 h 147674"/>
                  <a:gd name="connsiteX13" fmla="*/ 120279 w 236185"/>
                  <a:gd name="connsiteY13" fmla="*/ 36954 h 147674"/>
                  <a:gd name="connsiteX14" fmla="*/ 142283 w 236185"/>
                  <a:gd name="connsiteY14" fmla="*/ 59070 h 147674"/>
                  <a:gd name="connsiteX15" fmla="*/ 120185 w 236185"/>
                  <a:gd name="connsiteY15" fmla="*/ 81186 h 147674"/>
                  <a:gd name="connsiteX16" fmla="*/ 120090 w 236185"/>
                  <a:gd name="connsiteY16" fmla="*/ 81185 h 147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6185" h="147674">
                    <a:moveTo>
                      <a:pt x="193939" y="59070"/>
                    </a:moveTo>
                    <a:lnTo>
                      <a:pt x="179113" y="59070"/>
                    </a:lnTo>
                    <a:cubicBezTo>
                      <a:pt x="179113" y="26446"/>
                      <a:pt x="152688" y="0"/>
                      <a:pt x="120090" y="0"/>
                    </a:cubicBezTo>
                    <a:cubicBezTo>
                      <a:pt x="87493" y="0"/>
                      <a:pt x="61068" y="26446"/>
                      <a:pt x="61068" y="59070"/>
                    </a:cubicBezTo>
                    <a:lnTo>
                      <a:pt x="46336" y="59070"/>
                    </a:lnTo>
                    <a:cubicBezTo>
                      <a:pt x="21901" y="57940"/>
                      <a:pt x="1178" y="76848"/>
                      <a:pt x="48" y="101302"/>
                    </a:cubicBezTo>
                    <a:cubicBezTo>
                      <a:pt x="-1081" y="125756"/>
                      <a:pt x="17812" y="146497"/>
                      <a:pt x="42247" y="147627"/>
                    </a:cubicBezTo>
                    <a:cubicBezTo>
                      <a:pt x="43609" y="147690"/>
                      <a:pt x="44973" y="147690"/>
                      <a:pt x="46336" y="147627"/>
                    </a:cubicBezTo>
                    <a:lnTo>
                      <a:pt x="193939" y="147627"/>
                    </a:lnTo>
                    <a:cubicBezTo>
                      <a:pt x="218374" y="146497"/>
                      <a:pt x="237267" y="125756"/>
                      <a:pt x="236138" y="101302"/>
                    </a:cubicBezTo>
                    <a:cubicBezTo>
                      <a:pt x="235082" y="78430"/>
                      <a:pt x="216793" y="60127"/>
                      <a:pt x="193939" y="59070"/>
                    </a:cubicBezTo>
                    <a:close/>
                    <a:moveTo>
                      <a:pt x="120090" y="81185"/>
                    </a:moveTo>
                    <a:cubicBezTo>
                      <a:pt x="107886" y="81133"/>
                      <a:pt x="98035" y="71190"/>
                      <a:pt x="98087" y="58975"/>
                    </a:cubicBezTo>
                    <a:cubicBezTo>
                      <a:pt x="98139" y="46761"/>
                      <a:pt x="108075" y="36902"/>
                      <a:pt x="120279" y="36954"/>
                    </a:cubicBezTo>
                    <a:cubicBezTo>
                      <a:pt x="132446" y="37007"/>
                      <a:pt x="142283" y="46893"/>
                      <a:pt x="142283" y="59070"/>
                    </a:cubicBezTo>
                    <a:cubicBezTo>
                      <a:pt x="142283" y="71284"/>
                      <a:pt x="132390" y="81186"/>
                      <a:pt x="120185" y="81186"/>
                    </a:cubicBezTo>
                    <a:cubicBezTo>
                      <a:pt x="120154" y="81186"/>
                      <a:pt x="120121" y="81186"/>
                      <a:pt x="120090" y="81185"/>
                    </a:cubicBezTo>
                    <a:close/>
                  </a:path>
                </a:pathLst>
              </a:custGeom>
              <a:grpFill/>
              <a:ln w="94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2947C18B-4209-1BE2-F526-73B20A3DE769}"/>
                  </a:ext>
                </a:extLst>
              </p:cNvPr>
              <p:cNvSpPr/>
              <p:nvPr/>
            </p:nvSpPr>
            <p:spPr>
              <a:xfrm>
                <a:off x="6081645" y="3450832"/>
                <a:ext cx="383787" cy="384095"/>
              </a:xfrm>
              <a:custGeom>
                <a:avLst/>
                <a:gdLst>
                  <a:gd name="connsiteX0" fmla="*/ 191988 w 383787"/>
                  <a:gd name="connsiteY0" fmla="*/ 0 h 384095"/>
                  <a:gd name="connsiteX1" fmla="*/ 0 w 383787"/>
                  <a:gd name="connsiteY1" fmla="*/ 191953 h 384095"/>
                  <a:gd name="connsiteX2" fmla="*/ 191799 w 383787"/>
                  <a:gd name="connsiteY2" fmla="*/ 384095 h 384095"/>
                  <a:gd name="connsiteX3" fmla="*/ 383788 w 383787"/>
                  <a:gd name="connsiteY3" fmla="*/ 192142 h 384095"/>
                  <a:gd name="connsiteX4" fmla="*/ 383788 w 383787"/>
                  <a:gd name="connsiteY4" fmla="*/ 191953 h 384095"/>
                  <a:gd name="connsiteX5" fmla="*/ 191988 w 383787"/>
                  <a:gd name="connsiteY5" fmla="*/ 0 h 384095"/>
                  <a:gd name="connsiteX6" fmla="*/ 296151 w 383787"/>
                  <a:gd name="connsiteY6" fmla="*/ 148289 h 384095"/>
                  <a:gd name="connsiteX7" fmla="*/ 178106 w 383787"/>
                  <a:gd name="connsiteY7" fmla="*/ 266428 h 384095"/>
                  <a:gd name="connsiteX8" fmla="*/ 146989 w 383787"/>
                  <a:gd name="connsiteY8" fmla="*/ 266569 h 384095"/>
                  <a:gd name="connsiteX9" fmla="*/ 146848 w 383787"/>
                  <a:gd name="connsiteY9" fmla="*/ 266428 h 384095"/>
                  <a:gd name="connsiteX10" fmla="*/ 146848 w 383787"/>
                  <a:gd name="connsiteY10" fmla="*/ 266428 h 384095"/>
                  <a:gd name="connsiteX11" fmla="*/ 87825 w 383787"/>
                  <a:gd name="connsiteY11" fmla="*/ 207359 h 384095"/>
                  <a:gd name="connsiteX12" fmla="*/ 92245 w 383787"/>
                  <a:gd name="connsiteY12" fmla="*/ 176397 h 384095"/>
                  <a:gd name="connsiteX13" fmla="*/ 119084 w 383787"/>
                  <a:gd name="connsiteY13" fmla="*/ 176642 h 384095"/>
                  <a:gd name="connsiteX14" fmla="*/ 162524 w 383787"/>
                  <a:gd name="connsiteY14" fmla="*/ 220023 h 384095"/>
                  <a:gd name="connsiteX15" fmla="*/ 264893 w 383787"/>
                  <a:gd name="connsiteY15" fmla="*/ 117289 h 384095"/>
                  <a:gd name="connsiteX16" fmla="*/ 296023 w 383787"/>
                  <a:gd name="connsiteY16" fmla="*/ 120044 h 384095"/>
                  <a:gd name="connsiteX17" fmla="*/ 296151 w 383787"/>
                  <a:gd name="connsiteY17" fmla="*/ 148289 h 384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83787" h="384095">
                    <a:moveTo>
                      <a:pt x="191988" y="0"/>
                    </a:moveTo>
                    <a:cubicBezTo>
                      <a:pt x="86008" y="-52"/>
                      <a:pt x="52" y="85888"/>
                      <a:pt x="0" y="191953"/>
                    </a:cubicBezTo>
                    <a:cubicBezTo>
                      <a:pt x="-52" y="298018"/>
                      <a:pt x="85820" y="384043"/>
                      <a:pt x="191799" y="384095"/>
                    </a:cubicBezTo>
                    <a:cubicBezTo>
                      <a:pt x="297779" y="384147"/>
                      <a:pt x="383736" y="298207"/>
                      <a:pt x="383788" y="192142"/>
                    </a:cubicBezTo>
                    <a:cubicBezTo>
                      <a:pt x="383788" y="192079"/>
                      <a:pt x="383788" y="192016"/>
                      <a:pt x="383788" y="191953"/>
                    </a:cubicBezTo>
                    <a:cubicBezTo>
                      <a:pt x="383788" y="85940"/>
                      <a:pt x="297916" y="0"/>
                      <a:pt x="191988" y="0"/>
                    </a:cubicBezTo>
                    <a:close/>
                    <a:moveTo>
                      <a:pt x="296151" y="148289"/>
                    </a:moveTo>
                    <a:lnTo>
                      <a:pt x="178106" y="266428"/>
                    </a:lnTo>
                    <a:cubicBezTo>
                      <a:pt x="169552" y="275067"/>
                      <a:pt x="155620" y="275130"/>
                      <a:pt x="146989" y="266569"/>
                    </a:cubicBezTo>
                    <a:cubicBezTo>
                      <a:pt x="146941" y="266523"/>
                      <a:pt x="146895" y="266476"/>
                      <a:pt x="146848" y="266428"/>
                    </a:cubicBezTo>
                    <a:lnTo>
                      <a:pt x="146848" y="266428"/>
                    </a:lnTo>
                    <a:lnTo>
                      <a:pt x="87825" y="207359"/>
                    </a:lnTo>
                    <a:cubicBezTo>
                      <a:pt x="80503" y="197587"/>
                      <a:pt x="82482" y="183725"/>
                      <a:pt x="92245" y="176397"/>
                    </a:cubicBezTo>
                    <a:cubicBezTo>
                      <a:pt x="100222" y="170409"/>
                      <a:pt x="111217" y="170510"/>
                      <a:pt x="119084" y="176642"/>
                    </a:cubicBezTo>
                    <a:lnTo>
                      <a:pt x="162524" y="220023"/>
                    </a:lnTo>
                    <a:lnTo>
                      <a:pt x="264893" y="117289"/>
                    </a:lnTo>
                    <a:cubicBezTo>
                      <a:pt x="274249" y="109446"/>
                      <a:pt x="288186" y="110680"/>
                      <a:pt x="296023" y="120044"/>
                    </a:cubicBezTo>
                    <a:cubicBezTo>
                      <a:pt x="302849" y="128202"/>
                      <a:pt x="302903" y="140069"/>
                      <a:pt x="296151" y="148289"/>
                    </a:cubicBezTo>
                    <a:close/>
                  </a:path>
                </a:pathLst>
              </a:custGeom>
              <a:grpFill/>
              <a:ln w="94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2283268A-EE87-18FF-DE05-A62C99C52735}"/>
                  </a:ext>
                </a:extLst>
              </p:cNvPr>
              <p:cNvSpPr/>
              <p:nvPr/>
            </p:nvSpPr>
            <p:spPr>
              <a:xfrm>
                <a:off x="5810331" y="3580785"/>
                <a:ext cx="76776" cy="76837"/>
              </a:xfrm>
              <a:custGeom>
                <a:avLst/>
                <a:gdLst>
                  <a:gd name="connsiteX0" fmla="*/ 0 w 76776"/>
                  <a:gd name="connsiteY0" fmla="*/ 76838 h 76837"/>
                  <a:gd name="connsiteX1" fmla="*/ 76776 w 76776"/>
                  <a:gd name="connsiteY1" fmla="*/ 76838 h 76837"/>
                  <a:gd name="connsiteX2" fmla="*/ 76776 w 76776"/>
                  <a:gd name="connsiteY2" fmla="*/ 0 h 76837"/>
                  <a:gd name="connsiteX3" fmla="*/ 0 w 76776"/>
                  <a:gd name="connsiteY3" fmla="*/ 0 h 76837"/>
                  <a:gd name="connsiteX4" fmla="*/ 12938 w 76776"/>
                  <a:gd name="connsiteY4" fmla="*/ 30716 h 76837"/>
                  <a:gd name="connsiteX5" fmla="*/ 25358 w 76776"/>
                  <a:gd name="connsiteY5" fmla="*/ 30671 h 76837"/>
                  <a:gd name="connsiteX6" fmla="*/ 25403 w 76776"/>
                  <a:gd name="connsiteY6" fmla="*/ 30716 h 76837"/>
                  <a:gd name="connsiteX7" fmla="*/ 25403 w 76776"/>
                  <a:gd name="connsiteY7" fmla="*/ 30716 h 76837"/>
                  <a:gd name="connsiteX8" fmla="*/ 32486 w 76776"/>
                  <a:gd name="connsiteY8" fmla="*/ 37710 h 76837"/>
                  <a:gd name="connsiteX9" fmla="*/ 52790 w 76776"/>
                  <a:gd name="connsiteY9" fmla="*/ 17390 h 76837"/>
                  <a:gd name="connsiteX10" fmla="*/ 65075 w 76776"/>
                  <a:gd name="connsiteY10" fmla="*/ 17210 h 76837"/>
                  <a:gd name="connsiteX11" fmla="*/ 65255 w 76776"/>
                  <a:gd name="connsiteY11" fmla="*/ 17390 h 76837"/>
                  <a:gd name="connsiteX12" fmla="*/ 65261 w 76776"/>
                  <a:gd name="connsiteY12" fmla="*/ 29955 h 76837"/>
                  <a:gd name="connsiteX13" fmla="*/ 65255 w 76776"/>
                  <a:gd name="connsiteY13" fmla="*/ 29960 h 76837"/>
                  <a:gd name="connsiteX14" fmla="*/ 65255 w 76776"/>
                  <a:gd name="connsiteY14" fmla="*/ 29960 h 76837"/>
                  <a:gd name="connsiteX15" fmla="*/ 38719 w 76776"/>
                  <a:gd name="connsiteY15" fmla="*/ 56140 h 76837"/>
                  <a:gd name="connsiteX16" fmla="*/ 26253 w 76776"/>
                  <a:gd name="connsiteY16" fmla="*/ 56140 h 76837"/>
                  <a:gd name="connsiteX17" fmla="*/ 26253 w 76776"/>
                  <a:gd name="connsiteY17" fmla="*/ 56140 h 76837"/>
                  <a:gd name="connsiteX18" fmla="*/ 12938 w 76776"/>
                  <a:gd name="connsiteY18" fmla="*/ 42814 h 76837"/>
                  <a:gd name="connsiteX19" fmla="*/ 12938 w 76776"/>
                  <a:gd name="connsiteY19" fmla="*/ 30716 h 7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6776" h="76837">
                    <a:moveTo>
                      <a:pt x="0" y="76838"/>
                    </a:moveTo>
                    <a:lnTo>
                      <a:pt x="76776" y="76838"/>
                    </a:lnTo>
                    <a:lnTo>
                      <a:pt x="76776" y="0"/>
                    </a:lnTo>
                    <a:lnTo>
                      <a:pt x="0" y="0"/>
                    </a:lnTo>
                    <a:close/>
                    <a:moveTo>
                      <a:pt x="12938" y="30716"/>
                    </a:moveTo>
                    <a:cubicBezTo>
                      <a:pt x="16355" y="27271"/>
                      <a:pt x="21916" y="27251"/>
                      <a:pt x="25358" y="30671"/>
                    </a:cubicBezTo>
                    <a:cubicBezTo>
                      <a:pt x="25373" y="30686"/>
                      <a:pt x="25388" y="30701"/>
                      <a:pt x="25403" y="30716"/>
                    </a:cubicBezTo>
                    <a:lnTo>
                      <a:pt x="25403" y="30716"/>
                    </a:lnTo>
                    <a:lnTo>
                      <a:pt x="32486" y="37710"/>
                    </a:lnTo>
                    <a:lnTo>
                      <a:pt x="52790" y="17390"/>
                    </a:lnTo>
                    <a:cubicBezTo>
                      <a:pt x="56133" y="13945"/>
                      <a:pt x="61633" y="13865"/>
                      <a:pt x="65075" y="17210"/>
                    </a:cubicBezTo>
                    <a:cubicBezTo>
                      <a:pt x="65136" y="17269"/>
                      <a:pt x="65196" y="17330"/>
                      <a:pt x="65255" y="17390"/>
                    </a:cubicBezTo>
                    <a:cubicBezTo>
                      <a:pt x="68724" y="20858"/>
                      <a:pt x="68727" y="26483"/>
                      <a:pt x="65261" y="29955"/>
                    </a:cubicBezTo>
                    <a:cubicBezTo>
                      <a:pt x="65259" y="29956"/>
                      <a:pt x="65257" y="29958"/>
                      <a:pt x="65255" y="29960"/>
                    </a:cubicBezTo>
                    <a:lnTo>
                      <a:pt x="65255" y="29960"/>
                    </a:lnTo>
                    <a:lnTo>
                      <a:pt x="38719" y="56140"/>
                    </a:lnTo>
                    <a:cubicBezTo>
                      <a:pt x="35262" y="59551"/>
                      <a:pt x="29710" y="59551"/>
                      <a:pt x="26253" y="56140"/>
                    </a:cubicBezTo>
                    <a:lnTo>
                      <a:pt x="26253" y="56140"/>
                    </a:lnTo>
                    <a:lnTo>
                      <a:pt x="12938" y="42814"/>
                    </a:lnTo>
                    <a:cubicBezTo>
                      <a:pt x="9675" y="39443"/>
                      <a:pt x="9675" y="34087"/>
                      <a:pt x="12938" y="30716"/>
                    </a:cubicBezTo>
                    <a:close/>
                  </a:path>
                </a:pathLst>
              </a:custGeom>
              <a:grpFill/>
              <a:ln w="94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615AF453-E19E-77DD-E860-9DE8487BBE6F}"/>
                  </a:ext>
                </a:extLst>
              </p:cNvPr>
              <p:cNvSpPr/>
              <p:nvPr/>
            </p:nvSpPr>
            <p:spPr>
              <a:xfrm>
                <a:off x="5810331" y="3424274"/>
                <a:ext cx="76776" cy="76837"/>
              </a:xfrm>
              <a:custGeom>
                <a:avLst/>
                <a:gdLst>
                  <a:gd name="connsiteX0" fmla="*/ 0 w 76776"/>
                  <a:gd name="connsiteY0" fmla="*/ 76838 h 76837"/>
                  <a:gd name="connsiteX1" fmla="*/ 76776 w 76776"/>
                  <a:gd name="connsiteY1" fmla="*/ 76838 h 76837"/>
                  <a:gd name="connsiteX2" fmla="*/ 76776 w 76776"/>
                  <a:gd name="connsiteY2" fmla="*/ 0 h 76837"/>
                  <a:gd name="connsiteX3" fmla="*/ 0 w 76776"/>
                  <a:gd name="connsiteY3" fmla="*/ 0 h 76837"/>
                  <a:gd name="connsiteX4" fmla="*/ 12938 w 76776"/>
                  <a:gd name="connsiteY4" fmla="*/ 30622 h 76837"/>
                  <a:gd name="connsiteX5" fmla="*/ 25403 w 76776"/>
                  <a:gd name="connsiteY5" fmla="*/ 30622 h 76837"/>
                  <a:gd name="connsiteX6" fmla="*/ 25403 w 76776"/>
                  <a:gd name="connsiteY6" fmla="*/ 30622 h 76837"/>
                  <a:gd name="connsiteX7" fmla="*/ 32486 w 76776"/>
                  <a:gd name="connsiteY7" fmla="*/ 37710 h 76837"/>
                  <a:gd name="connsiteX8" fmla="*/ 52790 w 76776"/>
                  <a:gd name="connsiteY8" fmla="*/ 17390 h 76837"/>
                  <a:gd name="connsiteX9" fmla="*/ 65255 w 76776"/>
                  <a:gd name="connsiteY9" fmla="*/ 17390 h 76837"/>
                  <a:gd name="connsiteX10" fmla="*/ 65255 w 76776"/>
                  <a:gd name="connsiteY10" fmla="*/ 29866 h 76837"/>
                  <a:gd name="connsiteX11" fmla="*/ 38719 w 76776"/>
                  <a:gd name="connsiteY11" fmla="*/ 56423 h 76837"/>
                  <a:gd name="connsiteX12" fmla="*/ 26299 w 76776"/>
                  <a:gd name="connsiteY12" fmla="*/ 56469 h 76837"/>
                  <a:gd name="connsiteX13" fmla="*/ 26253 w 76776"/>
                  <a:gd name="connsiteY13" fmla="*/ 56423 h 76837"/>
                  <a:gd name="connsiteX14" fmla="*/ 26253 w 76776"/>
                  <a:gd name="connsiteY14" fmla="*/ 56423 h 76837"/>
                  <a:gd name="connsiteX15" fmla="*/ 12938 w 76776"/>
                  <a:gd name="connsiteY15" fmla="*/ 43192 h 76837"/>
                  <a:gd name="connsiteX16" fmla="*/ 12932 w 76776"/>
                  <a:gd name="connsiteY16" fmla="*/ 30627 h 76837"/>
                  <a:gd name="connsiteX17" fmla="*/ 12938 w 76776"/>
                  <a:gd name="connsiteY17" fmla="*/ 30622 h 7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6776" h="76837">
                    <a:moveTo>
                      <a:pt x="0" y="76838"/>
                    </a:moveTo>
                    <a:lnTo>
                      <a:pt x="76776" y="76838"/>
                    </a:lnTo>
                    <a:lnTo>
                      <a:pt x="76776" y="0"/>
                    </a:lnTo>
                    <a:lnTo>
                      <a:pt x="0" y="0"/>
                    </a:lnTo>
                    <a:close/>
                    <a:moveTo>
                      <a:pt x="12938" y="30622"/>
                    </a:moveTo>
                    <a:cubicBezTo>
                      <a:pt x="16394" y="27211"/>
                      <a:pt x="21947" y="27211"/>
                      <a:pt x="25403" y="30622"/>
                    </a:cubicBezTo>
                    <a:lnTo>
                      <a:pt x="25403" y="30622"/>
                    </a:lnTo>
                    <a:lnTo>
                      <a:pt x="32486" y="37710"/>
                    </a:lnTo>
                    <a:lnTo>
                      <a:pt x="52790" y="17390"/>
                    </a:lnTo>
                    <a:cubicBezTo>
                      <a:pt x="56232" y="13945"/>
                      <a:pt x="61813" y="13945"/>
                      <a:pt x="65255" y="17390"/>
                    </a:cubicBezTo>
                    <a:cubicBezTo>
                      <a:pt x="68697" y="20835"/>
                      <a:pt x="68697" y="26421"/>
                      <a:pt x="65255" y="29866"/>
                    </a:cubicBezTo>
                    <a:lnTo>
                      <a:pt x="38719" y="56423"/>
                    </a:lnTo>
                    <a:cubicBezTo>
                      <a:pt x="35301" y="59868"/>
                      <a:pt x="29741" y="59889"/>
                      <a:pt x="26299" y="56469"/>
                    </a:cubicBezTo>
                    <a:cubicBezTo>
                      <a:pt x="26283" y="56454"/>
                      <a:pt x="26268" y="56439"/>
                      <a:pt x="26253" y="56423"/>
                    </a:cubicBezTo>
                    <a:lnTo>
                      <a:pt x="26253" y="56423"/>
                    </a:lnTo>
                    <a:lnTo>
                      <a:pt x="12938" y="43192"/>
                    </a:lnTo>
                    <a:cubicBezTo>
                      <a:pt x="9469" y="39724"/>
                      <a:pt x="9467" y="34099"/>
                      <a:pt x="12932" y="30627"/>
                    </a:cubicBezTo>
                    <a:cubicBezTo>
                      <a:pt x="12934" y="30626"/>
                      <a:pt x="12936" y="30624"/>
                      <a:pt x="12938" y="30622"/>
                    </a:cubicBezTo>
                    <a:close/>
                  </a:path>
                </a:pathLst>
              </a:custGeom>
              <a:grpFill/>
              <a:ln w="94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D2BC8A61-23EF-7172-20CF-FF155D5643D9}"/>
                  </a:ext>
                </a:extLst>
              </p:cNvPr>
              <p:cNvSpPr/>
              <p:nvPr/>
            </p:nvSpPr>
            <p:spPr>
              <a:xfrm>
                <a:off x="5810331" y="3267763"/>
                <a:ext cx="76776" cy="76743"/>
              </a:xfrm>
              <a:custGeom>
                <a:avLst/>
                <a:gdLst>
                  <a:gd name="connsiteX0" fmla="*/ 0 w 76776"/>
                  <a:gd name="connsiteY0" fmla="*/ 76743 h 76743"/>
                  <a:gd name="connsiteX1" fmla="*/ 76776 w 76776"/>
                  <a:gd name="connsiteY1" fmla="*/ 76743 h 76743"/>
                  <a:gd name="connsiteX2" fmla="*/ 76776 w 76776"/>
                  <a:gd name="connsiteY2" fmla="*/ 0 h 76743"/>
                  <a:gd name="connsiteX3" fmla="*/ 0 w 76776"/>
                  <a:gd name="connsiteY3" fmla="*/ 0 h 76743"/>
                  <a:gd name="connsiteX4" fmla="*/ 12938 w 76776"/>
                  <a:gd name="connsiteY4" fmla="*/ 30622 h 76743"/>
                  <a:gd name="connsiteX5" fmla="*/ 25223 w 76776"/>
                  <a:gd name="connsiteY5" fmla="*/ 30441 h 76743"/>
                  <a:gd name="connsiteX6" fmla="*/ 25403 w 76776"/>
                  <a:gd name="connsiteY6" fmla="*/ 30622 h 76743"/>
                  <a:gd name="connsiteX7" fmla="*/ 25403 w 76776"/>
                  <a:gd name="connsiteY7" fmla="*/ 30622 h 76743"/>
                  <a:gd name="connsiteX8" fmla="*/ 32486 w 76776"/>
                  <a:gd name="connsiteY8" fmla="*/ 37616 h 76743"/>
                  <a:gd name="connsiteX9" fmla="*/ 52790 w 76776"/>
                  <a:gd name="connsiteY9" fmla="*/ 17296 h 76743"/>
                  <a:gd name="connsiteX10" fmla="*/ 65299 w 76776"/>
                  <a:gd name="connsiteY10" fmla="*/ 18359 h 76743"/>
                  <a:gd name="connsiteX11" fmla="*/ 65255 w 76776"/>
                  <a:gd name="connsiteY11" fmla="*/ 29866 h 76743"/>
                  <a:gd name="connsiteX12" fmla="*/ 65255 w 76776"/>
                  <a:gd name="connsiteY12" fmla="*/ 29866 h 76743"/>
                  <a:gd name="connsiteX13" fmla="*/ 38719 w 76776"/>
                  <a:gd name="connsiteY13" fmla="*/ 56423 h 76743"/>
                  <a:gd name="connsiteX14" fmla="*/ 26434 w 76776"/>
                  <a:gd name="connsiteY14" fmla="*/ 56604 h 76743"/>
                  <a:gd name="connsiteX15" fmla="*/ 26253 w 76776"/>
                  <a:gd name="connsiteY15" fmla="*/ 56423 h 76743"/>
                  <a:gd name="connsiteX16" fmla="*/ 26253 w 76776"/>
                  <a:gd name="connsiteY16" fmla="*/ 56423 h 76743"/>
                  <a:gd name="connsiteX17" fmla="*/ 12938 w 76776"/>
                  <a:gd name="connsiteY17" fmla="*/ 43192 h 76743"/>
                  <a:gd name="connsiteX18" fmla="*/ 12932 w 76776"/>
                  <a:gd name="connsiteY18" fmla="*/ 30627 h 76743"/>
                  <a:gd name="connsiteX19" fmla="*/ 12938 w 76776"/>
                  <a:gd name="connsiteY19" fmla="*/ 30622 h 76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6776" h="76743">
                    <a:moveTo>
                      <a:pt x="0" y="76743"/>
                    </a:moveTo>
                    <a:lnTo>
                      <a:pt x="76776" y="76743"/>
                    </a:lnTo>
                    <a:lnTo>
                      <a:pt x="76776" y="0"/>
                    </a:lnTo>
                    <a:lnTo>
                      <a:pt x="0" y="0"/>
                    </a:lnTo>
                    <a:close/>
                    <a:moveTo>
                      <a:pt x="12938" y="30622"/>
                    </a:moveTo>
                    <a:cubicBezTo>
                      <a:pt x="16281" y="27177"/>
                      <a:pt x="21781" y="27096"/>
                      <a:pt x="25223" y="30441"/>
                    </a:cubicBezTo>
                    <a:cubicBezTo>
                      <a:pt x="25284" y="30501"/>
                      <a:pt x="25344" y="30561"/>
                      <a:pt x="25403" y="30622"/>
                    </a:cubicBezTo>
                    <a:lnTo>
                      <a:pt x="25403" y="30622"/>
                    </a:lnTo>
                    <a:lnTo>
                      <a:pt x="32486" y="37616"/>
                    </a:lnTo>
                    <a:lnTo>
                      <a:pt x="52790" y="17296"/>
                    </a:lnTo>
                    <a:cubicBezTo>
                      <a:pt x="56537" y="14132"/>
                      <a:pt x="62138" y="14608"/>
                      <a:pt x="65299" y="18359"/>
                    </a:cubicBezTo>
                    <a:cubicBezTo>
                      <a:pt x="68103" y="21687"/>
                      <a:pt x="68085" y="26559"/>
                      <a:pt x="65255" y="29866"/>
                    </a:cubicBezTo>
                    <a:lnTo>
                      <a:pt x="65255" y="29866"/>
                    </a:lnTo>
                    <a:lnTo>
                      <a:pt x="38719" y="56423"/>
                    </a:lnTo>
                    <a:cubicBezTo>
                      <a:pt x="35376" y="59868"/>
                      <a:pt x="29876" y="59949"/>
                      <a:pt x="26434" y="56604"/>
                    </a:cubicBezTo>
                    <a:cubicBezTo>
                      <a:pt x="26372" y="56544"/>
                      <a:pt x="26313" y="56484"/>
                      <a:pt x="26253" y="56423"/>
                    </a:cubicBezTo>
                    <a:lnTo>
                      <a:pt x="26253" y="56423"/>
                    </a:lnTo>
                    <a:lnTo>
                      <a:pt x="12938" y="43192"/>
                    </a:lnTo>
                    <a:cubicBezTo>
                      <a:pt x="9469" y="39724"/>
                      <a:pt x="9467" y="34099"/>
                      <a:pt x="12932" y="30627"/>
                    </a:cubicBezTo>
                    <a:cubicBezTo>
                      <a:pt x="12934" y="30626"/>
                      <a:pt x="12936" y="30624"/>
                      <a:pt x="12938" y="30622"/>
                    </a:cubicBezTo>
                    <a:close/>
                  </a:path>
                </a:pathLst>
              </a:custGeom>
              <a:grpFill/>
              <a:ln w="94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A346EB7E-6D00-8F40-70E3-1630C803BBCE}"/>
                  </a:ext>
                </a:extLst>
              </p:cNvPr>
              <p:cNvSpPr/>
              <p:nvPr/>
            </p:nvSpPr>
            <p:spPr>
              <a:xfrm>
                <a:off x="5727700" y="3140739"/>
                <a:ext cx="501549" cy="635023"/>
              </a:xfrm>
              <a:custGeom>
                <a:avLst/>
                <a:gdLst>
                  <a:gd name="connsiteX0" fmla="*/ 457447 w 501549"/>
                  <a:gd name="connsiteY0" fmla="*/ 0 h 635023"/>
                  <a:gd name="connsiteX1" fmla="*/ 396631 w 501549"/>
                  <a:gd name="connsiteY1" fmla="*/ 0 h 635023"/>
                  <a:gd name="connsiteX2" fmla="*/ 324387 w 501549"/>
                  <a:gd name="connsiteY2" fmla="*/ 59070 h 635023"/>
                  <a:gd name="connsiteX3" fmla="*/ 177067 w 501549"/>
                  <a:gd name="connsiteY3" fmla="*/ 59070 h 635023"/>
                  <a:gd name="connsiteX4" fmla="*/ 104824 w 501549"/>
                  <a:gd name="connsiteY4" fmla="*/ 0 h 635023"/>
                  <a:gd name="connsiteX5" fmla="*/ 44290 w 501549"/>
                  <a:gd name="connsiteY5" fmla="*/ 0 h 635023"/>
                  <a:gd name="connsiteX6" fmla="*/ 0 w 501549"/>
                  <a:gd name="connsiteY6" fmla="*/ 44326 h 635023"/>
                  <a:gd name="connsiteX7" fmla="*/ 0 w 501549"/>
                  <a:gd name="connsiteY7" fmla="*/ 590698 h 635023"/>
                  <a:gd name="connsiteX8" fmla="*/ 44290 w 501549"/>
                  <a:gd name="connsiteY8" fmla="*/ 635024 h 635023"/>
                  <a:gd name="connsiteX9" fmla="*/ 369339 w 501549"/>
                  <a:gd name="connsiteY9" fmla="*/ 635024 h 635023"/>
                  <a:gd name="connsiteX10" fmla="*/ 412720 w 501549"/>
                  <a:gd name="connsiteY10" fmla="*/ 325423 h 635023"/>
                  <a:gd name="connsiteX11" fmla="*/ 501549 w 501549"/>
                  <a:gd name="connsiteY11" fmla="*/ 285331 h 635023"/>
                  <a:gd name="connsiteX12" fmla="*/ 501549 w 501549"/>
                  <a:gd name="connsiteY12" fmla="*/ 44326 h 635023"/>
                  <a:gd name="connsiteX13" fmla="*/ 457447 w 501549"/>
                  <a:gd name="connsiteY13" fmla="*/ 0 h 635023"/>
                  <a:gd name="connsiteX14" fmla="*/ 177067 w 501549"/>
                  <a:gd name="connsiteY14" fmla="*/ 525674 h 635023"/>
                  <a:gd name="connsiteX15" fmla="*/ 168285 w 501549"/>
                  <a:gd name="connsiteY15" fmla="*/ 534558 h 635023"/>
                  <a:gd name="connsiteX16" fmla="*/ 73849 w 501549"/>
                  <a:gd name="connsiteY16" fmla="*/ 534558 h 635023"/>
                  <a:gd name="connsiteX17" fmla="*/ 65066 w 501549"/>
                  <a:gd name="connsiteY17" fmla="*/ 525674 h 635023"/>
                  <a:gd name="connsiteX18" fmla="*/ 65066 w 501549"/>
                  <a:gd name="connsiteY18" fmla="*/ 431162 h 635023"/>
                  <a:gd name="connsiteX19" fmla="*/ 73849 w 501549"/>
                  <a:gd name="connsiteY19" fmla="*/ 422372 h 635023"/>
                  <a:gd name="connsiteX20" fmla="*/ 168285 w 501549"/>
                  <a:gd name="connsiteY20" fmla="*/ 422372 h 635023"/>
                  <a:gd name="connsiteX21" fmla="*/ 177162 w 501549"/>
                  <a:gd name="connsiteY21" fmla="*/ 431162 h 635023"/>
                  <a:gd name="connsiteX22" fmla="*/ 177067 w 501549"/>
                  <a:gd name="connsiteY22" fmla="*/ 369162 h 635023"/>
                  <a:gd name="connsiteX23" fmla="*/ 168285 w 501549"/>
                  <a:gd name="connsiteY23" fmla="*/ 378047 h 635023"/>
                  <a:gd name="connsiteX24" fmla="*/ 73849 w 501549"/>
                  <a:gd name="connsiteY24" fmla="*/ 378047 h 635023"/>
                  <a:gd name="connsiteX25" fmla="*/ 65066 w 501549"/>
                  <a:gd name="connsiteY25" fmla="*/ 369162 h 635023"/>
                  <a:gd name="connsiteX26" fmla="*/ 65066 w 501549"/>
                  <a:gd name="connsiteY26" fmla="*/ 274651 h 635023"/>
                  <a:gd name="connsiteX27" fmla="*/ 73849 w 501549"/>
                  <a:gd name="connsiteY27" fmla="*/ 265767 h 635023"/>
                  <a:gd name="connsiteX28" fmla="*/ 168285 w 501549"/>
                  <a:gd name="connsiteY28" fmla="*/ 265767 h 635023"/>
                  <a:gd name="connsiteX29" fmla="*/ 177162 w 501549"/>
                  <a:gd name="connsiteY29" fmla="*/ 274651 h 635023"/>
                  <a:gd name="connsiteX30" fmla="*/ 177162 w 501549"/>
                  <a:gd name="connsiteY30" fmla="*/ 274651 h 635023"/>
                  <a:gd name="connsiteX31" fmla="*/ 177067 w 501549"/>
                  <a:gd name="connsiteY31" fmla="*/ 212651 h 635023"/>
                  <a:gd name="connsiteX32" fmla="*/ 168190 w 501549"/>
                  <a:gd name="connsiteY32" fmla="*/ 221535 h 635023"/>
                  <a:gd name="connsiteX33" fmla="*/ 73754 w 501549"/>
                  <a:gd name="connsiteY33" fmla="*/ 221535 h 635023"/>
                  <a:gd name="connsiteX34" fmla="*/ 64972 w 501549"/>
                  <a:gd name="connsiteY34" fmla="*/ 212651 h 635023"/>
                  <a:gd name="connsiteX35" fmla="*/ 64972 w 501549"/>
                  <a:gd name="connsiteY35" fmla="*/ 118140 h 635023"/>
                  <a:gd name="connsiteX36" fmla="*/ 73754 w 501549"/>
                  <a:gd name="connsiteY36" fmla="*/ 109255 h 635023"/>
                  <a:gd name="connsiteX37" fmla="*/ 168190 w 501549"/>
                  <a:gd name="connsiteY37" fmla="*/ 109255 h 635023"/>
                  <a:gd name="connsiteX38" fmla="*/ 177067 w 501549"/>
                  <a:gd name="connsiteY38" fmla="*/ 118140 h 635023"/>
                  <a:gd name="connsiteX39" fmla="*/ 177067 w 501549"/>
                  <a:gd name="connsiteY39" fmla="*/ 118140 h 635023"/>
                  <a:gd name="connsiteX40" fmla="*/ 287746 w 501549"/>
                  <a:gd name="connsiteY40" fmla="*/ 496186 h 635023"/>
                  <a:gd name="connsiteX41" fmla="*/ 206626 w 501549"/>
                  <a:gd name="connsiteY41" fmla="*/ 496186 h 635023"/>
                  <a:gd name="connsiteX42" fmla="*/ 206626 w 501549"/>
                  <a:gd name="connsiteY42" fmla="*/ 466604 h 635023"/>
                  <a:gd name="connsiteX43" fmla="*/ 287746 w 501549"/>
                  <a:gd name="connsiteY43" fmla="*/ 466604 h 635023"/>
                  <a:gd name="connsiteX44" fmla="*/ 353851 w 501549"/>
                  <a:gd name="connsiteY44" fmla="*/ 339675 h 635023"/>
                  <a:gd name="connsiteX45" fmla="*/ 206626 w 501549"/>
                  <a:gd name="connsiteY45" fmla="*/ 339675 h 635023"/>
                  <a:gd name="connsiteX46" fmla="*/ 206626 w 501549"/>
                  <a:gd name="connsiteY46" fmla="*/ 310093 h 635023"/>
                  <a:gd name="connsiteX47" fmla="*/ 354135 w 501549"/>
                  <a:gd name="connsiteY47" fmla="*/ 310093 h 635023"/>
                  <a:gd name="connsiteX48" fmla="*/ 427606 w 501549"/>
                  <a:gd name="connsiteY48" fmla="*/ 183069 h 635023"/>
                  <a:gd name="connsiteX49" fmla="*/ 206626 w 501549"/>
                  <a:gd name="connsiteY49" fmla="*/ 183069 h 635023"/>
                  <a:gd name="connsiteX50" fmla="*/ 206626 w 501549"/>
                  <a:gd name="connsiteY50" fmla="*/ 153581 h 635023"/>
                  <a:gd name="connsiteX51" fmla="*/ 427889 w 501549"/>
                  <a:gd name="connsiteY51" fmla="*/ 153581 h 635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501549" h="635023">
                    <a:moveTo>
                      <a:pt x="457447" y="0"/>
                    </a:moveTo>
                    <a:lnTo>
                      <a:pt x="396631" y="0"/>
                    </a:lnTo>
                    <a:cubicBezTo>
                      <a:pt x="389597" y="34346"/>
                      <a:pt x="359420" y="59022"/>
                      <a:pt x="324387" y="59070"/>
                    </a:cubicBezTo>
                    <a:lnTo>
                      <a:pt x="177067" y="59070"/>
                    </a:lnTo>
                    <a:cubicBezTo>
                      <a:pt x="142022" y="59058"/>
                      <a:pt x="111824" y="34366"/>
                      <a:pt x="104824" y="0"/>
                    </a:cubicBezTo>
                    <a:lnTo>
                      <a:pt x="44290" y="0"/>
                    </a:lnTo>
                    <a:cubicBezTo>
                      <a:pt x="19829" y="0"/>
                      <a:pt x="0" y="19846"/>
                      <a:pt x="0" y="44326"/>
                    </a:cubicBezTo>
                    <a:lnTo>
                      <a:pt x="0" y="590698"/>
                    </a:lnTo>
                    <a:cubicBezTo>
                      <a:pt x="0" y="615178"/>
                      <a:pt x="19829" y="635024"/>
                      <a:pt x="44290" y="635024"/>
                    </a:cubicBezTo>
                    <a:lnTo>
                      <a:pt x="369339" y="635024"/>
                    </a:lnTo>
                    <a:cubicBezTo>
                      <a:pt x="295893" y="537541"/>
                      <a:pt x="315315" y="398928"/>
                      <a:pt x="412720" y="325423"/>
                    </a:cubicBezTo>
                    <a:cubicBezTo>
                      <a:pt x="438978" y="305607"/>
                      <a:pt x="469327" y="291911"/>
                      <a:pt x="501549" y="285331"/>
                    </a:cubicBezTo>
                    <a:lnTo>
                      <a:pt x="501549" y="44326"/>
                    </a:lnTo>
                    <a:cubicBezTo>
                      <a:pt x="501601" y="19898"/>
                      <a:pt x="481856" y="52"/>
                      <a:pt x="457447" y="0"/>
                    </a:cubicBezTo>
                    <a:close/>
                    <a:moveTo>
                      <a:pt x="177067" y="525674"/>
                    </a:moveTo>
                    <a:cubicBezTo>
                      <a:pt x="177067" y="530544"/>
                      <a:pt x="173150" y="534506"/>
                      <a:pt x="168285" y="534558"/>
                    </a:cubicBezTo>
                    <a:lnTo>
                      <a:pt x="73849" y="534558"/>
                    </a:lnTo>
                    <a:cubicBezTo>
                      <a:pt x="68983" y="534506"/>
                      <a:pt x="65066" y="530544"/>
                      <a:pt x="65066" y="525674"/>
                    </a:cubicBezTo>
                    <a:lnTo>
                      <a:pt x="65066" y="431162"/>
                    </a:lnTo>
                    <a:cubicBezTo>
                      <a:pt x="65066" y="426308"/>
                      <a:pt x="68998" y="422372"/>
                      <a:pt x="73849" y="422372"/>
                    </a:cubicBezTo>
                    <a:lnTo>
                      <a:pt x="168285" y="422372"/>
                    </a:lnTo>
                    <a:cubicBezTo>
                      <a:pt x="173151" y="422372"/>
                      <a:pt x="177110" y="426293"/>
                      <a:pt x="177162" y="431162"/>
                    </a:cubicBezTo>
                    <a:close/>
                    <a:moveTo>
                      <a:pt x="177067" y="369162"/>
                    </a:moveTo>
                    <a:cubicBezTo>
                      <a:pt x="177067" y="374033"/>
                      <a:pt x="173150" y="377995"/>
                      <a:pt x="168285" y="378047"/>
                    </a:cubicBezTo>
                    <a:lnTo>
                      <a:pt x="73849" y="378047"/>
                    </a:lnTo>
                    <a:cubicBezTo>
                      <a:pt x="68983" y="377995"/>
                      <a:pt x="65066" y="374033"/>
                      <a:pt x="65066" y="369162"/>
                    </a:cubicBezTo>
                    <a:lnTo>
                      <a:pt x="65066" y="274651"/>
                    </a:lnTo>
                    <a:cubicBezTo>
                      <a:pt x="65066" y="269781"/>
                      <a:pt x="68983" y="265819"/>
                      <a:pt x="73849" y="265767"/>
                    </a:cubicBezTo>
                    <a:lnTo>
                      <a:pt x="168285" y="265767"/>
                    </a:lnTo>
                    <a:cubicBezTo>
                      <a:pt x="173187" y="265767"/>
                      <a:pt x="177162" y="269745"/>
                      <a:pt x="177162" y="274651"/>
                    </a:cubicBezTo>
                    <a:lnTo>
                      <a:pt x="177162" y="274651"/>
                    </a:lnTo>
                    <a:close/>
                    <a:moveTo>
                      <a:pt x="177067" y="212651"/>
                    </a:moveTo>
                    <a:cubicBezTo>
                      <a:pt x="177067" y="217557"/>
                      <a:pt x="173093" y="221535"/>
                      <a:pt x="168190" y="221535"/>
                    </a:cubicBezTo>
                    <a:lnTo>
                      <a:pt x="73754" y="221535"/>
                    </a:lnTo>
                    <a:cubicBezTo>
                      <a:pt x="68889" y="221483"/>
                      <a:pt x="64972" y="217521"/>
                      <a:pt x="64972" y="212651"/>
                    </a:cubicBezTo>
                    <a:lnTo>
                      <a:pt x="64972" y="118140"/>
                    </a:lnTo>
                    <a:cubicBezTo>
                      <a:pt x="64972" y="113269"/>
                      <a:pt x="68889" y="109307"/>
                      <a:pt x="73754" y="109255"/>
                    </a:cubicBezTo>
                    <a:lnTo>
                      <a:pt x="168190" y="109255"/>
                    </a:lnTo>
                    <a:cubicBezTo>
                      <a:pt x="173093" y="109255"/>
                      <a:pt x="177067" y="113233"/>
                      <a:pt x="177067" y="118140"/>
                    </a:cubicBezTo>
                    <a:lnTo>
                      <a:pt x="177067" y="118140"/>
                    </a:lnTo>
                    <a:close/>
                    <a:moveTo>
                      <a:pt x="287746" y="496186"/>
                    </a:moveTo>
                    <a:lnTo>
                      <a:pt x="206626" y="496186"/>
                    </a:lnTo>
                    <a:lnTo>
                      <a:pt x="206626" y="466604"/>
                    </a:lnTo>
                    <a:lnTo>
                      <a:pt x="287746" y="466604"/>
                    </a:lnTo>
                    <a:close/>
                    <a:moveTo>
                      <a:pt x="353851" y="339675"/>
                    </a:moveTo>
                    <a:lnTo>
                      <a:pt x="206626" y="339675"/>
                    </a:lnTo>
                    <a:lnTo>
                      <a:pt x="206626" y="310093"/>
                    </a:lnTo>
                    <a:lnTo>
                      <a:pt x="354135" y="310093"/>
                    </a:lnTo>
                    <a:close/>
                    <a:moveTo>
                      <a:pt x="427606" y="183069"/>
                    </a:moveTo>
                    <a:lnTo>
                      <a:pt x="206626" y="183069"/>
                    </a:lnTo>
                    <a:lnTo>
                      <a:pt x="206626" y="153581"/>
                    </a:lnTo>
                    <a:lnTo>
                      <a:pt x="427889" y="153581"/>
                    </a:lnTo>
                    <a:close/>
                  </a:path>
                </a:pathLst>
              </a:custGeom>
              <a:grpFill/>
              <a:ln w="94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64A7C2A-6400-2C2E-279B-911E7EFFD75C}"/>
                </a:ext>
              </a:extLst>
            </p:cNvPr>
            <p:cNvSpPr/>
            <p:nvPr/>
          </p:nvSpPr>
          <p:spPr>
            <a:xfrm>
              <a:off x="572136" y="3254460"/>
              <a:ext cx="793798" cy="793798"/>
            </a:xfrm>
            <a:prstGeom prst="ellipse">
              <a:avLst/>
            </a:prstGeom>
            <a:noFill/>
            <a:ln w="28575">
              <a:solidFill>
                <a:srgbClr val="5F60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32B2D69-188B-C4ED-2AE5-A7C884EDAD51}"/>
              </a:ext>
            </a:extLst>
          </p:cNvPr>
          <p:cNvSpPr txBox="1"/>
          <p:nvPr/>
        </p:nvSpPr>
        <p:spPr>
          <a:xfrm>
            <a:off x="337533" y="2823677"/>
            <a:ext cx="3900818" cy="584775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2"/>
            <a:r>
              <a:rPr lang="en-US" sz="1600" i="1" dirty="0"/>
              <a:t>Know </a:t>
            </a:r>
            <a:r>
              <a:rPr lang="en-US" sz="1600" b="1" i="1" dirty="0"/>
              <a:t>“what </a:t>
            </a:r>
            <a:r>
              <a:rPr lang="en-US" sz="1600" b="1" i="1" dirty="0">
                <a:solidFill>
                  <a:schemeClr val="accent2"/>
                </a:solidFill>
              </a:rPr>
              <a:t>good looks like</a:t>
            </a:r>
            <a:r>
              <a:rPr lang="en-US" sz="1600" b="1" i="1" dirty="0"/>
              <a:t>” </a:t>
            </a:r>
            <a:r>
              <a:rPr lang="en-US" sz="1600" i="1" dirty="0"/>
              <a:t>to INPO and NRC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E621649-5B24-5A08-7C9B-1D85AC05860E}"/>
              </a:ext>
            </a:extLst>
          </p:cNvPr>
          <p:cNvSpPr/>
          <p:nvPr/>
        </p:nvSpPr>
        <p:spPr>
          <a:xfrm>
            <a:off x="445075" y="3644596"/>
            <a:ext cx="581560" cy="581560"/>
          </a:xfrm>
          <a:prstGeom prst="ellipse">
            <a:avLst/>
          </a:prstGeom>
          <a:noFill/>
          <a:ln w="28575">
            <a:solidFill>
              <a:srgbClr val="5F6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9" name="Graphic 7">
            <a:extLst>
              <a:ext uri="{FF2B5EF4-FFF2-40B4-BE49-F238E27FC236}">
                <a16:creationId xmlns:a16="http://schemas.microsoft.com/office/drawing/2014/main" id="{A1DC6ED8-18E9-A1C0-E687-6D376F1C3D49}"/>
              </a:ext>
            </a:extLst>
          </p:cNvPr>
          <p:cNvSpPr>
            <a:spLocks noChangeAspect="1"/>
          </p:cNvSpPr>
          <p:nvPr/>
        </p:nvSpPr>
        <p:spPr>
          <a:xfrm>
            <a:off x="547006" y="3726849"/>
            <a:ext cx="377698" cy="381716"/>
          </a:xfrm>
          <a:custGeom>
            <a:avLst/>
            <a:gdLst>
              <a:gd name="connsiteX0" fmla="*/ 1211522 w 2560320"/>
              <a:gd name="connsiteY0" fmla="*/ 0 h 2587557"/>
              <a:gd name="connsiteX1" fmla="*/ 936696 w 2560320"/>
              <a:gd name="connsiteY1" fmla="*/ 124475 h 2587557"/>
              <a:gd name="connsiteX2" fmla="*/ 936696 w 2560320"/>
              <a:gd name="connsiteY2" fmla="*/ 419457 h 2587557"/>
              <a:gd name="connsiteX3" fmla="*/ 894478 w 2560320"/>
              <a:gd name="connsiteY3" fmla="*/ 461675 h 2587557"/>
              <a:gd name="connsiteX4" fmla="*/ 852260 w 2560320"/>
              <a:gd name="connsiteY4" fmla="*/ 419457 h 2587557"/>
              <a:gd name="connsiteX5" fmla="*/ 852260 w 2560320"/>
              <a:gd name="connsiteY5" fmla="*/ 211907 h 2587557"/>
              <a:gd name="connsiteX6" fmla="*/ 235604 w 2560320"/>
              <a:gd name="connsiteY6" fmla="*/ 1076151 h 2587557"/>
              <a:gd name="connsiteX7" fmla="*/ 124203 w 2560320"/>
              <a:gd name="connsiteY7" fmla="*/ 1120548 h 2587557"/>
              <a:gd name="connsiteX8" fmla="*/ 124203 w 2560320"/>
              <a:gd name="connsiteY8" fmla="*/ 1331366 h 2587557"/>
              <a:gd name="connsiteX9" fmla="*/ 1225140 w 2560320"/>
              <a:gd name="connsiteY9" fmla="*/ 1434051 h 2587557"/>
              <a:gd name="connsiteX10" fmla="*/ 1340082 w 2560320"/>
              <a:gd name="connsiteY10" fmla="*/ 1434051 h 2587557"/>
              <a:gd name="connsiteX11" fmla="*/ 2441020 w 2560320"/>
              <a:gd name="connsiteY11" fmla="*/ 1331366 h 2587557"/>
              <a:gd name="connsiteX12" fmla="*/ 2441020 w 2560320"/>
              <a:gd name="connsiteY12" fmla="*/ 1120548 h 2587557"/>
              <a:gd name="connsiteX13" fmla="*/ 2329619 w 2560320"/>
              <a:gd name="connsiteY13" fmla="*/ 1076151 h 2587557"/>
              <a:gd name="connsiteX14" fmla="*/ 1712146 w 2560320"/>
              <a:gd name="connsiteY14" fmla="*/ 211363 h 2587557"/>
              <a:gd name="connsiteX15" fmla="*/ 1712146 w 2560320"/>
              <a:gd name="connsiteY15" fmla="*/ 419457 h 2587557"/>
              <a:gd name="connsiteX16" fmla="*/ 1669928 w 2560320"/>
              <a:gd name="connsiteY16" fmla="*/ 461675 h 2587557"/>
              <a:gd name="connsiteX17" fmla="*/ 1627710 w 2560320"/>
              <a:gd name="connsiteY17" fmla="*/ 419457 h 2587557"/>
              <a:gd name="connsiteX18" fmla="*/ 1627710 w 2560320"/>
              <a:gd name="connsiteY18" fmla="*/ 117666 h 2587557"/>
              <a:gd name="connsiteX19" fmla="*/ 1353701 w 2560320"/>
              <a:gd name="connsiteY19" fmla="*/ 0 h 2587557"/>
              <a:gd name="connsiteX20" fmla="*/ 1211522 w 2560320"/>
              <a:gd name="connsiteY20" fmla="*/ 492998 h 2587557"/>
              <a:gd name="connsiteX21" fmla="*/ 1326464 w 2560320"/>
              <a:gd name="connsiteY21" fmla="*/ 492998 h 2587557"/>
              <a:gd name="connsiteX22" fmla="*/ 1380905 w 2560320"/>
              <a:gd name="connsiteY22" fmla="*/ 540164 h 2587557"/>
              <a:gd name="connsiteX23" fmla="*/ 1380939 w 2560320"/>
              <a:gd name="connsiteY23" fmla="*/ 540663 h 2587557"/>
              <a:gd name="connsiteX24" fmla="*/ 1380939 w 2560320"/>
              <a:gd name="connsiteY24" fmla="*/ 606305 h 2587557"/>
              <a:gd name="connsiteX25" fmla="*/ 1446581 w 2560320"/>
              <a:gd name="connsiteY25" fmla="*/ 606305 h 2587557"/>
              <a:gd name="connsiteX26" fmla="*/ 1493991 w 2560320"/>
              <a:gd name="connsiteY26" fmla="*/ 660535 h 2587557"/>
              <a:gd name="connsiteX27" fmla="*/ 1493974 w 2560320"/>
              <a:gd name="connsiteY27" fmla="*/ 660780 h 2587557"/>
              <a:gd name="connsiteX28" fmla="*/ 1493974 w 2560320"/>
              <a:gd name="connsiteY28" fmla="*/ 776267 h 2587557"/>
              <a:gd name="connsiteX29" fmla="*/ 1446826 w 2560320"/>
              <a:gd name="connsiteY29" fmla="*/ 830725 h 2587557"/>
              <a:gd name="connsiteX30" fmla="*/ 1446581 w 2560320"/>
              <a:gd name="connsiteY30" fmla="*/ 830742 h 2587557"/>
              <a:gd name="connsiteX31" fmla="*/ 1380394 w 2560320"/>
              <a:gd name="connsiteY31" fmla="*/ 830742 h 2587557"/>
              <a:gd name="connsiteX32" fmla="*/ 1380394 w 2560320"/>
              <a:gd name="connsiteY32" fmla="*/ 896384 h 2587557"/>
              <a:gd name="connsiteX33" fmla="*/ 1326165 w 2560320"/>
              <a:gd name="connsiteY33" fmla="*/ 943794 h 2587557"/>
              <a:gd name="connsiteX34" fmla="*/ 1325919 w 2560320"/>
              <a:gd name="connsiteY34" fmla="*/ 943777 h 2587557"/>
              <a:gd name="connsiteX35" fmla="*/ 1210977 w 2560320"/>
              <a:gd name="connsiteY35" fmla="*/ 943777 h 2587557"/>
              <a:gd name="connsiteX36" fmla="*/ 1156519 w 2560320"/>
              <a:gd name="connsiteY36" fmla="*/ 896630 h 2587557"/>
              <a:gd name="connsiteX37" fmla="*/ 1156502 w 2560320"/>
              <a:gd name="connsiteY37" fmla="*/ 896384 h 2587557"/>
              <a:gd name="connsiteX38" fmla="*/ 1156502 w 2560320"/>
              <a:gd name="connsiteY38" fmla="*/ 829652 h 2587557"/>
              <a:gd name="connsiteX39" fmla="*/ 1091405 w 2560320"/>
              <a:gd name="connsiteY39" fmla="*/ 829652 h 2587557"/>
              <a:gd name="connsiteX40" fmla="*/ 1043706 w 2560320"/>
              <a:gd name="connsiteY40" fmla="*/ 775677 h 2587557"/>
              <a:gd name="connsiteX41" fmla="*/ 1043739 w 2560320"/>
              <a:gd name="connsiteY41" fmla="*/ 775178 h 2587557"/>
              <a:gd name="connsiteX42" fmla="*/ 1043739 w 2560320"/>
              <a:gd name="connsiteY42" fmla="*/ 660236 h 2587557"/>
              <a:gd name="connsiteX43" fmla="*/ 1090905 w 2560320"/>
              <a:gd name="connsiteY43" fmla="*/ 605794 h 2587557"/>
              <a:gd name="connsiteX44" fmla="*/ 1091405 w 2560320"/>
              <a:gd name="connsiteY44" fmla="*/ 605761 h 2587557"/>
              <a:gd name="connsiteX45" fmla="*/ 1157047 w 2560320"/>
              <a:gd name="connsiteY45" fmla="*/ 605761 h 2587557"/>
              <a:gd name="connsiteX46" fmla="*/ 1157047 w 2560320"/>
              <a:gd name="connsiteY46" fmla="*/ 540663 h 2587557"/>
              <a:gd name="connsiteX47" fmla="*/ 1210977 w 2560320"/>
              <a:gd name="connsiteY47" fmla="*/ 492998 h 2587557"/>
              <a:gd name="connsiteX48" fmla="*/ 576072 w 2560320"/>
              <a:gd name="connsiteY48" fmla="*/ 1039653 h 2587557"/>
              <a:gd name="connsiteX49" fmla="*/ 1988334 w 2560320"/>
              <a:gd name="connsiteY49" fmla="*/ 1039653 h 2587557"/>
              <a:gd name="connsiteX50" fmla="*/ 2030552 w 2560320"/>
              <a:gd name="connsiteY50" fmla="*/ 1081871 h 2587557"/>
              <a:gd name="connsiteX51" fmla="*/ 1988334 w 2560320"/>
              <a:gd name="connsiteY51" fmla="*/ 1124089 h 2587557"/>
              <a:gd name="connsiteX52" fmla="*/ 576072 w 2560320"/>
              <a:gd name="connsiteY52" fmla="*/ 1124089 h 2587557"/>
              <a:gd name="connsiteX53" fmla="*/ 533854 w 2560320"/>
              <a:gd name="connsiteY53" fmla="*/ 1081871 h 2587557"/>
              <a:gd name="connsiteX54" fmla="*/ 576072 w 2560320"/>
              <a:gd name="connsiteY54" fmla="*/ 1039653 h 2587557"/>
              <a:gd name="connsiteX55" fmla="*/ 397122 w 2560320"/>
              <a:gd name="connsiteY55" fmla="*/ 1573507 h 2587557"/>
              <a:gd name="connsiteX56" fmla="*/ 367433 w 2560320"/>
              <a:gd name="connsiteY56" fmla="*/ 1580861 h 2587557"/>
              <a:gd name="connsiteX57" fmla="*/ 146537 w 2560320"/>
              <a:gd name="connsiteY57" fmla="*/ 1809928 h 2587557"/>
              <a:gd name="connsiteX58" fmla="*/ 50662 w 2560320"/>
              <a:gd name="connsiteY58" fmla="*/ 1809928 h 2587557"/>
              <a:gd name="connsiteX59" fmla="*/ 3 w 2560320"/>
              <a:gd name="connsiteY59" fmla="*/ 1856702 h 2587557"/>
              <a:gd name="connsiteX60" fmla="*/ 0 w 2560320"/>
              <a:gd name="connsiteY60" fmla="*/ 1856776 h 2587557"/>
              <a:gd name="connsiteX61" fmla="*/ 0 w 2560320"/>
              <a:gd name="connsiteY61" fmla="*/ 2225027 h 2587557"/>
              <a:gd name="connsiteX62" fmla="*/ 50325 w 2560320"/>
              <a:gd name="connsiteY62" fmla="*/ 2272160 h 2587557"/>
              <a:gd name="connsiteX63" fmla="*/ 50662 w 2560320"/>
              <a:gd name="connsiteY63" fmla="*/ 2272147 h 2587557"/>
              <a:gd name="connsiteX64" fmla="*/ 150623 w 2560320"/>
              <a:gd name="connsiteY64" fmla="*/ 2272147 h 2587557"/>
              <a:gd name="connsiteX65" fmla="*/ 551286 w 2560320"/>
              <a:gd name="connsiteY65" fmla="*/ 2598997 h 2587557"/>
              <a:gd name="connsiteX66" fmla="*/ 890392 w 2560320"/>
              <a:gd name="connsiteY66" fmla="*/ 2598997 h 2587557"/>
              <a:gd name="connsiteX67" fmla="*/ 935606 w 2560320"/>
              <a:gd name="connsiteY67" fmla="*/ 2594366 h 2587557"/>
              <a:gd name="connsiteX68" fmla="*/ 1020042 w 2560320"/>
              <a:gd name="connsiteY68" fmla="*/ 2570942 h 2587557"/>
              <a:gd name="connsiteX69" fmla="*/ 1085412 w 2560320"/>
              <a:gd name="connsiteY69" fmla="*/ 2516467 h 2587557"/>
              <a:gd name="connsiteX70" fmla="*/ 1112650 w 2560320"/>
              <a:gd name="connsiteY70" fmla="*/ 2483238 h 2587557"/>
              <a:gd name="connsiteX71" fmla="*/ 1112650 w 2560320"/>
              <a:gd name="connsiteY71" fmla="*/ 2483238 h 2587557"/>
              <a:gd name="connsiteX72" fmla="*/ 1280160 w 2560320"/>
              <a:gd name="connsiteY72" fmla="*/ 2240824 h 2587557"/>
              <a:gd name="connsiteX73" fmla="*/ 1455297 w 2560320"/>
              <a:gd name="connsiteY73" fmla="*/ 2488413 h 2587557"/>
              <a:gd name="connsiteX74" fmla="*/ 1455297 w 2560320"/>
              <a:gd name="connsiteY74" fmla="*/ 2488413 h 2587557"/>
              <a:gd name="connsiteX75" fmla="*/ 1479811 w 2560320"/>
              <a:gd name="connsiteY75" fmla="*/ 2518646 h 2587557"/>
              <a:gd name="connsiteX76" fmla="*/ 1541095 w 2560320"/>
              <a:gd name="connsiteY76" fmla="*/ 2569308 h 2587557"/>
              <a:gd name="connsiteX77" fmla="*/ 1618994 w 2560320"/>
              <a:gd name="connsiteY77" fmla="*/ 2592187 h 2587557"/>
              <a:gd name="connsiteX78" fmla="*/ 1660667 w 2560320"/>
              <a:gd name="connsiteY78" fmla="*/ 2597907 h 2587557"/>
              <a:gd name="connsiteX79" fmla="*/ 2010396 w 2560320"/>
              <a:gd name="connsiteY79" fmla="*/ 2597907 h 2587557"/>
              <a:gd name="connsiteX80" fmla="*/ 2315183 w 2560320"/>
              <a:gd name="connsiteY80" fmla="*/ 2458451 h 2587557"/>
              <a:gd name="connsiteX81" fmla="*/ 2413510 w 2560320"/>
              <a:gd name="connsiteY81" fmla="*/ 2272147 h 2587557"/>
              <a:gd name="connsiteX82" fmla="*/ 2508569 w 2560320"/>
              <a:gd name="connsiteY82" fmla="*/ 2272147 h 2587557"/>
              <a:gd name="connsiteX83" fmla="*/ 2560276 w 2560320"/>
              <a:gd name="connsiteY83" fmla="*/ 2225956 h 2587557"/>
              <a:gd name="connsiteX84" fmla="*/ 2560320 w 2560320"/>
              <a:gd name="connsiteY84" fmla="*/ 2225027 h 2587557"/>
              <a:gd name="connsiteX85" fmla="*/ 2560320 w 2560320"/>
              <a:gd name="connsiteY85" fmla="*/ 1856776 h 2587557"/>
              <a:gd name="connsiteX86" fmla="*/ 2509744 w 2560320"/>
              <a:gd name="connsiteY86" fmla="*/ 1809913 h 2587557"/>
              <a:gd name="connsiteX87" fmla="*/ 2509386 w 2560320"/>
              <a:gd name="connsiteY87" fmla="*/ 1809928 h 2587557"/>
              <a:gd name="connsiteX88" fmla="*/ 2417051 w 2560320"/>
              <a:gd name="connsiteY88" fmla="*/ 1809928 h 2587557"/>
              <a:gd name="connsiteX89" fmla="*/ 2166467 w 2560320"/>
              <a:gd name="connsiteY89" fmla="*/ 1573507 h 2587557"/>
              <a:gd name="connsiteX90" fmla="*/ 397122 w 2560320"/>
              <a:gd name="connsiteY90" fmla="*/ 1704519 h 2587557"/>
              <a:gd name="connsiteX91" fmla="*/ 2167556 w 2560320"/>
              <a:gd name="connsiteY91" fmla="*/ 1704519 h 2587557"/>
              <a:gd name="connsiteX92" fmla="*/ 2294483 w 2560320"/>
              <a:gd name="connsiteY92" fmla="*/ 1879928 h 2587557"/>
              <a:gd name="connsiteX93" fmla="*/ 2294483 w 2560320"/>
              <a:gd name="connsiteY93" fmla="*/ 2179540 h 2587557"/>
              <a:gd name="connsiteX94" fmla="*/ 2217128 w 2560320"/>
              <a:gd name="connsiteY94" fmla="*/ 2370202 h 2587557"/>
              <a:gd name="connsiteX95" fmla="*/ 2010396 w 2560320"/>
              <a:gd name="connsiteY95" fmla="*/ 2466350 h 2587557"/>
              <a:gd name="connsiteX96" fmla="*/ 1670745 w 2560320"/>
              <a:gd name="connsiteY96" fmla="*/ 2466351 h 2587557"/>
              <a:gd name="connsiteX97" fmla="*/ 1641329 w 2560320"/>
              <a:gd name="connsiteY97" fmla="*/ 2462537 h 2587557"/>
              <a:gd name="connsiteX98" fmla="*/ 1601562 w 2560320"/>
              <a:gd name="connsiteY98" fmla="*/ 2452459 h 2587557"/>
              <a:gd name="connsiteX99" fmla="*/ 1577593 w 2560320"/>
              <a:gd name="connsiteY99" fmla="*/ 2430397 h 2587557"/>
              <a:gd name="connsiteX100" fmla="*/ 1561795 w 2560320"/>
              <a:gd name="connsiteY100" fmla="*/ 2411058 h 2587557"/>
              <a:gd name="connsiteX101" fmla="*/ 1561795 w 2560320"/>
              <a:gd name="connsiteY101" fmla="*/ 2411058 h 2587557"/>
              <a:gd name="connsiteX102" fmla="*/ 1334635 w 2560320"/>
              <a:gd name="connsiteY102" fmla="*/ 2089384 h 2587557"/>
              <a:gd name="connsiteX103" fmla="*/ 1243516 w 2560320"/>
              <a:gd name="connsiteY103" fmla="*/ 2073769 h 2587557"/>
              <a:gd name="connsiteX104" fmla="*/ 1243389 w 2560320"/>
              <a:gd name="connsiteY104" fmla="*/ 2073859 h 2587557"/>
              <a:gd name="connsiteX105" fmla="*/ 1227592 w 2560320"/>
              <a:gd name="connsiteY105" fmla="*/ 2089657 h 2587557"/>
              <a:gd name="connsiteX106" fmla="*/ 1004517 w 2560320"/>
              <a:gd name="connsiteY106" fmla="*/ 2406156 h 2587557"/>
              <a:gd name="connsiteX107" fmla="*/ 986813 w 2560320"/>
              <a:gd name="connsiteY107" fmla="*/ 2428490 h 2587557"/>
              <a:gd name="connsiteX108" fmla="*/ 959575 w 2560320"/>
              <a:gd name="connsiteY108" fmla="*/ 2453821 h 2587557"/>
              <a:gd name="connsiteX109" fmla="*/ 917085 w 2560320"/>
              <a:gd name="connsiteY109" fmla="*/ 2463627 h 2587557"/>
              <a:gd name="connsiteX110" fmla="*/ 884128 w 2560320"/>
              <a:gd name="connsiteY110" fmla="*/ 2467168 h 2587557"/>
              <a:gd name="connsiteX111" fmla="*/ 551286 w 2560320"/>
              <a:gd name="connsiteY111" fmla="*/ 2467168 h 2587557"/>
              <a:gd name="connsiteX112" fmla="*/ 270195 w 2560320"/>
              <a:gd name="connsiteY112" fmla="*/ 2181447 h 2587557"/>
              <a:gd name="connsiteX113" fmla="*/ 270195 w 2560320"/>
              <a:gd name="connsiteY113" fmla="*/ 1879384 h 2587557"/>
              <a:gd name="connsiteX114" fmla="*/ 397122 w 2560320"/>
              <a:gd name="connsiteY114" fmla="*/ 1704247 h 258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560320" h="2587557">
                <a:moveTo>
                  <a:pt x="1211522" y="0"/>
                </a:moveTo>
                <a:cubicBezTo>
                  <a:pt x="1059809" y="0"/>
                  <a:pt x="939147" y="54475"/>
                  <a:pt x="936696" y="124475"/>
                </a:cubicBezTo>
                <a:lnTo>
                  <a:pt x="936696" y="419457"/>
                </a:lnTo>
                <a:cubicBezTo>
                  <a:pt x="936696" y="442773"/>
                  <a:pt x="917794" y="461675"/>
                  <a:pt x="894478" y="461675"/>
                </a:cubicBezTo>
                <a:cubicBezTo>
                  <a:pt x="871161" y="461675"/>
                  <a:pt x="852260" y="442773"/>
                  <a:pt x="852260" y="419457"/>
                </a:cubicBezTo>
                <a:lnTo>
                  <a:pt x="852260" y="211907"/>
                </a:lnTo>
                <a:cubicBezTo>
                  <a:pt x="490274" y="360896"/>
                  <a:pt x="236693" y="691014"/>
                  <a:pt x="235604" y="1076151"/>
                </a:cubicBezTo>
                <a:cubicBezTo>
                  <a:pt x="166421" y="1089498"/>
                  <a:pt x="124203" y="1103389"/>
                  <a:pt x="124203" y="1120548"/>
                </a:cubicBezTo>
                <a:lnTo>
                  <a:pt x="124203" y="1331366"/>
                </a:lnTo>
                <a:cubicBezTo>
                  <a:pt x="124203" y="1388293"/>
                  <a:pt x="614477" y="1434051"/>
                  <a:pt x="1225140" y="1434051"/>
                </a:cubicBezTo>
                <a:lnTo>
                  <a:pt x="1340082" y="1434051"/>
                </a:lnTo>
                <a:cubicBezTo>
                  <a:pt x="1949929" y="1434051"/>
                  <a:pt x="2441020" y="1388293"/>
                  <a:pt x="2441020" y="1331366"/>
                </a:cubicBezTo>
                <a:lnTo>
                  <a:pt x="2441020" y="1120548"/>
                </a:lnTo>
                <a:cubicBezTo>
                  <a:pt x="2441020" y="1104478"/>
                  <a:pt x="2398802" y="1089498"/>
                  <a:pt x="2329619" y="1076151"/>
                </a:cubicBezTo>
                <a:cubicBezTo>
                  <a:pt x="2329619" y="690742"/>
                  <a:pt x="2075221" y="360079"/>
                  <a:pt x="1712146" y="211363"/>
                </a:cubicBezTo>
                <a:lnTo>
                  <a:pt x="1712146" y="419457"/>
                </a:lnTo>
                <a:cubicBezTo>
                  <a:pt x="1712146" y="442773"/>
                  <a:pt x="1693244" y="461675"/>
                  <a:pt x="1669928" y="461675"/>
                </a:cubicBezTo>
                <a:cubicBezTo>
                  <a:pt x="1646612" y="461675"/>
                  <a:pt x="1627710" y="442773"/>
                  <a:pt x="1627710" y="419457"/>
                </a:cubicBezTo>
                <a:lnTo>
                  <a:pt x="1627710" y="117666"/>
                </a:lnTo>
                <a:cubicBezTo>
                  <a:pt x="1618994" y="51751"/>
                  <a:pt x="1500239" y="0"/>
                  <a:pt x="1353701" y="0"/>
                </a:cubicBezTo>
                <a:close/>
                <a:moveTo>
                  <a:pt x="1211522" y="492998"/>
                </a:moveTo>
                <a:lnTo>
                  <a:pt x="1326464" y="492998"/>
                </a:lnTo>
                <a:cubicBezTo>
                  <a:pt x="1354522" y="490989"/>
                  <a:pt x="1378896" y="512106"/>
                  <a:pt x="1380905" y="540164"/>
                </a:cubicBezTo>
                <a:cubicBezTo>
                  <a:pt x="1380917" y="540330"/>
                  <a:pt x="1380928" y="540497"/>
                  <a:pt x="1380939" y="540663"/>
                </a:cubicBezTo>
                <a:lnTo>
                  <a:pt x="1380939" y="606305"/>
                </a:lnTo>
                <a:lnTo>
                  <a:pt x="1446581" y="606305"/>
                </a:lnTo>
                <a:cubicBezTo>
                  <a:pt x="1474648" y="608189"/>
                  <a:pt x="1495874" y="632468"/>
                  <a:pt x="1493991" y="660535"/>
                </a:cubicBezTo>
                <a:cubicBezTo>
                  <a:pt x="1493986" y="660617"/>
                  <a:pt x="1493980" y="660699"/>
                  <a:pt x="1493974" y="660780"/>
                </a:cubicBezTo>
                <a:lnTo>
                  <a:pt x="1493974" y="776267"/>
                </a:lnTo>
                <a:cubicBezTo>
                  <a:pt x="1495993" y="804325"/>
                  <a:pt x="1474884" y="828706"/>
                  <a:pt x="1446826" y="830725"/>
                </a:cubicBezTo>
                <a:cubicBezTo>
                  <a:pt x="1446745" y="830731"/>
                  <a:pt x="1446663" y="830737"/>
                  <a:pt x="1446581" y="830742"/>
                </a:cubicBezTo>
                <a:lnTo>
                  <a:pt x="1380394" y="830742"/>
                </a:lnTo>
                <a:lnTo>
                  <a:pt x="1380394" y="896384"/>
                </a:lnTo>
                <a:cubicBezTo>
                  <a:pt x="1378511" y="924451"/>
                  <a:pt x="1354232" y="945678"/>
                  <a:pt x="1326165" y="943794"/>
                </a:cubicBezTo>
                <a:cubicBezTo>
                  <a:pt x="1326083" y="943789"/>
                  <a:pt x="1326001" y="943783"/>
                  <a:pt x="1325919" y="943777"/>
                </a:cubicBezTo>
                <a:lnTo>
                  <a:pt x="1210977" y="943777"/>
                </a:lnTo>
                <a:cubicBezTo>
                  <a:pt x="1182919" y="945796"/>
                  <a:pt x="1158538" y="924687"/>
                  <a:pt x="1156519" y="896630"/>
                </a:cubicBezTo>
                <a:cubicBezTo>
                  <a:pt x="1156513" y="896548"/>
                  <a:pt x="1156508" y="896466"/>
                  <a:pt x="1156502" y="896384"/>
                </a:cubicBezTo>
                <a:lnTo>
                  <a:pt x="1156502" y="829652"/>
                </a:lnTo>
                <a:lnTo>
                  <a:pt x="1091405" y="829652"/>
                </a:lnTo>
                <a:cubicBezTo>
                  <a:pt x="1063328" y="827919"/>
                  <a:pt x="1041972" y="803753"/>
                  <a:pt x="1043706" y="775677"/>
                </a:cubicBezTo>
                <a:cubicBezTo>
                  <a:pt x="1043716" y="775510"/>
                  <a:pt x="1043727" y="775344"/>
                  <a:pt x="1043739" y="775178"/>
                </a:cubicBezTo>
                <a:lnTo>
                  <a:pt x="1043739" y="660236"/>
                </a:lnTo>
                <a:cubicBezTo>
                  <a:pt x="1041730" y="632177"/>
                  <a:pt x="1062847" y="607803"/>
                  <a:pt x="1090905" y="605794"/>
                </a:cubicBezTo>
                <a:cubicBezTo>
                  <a:pt x="1091072" y="605782"/>
                  <a:pt x="1091238" y="605771"/>
                  <a:pt x="1091405" y="605761"/>
                </a:cubicBezTo>
                <a:lnTo>
                  <a:pt x="1157047" y="605761"/>
                </a:lnTo>
                <a:lnTo>
                  <a:pt x="1157047" y="540663"/>
                </a:lnTo>
                <a:cubicBezTo>
                  <a:pt x="1158798" y="512619"/>
                  <a:pt x="1182930" y="491290"/>
                  <a:pt x="1210977" y="492998"/>
                </a:cubicBezTo>
                <a:close/>
                <a:moveTo>
                  <a:pt x="576072" y="1039653"/>
                </a:moveTo>
                <a:lnTo>
                  <a:pt x="1988334" y="1039653"/>
                </a:lnTo>
                <a:cubicBezTo>
                  <a:pt x="2011650" y="1039653"/>
                  <a:pt x="2030552" y="1058555"/>
                  <a:pt x="2030552" y="1081871"/>
                </a:cubicBezTo>
                <a:cubicBezTo>
                  <a:pt x="2030552" y="1105188"/>
                  <a:pt x="2011650" y="1124089"/>
                  <a:pt x="1988334" y="1124089"/>
                </a:cubicBezTo>
                <a:lnTo>
                  <a:pt x="576072" y="1124089"/>
                </a:lnTo>
                <a:cubicBezTo>
                  <a:pt x="552756" y="1124089"/>
                  <a:pt x="533854" y="1105188"/>
                  <a:pt x="533854" y="1081871"/>
                </a:cubicBezTo>
                <a:cubicBezTo>
                  <a:pt x="533854" y="1058555"/>
                  <a:pt x="552756" y="1039653"/>
                  <a:pt x="576072" y="1039653"/>
                </a:cubicBezTo>
                <a:close/>
                <a:moveTo>
                  <a:pt x="397122" y="1573507"/>
                </a:moveTo>
                <a:cubicBezTo>
                  <a:pt x="386771" y="1573479"/>
                  <a:pt x="376574" y="1576005"/>
                  <a:pt x="367433" y="1580861"/>
                </a:cubicBezTo>
                <a:cubicBezTo>
                  <a:pt x="255215" y="1596387"/>
                  <a:pt x="170779" y="1691173"/>
                  <a:pt x="146537" y="1809928"/>
                </a:cubicBezTo>
                <a:lnTo>
                  <a:pt x="50662" y="1809928"/>
                </a:lnTo>
                <a:cubicBezTo>
                  <a:pt x="23756" y="1808855"/>
                  <a:pt x="1076" y="1829797"/>
                  <a:pt x="3" y="1856702"/>
                </a:cubicBezTo>
                <a:cubicBezTo>
                  <a:pt x="2" y="1856727"/>
                  <a:pt x="1" y="1856752"/>
                  <a:pt x="0" y="1856776"/>
                </a:cubicBezTo>
                <a:lnTo>
                  <a:pt x="0" y="2225027"/>
                </a:lnTo>
                <a:cubicBezTo>
                  <a:pt x="881" y="2251939"/>
                  <a:pt x="23413" y="2273041"/>
                  <a:pt x="50325" y="2272160"/>
                </a:cubicBezTo>
                <a:cubicBezTo>
                  <a:pt x="50437" y="2272156"/>
                  <a:pt x="50549" y="2272152"/>
                  <a:pt x="50662" y="2272147"/>
                </a:cubicBezTo>
                <a:lnTo>
                  <a:pt x="150623" y="2272147"/>
                </a:lnTo>
                <a:cubicBezTo>
                  <a:pt x="192629" y="2460577"/>
                  <a:pt x="358260" y="2595694"/>
                  <a:pt x="551286" y="2598997"/>
                </a:cubicBezTo>
                <a:lnTo>
                  <a:pt x="890392" y="2598997"/>
                </a:lnTo>
                <a:cubicBezTo>
                  <a:pt x="890392" y="2598997"/>
                  <a:pt x="910820" y="2598997"/>
                  <a:pt x="935606" y="2594366"/>
                </a:cubicBezTo>
                <a:cubicBezTo>
                  <a:pt x="964954" y="2591825"/>
                  <a:pt x="993580" y="2583884"/>
                  <a:pt x="1020042" y="2570942"/>
                </a:cubicBezTo>
                <a:cubicBezTo>
                  <a:pt x="1045258" y="2557341"/>
                  <a:pt x="1067487" y="2538817"/>
                  <a:pt x="1085412" y="2516467"/>
                </a:cubicBezTo>
                <a:cubicBezTo>
                  <a:pt x="1100665" y="2498763"/>
                  <a:pt x="1112650" y="2483238"/>
                  <a:pt x="1112650" y="2483238"/>
                </a:cubicBezTo>
                <a:lnTo>
                  <a:pt x="1112650" y="2483238"/>
                </a:lnTo>
                <a:lnTo>
                  <a:pt x="1280160" y="2240824"/>
                </a:lnTo>
                <a:lnTo>
                  <a:pt x="1455297" y="2488413"/>
                </a:lnTo>
                <a:lnTo>
                  <a:pt x="1455297" y="2488413"/>
                </a:lnTo>
                <a:cubicBezTo>
                  <a:pt x="1462950" y="2498900"/>
                  <a:pt x="1471132" y="2508991"/>
                  <a:pt x="1479811" y="2518646"/>
                </a:cubicBezTo>
                <a:cubicBezTo>
                  <a:pt x="1496708" y="2539400"/>
                  <a:pt x="1517534" y="2556616"/>
                  <a:pt x="1541095" y="2569308"/>
                </a:cubicBezTo>
                <a:cubicBezTo>
                  <a:pt x="1565564" y="2581329"/>
                  <a:pt x="1591911" y="2589067"/>
                  <a:pt x="1618994" y="2592187"/>
                </a:cubicBezTo>
                <a:cubicBezTo>
                  <a:pt x="1641873" y="2596001"/>
                  <a:pt x="1660667" y="2597907"/>
                  <a:pt x="1660667" y="2597907"/>
                </a:cubicBezTo>
                <a:lnTo>
                  <a:pt x="2010396" y="2597907"/>
                </a:lnTo>
                <a:cubicBezTo>
                  <a:pt x="2127339" y="2597506"/>
                  <a:pt x="2238425" y="2546678"/>
                  <a:pt x="2315183" y="2458451"/>
                </a:cubicBezTo>
                <a:cubicBezTo>
                  <a:pt x="2362317" y="2405059"/>
                  <a:pt x="2396026" y="2341188"/>
                  <a:pt x="2413510" y="2272147"/>
                </a:cubicBezTo>
                <a:lnTo>
                  <a:pt x="2508569" y="2272147"/>
                </a:lnTo>
                <a:cubicBezTo>
                  <a:pt x="2535603" y="2273671"/>
                  <a:pt x="2558753" y="2252990"/>
                  <a:pt x="2560276" y="2225956"/>
                </a:cubicBezTo>
                <a:cubicBezTo>
                  <a:pt x="2560294" y="2225646"/>
                  <a:pt x="2560308" y="2225336"/>
                  <a:pt x="2560320" y="2225027"/>
                </a:cubicBezTo>
                <a:lnTo>
                  <a:pt x="2560320" y="1856776"/>
                </a:lnTo>
                <a:cubicBezTo>
                  <a:pt x="2559295" y="1829869"/>
                  <a:pt x="2536651" y="1808888"/>
                  <a:pt x="2509744" y="1809913"/>
                </a:cubicBezTo>
                <a:cubicBezTo>
                  <a:pt x="2509625" y="1809918"/>
                  <a:pt x="2509505" y="1809923"/>
                  <a:pt x="2509386" y="1809928"/>
                </a:cubicBezTo>
                <a:lnTo>
                  <a:pt x="2417051" y="1809928"/>
                </a:lnTo>
                <a:cubicBezTo>
                  <a:pt x="2389814" y="1678916"/>
                  <a:pt x="2294755" y="1573507"/>
                  <a:pt x="2166467" y="1573507"/>
                </a:cubicBezTo>
                <a:close/>
                <a:moveTo>
                  <a:pt x="397122" y="1704519"/>
                </a:moveTo>
                <a:lnTo>
                  <a:pt x="2167556" y="1704519"/>
                </a:lnTo>
                <a:cubicBezTo>
                  <a:pt x="2230202" y="1704519"/>
                  <a:pt x="2293938" y="1774247"/>
                  <a:pt x="2294483" y="1879928"/>
                </a:cubicBezTo>
                <a:lnTo>
                  <a:pt x="2294483" y="2179540"/>
                </a:lnTo>
                <a:cubicBezTo>
                  <a:pt x="2291378" y="2250096"/>
                  <a:pt x="2264060" y="2317428"/>
                  <a:pt x="2217128" y="2370202"/>
                </a:cubicBezTo>
                <a:cubicBezTo>
                  <a:pt x="2166012" y="2431488"/>
                  <a:pt x="2090200" y="2466747"/>
                  <a:pt x="2010396" y="2466350"/>
                </a:cubicBezTo>
                <a:lnTo>
                  <a:pt x="1670745" y="2466351"/>
                </a:lnTo>
                <a:cubicBezTo>
                  <a:pt x="1669111" y="2466351"/>
                  <a:pt x="1657671" y="2466351"/>
                  <a:pt x="1641329" y="2462537"/>
                </a:cubicBezTo>
                <a:cubicBezTo>
                  <a:pt x="1627903" y="2459887"/>
                  <a:pt x="1614629" y="2456523"/>
                  <a:pt x="1601562" y="2452459"/>
                </a:cubicBezTo>
                <a:cubicBezTo>
                  <a:pt x="1593076" y="2445664"/>
                  <a:pt x="1585067" y="2438292"/>
                  <a:pt x="1577593" y="2430397"/>
                </a:cubicBezTo>
                <a:cubicBezTo>
                  <a:pt x="1568060" y="2419774"/>
                  <a:pt x="1561795" y="2411058"/>
                  <a:pt x="1561795" y="2411058"/>
                </a:cubicBezTo>
                <a:lnTo>
                  <a:pt x="1561795" y="2411058"/>
                </a:lnTo>
                <a:lnTo>
                  <a:pt x="1334635" y="2089384"/>
                </a:lnTo>
                <a:cubicBezTo>
                  <a:pt x="1313785" y="2059910"/>
                  <a:pt x="1272990" y="2052919"/>
                  <a:pt x="1243516" y="2073769"/>
                </a:cubicBezTo>
                <a:cubicBezTo>
                  <a:pt x="1243474" y="2073799"/>
                  <a:pt x="1243432" y="2073829"/>
                  <a:pt x="1243389" y="2073859"/>
                </a:cubicBezTo>
                <a:cubicBezTo>
                  <a:pt x="1237277" y="2078204"/>
                  <a:pt x="1231936" y="2083544"/>
                  <a:pt x="1227592" y="2089657"/>
                </a:cubicBezTo>
                <a:lnTo>
                  <a:pt x="1004517" y="2406156"/>
                </a:lnTo>
                <a:cubicBezTo>
                  <a:pt x="999039" y="2413927"/>
                  <a:pt x="993128" y="2421383"/>
                  <a:pt x="986813" y="2428490"/>
                </a:cubicBezTo>
                <a:cubicBezTo>
                  <a:pt x="978463" y="2437686"/>
                  <a:pt x="969351" y="2446159"/>
                  <a:pt x="959575" y="2453821"/>
                </a:cubicBezTo>
                <a:cubicBezTo>
                  <a:pt x="945641" y="2458013"/>
                  <a:pt x="931447" y="2461289"/>
                  <a:pt x="917085" y="2463627"/>
                </a:cubicBezTo>
                <a:cubicBezTo>
                  <a:pt x="898836" y="2466351"/>
                  <a:pt x="884945" y="2467168"/>
                  <a:pt x="884128" y="2467168"/>
                </a:cubicBezTo>
                <a:lnTo>
                  <a:pt x="551286" y="2467168"/>
                </a:lnTo>
                <a:cubicBezTo>
                  <a:pt x="387861" y="2467168"/>
                  <a:pt x="270195" y="2314093"/>
                  <a:pt x="270195" y="2181447"/>
                </a:cubicBezTo>
                <a:lnTo>
                  <a:pt x="270195" y="1879384"/>
                </a:lnTo>
                <a:cubicBezTo>
                  <a:pt x="270195" y="1774247"/>
                  <a:pt x="334476" y="1704247"/>
                  <a:pt x="397122" y="1704247"/>
                </a:cubicBezTo>
                <a:close/>
              </a:path>
            </a:pathLst>
          </a:custGeom>
          <a:solidFill>
            <a:srgbClr val="26BCD7"/>
          </a:solidFill>
          <a:ln w="271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89" name="Graphic 1066">
            <a:extLst>
              <a:ext uri="{FF2B5EF4-FFF2-40B4-BE49-F238E27FC236}">
                <a16:creationId xmlns:a16="http://schemas.microsoft.com/office/drawing/2014/main" id="{524A25B3-FCA8-EB4C-EC3C-2833F64EA077}"/>
              </a:ext>
            </a:extLst>
          </p:cNvPr>
          <p:cNvGrpSpPr>
            <a:grpSpLocks noChangeAspect="1"/>
          </p:cNvGrpSpPr>
          <p:nvPr/>
        </p:nvGrpSpPr>
        <p:grpSpPr>
          <a:xfrm>
            <a:off x="570542" y="4838864"/>
            <a:ext cx="357580" cy="301760"/>
            <a:chOff x="5715000" y="3099434"/>
            <a:chExt cx="781050" cy="659129"/>
          </a:xfrm>
          <a:solidFill>
            <a:schemeClr val="accent2"/>
          </a:solidFill>
        </p:grpSpPr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245EE430-12D9-C799-85C9-5CCA14880802}"/>
                </a:ext>
              </a:extLst>
            </p:cNvPr>
            <p:cNvSpPr/>
            <p:nvPr/>
          </p:nvSpPr>
          <p:spPr>
            <a:xfrm>
              <a:off x="5717857" y="3099434"/>
              <a:ext cx="419099" cy="554354"/>
            </a:xfrm>
            <a:custGeom>
              <a:avLst/>
              <a:gdLst>
                <a:gd name="connsiteX0" fmla="*/ 392430 w 419099"/>
                <a:gd name="connsiteY0" fmla="*/ 553403 h 554354"/>
                <a:gd name="connsiteX1" fmla="*/ 419100 w 419099"/>
                <a:gd name="connsiteY1" fmla="*/ 553403 h 554354"/>
                <a:gd name="connsiteX2" fmla="*/ 341948 w 419099"/>
                <a:gd name="connsiteY2" fmla="*/ 238125 h 554354"/>
                <a:gd name="connsiteX3" fmla="*/ 328613 w 419099"/>
                <a:gd name="connsiteY3" fmla="*/ 127635 h 554354"/>
                <a:gd name="connsiteX4" fmla="*/ 329565 w 419099"/>
                <a:gd name="connsiteY4" fmla="*/ 110490 h 554354"/>
                <a:gd name="connsiteX5" fmla="*/ 339090 w 419099"/>
                <a:gd name="connsiteY5" fmla="*/ 34290 h 554354"/>
                <a:gd name="connsiteX6" fmla="*/ 345757 w 419099"/>
                <a:gd name="connsiteY6" fmla="*/ 0 h 554354"/>
                <a:gd name="connsiteX7" fmla="*/ 73343 w 419099"/>
                <a:gd name="connsiteY7" fmla="*/ 0 h 554354"/>
                <a:gd name="connsiteX8" fmla="*/ 80010 w 419099"/>
                <a:gd name="connsiteY8" fmla="*/ 35243 h 554354"/>
                <a:gd name="connsiteX9" fmla="*/ 89535 w 419099"/>
                <a:gd name="connsiteY9" fmla="*/ 111443 h 554354"/>
                <a:gd name="connsiteX10" fmla="*/ 77152 w 419099"/>
                <a:gd name="connsiteY10" fmla="*/ 239078 h 554354"/>
                <a:gd name="connsiteX11" fmla="*/ 0 w 419099"/>
                <a:gd name="connsiteY11" fmla="*/ 554355 h 554354"/>
                <a:gd name="connsiteX12" fmla="*/ 26670 w 419099"/>
                <a:gd name="connsiteY12" fmla="*/ 554355 h 554354"/>
                <a:gd name="connsiteX13" fmla="*/ 392430 w 419099"/>
                <a:gd name="connsiteY13" fmla="*/ 553403 h 554354"/>
                <a:gd name="connsiteX14" fmla="*/ 392430 w 419099"/>
                <a:gd name="connsiteY14" fmla="*/ 553403 h 55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9099" h="554354">
                  <a:moveTo>
                    <a:pt x="392430" y="553403"/>
                  </a:moveTo>
                  <a:lnTo>
                    <a:pt x="419100" y="553403"/>
                  </a:lnTo>
                  <a:lnTo>
                    <a:pt x="341948" y="238125"/>
                  </a:lnTo>
                  <a:cubicBezTo>
                    <a:pt x="333375" y="201930"/>
                    <a:pt x="328613" y="164783"/>
                    <a:pt x="328613" y="127635"/>
                  </a:cubicBezTo>
                  <a:cubicBezTo>
                    <a:pt x="328613" y="121920"/>
                    <a:pt x="328613" y="116205"/>
                    <a:pt x="329565" y="110490"/>
                  </a:cubicBezTo>
                  <a:cubicBezTo>
                    <a:pt x="330518" y="84773"/>
                    <a:pt x="333375" y="59055"/>
                    <a:pt x="339090" y="34290"/>
                  </a:cubicBezTo>
                  <a:lnTo>
                    <a:pt x="345757" y="0"/>
                  </a:lnTo>
                  <a:lnTo>
                    <a:pt x="73343" y="0"/>
                  </a:lnTo>
                  <a:lnTo>
                    <a:pt x="80010" y="35243"/>
                  </a:lnTo>
                  <a:cubicBezTo>
                    <a:pt x="84773" y="60008"/>
                    <a:pt x="88583" y="85725"/>
                    <a:pt x="89535" y="111443"/>
                  </a:cubicBezTo>
                  <a:cubicBezTo>
                    <a:pt x="90487" y="154305"/>
                    <a:pt x="86677" y="197167"/>
                    <a:pt x="77152" y="239078"/>
                  </a:cubicBezTo>
                  <a:lnTo>
                    <a:pt x="0" y="554355"/>
                  </a:lnTo>
                  <a:lnTo>
                    <a:pt x="26670" y="554355"/>
                  </a:lnTo>
                  <a:lnTo>
                    <a:pt x="392430" y="553403"/>
                  </a:lnTo>
                  <a:lnTo>
                    <a:pt x="392430" y="5534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28B87CF7-023D-2E49-4F4B-41A4DFDF3F2A}"/>
                </a:ext>
              </a:extLst>
            </p:cNvPr>
            <p:cNvSpPr/>
            <p:nvPr/>
          </p:nvSpPr>
          <p:spPr>
            <a:xfrm>
              <a:off x="6213157" y="3455669"/>
              <a:ext cx="281940" cy="128587"/>
            </a:xfrm>
            <a:custGeom>
              <a:avLst/>
              <a:gdLst>
                <a:gd name="connsiteX0" fmla="*/ 281940 w 281940"/>
                <a:gd name="connsiteY0" fmla="*/ 128588 h 128587"/>
                <a:gd name="connsiteX1" fmla="*/ 0 w 281940"/>
                <a:gd name="connsiteY1" fmla="*/ 128588 h 128587"/>
                <a:gd name="connsiteX2" fmla="*/ 139065 w 281940"/>
                <a:gd name="connsiteY2" fmla="*/ 0 h 128587"/>
                <a:gd name="connsiteX3" fmla="*/ 142875 w 281940"/>
                <a:gd name="connsiteY3" fmla="*/ 0 h 128587"/>
                <a:gd name="connsiteX4" fmla="*/ 281940 w 281940"/>
                <a:gd name="connsiteY4" fmla="*/ 128588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" h="128587">
                  <a:moveTo>
                    <a:pt x="281940" y="128588"/>
                  </a:moveTo>
                  <a:lnTo>
                    <a:pt x="0" y="128588"/>
                  </a:lnTo>
                  <a:cubicBezTo>
                    <a:pt x="6668" y="57150"/>
                    <a:pt x="66675" y="0"/>
                    <a:pt x="139065" y="0"/>
                  </a:cubicBezTo>
                  <a:lnTo>
                    <a:pt x="142875" y="0"/>
                  </a:lnTo>
                  <a:cubicBezTo>
                    <a:pt x="215265" y="0"/>
                    <a:pt x="276225" y="56198"/>
                    <a:pt x="281940" y="1285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EBD765B4-DEE9-F65B-D80D-A79605898F8D}"/>
                </a:ext>
              </a:extLst>
            </p:cNvPr>
            <p:cNvSpPr/>
            <p:nvPr/>
          </p:nvSpPr>
          <p:spPr>
            <a:xfrm>
              <a:off x="5715000" y="3609975"/>
              <a:ext cx="781050" cy="148589"/>
            </a:xfrm>
            <a:custGeom>
              <a:avLst/>
              <a:gdLst>
                <a:gd name="connsiteX0" fmla="*/ 781050 w 781050"/>
                <a:gd name="connsiteY0" fmla="*/ 0 h 148589"/>
                <a:gd name="connsiteX1" fmla="*/ 781050 w 781050"/>
                <a:gd name="connsiteY1" fmla="*/ 148590 h 148589"/>
                <a:gd name="connsiteX2" fmla="*/ 0 w 781050"/>
                <a:gd name="connsiteY2" fmla="*/ 148590 h 148589"/>
                <a:gd name="connsiteX3" fmla="*/ 0 w 781050"/>
                <a:gd name="connsiteY3" fmla="*/ 67627 h 148589"/>
                <a:gd name="connsiteX4" fmla="*/ 423863 w 781050"/>
                <a:gd name="connsiteY4" fmla="*/ 67627 h 148589"/>
                <a:gd name="connsiteX5" fmla="*/ 423863 w 781050"/>
                <a:gd name="connsiteY5" fmla="*/ 122873 h 148589"/>
                <a:gd name="connsiteX6" fmla="*/ 497205 w 781050"/>
                <a:gd name="connsiteY6" fmla="*/ 122873 h 148589"/>
                <a:gd name="connsiteX7" fmla="*/ 497205 w 781050"/>
                <a:gd name="connsiteY7" fmla="*/ 0 h 148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1050" h="148589">
                  <a:moveTo>
                    <a:pt x="781050" y="0"/>
                  </a:moveTo>
                  <a:lnTo>
                    <a:pt x="781050" y="148590"/>
                  </a:lnTo>
                  <a:lnTo>
                    <a:pt x="0" y="148590"/>
                  </a:lnTo>
                  <a:lnTo>
                    <a:pt x="0" y="67627"/>
                  </a:lnTo>
                  <a:lnTo>
                    <a:pt x="423863" y="67627"/>
                  </a:lnTo>
                  <a:lnTo>
                    <a:pt x="423863" y="122873"/>
                  </a:lnTo>
                  <a:lnTo>
                    <a:pt x="497205" y="122873"/>
                  </a:lnTo>
                  <a:lnTo>
                    <a:pt x="49720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4" name="Oval 93">
            <a:extLst>
              <a:ext uri="{FF2B5EF4-FFF2-40B4-BE49-F238E27FC236}">
                <a16:creationId xmlns:a16="http://schemas.microsoft.com/office/drawing/2014/main" id="{4F9FD4BB-012D-81A3-E1F2-E918757BAC0E}"/>
              </a:ext>
            </a:extLst>
          </p:cNvPr>
          <p:cNvSpPr/>
          <p:nvPr/>
        </p:nvSpPr>
        <p:spPr>
          <a:xfrm>
            <a:off x="445075" y="4719770"/>
            <a:ext cx="581560" cy="581560"/>
          </a:xfrm>
          <a:prstGeom prst="ellipse">
            <a:avLst/>
          </a:prstGeom>
          <a:noFill/>
          <a:ln w="28575">
            <a:solidFill>
              <a:srgbClr val="5F6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E810174-D6B6-AB85-F57E-83C15E3797F0}"/>
              </a:ext>
            </a:extLst>
          </p:cNvPr>
          <p:cNvSpPr txBox="1"/>
          <p:nvPr/>
        </p:nvSpPr>
        <p:spPr>
          <a:xfrm>
            <a:off x="5070669" y="5589347"/>
            <a:ext cx="2433104" cy="830997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3"/>
            <a:r>
              <a:rPr lang="en-US" sz="4800" b="1" i="1" dirty="0">
                <a:solidFill>
                  <a:schemeClr val="bg1"/>
                </a:solidFill>
                <a:latin typeface="+mj-lt"/>
              </a:rPr>
              <a:t>15</a:t>
            </a:r>
            <a:r>
              <a:rPr lang="en-US" sz="48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AEA2EB4-8B8F-C65D-A59F-BC0DCE09EAB7}"/>
              </a:ext>
            </a:extLst>
          </p:cNvPr>
          <p:cNvSpPr txBox="1"/>
          <p:nvPr/>
        </p:nvSpPr>
        <p:spPr>
          <a:xfrm>
            <a:off x="6456125" y="5402266"/>
            <a:ext cx="2911900" cy="369332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i="1" dirty="0">
                <a:solidFill>
                  <a:schemeClr val="bg1"/>
                </a:solidFill>
              </a:rPr>
              <a:t>We have led </a:t>
            </a:r>
            <a:r>
              <a:rPr lang="en-US" b="1" i="1" dirty="0">
                <a:solidFill>
                  <a:schemeClr val="bg1"/>
                </a:solidFill>
              </a:rPr>
              <a:t>more</a:t>
            </a:r>
            <a:r>
              <a:rPr lang="en-US" i="1" dirty="0">
                <a:solidFill>
                  <a:schemeClr val="bg1"/>
                </a:solidFill>
              </a:rPr>
              <a:t> than</a:t>
            </a:r>
            <a:endParaRPr lang="en-US" dirty="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7500D2F-C1E5-2D31-B1BB-09247776D453}"/>
              </a:ext>
            </a:extLst>
          </p:cNvPr>
          <p:cNvGrpSpPr/>
          <p:nvPr/>
        </p:nvGrpSpPr>
        <p:grpSpPr>
          <a:xfrm>
            <a:off x="5566306" y="5368132"/>
            <a:ext cx="889819" cy="889819"/>
            <a:chOff x="5566306" y="5368132"/>
            <a:chExt cx="889819" cy="889819"/>
          </a:xfrm>
        </p:grpSpPr>
        <p:grpSp>
          <p:nvGrpSpPr>
            <p:cNvPr id="107" name="Graphic 891">
              <a:extLst>
                <a:ext uri="{FF2B5EF4-FFF2-40B4-BE49-F238E27FC236}">
                  <a16:creationId xmlns:a16="http://schemas.microsoft.com/office/drawing/2014/main" id="{07FA9CAF-C85B-04DB-BFFF-2D2E9176B87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48760" y="5486415"/>
              <a:ext cx="324912" cy="555494"/>
              <a:chOff x="5899150" y="3092450"/>
              <a:chExt cx="393700" cy="673100"/>
            </a:xfrm>
            <a:solidFill>
              <a:schemeClr val="bg1"/>
            </a:solidFill>
          </p:grpSpPr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2C9FFFBD-F361-1E12-53FD-9742F31D91CF}"/>
                  </a:ext>
                </a:extLst>
              </p:cNvPr>
              <p:cNvSpPr/>
              <p:nvPr/>
            </p:nvSpPr>
            <p:spPr>
              <a:xfrm>
                <a:off x="5899150" y="3266224"/>
                <a:ext cx="393700" cy="492975"/>
              </a:xfrm>
              <a:custGeom>
                <a:avLst/>
                <a:gdLst>
                  <a:gd name="connsiteX0" fmla="*/ 0 w 393699"/>
                  <a:gd name="connsiteY0" fmla="*/ 495724 h 492974"/>
                  <a:gd name="connsiteX1" fmla="*/ 398106 w 393699"/>
                  <a:gd name="connsiteY1" fmla="*/ 495724 h 492974"/>
                  <a:gd name="connsiteX2" fmla="*/ 398106 w 393699"/>
                  <a:gd name="connsiteY2" fmla="*/ 463491 h 492974"/>
                  <a:gd name="connsiteX3" fmla="*/ 0 w 393699"/>
                  <a:gd name="connsiteY3" fmla="*/ 463491 h 492974"/>
                  <a:gd name="connsiteX4" fmla="*/ 317772 w 393699"/>
                  <a:gd name="connsiteY4" fmla="*/ 8437 h 492974"/>
                  <a:gd name="connsiteX5" fmla="*/ 309429 w 393699"/>
                  <a:gd name="connsiteY5" fmla="*/ 0 h 492974"/>
                  <a:gd name="connsiteX6" fmla="*/ 88676 w 393699"/>
                  <a:gd name="connsiteY6" fmla="*/ 0 h 492974"/>
                  <a:gd name="connsiteX7" fmla="*/ 80334 w 393699"/>
                  <a:gd name="connsiteY7" fmla="*/ 8437 h 492974"/>
                  <a:gd name="connsiteX8" fmla="*/ 80334 w 393699"/>
                  <a:gd name="connsiteY8" fmla="*/ 40670 h 492974"/>
                  <a:gd name="connsiteX9" fmla="*/ 317772 w 393699"/>
                  <a:gd name="connsiteY9" fmla="*/ 40670 h 492974"/>
                  <a:gd name="connsiteX10" fmla="*/ 376921 w 393699"/>
                  <a:gd name="connsiteY10" fmla="*/ 367266 h 492974"/>
                  <a:gd name="connsiteX11" fmla="*/ 317772 w 393699"/>
                  <a:gd name="connsiteY11" fmla="*/ 120115 h 492974"/>
                  <a:gd name="connsiteX12" fmla="*/ 317772 w 393699"/>
                  <a:gd name="connsiteY12" fmla="*/ 57545 h 492974"/>
                  <a:gd name="connsiteX13" fmla="*/ 80334 w 393699"/>
                  <a:gd name="connsiteY13" fmla="*/ 57545 h 492974"/>
                  <a:gd name="connsiteX14" fmla="*/ 80334 w 393699"/>
                  <a:gd name="connsiteY14" fmla="*/ 120115 h 492974"/>
                  <a:gd name="connsiteX15" fmla="*/ 21185 w 393699"/>
                  <a:gd name="connsiteY15" fmla="*/ 367266 h 492974"/>
                  <a:gd name="connsiteX16" fmla="*/ 0 w 393699"/>
                  <a:gd name="connsiteY16" fmla="*/ 444910 h 492974"/>
                  <a:gd name="connsiteX17" fmla="*/ 0 w 393699"/>
                  <a:gd name="connsiteY17" fmla="*/ 446616 h 492974"/>
                  <a:gd name="connsiteX18" fmla="*/ 398106 w 393699"/>
                  <a:gd name="connsiteY18" fmla="*/ 446616 h 492974"/>
                  <a:gd name="connsiteX19" fmla="*/ 398106 w 393699"/>
                  <a:gd name="connsiteY19" fmla="*/ 444910 h 492974"/>
                  <a:gd name="connsiteX20" fmla="*/ 376921 w 393699"/>
                  <a:gd name="connsiteY20" fmla="*/ 367266 h 492974"/>
                  <a:gd name="connsiteX21" fmla="*/ 167229 w 393699"/>
                  <a:gd name="connsiteY21" fmla="*/ 98121 h 492974"/>
                  <a:gd name="connsiteX22" fmla="*/ 150543 w 393699"/>
                  <a:gd name="connsiteY22" fmla="*/ 98121 h 492974"/>
                  <a:gd name="connsiteX23" fmla="*/ 150543 w 393699"/>
                  <a:gd name="connsiteY23" fmla="*/ 81246 h 492974"/>
                  <a:gd name="connsiteX24" fmla="*/ 167229 w 393699"/>
                  <a:gd name="connsiteY24" fmla="*/ 81246 h 492974"/>
                  <a:gd name="connsiteX25" fmla="*/ 207349 w 393699"/>
                  <a:gd name="connsiteY25" fmla="*/ 98121 h 492974"/>
                  <a:gd name="connsiteX26" fmla="*/ 190663 w 393699"/>
                  <a:gd name="connsiteY26" fmla="*/ 98121 h 492974"/>
                  <a:gd name="connsiteX27" fmla="*/ 190663 w 393699"/>
                  <a:gd name="connsiteY27" fmla="*/ 81246 h 492974"/>
                  <a:gd name="connsiteX28" fmla="*/ 207349 w 393699"/>
                  <a:gd name="connsiteY28" fmla="*/ 81246 h 492974"/>
                  <a:gd name="connsiteX29" fmla="*/ 247562 w 393699"/>
                  <a:gd name="connsiteY29" fmla="*/ 98121 h 492974"/>
                  <a:gd name="connsiteX30" fmla="*/ 230877 w 393699"/>
                  <a:gd name="connsiteY30" fmla="*/ 98121 h 492974"/>
                  <a:gd name="connsiteX31" fmla="*/ 230877 w 393699"/>
                  <a:gd name="connsiteY31" fmla="*/ 81246 h 492974"/>
                  <a:gd name="connsiteX32" fmla="*/ 247562 w 393699"/>
                  <a:gd name="connsiteY32" fmla="*/ 81246 h 49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93699" h="492974">
                    <a:moveTo>
                      <a:pt x="0" y="495724"/>
                    </a:moveTo>
                    <a:lnTo>
                      <a:pt x="398106" y="495724"/>
                    </a:lnTo>
                    <a:lnTo>
                      <a:pt x="398106" y="463491"/>
                    </a:lnTo>
                    <a:lnTo>
                      <a:pt x="0" y="463491"/>
                    </a:lnTo>
                    <a:close/>
                    <a:moveTo>
                      <a:pt x="317772" y="8437"/>
                    </a:moveTo>
                    <a:cubicBezTo>
                      <a:pt x="317772" y="3778"/>
                      <a:pt x="314037" y="0"/>
                      <a:pt x="309429" y="0"/>
                    </a:cubicBezTo>
                    <a:lnTo>
                      <a:pt x="88676" y="0"/>
                    </a:lnTo>
                    <a:cubicBezTo>
                      <a:pt x="84069" y="0"/>
                      <a:pt x="80334" y="3778"/>
                      <a:pt x="80334" y="8437"/>
                    </a:cubicBezTo>
                    <a:lnTo>
                      <a:pt x="80334" y="40670"/>
                    </a:lnTo>
                    <a:lnTo>
                      <a:pt x="317772" y="40670"/>
                    </a:lnTo>
                    <a:close/>
                    <a:moveTo>
                      <a:pt x="376921" y="367266"/>
                    </a:moveTo>
                    <a:cubicBezTo>
                      <a:pt x="353393" y="289907"/>
                      <a:pt x="317772" y="173015"/>
                      <a:pt x="317772" y="120115"/>
                    </a:cubicBezTo>
                    <a:lnTo>
                      <a:pt x="317772" y="57545"/>
                    </a:lnTo>
                    <a:lnTo>
                      <a:pt x="80334" y="57545"/>
                    </a:lnTo>
                    <a:lnTo>
                      <a:pt x="80334" y="120115"/>
                    </a:lnTo>
                    <a:cubicBezTo>
                      <a:pt x="80334" y="173015"/>
                      <a:pt x="44713" y="289907"/>
                      <a:pt x="21185" y="367266"/>
                    </a:cubicBezTo>
                    <a:cubicBezTo>
                      <a:pt x="6468" y="415521"/>
                      <a:pt x="0" y="437231"/>
                      <a:pt x="0" y="444910"/>
                    </a:cubicBezTo>
                    <a:lnTo>
                      <a:pt x="0" y="446616"/>
                    </a:lnTo>
                    <a:lnTo>
                      <a:pt x="398106" y="446616"/>
                    </a:lnTo>
                    <a:lnTo>
                      <a:pt x="398106" y="444910"/>
                    </a:lnTo>
                    <a:cubicBezTo>
                      <a:pt x="398106" y="437231"/>
                      <a:pt x="391544" y="415521"/>
                      <a:pt x="376921" y="367266"/>
                    </a:cubicBezTo>
                    <a:close/>
                    <a:moveTo>
                      <a:pt x="167229" y="98121"/>
                    </a:moveTo>
                    <a:lnTo>
                      <a:pt x="150543" y="98121"/>
                    </a:lnTo>
                    <a:lnTo>
                      <a:pt x="150543" y="81246"/>
                    </a:lnTo>
                    <a:lnTo>
                      <a:pt x="167229" y="81246"/>
                    </a:lnTo>
                    <a:close/>
                    <a:moveTo>
                      <a:pt x="207349" y="98121"/>
                    </a:moveTo>
                    <a:lnTo>
                      <a:pt x="190663" y="98121"/>
                    </a:lnTo>
                    <a:lnTo>
                      <a:pt x="190663" y="81246"/>
                    </a:lnTo>
                    <a:lnTo>
                      <a:pt x="207349" y="81246"/>
                    </a:lnTo>
                    <a:close/>
                    <a:moveTo>
                      <a:pt x="247562" y="98121"/>
                    </a:moveTo>
                    <a:lnTo>
                      <a:pt x="230877" y="98121"/>
                    </a:lnTo>
                    <a:lnTo>
                      <a:pt x="230877" y="81246"/>
                    </a:lnTo>
                    <a:lnTo>
                      <a:pt x="247562" y="81246"/>
                    </a:lnTo>
                    <a:close/>
                  </a:path>
                </a:pathLst>
              </a:custGeom>
              <a:grpFill/>
              <a:ln w="92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515F6515-BD52-CA07-7B09-8EB5FF8FC99D}"/>
                  </a:ext>
                </a:extLst>
              </p:cNvPr>
              <p:cNvSpPr/>
              <p:nvPr/>
            </p:nvSpPr>
            <p:spPr>
              <a:xfrm>
                <a:off x="6088045" y="3096739"/>
                <a:ext cx="37495" cy="142204"/>
              </a:xfrm>
              <a:custGeom>
                <a:avLst/>
                <a:gdLst>
                  <a:gd name="connsiteX0" fmla="*/ 23609 w 37495"/>
                  <a:gd name="connsiteY0" fmla="*/ 546 h 142204"/>
                  <a:gd name="connsiteX1" fmla="*/ 19930 w 37495"/>
                  <a:gd name="connsiteY1" fmla="*/ 1042 h 142204"/>
                  <a:gd name="connsiteX2" fmla="*/ 19391 w 37495"/>
                  <a:gd name="connsiteY2" fmla="*/ 2727 h 142204"/>
                  <a:gd name="connsiteX3" fmla="*/ 20141 w 37495"/>
                  <a:gd name="connsiteY3" fmla="*/ 34960 h 142204"/>
                  <a:gd name="connsiteX4" fmla="*/ 7955 w 37495"/>
                  <a:gd name="connsiteY4" fmla="*/ 65012 h 142204"/>
                  <a:gd name="connsiteX5" fmla="*/ 174 w 37495"/>
                  <a:gd name="connsiteY5" fmla="*/ 88428 h 142204"/>
                  <a:gd name="connsiteX6" fmla="*/ 4205 w 37495"/>
                  <a:gd name="connsiteY6" fmla="*/ 113361 h 142204"/>
                  <a:gd name="connsiteX7" fmla="*/ 29514 w 37495"/>
                  <a:gd name="connsiteY7" fmla="*/ 142750 h 142204"/>
                  <a:gd name="connsiteX8" fmla="*/ 33032 w 37495"/>
                  <a:gd name="connsiteY8" fmla="*/ 141551 h 142204"/>
                  <a:gd name="connsiteX9" fmla="*/ 33264 w 37495"/>
                  <a:gd name="connsiteY9" fmla="*/ 139906 h 142204"/>
                  <a:gd name="connsiteX10" fmla="*/ 28108 w 37495"/>
                  <a:gd name="connsiteY10" fmla="*/ 107010 h 142204"/>
                  <a:gd name="connsiteX11" fmla="*/ 29421 w 37495"/>
                  <a:gd name="connsiteY11" fmla="*/ 92694 h 142204"/>
                  <a:gd name="connsiteX12" fmla="*/ 36076 w 37495"/>
                  <a:gd name="connsiteY12" fmla="*/ 78948 h 142204"/>
                  <a:gd name="connsiteX13" fmla="*/ 44138 w 37495"/>
                  <a:gd name="connsiteY13" fmla="*/ 58091 h 142204"/>
                  <a:gd name="connsiteX14" fmla="*/ 44606 w 37495"/>
                  <a:gd name="connsiteY14" fmla="*/ 33064 h 142204"/>
                  <a:gd name="connsiteX15" fmla="*/ 23609 w 37495"/>
                  <a:gd name="connsiteY15" fmla="*/ 546 h 142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495" h="142204">
                    <a:moveTo>
                      <a:pt x="23609" y="546"/>
                    </a:moveTo>
                    <a:cubicBezTo>
                      <a:pt x="22457" y="-344"/>
                      <a:pt x="20810" y="-122"/>
                      <a:pt x="19930" y="1042"/>
                    </a:cubicBezTo>
                    <a:cubicBezTo>
                      <a:pt x="19565" y="1525"/>
                      <a:pt x="19374" y="2119"/>
                      <a:pt x="19391" y="2727"/>
                    </a:cubicBezTo>
                    <a:cubicBezTo>
                      <a:pt x="20921" y="13401"/>
                      <a:pt x="21173" y="24224"/>
                      <a:pt x="20141" y="34960"/>
                    </a:cubicBezTo>
                    <a:cubicBezTo>
                      <a:pt x="17973" y="45660"/>
                      <a:pt x="13839" y="55854"/>
                      <a:pt x="7955" y="65012"/>
                    </a:cubicBezTo>
                    <a:cubicBezTo>
                      <a:pt x="3990" y="72281"/>
                      <a:pt x="1354" y="80213"/>
                      <a:pt x="174" y="88428"/>
                    </a:cubicBezTo>
                    <a:cubicBezTo>
                      <a:pt x="-520" y="96948"/>
                      <a:pt x="865" y="105509"/>
                      <a:pt x="4205" y="113361"/>
                    </a:cubicBezTo>
                    <a:cubicBezTo>
                      <a:pt x="9293" y="125658"/>
                      <a:pt x="18169" y="135965"/>
                      <a:pt x="29514" y="142750"/>
                    </a:cubicBezTo>
                    <a:cubicBezTo>
                      <a:pt x="30813" y="143401"/>
                      <a:pt x="32388" y="142864"/>
                      <a:pt x="33032" y="141551"/>
                    </a:cubicBezTo>
                    <a:cubicBezTo>
                      <a:pt x="33281" y="141042"/>
                      <a:pt x="33362" y="140465"/>
                      <a:pt x="33264" y="139906"/>
                    </a:cubicBezTo>
                    <a:cubicBezTo>
                      <a:pt x="30773" y="129079"/>
                      <a:pt x="29050" y="118085"/>
                      <a:pt x="28108" y="107010"/>
                    </a:cubicBezTo>
                    <a:cubicBezTo>
                      <a:pt x="27862" y="102199"/>
                      <a:pt x="28304" y="97377"/>
                      <a:pt x="29421" y="92694"/>
                    </a:cubicBezTo>
                    <a:cubicBezTo>
                      <a:pt x="31107" y="87868"/>
                      <a:pt x="33341" y="83255"/>
                      <a:pt x="36076" y="78948"/>
                    </a:cubicBezTo>
                    <a:cubicBezTo>
                      <a:pt x="39530" y="72324"/>
                      <a:pt x="42234" y="65328"/>
                      <a:pt x="44138" y="58091"/>
                    </a:cubicBezTo>
                    <a:cubicBezTo>
                      <a:pt x="46211" y="49899"/>
                      <a:pt x="46372" y="41330"/>
                      <a:pt x="44606" y="33064"/>
                    </a:cubicBezTo>
                    <a:cubicBezTo>
                      <a:pt x="41487" y="20116"/>
                      <a:pt x="34077" y="8640"/>
                      <a:pt x="23609" y="546"/>
                    </a:cubicBezTo>
                    <a:close/>
                  </a:path>
                </a:pathLst>
              </a:custGeom>
              <a:grpFill/>
              <a:ln w="92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3D70A863-4A49-164C-0F20-548B1B365144}"/>
                  </a:ext>
                </a:extLst>
              </p:cNvPr>
              <p:cNvSpPr/>
              <p:nvPr/>
            </p:nvSpPr>
            <p:spPr>
              <a:xfrm>
                <a:off x="6047940" y="3092400"/>
                <a:ext cx="37495" cy="104283"/>
              </a:xfrm>
              <a:custGeom>
                <a:avLst/>
                <a:gdLst>
                  <a:gd name="connsiteX0" fmla="*/ 29312 w 37495"/>
                  <a:gd name="connsiteY0" fmla="*/ 903 h 104283"/>
                  <a:gd name="connsiteX1" fmla="*/ 25608 w 37495"/>
                  <a:gd name="connsiteY1" fmla="*/ 660 h 104283"/>
                  <a:gd name="connsiteX2" fmla="*/ 24719 w 37495"/>
                  <a:gd name="connsiteY2" fmla="*/ 2515 h 104283"/>
                  <a:gd name="connsiteX3" fmla="*/ 21813 w 37495"/>
                  <a:gd name="connsiteY3" fmla="*/ 25078 h 104283"/>
                  <a:gd name="connsiteX4" fmla="*/ 9627 w 37495"/>
                  <a:gd name="connsiteY4" fmla="*/ 46124 h 104283"/>
                  <a:gd name="connsiteX5" fmla="*/ 1191 w 37495"/>
                  <a:gd name="connsiteY5" fmla="*/ 62714 h 104283"/>
                  <a:gd name="connsiteX6" fmla="*/ 1191 w 37495"/>
                  <a:gd name="connsiteY6" fmla="*/ 81675 h 104283"/>
                  <a:gd name="connsiteX7" fmla="*/ 15533 w 37495"/>
                  <a:gd name="connsiteY7" fmla="*/ 105186 h 104283"/>
                  <a:gd name="connsiteX8" fmla="*/ 19242 w 37495"/>
                  <a:gd name="connsiteY8" fmla="*/ 105045 h 104283"/>
                  <a:gd name="connsiteX9" fmla="*/ 19938 w 37495"/>
                  <a:gd name="connsiteY9" fmla="*/ 103100 h 104283"/>
                  <a:gd name="connsiteX10" fmla="*/ 19938 w 37495"/>
                  <a:gd name="connsiteY10" fmla="*/ 79589 h 104283"/>
                  <a:gd name="connsiteX11" fmla="*/ 22469 w 37495"/>
                  <a:gd name="connsiteY11" fmla="*/ 68971 h 104283"/>
                  <a:gd name="connsiteX12" fmla="*/ 28375 w 37495"/>
                  <a:gd name="connsiteY12" fmla="*/ 59491 h 104283"/>
                  <a:gd name="connsiteX13" fmla="*/ 36717 w 37495"/>
                  <a:gd name="connsiteY13" fmla="*/ 44986 h 104283"/>
                  <a:gd name="connsiteX14" fmla="*/ 39623 w 37495"/>
                  <a:gd name="connsiteY14" fmla="*/ 26500 h 104283"/>
                  <a:gd name="connsiteX15" fmla="*/ 29312 w 37495"/>
                  <a:gd name="connsiteY15" fmla="*/ 903 h 10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495" h="104283">
                    <a:moveTo>
                      <a:pt x="29312" y="903"/>
                    </a:moveTo>
                    <a:cubicBezTo>
                      <a:pt x="28356" y="-199"/>
                      <a:pt x="26697" y="-307"/>
                      <a:pt x="25608" y="660"/>
                    </a:cubicBezTo>
                    <a:cubicBezTo>
                      <a:pt x="25077" y="1132"/>
                      <a:pt x="24756" y="1800"/>
                      <a:pt x="24719" y="2515"/>
                    </a:cubicBezTo>
                    <a:cubicBezTo>
                      <a:pt x="24649" y="10126"/>
                      <a:pt x="23674" y="17702"/>
                      <a:pt x="21813" y="25078"/>
                    </a:cubicBezTo>
                    <a:cubicBezTo>
                      <a:pt x="19104" y="32809"/>
                      <a:pt x="14969" y="39951"/>
                      <a:pt x="9627" y="46124"/>
                    </a:cubicBezTo>
                    <a:cubicBezTo>
                      <a:pt x="5846" y="51093"/>
                      <a:pt x="2988" y="56714"/>
                      <a:pt x="1191" y="62714"/>
                    </a:cubicBezTo>
                    <a:cubicBezTo>
                      <a:pt x="-397" y="68933"/>
                      <a:pt x="-397" y="75457"/>
                      <a:pt x="1191" y="81675"/>
                    </a:cubicBezTo>
                    <a:cubicBezTo>
                      <a:pt x="3503" y="90802"/>
                      <a:pt x="8505" y="99001"/>
                      <a:pt x="15533" y="105186"/>
                    </a:cubicBezTo>
                    <a:cubicBezTo>
                      <a:pt x="16595" y="106183"/>
                      <a:pt x="18256" y="106119"/>
                      <a:pt x="19242" y="105045"/>
                    </a:cubicBezTo>
                    <a:cubicBezTo>
                      <a:pt x="19724" y="104518"/>
                      <a:pt x="19975" y="103817"/>
                      <a:pt x="19938" y="103100"/>
                    </a:cubicBezTo>
                    <a:cubicBezTo>
                      <a:pt x="19428" y="95272"/>
                      <a:pt x="19428" y="87418"/>
                      <a:pt x="19938" y="79589"/>
                    </a:cubicBezTo>
                    <a:cubicBezTo>
                      <a:pt x="20282" y="75947"/>
                      <a:pt x="21134" y="72372"/>
                      <a:pt x="22469" y="68971"/>
                    </a:cubicBezTo>
                    <a:cubicBezTo>
                      <a:pt x="24113" y="65616"/>
                      <a:pt x="26092" y="62439"/>
                      <a:pt x="28375" y="59491"/>
                    </a:cubicBezTo>
                    <a:cubicBezTo>
                      <a:pt x="31677" y="54983"/>
                      <a:pt x="34476" y="50118"/>
                      <a:pt x="36717" y="44986"/>
                    </a:cubicBezTo>
                    <a:cubicBezTo>
                      <a:pt x="39081" y="39133"/>
                      <a:pt x="40075" y="32806"/>
                      <a:pt x="39623" y="26500"/>
                    </a:cubicBezTo>
                    <a:cubicBezTo>
                      <a:pt x="39155" y="17032"/>
                      <a:pt x="35519" y="8006"/>
                      <a:pt x="29312" y="903"/>
                    </a:cubicBezTo>
                    <a:close/>
                  </a:path>
                </a:pathLst>
              </a:custGeom>
              <a:grpFill/>
              <a:ln w="92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F09F897-F863-3F2E-5375-B7A539F6FDB6}"/>
                </a:ext>
              </a:extLst>
            </p:cNvPr>
            <p:cNvSpPr/>
            <p:nvPr/>
          </p:nvSpPr>
          <p:spPr>
            <a:xfrm>
              <a:off x="5566306" y="5368132"/>
              <a:ext cx="889819" cy="889819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AA5F5C62-0B14-EF1A-F953-7504E269B31B}"/>
              </a:ext>
            </a:extLst>
          </p:cNvPr>
          <p:cNvSpPr txBox="1"/>
          <p:nvPr/>
        </p:nvSpPr>
        <p:spPr>
          <a:xfrm>
            <a:off x="5907065" y="5681684"/>
            <a:ext cx="3686332" cy="646331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3"/>
            <a:r>
              <a:rPr lang="en-US" b="1" i="1" dirty="0">
                <a:solidFill>
                  <a:schemeClr val="bg1"/>
                </a:solidFill>
              </a:rPr>
              <a:t>nuclear plant recovery projects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18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C1CA9F5A-2307-C517-6554-1FA31A91B1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733" b="7808"/>
          <a:stretch/>
        </p:blipFill>
        <p:spPr>
          <a:xfrm>
            <a:off x="30996" y="1388123"/>
            <a:ext cx="10027404" cy="439530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9DDD226-18DE-281F-7D1C-6B94DF37CA9E}"/>
              </a:ext>
            </a:extLst>
          </p:cNvPr>
          <p:cNvSpPr/>
          <p:nvPr/>
        </p:nvSpPr>
        <p:spPr>
          <a:xfrm>
            <a:off x="0" y="1132360"/>
            <a:ext cx="6540285" cy="5589865"/>
          </a:xfrm>
          <a:prstGeom prst="rect">
            <a:avLst/>
          </a:prstGeom>
          <a:gradFill>
            <a:gsLst>
              <a:gs pos="27000">
                <a:schemeClr val="bg1"/>
              </a:gs>
              <a:gs pos="7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EBDFC1B-A658-8D70-57FE-AF6E56EDB43A}"/>
              </a:ext>
            </a:extLst>
          </p:cNvPr>
          <p:cNvSpPr/>
          <p:nvPr/>
        </p:nvSpPr>
        <p:spPr>
          <a:xfrm>
            <a:off x="0" y="1161149"/>
            <a:ext cx="7679484" cy="5538614"/>
          </a:xfrm>
          <a:custGeom>
            <a:avLst/>
            <a:gdLst>
              <a:gd name="connsiteX0" fmla="*/ 7098224 w 7098224"/>
              <a:gd name="connsiteY0" fmla="*/ 30996 h 5625884"/>
              <a:gd name="connsiteX1" fmla="*/ 4138048 w 7098224"/>
              <a:gd name="connsiteY1" fmla="*/ 5625884 h 5625884"/>
              <a:gd name="connsiteX2" fmla="*/ 0 w 7098224"/>
              <a:gd name="connsiteY2" fmla="*/ 5625884 h 5625884"/>
              <a:gd name="connsiteX3" fmla="*/ 0 w 7098224"/>
              <a:gd name="connsiteY3" fmla="*/ 0 h 5625884"/>
              <a:gd name="connsiteX4" fmla="*/ 7098224 w 7098224"/>
              <a:gd name="connsiteY4" fmla="*/ 30996 h 5625884"/>
              <a:gd name="connsiteX0" fmla="*/ 7957972 w 7957972"/>
              <a:gd name="connsiteY0" fmla="*/ 30996 h 5625884"/>
              <a:gd name="connsiteX1" fmla="*/ 4997796 w 7957972"/>
              <a:gd name="connsiteY1" fmla="*/ 5625884 h 5625884"/>
              <a:gd name="connsiteX2" fmla="*/ 0 w 7957972"/>
              <a:gd name="connsiteY2" fmla="*/ 5608355 h 5625884"/>
              <a:gd name="connsiteX3" fmla="*/ 859748 w 7957972"/>
              <a:gd name="connsiteY3" fmla="*/ 0 h 5625884"/>
              <a:gd name="connsiteX4" fmla="*/ 7957972 w 7957972"/>
              <a:gd name="connsiteY4" fmla="*/ 30996 h 5625884"/>
              <a:gd name="connsiteX0" fmla="*/ 7957972 w 7957972"/>
              <a:gd name="connsiteY0" fmla="*/ 39760 h 5634648"/>
              <a:gd name="connsiteX1" fmla="*/ 4997796 w 7957972"/>
              <a:gd name="connsiteY1" fmla="*/ 5634648 h 5634648"/>
              <a:gd name="connsiteX2" fmla="*/ 0 w 7957972"/>
              <a:gd name="connsiteY2" fmla="*/ 5617119 h 5634648"/>
              <a:gd name="connsiteX3" fmla="*/ 17727 w 7957972"/>
              <a:gd name="connsiteY3" fmla="*/ 0 h 5634648"/>
              <a:gd name="connsiteX4" fmla="*/ 7957972 w 7957972"/>
              <a:gd name="connsiteY4" fmla="*/ 39760 h 5634648"/>
              <a:gd name="connsiteX0" fmla="*/ 7957972 w 7957972"/>
              <a:gd name="connsiteY0" fmla="*/ 22230 h 5617118"/>
              <a:gd name="connsiteX1" fmla="*/ 4997796 w 7957972"/>
              <a:gd name="connsiteY1" fmla="*/ 5617118 h 5617118"/>
              <a:gd name="connsiteX2" fmla="*/ 0 w 7957972"/>
              <a:gd name="connsiteY2" fmla="*/ 5599589 h 5617118"/>
              <a:gd name="connsiteX3" fmla="*/ 115224 w 7957972"/>
              <a:gd name="connsiteY3" fmla="*/ 0 h 5617118"/>
              <a:gd name="connsiteX4" fmla="*/ 7957972 w 7957972"/>
              <a:gd name="connsiteY4" fmla="*/ 22230 h 5617118"/>
              <a:gd name="connsiteX0" fmla="*/ 7860474 w 7860474"/>
              <a:gd name="connsiteY0" fmla="*/ 22230 h 5617118"/>
              <a:gd name="connsiteX1" fmla="*/ 4900298 w 7860474"/>
              <a:gd name="connsiteY1" fmla="*/ 5617118 h 5617118"/>
              <a:gd name="connsiteX2" fmla="*/ 0 w 7860474"/>
              <a:gd name="connsiteY2" fmla="*/ 5582060 h 5617118"/>
              <a:gd name="connsiteX3" fmla="*/ 17726 w 7860474"/>
              <a:gd name="connsiteY3" fmla="*/ 0 h 5617118"/>
              <a:gd name="connsiteX4" fmla="*/ 7860474 w 7860474"/>
              <a:gd name="connsiteY4" fmla="*/ 22230 h 561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60474" h="5617118">
                <a:moveTo>
                  <a:pt x="7860474" y="22230"/>
                </a:moveTo>
                <a:lnTo>
                  <a:pt x="4900298" y="5617118"/>
                </a:lnTo>
                <a:lnTo>
                  <a:pt x="0" y="5582060"/>
                </a:lnTo>
                <a:cubicBezTo>
                  <a:pt x="5909" y="3721373"/>
                  <a:pt x="11817" y="1860687"/>
                  <a:pt x="17726" y="0"/>
                </a:cubicBezTo>
                <a:lnTo>
                  <a:pt x="7860474" y="22230"/>
                </a:lnTo>
                <a:close/>
              </a:path>
            </a:pathLst>
          </a:custGeom>
          <a:solidFill>
            <a:schemeClr val="bg1">
              <a:alpha val="30046"/>
            </a:schemeClr>
          </a:solidFill>
          <a:ln w="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4C6B1-D261-EBDB-BA76-B965283E5401}"/>
              </a:ext>
            </a:extLst>
          </p:cNvPr>
          <p:cNvSpPr/>
          <p:nvPr/>
        </p:nvSpPr>
        <p:spPr>
          <a:xfrm>
            <a:off x="0" y="1172517"/>
            <a:ext cx="6540285" cy="5589865"/>
          </a:xfrm>
          <a:prstGeom prst="rect">
            <a:avLst/>
          </a:prstGeom>
          <a:gradFill>
            <a:gsLst>
              <a:gs pos="27000">
                <a:schemeClr val="bg1"/>
              </a:gs>
              <a:gs pos="7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404CE0B-02C1-C420-2585-58156A4E7534}"/>
              </a:ext>
            </a:extLst>
          </p:cNvPr>
          <p:cNvSpPr/>
          <p:nvPr/>
        </p:nvSpPr>
        <p:spPr>
          <a:xfrm>
            <a:off x="10534" y="1114942"/>
            <a:ext cx="7557712" cy="5607282"/>
          </a:xfrm>
          <a:custGeom>
            <a:avLst/>
            <a:gdLst>
              <a:gd name="connsiteX0" fmla="*/ 7098224 w 7098224"/>
              <a:gd name="connsiteY0" fmla="*/ 30996 h 5625884"/>
              <a:gd name="connsiteX1" fmla="*/ 4138048 w 7098224"/>
              <a:gd name="connsiteY1" fmla="*/ 5625884 h 5625884"/>
              <a:gd name="connsiteX2" fmla="*/ 0 w 7098224"/>
              <a:gd name="connsiteY2" fmla="*/ 5625884 h 5625884"/>
              <a:gd name="connsiteX3" fmla="*/ 0 w 7098224"/>
              <a:gd name="connsiteY3" fmla="*/ 0 h 5625884"/>
              <a:gd name="connsiteX4" fmla="*/ 7098224 w 7098224"/>
              <a:gd name="connsiteY4" fmla="*/ 30996 h 5625884"/>
              <a:gd name="connsiteX0" fmla="*/ 7683208 w 7683208"/>
              <a:gd name="connsiteY0" fmla="*/ 48525 h 5643413"/>
              <a:gd name="connsiteX1" fmla="*/ 4723032 w 7683208"/>
              <a:gd name="connsiteY1" fmla="*/ 5643413 h 5643413"/>
              <a:gd name="connsiteX2" fmla="*/ 584984 w 7683208"/>
              <a:gd name="connsiteY2" fmla="*/ 5643413 h 5643413"/>
              <a:gd name="connsiteX3" fmla="*/ 0 w 7683208"/>
              <a:gd name="connsiteY3" fmla="*/ 0 h 5643413"/>
              <a:gd name="connsiteX4" fmla="*/ 7683208 w 7683208"/>
              <a:gd name="connsiteY4" fmla="*/ 48525 h 5643413"/>
              <a:gd name="connsiteX0" fmla="*/ 7692071 w 7692071"/>
              <a:gd name="connsiteY0" fmla="*/ 48525 h 5643413"/>
              <a:gd name="connsiteX1" fmla="*/ 4731895 w 7692071"/>
              <a:gd name="connsiteY1" fmla="*/ 5643413 h 5643413"/>
              <a:gd name="connsiteX2" fmla="*/ 0 w 7692071"/>
              <a:gd name="connsiteY2" fmla="*/ 5625884 h 5643413"/>
              <a:gd name="connsiteX3" fmla="*/ 8863 w 7692071"/>
              <a:gd name="connsiteY3" fmla="*/ 0 h 5643413"/>
              <a:gd name="connsiteX4" fmla="*/ 7692071 w 7692071"/>
              <a:gd name="connsiteY4" fmla="*/ 48525 h 564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2071" h="5643413">
                <a:moveTo>
                  <a:pt x="7692071" y="48525"/>
                </a:moveTo>
                <a:lnTo>
                  <a:pt x="4731895" y="5643413"/>
                </a:lnTo>
                <a:lnTo>
                  <a:pt x="0" y="5625884"/>
                </a:lnTo>
                <a:cubicBezTo>
                  <a:pt x="2954" y="3750589"/>
                  <a:pt x="5909" y="1875295"/>
                  <a:pt x="8863" y="0"/>
                </a:cubicBezTo>
                <a:lnTo>
                  <a:pt x="7692071" y="48525"/>
                </a:lnTo>
                <a:close/>
              </a:path>
            </a:pathLst>
          </a:custGeom>
          <a:solidFill>
            <a:schemeClr val="bg1">
              <a:alpha val="86736"/>
            </a:schemeClr>
          </a:solidFill>
          <a:ln w="28575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2A68A9-3B3A-3CDA-BA1A-8F37589ECE2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FB03B0-3997-28AE-CDC8-3D13D4B238D6}"/>
              </a:ext>
            </a:extLst>
          </p:cNvPr>
          <p:cNvSpPr/>
          <p:nvPr/>
        </p:nvSpPr>
        <p:spPr>
          <a:xfrm>
            <a:off x="1" y="5767789"/>
            <a:ext cx="10058400" cy="931973"/>
          </a:xfrm>
          <a:prstGeom prst="rect">
            <a:avLst/>
          </a:prstGeom>
          <a:solidFill>
            <a:srgbClr val="26BCD7">
              <a:alpha val="9211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B2B351-0565-4D57-6C93-064E88D97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Knows the Path and Can Guide Us?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9986B-889E-F71C-46F8-DD6071D2FE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Nuclear Plant Recovery Overview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CBF7B1-1E09-D90F-EFFE-58A1C9FF40CF}"/>
              </a:ext>
            </a:extLst>
          </p:cNvPr>
          <p:cNvSpPr txBox="1"/>
          <p:nvPr/>
        </p:nvSpPr>
        <p:spPr>
          <a:xfrm>
            <a:off x="234063" y="5830123"/>
            <a:ext cx="8199051" cy="1154162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1600" b="1" i="1" dirty="0">
                <a:solidFill>
                  <a:schemeClr val="bg1"/>
                </a:solidFill>
              </a:rPr>
              <a:t>Our approach is practical and can be put into play immediately. </a:t>
            </a:r>
            <a:r>
              <a:rPr lang="en-US" sz="1600" b="1" i="1" dirty="0" err="1">
                <a:solidFill>
                  <a:schemeClr val="bg1"/>
                </a:solidFill>
              </a:rPr>
              <a:t>ScottMadden</a:t>
            </a:r>
            <a:r>
              <a:rPr lang="en-US" sz="1600" b="1" i="1" dirty="0">
                <a:solidFill>
                  <a:schemeClr val="bg1"/>
                </a:solidFill>
              </a:rPr>
              <a:t> excels at helping our clients take ownership and to continue achieving results—even after the consultants leave the sites </a:t>
            </a:r>
          </a:p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endParaRPr lang="en-US" sz="1600" b="1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9D473B-89A1-9A59-EF95-1900F6C08113}"/>
              </a:ext>
            </a:extLst>
          </p:cNvPr>
          <p:cNvSpPr/>
          <p:nvPr/>
        </p:nvSpPr>
        <p:spPr>
          <a:xfrm>
            <a:off x="1" y="5244118"/>
            <a:ext cx="10058400" cy="541244"/>
          </a:xfrm>
          <a:prstGeom prst="rect">
            <a:avLst/>
          </a:prstGeom>
          <a:gradFill>
            <a:gsLst>
              <a:gs pos="6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5918E6-CB8B-D667-2E01-3D481F974A2E}"/>
              </a:ext>
            </a:extLst>
          </p:cNvPr>
          <p:cNvSpPr txBox="1"/>
          <p:nvPr/>
        </p:nvSpPr>
        <p:spPr>
          <a:xfrm>
            <a:off x="-73950" y="5334222"/>
            <a:ext cx="8186127" cy="384721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lvl="1"/>
            <a:r>
              <a:rPr lang="en-US" sz="1900" b="1" i="1" dirty="0" err="1">
                <a:solidFill>
                  <a:schemeClr val="accent1"/>
                </a:solidFill>
              </a:rPr>
              <a:t>ScottMadden</a:t>
            </a:r>
            <a:r>
              <a:rPr lang="en-US" sz="1900" b="1" i="1" dirty="0">
                <a:solidFill>
                  <a:schemeClr val="accent1"/>
                </a:solidFill>
              </a:rPr>
              <a:t> delivers </a:t>
            </a:r>
            <a:r>
              <a:rPr lang="en-US" sz="1900" b="1" i="1" dirty="0">
                <a:solidFill>
                  <a:schemeClr val="accent2"/>
                </a:solidFill>
              </a:rPr>
              <a:t>real results.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D5557C-16E7-B663-5AFE-BDDB630DB695}"/>
              </a:ext>
            </a:extLst>
          </p:cNvPr>
          <p:cNvSpPr txBox="1"/>
          <p:nvPr/>
        </p:nvSpPr>
        <p:spPr>
          <a:xfrm>
            <a:off x="-82792" y="1199545"/>
            <a:ext cx="6540285" cy="646331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lvl="1"/>
            <a:r>
              <a:rPr lang="en-US" b="1" dirty="0" err="1"/>
              <a:t>ScottMadden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2"/>
                </a:solidFill>
              </a:rPr>
              <a:t>knows the nuclear industry</a:t>
            </a:r>
            <a:r>
              <a:rPr lang="en-US" b="1" dirty="0"/>
              <a:t>, because we: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C08E2A-9568-6591-689A-F0ED20E3F12A}"/>
              </a:ext>
            </a:extLst>
          </p:cNvPr>
          <p:cNvSpPr txBox="1"/>
          <p:nvPr/>
        </p:nvSpPr>
        <p:spPr>
          <a:xfrm>
            <a:off x="1284912" y="1940579"/>
            <a:ext cx="49331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1600" dirty="0"/>
              <a:t>Have delivered projects to </a:t>
            </a:r>
            <a:r>
              <a:rPr lang="en-US" sz="1600" b="1" dirty="0">
                <a:solidFill>
                  <a:schemeClr val="accent2"/>
                </a:solidFill>
              </a:rPr>
              <a:t>more than 80 </a:t>
            </a:r>
            <a:r>
              <a:rPr lang="en-US" sz="1600" b="1" dirty="0"/>
              <a:t>percent of the operating and decommissioned commercial nuclear generation stations</a:t>
            </a:r>
            <a:r>
              <a:rPr lang="en-US" sz="1600" dirty="0"/>
              <a:t> in North America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BE936D3-7D36-7A68-F7BD-34A3A310B047}"/>
              </a:ext>
            </a:extLst>
          </p:cNvPr>
          <p:cNvGrpSpPr/>
          <p:nvPr/>
        </p:nvGrpSpPr>
        <p:grpSpPr>
          <a:xfrm>
            <a:off x="-73950" y="1691078"/>
            <a:ext cx="2628915" cy="1612401"/>
            <a:chOff x="-111238" y="1597732"/>
            <a:chExt cx="3070575" cy="1883286"/>
          </a:xfrm>
        </p:grpSpPr>
        <p:pic>
          <p:nvPicPr>
            <p:cNvPr id="36" name="Picture 35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ACA7A7B3-66AE-46C0-074A-28B6491F7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11238" y="1597732"/>
              <a:ext cx="3070575" cy="1883286"/>
            </a:xfrm>
            <a:prstGeom prst="rect">
              <a:avLst/>
            </a:prstGeom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029AEFB-7872-2664-CB8A-0213594F1329}"/>
                </a:ext>
              </a:extLst>
            </p:cNvPr>
            <p:cNvGrpSpPr/>
            <p:nvPr/>
          </p:nvGrpSpPr>
          <p:grpSpPr>
            <a:xfrm>
              <a:off x="754669" y="1970095"/>
              <a:ext cx="1125807" cy="1097233"/>
              <a:chOff x="1273728" y="3248176"/>
              <a:chExt cx="2072222" cy="2019627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32BED19-AE01-7A15-1F32-58381583DE28}"/>
                  </a:ext>
                </a:extLst>
              </p:cNvPr>
              <p:cNvSpPr/>
              <p:nvPr/>
            </p:nvSpPr>
            <p:spPr>
              <a:xfrm>
                <a:off x="1588150" y="3589016"/>
                <a:ext cx="1446712" cy="13377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2" name="Picture 31" descr="Icon&#10;&#10;Description automatically generated with low confidence">
                <a:extLst>
                  <a:ext uri="{FF2B5EF4-FFF2-40B4-BE49-F238E27FC236}">
                    <a16:creationId xmlns:a16="http://schemas.microsoft.com/office/drawing/2014/main" id="{B9A7B6C5-0820-01C6-BF65-2F2B6B2687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3728" y="3248176"/>
                <a:ext cx="2072222" cy="2019627"/>
              </a:xfrm>
              <a:prstGeom prst="rect">
                <a:avLst/>
              </a:prstGeom>
            </p:spPr>
          </p:pic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2E9E214-CBD7-9F5B-6BF1-CA8864A31256}"/>
              </a:ext>
            </a:extLst>
          </p:cNvPr>
          <p:cNvSpPr txBox="1"/>
          <p:nvPr/>
        </p:nvSpPr>
        <p:spPr>
          <a:xfrm>
            <a:off x="290917" y="3250954"/>
            <a:ext cx="56445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1400" b="1" dirty="0"/>
              <a:t>Understand our clients’ commitments to safe, reliable nuclear operations</a:t>
            </a:r>
            <a:r>
              <a:rPr lang="en-US" sz="1400" dirty="0"/>
              <a:t>, especially while undertaking operational changes, including </a:t>
            </a:r>
            <a:r>
              <a:rPr lang="en-US" sz="1400" b="1" dirty="0">
                <a:solidFill>
                  <a:schemeClr val="accent2"/>
                </a:solidFill>
              </a:rPr>
              <a:t>controlling costs, and implementing improvements in costs and operational performance</a:t>
            </a:r>
            <a:r>
              <a:rPr lang="en-US" sz="1400" dirty="0"/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3B7EB2-1A65-E30C-C009-D4E3A38A5546}"/>
              </a:ext>
            </a:extLst>
          </p:cNvPr>
          <p:cNvSpPr txBox="1"/>
          <p:nvPr/>
        </p:nvSpPr>
        <p:spPr>
          <a:xfrm>
            <a:off x="290917" y="4486924"/>
            <a:ext cx="52162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1400" dirty="0">
                <a:solidFill>
                  <a:schemeClr val="accent1"/>
                </a:solidFill>
              </a:rPr>
              <a:t>Have </a:t>
            </a:r>
            <a:r>
              <a:rPr lang="en-US" sz="1400" b="1" dirty="0">
                <a:solidFill>
                  <a:schemeClr val="accent1"/>
                </a:solidFill>
              </a:rPr>
              <a:t>trained industry experts </a:t>
            </a:r>
            <a:r>
              <a:rPr lang="en-US" sz="1400" dirty="0">
                <a:solidFill>
                  <a:schemeClr val="accent1"/>
                </a:solidFill>
              </a:rPr>
              <a:t>on </a:t>
            </a:r>
            <a:r>
              <a:rPr lang="en-US" sz="1400" b="1" dirty="0">
                <a:solidFill>
                  <a:schemeClr val="accent2"/>
                </a:solidFill>
              </a:rPr>
              <a:t>corporate governance and oversight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4385272-DBA3-CCE9-5218-9F8F41352A0C}"/>
              </a:ext>
            </a:extLst>
          </p:cNvPr>
          <p:cNvSpPr/>
          <p:nvPr/>
        </p:nvSpPr>
        <p:spPr>
          <a:xfrm>
            <a:off x="602661" y="3320897"/>
            <a:ext cx="371913" cy="380285"/>
          </a:xfrm>
          <a:prstGeom prst="rect">
            <a:avLst/>
          </a:prstGeom>
          <a:solidFill>
            <a:schemeClr val="accent1">
              <a:alpha val="669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17DEDB44-3756-29C3-7118-597A625194D7}"/>
              </a:ext>
            </a:extLst>
          </p:cNvPr>
          <p:cNvSpPr/>
          <p:nvPr/>
        </p:nvSpPr>
        <p:spPr>
          <a:xfrm rot="3018806">
            <a:off x="714198" y="3257249"/>
            <a:ext cx="198920" cy="376568"/>
          </a:xfrm>
          <a:custGeom>
            <a:avLst/>
            <a:gdLst>
              <a:gd name="connsiteX0" fmla="*/ 139593 w 198920"/>
              <a:gd name="connsiteY0" fmla="*/ 0 h 376568"/>
              <a:gd name="connsiteX1" fmla="*/ 198920 w 198920"/>
              <a:gd name="connsiteY1" fmla="*/ 0 h 376568"/>
              <a:gd name="connsiteX2" fmla="*/ 198920 w 198920"/>
              <a:gd name="connsiteY2" fmla="*/ 360645 h 376568"/>
              <a:gd name="connsiteX3" fmla="*/ 177634 w 198920"/>
              <a:gd name="connsiteY3" fmla="*/ 360645 h 376568"/>
              <a:gd name="connsiteX4" fmla="*/ 6432 w 198920"/>
              <a:gd name="connsiteY4" fmla="*/ 376568 h 376568"/>
              <a:gd name="connsiteX5" fmla="*/ 0 w 198920"/>
              <a:gd name="connsiteY5" fmla="*/ 307407 h 376568"/>
              <a:gd name="connsiteX6" fmla="*/ 139593 w 198920"/>
              <a:gd name="connsiteY6" fmla="*/ 294424 h 37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920" h="376568">
                <a:moveTo>
                  <a:pt x="139593" y="0"/>
                </a:moveTo>
                <a:lnTo>
                  <a:pt x="198920" y="0"/>
                </a:lnTo>
                <a:lnTo>
                  <a:pt x="198920" y="360645"/>
                </a:lnTo>
                <a:lnTo>
                  <a:pt x="177634" y="360645"/>
                </a:lnTo>
                <a:lnTo>
                  <a:pt x="6432" y="376568"/>
                </a:lnTo>
                <a:lnTo>
                  <a:pt x="0" y="307407"/>
                </a:lnTo>
                <a:lnTo>
                  <a:pt x="139593" y="294424"/>
                </a:lnTo>
                <a:close/>
              </a:path>
            </a:pathLst>
          </a:cu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D6E955A6-3640-1E53-DE23-478A392580C0}"/>
              </a:ext>
            </a:extLst>
          </p:cNvPr>
          <p:cNvSpPr/>
          <p:nvPr/>
        </p:nvSpPr>
        <p:spPr>
          <a:xfrm rot="3018806">
            <a:off x="714198" y="4482076"/>
            <a:ext cx="198920" cy="376568"/>
          </a:xfrm>
          <a:custGeom>
            <a:avLst/>
            <a:gdLst>
              <a:gd name="connsiteX0" fmla="*/ 139593 w 198920"/>
              <a:gd name="connsiteY0" fmla="*/ 0 h 376568"/>
              <a:gd name="connsiteX1" fmla="*/ 198920 w 198920"/>
              <a:gd name="connsiteY1" fmla="*/ 0 h 376568"/>
              <a:gd name="connsiteX2" fmla="*/ 198920 w 198920"/>
              <a:gd name="connsiteY2" fmla="*/ 360645 h 376568"/>
              <a:gd name="connsiteX3" fmla="*/ 177634 w 198920"/>
              <a:gd name="connsiteY3" fmla="*/ 360645 h 376568"/>
              <a:gd name="connsiteX4" fmla="*/ 6432 w 198920"/>
              <a:gd name="connsiteY4" fmla="*/ 376568 h 376568"/>
              <a:gd name="connsiteX5" fmla="*/ 0 w 198920"/>
              <a:gd name="connsiteY5" fmla="*/ 307407 h 376568"/>
              <a:gd name="connsiteX6" fmla="*/ 139593 w 198920"/>
              <a:gd name="connsiteY6" fmla="*/ 294424 h 37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920" h="376568">
                <a:moveTo>
                  <a:pt x="139593" y="0"/>
                </a:moveTo>
                <a:lnTo>
                  <a:pt x="198920" y="0"/>
                </a:lnTo>
                <a:lnTo>
                  <a:pt x="198920" y="360645"/>
                </a:lnTo>
                <a:lnTo>
                  <a:pt x="177634" y="360645"/>
                </a:lnTo>
                <a:lnTo>
                  <a:pt x="6432" y="376568"/>
                </a:lnTo>
                <a:lnTo>
                  <a:pt x="0" y="307407"/>
                </a:lnTo>
                <a:lnTo>
                  <a:pt x="139593" y="294424"/>
                </a:lnTo>
                <a:close/>
              </a:path>
            </a:pathLst>
          </a:cu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6EC1949-A2AF-0083-A84D-305BD1924198}"/>
              </a:ext>
            </a:extLst>
          </p:cNvPr>
          <p:cNvSpPr/>
          <p:nvPr/>
        </p:nvSpPr>
        <p:spPr>
          <a:xfrm>
            <a:off x="602661" y="4551211"/>
            <a:ext cx="371913" cy="380285"/>
          </a:xfrm>
          <a:prstGeom prst="rect">
            <a:avLst/>
          </a:prstGeom>
          <a:solidFill>
            <a:schemeClr val="accent1">
              <a:alpha val="669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066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20C8FD-BFA4-CD96-CF77-1444EB1484C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2A94BB-C784-B81E-566F-04F73641D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Want to Learn More?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97DD6-B543-13D9-1C98-BBC67D99A2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Nuclear Plant Recovery Overview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139D35-2B3B-E53B-70A2-33CA0C1EB5F9}"/>
              </a:ext>
            </a:extLst>
          </p:cNvPr>
          <p:cNvSpPr/>
          <p:nvPr/>
        </p:nvSpPr>
        <p:spPr>
          <a:xfrm>
            <a:off x="0" y="1485623"/>
            <a:ext cx="10058400" cy="2215012"/>
          </a:xfrm>
          <a:prstGeom prst="rect">
            <a:avLst/>
          </a:prstGeom>
          <a:solidFill>
            <a:srgbClr val="26B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9BA915-0D3C-3BD0-182A-0D4B331CA1AB}"/>
              </a:ext>
            </a:extLst>
          </p:cNvPr>
          <p:cNvGrpSpPr/>
          <p:nvPr/>
        </p:nvGrpSpPr>
        <p:grpSpPr>
          <a:xfrm>
            <a:off x="3557352" y="2308652"/>
            <a:ext cx="2943696" cy="4596040"/>
            <a:chOff x="3557352" y="2308652"/>
            <a:chExt cx="2943696" cy="4596040"/>
          </a:xfrm>
        </p:grpSpPr>
        <p:pic>
          <p:nvPicPr>
            <p:cNvPr id="32" name="Picture 31" descr="A person in a suit smiling&#10;&#10;Description automatically generated with low confidence">
              <a:extLst>
                <a:ext uri="{FF2B5EF4-FFF2-40B4-BE49-F238E27FC236}">
                  <a16:creationId xmlns:a16="http://schemas.microsoft.com/office/drawing/2014/main" id="{D1898E9D-5883-DC7A-F364-6DE8DAEEA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87926" y="2308652"/>
              <a:ext cx="2058815" cy="2058815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C35FA7-E06F-51B7-B8ED-1E75285421EE}"/>
                </a:ext>
              </a:extLst>
            </p:cNvPr>
            <p:cNvSpPr txBox="1"/>
            <p:nvPr/>
          </p:nvSpPr>
          <p:spPr>
            <a:xfrm>
              <a:off x="4236337" y="4486935"/>
              <a:ext cx="1608881" cy="369332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l">
                <a:spcBef>
                  <a:spcPts val="250"/>
                </a:spcBef>
                <a:spcAft>
                  <a:spcPts val="250"/>
                </a:spcAft>
                <a:buClr>
                  <a:srgbClr val="26BCD7"/>
                </a:buClr>
                <a:buSzPct val="100000"/>
              </a:pPr>
              <a:r>
                <a:rPr lang="en-US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Sean Lawrie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9D50FE-E49C-16C2-474D-69109E3E759D}"/>
                </a:ext>
              </a:extLst>
            </p:cNvPr>
            <p:cNvSpPr txBox="1"/>
            <p:nvPr/>
          </p:nvSpPr>
          <p:spPr>
            <a:xfrm>
              <a:off x="4180526" y="4821846"/>
              <a:ext cx="1608881" cy="307777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spcBef>
                  <a:spcPts val="250"/>
                </a:spcBef>
                <a:spcAft>
                  <a:spcPts val="250"/>
                </a:spcAft>
                <a:buClr>
                  <a:srgbClr val="26BCD7"/>
                </a:buClr>
                <a:buSzPct val="100000"/>
              </a:pPr>
              <a:r>
                <a:rPr lang="en-US" sz="14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Partner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C13E7CE-31A1-054D-05A5-F3BD7F751409}"/>
                </a:ext>
              </a:extLst>
            </p:cNvPr>
            <p:cNvCxnSpPr/>
            <p:nvPr/>
          </p:nvCxnSpPr>
          <p:spPr>
            <a:xfrm>
              <a:off x="3779136" y="5220183"/>
              <a:ext cx="2523281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7047169-52CB-93D0-F098-1ECBB8DE9D16}"/>
                </a:ext>
              </a:extLst>
            </p:cNvPr>
            <p:cNvSpPr txBox="1"/>
            <p:nvPr/>
          </p:nvSpPr>
          <p:spPr>
            <a:xfrm>
              <a:off x="3580503" y="5293484"/>
              <a:ext cx="2920545" cy="830997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ScottMadden, Inc.</a:t>
              </a:r>
            </a:p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2626 Glenwood Avenue</a:t>
              </a:r>
            </a:p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Suite 480</a:t>
              </a:r>
            </a:p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Raleigh, NC 27608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5A8A5B3-1F82-8D1A-3E3F-F611FFEF582B}"/>
                </a:ext>
              </a:extLst>
            </p:cNvPr>
            <p:cNvSpPr txBox="1"/>
            <p:nvPr/>
          </p:nvSpPr>
          <p:spPr>
            <a:xfrm>
              <a:off x="3557353" y="6107625"/>
              <a:ext cx="2920545" cy="276999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b="1" dirty="0" err="1"/>
                <a:t>slawrie@scottmadden.com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E131DA6-F094-857C-462F-8507EBB09535}"/>
                </a:ext>
              </a:extLst>
            </p:cNvPr>
            <p:cNvSpPr txBox="1"/>
            <p:nvPr/>
          </p:nvSpPr>
          <p:spPr>
            <a:xfrm>
              <a:off x="3557352" y="6384624"/>
              <a:ext cx="2920545" cy="276999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b="1" dirty="0">
                  <a:solidFill>
                    <a:schemeClr val="accent2"/>
                  </a:solidFill>
                </a:rPr>
                <a:t>O: </a:t>
              </a:r>
              <a:r>
                <a:rPr lang="en-US" sz="1200" dirty="0"/>
                <a:t>919.781.4191</a:t>
              </a:r>
              <a:endPara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8A4A1B6-3A33-8A2A-AA7B-EEFE718A4CBD}"/>
                </a:ext>
              </a:extLst>
            </p:cNvPr>
            <p:cNvSpPr txBox="1"/>
            <p:nvPr/>
          </p:nvSpPr>
          <p:spPr>
            <a:xfrm>
              <a:off x="3557352" y="6627693"/>
              <a:ext cx="2920545" cy="276999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b="1" dirty="0">
                  <a:solidFill>
                    <a:schemeClr val="accent2"/>
                  </a:solidFill>
                </a:rPr>
                <a:t>M: </a:t>
              </a:r>
              <a:r>
                <a:rPr lang="en-US" sz="1200" dirty="0"/>
                <a:t>404.731.6338</a:t>
              </a:r>
              <a:endPara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D239FAE-05DB-2D09-DC94-91D59781123A}"/>
              </a:ext>
            </a:extLst>
          </p:cNvPr>
          <p:cNvGrpSpPr/>
          <p:nvPr/>
        </p:nvGrpSpPr>
        <p:grpSpPr>
          <a:xfrm>
            <a:off x="332365" y="2331221"/>
            <a:ext cx="2966845" cy="4573471"/>
            <a:chOff x="5420875" y="2331221"/>
            <a:chExt cx="2966845" cy="4573471"/>
          </a:xfrm>
        </p:grpSpPr>
        <p:pic>
          <p:nvPicPr>
            <p:cNvPr id="34" name="Picture 33" descr="A person smiling for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4F468D17-00EA-6858-90FE-A5159A765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3093" y="2331221"/>
              <a:ext cx="2013679" cy="2013679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1B9987D-5472-ACA8-664E-B4D6CE0603E5}"/>
                </a:ext>
              </a:extLst>
            </p:cNvPr>
            <p:cNvSpPr txBox="1"/>
            <p:nvPr/>
          </p:nvSpPr>
          <p:spPr>
            <a:xfrm>
              <a:off x="6366077" y="4486935"/>
              <a:ext cx="1608881" cy="369332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l">
                <a:spcBef>
                  <a:spcPts val="250"/>
                </a:spcBef>
                <a:spcAft>
                  <a:spcPts val="250"/>
                </a:spcAft>
                <a:buClr>
                  <a:srgbClr val="26BCD7"/>
                </a:buClr>
                <a:buSzPct val="100000"/>
              </a:pPr>
              <a:r>
                <a:rPr lang="en-US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 Baker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E35E256-C3DF-5AA7-777F-4A71E9121511}"/>
                </a:ext>
              </a:extLst>
            </p:cNvPr>
            <p:cNvSpPr txBox="1"/>
            <p:nvPr/>
          </p:nvSpPr>
          <p:spPr>
            <a:xfrm>
              <a:off x="6125071" y="4821846"/>
              <a:ext cx="1608881" cy="307777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spcBef>
                  <a:spcPts val="250"/>
                </a:spcBef>
                <a:spcAft>
                  <a:spcPts val="250"/>
                </a:spcAft>
                <a:buClr>
                  <a:srgbClr val="26BCD7"/>
                </a:buClr>
                <a:buSzPct val="100000"/>
              </a:pPr>
              <a:r>
                <a:rPr lang="en-US" sz="14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Partner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A6F652B-C8CD-6C32-6E45-C3A5FB9B1603}"/>
                </a:ext>
              </a:extLst>
            </p:cNvPr>
            <p:cNvCxnSpPr/>
            <p:nvPr/>
          </p:nvCxnSpPr>
          <p:spPr>
            <a:xfrm>
              <a:off x="5768291" y="5220183"/>
              <a:ext cx="2523281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8DB3002-F604-A672-F52C-6E5595D4F25E}"/>
                </a:ext>
              </a:extLst>
            </p:cNvPr>
            <p:cNvSpPr txBox="1"/>
            <p:nvPr/>
          </p:nvSpPr>
          <p:spPr>
            <a:xfrm>
              <a:off x="5467175" y="5293484"/>
              <a:ext cx="2920545" cy="830997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ScottMadden, Inc.</a:t>
              </a:r>
            </a:p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3495 Piedmont Road</a:t>
              </a:r>
            </a:p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Building 10, Suite 805</a:t>
              </a:r>
            </a:p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Atlanta, GA 30305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00ADB2A-E6A1-827D-24ED-E4CFB3D24DCF}"/>
                </a:ext>
              </a:extLst>
            </p:cNvPr>
            <p:cNvSpPr txBox="1"/>
            <p:nvPr/>
          </p:nvSpPr>
          <p:spPr>
            <a:xfrm>
              <a:off x="5420876" y="6107625"/>
              <a:ext cx="2920545" cy="276999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b="1" dirty="0" err="1"/>
                <a:t>ebaker@scottmadden.com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BEEB576-8611-5FBA-55D7-623D9874937C}"/>
                </a:ext>
              </a:extLst>
            </p:cNvPr>
            <p:cNvSpPr txBox="1"/>
            <p:nvPr/>
          </p:nvSpPr>
          <p:spPr>
            <a:xfrm>
              <a:off x="5420875" y="6384624"/>
              <a:ext cx="2920545" cy="276999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b="1" dirty="0">
                  <a:solidFill>
                    <a:schemeClr val="accent2"/>
                  </a:solidFill>
                </a:rPr>
                <a:t>O: </a:t>
              </a:r>
              <a:r>
                <a:rPr lang="en-US" sz="1200" dirty="0"/>
                <a:t>678.702.8302</a:t>
              </a:r>
              <a:endPara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92F36F3-0A3E-D2D4-C77B-B1814E21CE42}"/>
                </a:ext>
              </a:extLst>
            </p:cNvPr>
            <p:cNvSpPr txBox="1"/>
            <p:nvPr/>
          </p:nvSpPr>
          <p:spPr>
            <a:xfrm>
              <a:off x="5432450" y="6627693"/>
              <a:ext cx="2920545" cy="276999"/>
            </a:xfrm>
            <a:prstGeom prst="rect">
              <a:avLst/>
            </a:prstGeom>
          </p:spPr>
          <p:txBody>
            <a:bodyPr wrap="square" lIns="45720" rIns="45720" rtlCol="0">
              <a:spAutoFit/>
            </a:bodyPr>
            <a:lstStyle/>
            <a:p>
              <a:pPr marL="115887" algn="ctr">
                <a:buClr>
                  <a:srgbClr val="26BCD7"/>
                </a:buClr>
                <a:buSzPct val="100000"/>
              </a:pPr>
              <a:r>
                <a:rPr lang="en-US" sz="1200" b="1" dirty="0">
                  <a:solidFill>
                    <a:schemeClr val="accent2"/>
                  </a:solidFill>
                </a:rPr>
                <a:t>M: </a:t>
              </a:r>
              <a:r>
                <a:rPr lang="en-US" sz="1200" dirty="0"/>
                <a:t>678.488.8142</a:t>
              </a:r>
              <a:endPara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Picture 7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4047945E-4296-A475-547C-AFA534531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9435" y="2093608"/>
            <a:ext cx="2538629" cy="25386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841054-3881-C3A1-2221-9D9441FFCC66}"/>
              </a:ext>
            </a:extLst>
          </p:cNvPr>
          <p:cNvSpPr txBox="1"/>
          <p:nvPr/>
        </p:nvSpPr>
        <p:spPr>
          <a:xfrm>
            <a:off x="7379587" y="4486935"/>
            <a:ext cx="1608881" cy="369332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 algn="l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Luke Martin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63EC19-B62B-61BC-DE1E-53B1DE2E8390}"/>
              </a:ext>
            </a:extLst>
          </p:cNvPr>
          <p:cNvSpPr txBox="1"/>
          <p:nvPr/>
        </p:nvSpPr>
        <p:spPr>
          <a:xfrm>
            <a:off x="7323776" y="4821846"/>
            <a:ext cx="1608881" cy="307777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 algn="ctr"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00000"/>
            </a:pPr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EF2138-37A4-3B1D-B2F9-2B2E7BC2FAC0}"/>
              </a:ext>
            </a:extLst>
          </p:cNvPr>
          <p:cNvCxnSpPr/>
          <p:nvPr/>
        </p:nvCxnSpPr>
        <p:spPr>
          <a:xfrm>
            <a:off x="6922386" y="5220183"/>
            <a:ext cx="252328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4322B8D-E67A-6718-132C-32E1324D3791}"/>
              </a:ext>
            </a:extLst>
          </p:cNvPr>
          <p:cNvSpPr txBox="1"/>
          <p:nvPr/>
        </p:nvSpPr>
        <p:spPr>
          <a:xfrm>
            <a:off x="6723753" y="5293484"/>
            <a:ext cx="2920545" cy="830997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 algn="ctr">
              <a:buClr>
                <a:srgbClr val="26BCD7"/>
              </a:buClr>
              <a:buSzPct val="100000"/>
            </a:pPr>
            <a:r>
              <a: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ScottMadden, Inc.</a:t>
            </a:r>
          </a:p>
          <a:p>
            <a:pPr marL="115887" algn="ctr">
              <a:buClr>
                <a:srgbClr val="26BCD7"/>
              </a:buClr>
              <a:buSzPct val="100000"/>
            </a:pPr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2626 Glenwood Avenue</a:t>
            </a:r>
          </a:p>
          <a:p>
            <a:pPr marL="115887" algn="ctr">
              <a:buClr>
                <a:srgbClr val="26BCD7"/>
              </a:buClr>
              <a:buSzPct val="100000"/>
            </a:pPr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Suite 480</a:t>
            </a:r>
          </a:p>
          <a:p>
            <a:pPr marL="115887" algn="ctr">
              <a:buClr>
                <a:srgbClr val="26BCD7"/>
              </a:buClr>
              <a:buSzPct val="100000"/>
            </a:pPr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Raleigh, NC 27608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F4022A-6016-91AB-B643-18EC848DC954}"/>
              </a:ext>
            </a:extLst>
          </p:cNvPr>
          <p:cNvSpPr txBox="1"/>
          <p:nvPr/>
        </p:nvSpPr>
        <p:spPr>
          <a:xfrm>
            <a:off x="6700603" y="6107625"/>
            <a:ext cx="2920545" cy="276999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 algn="ctr">
              <a:buClr>
                <a:srgbClr val="26BCD7"/>
              </a:buClr>
              <a:buSzPct val="100000"/>
            </a:pPr>
            <a:r>
              <a:rPr lang="en-US" sz="1200" b="1" dirty="0" err="1"/>
              <a:t>lukemartin@scottmadden.com</a:t>
            </a: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E8B789-60B6-E359-F367-FFAEE5733AF7}"/>
              </a:ext>
            </a:extLst>
          </p:cNvPr>
          <p:cNvSpPr txBox="1"/>
          <p:nvPr/>
        </p:nvSpPr>
        <p:spPr>
          <a:xfrm>
            <a:off x="6700602" y="6384624"/>
            <a:ext cx="2920545" cy="276999"/>
          </a:xfrm>
          <a:prstGeom prst="rect">
            <a:avLst/>
          </a:prstGeom>
        </p:spPr>
        <p:txBody>
          <a:bodyPr wrap="square" lIns="45720" rIns="45720" rtlCol="0">
            <a:spAutoFit/>
          </a:bodyPr>
          <a:lstStyle/>
          <a:p>
            <a:pPr marL="115887" algn="ctr">
              <a:buClr>
                <a:srgbClr val="26BCD7"/>
              </a:buClr>
              <a:buSzPct val="100000"/>
            </a:pPr>
            <a:r>
              <a:rPr lang="en-US" sz="1200" b="1" dirty="0">
                <a:solidFill>
                  <a:schemeClr val="accent2"/>
                </a:solidFill>
              </a:rPr>
              <a:t>O: </a:t>
            </a:r>
            <a:r>
              <a:rPr lang="en-US" sz="1200" dirty="0"/>
              <a:t>919-714-7615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208805"/>
      </p:ext>
    </p:extLst>
  </p:cSld>
  <p:clrMapOvr>
    <a:masterClrMapping/>
  </p:clrMapOvr>
</p:sld>
</file>

<file path=ppt/theme/theme1.xml><?xml version="1.0" encoding="utf-8"?>
<a:theme xmlns:a="http://schemas.openxmlformats.org/drawingml/2006/main" name="SM Standard_2022">
  <a:themeElements>
    <a:clrScheme name="SM Colors">
      <a:dk1>
        <a:srgbClr val="5E5F62"/>
      </a:dk1>
      <a:lt1>
        <a:srgbClr val="FFFFFF"/>
      </a:lt1>
      <a:dk2>
        <a:srgbClr val="5E5F62"/>
      </a:dk2>
      <a:lt2>
        <a:srgbClr val="5E5F62"/>
      </a:lt2>
      <a:accent1>
        <a:srgbClr val="5E5F62"/>
      </a:accent1>
      <a:accent2>
        <a:srgbClr val="25BCD6"/>
      </a:accent2>
      <a:accent3>
        <a:srgbClr val="B2B2B2"/>
      </a:accent3>
      <a:accent4>
        <a:srgbClr val="62BA45"/>
      </a:accent4>
      <a:accent5>
        <a:srgbClr val="C33A32"/>
      </a:accent5>
      <a:accent6>
        <a:srgbClr val="FCB911"/>
      </a:accent6>
      <a:hlink>
        <a:srgbClr val="5E5F62"/>
      </a:hlink>
      <a:folHlink>
        <a:srgbClr val="5E5F6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6BCD7"/>
        </a:solidFill>
        <a:ln>
          <a:noFill/>
        </a:ln>
      </a:spPr>
      <a:bodyPr rtlCol="0" anchor="ctr"/>
      <a:lstStyle>
        <a:defPPr algn="ctr">
          <a:defRPr sz="12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square" lIns="45720" rIns="45720" rtlCol="0">
        <a:spAutoFit/>
      </a:bodyPr>
      <a:lstStyle>
        <a:defPPr marL="346075" indent="-230188" algn="l">
          <a:spcBef>
            <a:spcPts val="250"/>
          </a:spcBef>
          <a:spcAft>
            <a:spcPts val="250"/>
          </a:spcAft>
          <a:buClr>
            <a:srgbClr val="26BCD7"/>
          </a:buClr>
          <a:buSzPct val="100000"/>
          <a:buFont typeface="Wingdings" panose="05000000000000000000" pitchFamily="2" charset="2"/>
          <a:buChar char="n"/>
          <a:defRPr sz="1200" dirty="0" smtClean="0">
            <a:solidFill>
              <a:srgbClr val="5F606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Report Format" id="{8B5466F5-8942-4433-9E02-518A8D021703}" vid="{5CE47990-4F26-44AA-9F78-F7890D17A8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Template_Report Format</Template>
  <TotalTime>1364</TotalTime>
  <Words>1849</Words>
  <Application>Microsoft Office PowerPoint</Application>
  <PresentationFormat>Custom</PresentationFormat>
  <Paragraphs>209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Lucida Grande</vt:lpstr>
      <vt:lpstr>System Font Regular</vt:lpstr>
      <vt:lpstr>Wingdings</vt:lpstr>
      <vt:lpstr>SM Standard_2022</vt:lpstr>
      <vt:lpstr>Charting the Course to Success</vt:lpstr>
      <vt:lpstr>Introduction</vt:lpstr>
      <vt:lpstr>How Do We Know There Is a Problem?</vt:lpstr>
      <vt:lpstr>What Goals/Objectives Must We Achieve?</vt:lpstr>
      <vt:lpstr>Can a Philosophy Improve Our Results?</vt:lpstr>
      <vt:lpstr>Is There a Proven Path to Success?</vt:lpstr>
      <vt:lpstr>What Tools Will Help Us?</vt:lpstr>
      <vt:lpstr>What Are the Lessons Learned?</vt:lpstr>
      <vt:lpstr>Who Knows the Path and Can Guide Us?</vt:lpstr>
      <vt:lpstr>Who Knows the Path and Can Guide Us?</vt:lpstr>
      <vt:lpstr>Want to Learn More?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Olivia Shurbutt</dc:creator>
  <cp:lastModifiedBy>Olivia Shurbutt</cp:lastModifiedBy>
  <cp:revision>29</cp:revision>
  <cp:lastPrinted>2019-01-17T20:58:16Z</cp:lastPrinted>
  <dcterms:created xsi:type="dcterms:W3CDTF">2022-07-05T17:22:37Z</dcterms:created>
  <dcterms:modified xsi:type="dcterms:W3CDTF">2022-07-26T15:26:48Z</dcterms:modified>
</cp:coreProperties>
</file>